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1" r:id="rId8"/>
    <p:sldId id="264" r:id="rId9"/>
    <p:sldId id="258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5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8840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84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90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81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664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7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311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263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32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159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D6D69-C410-48BC-8BFE-EFA524801E0F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CC825A3-75EC-4E69-B9DD-D7A4311EEDB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62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5EC1F-FF15-4935-9EF1-DD5DDC6A3E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PEMODELAN MATEMATIKA SISTEM THERMAL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5B3815-CE99-43DB-93B4-7A7D5E8E8C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79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F5914-BAF2-40E2-82FC-44365683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Thermal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26576-AFED-47AC-880B-922C8B979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Sistem</a:t>
            </a:r>
            <a:r>
              <a:rPr lang="en-US" sz="2400" dirty="0"/>
              <a:t> thermal </a:t>
            </a:r>
            <a:r>
              <a:rPr lang="en-US" sz="2400" dirty="0" err="1"/>
              <a:t>adalah</a:t>
            </a:r>
            <a:r>
              <a:rPr lang="en-US" sz="2400" dirty="0"/>
              <a:t> system yang </a:t>
            </a:r>
            <a:r>
              <a:rPr lang="en-US" sz="2400" dirty="0" err="1"/>
              <a:t>melibatkan</a:t>
            </a:r>
            <a:r>
              <a:rPr lang="en-US" sz="2400" dirty="0"/>
              <a:t> </a:t>
            </a:r>
            <a:r>
              <a:rPr lang="en-US" sz="2400" dirty="0" err="1"/>
              <a:t>perpindahan</a:t>
            </a:r>
            <a:r>
              <a:rPr lang="en-US" sz="2400" dirty="0"/>
              <a:t> </a:t>
            </a:r>
            <a:r>
              <a:rPr lang="en-US" sz="2400" dirty="0" err="1"/>
              <a:t>panas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yang lain</a:t>
            </a:r>
          </a:p>
          <a:p>
            <a:r>
              <a:rPr lang="en-US" sz="2400" dirty="0"/>
              <a:t>Ada </a:t>
            </a:r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aliran</a:t>
            </a:r>
            <a:r>
              <a:rPr lang="en-US" sz="2400" dirty="0"/>
              <a:t> </a:t>
            </a:r>
            <a:r>
              <a:rPr lang="en-US" sz="2400" dirty="0" err="1"/>
              <a:t>panas</a:t>
            </a:r>
            <a:endParaRPr lang="en-US" sz="2400" dirty="0"/>
          </a:p>
          <a:p>
            <a:pPr marL="747713" indent="-515938">
              <a:buFont typeface="+mj-lt"/>
              <a:buAutoNum type="arabicPeriod"/>
            </a:pPr>
            <a:r>
              <a:rPr lang="en-US" sz="2400" dirty="0" err="1"/>
              <a:t>Konduksi</a:t>
            </a:r>
            <a:endParaRPr lang="en-US" sz="2400" dirty="0"/>
          </a:p>
          <a:p>
            <a:pPr marL="747713" indent="-515938">
              <a:buFont typeface="+mj-lt"/>
              <a:buAutoNum type="arabicPeriod"/>
            </a:pPr>
            <a:r>
              <a:rPr lang="en-US" sz="2400" dirty="0" err="1"/>
              <a:t>Konveksi</a:t>
            </a:r>
            <a:endParaRPr lang="en-US" sz="2400" dirty="0"/>
          </a:p>
          <a:p>
            <a:pPr marL="747713" indent="-515938">
              <a:buFont typeface="+mj-lt"/>
              <a:buAutoNum type="arabicPeriod"/>
            </a:pPr>
            <a:r>
              <a:rPr lang="en-US" sz="2400" dirty="0" err="1"/>
              <a:t>Radiasi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1613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A55E7-AB40-454E-98D0-B93B15B4C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Perpindahan</a:t>
            </a:r>
            <a:r>
              <a:rPr lang="en-US" dirty="0"/>
              <a:t> </a:t>
            </a:r>
            <a:r>
              <a:rPr lang="en-US" dirty="0" err="1"/>
              <a:t>panas</a:t>
            </a:r>
            <a:endParaRPr lang="en-US" dirty="0"/>
          </a:p>
        </p:txBody>
      </p:sp>
      <p:pic>
        <p:nvPicPr>
          <p:cNvPr id="4" name="Picture 3" descr="Jenis perpindahan kalor">
            <a:extLst>
              <a:ext uri="{FF2B5EF4-FFF2-40B4-BE49-F238E27FC236}">
                <a16:creationId xmlns:a16="http://schemas.microsoft.com/office/drawing/2014/main" id="{0AFD6393-ECEB-4A53-ABC8-347E6FB595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579" y="1977243"/>
            <a:ext cx="5715000" cy="3933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6581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3DF29-DF83-4AB1-8E3F-A479DFF72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Konduksi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6D3DC-6A0D-4857-8D66-B4E5DE53F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Konduksi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perpindahan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panas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padat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ikut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mengalami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perpindahan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Artinya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perpindahan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panas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suatu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tersebut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disertai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perpindahan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partikel-partikelnya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3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526ED-2DDF-4207-9A98-8B84143B1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Perpindahan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konduksi</a:t>
            </a:r>
            <a:r>
              <a:rPr lang="en-US" dirty="0"/>
              <a:t> dan </a:t>
            </a:r>
            <a:r>
              <a:rPr lang="en-US" dirty="0" err="1"/>
              <a:t>konveksi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81A4D2-B9D3-4AA7-B155-29CB13C3EF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9" y="2015732"/>
                <a:ext cx="3970427" cy="3450613"/>
              </a:xfrm>
            </p:spPr>
            <p:txBody>
              <a:bodyPr>
                <a:normAutofit/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r>
                  <a:rPr lang="en-US" sz="2400" dirty="0"/>
                  <a:t>Dimana :</a:t>
                </a:r>
              </a:p>
              <a:p>
                <a:pPr marL="0" indent="0">
                  <a:buNone/>
                </a:pPr>
                <a:r>
                  <a:rPr lang="en-US" sz="2400" dirty="0"/>
                  <a:t> q = </a:t>
                </a:r>
                <a:r>
                  <a:rPr lang="en-US" sz="2400" dirty="0" err="1"/>
                  <a:t>tingkat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arus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panas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= perbedaan temperature</a:t>
                </a:r>
              </a:p>
              <a:p>
                <a:pPr marL="0" indent="0">
                  <a:buNone/>
                </a:pPr>
                <a:r>
                  <a:rPr lang="en-US" sz="2400" dirty="0"/>
                  <a:t> K = </a:t>
                </a:r>
                <a:r>
                  <a:rPr lang="en-US" sz="2400" dirty="0" err="1"/>
                  <a:t>koefisien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81A4D2-B9D3-4AA7-B155-29CB13C3EF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9" y="2015732"/>
                <a:ext cx="3970427" cy="3450613"/>
              </a:xfrm>
              <a:blipFill>
                <a:blip r:embed="rId2"/>
                <a:stretch>
                  <a:fillRect l="-1997" r="-3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22816E-3A34-4CAD-939F-98AA4261BFD0}"/>
                  </a:ext>
                </a:extLst>
              </p:cNvPr>
              <p:cNvSpPr txBox="1"/>
              <p:nvPr/>
            </p:nvSpPr>
            <p:spPr>
              <a:xfrm>
                <a:off x="1732209" y="2015732"/>
                <a:ext cx="204844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.∆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22816E-3A34-4CAD-939F-98AA4261B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09" y="2015732"/>
                <a:ext cx="2048446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22D5305-EAEF-47D8-8913-7498E1C5E1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96000" y="1553634"/>
                <a:ext cx="5239484" cy="3450613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120000"/>
                  </a:lnSpc>
                  <a:spcBef>
                    <a:spcPts val="10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800" kern="1200" cap="none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400" kern="1200" cap="none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 kern="1200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120000"/>
                  </a:lnSpc>
                  <a:spcBef>
                    <a:spcPts val="500"/>
                  </a:spcBef>
                  <a:buClr>
                    <a:schemeClr val="accent1"/>
                  </a:buClr>
                  <a:buSzPct val="100000"/>
                  <a:buFont typeface="Arial" panose="020B0604020202020204" pitchFamily="34" charset="0"/>
                  <a:buChar char="•"/>
                  <a:defRPr sz="1200" kern="1200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  <a:p>
                <a:endParaRPr lang="en-US" dirty="0"/>
              </a:p>
              <a:p>
                <a:r>
                  <a:rPr lang="en-US" sz="2400" dirty="0"/>
                  <a:t>Dimana 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3600" dirty="0"/>
                  <a:t>K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𝑘𝐴</m:t>
                        </m:r>
                      </m:num>
                      <m:den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….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𝑢𝑛𝑡𝑢𝑘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𝑘𝑜𝑛𝑑𝑢𝑘𝑠𝑖</m:t>
                    </m:r>
                  </m:oMath>
                </a14:m>
                <a:endParaRPr lang="en-US" sz="3600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3600" dirty="0"/>
                  <a:t>K = H.A...</a:t>
                </a:r>
                <a:r>
                  <a:rPr lang="en-US" sz="3600" dirty="0" err="1"/>
                  <a:t>untuk</a:t>
                </a:r>
                <a:r>
                  <a:rPr lang="en-US" sz="3600" dirty="0"/>
                  <a:t> </a:t>
                </a:r>
                <a:r>
                  <a:rPr lang="en-US" sz="3600" dirty="0" err="1"/>
                  <a:t>konveksi</a:t>
                </a:r>
                <a:r>
                  <a:rPr lang="en-US" sz="3600" dirty="0"/>
                  <a:t> </a:t>
                </a:r>
                <a:endParaRPr lang="en-US" sz="3600" b="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4000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22D5305-EAEF-47D8-8913-7498E1C5E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553634"/>
                <a:ext cx="5239484" cy="3450613"/>
              </a:xfrm>
              <a:prstGeom prst="rect">
                <a:avLst/>
              </a:prstGeom>
              <a:blipFill>
                <a:blip r:embed="rId4"/>
                <a:stretch>
                  <a:fillRect l="-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812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598E6-2D1C-4985-BFA2-F57F36240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405274"/>
            <a:ext cx="9603275" cy="1049235"/>
          </a:xfrm>
        </p:spPr>
        <p:txBody>
          <a:bodyPr/>
          <a:lstStyle/>
          <a:p>
            <a:r>
              <a:rPr lang="en-US" dirty="0" err="1"/>
              <a:t>konduksi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30465F-46B2-4932-98D1-EE5AFF67FE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51578" y="1822549"/>
                <a:ext cx="9603275" cy="3779761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.∆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3600" dirty="0"/>
              </a:p>
              <a:p>
                <a:pPr marL="0" indent="0">
                  <a:buNone/>
                </a:pPr>
                <a:r>
                  <a:rPr lang="en-US" sz="3600" dirty="0"/>
                  <a:t>   =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600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sz="3600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sz="3600" b="0" i="0" smtClean="0">
                        <a:latin typeface="Cambria Math" panose="02040503050406030204" pitchFamily="18" charset="0"/>
                      </a:rPr>
                      <m:t>A</m:t>
                    </m:r>
                    <m:f>
                      <m:f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3600" dirty="0"/>
                  <a:t> …………………K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𝑘𝐴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den>
                    </m:f>
                  </m:oMath>
                </a14:m>
                <a:endParaRPr lang="en-US" sz="36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3600" dirty="0"/>
              </a:p>
              <a:p>
                <a:pPr marL="0" indent="0">
                  <a:buNone/>
                </a:pPr>
                <a:r>
                  <a:rPr lang="en-US" sz="3600" dirty="0"/>
                  <a:t>Dimana</a:t>
                </a:r>
              </a:p>
              <a:p>
                <a:pPr marL="0" indent="0">
                  <a:buNone/>
                </a:pPr>
                <a:r>
                  <a:rPr lang="en-US" sz="3600" dirty="0"/>
                  <a:t>A </a:t>
                </a:r>
                <a:r>
                  <a:rPr lang="en-US" sz="3600" dirty="0" err="1"/>
                  <a:t>adalah</a:t>
                </a:r>
                <a:r>
                  <a:rPr lang="en-US" sz="3600" dirty="0"/>
                  <a:t> area </a:t>
                </a:r>
                <a:r>
                  <a:rPr lang="en-US" sz="3600" dirty="0" err="1"/>
                  <a:t>terpapar</a:t>
                </a:r>
                <a:r>
                  <a:rPr lang="en-US" sz="3600" dirty="0"/>
                  <a:t> </a:t>
                </a:r>
                <a:r>
                  <a:rPr lang="en-US" sz="3600" dirty="0" err="1"/>
                  <a:t>panas</a:t>
                </a:r>
                <a:r>
                  <a:rPr lang="en-US" sz="3600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3600" dirty="0"/>
              </a:p>
              <a:p>
                <a:pPr marL="0" indent="0">
                  <a:buNone/>
                </a:pPr>
                <a:r>
                  <a:rPr lang="en-US" sz="3600" dirty="0">
                    <a:sym typeface="Symbol" panose="05050102010706020507" pitchFamily="18" charset="2"/>
                  </a:rPr>
                  <a:t>X </a:t>
                </a:r>
                <a:r>
                  <a:rPr lang="en-US" sz="3600" dirty="0" err="1">
                    <a:sym typeface="Symbol" panose="05050102010706020507" pitchFamily="18" charset="2"/>
                  </a:rPr>
                  <a:t>adalah</a:t>
                </a:r>
                <a:r>
                  <a:rPr lang="en-US" sz="3600" dirty="0">
                    <a:sym typeface="Symbol" panose="05050102010706020507" pitchFamily="18" charset="2"/>
                  </a:rPr>
                  <a:t> </a:t>
                </a:r>
                <a:r>
                  <a:rPr lang="en-US" sz="3600" dirty="0" err="1">
                    <a:sym typeface="Symbol" panose="05050102010706020507" pitchFamily="18" charset="2"/>
                  </a:rPr>
                  <a:t>tebal</a:t>
                </a:r>
                <a:r>
                  <a:rPr lang="en-US" sz="3600" dirty="0">
                    <a:sym typeface="Symbol" panose="05050102010706020507" pitchFamily="18" charset="2"/>
                  </a:rPr>
                  <a:t> plat/</a:t>
                </a:r>
                <a:r>
                  <a:rPr lang="en-US" sz="3600" dirty="0" err="1">
                    <a:sym typeface="Symbol" panose="05050102010706020507" pitchFamily="18" charset="2"/>
                  </a:rPr>
                  <a:t>konduktor</a:t>
                </a:r>
                <a:r>
                  <a:rPr lang="en-US" sz="3600" dirty="0">
                    <a:sym typeface="Symbol" panose="05050102010706020507" pitchFamily="18" charset="2"/>
                  </a:rPr>
                  <a:t>/</a:t>
                </a:r>
                <a:r>
                  <a:rPr lang="en-US" sz="3600" dirty="0" err="1">
                    <a:sym typeface="Symbol" panose="05050102010706020507" pitchFamily="18" charset="2"/>
                  </a:rPr>
                  <a:t>dinding</a:t>
                </a:r>
                <a:r>
                  <a:rPr lang="en-US" sz="3600" dirty="0">
                    <a:sym typeface="Symbol" panose="05050102010706020507" pitchFamily="18" charset="2"/>
                  </a:rPr>
                  <a:t> </a:t>
                </a:r>
                <a:r>
                  <a:rPr lang="en-US" sz="3600" dirty="0" err="1">
                    <a:sym typeface="Symbol" panose="05050102010706020507" pitchFamily="18" charset="2"/>
                  </a:rPr>
                  <a:t>rambat</a:t>
                </a:r>
                <a:r>
                  <a:rPr lang="en-US" sz="3600" dirty="0">
                    <a:sym typeface="Symbol" panose="05050102010706020507" pitchFamily="18" charset="2"/>
                  </a:rPr>
                  <a:t> (m)</a:t>
                </a:r>
                <a:endParaRPr lang="en-US" sz="3600" dirty="0"/>
              </a:p>
              <a:p>
                <a:pPr marL="0" indent="0">
                  <a:buNone/>
                </a:pPr>
                <a:endParaRPr lang="en-US" sz="36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30465F-46B2-4932-98D1-EE5AFF67FE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51578" y="1822549"/>
                <a:ext cx="9603275" cy="3779761"/>
              </a:xfrm>
              <a:blipFill>
                <a:blip r:embed="rId2"/>
                <a:stretch>
                  <a:fillRect l="-1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7908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49080-FC17-42A9-B4AE-384B28AF7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Konveksi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D34EC-FC42-4DA1-BD06-FFC87228F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Konveksi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adalah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perpindahan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panas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melalui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aliran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perantaranya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ikut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berpindah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Jika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partikel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berpindah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mengakibatkan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kalor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merambat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terjadilah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konveksi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Konveksi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terjadi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zat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cair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dan gas (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udara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6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angin</a:t>
            </a:r>
            <a:r>
              <a:rPr lang="en-US" sz="3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3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59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CE187-8D9C-4267-98F9-5714D6CC7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konveksi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8433E0-30EE-4D67-81A9-D3388357A3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.∆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/>
                  <a:t>   =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sz="2800" dirty="0"/>
                  <a:t>Dimana</a:t>
                </a:r>
              </a:p>
              <a:p>
                <a:pPr marL="0" indent="0">
                  <a:buNone/>
                </a:pPr>
                <a:r>
                  <a:rPr lang="en-US" sz="2800" dirty="0"/>
                  <a:t>A : area </a:t>
                </a:r>
                <a:r>
                  <a:rPr lang="en-US" sz="2800" dirty="0" err="1"/>
                  <a:t>terpapar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panas</a:t>
                </a:r>
                <a:r>
                  <a:rPr lang="en-US" sz="2800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b="0" dirty="0"/>
              </a:p>
              <a:p>
                <a:pPr marL="0" indent="0">
                  <a:buNone/>
                </a:pPr>
                <a:r>
                  <a:rPr lang="en-US" sz="2800" dirty="0"/>
                  <a:t>H : </a:t>
                </a:r>
                <a:r>
                  <a:rPr lang="en-US" sz="2800" dirty="0" err="1"/>
                  <a:t>koefisian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konveksi</a:t>
                </a:r>
                <a:r>
                  <a:rPr lang="en-US" sz="2800" dirty="0"/>
                  <a:t>, kcal/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sec ºC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8433E0-30EE-4D67-81A9-D3388357A3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564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92D14-04F7-47D9-89A6-58F7C2D17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Radiasi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CA0D1-35F8-40C2-BC42-0E7AC40E1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i="0" dirty="0" err="1">
                <a:solidFill>
                  <a:srgbClr val="000000"/>
                </a:solidFill>
                <a:effectLst/>
              </a:rPr>
              <a:t>Radiasi</a:t>
            </a:r>
            <a:r>
              <a:rPr lang="en-US" sz="40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i="0" dirty="0" err="1">
                <a:solidFill>
                  <a:srgbClr val="000000"/>
                </a:solidFill>
                <a:effectLst/>
              </a:rPr>
              <a:t>adalah</a:t>
            </a:r>
            <a:r>
              <a:rPr lang="en-US" sz="40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i="0" dirty="0" err="1">
                <a:solidFill>
                  <a:srgbClr val="000000"/>
                </a:solidFill>
                <a:effectLst/>
              </a:rPr>
              <a:t>perpindahan</a:t>
            </a:r>
            <a:r>
              <a:rPr lang="en-US" sz="40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i="0" dirty="0" err="1">
                <a:solidFill>
                  <a:srgbClr val="000000"/>
                </a:solidFill>
                <a:effectLst/>
              </a:rPr>
              <a:t>panas</a:t>
            </a:r>
            <a:r>
              <a:rPr lang="en-US" sz="40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i="0" dirty="0" err="1">
                <a:solidFill>
                  <a:srgbClr val="000000"/>
                </a:solidFill>
                <a:effectLst/>
              </a:rPr>
              <a:t>tanpa</a:t>
            </a:r>
            <a:r>
              <a:rPr lang="en-US" sz="40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i="0" dirty="0" err="1">
                <a:solidFill>
                  <a:srgbClr val="000000"/>
                </a:solidFill>
                <a:effectLst/>
              </a:rPr>
              <a:t>zat</a:t>
            </a:r>
            <a:r>
              <a:rPr lang="en-US" sz="400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4000" i="0" dirty="0" err="1">
                <a:solidFill>
                  <a:srgbClr val="000000"/>
                </a:solidFill>
                <a:effectLst/>
              </a:rPr>
              <a:t>perantara</a:t>
            </a:r>
            <a:r>
              <a:rPr lang="en-US" sz="4000" i="0" dirty="0">
                <a:solidFill>
                  <a:srgbClr val="000000"/>
                </a:solidFill>
                <a:effectLst/>
              </a:rPr>
              <a:t>. 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32386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538A1-5D0F-4818-A17E-1C4D9F8A4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Laju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 </a:t>
            </a:r>
            <a:r>
              <a:rPr lang="en-US" dirty="0" err="1"/>
              <a:t>radiasi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DB7D9-FCBB-4B1F-82D0-5DE1249376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b="0" dirty="0"/>
              </a:p>
              <a:p>
                <a:pPr marL="0" indent="0">
                  <a:buNone/>
                </a:pPr>
                <a:r>
                  <a:rPr lang="en-US" dirty="0"/>
                  <a:t>   </a:t>
                </a:r>
                <a:r>
                  <a:rPr lang="en-US" dirty="0" err="1"/>
                  <a:t>dimana</a:t>
                </a:r>
                <a:r>
                  <a:rPr lang="en-US" dirty="0"/>
                  <a:t> : </a:t>
                </a:r>
              </a:p>
              <a:p>
                <a:pPr marL="0" indent="0">
                  <a:buNone/>
                </a:pPr>
                <a:r>
                  <a:rPr lang="en-US" dirty="0"/>
                  <a:t>	q =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kcal/sec</a:t>
                </a:r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koefisien</a:t>
                </a:r>
                <a:r>
                  <a:rPr lang="en-US" dirty="0"/>
                  <a:t> yang </a:t>
                </a:r>
                <a:r>
                  <a:rPr lang="en-US" dirty="0" err="1"/>
                  <a:t>tergantung</a:t>
                </a:r>
                <a:r>
                  <a:rPr lang="en-US" dirty="0"/>
                  <a:t> pada </a:t>
                </a:r>
                <a:r>
                  <a:rPr lang="en-US" dirty="0" err="1"/>
                  <a:t>emisivitas</a:t>
                </a:r>
                <a:r>
                  <a:rPr lang="en-US" dirty="0"/>
                  <a:t>, </a:t>
                </a:r>
                <a:r>
                  <a:rPr lang="en-US" dirty="0" err="1"/>
                  <a:t>ukuran</a:t>
                </a:r>
                <a:r>
                  <a:rPr lang="en-US" dirty="0"/>
                  <a:t> dan </a:t>
                </a:r>
                <a:r>
                  <a:rPr lang="en-US" dirty="0" err="1"/>
                  <a:t>konfigurasi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	</a:t>
                </a:r>
                <a:r>
                  <a:rPr lang="en-US" dirty="0" err="1"/>
                  <a:t>permukaan</a:t>
                </a:r>
                <a:r>
                  <a:rPr lang="en-US" dirty="0"/>
                  <a:t> </a:t>
                </a:r>
                <a:r>
                  <a:rPr lang="en-US" dirty="0" err="1"/>
                  <a:t>pemancar</a:t>
                </a:r>
                <a:r>
                  <a:rPr lang="en-US" dirty="0"/>
                  <a:t> dan </a:t>
                </a:r>
                <a:r>
                  <a:rPr lang="en-US" dirty="0" err="1"/>
                  <a:t>permukaan</a:t>
                </a:r>
                <a:r>
                  <a:rPr lang="en-US" dirty="0"/>
                  <a:t> </a:t>
                </a:r>
                <a:r>
                  <a:rPr lang="en-US" dirty="0" err="1"/>
                  <a:t>penerima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suhu</a:t>
                </a:r>
                <a:r>
                  <a:rPr lang="en-US" dirty="0"/>
                  <a:t> </a:t>
                </a:r>
                <a:r>
                  <a:rPr lang="en-US" dirty="0" err="1"/>
                  <a:t>pemancar</a:t>
                </a:r>
                <a:r>
                  <a:rPr lang="en-US" dirty="0"/>
                  <a:t> (emitter) </a:t>
                </a:r>
                <a:r>
                  <a:rPr lang="en-US" dirty="0" err="1"/>
                  <a:t>absolut</a:t>
                </a:r>
                <a:r>
                  <a:rPr lang="en-US" dirty="0"/>
                  <a:t> ºK</a:t>
                </a:r>
              </a:p>
              <a:p>
                <a:pPr marL="0" indent="0">
                  <a:buNone/>
                </a:pPr>
                <a:r>
                  <a:rPr lang="en-US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suhu</a:t>
                </a:r>
                <a:r>
                  <a:rPr lang="en-US" dirty="0"/>
                  <a:t> </a:t>
                </a:r>
                <a:r>
                  <a:rPr lang="en-US" dirty="0" err="1"/>
                  <a:t>penerima</a:t>
                </a:r>
                <a:r>
                  <a:rPr lang="en-US" dirty="0"/>
                  <a:t> </a:t>
                </a:r>
                <a:r>
                  <a:rPr lang="en-US" dirty="0" err="1"/>
                  <a:t>absolut</a:t>
                </a:r>
                <a:r>
                  <a:rPr lang="en-US" dirty="0"/>
                  <a:t> ºK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DB7D9-FCBB-4B1F-82D0-5DE1249376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b="-1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881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822F9-9D71-431F-AF43-F355EF124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72699"/>
            <a:ext cx="9603275" cy="1049235"/>
          </a:xfrm>
        </p:spPr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D2B29F-807E-44D2-B903-EAB6A50AE1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Karena </a:t>
                </a:r>
                <a:r>
                  <a:rPr lang="en-US" sz="2400" dirty="0" err="1"/>
                  <a:t>konstanta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angka</a:t>
                </a:r>
                <a:r>
                  <a:rPr lang="en-US" sz="2400" dirty="0"/>
                  <a:t> yang </a:t>
                </a:r>
                <a:r>
                  <a:rPr lang="en-US" sz="2400" dirty="0" err="1"/>
                  <a:t>sangat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kecil</a:t>
                </a:r>
                <a:r>
                  <a:rPr lang="en-US" sz="2400" dirty="0"/>
                  <a:t> dan </a:t>
                </a:r>
                <a:r>
                  <a:rPr lang="en-US" sz="2400" dirty="0" err="1"/>
                  <a:t>alih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panas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radiasi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hanya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berpengaruh</a:t>
                </a:r>
                <a:r>
                  <a:rPr lang="en-US" sz="2400" dirty="0"/>
                  <a:t> </a:t>
                </a:r>
                <a:r>
                  <a:rPr lang="en-US" sz="2400" dirty="0" err="1"/>
                  <a:t>jika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suhu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pemancar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tinggi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sekali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dibandingkan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penerima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atau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70C0"/>
                    </a:solidFill>
                    <a:sym typeface="Symbol" panose="05050102010706020507" pitchFamily="18" charset="2"/>
                  </a:rPr>
                  <a:t>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>
                    <a:solidFill>
                      <a:srgbClr val="0070C0"/>
                    </a:solidFill>
                    <a:sym typeface="Symbol" panose="05050102010706020507" pitchFamily="18" charset="2"/>
                  </a:rPr>
                  <a:t>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maka</a:t>
                </a:r>
                <a:r>
                  <a:rPr lang="en-US" sz="2400" dirty="0"/>
                  <a:t> </a:t>
                </a:r>
                <a:r>
                  <a:rPr lang="en-US" sz="2400" dirty="0" err="1"/>
                  <a:t>persamaan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tersebut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diatas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menjadi</a:t>
                </a:r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/>
                  <a:t> menjadi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dirty="0"/>
                  <a:t>=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deg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dirty="0"/>
                          <m:t> 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r>
                  <a:rPr lang="en-US" sz="2400" dirty="0"/>
                  <a:t>   </a:t>
                </a:r>
                <a:r>
                  <a:rPr lang="en-US" sz="2400" dirty="0" err="1"/>
                  <a:t>dengan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sym typeface="Symbol" panose="05050102010706020507" pitchFamily="18" charset="2"/>
                  </a:rPr>
                  <a:t></a:t>
                </a:r>
                <a:r>
                  <a:rPr lang="en-US" sz="2400" dirty="0"/>
                  <a:t> </a:t>
                </a:r>
                <a:r>
                  <a:rPr lang="en-US" sz="2400" dirty="0">
                    <a:sym typeface="Symbol" panose="05050102010706020507" pitchFamily="18" charset="2"/>
                  </a:rPr>
                  <a:t>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1D2B29F-807E-44D2-B903-EAB6A50AE1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25" t="-353" r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9899A70-CE4A-4AB1-8ED5-F22FFC09E0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8" t="34930" r="30241" b="51549"/>
          <a:stretch/>
        </p:blipFill>
        <p:spPr>
          <a:xfrm>
            <a:off x="5104327" y="3429000"/>
            <a:ext cx="1983346" cy="92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9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70ACA-0E22-4C98-86A7-5C1E175C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Tahanan</a:t>
            </a:r>
            <a:r>
              <a:rPr lang="en-US" dirty="0"/>
              <a:t> thermal (R)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30EF4B-EDB9-4A10-899A-BE90B54185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Tahanan thermal (R) pada </a:t>
                </a:r>
                <a:r>
                  <a:rPr lang="en-US" dirty="0" err="1"/>
                  <a:t>dasarnya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perbedaan</a:t>
                </a:r>
                <a:r>
                  <a:rPr lang="en-US" dirty="0"/>
                  <a:t> </a:t>
                </a:r>
                <a:r>
                  <a:rPr lang="en-US" dirty="0" err="1"/>
                  <a:t>perubahan</a:t>
                </a:r>
                <a:r>
                  <a:rPr lang="en-US" dirty="0"/>
                  <a:t> temperature ºC di </a:t>
                </a:r>
                <a:r>
                  <a:rPr lang="en-US" dirty="0" err="1"/>
                  <a:t>bagi</a:t>
                </a:r>
                <a:r>
                  <a:rPr lang="en-US" dirty="0"/>
                  <a:t>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kcal/sec</a:t>
                </a:r>
              </a:p>
              <a:p>
                <a:r>
                  <a:rPr lang="en-US" dirty="0"/>
                  <a:t>K</a:t>
                </a:r>
                <a:r>
                  <a:rPr lang="en-US" b="0" dirty="0"/>
                  <a:t>arena </a:t>
                </a:r>
                <a:r>
                  <a:rPr lang="en-US" b="0" dirty="0" err="1"/>
                  <a:t>konduktivitas</a:t>
                </a:r>
                <a:r>
                  <a:rPr lang="en-US" b="0" dirty="0"/>
                  <a:t> thermal dan </a:t>
                </a:r>
                <a:r>
                  <a:rPr lang="en-US" b="0" dirty="0" err="1"/>
                  <a:t>koefisien</a:t>
                </a:r>
                <a:r>
                  <a:rPr lang="en-US" b="0" dirty="0"/>
                  <a:t> thermal </a:t>
                </a:r>
                <a:r>
                  <a:rPr lang="en-US" b="0" dirty="0" err="1"/>
                  <a:t>hampir</a:t>
                </a:r>
                <a:r>
                  <a:rPr lang="en-US" b="0" dirty="0"/>
                  <a:t> </a:t>
                </a:r>
                <a:r>
                  <a:rPr lang="en-US" b="0" dirty="0" err="1"/>
                  <a:t>konstan</a:t>
                </a:r>
                <a:r>
                  <a:rPr lang="en-US" b="0" dirty="0"/>
                  <a:t> </a:t>
                </a:r>
                <a:r>
                  <a:rPr lang="en-US" b="0" dirty="0" err="1"/>
                  <a:t>s</a:t>
                </a:r>
                <a:r>
                  <a:rPr lang="en-US" dirty="0" err="1"/>
                  <a:t>ehingga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thermal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konduksi</a:t>
                </a:r>
                <a:r>
                  <a:rPr lang="en-US" dirty="0"/>
                  <a:t> dan </a:t>
                </a:r>
                <a:r>
                  <a:rPr lang="en-US" dirty="0" err="1"/>
                  <a:t>konveksi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(∆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𝑑𝑞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</m:oMath>
                </a14:m>
                <a:endParaRPr lang="en-US" sz="2800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30EF4B-EDB9-4A10-899A-BE90B54185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71" t="-1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7385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70F9-EFCA-45E1-BDA4-544F4C16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RESISTANSI thermal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radiasi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4ABDA0-63BF-4A87-B1B1-35D10A8268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𝑑𝑞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4ABDA0-63BF-4A87-B1B1-35D10A8268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559F59F-11C0-4F06-8948-A6A1A62270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2" t="37747" r="13161" b="39155"/>
          <a:stretch/>
        </p:blipFill>
        <p:spPr>
          <a:xfrm>
            <a:off x="1648495" y="1882731"/>
            <a:ext cx="4018208" cy="1584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74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77717-0877-4CC7-A106-BDB1ACC94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Kapasitansi</a:t>
            </a:r>
            <a:r>
              <a:rPr lang="en-US" dirty="0"/>
              <a:t> thermal (C)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B3EF72-2DD4-4308-9E94-0EE31F8972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marL="0" indent="0">
                  <a:buNone/>
                </a:pPr>
                <a:r>
                  <a:rPr lang="en-US" dirty="0"/>
                  <a:t>    C = </a:t>
                </a:r>
                <a:r>
                  <a:rPr lang="en-US" dirty="0" err="1"/>
                  <a:t>kapasitansi</a:t>
                </a:r>
                <a:r>
                  <a:rPr lang="en-US" dirty="0"/>
                  <a:t> thermal, kcal</a:t>
                </a:r>
              </a:p>
              <a:p>
                <a:pPr marL="0" indent="0">
                  <a:buNone/>
                </a:pPr>
                <a:r>
                  <a:rPr lang="en-US" dirty="0"/>
                  <a:t>    W = </a:t>
                </a:r>
                <a:r>
                  <a:rPr lang="en-US" dirty="0" err="1"/>
                  <a:t>berat</a:t>
                </a:r>
                <a:r>
                  <a:rPr lang="en-US" dirty="0"/>
                  <a:t> </a:t>
                </a:r>
                <a:r>
                  <a:rPr lang="en-US" dirty="0" err="1"/>
                  <a:t>bahan</a:t>
                </a:r>
                <a:r>
                  <a:rPr lang="en-US" dirty="0"/>
                  <a:t> yang di </a:t>
                </a:r>
                <a:r>
                  <a:rPr lang="en-US" i="1" dirty="0" err="1"/>
                  <a:t>tilik</a:t>
                </a:r>
                <a:r>
                  <a:rPr lang="en-US" dirty="0"/>
                  <a:t>, kg</a:t>
                </a:r>
              </a:p>
              <a:p>
                <a:pPr marL="0" indent="0">
                  <a:buNone/>
                </a:pPr>
                <a:r>
                  <a:rPr lang="en-US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spesifik</a:t>
                </a:r>
                <a:r>
                  <a:rPr lang="en-US" dirty="0"/>
                  <a:t> </a:t>
                </a:r>
                <a:r>
                  <a:rPr lang="en-US" dirty="0" err="1"/>
                  <a:t>bahan</a:t>
                </a:r>
                <a:r>
                  <a:rPr lang="en-US" dirty="0"/>
                  <a:t>, kcal/kg ºC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B3EF72-2DD4-4308-9E94-0EE31F8972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2611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7B02-532B-47B9-A2C3-729D964C5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system thermal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17116-C28B-4B52-A969-4BD477021A6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6" t="52164" r="1443" b="18750"/>
          <a:stretch/>
        </p:blipFill>
        <p:spPr bwMode="auto">
          <a:xfrm>
            <a:off x="1451579" y="1971004"/>
            <a:ext cx="5541649" cy="38631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0733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D3B11-1115-456E-8790-886F53A4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 err="1"/>
              <a:t>Asumsikan</a:t>
            </a:r>
            <a:r>
              <a:rPr lang="en-US" dirty="0"/>
              <a:t> 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1770A-8A46-4D7B-B1C6-5FC6F6071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err="1"/>
              <a:t>Tangki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keadaan</a:t>
            </a:r>
            <a:r>
              <a:rPr lang="en-US" sz="2800" dirty="0"/>
              <a:t> </a:t>
            </a:r>
            <a:r>
              <a:rPr lang="en-US" sz="2800" dirty="0" err="1"/>
              <a:t>diisolasi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tujuan</a:t>
            </a:r>
            <a:r>
              <a:rPr lang="en-US" sz="2800" dirty="0"/>
              <a:t> </a:t>
            </a:r>
            <a:r>
              <a:rPr lang="en-US" sz="2800" dirty="0" err="1"/>
              <a:t>mencegah</a:t>
            </a:r>
            <a:r>
              <a:rPr lang="en-US" sz="2800" dirty="0"/>
              <a:t> </a:t>
            </a:r>
            <a:r>
              <a:rPr lang="en-US" sz="2800" dirty="0" err="1"/>
              <a:t>kebocoran</a:t>
            </a:r>
            <a:r>
              <a:rPr lang="en-US" sz="2800" dirty="0"/>
              <a:t> </a:t>
            </a:r>
            <a:r>
              <a:rPr lang="en-US" sz="2800" dirty="0" err="1"/>
              <a:t>panas</a:t>
            </a:r>
            <a:r>
              <a:rPr lang="en-US" sz="2800" dirty="0"/>
              <a:t> </a:t>
            </a:r>
            <a:r>
              <a:rPr lang="en-US" sz="2800" dirty="0" err="1"/>
              <a:t>ke</a:t>
            </a:r>
            <a:r>
              <a:rPr lang="en-US" sz="2800" dirty="0"/>
              <a:t> </a:t>
            </a:r>
            <a:r>
              <a:rPr lang="en-US" sz="2800" dirty="0" err="1"/>
              <a:t>udara</a:t>
            </a:r>
            <a:r>
              <a:rPr lang="en-US" sz="2800" dirty="0"/>
              <a:t> </a:t>
            </a:r>
            <a:r>
              <a:rPr lang="en-US" sz="2800" dirty="0" err="1"/>
              <a:t>sekitar</a:t>
            </a:r>
            <a:r>
              <a:rPr lang="en-US" sz="28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terdapat</a:t>
            </a:r>
            <a:r>
              <a:rPr lang="en-US" sz="2800" dirty="0"/>
              <a:t> </a:t>
            </a:r>
            <a:r>
              <a:rPr lang="en-US" sz="2800" dirty="0" err="1"/>
              <a:t>panas</a:t>
            </a:r>
            <a:r>
              <a:rPr lang="en-US" sz="2800" dirty="0"/>
              <a:t> </a:t>
            </a:r>
            <a:r>
              <a:rPr lang="en-US" sz="2800" dirty="0" err="1"/>
              <a:t>masuk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err="1"/>
              <a:t>Zat</a:t>
            </a:r>
            <a:r>
              <a:rPr lang="en-US" sz="2800" dirty="0"/>
              <a:t> </a:t>
            </a:r>
            <a:r>
              <a:rPr lang="en-US" sz="2800" dirty="0" err="1"/>
              <a:t>cair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tangki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keadaan</a:t>
            </a:r>
            <a:r>
              <a:rPr lang="en-US" sz="2800" dirty="0"/>
              <a:t> </a:t>
            </a:r>
            <a:r>
              <a:rPr lang="en-US" sz="2800" dirty="0" err="1"/>
              <a:t>seragam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err="1"/>
              <a:t>Suhu</a:t>
            </a:r>
            <a:r>
              <a:rPr lang="en-US" sz="2800" dirty="0"/>
              <a:t> </a:t>
            </a:r>
            <a:r>
              <a:rPr lang="en-US" sz="2800" dirty="0" err="1"/>
              <a:t>aliran</a:t>
            </a:r>
            <a:r>
              <a:rPr lang="en-US" sz="2800" dirty="0"/>
              <a:t> </a:t>
            </a:r>
            <a:r>
              <a:rPr lang="en-US" sz="2800" dirty="0" err="1"/>
              <a:t>zat</a:t>
            </a:r>
            <a:r>
              <a:rPr lang="en-US" sz="2800" dirty="0"/>
              <a:t> </a:t>
            </a:r>
            <a:r>
              <a:rPr lang="en-US" sz="2800" dirty="0" err="1"/>
              <a:t>cair</a:t>
            </a:r>
            <a:r>
              <a:rPr lang="en-US" sz="2800" dirty="0"/>
              <a:t> </a:t>
            </a:r>
            <a:r>
              <a:rPr lang="en-US" sz="2800" dirty="0" err="1"/>
              <a:t>terjaga</a:t>
            </a:r>
            <a:endParaRPr lang="en-US" sz="2800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94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D0D99-F93F-4034-A7E0-B69FE714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 err="1"/>
              <a:t>Notasi</a:t>
            </a:r>
            <a:r>
              <a:rPr lang="en-US" dirty="0"/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54CD14-6FB3-40F9-9B93-1F77794E8F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= laju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masuk</a:t>
                </a:r>
                <a:r>
                  <a:rPr lang="en-US" dirty="0"/>
                  <a:t>, kcal/sec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keluar</a:t>
                </a:r>
                <a:r>
                  <a:rPr lang="en-US" dirty="0"/>
                  <a:t>, kcal/sec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= laju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masuk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, kcal/sec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keluar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, kcal/sec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suhu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masuk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suhu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keluar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suhu</a:t>
                </a:r>
                <a:r>
                  <a:rPr lang="en-US" dirty="0"/>
                  <a:t>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masuk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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suhu</a:t>
                </a:r>
                <a:r>
                  <a:rPr lang="en-US" dirty="0"/>
                  <a:t>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keluar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54CD14-6FB3-40F9-9B93-1F77794E8F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4" t="-10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506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3835-9BDB-4989-869C-B39B3E079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 err="1"/>
              <a:t>Notasi</a:t>
            </a:r>
            <a:r>
              <a:rPr lang="en-US" dirty="0"/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86A32E-6A2E-4513-848C-4AC62A45E9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 = </a:t>
                </a:r>
                <a:r>
                  <a:rPr lang="en-US" dirty="0" err="1"/>
                  <a:t>laju</a:t>
                </a:r>
                <a:r>
                  <a:rPr lang="en-US" dirty="0"/>
                  <a:t> </a:t>
                </a:r>
                <a:r>
                  <a:rPr lang="en-US" dirty="0" err="1"/>
                  <a:t>aliran</a:t>
                </a:r>
                <a:r>
                  <a:rPr lang="en-US" dirty="0"/>
                  <a:t> </a:t>
                </a:r>
                <a:r>
                  <a:rPr lang="en-US" dirty="0" err="1"/>
                  <a:t>zat</a:t>
                </a:r>
                <a:r>
                  <a:rPr lang="en-US" dirty="0"/>
                  <a:t> </a:t>
                </a:r>
                <a:r>
                  <a:rPr lang="en-US" dirty="0" err="1"/>
                  <a:t>cair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keadaan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, kg/sec</a:t>
                </a:r>
              </a:p>
              <a:p>
                <a:r>
                  <a:rPr lang="en-US" dirty="0"/>
                  <a:t>M = </a:t>
                </a:r>
                <a:r>
                  <a:rPr lang="en-US" dirty="0" err="1"/>
                  <a:t>massa</a:t>
                </a:r>
                <a:r>
                  <a:rPr lang="en-US" dirty="0"/>
                  <a:t> </a:t>
                </a:r>
                <a:r>
                  <a:rPr lang="en-US" dirty="0" err="1"/>
                  <a:t>zat</a:t>
                </a:r>
                <a:r>
                  <a:rPr lang="en-US" dirty="0"/>
                  <a:t> </a:t>
                </a:r>
                <a:r>
                  <a:rPr lang="en-US" dirty="0" err="1"/>
                  <a:t>cair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tangki</a:t>
                </a:r>
                <a:r>
                  <a:rPr lang="en-US" dirty="0"/>
                  <a:t>, kg</a:t>
                </a:r>
              </a:p>
              <a:p>
                <a:r>
                  <a:rPr lang="en-US" dirty="0"/>
                  <a:t>R = </a:t>
                </a:r>
                <a:r>
                  <a:rPr lang="en-US" dirty="0" err="1"/>
                  <a:t>resistansi</a:t>
                </a:r>
                <a:r>
                  <a:rPr lang="en-US" dirty="0"/>
                  <a:t> thermal,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r>
                  <a:rPr lang="en-US" dirty="0"/>
                  <a:t> sec/kcal</a:t>
                </a:r>
              </a:p>
              <a:p>
                <a:r>
                  <a:rPr lang="en-US" dirty="0"/>
                  <a:t>C = </a:t>
                </a:r>
                <a:r>
                  <a:rPr lang="en-US" dirty="0" err="1"/>
                  <a:t>kapasitansi</a:t>
                </a:r>
                <a:r>
                  <a:rPr lang="en-US" dirty="0"/>
                  <a:t> thermal, kcal/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 =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jenis</a:t>
                </a:r>
                <a:r>
                  <a:rPr lang="en-US" dirty="0"/>
                  <a:t> media (</a:t>
                </a:r>
                <a:r>
                  <a:rPr lang="en-US" i="1" dirty="0" err="1">
                    <a:solidFill>
                      <a:srgbClr val="0070C0"/>
                    </a:solidFill>
                  </a:rPr>
                  <a:t>dalam</a:t>
                </a:r>
                <a:r>
                  <a:rPr lang="en-US" i="1" dirty="0">
                    <a:solidFill>
                      <a:srgbClr val="0070C0"/>
                    </a:solidFill>
                  </a:rPr>
                  <a:t> </a:t>
                </a:r>
                <a:r>
                  <a:rPr lang="en-US" i="1" dirty="0" err="1">
                    <a:solidFill>
                      <a:srgbClr val="0070C0"/>
                    </a:solidFill>
                  </a:rPr>
                  <a:t>hal</a:t>
                </a:r>
                <a:r>
                  <a:rPr lang="en-US" i="1" dirty="0">
                    <a:solidFill>
                      <a:srgbClr val="0070C0"/>
                    </a:solidFill>
                  </a:rPr>
                  <a:t> </a:t>
                </a:r>
                <a:r>
                  <a:rPr lang="en-US" i="1" dirty="0" err="1">
                    <a:solidFill>
                      <a:srgbClr val="0070C0"/>
                    </a:solidFill>
                  </a:rPr>
                  <a:t>ini</a:t>
                </a:r>
                <a:r>
                  <a:rPr lang="en-US" i="1" dirty="0">
                    <a:solidFill>
                      <a:srgbClr val="0070C0"/>
                    </a:solidFill>
                  </a:rPr>
                  <a:t> </a:t>
                </a:r>
                <a:r>
                  <a:rPr lang="en-US" i="1" dirty="0" err="1">
                    <a:solidFill>
                      <a:srgbClr val="0070C0"/>
                    </a:solidFill>
                  </a:rPr>
                  <a:t>cairan</a:t>
                </a:r>
                <a:r>
                  <a:rPr lang="en-US" dirty="0"/>
                  <a:t>) , kcal/</a:t>
                </a:r>
                <a:r>
                  <a:rPr lang="en-US" dirty="0">
                    <a:ea typeface="Cambria Math" panose="02040503050406030204" pitchFamily="18" charset="0"/>
                  </a:rPr>
                  <a:t> kg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86A32E-6A2E-4513-848C-4AC62A45E9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71" t="-1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4267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294FE-9EF7-464C-92D7-AA777F365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2FC264-1696-44C9-8C8F-D61604C237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/>
                  <a:t> = </a:t>
                </a:r>
                <a:r>
                  <a:rPr lang="en-US" sz="2800" dirty="0" err="1"/>
                  <a:t>G.c</a:t>
                </a:r>
                <a:r>
                  <a:rPr lang="en-US" sz="2800" dirty="0" err="1">
                    <a:sym typeface="Symbol" panose="05050102010706020507" pitchFamily="18" charset="2"/>
                  </a:rPr>
                  <a:t>.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</m:t>
                    </m:r>
                  </m:oMath>
                </a14:m>
                <a:endParaRPr lang="en-US" sz="2800" dirty="0">
                  <a:sym typeface="Symbol" panose="05050102010706020507" pitchFamily="18" charset="2"/>
                </a:endParaRPr>
              </a:p>
              <a:p>
                <a:r>
                  <a:rPr lang="en-US" sz="2800" dirty="0"/>
                  <a:t>C = </a:t>
                </a:r>
                <a:r>
                  <a:rPr lang="en-US" sz="2800" dirty="0" err="1"/>
                  <a:t>M.c</a:t>
                </a:r>
                <a:endParaRPr lang="en-US" sz="2800" dirty="0"/>
              </a:p>
              <a:p>
                <a:r>
                  <a:rPr lang="en-US" sz="2800" dirty="0"/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sz="2800" dirty="0"/>
              </a:p>
              <a:p>
                <a:r>
                  <a:rPr lang="en-US" sz="2800" dirty="0"/>
                  <a:t>C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sz="2800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/>
                  <a:t>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b="0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2FC264-1696-44C9-8C8F-D61604C237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43" t="-1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8578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4148C-24F5-43BF-A0DF-558CFA8F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matematis</a:t>
            </a:r>
            <a:r>
              <a:rPr lang="en-US" dirty="0"/>
              <a:t> thermal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D1178F-2138-4119-9FF0-3DEB56819B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3600" dirty="0"/>
              </a:p>
              <a:p>
                <a:r>
                  <a:rPr lang="en-US" sz="3600" dirty="0" err="1"/>
                  <a:t>m</a:t>
                </a:r>
                <a:r>
                  <a:rPr lang="en-US" sz="3600" b="0" dirty="0" err="1"/>
                  <a:t>jd</a:t>
                </a:r>
                <a:r>
                  <a:rPr lang="en-US" sz="3600" b="0" dirty="0"/>
                  <a:t> …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600" b="0" i="1" smtClean="0">
                        <a:latin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3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D1178F-2138-4119-9FF0-3DEB56819B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800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FF581-480C-4223-8BCA-2359C245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diagram </a:t>
            </a:r>
            <a:r>
              <a:rPr lang="en-US" dirty="0" err="1"/>
              <a:t>kotak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462FF-F4B6-4DBF-9D45-98ECED17258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" t="47957" r="12981" b="10696"/>
          <a:stretch/>
        </p:blipFill>
        <p:spPr bwMode="auto">
          <a:xfrm>
            <a:off x="846273" y="1853754"/>
            <a:ext cx="5915136" cy="37729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083247-F4CC-4FB4-B04D-68A633DA3D5D}"/>
                  </a:ext>
                </a:extLst>
              </p:cNvPr>
              <p:cNvSpPr txBox="1"/>
              <p:nvPr/>
            </p:nvSpPr>
            <p:spPr>
              <a:xfrm>
                <a:off x="6761409" y="2092653"/>
                <a:ext cx="6104586" cy="6321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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B083247-F4CC-4FB4-B04D-68A633DA3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409" y="2092653"/>
                <a:ext cx="6104586" cy="6321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98C5B7-697B-4548-A8D4-4828304E38DA}"/>
                  </a:ext>
                </a:extLst>
              </p:cNvPr>
              <p:cNvSpPr txBox="1"/>
              <p:nvPr/>
            </p:nvSpPr>
            <p:spPr>
              <a:xfrm>
                <a:off x="6761409" y="2973394"/>
                <a:ext cx="6104586" cy="911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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C98C5B7-697B-4548-A8D4-4828304E3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409" y="2973394"/>
                <a:ext cx="6104586" cy="9112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8073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B1DFE-3E04-43E2-A0D2-D00B95DD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alih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9AB9B-F5AF-464B-A8DA-1FFD314BDF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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den>
                    </m:f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num>
                      <m:den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sSub>
                          <m:sSub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endParaRPr lang="en-US" sz="4000" dirty="0"/>
              </a:p>
              <a:p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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40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sz="4000" dirty="0"/>
              </a:p>
              <a:p>
                <a:pPr marL="0" indent="0">
                  <a:buNone/>
                </a:pPr>
                <a:endParaRPr lang="en-US" sz="32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9AB9B-F5AF-464B-A8DA-1FFD314BDF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975560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429</TotalTime>
  <Words>694</Words>
  <Application>Microsoft Office PowerPoint</Application>
  <PresentationFormat>Widescreen</PresentationFormat>
  <Paragraphs>99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Cambria Math</vt:lpstr>
      <vt:lpstr>Gill Sans MT</vt:lpstr>
      <vt:lpstr>Wingdings</vt:lpstr>
      <vt:lpstr>Gallery</vt:lpstr>
      <vt:lpstr>PEMODELAN MATEMATIKA SISTEM THERMAL</vt:lpstr>
      <vt:lpstr>Sistem Thermal</vt:lpstr>
      <vt:lpstr>Perpindahan panas</vt:lpstr>
      <vt:lpstr>Konduksi </vt:lpstr>
      <vt:lpstr>Perpindahan panas konduksi dan konveksi</vt:lpstr>
      <vt:lpstr>konduksi</vt:lpstr>
      <vt:lpstr>Konveksi </vt:lpstr>
      <vt:lpstr>konveksi</vt:lpstr>
      <vt:lpstr>Radiasi </vt:lpstr>
      <vt:lpstr>Laju aliran panas radiasi</vt:lpstr>
      <vt:lpstr>PowerPoint Presentation</vt:lpstr>
      <vt:lpstr>Tahanan thermal (R)</vt:lpstr>
      <vt:lpstr>RESISTANSI thermal untuk radiasi</vt:lpstr>
      <vt:lpstr>Kapasitansi thermal (C)</vt:lpstr>
      <vt:lpstr> Contoh desain system thermal</vt:lpstr>
      <vt:lpstr> Asumsikan : </vt:lpstr>
      <vt:lpstr> Notasi :</vt:lpstr>
      <vt:lpstr> Notasi :</vt:lpstr>
      <vt:lpstr> persamaan dasar :</vt:lpstr>
      <vt:lpstr> persamaan matematis thermal</vt:lpstr>
      <vt:lpstr> diagram kotak</vt:lpstr>
      <vt:lpstr> fungsi alih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PEMODELAN MATEMATIKA SISTEM THERMAL</dc:title>
  <dc:creator>Thinkpad-T450</dc:creator>
  <cp:lastModifiedBy>Thinkpad-T450</cp:lastModifiedBy>
  <cp:revision>29</cp:revision>
  <dcterms:created xsi:type="dcterms:W3CDTF">2020-11-02T15:50:20Z</dcterms:created>
  <dcterms:modified xsi:type="dcterms:W3CDTF">2020-11-17T07:00:48Z</dcterms:modified>
</cp:coreProperties>
</file>