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63" r:id="rId5"/>
    <p:sldId id="264" r:id="rId6"/>
    <p:sldId id="266" r:id="rId7"/>
    <p:sldId id="265" r:id="rId8"/>
    <p:sldId id="267" r:id="rId9"/>
    <p:sldId id="283" r:id="rId10"/>
    <p:sldId id="284" r:id="rId11"/>
    <p:sldId id="285" r:id="rId12"/>
    <p:sldId id="268" r:id="rId13"/>
    <p:sldId id="269" r:id="rId14"/>
    <p:sldId id="271" r:id="rId15"/>
    <p:sldId id="270" r:id="rId16"/>
    <p:sldId id="272" r:id="rId17"/>
    <p:sldId id="273" r:id="rId18"/>
    <p:sldId id="274" r:id="rId19"/>
    <p:sldId id="286" r:id="rId20"/>
    <p:sldId id="287" r:id="rId21"/>
    <p:sldId id="275" r:id="rId22"/>
    <p:sldId id="288" r:id="rId23"/>
    <p:sldId id="276" r:id="rId24"/>
    <p:sldId id="289" r:id="rId25"/>
    <p:sldId id="290" r:id="rId26"/>
    <p:sldId id="291" r:id="rId27"/>
    <p:sldId id="277" r:id="rId28"/>
    <p:sldId id="292" r:id="rId29"/>
    <p:sldId id="278" r:id="rId30"/>
    <p:sldId id="293" r:id="rId31"/>
    <p:sldId id="282" r:id="rId32"/>
    <p:sldId id="279" r:id="rId33"/>
    <p:sldId id="294" r:id="rId34"/>
    <p:sldId id="280" r:id="rId35"/>
    <p:sldId id="281" r:id="rId36"/>
    <p:sldId id="295" r:id="rId37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65" d="100"/>
          <a:sy n="65" d="100"/>
        </p:scale>
        <p:origin x="14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tx1"/>
                </a:solidFill>
                <a:round/>
              </a:ln>
              <a:effectLst/>
            </c:spPr>
          </c:marker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2.9</c:v>
                </c:pt>
                <c:pt idx="1">
                  <c:v>3.2</c:v>
                </c:pt>
                <c:pt idx="2">
                  <c:v>3.5</c:v>
                </c:pt>
                <c:pt idx="3">
                  <c:v>3.9</c:v>
                </c:pt>
                <c:pt idx="4">
                  <c:v>4.5</c:v>
                </c:pt>
                <c:pt idx="5">
                  <c:v>5</c:v>
                </c:pt>
                <c:pt idx="6">
                  <c:v>5.9</c:v>
                </c:pt>
                <c:pt idx="7">
                  <c:v>7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F099-4112-9D70-EC6575DA48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8980208"/>
        <c:axId val="364799304"/>
      </c:lineChart>
      <c:catAx>
        <c:axId val="178980208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minorGridlines>
          <c:spPr>
            <a:ln>
              <a:solidFill>
                <a:schemeClr val="tx1">
                  <a:lumMod val="5000"/>
                  <a:lumOff val="95000"/>
                </a:schemeClr>
              </a:solidFill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Umur (dalam Bulan)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in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799304"/>
        <c:crosses val="autoZero"/>
        <c:auto val="1"/>
        <c:lblAlgn val="ctr"/>
        <c:lblOffset val="50"/>
        <c:noMultiLvlLbl val="0"/>
      </c:catAx>
      <c:valAx>
        <c:axId val="364799304"/>
        <c:scaling>
          <c:orientation val="minMax"/>
          <c:max val="9"/>
          <c:min val="1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Berat</a:t>
                </a:r>
                <a:r>
                  <a:rPr lang="en-US" dirty="0"/>
                  <a:t> (</a:t>
                </a:r>
                <a:r>
                  <a:rPr lang="en-US" dirty="0" err="1"/>
                  <a:t>dalam</a:t>
                </a:r>
                <a:r>
                  <a:rPr lang="en-US" dirty="0"/>
                  <a:t> kg)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980208"/>
        <c:crosses val="autoZero"/>
        <c:crossBetween val="between"/>
        <c:majorUnit val="2"/>
        <c:minorUnit val="1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224</c:v>
                </c:pt>
                <c:pt idx="1">
                  <c:v>238</c:v>
                </c:pt>
                <c:pt idx="2">
                  <c:v>225</c:v>
                </c:pt>
                <c:pt idx="3">
                  <c:v>253</c:v>
                </c:pt>
                <c:pt idx="4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18E-4675-A75F-9E40997DC0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364798520"/>
        <c:axId val="364800088"/>
      </c:barChart>
      <c:catAx>
        <c:axId val="3647985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Tahun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0088"/>
        <c:crosses val="autoZero"/>
        <c:auto val="1"/>
        <c:lblAlgn val="ctr"/>
        <c:lblOffset val="0"/>
        <c:noMultiLvlLbl val="0"/>
      </c:catAx>
      <c:valAx>
        <c:axId val="364800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Banyaknya</a:t>
                </a:r>
                <a:r>
                  <a:rPr lang="en-US" baseline="0" dirty="0"/>
                  <a:t> </a:t>
                </a:r>
                <a:r>
                  <a:rPr lang="en-US" baseline="0" dirty="0" err="1"/>
                  <a:t>Lulusan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798520"/>
        <c:crosses val="autoZero"/>
        <c:crossBetween val="between"/>
        <c:majorUnit val="2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floor>
    <c:side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sideWall>
    <c:back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224</c:v>
                </c:pt>
                <c:pt idx="1">
                  <c:v>238</c:v>
                </c:pt>
                <c:pt idx="2">
                  <c:v>225</c:v>
                </c:pt>
                <c:pt idx="3">
                  <c:v>253</c:v>
                </c:pt>
                <c:pt idx="4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43-4357-B3C4-477F1AF14D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0"/>
        <c:shape val="box"/>
        <c:axId val="364798128"/>
        <c:axId val="364802440"/>
        <c:axId val="0"/>
      </c:bar3DChart>
      <c:catAx>
        <c:axId val="36479812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Tahun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2440"/>
        <c:crosses val="autoZero"/>
        <c:auto val="1"/>
        <c:lblAlgn val="ctr"/>
        <c:lblOffset val="0"/>
        <c:noMultiLvlLbl val="0"/>
      </c:catAx>
      <c:valAx>
        <c:axId val="364802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Banyaknya Lulusan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798128"/>
        <c:crosses val="autoZero"/>
        <c:crossBetween val="between"/>
        <c:majorUnit val="2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122</c:v>
                </c:pt>
                <c:pt idx="1">
                  <c:v>115</c:v>
                </c:pt>
                <c:pt idx="2">
                  <c:v>118</c:v>
                </c:pt>
                <c:pt idx="3">
                  <c:v>150</c:v>
                </c:pt>
                <c:pt idx="4">
                  <c:v>242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61-4D48-976C-0AFA6CD7D9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102</c:v>
                </c:pt>
                <c:pt idx="1">
                  <c:v>123</c:v>
                </c:pt>
                <c:pt idx="2">
                  <c:v>107</c:v>
                </c:pt>
                <c:pt idx="3">
                  <c:v>103</c:v>
                </c:pt>
                <c:pt idx="4">
                  <c:v>248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61-4D48-976C-0AFA6CD7D9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364800872"/>
        <c:axId val="364804400"/>
      </c:barChart>
      <c:catAx>
        <c:axId val="36480087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Tahun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4400"/>
        <c:crosses val="autoZero"/>
        <c:auto val="1"/>
        <c:lblAlgn val="ctr"/>
        <c:lblOffset val="0"/>
        <c:noMultiLvlLbl val="0"/>
      </c:catAx>
      <c:valAx>
        <c:axId val="364804400"/>
        <c:scaling>
          <c:orientation val="minMax"/>
          <c:max val="3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Banyaknya</a:t>
                </a:r>
                <a:r>
                  <a:rPr lang="en-US" baseline="0" dirty="0"/>
                  <a:t> </a:t>
                </a:r>
                <a:r>
                  <a:rPr lang="en-US" baseline="0" dirty="0" err="1"/>
                  <a:t>Lulusan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0872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floor>
    <c:side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sideWall>
    <c:back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122</c:v>
                </c:pt>
                <c:pt idx="1">
                  <c:v>115</c:v>
                </c:pt>
                <c:pt idx="2">
                  <c:v>118</c:v>
                </c:pt>
                <c:pt idx="3">
                  <c:v>150</c:v>
                </c:pt>
                <c:pt idx="4">
                  <c:v>242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B1-4307-97AB-62F527A0435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102</c:v>
                </c:pt>
                <c:pt idx="1">
                  <c:v>123</c:v>
                </c:pt>
                <c:pt idx="2">
                  <c:v>107</c:v>
                </c:pt>
                <c:pt idx="3">
                  <c:v>103</c:v>
                </c:pt>
                <c:pt idx="4">
                  <c:v>248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DB1-4307-97AB-62F527A043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0"/>
        <c:shape val="box"/>
        <c:axId val="364800480"/>
        <c:axId val="364799696"/>
        <c:axId val="0"/>
      </c:bar3DChart>
      <c:catAx>
        <c:axId val="36480048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Tahun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799696"/>
        <c:crosses val="autoZero"/>
        <c:auto val="1"/>
        <c:lblAlgn val="ctr"/>
        <c:lblOffset val="0"/>
        <c:noMultiLvlLbl val="0"/>
      </c:catAx>
      <c:valAx>
        <c:axId val="364799696"/>
        <c:scaling>
          <c:orientation val="minMax"/>
          <c:max val="3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Banyaknya Lulusan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048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Waktu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F7A-42C9-8401-C49928FE9ADE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F7A-42C9-8401-C49928FE9ADE}"/>
              </c:ext>
            </c:extLst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F7A-42C9-8401-C49928FE9AD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F7A-42C9-8401-C49928FE9ADE}"/>
              </c:ext>
            </c:extLst>
          </c:dPt>
          <c:dPt>
            <c:idx val="4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F7A-42C9-8401-C49928FE9ADE}"/>
              </c:ext>
            </c:extLst>
          </c:dPt>
          <c:dLbls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Bekerja</c:v>
                </c:pt>
                <c:pt idx="1">
                  <c:v>Bermain</c:v>
                </c:pt>
                <c:pt idx="2">
                  <c:v>Belajar</c:v>
                </c:pt>
                <c:pt idx="3">
                  <c:v>Tidur</c:v>
                </c:pt>
                <c:pt idx="4">
                  <c:v>Lain-lain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4</c:v>
                </c:pt>
                <c:pt idx="2">
                  <c:v>8</c:v>
                </c:pt>
                <c:pt idx="3">
                  <c:v>8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F7A-42C9-8401-C49928FE9A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767296456063781"/>
          <c:y val="0.28403198364030308"/>
          <c:w val="0.21486629633230528"/>
          <c:h val="0.431935694597350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Waktu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0D7-47AF-9613-4BF4B08CAFFD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0D7-47AF-9613-4BF4B08CAFFD}"/>
              </c:ext>
            </c:extLst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0D7-47AF-9613-4BF4B08CAFF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0D7-47AF-9613-4BF4B08CAFFD}"/>
              </c:ext>
            </c:extLst>
          </c:dPt>
          <c:dPt>
            <c:idx val="4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60D7-47AF-9613-4BF4B08CAFFD}"/>
              </c:ext>
            </c:extLst>
          </c:dPt>
          <c:dLbls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Bekerja</c:v>
                </c:pt>
                <c:pt idx="1">
                  <c:v>Bermain</c:v>
                </c:pt>
                <c:pt idx="2">
                  <c:v>Belajar</c:v>
                </c:pt>
                <c:pt idx="3">
                  <c:v>Tidur</c:v>
                </c:pt>
                <c:pt idx="4">
                  <c:v>Lain-lain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4</c:v>
                </c:pt>
                <c:pt idx="2">
                  <c:v>8</c:v>
                </c:pt>
                <c:pt idx="3">
                  <c:v>8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60D7-47AF-9613-4BF4B08CAFFD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Banyak Siswa</c:v>
                </c:pt>
              </c:strCache>
            </c:strRef>
          </c:tx>
          <c:spPr>
            <a:blipFill>
              <a:blip xmlns:r="http://schemas.openxmlformats.org/officeDocument/2006/relationships" r:embed="rId3"/>
              <a:tile tx="0" ty="0" sx="100000" sy="100000" flip="none" algn="tl"/>
            </a:blip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Sheet1!$A$2:$A$9</c:f>
              <c:strCache>
                <c:ptCount val="7"/>
                <c:pt idx="1">
                  <c:v>45,5</c:v>
                </c:pt>
                <c:pt idx="2">
                  <c:v>55,5</c:v>
                </c:pt>
                <c:pt idx="3">
                  <c:v>65,5</c:v>
                </c:pt>
                <c:pt idx="4">
                  <c:v>75,5</c:v>
                </c:pt>
                <c:pt idx="5">
                  <c:v>85,5</c:v>
                </c:pt>
                <c:pt idx="6">
                  <c:v>95,5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1">
                  <c:v>6</c:v>
                </c:pt>
                <c:pt idx="2">
                  <c:v>14</c:v>
                </c:pt>
                <c:pt idx="3">
                  <c:v>8</c:v>
                </c:pt>
                <c:pt idx="4">
                  <c:v>5</c:v>
                </c:pt>
                <c:pt idx="5">
                  <c:v>5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4F-4AF1-8842-9F59614D0E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364797736"/>
        <c:axId val="364803616"/>
      </c:barChart>
      <c:catAx>
        <c:axId val="3647977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Nilai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in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3616"/>
        <c:crosses val="autoZero"/>
        <c:auto val="0"/>
        <c:lblAlgn val="ctr"/>
        <c:lblOffset val="100"/>
        <c:noMultiLvlLbl val="0"/>
      </c:catAx>
      <c:valAx>
        <c:axId val="364803616"/>
        <c:scaling>
          <c:orientation val="minMax"/>
          <c:max val="1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Frekuensi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in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797736"/>
        <c:crossesAt val="1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Banyak Siswa</c:v>
                </c:pt>
              </c:strCache>
            </c:strRef>
          </c:tx>
          <c:spPr>
            <a:blipFill>
              <a:blip xmlns:r="http://schemas.openxmlformats.org/officeDocument/2006/relationships" r:embed="rId3"/>
              <a:tile tx="0" ty="0" sx="100000" sy="100000" flip="none" algn="tl"/>
            </a:blip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Sheet1!$A$2:$A$9</c:f>
              <c:strCache>
                <c:ptCount val="7"/>
                <c:pt idx="1">
                  <c:v>45,5</c:v>
                </c:pt>
                <c:pt idx="2">
                  <c:v>55,5</c:v>
                </c:pt>
                <c:pt idx="3">
                  <c:v>65,5</c:v>
                </c:pt>
                <c:pt idx="4">
                  <c:v>75,5</c:v>
                </c:pt>
                <c:pt idx="5">
                  <c:v>85,5</c:v>
                </c:pt>
                <c:pt idx="6">
                  <c:v>95,5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1">
                  <c:v>6</c:v>
                </c:pt>
                <c:pt idx="2">
                  <c:v>14</c:v>
                </c:pt>
                <c:pt idx="3">
                  <c:v>8</c:v>
                </c:pt>
                <c:pt idx="4">
                  <c:v>5</c:v>
                </c:pt>
                <c:pt idx="5">
                  <c:v>5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D6-44F9-B9BE-E48CCA5502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364801656"/>
        <c:axId val="368152600"/>
      </c:barChart>
      <c:catAx>
        <c:axId val="3648016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Nilai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in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8152600"/>
        <c:crosses val="autoZero"/>
        <c:auto val="0"/>
        <c:lblAlgn val="ctr"/>
        <c:lblOffset val="100"/>
        <c:noMultiLvlLbl val="0"/>
      </c:catAx>
      <c:valAx>
        <c:axId val="368152600"/>
        <c:scaling>
          <c:orientation val="minMax"/>
          <c:max val="1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Frekuensi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in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4801656"/>
        <c:crossesAt val="1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Banyak Siswa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Sheet1!$A$2:$A$9</c:f>
              <c:strCache>
                <c:ptCount val="7"/>
                <c:pt idx="1">
                  <c:v>45,5</c:v>
                </c:pt>
                <c:pt idx="2">
                  <c:v>55,5</c:v>
                </c:pt>
                <c:pt idx="3">
                  <c:v>65,5</c:v>
                </c:pt>
                <c:pt idx="4">
                  <c:v>75,5</c:v>
                </c:pt>
                <c:pt idx="5">
                  <c:v>85,5</c:v>
                </c:pt>
                <c:pt idx="6">
                  <c:v>95,5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1">
                  <c:v>6</c:v>
                </c:pt>
                <c:pt idx="2">
                  <c:v>14</c:v>
                </c:pt>
                <c:pt idx="3">
                  <c:v>8</c:v>
                </c:pt>
                <c:pt idx="4">
                  <c:v>5</c:v>
                </c:pt>
                <c:pt idx="5">
                  <c:v>5</c:v>
                </c:pt>
                <c:pt idx="6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7CE-4BE3-AC11-20D97F131E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68154560"/>
        <c:axId val="368158480"/>
      </c:lineChart>
      <c:catAx>
        <c:axId val="36815456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Nilai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in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8158480"/>
        <c:crosses val="autoZero"/>
        <c:auto val="0"/>
        <c:lblAlgn val="ctr"/>
        <c:lblOffset val="100"/>
        <c:noMultiLvlLbl val="0"/>
      </c:catAx>
      <c:valAx>
        <c:axId val="368158480"/>
        <c:scaling>
          <c:orientation val="minMax"/>
          <c:max val="1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Frekuensi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in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8154560"/>
        <c:crossesAt val="1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9/25/2017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STATISTIKA DASAR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>
                <a:solidFill>
                  <a:srgbClr val="FFFF00"/>
                </a:solidFill>
              </a:rPr>
              <a:t>085640677567</a:t>
            </a: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Penyajian</a:t>
            </a:r>
            <a:r>
              <a:rPr lang="en-GB" dirty="0"/>
              <a:t>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70" y="2085977"/>
            <a:ext cx="7820830" cy="4772023"/>
          </a:xfrm>
        </p:spPr>
        <p:txBody>
          <a:bodyPr>
            <a:noAutofit/>
          </a:bodyPr>
          <a:lstStyle/>
          <a:p>
            <a:r>
              <a:rPr lang="en-GB" dirty="0" err="1"/>
              <a:t>Penyajian</a:t>
            </a:r>
            <a:r>
              <a:rPr lang="en-GB" dirty="0"/>
              <a:t> Data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</a:t>
            </a:r>
            <a:r>
              <a:rPr lang="en-GB" dirty="0" err="1"/>
              <a:t>Tabel</a:t>
            </a:r>
            <a:endParaRPr lang="en-GB" dirty="0"/>
          </a:p>
          <a:p>
            <a:pPr marL="685800">
              <a:buFont typeface="+mj-lt"/>
              <a:buAutoNum type="arabicPeriod"/>
            </a:pP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baris</a:t>
            </a:r>
            <a:r>
              <a:rPr lang="en-GB" dirty="0"/>
              <a:t> </a:t>
            </a:r>
            <a:r>
              <a:rPr lang="en-GB" dirty="0" err="1"/>
              <a:t>kolom</a:t>
            </a:r>
            <a:endParaRPr lang="en-GB" dirty="0"/>
          </a:p>
          <a:p>
            <a:pPr marL="685800">
              <a:buFont typeface="+mj-lt"/>
              <a:buAutoNum type="arabicPeriod"/>
            </a:pP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kontingensi</a:t>
            </a:r>
            <a:endParaRPr lang="en-GB" dirty="0"/>
          </a:p>
          <a:p>
            <a:pPr marL="685800">
              <a:buFont typeface="+mj-lt"/>
              <a:buAutoNum type="arabicPeriod"/>
            </a:pP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endParaRPr lang="en-GB" dirty="0"/>
          </a:p>
          <a:p>
            <a:r>
              <a:rPr lang="en-GB" dirty="0" err="1"/>
              <a:t>Penyajian</a:t>
            </a:r>
            <a:r>
              <a:rPr lang="en-GB" dirty="0"/>
              <a:t> Data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Diagram</a:t>
            </a:r>
          </a:p>
          <a:p>
            <a:pPr marL="628650" indent="-285750">
              <a:buFont typeface="+mj-lt"/>
              <a:buAutoNum type="arabicPeriod"/>
            </a:pPr>
            <a:r>
              <a:rPr lang="en-GB" dirty="0"/>
              <a:t>Diagram </a:t>
            </a:r>
            <a:r>
              <a:rPr lang="en-GB" dirty="0" err="1"/>
              <a:t>batang-daun</a:t>
            </a:r>
            <a:endParaRPr lang="en-GB" dirty="0"/>
          </a:p>
          <a:p>
            <a:pPr marL="628650" indent="-285750">
              <a:buFont typeface="+mj-lt"/>
              <a:buAutoNum type="arabicPeriod"/>
            </a:pPr>
            <a:r>
              <a:rPr lang="en-GB" dirty="0"/>
              <a:t>Diagram </a:t>
            </a:r>
            <a:r>
              <a:rPr lang="en-GB" dirty="0" err="1"/>
              <a:t>garis</a:t>
            </a:r>
            <a:endParaRPr lang="en-GB" dirty="0"/>
          </a:p>
          <a:p>
            <a:pPr marL="628650" indent="-285750">
              <a:buFont typeface="+mj-lt"/>
              <a:buAutoNum type="arabicPeriod"/>
            </a:pPr>
            <a:r>
              <a:rPr lang="en-GB" dirty="0"/>
              <a:t>Diagram </a:t>
            </a:r>
            <a:r>
              <a:rPr lang="en-GB" dirty="0" err="1"/>
              <a:t>batang</a:t>
            </a:r>
            <a:endParaRPr lang="en-GB" dirty="0"/>
          </a:p>
          <a:p>
            <a:pPr marL="628650" indent="-285750">
              <a:buFont typeface="+mj-lt"/>
              <a:buAutoNum type="arabicPeriod"/>
            </a:pPr>
            <a:r>
              <a:rPr lang="en-GB" dirty="0"/>
              <a:t>Diagram </a:t>
            </a:r>
            <a:r>
              <a:rPr lang="en-GB" dirty="0" err="1"/>
              <a:t>lingkaran</a:t>
            </a:r>
            <a:endParaRPr lang="en-GB" dirty="0"/>
          </a:p>
          <a:p>
            <a:pPr marL="628650" indent="-285750">
              <a:buFont typeface="+mj-lt"/>
              <a:buAutoNum type="arabicPeriod"/>
            </a:pPr>
            <a:r>
              <a:rPr lang="en-GB" dirty="0"/>
              <a:t>Diagram </a:t>
            </a:r>
            <a:r>
              <a:rPr lang="en-GB" dirty="0" err="1"/>
              <a:t>lambang</a:t>
            </a:r>
            <a:r>
              <a:rPr lang="en-GB" dirty="0"/>
              <a:t> (</a:t>
            </a:r>
            <a:r>
              <a:rPr lang="en-GB" dirty="0" err="1"/>
              <a:t>piktogram</a:t>
            </a:r>
            <a:r>
              <a:rPr lang="en-GB" dirty="0"/>
              <a:t>)</a:t>
            </a:r>
          </a:p>
          <a:p>
            <a:pPr marL="628650" indent="-285750">
              <a:buFont typeface="+mj-lt"/>
              <a:buAutoNum type="arabicPeriod"/>
            </a:pPr>
            <a:r>
              <a:rPr lang="en-GB" dirty="0"/>
              <a:t>Histogram</a:t>
            </a:r>
          </a:p>
          <a:p>
            <a:r>
              <a:rPr lang="en-GB" dirty="0"/>
              <a:t>Model </a:t>
            </a:r>
            <a:r>
              <a:rPr lang="en-GB" dirty="0" err="1"/>
              <a:t>Populasi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Data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dikumpulkan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yang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dianalisis</a:t>
            </a:r>
            <a:r>
              <a:rPr lang="en-US" dirty="0"/>
              <a:t>,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diatur</a:t>
            </a:r>
            <a:r>
              <a:rPr lang="en-US" dirty="0"/>
              <a:t>, </a:t>
            </a:r>
            <a:r>
              <a:rPr lang="en-US" dirty="0" err="1"/>
              <a:t>disusun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yang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dipahami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menyajikan</a:t>
            </a:r>
            <a:r>
              <a:rPr lang="en-US" dirty="0"/>
              <a:t> data,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.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pula </a:t>
            </a:r>
            <a:r>
              <a:rPr lang="en-US" dirty="0" err="1"/>
              <a:t>daftar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pula diagram.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maksud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. </a:t>
            </a:r>
            <a:r>
              <a:rPr lang="en-US" dirty="0" err="1"/>
              <a:t>Kadang-kadang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menguntungkan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lain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, </a:t>
            </a:r>
            <a:r>
              <a:rPr lang="en-US" dirty="0" err="1"/>
              <a:t>apalagi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berwarna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682442" cy="47577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60000"/>
              </a:lnSpc>
            </a:pP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yang </a:t>
            </a:r>
            <a:r>
              <a:rPr lang="en-US" dirty="0" err="1"/>
              <a:t>dikenal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: (1)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kolom</a:t>
            </a:r>
            <a:r>
              <a:rPr lang="en-US" dirty="0"/>
              <a:t>, (2)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kontingensi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(3)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</a:t>
            </a:r>
          </a:p>
          <a:p>
            <a:pPr>
              <a:lnSpc>
                <a:spcPct val="160000"/>
              </a:lnSpc>
            </a:pPr>
            <a:r>
              <a:rPr lang="en-US" dirty="0" err="1"/>
              <a:t>Terdapat</a:t>
            </a:r>
            <a:r>
              <a:rPr lang="en-US" dirty="0"/>
              <a:t> lima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(1)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, (2)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, (3)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kolom</a:t>
            </a:r>
            <a:r>
              <a:rPr lang="en-US" dirty="0"/>
              <a:t>, (4)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(5)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.</a:t>
            </a:r>
          </a:p>
          <a:p>
            <a:pPr>
              <a:lnSpc>
                <a:spcPct val="160000"/>
              </a:lnSpc>
            </a:pP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ditulis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,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ditulis</a:t>
            </a:r>
            <a:r>
              <a:rPr lang="en-US" dirty="0"/>
              <a:t> di </a:t>
            </a:r>
            <a:r>
              <a:rPr lang="en-US" dirty="0" err="1"/>
              <a:t>tengah-tengah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lain yang </a:t>
            </a:r>
            <a:r>
              <a:rPr lang="en-US" dirty="0" err="1"/>
              <a:t>dipilih</a:t>
            </a:r>
            <a:r>
              <a:rPr lang="en-US" dirty="0"/>
              <a:t> </a:t>
            </a:r>
            <a:r>
              <a:rPr lang="en-US" dirty="0" err="1"/>
              <a:t>disesuaikan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tata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penulisan</a:t>
            </a:r>
            <a:r>
              <a:rPr lang="en-US" dirty="0"/>
              <a:t> yang </a:t>
            </a:r>
            <a:r>
              <a:rPr lang="en-US" dirty="0" err="1"/>
              <a:t>dipersyaratkan</a:t>
            </a:r>
            <a:r>
              <a:rPr lang="en-US" dirty="0"/>
              <a:t>.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mencantumkan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ditabelkan</a:t>
            </a:r>
            <a:r>
              <a:rPr lang="en-US" dirty="0"/>
              <a:t>, </a:t>
            </a:r>
            <a:r>
              <a:rPr lang="en-US" dirty="0" err="1"/>
              <a:t>klasifikasi</a:t>
            </a:r>
            <a:r>
              <a:rPr lang="en-US" dirty="0"/>
              <a:t> data, </a:t>
            </a:r>
            <a:r>
              <a:rPr lang="en-US" dirty="0" err="1"/>
              <a:t>tempat</a:t>
            </a:r>
            <a:r>
              <a:rPr lang="en-US" dirty="0"/>
              <a:t> data </a:t>
            </a:r>
            <a:r>
              <a:rPr lang="en-US" dirty="0" err="1"/>
              <a:t>berada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unit yang </a:t>
            </a:r>
            <a:r>
              <a:rPr lang="en-US" dirty="0" err="1"/>
              <a:t>digunakan</a:t>
            </a:r>
            <a:r>
              <a:rPr lang="en-US" dirty="0"/>
              <a:t> (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).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 yang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barisnya</a:t>
            </a:r>
            <a:r>
              <a:rPr lang="en-US" dirty="0"/>
              <a:t> </a:t>
            </a:r>
            <a:r>
              <a:rPr lang="en-US" dirty="0" err="1"/>
              <a:t>hendaknya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. </a:t>
            </a:r>
            <a:r>
              <a:rPr lang="en-US" dirty="0" err="1"/>
              <a:t>Disarankan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memisahkan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kata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Penyajian</a:t>
            </a:r>
            <a:r>
              <a:rPr lang="en-GB" dirty="0"/>
              <a:t> Data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</a:t>
            </a:r>
            <a:r>
              <a:rPr lang="en-GB" dirty="0" err="1"/>
              <a:t>Tabel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301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catatan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berisi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darimana</a:t>
            </a:r>
            <a:r>
              <a:rPr lang="en-US" dirty="0"/>
              <a:t> data yang </a:t>
            </a:r>
            <a:r>
              <a:rPr lang="en-US" dirty="0" err="1"/>
              <a:t>dimuat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dikutip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data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disebutkan</a:t>
            </a:r>
            <a:r>
              <a:rPr lang="en-US" dirty="0"/>
              <a:t>,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pelapor</a:t>
            </a:r>
            <a:r>
              <a:rPr lang="en-US" dirty="0"/>
              <a:t> (</a:t>
            </a:r>
            <a:r>
              <a:rPr lang="en-US" dirty="0" err="1"/>
              <a:t>peneliti</a:t>
            </a:r>
            <a:r>
              <a:rPr lang="en-US" dirty="0"/>
              <a:t>) </a:t>
            </a:r>
            <a:r>
              <a:rPr lang="en-US" dirty="0" err="1"/>
              <a:t>sendiri</a:t>
            </a:r>
            <a:r>
              <a:rPr lang="en-US" dirty="0"/>
              <a:t> yang </a:t>
            </a:r>
            <a:r>
              <a:rPr lang="en-US" dirty="0" err="1"/>
              <a:t>mengumpulkan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hendaknya</a:t>
            </a:r>
            <a:r>
              <a:rPr lang="en-US" dirty="0"/>
              <a:t> </a:t>
            </a:r>
            <a:r>
              <a:rPr lang="en-US" dirty="0" err="1"/>
              <a:t>dituliskan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halaman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panjangnya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dituliskan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halaman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disambung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halaman</a:t>
            </a:r>
            <a:r>
              <a:rPr lang="en-US" dirty="0"/>
              <a:t> </a:t>
            </a: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menuliskan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(</a:t>
            </a:r>
            <a:r>
              <a:rPr lang="en-US" dirty="0" err="1"/>
              <a:t>diberi</a:t>
            </a:r>
            <a:r>
              <a:rPr lang="en-US" dirty="0"/>
              <a:t> kata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sambungan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kolomnya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Kadang-kadang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kolom</a:t>
            </a:r>
            <a:r>
              <a:rPr lang="en-US" dirty="0"/>
              <a:t> </a:t>
            </a:r>
            <a:r>
              <a:rPr lang="en-US" dirty="0" err="1"/>
              <a:t>dituliskan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 yang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kolom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Penyajian</a:t>
            </a:r>
            <a:r>
              <a:rPr lang="en-GB" dirty="0"/>
              <a:t> Data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</a:t>
            </a:r>
            <a:r>
              <a:rPr lang="en-GB" dirty="0" err="1"/>
              <a:t>Tabel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254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00255"/>
            <a:ext cx="8372475" cy="485774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kolom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menyajikan</a:t>
            </a:r>
            <a:r>
              <a:rPr lang="en-US" dirty="0"/>
              <a:t> data yang </a:t>
            </a:r>
            <a:r>
              <a:rPr lang="en-US" dirty="0" err="1"/>
              <a:t>sederhana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 err="1"/>
              <a:t>Perkembangan</a:t>
            </a:r>
            <a:r>
              <a:rPr lang="en-GB" sz="1600" dirty="0"/>
              <a:t> </a:t>
            </a:r>
            <a:r>
              <a:rPr lang="en-GB" sz="1600" dirty="0" err="1"/>
              <a:t>Garis</a:t>
            </a:r>
            <a:r>
              <a:rPr lang="en-GB" sz="1600" dirty="0"/>
              <a:t> </a:t>
            </a:r>
            <a:r>
              <a:rPr lang="en-GB" sz="1600" dirty="0" err="1"/>
              <a:t>Kemiskinan</a:t>
            </a:r>
            <a:r>
              <a:rPr lang="en-GB" sz="1600" dirty="0"/>
              <a:t> </a:t>
            </a:r>
            <a:r>
              <a:rPr lang="en-GB" sz="1600" dirty="0" err="1"/>
              <a:t>dan</a:t>
            </a:r>
            <a:r>
              <a:rPr lang="en-GB" sz="1600" dirty="0"/>
              <a:t> </a:t>
            </a:r>
            <a:r>
              <a:rPr lang="en-GB" sz="1600" dirty="0" err="1"/>
              <a:t>Banyaknya</a:t>
            </a:r>
            <a:r>
              <a:rPr lang="en-GB" sz="1600" dirty="0"/>
              <a:t> </a:t>
            </a:r>
            <a:r>
              <a:rPr lang="en-GB" sz="1600" dirty="0" err="1"/>
              <a:t>Penduduk</a:t>
            </a:r>
            <a:r>
              <a:rPr lang="en-GB" sz="1600" dirty="0"/>
              <a:t> </a:t>
            </a:r>
            <a:r>
              <a:rPr lang="en-GB" sz="1600" dirty="0" err="1"/>
              <a:t>Miskin</a:t>
            </a: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/>
              <a:t>di Indonesia </a:t>
            </a:r>
            <a:r>
              <a:rPr lang="en-GB" sz="1600" dirty="0" err="1"/>
              <a:t>Tahun</a:t>
            </a:r>
            <a:r>
              <a:rPr lang="en-GB" sz="1600" dirty="0"/>
              <a:t> 1984-1998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 err="1"/>
              <a:t>Sumber</a:t>
            </a:r>
            <a:r>
              <a:rPr lang="en-GB" sz="1600" dirty="0"/>
              <a:t>: Biro </a:t>
            </a:r>
            <a:r>
              <a:rPr lang="en-GB" sz="1600" dirty="0" err="1"/>
              <a:t>Pusat</a:t>
            </a:r>
            <a:r>
              <a:rPr lang="en-GB" sz="1600" dirty="0"/>
              <a:t> </a:t>
            </a:r>
            <a:r>
              <a:rPr lang="en-GB" sz="1600" dirty="0" err="1"/>
              <a:t>Statistik</a:t>
            </a:r>
            <a:r>
              <a:rPr lang="en-GB" sz="1600" dirty="0"/>
              <a:t>, 1998</a:t>
            </a:r>
            <a:endParaRPr lang="en-US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Kolom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7336398"/>
              </p:ext>
            </p:extLst>
          </p:nvPr>
        </p:nvGraphicFramePr>
        <p:xfrm>
          <a:off x="318683" y="3582987"/>
          <a:ext cx="8525280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4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3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7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244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Tahun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Garis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Kemiskinan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Rp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Desa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Banyak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Penduduk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Miskin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di 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Desa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Juta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Jiwa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Garis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Kemiskinan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Rp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/Kota)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Banyak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Penduduk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Miskin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di Kota (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Juta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Jiwa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1984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1987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1990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1993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1996</a:t>
                      </a:r>
                    </a:p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1998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7746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10290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13295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18244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27413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41588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25,7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20,3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17,8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17,2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15,2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56,8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13731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17381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20614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27905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38246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52470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9,3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9,7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9,4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8,7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7,2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22,6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6509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275748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/>
              <a:t>Untuk</a:t>
            </a:r>
            <a:r>
              <a:rPr lang="en-US" dirty="0"/>
              <a:t> data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(</a:t>
            </a:r>
            <a:r>
              <a:rPr lang="en-US" dirty="0" err="1"/>
              <a:t>faktor</a:t>
            </a:r>
            <a:r>
              <a:rPr lang="en-US" dirty="0"/>
              <a:t>),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kontingensi</a:t>
            </a:r>
            <a:r>
              <a:rPr lang="en-US" dirty="0"/>
              <a:t>.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a </a:t>
            </a:r>
            <a:r>
              <a:rPr lang="en-US" dirty="0" err="1"/>
              <a:t>kategori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b </a:t>
            </a:r>
            <a:r>
              <a:rPr lang="en-US" dirty="0" err="1"/>
              <a:t>kategori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tabelnya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kontingensi</a:t>
            </a:r>
            <a:r>
              <a:rPr lang="en-US" dirty="0"/>
              <a:t> a b, </a:t>
            </a:r>
            <a:r>
              <a:rPr lang="en-US" dirty="0" err="1"/>
              <a:t>dengan</a:t>
            </a:r>
            <a:r>
              <a:rPr lang="en-US" dirty="0"/>
              <a:t> a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b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kolom</a:t>
            </a:r>
            <a:r>
              <a:rPr lang="en-US" dirty="0"/>
              <a:t>.</a:t>
            </a:r>
            <a:endParaRPr lang="en-GB" dirty="0"/>
          </a:p>
          <a:p>
            <a:pPr marL="0" indent="0" algn="ctr">
              <a:spcBef>
                <a:spcPts val="0"/>
              </a:spcBef>
              <a:buNone/>
            </a:pPr>
            <a:r>
              <a:rPr lang="en-GB" dirty="0" err="1"/>
              <a:t>Banyaknya</a:t>
            </a:r>
            <a:r>
              <a:rPr lang="en-GB" dirty="0"/>
              <a:t> </a:t>
            </a:r>
            <a:r>
              <a:rPr lang="en-GB" dirty="0" err="1"/>
              <a:t>Siswa</a:t>
            </a:r>
            <a:r>
              <a:rPr lang="en-GB" dirty="0"/>
              <a:t> </a:t>
            </a:r>
            <a:r>
              <a:rPr lang="en-GB" dirty="0" err="1"/>
              <a:t>Sekolah</a:t>
            </a:r>
            <a:r>
              <a:rPr lang="en-GB" dirty="0"/>
              <a:t> </a:t>
            </a:r>
            <a:r>
              <a:rPr lang="en-GB" dirty="0" err="1"/>
              <a:t>Kabupaten</a:t>
            </a:r>
            <a:r>
              <a:rPr lang="en-GB" dirty="0"/>
              <a:t> X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dirty="0" err="1"/>
              <a:t>Menurut</a:t>
            </a:r>
            <a:r>
              <a:rPr lang="en-GB" dirty="0"/>
              <a:t> Tingkat </a:t>
            </a:r>
            <a:r>
              <a:rPr lang="en-GB" dirty="0" err="1"/>
              <a:t>Sekolah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Jenis</a:t>
            </a:r>
            <a:r>
              <a:rPr lang="en-GB" dirty="0"/>
              <a:t> </a:t>
            </a:r>
            <a:r>
              <a:rPr lang="en-GB" dirty="0" err="1"/>
              <a:t>Kelamin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Tahun</a:t>
            </a:r>
            <a:r>
              <a:rPr lang="en-GB" dirty="0"/>
              <a:t> 1999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Kontingensi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414485"/>
              </p:ext>
            </p:extLst>
          </p:nvPr>
        </p:nvGraphicFramePr>
        <p:xfrm>
          <a:off x="708804" y="4857750"/>
          <a:ext cx="7577142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2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3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20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288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Tingkat </a:t>
                      </a:r>
                      <a:r>
                        <a:rPr lang="en-GB" sz="1600" b="0" dirty="0" err="1">
                          <a:solidFill>
                            <a:schemeClr val="tx1"/>
                          </a:solidFill>
                        </a:rPr>
                        <a:t>Sekolah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dirty="0" err="1">
                          <a:solidFill>
                            <a:schemeClr val="tx1"/>
                          </a:solidFill>
                        </a:rPr>
                        <a:t>Jenis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0" dirty="0" err="1">
                          <a:solidFill>
                            <a:schemeClr val="tx1"/>
                          </a:solidFill>
                        </a:rPr>
                        <a:t>Kelamin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SD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SMP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SMA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err="1">
                          <a:solidFill>
                            <a:schemeClr val="tx1"/>
                          </a:solidFill>
                        </a:rPr>
                        <a:t>Jumlah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0" dirty="0" err="1">
                          <a:solidFill>
                            <a:schemeClr val="tx1"/>
                          </a:solidFill>
                        </a:rPr>
                        <a:t>Laki-laki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23355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18432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16555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58342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0" dirty="0" err="1">
                          <a:solidFill>
                            <a:schemeClr val="tx1"/>
                          </a:solidFill>
                        </a:rPr>
                        <a:t>Perempuan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25392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20225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15320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60937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</a:rPr>
                        <a:t>Jumlah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48747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38657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31875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119279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057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Jika</a:t>
            </a:r>
            <a:r>
              <a:rPr lang="en-US" dirty="0"/>
              <a:t> data </a:t>
            </a:r>
            <a:r>
              <a:rPr lang="en-US" dirty="0" err="1"/>
              <a:t>kuantitatif</a:t>
            </a:r>
            <a:r>
              <a:rPr lang="en-US" dirty="0"/>
              <a:t> </a:t>
            </a:r>
            <a:r>
              <a:rPr lang="en-US" dirty="0" err="1"/>
              <a:t>dikelompokkan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kategori</a:t>
            </a:r>
            <a:r>
              <a:rPr lang="en-US" dirty="0"/>
              <a:t> (</a:t>
            </a:r>
            <a:r>
              <a:rPr lang="en-US" dirty="0" err="1"/>
              <a:t>golongan</a:t>
            </a:r>
            <a:r>
              <a:rPr lang="en-US" dirty="0"/>
              <a:t>),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b="1" dirty="0" err="1"/>
              <a:t>tabel</a:t>
            </a:r>
            <a:r>
              <a:rPr lang="en-US" b="1" dirty="0"/>
              <a:t> </a:t>
            </a:r>
            <a:r>
              <a:rPr lang="en-US" b="1" dirty="0" err="1"/>
              <a:t>distribusi</a:t>
            </a:r>
            <a:r>
              <a:rPr lang="en-US" b="1" dirty="0"/>
              <a:t> </a:t>
            </a:r>
            <a:r>
              <a:rPr lang="en-US" b="1" dirty="0" err="1"/>
              <a:t>frekuensi</a:t>
            </a:r>
            <a:r>
              <a:rPr lang="en-US" b="1" dirty="0"/>
              <a:t> data </a:t>
            </a:r>
            <a:r>
              <a:rPr lang="en-US" b="1" dirty="0" err="1"/>
              <a:t>tunggal</a:t>
            </a:r>
            <a:r>
              <a:rPr lang="en-US" b="1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b="1" dirty="0" err="1"/>
              <a:t>tabel</a:t>
            </a:r>
            <a:r>
              <a:rPr lang="en-US" b="1" dirty="0"/>
              <a:t> </a:t>
            </a:r>
            <a:r>
              <a:rPr lang="en-US" b="1" dirty="0" err="1"/>
              <a:t>distribusi</a:t>
            </a:r>
            <a:r>
              <a:rPr lang="en-US" b="1" dirty="0"/>
              <a:t> </a:t>
            </a:r>
            <a:r>
              <a:rPr lang="en-US" b="1" dirty="0" err="1"/>
              <a:t>frekuensi</a:t>
            </a:r>
            <a:r>
              <a:rPr lang="en-US" b="1" dirty="0"/>
              <a:t> data </a:t>
            </a:r>
            <a:r>
              <a:rPr lang="en-US" b="1" dirty="0" err="1"/>
              <a:t>bergolong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GB" dirty="0" err="1"/>
              <a:t>Misalnya</a:t>
            </a:r>
            <a:r>
              <a:rPr lang="en-GB" dirty="0"/>
              <a:t> </a:t>
            </a:r>
            <a:r>
              <a:rPr lang="en-GB" dirty="0" err="1"/>
              <a:t>kita</a:t>
            </a:r>
            <a:r>
              <a:rPr lang="en-GB" dirty="0"/>
              <a:t> </a:t>
            </a:r>
            <a:r>
              <a:rPr lang="en-GB" dirty="0" err="1"/>
              <a:t>melempar</a:t>
            </a:r>
            <a:r>
              <a:rPr lang="en-GB" dirty="0"/>
              <a:t> </a:t>
            </a:r>
            <a:r>
              <a:rPr lang="en-GB" dirty="0" err="1"/>
              <a:t>sebuah</a:t>
            </a:r>
            <a:r>
              <a:rPr lang="en-GB" dirty="0"/>
              <a:t> </a:t>
            </a:r>
            <a:r>
              <a:rPr lang="en-GB" dirty="0" err="1"/>
              <a:t>dadu</a:t>
            </a:r>
            <a:r>
              <a:rPr lang="en-GB" dirty="0"/>
              <a:t> 20 kali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mencatat</a:t>
            </a:r>
            <a:r>
              <a:rPr lang="en-GB" dirty="0"/>
              <a:t> </a:t>
            </a:r>
            <a:r>
              <a:rPr lang="en-GB" dirty="0" err="1"/>
              <a:t>hasilnya</a:t>
            </a:r>
            <a:r>
              <a:rPr lang="en-GB" dirty="0"/>
              <a:t>. Mata </a:t>
            </a:r>
            <a:r>
              <a:rPr lang="en-GB" dirty="0" err="1"/>
              <a:t>dadu</a:t>
            </a:r>
            <a:r>
              <a:rPr lang="en-GB" dirty="0"/>
              <a:t> yang </a:t>
            </a:r>
            <a:r>
              <a:rPr lang="en-GB" dirty="0" err="1"/>
              <a:t>muncul</a:t>
            </a:r>
            <a:r>
              <a:rPr lang="en-GB" dirty="0"/>
              <a:t> </a:t>
            </a:r>
            <a:r>
              <a:rPr lang="en-GB" dirty="0" err="1"/>
              <a:t>misalnya</a:t>
            </a:r>
            <a:r>
              <a:rPr lang="en-GB" dirty="0"/>
              <a:t> </a:t>
            </a:r>
            <a:r>
              <a:rPr lang="en-GB" dirty="0" err="1"/>
              <a:t>sebagai</a:t>
            </a:r>
            <a:r>
              <a:rPr lang="en-GB" dirty="0"/>
              <a:t> </a:t>
            </a:r>
            <a:r>
              <a:rPr lang="en-GB" dirty="0" err="1"/>
              <a:t>berikut</a:t>
            </a:r>
            <a:r>
              <a:rPr lang="en-GB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	5	3	2	2	1	6	4	3	5	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	2	1	4	2	3	5	1	6	6	2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391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dirty="0"/>
              <a:t>Data </a:t>
            </a:r>
            <a:r>
              <a:rPr lang="en-GB" dirty="0" err="1"/>
              <a:t>tersebut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disusun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data </a:t>
            </a:r>
            <a:r>
              <a:rPr lang="en-GB" dirty="0" err="1"/>
              <a:t>tunggal</a:t>
            </a:r>
            <a:r>
              <a:rPr lang="en-GB" dirty="0"/>
              <a:t> </a:t>
            </a:r>
            <a:r>
              <a:rPr lang="en-GB" dirty="0" err="1"/>
              <a:t>sebagai</a:t>
            </a:r>
            <a:r>
              <a:rPr lang="en-GB" dirty="0"/>
              <a:t> </a:t>
            </a:r>
            <a:r>
              <a:rPr lang="en-GB" dirty="0" err="1"/>
              <a:t>berikut</a:t>
            </a:r>
            <a:r>
              <a:rPr lang="en-GB" dirty="0"/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 err="1"/>
              <a:t>Munculnya</a:t>
            </a:r>
            <a:r>
              <a:rPr lang="en-GB" dirty="0"/>
              <a:t> Mata </a:t>
            </a:r>
            <a:r>
              <a:rPr lang="en-GB" dirty="0" err="1"/>
              <a:t>Dadu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20 Kali </a:t>
            </a:r>
            <a:r>
              <a:rPr lang="en-GB" dirty="0" err="1"/>
              <a:t>Pelemparan</a:t>
            </a: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236468"/>
              </p:ext>
            </p:extLst>
          </p:nvPr>
        </p:nvGraphicFramePr>
        <p:xfrm>
          <a:off x="1452563" y="3540125"/>
          <a:ext cx="6096000" cy="247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Mata 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Dadu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Tally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Turus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Frekuensi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Jumlah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32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dirty="0" err="1"/>
              <a:t>Misalnya</a:t>
            </a:r>
            <a:r>
              <a:rPr lang="en-GB" dirty="0"/>
              <a:t> </a:t>
            </a:r>
            <a:r>
              <a:rPr lang="en-GB" dirty="0" err="1"/>
              <a:t>nilai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 yang </a:t>
            </a:r>
            <a:r>
              <a:rPr lang="en-GB" dirty="0" err="1"/>
              <a:t>terdiri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40 </a:t>
            </a:r>
            <a:r>
              <a:rPr lang="en-GB" dirty="0" err="1"/>
              <a:t>anak</a:t>
            </a:r>
            <a:r>
              <a:rPr lang="en-GB" dirty="0"/>
              <a:t> </a:t>
            </a:r>
            <a:r>
              <a:rPr lang="en-GB" dirty="0" err="1"/>
              <a:t>sebagai</a:t>
            </a:r>
            <a:r>
              <a:rPr lang="en-GB" dirty="0"/>
              <a:t> </a:t>
            </a:r>
            <a:r>
              <a:rPr lang="en-GB" dirty="0" err="1"/>
              <a:t>berikut</a:t>
            </a:r>
            <a:r>
              <a:rPr lang="en-GB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58	53	56	64	50	50	55	57	56	56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71	72	50	77	83	80	88	43	60	68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70	71	60	55	42	58	83	92	95	47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51	82	70	57	67	82	55	69	72	65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 err="1"/>
              <a:t>Kalau</a:t>
            </a:r>
            <a:r>
              <a:rPr lang="en-GB" dirty="0"/>
              <a:t> data </a:t>
            </a:r>
            <a:r>
              <a:rPr lang="en-GB" dirty="0" err="1"/>
              <a:t>tersebut</a:t>
            </a:r>
            <a:r>
              <a:rPr lang="en-GB" dirty="0"/>
              <a:t> </a:t>
            </a:r>
            <a:r>
              <a:rPr lang="en-GB" dirty="0" err="1"/>
              <a:t>disajikan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daftar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data </a:t>
            </a:r>
            <a:r>
              <a:rPr lang="en-GB" dirty="0" err="1"/>
              <a:t>tunggsl</a:t>
            </a:r>
            <a:r>
              <a:rPr lang="en-GB" dirty="0"/>
              <a:t>, </a:t>
            </a:r>
            <a:r>
              <a:rPr lang="en-GB" dirty="0" err="1"/>
              <a:t>maka</a:t>
            </a:r>
            <a:r>
              <a:rPr lang="en-GB" dirty="0"/>
              <a:t> </a:t>
            </a:r>
            <a:r>
              <a:rPr lang="en-GB" dirty="0" err="1"/>
              <a:t>diperlukan</a:t>
            </a:r>
            <a:r>
              <a:rPr lang="en-GB" dirty="0"/>
              <a:t> </a:t>
            </a:r>
            <a:r>
              <a:rPr lang="en-GB" dirty="0" err="1"/>
              <a:t>banyak</a:t>
            </a:r>
            <a:r>
              <a:rPr lang="en-GB" dirty="0"/>
              <a:t> </a:t>
            </a:r>
            <a:r>
              <a:rPr lang="en-GB" dirty="0" err="1"/>
              <a:t>baris</a:t>
            </a:r>
            <a:r>
              <a:rPr lang="en-GB" dirty="0"/>
              <a:t>.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menghemat</a:t>
            </a:r>
            <a:r>
              <a:rPr lang="en-GB" dirty="0"/>
              <a:t> </a:t>
            </a:r>
            <a:r>
              <a:rPr lang="en-GB" dirty="0" err="1"/>
              <a:t>tempat</a:t>
            </a:r>
            <a:r>
              <a:rPr lang="en-GB" dirty="0"/>
              <a:t>, data </a:t>
            </a:r>
            <a:r>
              <a:rPr lang="en-GB" dirty="0" err="1"/>
              <a:t>tersebut</a:t>
            </a:r>
            <a:r>
              <a:rPr lang="en-GB" dirty="0"/>
              <a:t> </a:t>
            </a:r>
            <a:r>
              <a:rPr lang="en-GB" dirty="0" err="1"/>
              <a:t>disajikan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data </a:t>
            </a:r>
            <a:r>
              <a:rPr lang="en-GB" dirty="0" err="1"/>
              <a:t>bergolong</a:t>
            </a:r>
            <a:r>
              <a:rPr lang="en-GB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781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err="1"/>
              <a:t>Hasil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278921"/>
              </p:ext>
            </p:extLst>
          </p:nvPr>
        </p:nvGraphicFramePr>
        <p:xfrm>
          <a:off x="1438277" y="2925763"/>
          <a:ext cx="6096000" cy="247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Nilai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Tally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Turus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Frekuensi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41-50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51-60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61-70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71-80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81-90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91-100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IIIII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</a:rPr>
                        <a:t> I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IIIII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IIIII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IIII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IIIII 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IIIII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II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Jumlah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4976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istilah</a:t>
            </a:r>
            <a:r>
              <a:rPr lang="en-US" dirty="0"/>
              <a:t> yang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lvl="0">
              <a:lnSpc>
                <a:spcPct val="150000"/>
              </a:lnSpc>
            </a:pPr>
            <a:r>
              <a:rPr lang="id-ID" b="1" dirty="0"/>
              <a:t>Interval kelas </a:t>
            </a:r>
            <a:r>
              <a:rPr lang="id-ID" dirty="0"/>
              <a:t>adalah </a:t>
            </a:r>
            <a:r>
              <a:rPr lang="en-US" dirty="0"/>
              <a:t>t</a:t>
            </a:r>
            <a:r>
              <a:rPr lang="id-ID" dirty="0"/>
              <a:t>iap-tiap kelompok nilai.</a:t>
            </a:r>
            <a:endParaRPr lang="en-US" dirty="0"/>
          </a:p>
          <a:p>
            <a:pPr lvl="0">
              <a:lnSpc>
                <a:spcPct val="150000"/>
              </a:lnSpc>
            </a:pPr>
            <a:r>
              <a:rPr lang="en-US" b="1" dirty="0"/>
              <a:t>Batas </a:t>
            </a:r>
            <a:r>
              <a:rPr lang="en-US" b="1" dirty="0" err="1"/>
              <a:t>kelas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yang </a:t>
            </a:r>
            <a:r>
              <a:rPr lang="en-US" dirty="0" err="1"/>
              <a:t>membatasi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yang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yang lain.</a:t>
            </a:r>
          </a:p>
          <a:p>
            <a:pPr lvl="0">
              <a:lnSpc>
                <a:spcPct val="150000"/>
              </a:lnSpc>
            </a:pPr>
            <a:r>
              <a:rPr lang="en-US" b="1" dirty="0" err="1"/>
              <a:t>Titik</a:t>
            </a:r>
            <a:r>
              <a:rPr lang="en-US" b="1" dirty="0"/>
              <a:t> </a:t>
            </a:r>
            <a:r>
              <a:rPr lang="en-US" b="1" dirty="0" err="1"/>
              <a:t>tengah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ditengah-tengah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.</a:t>
            </a:r>
          </a:p>
          <a:p>
            <a:pPr lvl="0">
              <a:lnSpc>
                <a:spcPct val="150000"/>
              </a:lnSpc>
            </a:pPr>
            <a:r>
              <a:rPr lang="en-US" b="1" dirty="0" err="1"/>
              <a:t>Tepi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r>
              <a:rPr lang="en-US" b="1" dirty="0"/>
              <a:t> (</a:t>
            </a:r>
            <a:r>
              <a:rPr lang="en-US" b="1" dirty="0" err="1"/>
              <a:t>batas</a:t>
            </a:r>
            <a:r>
              <a:rPr lang="en-US" b="1" dirty="0"/>
              <a:t> </a:t>
            </a:r>
            <a:r>
              <a:rPr lang="en-US" b="1" dirty="0" err="1"/>
              <a:t>nyata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r>
              <a:rPr lang="en-US" b="1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tengah-tengah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membatasi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yang </a:t>
            </a:r>
            <a:r>
              <a:rPr lang="en-US" dirty="0" err="1"/>
              <a:t>berurutan</a:t>
            </a:r>
            <a:r>
              <a:rPr lang="en-US" dirty="0"/>
              <a:t>.</a:t>
            </a:r>
          </a:p>
          <a:p>
            <a:pPr lvl="0">
              <a:lnSpc>
                <a:spcPct val="150000"/>
              </a:lnSpc>
            </a:pPr>
            <a:r>
              <a:rPr lang="en-US" b="1" dirty="0" err="1"/>
              <a:t>Lebar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r>
              <a:rPr lang="en-US" b="1" dirty="0"/>
              <a:t> (</a:t>
            </a:r>
            <a:r>
              <a:rPr lang="en-US" b="1" dirty="0" err="1"/>
              <a:t>luas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r>
              <a:rPr lang="en-US" b="1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selisih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791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102" y="2000256"/>
            <a:ext cx="8696730" cy="4757731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/>
              <a:t>Penyusunan</a:t>
            </a:r>
            <a:r>
              <a:rPr lang="en-US" sz="1600" dirty="0"/>
              <a:t> data </a:t>
            </a:r>
            <a:r>
              <a:rPr lang="en-US" sz="1600" dirty="0" err="1"/>
              <a:t>ke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distribusi</a:t>
            </a:r>
            <a:r>
              <a:rPr lang="en-US" sz="1600" dirty="0"/>
              <a:t> </a:t>
            </a:r>
            <a:r>
              <a:rPr lang="en-US" sz="1600" dirty="0" err="1"/>
              <a:t>frekuensi</a:t>
            </a:r>
            <a:r>
              <a:rPr lang="en-US" sz="1600" dirty="0"/>
              <a:t> data </a:t>
            </a:r>
            <a:r>
              <a:rPr lang="en-US" sz="1600" dirty="0" err="1"/>
              <a:t>bergolong</a:t>
            </a:r>
            <a:r>
              <a:rPr lang="en-US" sz="1600" dirty="0"/>
              <a:t> </a:t>
            </a:r>
            <a:r>
              <a:rPr lang="en-US" sz="1600" b="1" dirty="0" err="1"/>
              <a:t>menguntungkan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hal</a:t>
            </a:r>
            <a:r>
              <a:rPr lang="en-US" sz="1600" dirty="0"/>
              <a:t>, </a:t>
            </a:r>
            <a:r>
              <a:rPr lang="en-US" sz="1600" dirty="0" err="1"/>
              <a:t>misalnya</a:t>
            </a:r>
            <a:endParaRPr lang="en-US" sz="1600" dirty="0"/>
          </a:p>
          <a:p>
            <a:pPr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efisiensi</a:t>
            </a:r>
            <a:r>
              <a:rPr lang="en-US" sz="1600" dirty="0"/>
              <a:t> </a:t>
            </a:r>
            <a:r>
              <a:rPr lang="en-US" sz="1600" dirty="0" err="1"/>
              <a:t>tempat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menyajikan</a:t>
            </a:r>
            <a:r>
              <a:rPr lang="en-US" sz="1600" dirty="0"/>
              <a:t> data,</a:t>
            </a:r>
          </a:p>
          <a:p>
            <a:pPr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1600" dirty="0" err="1"/>
              <a:t>pembaca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mudah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cepat</a:t>
            </a:r>
            <a:r>
              <a:rPr lang="en-US" sz="1600" dirty="0"/>
              <a:t> </a:t>
            </a:r>
            <a:r>
              <a:rPr lang="en-US" sz="1600" dirty="0" err="1"/>
              <a:t>mendapatkan</a:t>
            </a:r>
            <a:r>
              <a:rPr lang="en-US" sz="1600" dirty="0"/>
              <a:t> </a:t>
            </a:r>
            <a:r>
              <a:rPr lang="en-US" sz="1600" dirty="0" err="1"/>
              <a:t>gambaran</a:t>
            </a:r>
            <a:r>
              <a:rPr lang="en-US" sz="1600" dirty="0"/>
              <a:t> </a:t>
            </a:r>
            <a:r>
              <a:rPr lang="en-US" sz="1600" dirty="0" err="1"/>
              <a:t>mengenai</a:t>
            </a:r>
            <a:r>
              <a:rPr lang="en-US" sz="1600" dirty="0"/>
              <a:t> </a:t>
            </a:r>
            <a:r>
              <a:rPr lang="en-US" sz="1600" dirty="0" err="1"/>
              <a:t>urutan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sebaran</a:t>
            </a:r>
            <a:r>
              <a:rPr lang="en-US" sz="1600" dirty="0"/>
              <a:t> data.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/>
              <a:t>Penyusunan</a:t>
            </a:r>
            <a:r>
              <a:rPr lang="en-US" sz="1600" dirty="0"/>
              <a:t> data </a:t>
            </a:r>
            <a:r>
              <a:rPr lang="en-US" sz="1600" dirty="0" err="1"/>
              <a:t>ke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distribusi</a:t>
            </a:r>
            <a:r>
              <a:rPr lang="en-US" sz="1600" dirty="0"/>
              <a:t> </a:t>
            </a:r>
            <a:r>
              <a:rPr lang="en-US" sz="1600" dirty="0" err="1"/>
              <a:t>frekuensi</a:t>
            </a:r>
            <a:r>
              <a:rPr lang="en-US" sz="1600" dirty="0"/>
              <a:t> data </a:t>
            </a:r>
            <a:r>
              <a:rPr lang="en-US" sz="1600" dirty="0" err="1"/>
              <a:t>bergolong</a:t>
            </a:r>
            <a:r>
              <a:rPr lang="en-US" sz="1600" dirty="0"/>
              <a:t> </a:t>
            </a:r>
            <a:r>
              <a:rPr lang="en-US" sz="1600" b="1" dirty="0" err="1"/>
              <a:t>merugikan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hal</a:t>
            </a:r>
            <a:r>
              <a:rPr lang="en-US" sz="1600" dirty="0"/>
              <a:t>, </a:t>
            </a:r>
            <a:r>
              <a:rPr lang="en-US" sz="1600" dirty="0" err="1"/>
              <a:t>misalnya</a:t>
            </a:r>
            <a:endParaRPr lang="en-US" sz="1600" dirty="0"/>
          </a:p>
          <a:p>
            <a:pPr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keterangan</a:t>
            </a:r>
            <a:r>
              <a:rPr lang="en-US" sz="1600" dirty="0"/>
              <a:t> yang </a:t>
            </a:r>
            <a:r>
              <a:rPr lang="en-US" sz="1600" dirty="0" err="1"/>
              <a:t>diperoleh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data </a:t>
            </a:r>
            <a:r>
              <a:rPr lang="en-US" sz="1600" dirty="0" err="1"/>
              <a:t>asal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</a:t>
            </a:r>
            <a:r>
              <a:rPr lang="en-US" sz="1600" dirty="0" err="1"/>
              <a:t>hilang</a:t>
            </a:r>
            <a:r>
              <a:rPr lang="en-US" sz="1600" dirty="0"/>
              <a:t> </a:t>
            </a:r>
            <a:r>
              <a:rPr lang="en-US" sz="1600" dirty="0" err="1"/>
              <a:t>karena</a:t>
            </a:r>
            <a:r>
              <a:rPr lang="en-US" sz="1600" dirty="0"/>
              <a:t> </a:t>
            </a:r>
            <a:r>
              <a:rPr lang="en-US" sz="1600" dirty="0" err="1"/>
              <a:t>penggolongan</a:t>
            </a:r>
            <a:r>
              <a:rPr lang="en-US" sz="1600" dirty="0"/>
              <a:t> yang </a:t>
            </a:r>
            <a:r>
              <a:rPr lang="en-US" sz="1600" dirty="0" err="1"/>
              <a:t>dilakukan</a:t>
            </a:r>
            <a:r>
              <a:rPr lang="en-US" sz="16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1600" dirty="0" err="1"/>
              <a:t>rataan</a:t>
            </a:r>
            <a:r>
              <a:rPr lang="en-US" sz="1600" dirty="0"/>
              <a:t> yang </a:t>
            </a:r>
            <a:r>
              <a:rPr lang="en-US" sz="1600" dirty="0" err="1"/>
              <a:t>dicari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distribusi</a:t>
            </a:r>
            <a:r>
              <a:rPr lang="en-US" sz="1600" dirty="0"/>
              <a:t> </a:t>
            </a:r>
            <a:r>
              <a:rPr lang="en-US" sz="1600" dirty="0" err="1"/>
              <a:t>frekuensi</a:t>
            </a:r>
            <a:r>
              <a:rPr lang="en-US" sz="1600" dirty="0"/>
              <a:t> data </a:t>
            </a:r>
            <a:r>
              <a:rPr lang="en-US" sz="1600" dirty="0" err="1"/>
              <a:t>bergolong</a:t>
            </a:r>
            <a:r>
              <a:rPr lang="en-US" sz="1600" dirty="0"/>
              <a:t> </a:t>
            </a:r>
            <a:r>
              <a:rPr lang="en-US" sz="1600" dirty="0" err="1"/>
              <a:t>hampir</a:t>
            </a:r>
            <a:r>
              <a:rPr lang="en-US" sz="1600" dirty="0"/>
              <a:t> </a:t>
            </a:r>
            <a:r>
              <a:rPr lang="en-US" sz="1600" dirty="0" err="1"/>
              <a:t>pasti</a:t>
            </a:r>
            <a:r>
              <a:rPr lang="en-US" sz="1600" dirty="0"/>
              <a:t> </a:t>
            </a:r>
            <a:r>
              <a:rPr lang="en-US" sz="1600" dirty="0" err="1"/>
              <a:t>berbeda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rataan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data </a:t>
            </a:r>
            <a:r>
              <a:rPr lang="en-US" sz="1600" dirty="0" err="1"/>
              <a:t>asal</a:t>
            </a:r>
            <a:r>
              <a:rPr lang="en-US" sz="1600" dirty="0"/>
              <a:t>. </a:t>
            </a:r>
            <a:r>
              <a:rPr lang="en-US" sz="1600" dirty="0" err="1"/>
              <a:t>Bahkan</a:t>
            </a:r>
            <a:r>
              <a:rPr lang="en-US" sz="1600" dirty="0"/>
              <a:t> </a:t>
            </a:r>
            <a:r>
              <a:rPr lang="en-US" sz="1600" dirty="0" err="1"/>
              <a:t>ada</a:t>
            </a:r>
            <a:r>
              <a:rPr lang="en-US" sz="1600" dirty="0"/>
              <a:t> </a:t>
            </a: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pendapat</a:t>
            </a:r>
            <a:r>
              <a:rPr lang="en-US" sz="1600" dirty="0"/>
              <a:t> yang </a:t>
            </a:r>
            <a:r>
              <a:rPr lang="en-US" sz="1600" dirty="0" err="1"/>
              <a:t>mengatakan</a:t>
            </a:r>
            <a:r>
              <a:rPr lang="en-US" sz="1600" dirty="0"/>
              <a:t> </a:t>
            </a:r>
            <a:r>
              <a:rPr lang="en-US" sz="1600" dirty="0" err="1"/>
              <a:t>bahwa</a:t>
            </a:r>
            <a:r>
              <a:rPr lang="en-US" sz="1600" dirty="0"/>
              <a:t> </a:t>
            </a:r>
            <a:r>
              <a:rPr lang="en-US" sz="1600" dirty="0" err="1"/>
              <a:t>mencari</a:t>
            </a:r>
            <a:r>
              <a:rPr lang="en-US" sz="1600" dirty="0"/>
              <a:t> </a:t>
            </a:r>
            <a:r>
              <a:rPr lang="en-US" sz="1600" dirty="0" err="1"/>
              <a:t>rataan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terlebih</a:t>
            </a:r>
            <a:r>
              <a:rPr lang="en-US" sz="1600" dirty="0"/>
              <a:t> </a:t>
            </a:r>
            <a:r>
              <a:rPr lang="en-US" sz="1600" dirty="0" err="1"/>
              <a:t>dahulu</a:t>
            </a:r>
            <a:r>
              <a:rPr lang="en-US" sz="1600" dirty="0"/>
              <a:t> </a:t>
            </a:r>
            <a:r>
              <a:rPr lang="en-US" sz="1600" dirty="0" err="1"/>
              <a:t>menggolongkan</a:t>
            </a:r>
            <a:r>
              <a:rPr lang="en-US" sz="1600" dirty="0"/>
              <a:t> data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distribusi</a:t>
            </a:r>
            <a:r>
              <a:rPr lang="en-US" sz="1600" dirty="0"/>
              <a:t> </a:t>
            </a:r>
            <a:r>
              <a:rPr lang="en-US" sz="1600" dirty="0" err="1"/>
              <a:t>frekuensi</a:t>
            </a:r>
            <a:r>
              <a:rPr lang="en-US" sz="1600" dirty="0"/>
              <a:t> data </a:t>
            </a:r>
            <a:r>
              <a:rPr lang="en-US" sz="1600" dirty="0" err="1"/>
              <a:t>bergolong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salah</a:t>
            </a:r>
            <a:r>
              <a:rPr lang="en-US" sz="16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514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1885950"/>
            <a:ext cx="8372475" cy="497205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Banyaknya</a:t>
            </a:r>
            <a:r>
              <a:rPr lang="en-US" b="1" dirty="0"/>
              <a:t> </a:t>
            </a:r>
            <a:r>
              <a:rPr lang="en-US" b="1" dirty="0" err="1"/>
              <a:t>kelas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yang </a:t>
            </a:r>
            <a:r>
              <a:rPr lang="en-US" dirty="0" err="1"/>
              <a:t>mutlak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bergolong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data </a:t>
            </a:r>
            <a:r>
              <a:rPr lang="en-US" dirty="0" err="1"/>
              <a:t>asal</a:t>
            </a:r>
            <a:r>
              <a:rPr lang="en-US" dirty="0"/>
              <a:t>.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ciri-ciri</a:t>
            </a:r>
            <a:r>
              <a:rPr lang="en-US" dirty="0"/>
              <a:t> data </a:t>
            </a:r>
            <a:r>
              <a:rPr lang="en-US" dirty="0" err="1"/>
              <a:t>asalnya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data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digolongkan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kelas-kelas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disarankan</a:t>
            </a:r>
            <a:r>
              <a:rPr lang="en-US" dirty="0"/>
              <a:t> agar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berkisar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5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8.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yang </a:t>
            </a:r>
            <a:r>
              <a:rPr lang="en-US" dirty="0" err="1"/>
              <a:t>dikemukakan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Sturges</a:t>
            </a:r>
            <a:r>
              <a:rPr lang="en-US" dirty="0"/>
              <a:t>, yang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rumus</a:t>
            </a:r>
            <a:r>
              <a:rPr lang="en-US" dirty="0"/>
              <a:t> </a:t>
            </a:r>
            <a:r>
              <a:rPr lang="en-US" dirty="0" err="1"/>
              <a:t>Sturges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rumus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praktis</a:t>
            </a:r>
            <a:r>
              <a:rPr lang="en-US" dirty="0"/>
              <a:t>,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data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rumus</a:t>
            </a:r>
            <a:r>
              <a:rPr lang="en-US" dirty="0"/>
              <a:t> </a:t>
            </a:r>
            <a:r>
              <a:rPr lang="en-US" dirty="0" err="1"/>
              <a:t>Sturges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praktiknya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jarang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326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1971677"/>
            <a:ext cx="8372475" cy="262889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dirty="0" err="1"/>
              <a:t>Bilangan</a:t>
            </a:r>
            <a:r>
              <a:rPr lang="en-GB" dirty="0"/>
              <a:t> yang </a:t>
            </a:r>
            <a:r>
              <a:rPr lang="en-GB" dirty="0" err="1"/>
              <a:t>ditulis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kolom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menyatakan</a:t>
            </a:r>
            <a:r>
              <a:rPr lang="en-GB" dirty="0"/>
              <a:t> </a:t>
            </a:r>
            <a:r>
              <a:rPr lang="en-GB" dirty="0" err="1"/>
              <a:t>banyaknya</a:t>
            </a:r>
            <a:r>
              <a:rPr lang="en-GB" dirty="0"/>
              <a:t> data yang </a:t>
            </a:r>
            <a:r>
              <a:rPr lang="en-GB" dirty="0" err="1"/>
              <a:t>terdapat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setiap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</a:t>
            </a:r>
            <a:r>
              <a:rPr lang="en-GB" dirty="0" err="1"/>
              <a:t>absolut</a:t>
            </a:r>
            <a:r>
              <a:rPr lang="en-GB" dirty="0"/>
              <a:t>. </a:t>
            </a:r>
            <a:r>
              <a:rPr lang="en-GB" dirty="0" err="1"/>
              <a:t>Jika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masing-masing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</a:t>
            </a:r>
            <a:r>
              <a:rPr lang="en-GB" dirty="0" err="1"/>
              <a:t>dinyatakan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persen</a:t>
            </a:r>
            <a:r>
              <a:rPr lang="en-GB" dirty="0"/>
              <a:t> </a:t>
            </a:r>
            <a:r>
              <a:rPr lang="en-GB" dirty="0" err="1"/>
              <a:t>terhadap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total, </a:t>
            </a:r>
            <a:r>
              <a:rPr lang="en-GB" dirty="0" err="1"/>
              <a:t>maka</a:t>
            </a:r>
            <a:r>
              <a:rPr lang="en-GB" dirty="0"/>
              <a:t> </a:t>
            </a:r>
            <a:r>
              <a:rPr lang="en-GB" dirty="0" err="1"/>
              <a:t>diperoleh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relatif</a:t>
            </a:r>
            <a:r>
              <a:rPr lang="en-GB" dirty="0"/>
              <a:t>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dirty="0" err="1"/>
              <a:t>Hasil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dirty="0"/>
              <a:t>(</a:t>
            </a:r>
            <a:r>
              <a:rPr lang="en-GB" dirty="0" err="1"/>
              <a:t>dinyatakan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relatif</a:t>
            </a:r>
            <a:r>
              <a:rPr lang="en-GB" dirty="0"/>
              <a:t>)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Relatif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610228"/>
              </p:ext>
            </p:extLst>
          </p:nvPr>
        </p:nvGraphicFramePr>
        <p:xfrm>
          <a:off x="2452685" y="4264656"/>
          <a:ext cx="4064000" cy="247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Nilai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en-GB" b="0" baseline="-25000" dirty="0" err="1">
                          <a:solidFill>
                            <a:schemeClr val="tx1"/>
                          </a:solidFill>
                        </a:rPr>
                        <a:t>rel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dalam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%)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41-50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51-60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61-70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71-80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81-90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91-100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15,00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35,00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20,00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12,50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12,50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5,00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Jumlah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100,00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260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dirty="0" err="1"/>
              <a:t>dibentuk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table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(</a:t>
            </a:r>
            <a:r>
              <a:rPr lang="en-GB" dirty="0" err="1"/>
              <a:t>absolut</a:t>
            </a:r>
            <a:r>
              <a:rPr lang="en-GB" dirty="0"/>
              <a:t>)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menjumlahkan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demi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</a:t>
            </a:r>
            <a:r>
              <a:rPr lang="en-GB" dirty="0" err="1"/>
              <a:t>kelas-kelas</a:t>
            </a:r>
            <a:r>
              <a:rPr lang="en-GB" dirty="0"/>
              <a:t> yang </a:t>
            </a:r>
            <a:r>
              <a:rPr lang="en-GB" dirty="0" err="1"/>
              <a:t>berturutan</a:t>
            </a:r>
            <a:r>
              <a:rPr lang="en-GB" dirty="0"/>
              <a:t>. Ada </a:t>
            </a:r>
            <a:r>
              <a:rPr lang="en-GB" dirty="0" err="1"/>
              <a:t>dua</a:t>
            </a:r>
            <a:r>
              <a:rPr lang="en-GB" dirty="0"/>
              <a:t> </a:t>
            </a:r>
            <a:r>
              <a:rPr lang="en-GB" dirty="0" err="1"/>
              <a:t>macam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, </a:t>
            </a:r>
            <a:r>
              <a:rPr lang="en-GB" dirty="0" err="1"/>
              <a:t>yaitu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i="1" dirty="0" err="1"/>
              <a:t>kurang</a:t>
            </a:r>
            <a:r>
              <a:rPr lang="en-GB" i="1" dirty="0"/>
              <a:t> </a:t>
            </a:r>
            <a:r>
              <a:rPr lang="en-GB" i="1" dirty="0" err="1"/>
              <a:t>dari</a:t>
            </a:r>
            <a:r>
              <a:rPr lang="en-GB" i="1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i="1" dirty="0" err="1"/>
              <a:t>atau</a:t>
            </a:r>
            <a:r>
              <a:rPr lang="en-GB" i="1" dirty="0"/>
              <a:t> </a:t>
            </a:r>
            <a:r>
              <a:rPr lang="en-GB" i="1" dirty="0" err="1"/>
              <a:t>lebih</a:t>
            </a:r>
            <a:r>
              <a:rPr lang="en-GB" dirty="0"/>
              <a:t>.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penyajian</a:t>
            </a:r>
            <a:r>
              <a:rPr lang="en-GB" dirty="0"/>
              <a:t>  data, </a:t>
            </a:r>
            <a:r>
              <a:rPr lang="en-GB" dirty="0" err="1"/>
              <a:t>biasanya</a:t>
            </a:r>
            <a:r>
              <a:rPr lang="en-GB" dirty="0"/>
              <a:t> </a:t>
            </a:r>
            <a:r>
              <a:rPr lang="en-GB" dirty="0" err="1"/>
              <a:t>dipakai</a:t>
            </a:r>
            <a:r>
              <a:rPr lang="en-GB" dirty="0"/>
              <a:t> </a:t>
            </a:r>
            <a:r>
              <a:rPr lang="en-GB" dirty="0" err="1"/>
              <a:t>salah</a:t>
            </a:r>
            <a:r>
              <a:rPr lang="en-GB" dirty="0"/>
              <a:t> </a:t>
            </a:r>
            <a:r>
              <a:rPr lang="en-GB" dirty="0" err="1"/>
              <a:t>satu</a:t>
            </a:r>
            <a:r>
              <a:rPr lang="en-GB" dirty="0"/>
              <a:t>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en-GB" dirty="0" err="1"/>
              <a:t>Hasil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dirty="0"/>
              <a:t>(</a:t>
            </a:r>
            <a:r>
              <a:rPr lang="en-GB" dirty="0" err="1"/>
              <a:t>dinyatakan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dirty="0" err="1"/>
              <a:t>kurang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)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Kumulatif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774528"/>
              </p:ext>
            </p:extLst>
          </p:nvPr>
        </p:nvGraphicFramePr>
        <p:xfrm>
          <a:off x="2466976" y="4250377"/>
          <a:ext cx="4064000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Nilai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en-GB" b="0" baseline="-25000" dirty="0" err="1">
                          <a:solidFill>
                            <a:schemeClr val="tx1"/>
                          </a:solidFill>
                        </a:rPr>
                        <a:t>kum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41</a:t>
                      </a:r>
                    </a:p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51</a:t>
                      </a:r>
                    </a:p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61</a:t>
                      </a:r>
                    </a:p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71</a:t>
                      </a:r>
                    </a:p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81</a:t>
                      </a:r>
                    </a:p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91</a:t>
                      </a:r>
                    </a:p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Kurang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101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38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70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1200"/>
              </a:spcBef>
              <a:buNone/>
            </a:pPr>
            <a:r>
              <a:rPr lang="en-GB" dirty="0" err="1"/>
              <a:t>Hasil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dirty="0"/>
              <a:t>(</a:t>
            </a:r>
            <a:r>
              <a:rPr lang="en-GB" dirty="0" err="1"/>
              <a:t>dinyatakan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lebih</a:t>
            </a:r>
            <a:r>
              <a:rPr lang="en-GB" dirty="0"/>
              <a:t>)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lnSpc>
                <a:spcPct val="160000"/>
              </a:lnSpc>
              <a:buNone/>
            </a:pPr>
            <a:r>
              <a:rPr lang="en-GB" dirty="0" err="1"/>
              <a:t>Kadang-kadang</a:t>
            </a:r>
            <a:r>
              <a:rPr lang="en-GB" dirty="0"/>
              <a:t> </a:t>
            </a:r>
            <a:r>
              <a:rPr lang="en-GB" dirty="0" err="1"/>
              <a:t>dipakai</a:t>
            </a:r>
            <a:r>
              <a:rPr lang="en-GB" dirty="0"/>
              <a:t> </a:t>
            </a:r>
            <a:r>
              <a:rPr lang="en-GB" dirty="0" err="1"/>
              <a:t>tepi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, </a:t>
            </a:r>
            <a:r>
              <a:rPr lang="en-GB" dirty="0" err="1"/>
              <a:t>bukan</a:t>
            </a:r>
            <a:r>
              <a:rPr lang="en-GB" dirty="0"/>
              <a:t> </a:t>
            </a:r>
            <a:r>
              <a:rPr lang="en-GB" dirty="0" err="1"/>
              <a:t>batas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, </a:t>
            </a:r>
            <a:r>
              <a:rPr lang="en-GB" dirty="0" err="1"/>
              <a:t>terutama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data </a:t>
            </a:r>
            <a:r>
              <a:rPr lang="en-GB" dirty="0" err="1"/>
              <a:t>kontinu</a:t>
            </a:r>
            <a:r>
              <a:rPr lang="en-GB" dirty="0"/>
              <a:t>. Hal </a:t>
            </a:r>
            <a:r>
              <a:rPr lang="en-GB" dirty="0" err="1"/>
              <a:t>ini</a:t>
            </a:r>
            <a:r>
              <a:rPr lang="en-GB" dirty="0"/>
              <a:t> </a:t>
            </a:r>
            <a:r>
              <a:rPr lang="en-GB" dirty="0" err="1"/>
              <a:t>berlaku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dirty="0" err="1"/>
              <a:t>kurang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distribusi</a:t>
            </a:r>
            <a:r>
              <a:rPr lang="en-GB" dirty="0"/>
              <a:t> </a:t>
            </a:r>
            <a:r>
              <a:rPr lang="en-GB" dirty="0" err="1"/>
              <a:t>kumulatif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lebih</a:t>
            </a:r>
            <a:r>
              <a:rPr lang="en-GB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Kumulatif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114505"/>
              </p:ext>
            </p:extLst>
          </p:nvPr>
        </p:nvGraphicFramePr>
        <p:xfrm>
          <a:off x="2509838" y="2864489"/>
          <a:ext cx="4064000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Nilai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baseline="0" dirty="0" err="1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en-GB" b="0" baseline="-25000" dirty="0" err="1">
                          <a:solidFill>
                            <a:schemeClr val="tx1"/>
                          </a:solidFill>
                        </a:rPr>
                        <a:t>kum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81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91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101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atau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lebih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34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833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Supaya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dibaca</a:t>
            </a:r>
            <a:r>
              <a:rPr lang="en-US" dirty="0"/>
              <a:t>, data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diagram (</a:t>
            </a:r>
            <a:r>
              <a:rPr lang="en-US" dirty="0" err="1"/>
              <a:t>grafik</a:t>
            </a:r>
            <a:r>
              <a:rPr lang="en-US" dirty="0"/>
              <a:t>). </a:t>
            </a:r>
            <a:r>
              <a:rPr lang="en-US" dirty="0" err="1"/>
              <a:t>Penyajian</a:t>
            </a:r>
            <a:r>
              <a:rPr lang="en-US" dirty="0"/>
              <a:t> data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diagram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,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diagram yang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data yang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diagram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data yang </a:t>
            </a:r>
            <a:r>
              <a:rPr lang="en-US" dirty="0" err="1"/>
              <a:t>eksak</a:t>
            </a:r>
            <a:r>
              <a:rPr lang="en-US" dirty="0"/>
              <a:t> (</a:t>
            </a:r>
            <a:r>
              <a:rPr lang="en-US" dirty="0" err="1"/>
              <a:t>absolut</a:t>
            </a:r>
            <a:r>
              <a:rPr lang="en-US" dirty="0"/>
              <a:t>), </a:t>
            </a:r>
            <a:r>
              <a:rPr lang="en-US" dirty="0" err="1"/>
              <a:t>melainkan</a:t>
            </a:r>
            <a:r>
              <a:rPr lang="en-US" dirty="0"/>
              <a:t> data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aproksimasi</a:t>
            </a:r>
            <a:r>
              <a:rPr lang="en-US" dirty="0"/>
              <a:t> (</a:t>
            </a:r>
            <a:r>
              <a:rPr lang="en-US" dirty="0" err="1"/>
              <a:t>pendekatan</a:t>
            </a:r>
            <a:r>
              <a:rPr lang="en-US" dirty="0"/>
              <a:t>).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Penyajian</a:t>
            </a:r>
            <a:r>
              <a:rPr lang="en-GB" dirty="0"/>
              <a:t> Data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Diagram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45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625292" cy="464343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Diagram </a:t>
            </a:r>
            <a:r>
              <a:rPr lang="en-US" dirty="0" err="1"/>
              <a:t>batang-daun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menyajikan</a:t>
            </a:r>
            <a:r>
              <a:rPr lang="en-US" dirty="0"/>
              <a:t> data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Data </a:t>
            </a:r>
            <a:r>
              <a:rPr lang="en-GB" dirty="0" err="1"/>
              <a:t>berat</a:t>
            </a:r>
            <a:r>
              <a:rPr lang="en-GB" dirty="0"/>
              <a:t> </a:t>
            </a:r>
            <a:r>
              <a:rPr lang="en-GB" dirty="0" err="1"/>
              <a:t>badan</a:t>
            </a:r>
            <a:r>
              <a:rPr lang="en-GB" dirty="0"/>
              <a:t> (</a:t>
            </a:r>
            <a:r>
              <a:rPr lang="en-GB" dirty="0" err="1"/>
              <a:t>dalam</a:t>
            </a:r>
            <a:r>
              <a:rPr lang="en-GB" dirty="0"/>
              <a:t> kg) </a:t>
            </a:r>
            <a:r>
              <a:rPr lang="en-GB" dirty="0" err="1"/>
              <a:t>dari</a:t>
            </a:r>
            <a:r>
              <a:rPr lang="en-GB" dirty="0"/>
              <a:t> 40 orang </a:t>
            </a:r>
            <a:r>
              <a:rPr lang="en-GB" dirty="0" err="1"/>
              <a:t>sebagai</a:t>
            </a:r>
            <a:r>
              <a:rPr lang="en-GB" dirty="0"/>
              <a:t> </a:t>
            </a:r>
            <a:r>
              <a:rPr lang="en-GB" dirty="0" err="1"/>
              <a:t>berikut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/>
              <a:t>62	78	70	58	65	54	69	71	67	74</a:t>
            </a:r>
          </a:p>
          <a:p>
            <a:pPr marL="0" indent="0">
              <a:buNone/>
            </a:pPr>
            <a:r>
              <a:rPr lang="en-GB" dirty="0"/>
              <a:t>64	65	59	68	70	66	80	54	62	83</a:t>
            </a:r>
          </a:p>
          <a:p>
            <a:pPr marL="0" indent="0">
              <a:buNone/>
            </a:pPr>
            <a:r>
              <a:rPr lang="en-GB" dirty="0"/>
              <a:t>77	51	72	79	66	83	63	67	61	71</a:t>
            </a:r>
          </a:p>
          <a:p>
            <a:pPr marL="0" indent="0">
              <a:buNone/>
            </a:pPr>
            <a:r>
              <a:rPr lang="en-GB" dirty="0"/>
              <a:t>64	59	76	67	59	64	70	73	67	56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 err="1"/>
              <a:t>Pada</a:t>
            </a:r>
            <a:r>
              <a:rPr lang="en-GB" dirty="0"/>
              <a:t> diagram </a:t>
            </a:r>
            <a:r>
              <a:rPr lang="en-GB" dirty="0" err="1"/>
              <a:t>batang-daun</a:t>
            </a:r>
            <a:r>
              <a:rPr lang="en-GB" dirty="0"/>
              <a:t>, </a:t>
            </a:r>
            <a:r>
              <a:rPr lang="en-GB" dirty="0" err="1"/>
              <a:t>angka-angka</a:t>
            </a:r>
            <a:r>
              <a:rPr lang="en-GB" dirty="0"/>
              <a:t> </a:t>
            </a:r>
            <a:r>
              <a:rPr lang="en-GB" dirty="0" err="1"/>
              <a:t>puluhan</a:t>
            </a:r>
            <a:r>
              <a:rPr lang="en-GB" dirty="0"/>
              <a:t> </a:t>
            </a:r>
            <a:r>
              <a:rPr lang="en-GB" dirty="0" err="1"/>
              <a:t>merupakan</a:t>
            </a:r>
            <a:r>
              <a:rPr lang="en-GB" dirty="0"/>
              <a:t> </a:t>
            </a:r>
            <a:r>
              <a:rPr lang="en-GB" dirty="0" err="1"/>
              <a:t>batangnya</a:t>
            </a:r>
            <a:r>
              <a:rPr lang="en-GB" dirty="0"/>
              <a:t>, </a:t>
            </a:r>
            <a:r>
              <a:rPr lang="en-GB" dirty="0" err="1"/>
              <a:t>angka-angka</a:t>
            </a:r>
            <a:r>
              <a:rPr lang="en-GB" dirty="0"/>
              <a:t> </a:t>
            </a:r>
            <a:r>
              <a:rPr lang="en-GB" dirty="0" err="1"/>
              <a:t>satuan</a:t>
            </a:r>
            <a:r>
              <a:rPr lang="en-GB" dirty="0"/>
              <a:t> yang </a:t>
            </a:r>
            <a:r>
              <a:rPr lang="en-GB" dirty="0" err="1"/>
              <a:t>belum</a:t>
            </a:r>
            <a:r>
              <a:rPr lang="en-GB" dirty="0"/>
              <a:t> </a:t>
            </a:r>
            <a:r>
              <a:rPr lang="en-GB" dirty="0" err="1"/>
              <a:t>terurutkan</a:t>
            </a:r>
            <a:r>
              <a:rPr lang="en-GB" dirty="0"/>
              <a:t> </a:t>
            </a:r>
            <a:r>
              <a:rPr lang="en-GB" dirty="0" err="1"/>
              <a:t>merupakan</a:t>
            </a:r>
            <a:r>
              <a:rPr lang="en-GB" dirty="0"/>
              <a:t> </a:t>
            </a:r>
            <a:r>
              <a:rPr lang="en-GB" dirty="0" err="1"/>
              <a:t>daun</a:t>
            </a:r>
            <a:r>
              <a:rPr lang="en-GB" dirty="0"/>
              <a:t> </a:t>
            </a:r>
            <a:r>
              <a:rPr lang="en-GB" dirty="0" err="1"/>
              <a:t>kiri</a:t>
            </a:r>
            <a:r>
              <a:rPr lang="en-GB" dirty="0"/>
              <a:t>, </a:t>
            </a:r>
            <a:r>
              <a:rPr lang="en-GB" dirty="0" err="1"/>
              <a:t>sedangkan</a:t>
            </a:r>
            <a:r>
              <a:rPr lang="en-GB" dirty="0"/>
              <a:t> </a:t>
            </a:r>
            <a:r>
              <a:rPr lang="en-GB" dirty="0" err="1"/>
              <a:t>angka-angka</a:t>
            </a:r>
            <a:r>
              <a:rPr lang="en-GB" dirty="0"/>
              <a:t> </a:t>
            </a:r>
            <a:r>
              <a:rPr lang="en-GB" dirty="0" err="1"/>
              <a:t>satuan</a:t>
            </a:r>
            <a:r>
              <a:rPr lang="en-GB" dirty="0"/>
              <a:t> yang </a:t>
            </a:r>
            <a:r>
              <a:rPr lang="en-GB" dirty="0" err="1"/>
              <a:t>telah</a:t>
            </a:r>
            <a:r>
              <a:rPr lang="en-GB" dirty="0"/>
              <a:t> </a:t>
            </a:r>
            <a:r>
              <a:rPr lang="en-GB" dirty="0" err="1"/>
              <a:t>terurutkan</a:t>
            </a:r>
            <a:r>
              <a:rPr lang="en-GB" dirty="0"/>
              <a:t> </a:t>
            </a:r>
            <a:r>
              <a:rPr lang="en-GB" dirty="0" err="1"/>
              <a:t>merupakan</a:t>
            </a:r>
            <a:r>
              <a:rPr lang="en-GB" dirty="0"/>
              <a:t> </a:t>
            </a:r>
            <a:r>
              <a:rPr lang="en-GB" dirty="0" err="1"/>
              <a:t>daun</a:t>
            </a:r>
            <a:r>
              <a:rPr lang="en-GB" dirty="0"/>
              <a:t> </a:t>
            </a:r>
            <a:r>
              <a:rPr lang="en-GB" dirty="0" err="1"/>
              <a:t>kanan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Batang-Daun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532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4386256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3200400" algn="l"/>
                <a:tab pos="3600450" algn="l"/>
                <a:tab pos="4229100" algn="l"/>
              </a:tabLst>
            </a:pPr>
            <a:endParaRPr lang="en-GB" dirty="0"/>
          </a:p>
          <a:p>
            <a:pPr marL="0" indent="0">
              <a:buNone/>
              <a:tabLst>
                <a:tab pos="3200400" algn="l"/>
                <a:tab pos="3600450" algn="l"/>
                <a:tab pos="4229100" algn="l"/>
              </a:tabLst>
            </a:pPr>
            <a:endParaRPr lang="en-GB" dirty="0"/>
          </a:p>
          <a:p>
            <a:pPr marL="0" indent="0">
              <a:buNone/>
              <a:tabLst>
                <a:tab pos="3200400" algn="l"/>
                <a:tab pos="3600450" algn="l"/>
                <a:tab pos="4229100" algn="l"/>
              </a:tabLst>
            </a:pPr>
            <a:endParaRPr lang="en-GB" dirty="0"/>
          </a:p>
          <a:p>
            <a:pPr marL="0" indent="0">
              <a:buNone/>
              <a:tabLst>
                <a:tab pos="3200400" algn="l"/>
                <a:tab pos="3600450" algn="l"/>
                <a:tab pos="4229100" algn="l"/>
              </a:tabLst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Batang-Daun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539418"/>
              </p:ext>
            </p:extLst>
          </p:nvPr>
        </p:nvGraphicFramePr>
        <p:xfrm>
          <a:off x="1592916" y="2371912"/>
          <a:ext cx="6096001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5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6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2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330</a:t>
                      </a:r>
                    </a:p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30 61927 04108</a:t>
                      </a:r>
                    </a:p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74 74173 62685 47952</a:t>
                      </a:r>
                    </a:p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699 14948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033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00011 23467 89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12234 44556 67777 89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14468 999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4047182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lnSpc>
                <a:spcPct val="150000"/>
              </a:lnSpc>
            </a:pPr>
            <a:r>
              <a:rPr lang="en-GB" dirty="0" err="1"/>
              <a:t>Berdasarkan</a:t>
            </a:r>
            <a:r>
              <a:rPr lang="en-GB" dirty="0"/>
              <a:t> </a:t>
            </a:r>
            <a:r>
              <a:rPr lang="en-GB" dirty="0" err="1"/>
              <a:t>gambar</a:t>
            </a:r>
            <a:r>
              <a:rPr lang="en-GB" dirty="0"/>
              <a:t> di </a:t>
            </a:r>
            <a:r>
              <a:rPr lang="en-GB" dirty="0" err="1"/>
              <a:t>atas</a:t>
            </a:r>
            <a:r>
              <a:rPr lang="en-GB" dirty="0"/>
              <a:t>,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dilihat</a:t>
            </a:r>
            <a:r>
              <a:rPr lang="en-GB" dirty="0"/>
              <a:t> </a:t>
            </a:r>
            <a:r>
              <a:rPr lang="en-GB" dirty="0" err="1"/>
              <a:t>bahwa</a:t>
            </a:r>
            <a:r>
              <a:rPr lang="en-GB" dirty="0"/>
              <a:t>, </a:t>
            </a:r>
            <a:r>
              <a:rPr lang="en-GB" dirty="0" err="1"/>
              <a:t>jika</a:t>
            </a:r>
            <a:r>
              <a:rPr lang="en-GB" dirty="0"/>
              <a:t> </a:t>
            </a:r>
            <a:r>
              <a:rPr lang="en-GB" dirty="0" err="1"/>
              <a:t>diurutkan</a:t>
            </a:r>
            <a:r>
              <a:rPr lang="en-GB" dirty="0"/>
              <a:t> </a:t>
            </a:r>
            <a:r>
              <a:rPr lang="en-GB" dirty="0" err="1"/>
              <a:t>mulai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yang </a:t>
            </a:r>
            <a:r>
              <a:rPr lang="en-GB" dirty="0" err="1"/>
              <a:t>terkecil</a:t>
            </a:r>
            <a:r>
              <a:rPr lang="en-GB" dirty="0"/>
              <a:t>, </a:t>
            </a:r>
            <a:r>
              <a:rPr lang="en-GB" dirty="0" err="1"/>
              <a:t>maka</a:t>
            </a:r>
            <a:r>
              <a:rPr lang="en-GB" dirty="0"/>
              <a:t> </a:t>
            </a:r>
            <a:r>
              <a:rPr lang="en-GB" dirty="0" err="1"/>
              <a:t>urutan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ke-40 data </a:t>
            </a:r>
            <a:r>
              <a:rPr lang="en-GB" dirty="0" err="1"/>
              <a:t>tersebut</a:t>
            </a:r>
            <a:r>
              <a:rPr lang="en-GB" dirty="0"/>
              <a:t> </a:t>
            </a:r>
            <a:r>
              <a:rPr lang="en-GB" dirty="0" err="1"/>
              <a:t>adalah</a:t>
            </a:r>
            <a:r>
              <a:rPr lang="en-GB" dirty="0"/>
              <a:t>:</a:t>
            </a:r>
          </a:p>
          <a:p>
            <a:pPr marL="228600"/>
            <a:endParaRPr lang="en-GB" dirty="0"/>
          </a:p>
          <a:p>
            <a:pPr algn="ctr"/>
            <a:r>
              <a:rPr lang="en-GB" dirty="0"/>
              <a:t>51	54	54	56	58	59	59	59	61	62</a:t>
            </a:r>
          </a:p>
          <a:p>
            <a:pPr algn="ctr"/>
            <a:r>
              <a:rPr lang="en-GB" dirty="0"/>
              <a:t>62	63	64	64	64	65	65	66	66	67</a:t>
            </a:r>
          </a:p>
          <a:p>
            <a:pPr algn="ctr"/>
            <a:r>
              <a:rPr lang="en-GB" dirty="0"/>
              <a:t>67	67	67	68	69	70	70	70	71	71</a:t>
            </a:r>
          </a:p>
          <a:p>
            <a:pPr algn="ctr"/>
            <a:r>
              <a:rPr lang="en-GB" dirty="0"/>
              <a:t>72	73	74	76	77	78	79	80	83	83</a:t>
            </a:r>
          </a:p>
        </p:txBody>
      </p:sp>
    </p:spTree>
    <p:extLst>
      <p:ext uri="{BB962C8B-B14F-4D97-AF65-F5344CB8AC3E}">
        <p14:creationId xmlns:p14="http://schemas.microsoft.com/office/powerpoint/2010/main" val="3643940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r>
              <a:rPr lang="en-US" dirty="0"/>
              <a:t>Diagram </a:t>
            </a:r>
            <a:r>
              <a:rPr lang="en-US" dirty="0" err="1"/>
              <a:t>garis</a:t>
            </a:r>
            <a:r>
              <a:rPr lang="en-US" dirty="0"/>
              <a:t> (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) </a:t>
            </a:r>
            <a:r>
              <a:rPr lang="en-US" dirty="0" err="1"/>
              <a:t>ditunjukkan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pasangan-pasangan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 yang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titik-titik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. </a:t>
            </a:r>
            <a:r>
              <a:rPr lang="en-US" dirty="0" err="1"/>
              <a:t>Titik-titik</a:t>
            </a:r>
            <a:r>
              <a:rPr lang="en-US" dirty="0"/>
              <a:t> yang </a:t>
            </a:r>
            <a:r>
              <a:rPr lang="en-US" dirty="0" err="1"/>
              <a:t>berurutan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ruas</a:t>
            </a:r>
            <a:r>
              <a:rPr lang="en-US" dirty="0"/>
              <a:t> </a:t>
            </a:r>
            <a:r>
              <a:rPr lang="en-US" dirty="0" err="1"/>
              <a:t>garis.Tetapi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diingat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titik-titik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ruas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pasangan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data. </a:t>
            </a: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titik-titik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ruas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memperkirakan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pasangan</a:t>
            </a:r>
            <a:r>
              <a:rPr lang="en-US" dirty="0"/>
              <a:t> data (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interpolasi</a:t>
            </a:r>
            <a:r>
              <a:rPr lang="en-US" dirty="0"/>
              <a:t>).</a:t>
            </a:r>
          </a:p>
          <a:p>
            <a:r>
              <a:rPr lang="en-US" dirty="0" err="1"/>
              <a:t>Biasanya</a:t>
            </a:r>
            <a:r>
              <a:rPr lang="en-US" dirty="0"/>
              <a:t> data yang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diagram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data yang </a:t>
            </a:r>
            <a:r>
              <a:rPr lang="en-US" dirty="0" err="1"/>
              <a:t>berkesinambungan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produksi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pabrik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bulan</a:t>
            </a:r>
            <a:r>
              <a:rPr lang="en-US" dirty="0"/>
              <a:t>,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penduduk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temperature </a:t>
            </a:r>
            <a:r>
              <a:rPr lang="en-US" dirty="0" err="1"/>
              <a:t>setiap</a:t>
            </a:r>
            <a:r>
              <a:rPr lang="en-US" dirty="0"/>
              <a:t> jam.</a:t>
            </a:r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menggambar</a:t>
            </a:r>
            <a:r>
              <a:rPr lang="en-US" dirty="0"/>
              <a:t> diagram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(horizontal)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 (</a:t>
            </a:r>
            <a:r>
              <a:rPr lang="en-US" dirty="0" err="1"/>
              <a:t>vertikal</a:t>
            </a:r>
            <a:r>
              <a:rPr lang="en-US" dirty="0"/>
              <a:t>).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kuantitas</a:t>
            </a:r>
            <a:r>
              <a:rPr lang="en-US" dirty="0"/>
              <a:t> data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</a:t>
            </a:r>
            <a:r>
              <a:rPr lang="en-US" dirty="0" err="1"/>
              <a:t>bersesuaian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Garis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331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r>
              <a:rPr lang="en-GB" dirty="0" err="1"/>
              <a:t>Berat</a:t>
            </a:r>
            <a:r>
              <a:rPr lang="en-GB" dirty="0"/>
              <a:t> </a:t>
            </a:r>
            <a:r>
              <a:rPr lang="en-GB" dirty="0" err="1"/>
              <a:t>badan</a:t>
            </a:r>
            <a:r>
              <a:rPr lang="en-GB" dirty="0"/>
              <a:t> </a:t>
            </a:r>
            <a:r>
              <a:rPr lang="en-GB" dirty="0" err="1"/>
              <a:t>seorang</a:t>
            </a:r>
            <a:r>
              <a:rPr lang="en-GB" dirty="0"/>
              <a:t> </a:t>
            </a:r>
            <a:r>
              <a:rPr lang="en-GB" dirty="0" err="1"/>
              <a:t>bayi</a:t>
            </a:r>
            <a:r>
              <a:rPr lang="en-GB" dirty="0"/>
              <a:t> </a:t>
            </a:r>
            <a:r>
              <a:rPr lang="en-GB" dirty="0" err="1"/>
              <a:t>ditunjukkan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</a:t>
            </a:r>
            <a:r>
              <a:rPr lang="en-GB" dirty="0" err="1"/>
              <a:t>tabel</a:t>
            </a:r>
            <a:r>
              <a:rPr lang="en-GB" dirty="0"/>
              <a:t> </a:t>
            </a:r>
            <a:r>
              <a:rPr lang="en-GB" dirty="0" err="1"/>
              <a:t>berikut</a:t>
            </a:r>
            <a:r>
              <a:rPr lang="en-GB" dirty="0"/>
              <a:t>.</a:t>
            </a: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Garis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426202"/>
              </p:ext>
            </p:extLst>
          </p:nvPr>
        </p:nvGraphicFramePr>
        <p:xfrm>
          <a:off x="685800" y="2620683"/>
          <a:ext cx="672352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1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1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5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51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16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54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54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20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051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Umur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bulan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Berat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(kg)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2,9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3,2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3,9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4,5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5,0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5,9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7,0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1998675173"/>
              </p:ext>
            </p:extLst>
          </p:nvPr>
        </p:nvGraphicFramePr>
        <p:xfrm>
          <a:off x="1742030" y="3400425"/>
          <a:ext cx="4662487" cy="3000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Rectangle 16"/>
          <p:cNvSpPr/>
          <p:nvPr/>
        </p:nvSpPr>
        <p:spPr>
          <a:xfrm>
            <a:off x="1186907" y="6216134"/>
            <a:ext cx="5772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Berat</a:t>
            </a:r>
            <a:r>
              <a:rPr lang="en-GB" dirty="0"/>
              <a:t> </a:t>
            </a:r>
            <a:r>
              <a:rPr lang="en-GB" dirty="0" err="1"/>
              <a:t>Badan</a:t>
            </a:r>
            <a:r>
              <a:rPr lang="en-GB" dirty="0"/>
              <a:t> </a:t>
            </a:r>
            <a:r>
              <a:rPr lang="en-GB" dirty="0" err="1"/>
              <a:t>Bayi</a:t>
            </a:r>
            <a:r>
              <a:rPr lang="en-GB" dirty="0"/>
              <a:t> </a:t>
            </a:r>
            <a:r>
              <a:rPr lang="en-GB" dirty="0" err="1"/>
              <a:t>Selama</a:t>
            </a:r>
            <a:r>
              <a:rPr lang="en-GB" dirty="0"/>
              <a:t> </a:t>
            </a:r>
            <a:r>
              <a:rPr lang="en-GB" dirty="0" err="1"/>
              <a:t>Delapan</a:t>
            </a:r>
            <a:r>
              <a:rPr lang="en-GB" dirty="0"/>
              <a:t> </a:t>
            </a:r>
            <a:r>
              <a:rPr lang="en-GB" dirty="0" err="1"/>
              <a:t>Bulan</a:t>
            </a:r>
            <a:r>
              <a:rPr lang="en-GB" dirty="0"/>
              <a:t> </a:t>
            </a:r>
            <a:r>
              <a:rPr lang="en-GB" dirty="0" err="1"/>
              <a:t>Pertama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723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71692"/>
            <a:ext cx="8539567" cy="4757731"/>
          </a:xfrm>
        </p:spPr>
        <p:txBody>
          <a:bodyPr>
            <a:normAutofit/>
          </a:bodyPr>
          <a:lstStyle/>
          <a:p>
            <a:r>
              <a:rPr lang="en-US" dirty="0"/>
              <a:t>Diagram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menyajikan</a:t>
            </a:r>
            <a:r>
              <a:rPr lang="en-US" dirty="0"/>
              <a:t> data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batang-batang</a:t>
            </a:r>
            <a:r>
              <a:rPr lang="en-US" dirty="0"/>
              <a:t> </a:t>
            </a:r>
            <a:r>
              <a:rPr lang="en-US" dirty="0" err="1"/>
              <a:t>tegak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)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lebarnya</a:t>
            </a:r>
            <a:r>
              <a:rPr lang="en-US" dirty="0"/>
              <a:t>.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batang</a:t>
            </a:r>
            <a:r>
              <a:rPr lang="en-US" dirty="0"/>
              <a:t> yang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yang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berimpitan</a:t>
            </a:r>
            <a:r>
              <a:rPr lang="en-US" dirty="0"/>
              <a:t>. Diagram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berdimensi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berdimensi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.</a:t>
            </a:r>
          </a:p>
          <a:p>
            <a:r>
              <a:rPr lang="en-US" dirty="0"/>
              <a:t>Data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berskala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(ordinal </a:t>
            </a:r>
            <a:r>
              <a:rPr lang="en-US" dirty="0" err="1"/>
              <a:t>atau</a:t>
            </a:r>
            <a:r>
              <a:rPr lang="en-US" dirty="0"/>
              <a:t> nominal)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diagram </a:t>
            </a:r>
            <a:r>
              <a:rPr lang="en-US" dirty="0" err="1"/>
              <a:t>batang</a:t>
            </a:r>
            <a:r>
              <a:rPr lang="en-US" dirty="0"/>
              <a:t>. Data </a:t>
            </a:r>
            <a:r>
              <a:rPr lang="en-US" dirty="0" err="1"/>
              <a:t>tahunanpun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diagram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asalkan</a:t>
            </a:r>
            <a:r>
              <a:rPr lang="en-US" dirty="0"/>
              <a:t> </a:t>
            </a:r>
            <a:r>
              <a:rPr lang="en-US" dirty="0" err="1"/>
              <a:t>tahunnya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.</a:t>
            </a:r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menggambar</a:t>
            </a:r>
            <a:r>
              <a:rPr lang="en-US" dirty="0"/>
              <a:t> diagram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 yang </a:t>
            </a:r>
            <a:r>
              <a:rPr lang="en-US" dirty="0" err="1"/>
              <a:t>berpotongan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tegak</a:t>
            </a:r>
            <a:r>
              <a:rPr lang="en-US" dirty="0"/>
              <a:t> </a:t>
            </a:r>
            <a:r>
              <a:rPr lang="en-US" dirty="0" err="1"/>
              <a:t>lurus</a:t>
            </a:r>
            <a:r>
              <a:rPr lang="en-US" dirty="0"/>
              <a:t>.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dibagi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demikian</a:t>
            </a:r>
            <a:r>
              <a:rPr lang="en-US" dirty="0"/>
              <a:t> pula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menegaknya</a:t>
            </a:r>
            <a:r>
              <a:rPr lang="en-US" dirty="0"/>
              <a:t>. </a:t>
            </a:r>
            <a:r>
              <a:rPr lang="en-US" dirty="0" err="1"/>
              <a:t>Skala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. </a:t>
            </a:r>
            <a:r>
              <a:rPr lang="en-US" dirty="0" err="1"/>
              <a:t>Kalau</a:t>
            </a:r>
            <a:r>
              <a:rPr lang="en-US" dirty="0"/>
              <a:t> diagram </a:t>
            </a:r>
            <a:r>
              <a:rPr lang="en-US" dirty="0" err="1"/>
              <a:t>batangnya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tegak</a:t>
            </a:r>
            <a:r>
              <a:rPr lang="en-US" dirty="0"/>
              <a:t>,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 </a:t>
            </a:r>
            <a:r>
              <a:rPr lang="en-US" dirty="0" err="1"/>
              <a:t>Nilai</a:t>
            </a:r>
            <a:r>
              <a:rPr lang="en-US" dirty="0"/>
              <a:t> data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digambar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Batang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7416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3714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err="1"/>
              <a:t>Banyaknya</a:t>
            </a:r>
            <a:r>
              <a:rPr lang="en-GB" dirty="0"/>
              <a:t> </a:t>
            </a:r>
            <a:r>
              <a:rPr lang="en-GB" dirty="0" err="1"/>
              <a:t>Lulusan</a:t>
            </a:r>
            <a:r>
              <a:rPr lang="en-GB" dirty="0"/>
              <a:t> SMP A </a:t>
            </a:r>
            <a:r>
              <a:rPr lang="en-GB" dirty="0" err="1"/>
              <a:t>selama</a:t>
            </a:r>
            <a:r>
              <a:rPr lang="en-GB" dirty="0"/>
              <a:t> 5 </a:t>
            </a:r>
            <a:r>
              <a:rPr lang="en-GB" dirty="0" err="1"/>
              <a:t>Tahun</a:t>
            </a:r>
            <a:endParaRPr lang="en-GB" dirty="0"/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Batang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65472"/>
              </p:ext>
            </p:extLst>
          </p:nvPr>
        </p:nvGraphicFramePr>
        <p:xfrm>
          <a:off x="1466850" y="2482850"/>
          <a:ext cx="6096000" cy="220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Tahun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Banyaknya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Lulusan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Laki-laki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Perempuan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Jumlah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1991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1992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1994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122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115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118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150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242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102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123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107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248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224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238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225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253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490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26276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086358"/>
            <a:ext cx="4400550" cy="3714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 err="1"/>
              <a:t>Banyaknya</a:t>
            </a:r>
            <a:r>
              <a:rPr lang="en-GB" sz="1600" dirty="0"/>
              <a:t> </a:t>
            </a:r>
            <a:r>
              <a:rPr lang="en-GB" sz="1600" dirty="0" err="1"/>
              <a:t>Lulusan</a:t>
            </a:r>
            <a:r>
              <a:rPr lang="en-GB" sz="1600" dirty="0"/>
              <a:t> SMP A </a:t>
            </a:r>
            <a:r>
              <a:rPr lang="en-GB" sz="1600" dirty="0" err="1"/>
              <a:t>selama</a:t>
            </a:r>
            <a:r>
              <a:rPr lang="en-GB" sz="1600" dirty="0"/>
              <a:t> 5 </a:t>
            </a:r>
            <a:r>
              <a:rPr lang="en-GB" sz="1600" dirty="0" err="1"/>
              <a:t>Tahun</a:t>
            </a:r>
            <a:endParaRPr lang="en-GB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Batang</a:t>
            </a:r>
            <a:endParaRPr lang="en-US" dirty="0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931752384"/>
              </p:ext>
            </p:extLst>
          </p:nvPr>
        </p:nvGraphicFramePr>
        <p:xfrm>
          <a:off x="-83268" y="2299832"/>
          <a:ext cx="4483818" cy="2915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4614862" y="6310320"/>
            <a:ext cx="4529137" cy="3714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1600" dirty="0" err="1"/>
              <a:t>Banyaknya</a:t>
            </a:r>
            <a:r>
              <a:rPr lang="en-GB" sz="1600" dirty="0"/>
              <a:t> </a:t>
            </a:r>
            <a:r>
              <a:rPr lang="en-GB" sz="1600" dirty="0" err="1"/>
              <a:t>Lulusan</a:t>
            </a:r>
            <a:r>
              <a:rPr lang="en-GB" sz="1600" dirty="0"/>
              <a:t> SMP A </a:t>
            </a:r>
            <a:r>
              <a:rPr lang="en-GB" sz="1600" dirty="0" err="1"/>
              <a:t>selama</a:t>
            </a:r>
            <a:r>
              <a:rPr lang="en-GB" sz="1600" dirty="0"/>
              <a:t> 5 </a:t>
            </a:r>
            <a:r>
              <a:rPr lang="en-GB" sz="1600" dirty="0" err="1"/>
              <a:t>Tahun</a:t>
            </a:r>
            <a:endParaRPr lang="en-GB" sz="1600" dirty="0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220552977"/>
              </p:ext>
            </p:extLst>
          </p:nvPr>
        </p:nvGraphicFramePr>
        <p:xfrm>
          <a:off x="4343397" y="3214688"/>
          <a:ext cx="4786314" cy="3236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92226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086358"/>
            <a:ext cx="4400550" cy="3714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 err="1"/>
              <a:t>Banyaknya</a:t>
            </a:r>
            <a:r>
              <a:rPr lang="en-GB" sz="1600" dirty="0"/>
              <a:t> </a:t>
            </a:r>
            <a:r>
              <a:rPr lang="en-GB" sz="1600" dirty="0" err="1"/>
              <a:t>Lulusan</a:t>
            </a:r>
            <a:r>
              <a:rPr lang="en-GB" sz="1600" dirty="0"/>
              <a:t> SMP A </a:t>
            </a:r>
            <a:r>
              <a:rPr lang="en-GB" sz="1600" dirty="0" err="1"/>
              <a:t>selama</a:t>
            </a:r>
            <a:r>
              <a:rPr lang="en-GB" sz="1600" dirty="0"/>
              <a:t> 5 </a:t>
            </a:r>
            <a:r>
              <a:rPr lang="en-GB" sz="1600" dirty="0" err="1"/>
              <a:t>Tahun</a:t>
            </a:r>
            <a:endParaRPr lang="en-GB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Batang</a:t>
            </a:r>
            <a:endParaRPr lang="en-US" dirty="0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997569960"/>
              </p:ext>
            </p:extLst>
          </p:nvPr>
        </p:nvGraphicFramePr>
        <p:xfrm>
          <a:off x="-83268" y="2299832"/>
          <a:ext cx="4483818" cy="2915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4614862" y="6310320"/>
            <a:ext cx="4529137" cy="3714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1600" dirty="0" err="1"/>
              <a:t>Banyaknya</a:t>
            </a:r>
            <a:r>
              <a:rPr lang="en-GB" sz="1600" dirty="0"/>
              <a:t> </a:t>
            </a:r>
            <a:r>
              <a:rPr lang="en-GB" sz="1600" dirty="0" err="1"/>
              <a:t>Lulusan</a:t>
            </a:r>
            <a:r>
              <a:rPr lang="en-GB" sz="1600" dirty="0"/>
              <a:t> SMP A </a:t>
            </a:r>
            <a:r>
              <a:rPr lang="en-GB" sz="1600" dirty="0" err="1"/>
              <a:t>selama</a:t>
            </a:r>
            <a:r>
              <a:rPr lang="en-GB" sz="1600" dirty="0"/>
              <a:t> 5 </a:t>
            </a:r>
            <a:r>
              <a:rPr lang="en-GB" sz="1600" dirty="0" err="1"/>
              <a:t>Tahun</a:t>
            </a:r>
            <a:endParaRPr lang="en-GB" sz="1600" dirty="0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205677316"/>
              </p:ext>
            </p:extLst>
          </p:nvPr>
        </p:nvGraphicFramePr>
        <p:xfrm>
          <a:off x="4343397" y="3214688"/>
          <a:ext cx="4786314" cy="3236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961116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Diagram </a:t>
            </a:r>
            <a:r>
              <a:rPr lang="en-US" dirty="0" err="1"/>
              <a:t>lingkaran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lingkaran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(100%)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(</a:t>
            </a:r>
            <a:r>
              <a:rPr lang="en-US" dirty="0" err="1"/>
              <a:t>ukuran</a:t>
            </a:r>
            <a:r>
              <a:rPr lang="en-US" dirty="0"/>
              <a:t>). Diagram </a:t>
            </a:r>
            <a:r>
              <a:rPr lang="en-US" dirty="0" err="1"/>
              <a:t>lingkaran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data yang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(data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nominal). Diagram </a:t>
            </a:r>
            <a:r>
              <a:rPr lang="en-US" dirty="0" err="1"/>
              <a:t>lingkaran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berdimensi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berdimensi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Bagian-bagian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lingkaran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bagian-bagian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persen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.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(data). </a:t>
            </a:r>
            <a:r>
              <a:rPr lang="en-US" dirty="0" err="1"/>
              <a:t>Dianjurkan</a:t>
            </a:r>
            <a:r>
              <a:rPr lang="en-US" dirty="0"/>
              <a:t> agar </a:t>
            </a:r>
            <a:r>
              <a:rPr lang="en-US" dirty="0" err="1"/>
              <a:t>pembagian</a:t>
            </a:r>
            <a:r>
              <a:rPr lang="en-US" dirty="0"/>
              <a:t> </a:t>
            </a:r>
            <a:r>
              <a:rPr lang="en-US" dirty="0" err="1"/>
              <a:t>dimulai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terbesar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Lingkaran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79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24 jam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membantu</a:t>
            </a:r>
            <a:r>
              <a:rPr lang="en-US" dirty="0"/>
              <a:t> orang </a:t>
            </a:r>
            <a:r>
              <a:rPr lang="en-US" dirty="0" err="1"/>
              <a:t>tua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2 jam, </a:t>
            </a:r>
            <a:r>
              <a:rPr lang="en-US" dirty="0" err="1"/>
              <a:t>bermain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4 jam, </a:t>
            </a:r>
            <a:r>
              <a:rPr lang="en-US" dirty="0" err="1"/>
              <a:t>belajar</a:t>
            </a:r>
            <a:r>
              <a:rPr lang="en-US" dirty="0"/>
              <a:t> (</a:t>
            </a:r>
            <a:r>
              <a:rPr lang="en-US" dirty="0" err="1"/>
              <a:t>termasuk</a:t>
            </a:r>
            <a:r>
              <a:rPr lang="en-US" dirty="0"/>
              <a:t> di </a:t>
            </a:r>
            <a:r>
              <a:rPr lang="en-US" dirty="0" err="1"/>
              <a:t>sekolah</a:t>
            </a:r>
            <a:r>
              <a:rPr lang="en-US" dirty="0"/>
              <a:t>) </a:t>
            </a:r>
            <a:r>
              <a:rPr lang="en-US" dirty="0" err="1"/>
              <a:t>selama</a:t>
            </a:r>
            <a:r>
              <a:rPr lang="en-US" dirty="0"/>
              <a:t> 8 jam, </a:t>
            </a:r>
            <a:r>
              <a:rPr lang="en-US" dirty="0" err="1"/>
              <a:t>tidur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8 jam,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lain-lain </a:t>
            </a:r>
            <a:r>
              <a:rPr lang="en-US" dirty="0" err="1"/>
              <a:t>selama</a:t>
            </a:r>
            <a:r>
              <a:rPr lang="en-US" dirty="0"/>
              <a:t> 2 jam.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Lingkaran</a:t>
            </a:r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871325095"/>
              </p:ext>
            </p:extLst>
          </p:nvPr>
        </p:nvGraphicFramePr>
        <p:xfrm>
          <a:off x="0" y="3371850"/>
          <a:ext cx="4643438" cy="3314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1863347958"/>
              </p:ext>
            </p:extLst>
          </p:nvPr>
        </p:nvGraphicFramePr>
        <p:xfrm>
          <a:off x="4514849" y="3057525"/>
          <a:ext cx="4529138" cy="3128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104370" y="6415089"/>
            <a:ext cx="4400550" cy="3714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1600" dirty="0" err="1"/>
              <a:t>Kegiatan</a:t>
            </a:r>
            <a:r>
              <a:rPr lang="en-GB" sz="1600" dirty="0"/>
              <a:t> </a:t>
            </a:r>
            <a:r>
              <a:rPr lang="en-GB" sz="1600" dirty="0" err="1"/>
              <a:t>Seorang</a:t>
            </a:r>
            <a:r>
              <a:rPr lang="en-GB" sz="1600" dirty="0"/>
              <a:t> </a:t>
            </a:r>
            <a:r>
              <a:rPr lang="en-GB" sz="1600" dirty="0" err="1"/>
              <a:t>Anak</a:t>
            </a:r>
            <a:r>
              <a:rPr lang="en-GB" sz="1600" dirty="0"/>
              <a:t> </a:t>
            </a:r>
            <a:r>
              <a:rPr lang="en-GB" sz="1600" dirty="0" err="1"/>
              <a:t>Selama</a:t>
            </a:r>
            <a:r>
              <a:rPr lang="en-GB" sz="1600" dirty="0"/>
              <a:t> 24 Jam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743450" y="5614992"/>
            <a:ext cx="4400550" cy="3714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1600" dirty="0" err="1"/>
              <a:t>Kegiatan</a:t>
            </a:r>
            <a:r>
              <a:rPr lang="en-GB" sz="1600" dirty="0"/>
              <a:t> </a:t>
            </a:r>
            <a:r>
              <a:rPr lang="en-GB" sz="1600" dirty="0" err="1"/>
              <a:t>Seorang</a:t>
            </a:r>
            <a:r>
              <a:rPr lang="en-GB" sz="1600" dirty="0"/>
              <a:t> </a:t>
            </a:r>
            <a:r>
              <a:rPr lang="en-GB" sz="1600" dirty="0" err="1"/>
              <a:t>Anak</a:t>
            </a:r>
            <a:r>
              <a:rPr lang="en-GB" sz="1600" dirty="0"/>
              <a:t> </a:t>
            </a:r>
            <a:r>
              <a:rPr lang="en-GB" sz="1600" dirty="0" err="1"/>
              <a:t>Selama</a:t>
            </a:r>
            <a:r>
              <a:rPr lang="en-GB" sz="1600" dirty="0"/>
              <a:t> 24 Jam</a:t>
            </a:r>
          </a:p>
        </p:txBody>
      </p:sp>
    </p:spTree>
    <p:extLst>
      <p:ext uri="{BB962C8B-B14F-4D97-AF65-F5344CB8AC3E}">
        <p14:creationId xmlns:p14="http://schemas.microsoft.com/office/powerpoint/2010/main" val="35846849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Diagram </a:t>
            </a:r>
            <a:r>
              <a:rPr lang="en-US" dirty="0" err="1"/>
              <a:t>lambang</a:t>
            </a:r>
            <a:r>
              <a:rPr lang="en-US" dirty="0"/>
              <a:t> (</a:t>
            </a:r>
            <a:r>
              <a:rPr lang="en-US" dirty="0" err="1"/>
              <a:t>piktogram</a:t>
            </a:r>
            <a:r>
              <a:rPr lang="en-US" dirty="0"/>
              <a:t>)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gambaran</a:t>
            </a:r>
            <a:r>
              <a:rPr lang="en-US" dirty="0"/>
              <a:t> </a:t>
            </a:r>
            <a:r>
              <a:rPr lang="en-US" dirty="0" err="1"/>
              <a:t>kasar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visual </a:t>
            </a:r>
            <a:r>
              <a:rPr lang="en-US" dirty="0" err="1"/>
              <a:t>bagi</a:t>
            </a:r>
            <a:r>
              <a:rPr lang="en-US" dirty="0"/>
              <a:t> orang </a:t>
            </a:r>
            <a:r>
              <a:rPr lang="en-US" dirty="0" err="1"/>
              <a:t>awam</a:t>
            </a:r>
            <a:r>
              <a:rPr lang="en-US" dirty="0"/>
              <a:t>.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namanya</a:t>
            </a:r>
            <a:r>
              <a:rPr lang="en-US" dirty="0"/>
              <a:t>, diagram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bersesuaian</a:t>
            </a:r>
            <a:r>
              <a:rPr lang="en-US" dirty="0"/>
              <a:t>. </a:t>
            </a:r>
            <a:r>
              <a:rPr lang="en-US" dirty="0" err="1"/>
              <a:t>Misalnya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produksi</a:t>
            </a:r>
            <a:r>
              <a:rPr lang="en-US" dirty="0"/>
              <a:t> </a:t>
            </a:r>
            <a:r>
              <a:rPr lang="en-US" dirty="0" err="1"/>
              <a:t>mobil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mobil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(</a:t>
            </a:r>
            <a:r>
              <a:rPr lang="en-US" dirty="0" err="1"/>
              <a:t>penduduk</a:t>
            </a:r>
            <a:r>
              <a:rPr lang="en-US" dirty="0"/>
              <a:t>)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orang,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sebagainya</a:t>
            </a:r>
            <a:r>
              <a:rPr lang="en-US" dirty="0"/>
              <a:t>.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kuantitas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 yang </a:t>
            </a:r>
            <a:r>
              <a:rPr lang="en-US" dirty="0" err="1"/>
              <a:t>dialami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penuh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Lambang</a:t>
            </a:r>
            <a:r>
              <a:rPr lang="en-US" dirty="0"/>
              <a:t> (</a:t>
            </a:r>
            <a:r>
              <a:rPr lang="en-US" dirty="0" err="1"/>
              <a:t>Piktogram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899891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Produksi</a:t>
            </a:r>
            <a:r>
              <a:rPr lang="en-US" dirty="0"/>
              <a:t> kopi (</a:t>
            </a:r>
            <a:r>
              <a:rPr lang="en-US" dirty="0" err="1"/>
              <a:t>dalam</a:t>
            </a:r>
            <a:r>
              <a:rPr lang="en-US" dirty="0"/>
              <a:t> ton) Negara A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Lambang</a:t>
            </a:r>
            <a:r>
              <a:rPr lang="en-US" dirty="0"/>
              <a:t> (</a:t>
            </a:r>
            <a:r>
              <a:rPr lang="en-US" dirty="0" err="1"/>
              <a:t>Piktogram</a:t>
            </a:r>
            <a:r>
              <a:rPr lang="en-US" dirty="0"/>
              <a:t>)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381799"/>
              </p:ext>
            </p:extLst>
          </p:nvPr>
        </p:nvGraphicFramePr>
        <p:xfrm>
          <a:off x="442914" y="2582862"/>
          <a:ext cx="62864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6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44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</a:rPr>
                        <a:t>Tahun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1970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1980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1990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2000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Produksi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Kopi (ton)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17,1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23,2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32,4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39,8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664" y="3671887"/>
            <a:ext cx="3209291" cy="230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C4C4C4"/>
              </a:clrFrom>
              <a:clrTo>
                <a:srgbClr val="C4C4C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08" b="3750"/>
          <a:stretch/>
        </p:blipFill>
        <p:spPr>
          <a:xfrm>
            <a:off x="318683" y="3503055"/>
            <a:ext cx="5143500" cy="264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52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8"/>
            <a:ext cx="8372475" cy="475773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dinyatakan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yang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histogram, </a:t>
            </a: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ogive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Histogram (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diagram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)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frekuensi-frekuensi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kelas-kelas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batang-batang</a:t>
            </a:r>
            <a:r>
              <a:rPr lang="en-US" dirty="0"/>
              <a:t> (</a:t>
            </a:r>
            <a:r>
              <a:rPr lang="en-US" dirty="0" err="1"/>
              <a:t>persegi-persegi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) yang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berimpitan</a:t>
            </a:r>
            <a:r>
              <a:rPr lang="en-US" dirty="0"/>
              <a:t>. </a:t>
            </a:r>
            <a:r>
              <a:rPr lang="en-US" dirty="0" err="1"/>
              <a:t>Fungsi</a:t>
            </a:r>
            <a:r>
              <a:rPr lang="en-US" dirty="0"/>
              <a:t> histogram yang </a:t>
            </a:r>
            <a:r>
              <a:rPr lang="en-US" dirty="0" err="1"/>
              <a:t>terpenting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kelas-kelas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. </a:t>
            </a:r>
            <a:r>
              <a:rPr lang="en-US" dirty="0" err="1"/>
              <a:t>Penyajian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dipermudah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Histogram</a:t>
            </a:r>
          </a:p>
        </p:txBody>
      </p:sp>
    </p:spTree>
    <p:extLst>
      <p:ext uri="{BB962C8B-B14F-4D97-AF65-F5344CB8AC3E}">
        <p14:creationId xmlns:p14="http://schemas.microsoft.com/office/powerpoint/2010/main" val="39165900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57404"/>
            <a:ext cx="8372475" cy="475773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histogram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.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kelas-kelas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batangnya</a:t>
            </a:r>
            <a:r>
              <a:rPr lang="en-US" dirty="0"/>
              <a:t>.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diwakili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tengahnya</a:t>
            </a:r>
            <a:r>
              <a:rPr lang="en-US" dirty="0"/>
              <a:t> yang </a:t>
            </a:r>
            <a:r>
              <a:rPr lang="en-US" dirty="0" err="1"/>
              <a:t>dituliskan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batang-batang</a:t>
            </a:r>
            <a:r>
              <a:rPr lang="en-US" dirty="0"/>
              <a:t> yang </a:t>
            </a:r>
            <a:r>
              <a:rPr lang="en-US" dirty="0" err="1"/>
              <a:t>bersesuaian</a:t>
            </a:r>
            <a:r>
              <a:rPr lang="en-US" dirty="0"/>
              <a:t>.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ganti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, </a:t>
            </a:r>
            <a:r>
              <a:rPr lang="en-US" dirty="0" err="1"/>
              <a:t>kadang-kadang</a:t>
            </a:r>
            <a:r>
              <a:rPr lang="en-US" dirty="0"/>
              <a:t> </a:t>
            </a:r>
            <a:r>
              <a:rPr lang="en-US" dirty="0" err="1"/>
              <a:t>dituliskan</a:t>
            </a:r>
            <a:r>
              <a:rPr lang="en-US" dirty="0"/>
              <a:t> </a:t>
            </a:r>
            <a:r>
              <a:rPr lang="en-US" dirty="0" err="1"/>
              <a:t>kelas-kelasnya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batang-batangnya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tepi-tepi</a:t>
            </a:r>
            <a:r>
              <a:rPr lang="en-US" dirty="0"/>
              <a:t> </a:t>
            </a:r>
            <a:r>
              <a:rPr lang="en-US" dirty="0" err="1"/>
              <a:t>kelasnya</a:t>
            </a:r>
            <a:r>
              <a:rPr lang="en-US" dirty="0"/>
              <a:t> di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impit</a:t>
            </a:r>
            <a:r>
              <a:rPr lang="en-US" dirty="0"/>
              <a:t> </a:t>
            </a:r>
            <a:r>
              <a:rPr lang="en-US" dirty="0" err="1"/>
              <a:t>batangnya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titik-titik</a:t>
            </a:r>
            <a:r>
              <a:rPr lang="en-US" dirty="0"/>
              <a:t>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batang</a:t>
            </a:r>
            <a:r>
              <a:rPr lang="en-US" dirty="0"/>
              <a:t> (</a:t>
            </a:r>
            <a:r>
              <a:rPr lang="en-US" dirty="0" err="1"/>
              <a:t>persegipanjang</a:t>
            </a:r>
            <a:r>
              <a:rPr lang="en-US" dirty="0"/>
              <a:t>)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b="1" dirty="0" err="1"/>
              <a:t>poligon</a:t>
            </a:r>
            <a:r>
              <a:rPr lang="en-US" b="1" dirty="0"/>
              <a:t> </a:t>
            </a:r>
            <a:r>
              <a:rPr lang="en-US" b="1" dirty="0" err="1"/>
              <a:t>frekuensi</a:t>
            </a:r>
            <a:r>
              <a:rPr lang="en-US" dirty="0"/>
              <a:t>. Dari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kumulatif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histogram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 </a:t>
            </a: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kumulatif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dirty="0" err="1"/>
              <a:t>ogive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Histogram</a:t>
            </a:r>
          </a:p>
        </p:txBody>
      </p:sp>
    </p:spTree>
    <p:extLst>
      <p:ext uri="{BB962C8B-B14F-4D97-AF65-F5344CB8AC3E}">
        <p14:creationId xmlns:p14="http://schemas.microsoft.com/office/powerpoint/2010/main" val="39242836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250981606"/>
              </p:ext>
            </p:extLst>
          </p:nvPr>
        </p:nvGraphicFramePr>
        <p:xfrm>
          <a:off x="4333064" y="3000375"/>
          <a:ext cx="4667655" cy="3289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270" y="2128845"/>
            <a:ext cx="8372475" cy="7429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/>
              <a:t>Seperti</a:t>
            </a:r>
            <a:r>
              <a:rPr lang="en-GB" dirty="0"/>
              <a:t> </a:t>
            </a:r>
            <a:r>
              <a:rPr lang="en-GB" dirty="0" err="1"/>
              <a:t>contoh</a:t>
            </a:r>
            <a:r>
              <a:rPr lang="en-GB" dirty="0"/>
              <a:t> </a:t>
            </a:r>
            <a:r>
              <a:rPr lang="en-GB" dirty="0" err="1"/>
              <a:t>sebelumnya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data </a:t>
            </a:r>
            <a:r>
              <a:rPr lang="en-GB" dirty="0" err="1"/>
              <a:t>nilai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 yang </a:t>
            </a:r>
            <a:r>
              <a:rPr lang="en-GB" dirty="0" err="1"/>
              <a:t>terdiri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40 </a:t>
            </a:r>
            <a:r>
              <a:rPr lang="en-GB" dirty="0" err="1"/>
              <a:t>anak</a:t>
            </a:r>
            <a:r>
              <a:rPr lang="en-GB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Histogram</a:t>
            </a: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605818734"/>
              </p:ext>
            </p:extLst>
          </p:nvPr>
        </p:nvGraphicFramePr>
        <p:xfrm>
          <a:off x="-34148" y="3000375"/>
          <a:ext cx="4667655" cy="3289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711443025"/>
              </p:ext>
            </p:extLst>
          </p:nvPr>
        </p:nvGraphicFramePr>
        <p:xfrm>
          <a:off x="4342995" y="3000375"/>
          <a:ext cx="4667655" cy="3289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Content Placeholder 2"/>
          <p:cNvSpPr txBox="1">
            <a:spLocks/>
          </p:cNvSpPr>
          <p:nvPr/>
        </p:nvSpPr>
        <p:spPr>
          <a:xfrm>
            <a:off x="965983" y="6100768"/>
            <a:ext cx="2981729" cy="742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/>
              <a:t>Histogram </a:t>
            </a:r>
            <a:r>
              <a:rPr lang="en-GB" dirty="0" err="1"/>
              <a:t>Hasil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099426" y="6100768"/>
            <a:ext cx="3720319" cy="742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 err="1"/>
              <a:t>Poligon</a:t>
            </a:r>
            <a:r>
              <a:rPr lang="en-GB" dirty="0"/>
              <a:t> </a:t>
            </a:r>
            <a:r>
              <a:rPr lang="en-GB" dirty="0" err="1"/>
              <a:t>Frekuensi</a:t>
            </a:r>
            <a:r>
              <a:rPr lang="en-GB" dirty="0"/>
              <a:t> </a:t>
            </a:r>
            <a:r>
              <a:rPr lang="en-GB" dirty="0" err="1"/>
              <a:t>Hasil</a:t>
            </a:r>
            <a:r>
              <a:rPr lang="en-GB" dirty="0"/>
              <a:t> </a:t>
            </a:r>
            <a:r>
              <a:rPr lang="en-GB" dirty="0" err="1"/>
              <a:t>Ulangan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VIIA</a:t>
            </a:r>
          </a:p>
        </p:txBody>
      </p:sp>
    </p:spTree>
    <p:extLst>
      <p:ext uri="{BB962C8B-B14F-4D97-AF65-F5344CB8AC3E}">
        <p14:creationId xmlns:p14="http://schemas.microsoft.com/office/powerpoint/2010/main" val="3928793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71692"/>
            <a:ext cx="8539567" cy="475773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patah-patah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didekati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mulus</a:t>
            </a:r>
            <a:r>
              <a:rPr lang="en-US" dirty="0"/>
              <a:t> yang </a:t>
            </a:r>
            <a:r>
              <a:rPr lang="en-US" dirty="0" err="1"/>
              <a:t>bentuknya</a:t>
            </a:r>
            <a:r>
              <a:rPr lang="en-US" dirty="0"/>
              <a:t> </a:t>
            </a:r>
            <a:r>
              <a:rPr lang="en-US" dirty="0" err="1"/>
              <a:t>secocok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data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dikumpulkan</a:t>
            </a:r>
            <a:r>
              <a:rPr lang="en-US" dirty="0"/>
              <a:t>,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frekuensinya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digambar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frekuensinya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karakteritik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karenanya</a:t>
            </a:r>
            <a:r>
              <a:rPr lang="en-US" dirty="0"/>
              <a:t>,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ikut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ciri-ciri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Karena</a:t>
            </a:r>
            <a:r>
              <a:rPr lang="en-US" dirty="0"/>
              <a:t>,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data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, yang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gantinya</a:t>
            </a:r>
            <a:r>
              <a:rPr lang="en-US" dirty="0"/>
              <a:t> data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praktiknya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didekati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yang </a:t>
            </a:r>
            <a:r>
              <a:rPr lang="en-US" dirty="0" err="1"/>
              <a:t>representatif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statistika</a:t>
            </a:r>
            <a:r>
              <a:rPr lang="en-US" dirty="0"/>
              <a:t>, model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dinyatakan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Model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9412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biLevel thresh="50000"/>
          </a:blip>
          <a:srcRect l="23643" t="13081" r="49073" b="15620"/>
          <a:stretch/>
        </p:blipFill>
        <p:spPr>
          <a:xfrm rot="5400000">
            <a:off x="4315906" y="3030033"/>
            <a:ext cx="3100604" cy="455533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028827"/>
            <a:ext cx="8625292" cy="460335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dibedakan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macam</a:t>
            </a:r>
            <a:r>
              <a:rPr lang="en-US" dirty="0"/>
              <a:t>. </a:t>
            </a:r>
            <a:r>
              <a:rPr lang="en-US" dirty="0" err="1"/>
              <a:t>Pembagian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yang paling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ditinjau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keruncingan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kemiringannya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keruncingannya</a:t>
            </a:r>
            <a:r>
              <a:rPr lang="en-US" dirty="0"/>
              <a:t>, </a:t>
            </a:r>
            <a:r>
              <a:rPr lang="en-US" dirty="0" err="1"/>
              <a:t>kurva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dibedakan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yang:</a:t>
            </a:r>
          </a:p>
          <a:p>
            <a:pPr>
              <a:lnSpc>
                <a:spcPct val="150000"/>
              </a:lnSpc>
              <a:buAutoNum type="arabicParenBoth"/>
            </a:pPr>
            <a:r>
              <a:rPr lang="en-US" dirty="0" err="1"/>
              <a:t>landai</a:t>
            </a:r>
            <a:r>
              <a:rPr lang="en-US" dirty="0"/>
              <a:t> (</a:t>
            </a:r>
            <a:r>
              <a:rPr lang="en-US" dirty="0" err="1"/>
              <a:t>platikurtik</a:t>
            </a:r>
            <a:r>
              <a:rPr lang="en-US" dirty="0"/>
              <a:t>),</a:t>
            </a:r>
          </a:p>
          <a:p>
            <a:pPr>
              <a:lnSpc>
                <a:spcPct val="150000"/>
              </a:lnSpc>
              <a:buAutoNum type="arabicParenBoth"/>
            </a:pPr>
            <a:r>
              <a:rPr lang="en-US" dirty="0"/>
              <a:t>normal, </a:t>
            </a:r>
            <a:r>
              <a:rPr lang="en-US" dirty="0" err="1"/>
              <a:t>dan</a:t>
            </a:r>
            <a:endParaRPr lang="en-US" dirty="0"/>
          </a:p>
          <a:p>
            <a:pPr>
              <a:lnSpc>
                <a:spcPct val="150000"/>
              </a:lnSpc>
              <a:buAutoNum type="arabicParenBoth"/>
            </a:pPr>
            <a:r>
              <a:rPr lang="en-US" dirty="0" err="1"/>
              <a:t>runcing</a:t>
            </a:r>
            <a:r>
              <a:rPr lang="en-US" dirty="0"/>
              <a:t> (</a:t>
            </a:r>
            <a:r>
              <a:rPr lang="en-US" dirty="0" err="1"/>
              <a:t>leptokurtik</a:t>
            </a:r>
            <a:r>
              <a:rPr lang="en-US" dirty="0"/>
              <a:t>).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Kurva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2073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Kurva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biLevel thresh="50000"/>
          </a:blip>
          <a:srcRect l="51490" t="13081" r="24960" b="15620"/>
          <a:stretch/>
        </p:blipFill>
        <p:spPr>
          <a:xfrm rot="5400000">
            <a:off x="4459607" y="1402084"/>
            <a:ext cx="2843212" cy="4839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85761" y="2067981"/>
            <a:ext cx="864393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kemiringannya</a:t>
            </a:r>
            <a:r>
              <a:rPr lang="en-US" dirty="0"/>
              <a:t>, </a:t>
            </a:r>
            <a:r>
              <a:rPr lang="en-US" dirty="0" err="1"/>
              <a:t>kurva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dibedakan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yang: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US" dirty="0"/>
              <a:t>miring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,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US" dirty="0"/>
              <a:t>normal, </a:t>
            </a:r>
            <a:r>
              <a:rPr lang="en-US" dirty="0" err="1"/>
              <a:t>dan</a:t>
            </a:r>
            <a:endParaRPr lang="en-US" dirty="0"/>
          </a:p>
          <a:p>
            <a:pPr marL="342900" indent="-342900">
              <a:lnSpc>
                <a:spcPct val="150000"/>
              </a:lnSpc>
              <a:buAutoNum type="arabicParenBoth"/>
            </a:pPr>
            <a:r>
              <a:rPr lang="en-US" dirty="0"/>
              <a:t>miring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AutoNum type="arabicParenBoth"/>
            </a:pPr>
            <a:endParaRPr lang="en-GB" dirty="0"/>
          </a:p>
          <a:p>
            <a:pPr marL="342900" indent="-342900">
              <a:lnSpc>
                <a:spcPct val="200000"/>
              </a:lnSpc>
              <a:buAutoNum type="arabicParenBoth"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 err="1"/>
              <a:t>Kurva</a:t>
            </a:r>
            <a:r>
              <a:rPr lang="en-US" dirty="0"/>
              <a:t> model </a:t>
            </a:r>
            <a:r>
              <a:rPr lang="en-US" dirty="0" err="1"/>
              <a:t>populasi</a:t>
            </a:r>
            <a:r>
              <a:rPr lang="en-US" dirty="0"/>
              <a:t> yang miring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positif</a:t>
            </a:r>
            <a:r>
              <a:rPr lang="en-US" dirty="0"/>
              <a:t> (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koefisien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positif</a:t>
            </a:r>
            <a:r>
              <a:rPr lang="en-US" dirty="0"/>
              <a:t>),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yang miring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 (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koefisien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495206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f645bc77e5d595f1ec2933605447f6dc987ab4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1639</TotalTime>
  <Words>2554</Words>
  <Application>Microsoft Office PowerPoint</Application>
  <PresentationFormat>On-screen Show (4:3)</PresentationFormat>
  <Paragraphs>408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Century Gothic</vt:lpstr>
      <vt:lpstr>Wingdings 3</vt:lpstr>
      <vt:lpstr>Ion Boardroom</vt:lpstr>
      <vt:lpstr>STATISTIKA DASAR</vt:lpstr>
      <vt:lpstr>Penyajian Data</vt:lpstr>
      <vt:lpstr>Pendahuluan</vt:lpstr>
      <vt:lpstr>Penyajian Data dalam Bentuk Tabel</vt:lpstr>
      <vt:lpstr>Penyajian Data dalam Bentuk Tabel</vt:lpstr>
      <vt:lpstr>Tabel Baris Kolom</vt:lpstr>
      <vt:lpstr>Tabel Kontingensi</vt:lpstr>
      <vt:lpstr>Tabel Distribusi Frekuensi</vt:lpstr>
      <vt:lpstr>Tabel Distribusi Frekuensi</vt:lpstr>
      <vt:lpstr>Tabel Distribusi Frekuensi</vt:lpstr>
      <vt:lpstr>Tabel Distribusi Frekuensi</vt:lpstr>
      <vt:lpstr>Tabel Distribusi Frekuensi</vt:lpstr>
      <vt:lpstr>Tabel Distribusi Frekuensi</vt:lpstr>
      <vt:lpstr>Tabel Distribusi Frekuensi</vt:lpstr>
      <vt:lpstr>Distribusi Frekuensi Relatif</vt:lpstr>
      <vt:lpstr>Tabel Distribusi Kumulatif</vt:lpstr>
      <vt:lpstr>Tabel Distribusi Kumulatif</vt:lpstr>
      <vt:lpstr>Penyajian Data dalam Bentuk Diagram</vt:lpstr>
      <vt:lpstr>Diagram Batang-Daun</vt:lpstr>
      <vt:lpstr>Diagram Batang-Daun</vt:lpstr>
      <vt:lpstr>Diagram Garis</vt:lpstr>
      <vt:lpstr>Diagram Garis</vt:lpstr>
      <vt:lpstr>Diagram Batang</vt:lpstr>
      <vt:lpstr>Diagram Batang</vt:lpstr>
      <vt:lpstr>Diagram Batang</vt:lpstr>
      <vt:lpstr>Diagram Batang</vt:lpstr>
      <vt:lpstr>Diagram Lingkaran</vt:lpstr>
      <vt:lpstr>Diagram Lingkaran</vt:lpstr>
      <vt:lpstr>Diagram Lambang (Piktogram)</vt:lpstr>
      <vt:lpstr>Diagram Lambang (Piktogram)</vt:lpstr>
      <vt:lpstr>Histogram</vt:lpstr>
      <vt:lpstr>Histogram</vt:lpstr>
      <vt:lpstr>Histogram</vt:lpstr>
      <vt:lpstr>Model Populasi</vt:lpstr>
      <vt:lpstr>Kurva Model Populasi</vt:lpstr>
      <vt:lpstr>Kurva Model Populasi</vt:lpstr>
    </vt:vector>
  </TitlesOfParts>
  <Company>heaven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320</cp:revision>
  <dcterms:created xsi:type="dcterms:W3CDTF">2013-09-28T07:14:32Z</dcterms:created>
  <dcterms:modified xsi:type="dcterms:W3CDTF">2017-09-25T03:05:17Z</dcterms:modified>
</cp:coreProperties>
</file>