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301" r:id="rId3"/>
    <p:sldId id="319" r:id="rId4"/>
    <p:sldId id="320" r:id="rId5"/>
    <p:sldId id="321" r:id="rId6"/>
    <p:sldId id="322" r:id="rId7"/>
    <p:sldId id="323" r:id="rId8"/>
    <p:sldId id="313" r:id="rId9"/>
    <p:sldId id="315" r:id="rId10"/>
    <p:sldId id="318" r:id="rId11"/>
    <p:sldId id="31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oshiba" initials="T"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494" y="-2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5063D7-082A-428B-942A-D7AFBB3785A8}" type="datetimeFigureOut">
              <a:rPr lang="en-US" smtClean="0"/>
              <a:pPr/>
              <a:t>5/9/2018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CB5BF0-47A0-42DA-A049-8B68F4C1F4E0}" type="slidenum">
              <a:rPr lang="en-US" smtClean="0"/>
              <a:pPr/>
              <a:t>‹#›</a:t>
            </a:fld>
            <a:endParaRPr lang="en-US"/>
          </a:p>
        </p:txBody>
      </p:sp>
    </p:spTree>
    <p:extLst>
      <p:ext uri="{BB962C8B-B14F-4D97-AF65-F5344CB8AC3E}">
        <p14:creationId xmlns:p14="http://schemas.microsoft.com/office/powerpoint/2010/main" val="4142117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455A9F64-2287-42F2-AD8E-E038D8943875}"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69BBBE-C42F-4BEC-8A0D-041FAD2A1823}"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lvl1pP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vl2pPr>
              <a:defRPr>
                <a:solidFill>
                  <a:schemeClr val="accent1">
                    <a:lumMod val="40000"/>
                    <a:lumOff val="60000"/>
                  </a:schemeClr>
                </a:solidFill>
              </a:defRPr>
            </a:lvl2pPr>
            <a:lvl3pPr>
              <a:defRPr>
                <a:solidFill>
                  <a:schemeClr val="accent6">
                    <a:lumMod val="20000"/>
                    <a:lumOff val="80000"/>
                  </a:schemeClr>
                </a:solidFill>
              </a:defRPr>
            </a:lvl3pPr>
            <a:extLst/>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p>
            <a:fld id="{455A9F64-2287-42F2-AD8E-E038D8943875}"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69BBBE-C42F-4BEC-8A0D-041FAD2A1823}" type="slidenum">
              <a:rPr lang="en-US" smtClean="0"/>
              <a:pPr/>
              <a:t>‹#›</a:t>
            </a:fld>
            <a:endParaRPr 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55A9F64-2287-42F2-AD8E-E038D8943875}"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69BBBE-C42F-4BEC-8A0D-041FAD2A182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55A9F64-2287-42F2-AD8E-E038D8943875}" type="datetimeFigureOut">
              <a:rPr lang="en-US" smtClean="0"/>
              <a:pPr/>
              <a:t>5/9/2018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69BBBE-C42F-4BEC-8A0D-041FAD2A1823}" type="slidenum">
              <a:rPr lang="en-US" smtClean="0"/>
              <a:pPr/>
              <a:t>‹#›</a:t>
            </a:fld>
            <a:endParaRPr 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55A9F64-2287-42F2-AD8E-E038D8943875}" type="datetimeFigureOut">
              <a:rPr lang="en-US" smtClean="0"/>
              <a:pPr/>
              <a:t>5/9/2018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69BBBE-C42F-4BEC-8A0D-041FAD2A1823}" type="slidenum">
              <a:rPr lang="en-US" smtClean="0"/>
              <a:pPr/>
              <a:t>‹#›</a:t>
            </a:fld>
            <a:endParaRPr 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55A9F64-2287-42F2-AD8E-E038D8943875}" type="datetimeFigureOut">
              <a:rPr lang="en-US" smtClean="0"/>
              <a:pPr/>
              <a:t>5/9/2018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69BBBE-C42F-4BEC-8A0D-041FAD2A1823}" type="slidenum">
              <a:rPr lang="en-US" smtClean="0"/>
              <a:pPr/>
              <a:t>‹#›</a:t>
            </a:fld>
            <a:endParaRPr 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5A9F64-2287-42F2-AD8E-E038D8943875}" type="datetimeFigureOut">
              <a:rPr lang="en-US" smtClean="0"/>
              <a:pPr/>
              <a:t>5/9/2018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69BBBE-C42F-4BEC-8A0D-041FAD2A1823}" type="slidenum">
              <a:rPr lang="en-US" smtClean="0"/>
              <a:pPr/>
              <a:t>‹#›</a:t>
            </a:fld>
            <a:endParaRPr lang="en-US"/>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55A9F64-2287-42F2-AD8E-E038D8943875}" type="datetimeFigureOut">
              <a:rPr lang="en-US" smtClean="0"/>
              <a:pPr/>
              <a:t>5/9/2018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69BBBE-C42F-4BEC-8A0D-041FAD2A1823}"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455A9F64-2287-42F2-AD8E-E038D8943875}" type="datetimeFigureOut">
              <a:rPr lang="en-US" smtClean="0"/>
              <a:pPr/>
              <a:t>5/9/2018</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6F69BBBE-C42F-4BEC-8A0D-041FAD2A182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55A9F64-2287-42F2-AD8E-E038D8943875}"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69BBBE-C42F-4BEC-8A0D-041FAD2A1823}" type="slidenum">
              <a:rPr lang="en-US" smtClean="0"/>
              <a:pPr/>
              <a:t>‹#›</a:t>
            </a:fld>
            <a:endParaRPr 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55A9F64-2287-42F2-AD8E-E038D8943875}" type="datetimeFigureOut">
              <a:rPr lang="en-US" smtClean="0"/>
              <a:pPr/>
              <a:t>5/9/2018</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6F69BBBE-C42F-4BEC-8A0D-041FAD2A1823}" type="slidenum">
              <a:rPr lang="en-US" smtClean="0"/>
              <a:pPr/>
              <a:t>‹#›</a:t>
            </a:fld>
            <a:endParaRPr lang="en-US"/>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455A9F64-2287-42F2-AD8E-E038D8943875}" type="datetimeFigureOut">
              <a:rPr lang="en-US" smtClean="0"/>
              <a:pPr/>
              <a:t>5/9/2018</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6F69BBBE-C42F-4BEC-8A0D-041FAD2A182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random/>
  </p:transition>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52600"/>
            <a:ext cx="8077200" cy="2743200"/>
          </a:xfrm>
        </p:spPr>
        <p:txBody>
          <a:bodyPr>
            <a:normAutofit/>
          </a:bodyPr>
          <a:lstStyle/>
          <a:p>
            <a:pPr algn="ctr"/>
            <a:r>
              <a:rPr lang="id-ID" dirty="0" smtClean="0"/>
              <a:t>AUDIT STORAGE </a:t>
            </a:r>
            <a:br>
              <a:rPr lang="id-ID" dirty="0" smtClean="0"/>
            </a:br>
            <a:endParaRPr lang="en-US" sz="2400" dirty="0"/>
          </a:p>
        </p:txBody>
      </p:sp>
      <p:sp>
        <p:nvSpPr>
          <p:cNvPr id="3" name="Subtitle 2"/>
          <p:cNvSpPr>
            <a:spLocks noGrp="1"/>
          </p:cNvSpPr>
          <p:nvPr>
            <p:ph type="subTitle" idx="1"/>
          </p:nvPr>
        </p:nvSpPr>
        <p:spPr/>
        <p:txBody>
          <a:bodyPr/>
          <a:lstStyle/>
          <a:p>
            <a:r>
              <a:rPr lang="id-ID" dirty="0" smtClean="0"/>
              <a:t> </a:t>
            </a:r>
            <a:endParaRPr lang="en-US" dirty="0"/>
          </a:p>
        </p:txBody>
      </p:sp>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Sekilas Storage</a:t>
            </a:r>
            <a:endParaRPr lang="en-US" dirty="0"/>
          </a:p>
        </p:txBody>
      </p:sp>
      <p:sp>
        <p:nvSpPr>
          <p:cNvPr id="3" name="Content Placeholder 2"/>
          <p:cNvSpPr>
            <a:spLocks noGrp="1"/>
          </p:cNvSpPr>
          <p:nvPr>
            <p:ph idx="1"/>
          </p:nvPr>
        </p:nvSpPr>
        <p:spPr>
          <a:xfrm>
            <a:off x="228600" y="1752600"/>
            <a:ext cx="8763000" cy="4724400"/>
          </a:xfrm>
        </p:spPr>
        <p:txBody>
          <a:bodyPr>
            <a:normAutofit fontScale="85000" lnSpcReduction="20000"/>
          </a:bodyPr>
          <a:lstStyle/>
          <a:p>
            <a:pPr algn="ctr">
              <a:buNone/>
            </a:pPr>
            <a:r>
              <a:rPr lang="id-ID" dirty="0" smtClean="0"/>
              <a:t>Audit storage merupakan audit untuk memberikan penilaian mengenai media penyimpanan, dimana di era sekarang banyak media penyimpanan yang beredar dipasaran. Dengan adanya audit diharapkan dapat meningkatkan fungsi dari storage itu sendiri dalam teknologi informasi baik mengenai hal teknis penyimpanan, lingkungan penyimpanan, alat dan sumber daya penyimpanan.</a:t>
            </a:r>
          </a:p>
          <a:p>
            <a:pPr algn="ctr">
              <a:buNone/>
            </a:pPr>
            <a:r>
              <a:rPr lang="id-ID" dirty="0" smtClean="0"/>
              <a:t> </a:t>
            </a:r>
          </a:p>
          <a:p>
            <a:pPr algn="ctr">
              <a:buNone/>
            </a:pPr>
            <a:r>
              <a:rPr lang="id-ID" dirty="0" smtClean="0"/>
              <a:t>Fungsi audit storage yaitu untuk meninjau kontrol yang melindungi kerahasiaan, integritas, atau ketersediaan penyimpanan pada suatu sistem yang mengandalkan penyimpanan.</a:t>
            </a:r>
          </a:p>
          <a:p>
            <a:pPr lvl="0">
              <a:buNone/>
            </a:pPr>
            <a:endParaRPr lang="id-ID" dirty="0" smtClean="0"/>
          </a:p>
          <a:p>
            <a:pPr lvl="0" algn="ctr">
              <a:buNone/>
            </a:pPr>
            <a:endParaRPr lang="en-US" dirty="0" smtClean="0"/>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smtClean="0"/>
              <a:t>Prosesdur-prosedur/ Langkah-langkah dalam mengaudit storage yaitu:</a:t>
            </a:r>
            <a:endParaRPr lang="id-ID" sz="3200" dirty="0"/>
          </a:p>
        </p:txBody>
      </p:sp>
      <p:sp>
        <p:nvSpPr>
          <p:cNvPr id="3" name="Content Placeholder 2"/>
          <p:cNvSpPr>
            <a:spLocks noGrp="1"/>
          </p:cNvSpPr>
          <p:nvPr>
            <p:ph idx="1"/>
          </p:nvPr>
        </p:nvSpPr>
        <p:spPr/>
        <p:txBody>
          <a:bodyPr>
            <a:normAutofit fontScale="62500" lnSpcReduction="20000"/>
          </a:bodyPr>
          <a:lstStyle/>
          <a:p>
            <a:pPr marL="633222" indent="-514350" algn="just"/>
            <a:r>
              <a:rPr lang="id-ID" dirty="0" smtClean="0"/>
              <a:t>Dokumentasikan arsitektur penyimpanan baik perangkat keras maupun infratruktur jaringan pendukung, yang dilakukan oleh administrator .</a:t>
            </a:r>
          </a:p>
          <a:p>
            <a:pPr marL="633222" indent="-514350" algn="just">
              <a:buNone/>
            </a:pPr>
            <a:r>
              <a:rPr lang="id-ID" dirty="0" smtClean="0"/>
              <a:t>	Caranya : membahas dan mengkaji mengenai dokumentasi tersebut dengan administrator.</a:t>
            </a:r>
          </a:p>
          <a:p>
            <a:pPr marL="633222" indent="-514350" algn="just">
              <a:buNone/>
            </a:pPr>
            <a:endParaRPr lang="id-ID" dirty="0" smtClean="0"/>
          </a:p>
          <a:p>
            <a:pPr marL="633222" indent="-514350" algn="just"/>
            <a:r>
              <a:rPr lang="id-ID" dirty="0" smtClean="0"/>
              <a:t>Dapatkan versi perangkat lunak dan bandingkan dengan kebijakan dan persyaratan.</a:t>
            </a:r>
          </a:p>
          <a:p>
            <a:pPr marL="633222" indent="-514350" algn="just">
              <a:buNone/>
            </a:pPr>
            <a:r>
              <a:rPr lang="id-ID" dirty="0" smtClean="0"/>
              <a:t>	Caranya : bekerja dengan administrator untuk mendapatkan informasi dari sistem dan review dokumentasi vendor.</a:t>
            </a:r>
          </a:p>
          <a:p>
            <a:pPr marL="633222" indent="-514350" algn="just">
              <a:buNone/>
            </a:pPr>
            <a:endParaRPr lang="id-ID" dirty="0" smtClean="0"/>
          </a:p>
          <a:p>
            <a:pPr marL="633222" indent="-514350" algn="just"/>
            <a:r>
              <a:rPr lang="id-ID" dirty="0" smtClean="0"/>
              <a:t>Melakukan verifikasi mengenai kebijakan dan prosedur apakah sudah sesuai, untuk mengidentifikasi ketika patch tersedia dan untuk mengevaluasi serta menerapkan patch yang berlaku.</a:t>
            </a:r>
          </a:p>
          <a:p>
            <a:pPr marL="633222" indent="-514350" algn="just">
              <a:buNone/>
            </a:pPr>
            <a:r>
              <a:rPr lang="id-ID" dirty="0" smtClean="0"/>
              <a:t>	Caranya : dengan melakukan wawancara dengan administrator untuk menentukan siapa ulasan dari vendor, langkah-langkah apa yang diambil untuk mempersiapkan patch, dan berapa lama patch diuji sebelum diterapkan pada sistem penyimpanan produksi.</a:t>
            </a:r>
          </a:p>
          <a:p>
            <a:pPr marL="633222" indent="-514350" algn="just"/>
            <a:endParaRPr lang="id-ID" dirty="0"/>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smtClean="0"/>
              <a:t>Lanjutan.......</a:t>
            </a:r>
            <a:endParaRPr lang="id-ID" sz="3200" dirty="0"/>
          </a:p>
        </p:txBody>
      </p:sp>
      <p:sp>
        <p:nvSpPr>
          <p:cNvPr id="3" name="Content Placeholder 2"/>
          <p:cNvSpPr>
            <a:spLocks noGrp="1"/>
          </p:cNvSpPr>
          <p:nvPr>
            <p:ph idx="1"/>
          </p:nvPr>
        </p:nvSpPr>
        <p:spPr/>
        <p:txBody>
          <a:bodyPr>
            <a:normAutofit fontScale="62500" lnSpcReduction="20000"/>
          </a:bodyPr>
          <a:lstStyle/>
          <a:p>
            <a:pPr lvl="0" algn="just"/>
            <a:r>
              <a:rPr lang="id-ID" dirty="0" smtClean="0"/>
              <a:t>Tentukan fitur dan layanan yang aktif pada suatu sistem dan memvalidasi kebutuhan sistem administrator.</a:t>
            </a:r>
          </a:p>
          <a:p>
            <a:pPr algn="just">
              <a:buNone/>
            </a:pPr>
            <a:r>
              <a:rPr lang="id-ID" dirty="0" smtClean="0"/>
              <a:t>	Caranya : dengan membahas layanan yang aktif pada storge administrator yang akan diterapkan dalam suatu sistem.</a:t>
            </a:r>
          </a:p>
          <a:p>
            <a:pPr algn="just">
              <a:buNone/>
            </a:pPr>
            <a:r>
              <a:rPr lang="id-ID" dirty="0" smtClean="0"/>
              <a:t> </a:t>
            </a:r>
          </a:p>
          <a:p>
            <a:pPr lvl="0" algn="just"/>
            <a:r>
              <a:rPr lang="id-ID" dirty="0" smtClean="0"/>
              <a:t>Meninjau dan mengevaluasi prosedur.  </a:t>
            </a:r>
          </a:p>
          <a:p>
            <a:pPr algn="just">
              <a:buNone/>
            </a:pPr>
            <a:r>
              <a:rPr lang="id-ID" dirty="0" smtClean="0"/>
              <a:t>	Caranya : dengan melakukan wawancara dengan administrator sistem dan mereview prosedur</a:t>
            </a:r>
          </a:p>
          <a:p>
            <a:pPr algn="just">
              <a:buNone/>
            </a:pPr>
            <a:r>
              <a:rPr lang="id-ID" dirty="0" smtClean="0"/>
              <a:t> </a:t>
            </a:r>
          </a:p>
          <a:p>
            <a:pPr lvl="0" algn="just"/>
            <a:r>
              <a:rPr lang="id-ID" dirty="0" smtClean="0"/>
              <a:t>Mengevaluasi proses dan kebijakan yang digunakan untuk pemberian dan pencabutan akses ke storage.</a:t>
            </a:r>
          </a:p>
          <a:p>
            <a:pPr algn="just">
              <a:buNone/>
            </a:pPr>
            <a:r>
              <a:rPr lang="id-ID" dirty="0" smtClean="0"/>
              <a:t>	Kebijakan tertulis harus mengatur proses yang digunakan untuk membuat alokasi penyimpanan baru, termasuk proses persetujuan dan prosedur untuk menyiapkan area kerja baru dan pengguna yang ingin mendapatkan akses ke alokasi penyimpanan baru.</a:t>
            </a:r>
          </a:p>
          <a:p>
            <a:pPr algn="just">
              <a:buNone/>
            </a:pPr>
            <a:r>
              <a:rPr lang="id-ID" dirty="0" smtClean="0"/>
              <a:t>	Caranya : dengan mendiskusikan kebijakan dan prosedur untuk pemberian dan pencabutan akses ke ruang kerja dengan administrator storage.</a:t>
            </a:r>
            <a:endParaRPr lang="id-ID" dirty="0"/>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smtClean="0"/>
              <a:t>Lanjutan.......</a:t>
            </a:r>
            <a:endParaRPr lang="id-ID" sz="3200" dirty="0"/>
          </a:p>
        </p:txBody>
      </p:sp>
      <p:sp>
        <p:nvSpPr>
          <p:cNvPr id="3" name="Content Placeholder 2"/>
          <p:cNvSpPr>
            <a:spLocks noGrp="1"/>
          </p:cNvSpPr>
          <p:nvPr>
            <p:ph idx="1"/>
          </p:nvPr>
        </p:nvSpPr>
        <p:spPr/>
        <p:txBody>
          <a:bodyPr>
            <a:noAutofit/>
          </a:bodyPr>
          <a:lstStyle/>
          <a:p>
            <a:pPr lvl="0" algn="just"/>
            <a:r>
              <a:rPr lang="id-ID" sz="2000" dirty="0" smtClean="0"/>
              <a:t>Mengevaluasi bagaimana kapasitas dikelola untuk lingkungan penyimpanan demi  mendukung kebutuhan bisnis yang ada dan diantisipasi.</a:t>
            </a:r>
          </a:p>
          <a:p>
            <a:pPr algn="just">
              <a:buNone/>
            </a:pPr>
            <a:r>
              <a:rPr lang="id-ID" sz="2000" dirty="0" smtClean="0"/>
              <a:t>	Caranya : dengan memastikan kebutuhan kapasitas telah didokumentasikan dan bahwa pelanggan telah menyetujuinya. </a:t>
            </a:r>
          </a:p>
          <a:p>
            <a:pPr algn="just">
              <a:buNone/>
            </a:pPr>
            <a:endParaRPr lang="id-ID" sz="2000" dirty="0" smtClean="0"/>
          </a:p>
          <a:p>
            <a:pPr lvl="0" algn="just"/>
            <a:r>
              <a:rPr lang="id-ID" sz="2000" dirty="0" smtClean="0"/>
              <a:t>Mengevaluasi bagaimana kinerja dikelola dan dimonitor untuk lingkungan penyimpanan untuk mendukung kebutuhan/persyaratan bisnis yang ada dan diantisipasi. Verifikasi bahwa persyaratan kinerja telah didokumentasikan dan pelanggan telah sepakat. Meninjau proses untuk memantau kinerja dan mencatat ketika kinerja turun di bawah ambang batas yang ditetapkan. Mengevaluasi proses di tempat untuk menanggapi dan mengambil tindakan ketika kinerja turun di bawah ambang batas yang ditetapkan.</a:t>
            </a:r>
            <a:br>
              <a:rPr lang="id-ID" sz="2000" dirty="0" smtClean="0"/>
            </a:br>
            <a:r>
              <a:rPr lang="id-ID" sz="2000" dirty="0" smtClean="0"/>
              <a:t>caranya : Diskusikan metode yang digunakan untuk menentukan persyaratan kinerja saat ini dan perubahan antisipasi.</a:t>
            </a:r>
            <a:endParaRPr lang="id-ID" sz="2000" dirty="0"/>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smtClean="0"/>
              <a:t>Lanjutan.......</a:t>
            </a:r>
            <a:endParaRPr lang="id-ID" sz="3200" dirty="0"/>
          </a:p>
        </p:txBody>
      </p:sp>
      <p:sp>
        <p:nvSpPr>
          <p:cNvPr id="3" name="Content Placeholder 2"/>
          <p:cNvSpPr>
            <a:spLocks noGrp="1"/>
          </p:cNvSpPr>
          <p:nvPr>
            <p:ph idx="1"/>
          </p:nvPr>
        </p:nvSpPr>
        <p:spPr>
          <a:xfrm>
            <a:off x="457200" y="1371600"/>
            <a:ext cx="8229600" cy="4625609"/>
          </a:xfrm>
        </p:spPr>
        <p:txBody>
          <a:bodyPr>
            <a:noAutofit/>
          </a:bodyPr>
          <a:lstStyle/>
          <a:p>
            <a:pPr lvl="0" algn="just"/>
            <a:r>
              <a:rPr lang="id-ID" sz="2000" dirty="0" smtClean="0"/>
              <a:t>Mengevaluasi kebijakan, proses, dan kontrol untuk frekuensi backup data, penanganan, dan penyimpanan jarak jauh.</a:t>
            </a:r>
          </a:p>
          <a:p>
            <a:pPr algn="just">
              <a:buNone/>
            </a:pPr>
            <a:r>
              <a:rPr lang="id-ID" sz="2000" dirty="0" smtClean="0"/>
              <a:t>	Caranya : Tinjau persyaratan kebijakan untuk Tujuan Titik pertemuan Pemulihan (RPOs), yang mempengaruhi berapa banyak data mungkin hilang  dan Tujuan Waktu Pemulihan (RTO), yang mempengaruhi berapa lama waktu yang dibutuhkan untuk mengembalikan data setelah bencana terjadi. </a:t>
            </a:r>
          </a:p>
          <a:p>
            <a:pPr lvl="0" algn="just"/>
            <a:r>
              <a:rPr lang="id-ID" sz="2000" dirty="0" smtClean="0"/>
              <a:t> Verifikasi bahwa enkripsi data-at-rest diimplementasikan apabila sesuai. Enkripsi data-at-rest melibatkan mengenkripsinya data saat tersimpan. Langkah ini tidak tepat untuk semua lingkungan dan mungkin dapat dilindungi oleh kontrol lain atau aplikasi. </a:t>
            </a:r>
          </a:p>
          <a:p>
            <a:pPr algn="just">
              <a:buNone/>
            </a:pPr>
            <a:r>
              <a:rPr lang="id-ID" sz="2000" dirty="0" smtClean="0"/>
              <a:t>	Caranya : dengan memastikan verifikasi data yang harus dienkripsi sudah dienkripsi dengan benar. Selain itu, meninjau lokasi dimana kunci enkripsi disimpan, karena kekuatan enkripsi bergantung pada kekuatan perlindungan kunci enkripsi. Jika kunci enkripsi disimpan dengan data dienkripsi, penyerang dapat menumbangkan keamanan hanya dengan mengekstraksi enkripsi kunci.</a:t>
            </a:r>
            <a:endParaRPr lang="id-ID" sz="2000" dirty="0"/>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smtClean="0"/>
              <a:t>Lanjutan.......</a:t>
            </a:r>
            <a:endParaRPr lang="id-ID" sz="3200" dirty="0"/>
          </a:p>
        </p:txBody>
      </p:sp>
      <p:sp>
        <p:nvSpPr>
          <p:cNvPr id="3" name="Content Placeholder 2"/>
          <p:cNvSpPr>
            <a:spLocks noGrp="1"/>
          </p:cNvSpPr>
          <p:nvPr>
            <p:ph idx="1"/>
          </p:nvPr>
        </p:nvSpPr>
        <p:spPr>
          <a:xfrm>
            <a:off x="457200" y="1371600"/>
            <a:ext cx="8382000" cy="4625609"/>
          </a:xfrm>
        </p:spPr>
        <p:txBody>
          <a:bodyPr>
            <a:noAutofit/>
          </a:bodyPr>
          <a:lstStyle/>
          <a:p>
            <a:pPr lvl="0" algn="just"/>
            <a:r>
              <a:rPr lang="id-ID" sz="2000" dirty="0" smtClean="0"/>
              <a:t>Verifikasi bahwa enkripsi jaringan data-in-motion diterapkan/dilaksanakan jika tepat.</a:t>
            </a:r>
          </a:p>
          <a:p>
            <a:pPr algn="just">
              <a:buNone/>
            </a:pPr>
            <a:r>
              <a:rPr lang="id-ID" sz="2000" dirty="0" smtClean="0"/>
              <a:t>	caranya : dengan meninjau persyaratan kebijakan dengan administrator dan menentukan apabila ada data penyimpanan  diperlukan untuk dienkripsi dalam perjalanan. </a:t>
            </a:r>
          </a:p>
          <a:p>
            <a:pPr algn="just">
              <a:buNone/>
            </a:pPr>
            <a:r>
              <a:rPr lang="id-ID" sz="2000" dirty="0" smtClean="0"/>
              <a:t> </a:t>
            </a:r>
          </a:p>
          <a:p>
            <a:pPr lvl="0" algn="just"/>
            <a:r>
              <a:rPr lang="id-ID" sz="2000" dirty="0" smtClean="0"/>
              <a:t>Mengevaluasi kontrol tingkat rendah dan kontrol  teknis di tempat untuk memisahkan atau firewall data yang sangat sensitif dari sisa lingkungan penyimpanan.</a:t>
            </a:r>
          </a:p>
          <a:p>
            <a:pPr algn="just">
              <a:buNone/>
            </a:pPr>
            <a:r>
              <a:rPr lang="id-ID" sz="2000" dirty="0" smtClean="0"/>
              <a:t>	Caranya : dengan melakukan ulasan kontrol di tempat dengan administrator penyimpanan untuk memisahkan data sensitif adalah cara penyelesaian yang terbaik.</a:t>
            </a:r>
          </a:p>
          <a:p>
            <a:pPr algn="just">
              <a:buNone/>
            </a:pPr>
            <a:endParaRPr lang="id-ID" sz="2000" dirty="0" smtClean="0"/>
          </a:p>
          <a:p>
            <a:pPr algn="just"/>
            <a:r>
              <a:rPr lang="id-ID" sz="2000" dirty="0" smtClean="0"/>
              <a:t>Meninjau dan mengevaluasi prosedur administrator sistem untuk pemantauan keamanan.</a:t>
            </a:r>
          </a:p>
          <a:p>
            <a:pPr algn="just">
              <a:buNone/>
            </a:pPr>
            <a:r>
              <a:rPr lang="id-ID" sz="2000" dirty="0" smtClean="0"/>
              <a:t>	Caranya : dengan melakukan wawancara administrator sistem dan meninjau dokumentasi yang relevan untuk memperoleh pemahaman dari praktik monitoring keamanan. </a:t>
            </a:r>
            <a:endParaRPr lang="id-ID" sz="2000" dirty="0"/>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Jaringan Komputer </a:t>
            </a:r>
            <a:endParaRPr lang="id-ID" dirty="0"/>
          </a:p>
        </p:txBody>
      </p:sp>
      <p:sp>
        <p:nvSpPr>
          <p:cNvPr id="3" name="Content Placeholder 2"/>
          <p:cNvSpPr>
            <a:spLocks noGrp="1"/>
          </p:cNvSpPr>
          <p:nvPr>
            <p:ph idx="1"/>
          </p:nvPr>
        </p:nvSpPr>
        <p:spPr/>
        <p:txBody>
          <a:bodyPr/>
          <a:lstStyle/>
          <a:p>
            <a:endParaRPr lang="id-ID"/>
          </a:p>
        </p:txBody>
      </p:sp>
      <p:pic>
        <p:nvPicPr>
          <p:cNvPr id="1026" name="Picture 2"/>
          <p:cNvPicPr>
            <a:picLocks noChangeAspect="1" noChangeArrowheads="1"/>
          </p:cNvPicPr>
          <p:nvPr/>
        </p:nvPicPr>
        <p:blipFill>
          <a:blip r:embed="rId2"/>
          <a:srcRect/>
          <a:stretch>
            <a:fillRect/>
          </a:stretch>
        </p:blipFill>
        <p:spPr bwMode="auto">
          <a:xfrm>
            <a:off x="457201" y="1640112"/>
            <a:ext cx="8315326" cy="4953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Gambar Storage</a:t>
            </a:r>
            <a:endParaRPr lang="id-ID" dirty="0"/>
          </a:p>
        </p:txBody>
      </p:sp>
      <p:pic>
        <p:nvPicPr>
          <p:cNvPr id="4" name="Content Placeholder 3" descr="C:\Users\KOPERTIS\Downloads\image_2.png"/>
          <p:cNvPicPr>
            <a:picLocks noGrp="1"/>
          </p:cNvPicPr>
          <p:nvPr>
            <p:ph idx="1"/>
          </p:nvPr>
        </p:nvPicPr>
        <p:blipFill>
          <a:blip r:embed="rId2"/>
          <a:srcRect/>
          <a:stretch>
            <a:fillRect/>
          </a:stretch>
        </p:blipFill>
        <p:spPr bwMode="auto">
          <a:xfrm>
            <a:off x="533400" y="1981200"/>
            <a:ext cx="3429000" cy="4495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p:nvPr/>
        </p:nvPicPr>
        <p:blipFill>
          <a:blip r:embed="rId3"/>
          <a:srcRect/>
          <a:stretch>
            <a:fillRect/>
          </a:stretch>
        </p:blipFill>
        <p:spPr bwMode="auto">
          <a:xfrm>
            <a:off x="4724400" y="1981200"/>
            <a:ext cx="3810000" cy="4495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p:cNvPicPr>
            <a:picLocks noGrp="1"/>
          </p:cNvPicPr>
          <p:nvPr>
            <p:ph idx="1"/>
          </p:nvPr>
        </p:nvPicPr>
        <p:blipFill>
          <a:blip r:embed="rId2"/>
          <a:srcRect/>
          <a:stretch>
            <a:fillRect/>
          </a:stretch>
        </p:blipFill>
        <p:spPr bwMode="auto">
          <a:xfrm>
            <a:off x="457200" y="1752600"/>
            <a:ext cx="3733800" cy="4800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2011-12-28 11.43.50.jpg"/>
          <p:cNvPicPr/>
          <p:nvPr/>
        </p:nvPicPr>
        <p:blipFill>
          <a:blip r:embed="rId3" cstate="print"/>
          <a:stretch>
            <a:fillRect/>
          </a:stretch>
        </p:blipFill>
        <p:spPr>
          <a:xfrm rot="5400000">
            <a:off x="4267199" y="2133601"/>
            <a:ext cx="4800601" cy="4038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377952"/>
          </a:xfrm>
        </p:spPr>
        <p:txBody>
          <a:bodyPr>
            <a:noAutofit/>
          </a:bodyPr>
          <a:lstStyle/>
          <a:p>
            <a:pPr algn="ctr"/>
            <a:r>
              <a:rPr lang="id-ID" sz="2800" dirty="0" smtClean="0"/>
              <a:t>Lembar Audit</a:t>
            </a:r>
            <a:endParaRPr lang="id-ID" sz="2800" dirty="0"/>
          </a:p>
        </p:txBody>
      </p:sp>
      <p:graphicFrame>
        <p:nvGraphicFramePr>
          <p:cNvPr id="5" name="Content Placeholder 4"/>
          <p:cNvGraphicFramePr>
            <a:graphicFrameLocks noGrp="1"/>
          </p:cNvGraphicFramePr>
          <p:nvPr>
            <p:ph idx="1"/>
          </p:nvPr>
        </p:nvGraphicFramePr>
        <p:xfrm>
          <a:off x="457200" y="609602"/>
          <a:ext cx="8381999" cy="6019798"/>
        </p:xfrm>
        <a:graphic>
          <a:graphicData uri="http://schemas.openxmlformats.org/drawingml/2006/table">
            <a:tbl>
              <a:tblPr/>
              <a:tblGrid>
                <a:gridCol w="625254"/>
                <a:gridCol w="4923444"/>
                <a:gridCol w="719044"/>
                <a:gridCol w="719044"/>
                <a:gridCol w="1395213"/>
              </a:tblGrid>
              <a:tr h="219914">
                <a:tc rowSpan="2">
                  <a:txBody>
                    <a:bodyPr/>
                    <a:lstStyle/>
                    <a:p>
                      <a:pPr algn="just">
                        <a:lnSpc>
                          <a:spcPct val="115000"/>
                        </a:lnSpc>
                        <a:spcAft>
                          <a:spcPts val="0"/>
                        </a:spcAft>
                      </a:pPr>
                      <a:r>
                        <a:rPr lang="id-ID" sz="1200" dirty="0">
                          <a:solidFill>
                            <a:schemeClr val="bg1"/>
                          </a:solidFill>
                          <a:latin typeface="Calibri"/>
                          <a:ea typeface="Calibri"/>
                          <a:cs typeface="Calibri"/>
                        </a:rPr>
                        <a:t>NO</a:t>
                      </a:r>
                      <a:endParaRPr lang="id-ID" sz="1200" dirty="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15000"/>
                        </a:lnSpc>
                        <a:spcAft>
                          <a:spcPts val="0"/>
                        </a:spcAft>
                      </a:pPr>
                      <a:r>
                        <a:rPr lang="id-ID" sz="1200">
                          <a:solidFill>
                            <a:schemeClr val="bg1"/>
                          </a:solidFill>
                          <a:latin typeface="Calibri"/>
                          <a:ea typeface="Calibri"/>
                          <a:cs typeface="Calibri"/>
                        </a:rPr>
                        <a:t>URAIAN </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rowSpan="2">
                  <a:txBody>
                    <a:bodyPr/>
                    <a:lstStyle/>
                    <a:p>
                      <a:pPr algn="just">
                        <a:lnSpc>
                          <a:spcPct val="115000"/>
                        </a:lnSpc>
                        <a:spcAft>
                          <a:spcPts val="0"/>
                        </a:spcAft>
                      </a:pPr>
                      <a:r>
                        <a:rPr lang="id-ID" sz="1200">
                          <a:solidFill>
                            <a:schemeClr val="bg1"/>
                          </a:solidFill>
                          <a:latin typeface="Calibri"/>
                          <a:ea typeface="Calibri"/>
                          <a:cs typeface="Calibri"/>
                        </a:rPr>
                        <a:t>KETERANGAN</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7032">
                <a:tc vMerge="1">
                  <a:txBody>
                    <a:bodyPr/>
                    <a:lstStyle/>
                    <a:p>
                      <a:endParaRPr lang="id-ID"/>
                    </a:p>
                  </a:txBody>
                  <a:tcPr/>
                </a:tc>
                <a:tc vMerge="1">
                  <a:txBody>
                    <a:bodyPr/>
                    <a:lstStyle/>
                    <a:p>
                      <a:endParaRPr lang="id-ID"/>
                    </a:p>
                  </a:txBody>
                  <a:tcPr/>
                </a:tc>
                <a:tc>
                  <a:txBody>
                    <a:bodyPr/>
                    <a:lstStyle/>
                    <a:p>
                      <a:pPr algn="just">
                        <a:lnSpc>
                          <a:spcPct val="115000"/>
                        </a:lnSpc>
                        <a:spcAft>
                          <a:spcPts val="0"/>
                        </a:spcAft>
                      </a:pPr>
                      <a:r>
                        <a:rPr lang="id-ID" sz="1200">
                          <a:solidFill>
                            <a:schemeClr val="bg1"/>
                          </a:solidFill>
                          <a:latin typeface="Calibri"/>
                          <a:ea typeface="Calibri"/>
                          <a:cs typeface="Calibri"/>
                        </a:rPr>
                        <a:t>YA</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dirty="0">
                          <a:solidFill>
                            <a:schemeClr val="bg1"/>
                          </a:solidFill>
                          <a:latin typeface="Calibri"/>
                          <a:ea typeface="Calibri"/>
                          <a:cs typeface="Calibri"/>
                        </a:rPr>
                        <a:t>TIDAK</a:t>
                      </a:r>
                      <a:endParaRPr lang="id-ID" sz="1200" dirty="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id-ID"/>
                    </a:p>
                  </a:txBody>
                  <a:tcPr/>
                </a:tc>
              </a:tr>
              <a:tr h="426946">
                <a:tc>
                  <a:txBody>
                    <a:bodyPr/>
                    <a:lstStyle/>
                    <a:p>
                      <a:pPr algn="just">
                        <a:lnSpc>
                          <a:spcPct val="115000"/>
                        </a:lnSpc>
                        <a:spcAft>
                          <a:spcPts val="0"/>
                        </a:spcAft>
                      </a:pPr>
                      <a:r>
                        <a:rPr lang="id-ID" sz="1200">
                          <a:solidFill>
                            <a:schemeClr val="bg1"/>
                          </a:solidFill>
                          <a:latin typeface="Calibri"/>
                          <a:ea typeface="Calibri"/>
                          <a:cs typeface="Calibri"/>
                        </a:rPr>
                        <a:t>1</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Dokumentasi arsitektur penyimpanan baik perangkat keras maupun infratruktur jaringan pendukung, sudah dilakukan oleh administrator.</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946">
                <a:tc>
                  <a:txBody>
                    <a:bodyPr/>
                    <a:lstStyle/>
                    <a:p>
                      <a:pPr algn="just">
                        <a:lnSpc>
                          <a:spcPct val="115000"/>
                        </a:lnSpc>
                        <a:spcAft>
                          <a:spcPts val="0"/>
                        </a:spcAft>
                      </a:pPr>
                      <a:r>
                        <a:rPr lang="id-ID" sz="1200">
                          <a:solidFill>
                            <a:schemeClr val="bg1"/>
                          </a:solidFill>
                          <a:latin typeface="Calibri"/>
                          <a:ea typeface="Calibri"/>
                          <a:cs typeface="Calibri"/>
                        </a:rPr>
                        <a:t>2</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ada kebijakan dan persyaratan tentang penggunaan versi storage.</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dirty="0">
                          <a:solidFill>
                            <a:schemeClr val="bg1"/>
                          </a:solidFill>
                          <a:latin typeface="Calibri"/>
                          <a:ea typeface="Calibri"/>
                          <a:cs typeface="Calibri"/>
                        </a:rPr>
                        <a:t>Apabila sudah ada jelaskan</a:t>
                      </a:r>
                      <a:endParaRPr lang="id-ID" sz="1200" dirty="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946">
                <a:tc>
                  <a:txBody>
                    <a:bodyPr/>
                    <a:lstStyle/>
                    <a:p>
                      <a:pPr algn="just">
                        <a:lnSpc>
                          <a:spcPct val="115000"/>
                        </a:lnSpc>
                        <a:spcAft>
                          <a:spcPts val="0"/>
                        </a:spcAft>
                      </a:pPr>
                      <a:r>
                        <a:rPr lang="id-ID" sz="1200">
                          <a:solidFill>
                            <a:schemeClr val="bg1"/>
                          </a:solidFill>
                          <a:latin typeface="Calibri"/>
                          <a:ea typeface="Calibri"/>
                          <a:cs typeface="Calibri"/>
                        </a:rPr>
                        <a:t>3</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dirty="0">
                          <a:solidFill>
                            <a:schemeClr val="bg1"/>
                          </a:solidFill>
                          <a:latin typeface="Calibri"/>
                          <a:ea typeface="Calibri"/>
                          <a:cs typeface="Calibri"/>
                        </a:rPr>
                        <a:t>Apakah sudah dilakukan verifikasi tentang penggunaan patch sebelum diimplementasikan dalam sistem.</a:t>
                      </a:r>
                      <a:endParaRPr lang="id-ID" sz="1200" dirty="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Apabila sudah Jelasakan</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946">
                <a:tc>
                  <a:txBody>
                    <a:bodyPr/>
                    <a:lstStyle/>
                    <a:p>
                      <a:pPr algn="just">
                        <a:lnSpc>
                          <a:spcPct val="115000"/>
                        </a:lnSpc>
                        <a:spcAft>
                          <a:spcPts val="0"/>
                        </a:spcAft>
                      </a:pPr>
                      <a:r>
                        <a:rPr lang="id-ID" sz="1200">
                          <a:solidFill>
                            <a:schemeClr val="bg1"/>
                          </a:solidFill>
                          <a:latin typeface="Calibri"/>
                          <a:ea typeface="Calibri"/>
                          <a:cs typeface="Calibri"/>
                        </a:rPr>
                        <a:t>4</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penggunaan patch tersebut sudah sesuai dengan prosedur (baik dari vendor/ instansi) </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dirty="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946">
                <a:tc>
                  <a:txBody>
                    <a:bodyPr/>
                    <a:lstStyle/>
                    <a:p>
                      <a:pPr algn="just">
                        <a:lnSpc>
                          <a:spcPct val="115000"/>
                        </a:lnSpc>
                        <a:spcAft>
                          <a:spcPts val="0"/>
                        </a:spcAft>
                      </a:pPr>
                      <a:r>
                        <a:rPr lang="id-ID" sz="1200">
                          <a:solidFill>
                            <a:schemeClr val="bg1"/>
                          </a:solidFill>
                          <a:latin typeface="Calibri"/>
                          <a:ea typeface="Calibri"/>
                          <a:cs typeface="Calibri"/>
                        </a:rPr>
                        <a:t>5</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pengesetan mengenai fitur dan layanan yang aktif dalam penggunaan sistem pada storage</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2102">
                <a:tc>
                  <a:txBody>
                    <a:bodyPr/>
                    <a:lstStyle/>
                    <a:p>
                      <a:pPr algn="just">
                        <a:lnSpc>
                          <a:spcPct val="115000"/>
                        </a:lnSpc>
                        <a:spcAft>
                          <a:spcPts val="0"/>
                        </a:spcAft>
                      </a:pPr>
                      <a:r>
                        <a:rPr lang="id-ID" sz="1200">
                          <a:solidFill>
                            <a:schemeClr val="bg1"/>
                          </a:solidFill>
                          <a:latin typeface="Calibri"/>
                          <a:ea typeface="Calibri"/>
                          <a:cs typeface="Calibri"/>
                        </a:rPr>
                        <a:t>6</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evaluasi mengenai tentang prosedur tersebut</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946">
                <a:tc>
                  <a:txBody>
                    <a:bodyPr/>
                    <a:lstStyle/>
                    <a:p>
                      <a:pPr algn="just">
                        <a:lnSpc>
                          <a:spcPct val="115000"/>
                        </a:lnSpc>
                        <a:spcAft>
                          <a:spcPts val="0"/>
                        </a:spcAft>
                      </a:pPr>
                      <a:r>
                        <a:rPr lang="id-ID" sz="1200">
                          <a:solidFill>
                            <a:schemeClr val="bg1"/>
                          </a:solidFill>
                          <a:latin typeface="Calibri"/>
                          <a:ea typeface="Calibri"/>
                          <a:cs typeface="Calibri"/>
                        </a:rPr>
                        <a:t>7</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evaluasi mengenai kebijakan dalam memberikan dan mencabut hak akses penggunaan storage</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2102">
                <a:tc>
                  <a:txBody>
                    <a:bodyPr/>
                    <a:lstStyle/>
                    <a:p>
                      <a:pPr algn="just">
                        <a:lnSpc>
                          <a:spcPct val="115000"/>
                        </a:lnSpc>
                        <a:spcAft>
                          <a:spcPts val="0"/>
                        </a:spcAft>
                      </a:pPr>
                      <a:r>
                        <a:rPr lang="id-ID" sz="1200">
                          <a:solidFill>
                            <a:schemeClr val="bg1"/>
                          </a:solidFill>
                          <a:latin typeface="Calibri"/>
                          <a:ea typeface="Calibri"/>
                          <a:cs typeface="Calibri"/>
                        </a:rPr>
                        <a:t>8</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evaluasi mengenai kapasitas penggunaan storage</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946">
                <a:tc>
                  <a:txBody>
                    <a:bodyPr/>
                    <a:lstStyle/>
                    <a:p>
                      <a:pPr algn="just">
                        <a:lnSpc>
                          <a:spcPct val="115000"/>
                        </a:lnSpc>
                        <a:spcAft>
                          <a:spcPts val="0"/>
                        </a:spcAft>
                      </a:pPr>
                      <a:r>
                        <a:rPr lang="id-ID" sz="1200">
                          <a:solidFill>
                            <a:schemeClr val="bg1"/>
                          </a:solidFill>
                          <a:latin typeface="Calibri"/>
                          <a:ea typeface="Calibri"/>
                          <a:cs typeface="Calibri"/>
                        </a:rPr>
                        <a:t>9</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monitoring mengenai tata kelola lingkungan penyimpanan/ storage</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946">
                <a:tc>
                  <a:txBody>
                    <a:bodyPr/>
                    <a:lstStyle/>
                    <a:p>
                      <a:pPr algn="just">
                        <a:lnSpc>
                          <a:spcPct val="115000"/>
                        </a:lnSpc>
                        <a:spcAft>
                          <a:spcPts val="0"/>
                        </a:spcAft>
                      </a:pPr>
                      <a:r>
                        <a:rPr lang="id-ID" sz="1200">
                          <a:solidFill>
                            <a:schemeClr val="bg1"/>
                          </a:solidFill>
                          <a:latin typeface="Calibri"/>
                          <a:ea typeface="Calibri"/>
                          <a:cs typeface="Calibri"/>
                        </a:rPr>
                        <a:t>10</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ada evaluasi kebijakan, proses, dan kontrol untuk frekuensi backup data, penanganan, dan penyimpanan jarak jauh.</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9914">
                <a:tc>
                  <a:txBody>
                    <a:bodyPr/>
                    <a:lstStyle/>
                    <a:p>
                      <a:pPr algn="just">
                        <a:lnSpc>
                          <a:spcPct val="115000"/>
                        </a:lnSpc>
                        <a:spcAft>
                          <a:spcPts val="0"/>
                        </a:spcAft>
                      </a:pPr>
                      <a:r>
                        <a:rPr lang="id-ID" sz="1200">
                          <a:solidFill>
                            <a:schemeClr val="bg1"/>
                          </a:solidFill>
                          <a:latin typeface="Calibri"/>
                          <a:ea typeface="Calibri"/>
                          <a:cs typeface="Calibri"/>
                        </a:rPr>
                        <a:t>11</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backup data</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2102">
                <a:tc>
                  <a:txBody>
                    <a:bodyPr/>
                    <a:lstStyle/>
                    <a:p>
                      <a:pPr algn="just">
                        <a:lnSpc>
                          <a:spcPct val="115000"/>
                        </a:lnSpc>
                        <a:spcAft>
                          <a:spcPts val="0"/>
                        </a:spcAft>
                      </a:pPr>
                      <a:r>
                        <a:rPr lang="id-ID" sz="1200">
                          <a:solidFill>
                            <a:schemeClr val="bg1"/>
                          </a:solidFill>
                          <a:latin typeface="Calibri"/>
                          <a:ea typeface="Calibri"/>
                          <a:cs typeface="Calibri"/>
                        </a:rPr>
                        <a:t>13</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verifikasi enkripsi data dalam storage</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9914">
                <a:tc>
                  <a:txBody>
                    <a:bodyPr/>
                    <a:lstStyle/>
                    <a:p>
                      <a:pPr algn="just">
                        <a:lnSpc>
                          <a:spcPct val="115000"/>
                        </a:lnSpc>
                        <a:spcAft>
                          <a:spcPts val="0"/>
                        </a:spcAft>
                      </a:pPr>
                      <a:r>
                        <a:rPr lang="id-ID" sz="1200">
                          <a:solidFill>
                            <a:schemeClr val="bg1"/>
                          </a:solidFill>
                          <a:latin typeface="Calibri"/>
                          <a:ea typeface="Calibri"/>
                          <a:cs typeface="Calibri"/>
                        </a:rPr>
                        <a:t>14</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enkripsi jaringan data  </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2102">
                <a:tc>
                  <a:txBody>
                    <a:bodyPr/>
                    <a:lstStyle/>
                    <a:p>
                      <a:pPr algn="just">
                        <a:lnSpc>
                          <a:spcPct val="115000"/>
                        </a:lnSpc>
                        <a:spcAft>
                          <a:spcPts val="0"/>
                        </a:spcAft>
                      </a:pPr>
                      <a:r>
                        <a:rPr lang="id-ID" sz="1200">
                          <a:solidFill>
                            <a:schemeClr val="bg1"/>
                          </a:solidFill>
                          <a:latin typeface="Calibri"/>
                          <a:ea typeface="Calibri"/>
                          <a:cs typeface="Calibri"/>
                        </a:rPr>
                        <a:t>15</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ada kontrol firewall data dalam penyimpanan</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946">
                <a:tc>
                  <a:txBody>
                    <a:bodyPr/>
                    <a:lstStyle/>
                    <a:p>
                      <a:pPr algn="just">
                        <a:lnSpc>
                          <a:spcPct val="115000"/>
                        </a:lnSpc>
                        <a:spcAft>
                          <a:spcPts val="0"/>
                        </a:spcAft>
                      </a:pPr>
                      <a:r>
                        <a:rPr lang="id-ID" sz="1200">
                          <a:solidFill>
                            <a:schemeClr val="bg1"/>
                          </a:solidFill>
                          <a:latin typeface="Calibri"/>
                          <a:ea typeface="Calibri"/>
                          <a:cs typeface="Calibri"/>
                        </a:rPr>
                        <a:t>16</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monitoring dan evaluasi mengenai prosedur administrator dalam pemantauan sistem keamanan</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2102">
                <a:tc>
                  <a:txBody>
                    <a:bodyPr/>
                    <a:lstStyle/>
                    <a:p>
                      <a:pPr algn="just">
                        <a:lnSpc>
                          <a:spcPct val="115000"/>
                        </a:lnSpc>
                        <a:spcAft>
                          <a:spcPts val="0"/>
                        </a:spcAft>
                      </a:pPr>
                      <a:r>
                        <a:rPr lang="id-ID" sz="1200">
                          <a:solidFill>
                            <a:schemeClr val="bg1"/>
                          </a:solidFill>
                          <a:latin typeface="Calibri"/>
                          <a:ea typeface="Calibri"/>
                          <a:cs typeface="Calibri"/>
                        </a:rPr>
                        <a:t>17</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id-ID" sz="1200">
                          <a:solidFill>
                            <a:schemeClr val="bg1"/>
                          </a:solidFill>
                          <a:latin typeface="Calibri"/>
                          <a:ea typeface="Calibri"/>
                          <a:cs typeface="Calibri"/>
                        </a:rPr>
                        <a:t>Apakah sudah dilakukan perawatan storage secara rutin</a:t>
                      </a:r>
                      <a:endParaRPr lang="id-ID" sz="1200">
                        <a:solidFill>
                          <a:schemeClr val="bg1"/>
                        </a:solidFill>
                        <a:latin typeface="Calibri"/>
                        <a:ea typeface="Calibri"/>
                        <a:cs typeface="Mangal"/>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id-ID" sz="1200" dirty="0">
                        <a:solidFill>
                          <a:schemeClr val="bg1"/>
                        </a:solidFill>
                        <a:latin typeface="Calibri"/>
                        <a:ea typeface="Calibri"/>
                        <a:cs typeface="Calibri"/>
                      </a:endParaRPr>
                    </a:p>
                  </a:txBody>
                  <a:tcPr marL="38679" marR="38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random/>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2563</Template>
  <TotalTime>2939</TotalTime>
  <Words>361</Words>
  <Application>Microsoft Office PowerPoint</Application>
  <PresentationFormat>On-screen Show (4:3)</PresentationFormat>
  <Paragraphs>86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Module</vt:lpstr>
      <vt:lpstr>AUDIT STORAGE  </vt:lpstr>
      <vt:lpstr>Sekilas Storage</vt:lpstr>
      <vt:lpstr>Prosesdur-prosedur/ Langkah-langkah dalam mengaudit storage yaitu:</vt:lpstr>
      <vt:lpstr>Lanjutan.......</vt:lpstr>
      <vt:lpstr>Lanjutan.......</vt:lpstr>
      <vt:lpstr>Lanjutan.......</vt:lpstr>
      <vt:lpstr>Lanjutan.......</vt:lpstr>
      <vt:lpstr>Jaringan Komputer </vt:lpstr>
      <vt:lpstr>Gambar Storage</vt:lpstr>
      <vt:lpstr>PowerPoint Presentation</vt:lpstr>
      <vt:lpstr>Lembar Audit</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Konstruksivisme dalam Pembelajaran</dc:title>
  <dc:creator>Toshiba</dc:creator>
  <cp:lastModifiedBy>ismail - [2010]</cp:lastModifiedBy>
  <cp:revision>64</cp:revision>
  <dcterms:created xsi:type="dcterms:W3CDTF">2011-05-05T07:17:32Z</dcterms:created>
  <dcterms:modified xsi:type="dcterms:W3CDTF">2018-05-09T02:42:48Z</dcterms:modified>
</cp:coreProperties>
</file>