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tags/tag30.xml" ContentType="application/vnd.openxmlformats-officedocument.presentationml.tags+xml"/>
  <Override PartName="/ppt/notesSlides/notesSlide29.xml" ContentType="application/vnd.openxmlformats-officedocument.presentationml.notesSlide+xml"/>
  <Override PartName="/ppt/tags/tag31.xml" ContentType="application/vnd.openxmlformats-officedocument.presentationml.tags+xml"/>
  <Override PartName="/ppt/notesSlides/notesSlide30.xml" ContentType="application/vnd.openxmlformats-officedocument.presentationml.notesSlide+xml"/>
  <Override PartName="/ppt/tags/tag32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32.xml" ContentType="application/vnd.openxmlformats-officedocument.presentationml.notesSlide+xml"/>
  <Override PartName="/ppt/tags/tag34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notesSlides/notesSlide34.xml" ContentType="application/vnd.openxmlformats-officedocument.presentationml.notesSlide+xml"/>
  <Override PartName="/ppt/tags/tag36.xml" ContentType="application/vnd.openxmlformats-officedocument.presentationml.tags+xml"/>
  <Override PartName="/ppt/notesSlides/notesSlide35.xml" ContentType="application/vnd.openxmlformats-officedocument.presentationml.notesSlide+xml"/>
  <Override PartName="/ppt/tags/tag37.xml" ContentType="application/vnd.openxmlformats-officedocument.presentationml.tags+xml"/>
  <Override PartName="/ppt/notesSlides/notesSlide36.xml" ContentType="application/vnd.openxmlformats-officedocument.presentationml.notesSlide+xml"/>
  <Override PartName="/ppt/tags/tag38.xml" ContentType="application/vnd.openxmlformats-officedocument.presentationml.tags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256" r:id="rId2"/>
    <p:sldId id="258" r:id="rId3"/>
    <p:sldId id="271" r:id="rId4"/>
    <p:sldId id="263" r:id="rId5"/>
    <p:sldId id="260" r:id="rId6"/>
    <p:sldId id="344" r:id="rId7"/>
    <p:sldId id="265" r:id="rId8"/>
    <p:sldId id="272" r:id="rId9"/>
    <p:sldId id="345" r:id="rId10"/>
    <p:sldId id="336" r:id="rId11"/>
    <p:sldId id="274" r:id="rId12"/>
    <p:sldId id="275" r:id="rId13"/>
    <p:sldId id="277" r:id="rId14"/>
    <p:sldId id="278" r:id="rId15"/>
    <p:sldId id="279" r:id="rId16"/>
    <p:sldId id="280" r:id="rId17"/>
    <p:sldId id="281" r:id="rId18"/>
    <p:sldId id="337" r:id="rId19"/>
    <p:sldId id="342" r:id="rId20"/>
    <p:sldId id="343" r:id="rId21"/>
    <p:sldId id="286" r:id="rId22"/>
    <p:sldId id="287" r:id="rId23"/>
    <p:sldId id="288" r:id="rId24"/>
    <p:sldId id="289" r:id="rId25"/>
    <p:sldId id="297" r:id="rId26"/>
    <p:sldId id="291" r:id="rId27"/>
    <p:sldId id="292" r:id="rId28"/>
    <p:sldId id="293" r:id="rId29"/>
    <p:sldId id="294" r:id="rId30"/>
    <p:sldId id="298" r:id="rId31"/>
    <p:sldId id="299" r:id="rId32"/>
    <p:sldId id="300" r:id="rId33"/>
    <p:sldId id="301" r:id="rId34"/>
    <p:sldId id="312" r:id="rId35"/>
    <p:sldId id="313" r:id="rId36"/>
    <p:sldId id="314" r:id="rId37"/>
    <p:sldId id="315" r:id="rId38"/>
    <p:sldId id="316" r:id="rId39"/>
    <p:sldId id="346" r:id="rId40"/>
    <p:sldId id="317" r:id="rId41"/>
    <p:sldId id="318" r:id="rId42"/>
    <p:sldId id="322" r:id="rId43"/>
    <p:sldId id="347" r:id="rId44"/>
  </p:sldIdLst>
  <p:sldSz cx="9144000" cy="6858000" type="screen4x3"/>
  <p:notesSz cx="6858000" cy="9144000"/>
  <p:custDataLst>
    <p:tags r:id="rId46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9" autoAdjust="0"/>
    <p:restoredTop sz="95507" autoAdjust="0"/>
  </p:normalViewPr>
  <p:slideViewPr>
    <p:cSldViewPr>
      <p:cViewPr varScale="1">
        <p:scale>
          <a:sx n="68" d="100"/>
          <a:sy n="68" d="100"/>
        </p:scale>
        <p:origin x="142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0ABFED4-B640-448D-AB4B-B926FA4E14A4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9659E00-1D60-4FCA-AD28-69F4959155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018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514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1B6CC13-92CF-489E-B8A8-8709C7E7882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84138" y="52388"/>
          <a:ext cx="8980487" cy="481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293" name="Image" r:id="rId3" imgW="8673016" imgH="4647619" progId="">
                  <p:embed/>
                </p:oleObj>
              </mc:Choice>
              <mc:Fallback>
                <p:oleObj name="Image" r:id="rId3" imgW="8673016" imgH="4647619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38" y="52388"/>
                        <a:ext cx="8980487" cy="481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33338" y="4868863"/>
            <a:ext cx="9091612" cy="1939925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gray">
          <a:xfrm>
            <a:off x="2617788" y="4868863"/>
            <a:ext cx="6526212" cy="3841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8" name="AutoShape 8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/>
              <a:ahLst/>
              <a:cxnLst>
                <a:cxn ang="0">
                  <a:pos x="2" y="282"/>
                </a:cxn>
                <a:cxn ang="0">
                  <a:pos x="82" y="144"/>
                </a:cxn>
                <a:cxn ang="0">
                  <a:pos x="165" y="36"/>
                </a:cxn>
                <a:cxn ang="0">
                  <a:pos x="288" y="0"/>
                </a:cxn>
                <a:cxn ang="0">
                  <a:pos x="0" y="0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/>
              <a:ahLst/>
              <a:cxnLst>
                <a:cxn ang="0">
                  <a:pos x="243" y="335"/>
                </a:cxn>
                <a:cxn ang="0">
                  <a:pos x="122" y="239"/>
                </a:cxn>
                <a:cxn ang="0">
                  <a:pos x="30" y="144"/>
                </a:cxn>
                <a:cxn ang="0">
                  <a:pos x="0" y="0"/>
                </a:cxn>
                <a:cxn ang="0">
                  <a:pos x="1" y="336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164" y="144"/>
                </a:cxn>
                <a:cxn ang="0">
                  <a:pos x="98" y="253"/>
                </a:cxn>
                <a:cxn ang="0">
                  <a:pos x="0" y="290"/>
                </a:cxn>
                <a:cxn ang="0">
                  <a:pos x="232" y="287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4" y="82"/>
                </a:cxn>
                <a:cxn ang="0">
                  <a:pos x="252" y="165"/>
                </a:cxn>
                <a:cxn ang="0">
                  <a:pos x="288" y="288"/>
                </a:cxn>
                <a:cxn ang="0">
                  <a:pos x="288" y="0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pic>
        <p:nvPicPr>
          <p:cNvPr id="13" name="Picture 4" descr="dikna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4200" y="449263"/>
            <a:ext cx="1473200" cy="153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Rectangle 4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2843213" y="549275"/>
            <a:ext cx="4319587" cy="2232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 sz="4400">
                <a:solidFill>
                  <a:srgbClr val="FFFFE7"/>
                </a:solidFill>
              </a:defRPr>
            </a:lvl1pPr>
          </a:lstStyle>
          <a:p>
            <a:r>
              <a:rPr lang="en-US" altLang="ko-KR"/>
              <a:t>Click to edit Master title style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667000" y="5715000"/>
            <a:ext cx="62484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800">
                <a:solidFill>
                  <a:schemeClr val="bg1"/>
                </a:solidFill>
                <a:latin typeface="Arial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5D447-F701-4E0E-81BB-C34B2584BD44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00CD6-D0A7-46C8-87EA-762994BB7D16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049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049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8F17F7-2593-4FBC-BFFE-87D9F4BF13F9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70310-3438-4E30-9A67-834F6FE55A97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72D948-A3B8-4640-8A7C-60A6D1BC6000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B98A4-9C10-4A65-A5D4-3BAE676C86FA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C7A2A-D9C5-4253-ACB4-974281546E03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D700E-15FF-48F9-83ED-EB9AEE07139B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EEF4D-C488-415E-9F75-6386B4B543A1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59293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59293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BCE08-D710-4B24-AE23-04EED1C4F83C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73025" y="61913"/>
          <a:ext cx="901700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Image" r:id="rId15" imgW="8609524" imgH="1307937" progId="">
                  <p:embed/>
                </p:oleObj>
              </mc:Choice>
              <mc:Fallback>
                <p:oleObj name="Image" r:id="rId15" imgW="8609524" imgH="1307937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25" y="61913"/>
                        <a:ext cx="9017000" cy="103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D77B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2A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B2B2B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1" name="Rectangle 3"/>
          <p:cNvSpPr>
            <a:spLocks noChangeArrowheads="1"/>
          </p:cNvSpPr>
          <p:nvPr/>
        </p:nvSpPr>
        <p:spPr bwMode="invGray">
          <a:xfrm>
            <a:off x="63500" y="6453188"/>
            <a:ext cx="8990013" cy="3730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ltGray">
          <a:xfrm>
            <a:off x="88900" y="1135063"/>
            <a:ext cx="8955088" cy="5265737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4925"/>
            <a:ext cx="822960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Isi dengan Sub Judul Halaman</a:t>
            </a:r>
          </a:p>
          <a:p>
            <a:pPr lvl="1"/>
            <a:r>
              <a:rPr lang="en-US"/>
              <a:t>Isi dengan Materi</a:t>
            </a: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72238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7CC918-DFDF-4312-A5B3-454782EC4A22}" type="datetimeFigureOut">
              <a:rPr lang="en-US"/>
              <a:pPr>
                <a:defRPr/>
              </a:pPr>
              <a:t>10/4/2019</a:t>
            </a:fld>
            <a:endParaRPr lang="en-US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461125"/>
            <a:ext cx="31242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70104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Isikan Judul Halaman</a:t>
            </a:r>
          </a:p>
        </p:txBody>
      </p:sp>
      <p:sp>
        <p:nvSpPr>
          <p:cNvPr id="48139" name="AutoShape 11"/>
          <p:cNvSpPr>
            <a:spLocks noChangeArrowheads="1"/>
          </p:cNvSpPr>
          <p:nvPr/>
        </p:nvSpPr>
        <p:spPr bwMode="auto">
          <a:xfrm rot="5400000">
            <a:off x="8458201" y="-196850"/>
            <a:ext cx="273050" cy="860425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grpSp>
        <p:nvGrpSpPr>
          <p:cNvPr id="1035" name="Group 12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48141" name="AutoShape 13"/>
            <p:cNvSpPr>
              <a:spLocks noChangeArrowheads="1"/>
            </p:cNvSpPr>
            <p:nvPr/>
          </p:nvSpPr>
          <p:spPr bwMode="white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8142" name="Freeform 14"/>
            <p:cNvSpPr>
              <a:spLocks/>
            </p:cNvSpPr>
            <p:nvPr/>
          </p:nvSpPr>
          <p:spPr bwMode="white">
            <a:xfrm>
              <a:off x="0" y="0"/>
              <a:ext cx="288" cy="282"/>
            </a:xfrm>
            <a:custGeom>
              <a:avLst/>
              <a:gdLst/>
              <a:ahLst/>
              <a:cxnLst>
                <a:cxn ang="0">
                  <a:pos x="2" y="282"/>
                </a:cxn>
                <a:cxn ang="0">
                  <a:pos x="82" y="144"/>
                </a:cxn>
                <a:cxn ang="0">
                  <a:pos x="165" y="36"/>
                </a:cxn>
                <a:cxn ang="0">
                  <a:pos x="288" y="0"/>
                </a:cxn>
                <a:cxn ang="0">
                  <a:pos x="0" y="0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8143" name="Freeform 15"/>
            <p:cNvSpPr>
              <a:spLocks/>
            </p:cNvSpPr>
            <p:nvPr/>
          </p:nvSpPr>
          <p:spPr bwMode="white">
            <a:xfrm>
              <a:off x="5" y="3985"/>
              <a:ext cx="244" cy="336"/>
            </a:xfrm>
            <a:custGeom>
              <a:avLst/>
              <a:gdLst/>
              <a:ahLst/>
              <a:cxnLst>
                <a:cxn ang="0">
                  <a:pos x="243" y="335"/>
                </a:cxn>
                <a:cxn ang="0">
                  <a:pos x="122" y="239"/>
                </a:cxn>
                <a:cxn ang="0">
                  <a:pos x="30" y="144"/>
                </a:cxn>
                <a:cxn ang="0">
                  <a:pos x="0" y="0"/>
                </a:cxn>
                <a:cxn ang="0">
                  <a:pos x="1" y="336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8144" name="Freeform 16"/>
            <p:cNvSpPr>
              <a:spLocks/>
            </p:cNvSpPr>
            <p:nvPr/>
          </p:nvSpPr>
          <p:spPr bwMode="white">
            <a:xfrm>
              <a:off x="5511" y="4029"/>
              <a:ext cx="253" cy="290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164" y="144"/>
                </a:cxn>
                <a:cxn ang="0">
                  <a:pos x="98" y="253"/>
                </a:cxn>
                <a:cxn ang="0">
                  <a:pos x="0" y="290"/>
                </a:cxn>
                <a:cxn ang="0">
                  <a:pos x="232" y="287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48145" name="Freeform 17"/>
            <p:cNvSpPr>
              <a:spLocks/>
            </p:cNvSpPr>
            <p:nvPr/>
          </p:nvSpPr>
          <p:spPr bwMode="white">
            <a:xfrm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4" y="82"/>
                </a:cxn>
                <a:cxn ang="0">
                  <a:pos x="252" y="165"/>
                </a:cxn>
                <a:cxn ang="0">
                  <a:pos x="288" y="288"/>
                </a:cxn>
                <a:cxn ang="0">
                  <a:pos x="288" y="0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pic>
        <p:nvPicPr>
          <p:cNvPr id="1036" name="Picture 4" descr="diknas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8258175" y="228600"/>
            <a:ext cx="7334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7" name="Text Box 19"/>
          <p:cNvSpPr txBox="1">
            <a:spLocks noChangeArrowheads="1"/>
          </p:cNvSpPr>
          <p:nvPr/>
        </p:nvSpPr>
        <p:spPr bwMode="auto">
          <a:xfrm>
            <a:off x="7315200" y="6477000"/>
            <a:ext cx="1752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400">
                <a:latin typeface="+mn-lt"/>
                <a:cs typeface="+mn-cs"/>
              </a:rPr>
              <a:t>Adaptif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rgbClr val="663300"/>
          </a:solidFill>
          <a:latin typeface="+mj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j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j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2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6" Type="http://schemas.openxmlformats.org/officeDocument/2006/relationships/image" Target="../media/image30.png"/><Relationship Id="rId5" Type="http://schemas.openxmlformats.org/officeDocument/2006/relationships/image" Target="../media/image27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3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Relationship Id="rId4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988840"/>
            <a:ext cx="6912768" cy="3600400"/>
          </a:xfrm>
        </p:spPr>
        <p:txBody>
          <a:bodyPr/>
          <a:lstStyle/>
          <a:p>
            <a:pPr algn="ctr">
              <a:defRPr/>
            </a:pPr>
            <a:r>
              <a:rPr lang="en-US" sz="4800" dirty="0"/>
              <a:t>USAHA</a:t>
            </a:r>
            <a:r>
              <a:rPr lang="id-ID" sz="4800" dirty="0"/>
              <a:t>, </a:t>
            </a:r>
            <a:br>
              <a:rPr lang="en-US" sz="4800" dirty="0"/>
            </a:br>
            <a:r>
              <a:rPr lang="en-US" sz="4800" dirty="0"/>
              <a:t>ENERGI</a:t>
            </a:r>
            <a:r>
              <a:rPr lang="id-ID" sz="4800" dirty="0"/>
              <a:t>, dan kekekalan energi MEKANIK</a:t>
            </a:r>
            <a:r>
              <a:rPr lang="en-US" dirty="0"/>
              <a:t> </a:t>
            </a:r>
            <a:br>
              <a:rPr lang="en-US" dirty="0"/>
            </a:br>
            <a:endParaRPr 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USAHA</a:t>
            </a:r>
            <a:r>
              <a:rPr lang="id-ID" dirty="0"/>
              <a:t>/KERJA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37166" y="1268760"/>
            <a:ext cx="82296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Dalam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kehidupan</a:t>
            </a:r>
            <a:r>
              <a:rPr lang="en-US" sz="2800" b="1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sehari-hari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b="1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diartikan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sebagai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segala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sesuatu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dikerjakan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manusia</a:t>
            </a:r>
            <a:r>
              <a:rPr lang="en-US" sz="2800" kern="0" dirty="0">
                <a:latin typeface="+mn-lt"/>
                <a:cs typeface="+mn-cs"/>
              </a:rPr>
              <a:t>.</a:t>
            </a:r>
            <a:endParaRPr lang="id-ID" sz="2800" kern="0" dirty="0">
              <a:latin typeface="+mn-lt"/>
              <a:cs typeface="+mn-cs"/>
            </a:endParaRP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id-ID" sz="2800" kern="0" dirty="0">
              <a:latin typeface="+mn-lt"/>
              <a:cs typeface="+mn-cs"/>
            </a:endParaRP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id-ID" sz="2800" dirty="0"/>
              <a:t>Da</a:t>
            </a:r>
            <a:r>
              <a:rPr lang="en-US" sz="2800" dirty="0"/>
              <a:t>lam </a:t>
            </a:r>
            <a:r>
              <a:rPr lang="en-US" sz="2800" b="1" dirty="0" err="1"/>
              <a:t>fisika</a:t>
            </a:r>
            <a:r>
              <a:rPr lang="en-US" sz="2800" dirty="0"/>
              <a:t>, </a:t>
            </a:r>
            <a:r>
              <a:rPr lang="en-US" sz="2800" b="1" dirty="0" err="1"/>
              <a:t>usah</a:t>
            </a:r>
            <a:r>
              <a:rPr lang="en-US" sz="2800" dirty="0" err="1"/>
              <a:t>a</a:t>
            </a:r>
            <a:r>
              <a:rPr lang="en-US" sz="2800" dirty="0"/>
              <a:t> </a:t>
            </a:r>
            <a:r>
              <a:rPr lang="en-US" sz="2800" dirty="0" err="1"/>
              <a:t>didefinisikan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gaya</a:t>
            </a:r>
            <a:r>
              <a:rPr lang="en-US" sz="2800" dirty="0"/>
              <a:t> yang </a:t>
            </a:r>
            <a:r>
              <a:rPr lang="en-US" sz="2800" dirty="0" err="1"/>
              <a:t>bekerja</a:t>
            </a:r>
            <a:r>
              <a:rPr lang="en-US" sz="2800" dirty="0"/>
              <a:t> pada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benda</a:t>
            </a:r>
            <a:r>
              <a:rPr lang="en-US" sz="2800" dirty="0"/>
              <a:t> yang </a:t>
            </a:r>
            <a:r>
              <a:rPr lang="en-US" sz="2800" dirty="0" err="1"/>
              <a:t>menyebabkan</a:t>
            </a:r>
            <a:r>
              <a:rPr lang="en-US" sz="2800" dirty="0"/>
              <a:t> </a:t>
            </a:r>
            <a:r>
              <a:rPr lang="en-US" sz="2800" dirty="0" err="1"/>
              <a:t>benda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berpindah</a:t>
            </a:r>
            <a:r>
              <a:rPr lang="en-US" sz="2800" dirty="0"/>
              <a:t>.</a:t>
            </a:r>
            <a:r>
              <a:rPr lang="en-US" sz="2800" kern="0" dirty="0">
                <a:latin typeface="+mn-lt"/>
                <a:cs typeface="+mn-cs"/>
              </a:rPr>
              <a:t>  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36575" indent="-536575"/>
            <a:r>
              <a:rPr lang="en-US" sz="3400" dirty="0"/>
              <a:t>1. 	Usaha </a:t>
            </a:r>
            <a:r>
              <a:rPr lang="en-US" sz="3400" dirty="0" err="1"/>
              <a:t>oleh</a:t>
            </a:r>
            <a:r>
              <a:rPr lang="en-US" sz="3400" dirty="0"/>
              <a:t> Gaya yang </a:t>
            </a:r>
            <a:r>
              <a:rPr lang="en-US" sz="3400" dirty="0" err="1"/>
              <a:t>Searah</a:t>
            </a:r>
            <a:r>
              <a:rPr lang="en-US" sz="3400" dirty="0"/>
              <a:t> </a:t>
            </a:r>
            <a:r>
              <a:rPr lang="en-US" sz="3400" dirty="0" err="1"/>
              <a:t>dengan</a:t>
            </a:r>
            <a:r>
              <a:rPr lang="en-US" sz="3400" dirty="0"/>
              <a:t> </a:t>
            </a:r>
            <a:r>
              <a:rPr lang="en-US" sz="3400" dirty="0" err="1"/>
              <a:t>Perpindahannya</a:t>
            </a:r>
            <a:endParaRPr lang="en-US" sz="3400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378868" y="1628800"/>
            <a:ext cx="6088732" cy="2286000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000125" y="4000500"/>
            <a:ext cx="77866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b="1" kern="0" dirty="0" err="1">
                <a:latin typeface="+mn-lt"/>
                <a:cs typeface="+mn-cs"/>
              </a:rPr>
              <a:t>Gambar</a:t>
            </a:r>
            <a:r>
              <a:rPr lang="en-US" sz="2800" b="1" kern="0" dirty="0">
                <a:latin typeface="+mn-lt"/>
                <a:cs typeface="+mn-cs"/>
              </a:rPr>
              <a:t> 1</a:t>
            </a:r>
            <a:r>
              <a:rPr lang="id-ID" sz="2800" b="1" kern="0" dirty="0">
                <a:latin typeface="+mn-lt"/>
                <a:cs typeface="+mn-cs"/>
              </a:rPr>
              <a:t>. </a:t>
            </a:r>
            <a:r>
              <a:rPr lang="id-ID" sz="2800" kern="0" dirty="0">
                <a:latin typeface="+mn-lt"/>
                <a:cs typeface="+mn-cs"/>
              </a:rPr>
              <a:t>Se</a:t>
            </a:r>
            <a:r>
              <a:rPr lang="en-US" sz="2800" kern="0" dirty="0" err="1">
                <a:latin typeface="+mn-lt"/>
                <a:cs typeface="+mn-cs"/>
              </a:rPr>
              <a:t>seorang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sedang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menarik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kotak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gaya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konstan</a:t>
            </a:r>
            <a:r>
              <a:rPr lang="en-US" sz="2800" kern="0" dirty="0">
                <a:latin typeface="+mn-lt"/>
                <a:cs typeface="+mn-cs"/>
              </a:rPr>
              <a:t> F yang </a:t>
            </a:r>
            <a:r>
              <a:rPr lang="en-US" sz="2800" kern="0" dirty="0" err="1">
                <a:latin typeface="+mn-lt"/>
                <a:cs typeface="+mn-cs"/>
              </a:rPr>
              <a:t>menyebabkan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kotak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berpindah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sejauh</a:t>
            </a:r>
            <a:r>
              <a:rPr lang="en-US" sz="2800" kern="0" dirty="0">
                <a:latin typeface="+mn-lt"/>
                <a:cs typeface="+mn-cs"/>
              </a:rPr>
              <a:t> s.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84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white">
          <a:xfrm>
            <a:off x="357188" y="293688"/>
            <a:ext cx="7643812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536575" indent="-536575" algn="l">
              <a:defRPr/>
            </a:pPr>
            <a:r>
              <a:rPr lang="en-US" sz="32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2. 	Usaha </a:t>
            </a:r>
            <a:r>
              <a:rPr lang="en-US" sz="32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oleh</a:t>
            </a:r>
            <a:r>
              <a:rPr lang="en-US" sz="32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Gaya yang </a:t>
            </a:r>
            <a:r>
              <a:rPr lang="en-US" sz="32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Membentuk</a:t>
            </a:r>
            <a:r>
              <a:rPr lang="en-US" sz="32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Sudut</a:t>
            </a:r>
            <a:r>
              <a:rPr lang="en-US" sz="32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terhadap</a:t>
            </a:r>
            <a:r>
              <a:rPr lang="en-US" sz="32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kern="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Perpindahan</a:t>
            </a:r>
            <a:endParaRPr lang="en-US" sz="3200" b="1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1143000"/>
            <a:ext cx="31765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3914775"/>
            <a:ext cx="8229600" cy="2157413"/>
          </a:xfrm>
        </p:spPr>
        <p:txBody>
          <a:bodyPr/>
          <a:lstStyle/>
          <a:p>
            <a:pPr marL="446088" indent="0">
              <a:buFont typeface="Wingdings" pitchFamily="2" charset="2"/>
              <a:buNone/>
            </a:pPr>
            <a:r>
              <a:rPr lang="en-US" b="0" dirty="0" err="1"/>
              <a:t>Gambar</a:t>
            </a:r>
            <a:r>
              <a:rPr lang="en-US" b="0" dirty="0"/>
              <a:t> 2</a:t>
            </a:r>
            <a:r>
              <a:rPr lang="id-ID" b="0" dirty="0"/>
              <a:t>. S</a:t>
            </a:r>
            <a:r>
              <a:rPr lang="en-US" b="0" dirty="0" err="1"/>
              <a:t>eseorang</a:t>
            </a:r>
            <a:r>
              <a:rPr lang="en-US" b="0" dirty="0"/>
              <a:t> </a:t>
            </a:r>
            <a:r>
              <a:rPr lang="en-US" b="0" dirty="0" err="1"/>
              <a:t>sedang</a:t>
            </a:r>
            <a:r>
              <a:rPr lang="en-US" b="0" dirty="0"/>
              <a:t> </a:t>
            </a:r>
            <a:r>
              <a:rPr lang="en-US" b="0" dirty="0" err="1"/>
              <a:t>menarik</a:t>
            </a:r>
            <a:r>
              <a:rPr lang="en-US" b="0" dirty="0"/>
              <a:t> </a:t>
            </a:r>
            <a:r>
              <a:rPr lang="en-US" b="0" dirty="0" err="1"/>
              <a:t>koper</a:t>
            </a:r>
            <a:r>
              <a:rPr lang="en-US" b="0" dirty="0"/>
              <a:t> </a:t>
            </a:r>
            <a:r>
              <a:rPr lang="en-US" b="0" dirty="0" err="1"/>
              <a:t>dengan</a:t>
            </a:r>
            <a:r>
              <a:rPr lang="en-US" b="0" dirty="0"/>
              <a:t> </a:t>
            </a:r>
            <a:r>
              <a:rPr lang="en-US" b="0" dirty="0" err="1"/>
              <a:t>membentuk</a:t>
            </a:r>
            <a:r>
              <a:rPr lang="en-US" b="0" dirty="0"/>
              <a:t> </a:t>
            </a:r>
            <a:r>
              <a:rPr lang="en-US" b="0" dirty="0" err="1"/>
              <a:t>sudut</a:t>
            </a:r>
            <a:r>
              <a:rPr lang="en-US" b="0" dirty="0"/>
              <a:t> </a:t>
            </a:r>
            <a:r>
              <a:rPr lang="el-GR" b="0" i="1" dirty="0"/>
              <a:t>θ</a:t>
            </a:r>
            <a:r>
              <a:rPr lang="en-US" b="0" i="1" dirty="0"/>
              <a:t> </a:t>
            </a:r>
            <a:r>
              <a:rPr lang="en-US" b="0" dirty="0" err="1"/>
              <a:t>terhadap</a:t>
            </a:r>
            <a:r>
              <a:rPr lang="en-US" b="0" dirty="0"/>
              <a:t> </a:t>
            </a:r>
            <a:r>
              <a:rPr lang="en-US" b="0" dirty="0" err="1"/>
              <a:t>arah</a:t>
            </a:r>
            <a:r>
              <a:rPr lang="en-US" b="0" dirty="0"/>
              <a:t> horizontal.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44808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1271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3557588" y="3857625"/>
            <a:ext cx="82296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 bwMode="auto">
          <a:xfrm>
            <a:off x="500063" y="1285875"/>
            <a:ext cx="8215312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>
                <a:latin typeface="+mn-lt"/>
                <a:cs typeface="+mn-cs"/>
              </a:rPr>
              <a:t>S</a:t>
            </a:r>
            <a:r>
              <a:rPr lang="en-US" sz="2800" kern="0" dirty="0" err="1">
                <a:latin typeface="+mn-lt"/>
                <a:cs typeface="+mn-cs"/>
              </a:rPr>
              <a:t>ecara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matematis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dilakukan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orang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tersebut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adalah</a:t>
            </a:r>
            <a:r>
              <a:rPr lang="en-US" sz="2800" kern="0" dirty="0">
                <a:latin typeface="+mn-lt"/>
                <a:cs typeface="+mn-cs"/>
              </a:rPr>
              <a:t> 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F75AEFF-8596-450F-B499-C170BA5AC117}"/>
                  </a:ext>
                </a:extLst>
              </p:cNvPr>
              <p:cNvSpPr txBox="1"/>
              <p:nvPr/>
            </p:nvSpPr>
            <p:spPr>
              <a:xfrm>
                <a:off x="2050191" y="2656299"/>
                <a:ext cx="4031168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3600" b="1" i="1" smtClean="0">
                          <a:latin typeface="Cambria Math" panose="02040503050406030204" pitchFamily="18" charset="0"/>
                        </a:rPr>
                        <m:t>𝑾</m:t>
                      </m:r>
                      <m:r>
                        <a:rPr lang="id-ID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d-ID" sz="3600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id-ID" sz="36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id-ID" sz="3600" b="1" i="1" smtClean="0">
                          <a:latin typeface="Cambria Math" panose="02040503050406030204" pitchFamily="18" charset="0"/>
                        </a:rPr>
                        <m:t>𝒔</m:t>
                      </m:r>
                      <m:r>
                        <a:rPr lang="id-ID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d-ID" sz="3600" b="0" i="1" smtClean="0">
                          <a:latin typeface="Cambria Math" panose="02040503050406030204" pitchFamily="18" charset="0"/>
                        </a:rPr>
                        <m:t>𝐹𝑠</m:t>
                      </m:r>
                      <m:r>
                        <a:rPr lang="id-ID" sz="3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id-ID" sz="3600" b="0" i="1" smtClean="0">
                          <a:latin typeface="Cambria Math" panose="02040503050406030204" pitchFamily="18" charset="0"/>
                        </a:rPr>
                        <m:t>𝑐𝑜𝑠</m:t>
                      </m:r>
                      <m:r>
                        <a:rPr lang="id-ID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id-ID" sz="36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F75AEFF-8596-450F-B499-C170BA5AC1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191" y="2656299"/>
                <a:ext cx="4031168" cy="5539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id="{9DE779C0-A47E-4F46-A4C7-602CB167DE84}"/>
              </a:ext>
            </a:extLst>
          </p:cNvPr>
          <p:cNvGrpSpPr/>
          <p:nvPr/>
        </p:nvGrpSpPr>
        <p:grpSpPr>
          <a:xfrm>
            <a:off x="683568" y="3348111"/>
            <a:ext cx="8256588" cy="2928937"/>
            <a:chOff x="387350" y="3214688"/>
            <a:chExt cx="8256588" cy="2928937"/>
          </a:xfrm>
        </p:grpSpPr>
        <p:sp>
          <p:nvSpPr>
            <p:cNvPr id="26" name="Content Placeholder 2">
              <a:extLst>
                <a:ext uri="{FF2B5EF4-FFF2-40B4-BE49-F238E27FC236}">
                  <a16:creationId xmlns:a16="http://schemas.microsoft.com/office/drawing/2014/main" id="{AC625CC6-6070-4821-8A20-7E5D9774DD2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00063" y="3214688"/>
              <a:ext cx="1911350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r>
                <a:rPr lang="en-US" sz="2400" kern="0" dirty="0" err="1">
                  <a:latin typeface="+mn-lt"/>
                  <a:cs typeface="+mn-cs"/>
                </a:rPr>
                <a:t>dengan</a:t>
              </a:r>
              <a:endParaRPr lang="en-US" sz="2400" kern="0" dirty="0">
                <a:latin typeface="+mn-lt"/>
                <a:cs typeface="+mn-cs"/>
              </a:endParaRPr>
            </a:p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endParaRPr lang="en-US" sz="2400" kern="0" dirty="0">
                <a:latin typeface="+mn-lt"/>
                <a:cs typeface="+mn-cs"/>
              </a:endParaRPr>
            </a:p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endParaRPr lang="en-US" sz="2400" kern="0" dirty="0">
                <a:latin typeface="+mn-lt"/>
                <a:cs typeface="+mn-cs"/>
              </a:endParaRPr>
            </a:p>
          </p:txBody>
        </p:sp>
        <p:sp>
          <p:nvSpPr>
            <p:cNvPr id="30" name="Content Placeholder 2">
              <a:extLst>
                <a:ext uri="{FF2B5EF4-FFF2-40B4-BE49-F238E27FC236}">
                  <a16:creationId xmlns:a16="http://schemas.microsoft.com/office/drawing/2014/main" id="{5AFB2809-72FC-4116-AB85-8EC75C02071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14350" y="3857625"/>
              <a:ext cx="857250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r>
                <a:rPr lang="en-US" sz="2400" i="1" kern="0" dirty="0">
                  <a:latin typeface="+mn-lt"/>
                  <a:cs typeface="+mn-cs"/>
                </a:rPr>
                <a:t>F = </a:t>
              </a:r>
              <a:endParaRPr lang="en-US" sz="2400" kern="0" dirty="0">
                <a:latin typeface="+mn-lt"/>
                <a:cs typeface="+mn-cs"/>
              </a:endParaRPr>
            </a:p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endParaRPr lang="en-US" sz="2400" kern="0" dirty="0">
                <a:latin typeface="+mn-lt"/>
                <a:cs typeface="+mn-cs"/>
              </a:endParaRPr>
            </a:p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endParaRPr lang="en-US" sz="2400" kern="0" dirty="0">
                <a:latin typeface="+mn-lt"/>
                <a:cs typeface="+mn-cs"/>
              </a:endParaRPr>
            </a:p>
          </p:txBody>
        </p:sp>
        <p:sp>
          <p:nvSpPr>
            <p:cNvPr id="31" name="Content Placeholder 2">
              <a:extLst>
                <a:ext uri="{FF2B5EF4-FFF2-40B4-BE49-F238E27FC236}">
                  <a16:creationId xmlns:a16="http://schemas.microsoft.com/office/drawing/2014/main" id="{6925084B-FE65-4913-B323-F752B936381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42925" y="4429125"/>
              <a:ext cx="857250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r>
                <a:rPr lang="en-US" sz="2400" i="1" kern="0" dirty="0">
                  <a:latin typeface="+mn-lt"/>
                  <a:cs typeface="+mn-cs"/>
                </a:rPr>
                <a:t>s = </a:t>
              </a:r>
              <a:endParaRPr lang="en-US" sz="2400" kern="0" dirty="0">
                <a:latin typeface="+mn-lt"/>
                <a:cs typeface="+mn-cs"/>
              </a:endParaRPr>
            </a:p>
          </p:txBody>
        </p:sp>
        <p:sp>
          <p:nvSpPr>
            <p:cNvPr id="45" name="Content Placeholder 2">
              <a:extLst>
                <a:ext uri="{FF2B5EF4-FFF2-40B4-BE49-F238E27FC236}">
                  <a16:creationId xmlns:a16="http://schemas.microsoft.com/office/drawing/2014/main" id="{F5557FFD-C52C-4365-B37E-00F934AFCAF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87350" y="5572125"/>
              <a:ext cx="984250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r>
                <a:rPr lang="en-US" sz="2400" i="1" kern="0" dirty="0">
                  <a:latin typeface="+mn-lt"/>
                  <a:cs typeface="+mn-cs"/>
                </a:rPr>
                <a:t>W = </a:t>
              </a:r>
              <a:endParaRPr lang="en-US" sz="2400" kern="0" dirty="0">
                <a:latin typeface="+mn-lt"/>
                <a:cs typeface="+mn-cs"/>
              </a:endParaRPr>
            </a:p>
          </p:txBody>
        </p:sp>
        <p:sp>
          <p:nvSpPr>
            <p:cNvPr id="46" name="Content Placeholder 2">
              <a:extLst>
                <a:ext uri="{FF2B5EF4-FFF2-40B4-BE49-F238E27FC236}">
                  <a16:creationId xmlns:a16="http://schemas.microsoft.com/office/drawing/2014/main" id="{1341F26B-4DBA-419A-9300-FC9919E605B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14438" y="3857625"/>
              <a:ext cx="2133600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</a:pPr>
              <a:r>
                <a:rPr lang="en-US" sz="2400">
                  <a:latin typeface="Verdana" pitchFamily="34" charset="0"/>
                </a:rPr>
                <a:t>gaya (N)</a:t>
              </a:r>
              <a:r>
                <a:rPr lang="en-US" sz="2400" i="1">
                  <a:latin typeface="Verdana" pitchFamily="34" charset="0"/>
                </a:rPr>
                <a:t> </a:t>
              </a:r>
              <a:endParaRPr lang="en-US" sz="2400">
                <a:latin typeface="Verdana" pitchFamily="34" charset="0"/>
              </a:endParaRPr>
            </a:p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</a:pPr>
              <a:endParaRPr lang="en-US" sz="2400">
                <a:latin typeface="Verdana" pitchFamily="34" charset="0"/>
              </a:endParaRPr>
            </a:p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</a:pPr>
              <a:endParaRPr lang="en-US" sz="2400">
                <a:latin typeface="Verdana" pitchFamily="34" charset="0"/>
              </a:endParaRPr>
            </a:p>
          </p:txBody>
        </p:sp>
        <p:sp>
          <p:nvSpPr>
            <p:cNvPr id="47" name="Content Placeholder 2">
              <a:extLst>
                <a:ext uri="{FF2B5EF4-FFF2-40B4-BE49-F238E27FC236}">
                  <a16:creationId xmlns:a16="http://schemas.microsoft.com/office/drawing/2014/main" id="{CC275D56-D28F-4625-8D11-4568F52D7BF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85875" y="4429125"/>
              <a:ext cx="34305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</a:pPr>
              <a:r>
                <a:rPr lang="en-US" sz="2400">
                  <a:latin typeface="Verdana" pitchFamily="34" charset="0"/>
                </a:rPr>
                <a:t>Perpindahan (m)</a:t>
              </a:r>
            </a:p>
          </p:txBody>
        </p:sp>
        <p:sp>
          <p:nvSpPr>
            <p:cNvPr id="48" name="Content Placeholder 2">
              <a:extLst>
                <a:ext uri="{FF2B5EF4-FFF2-40B4-BE49-F238E27FC236}">
                  <a16:creationId xmlns:a16="http://schemas.microsoft.com/office/drawing/2014/main" id="{FC7FE9EA-FB9B-4CF0-8811-F08ACAB3688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311275" y="5572125"/>
              <a:ext cx="40528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</a:pPr>
              <a:r>
                <a:rPr lang="en-US" sz="2400" dirty="0" err="1">
                  <a:latin typeface="Verdana" pitchFamily="34" charset="0"/>
                </a:rPr>
                <a:t>usaha</a:t>
              </a:r>
              <a:r>
                <a:rPr lang="en-US" sz="2400" dirty="0">
                  <a:latin typeface="Verdana" pitchFamily="34" charset="0"/>
                </a:rPr>
                <a:t> (</a:t>
              </a:r>
              <a:r>
                <a:rPr lang="en-US" sz="2400" dirty="0" err="1">
                  <a:latin typeface="Verdana" pitchFamily="34" charset="0"/>
                </a:rPr>
                <a:t>N.m</a:t>
              </a:r>
              <a:r>
                <a:rPr lang="en-US" sz="2400" dirty="0">
                  <a:latin typeface="Verdana" pitchFamily="34" charset="0"/>
                </a:rPr>
                <a:t> = joule</a:t>
              </a:r>
              <a:r>
                <a:rPr lang="id-ID" sz="2400" dirty="0">
                  <a:latin typeface="Verdana" pitchFamily="34" charset="0"/>
                </a:rPr>
                <a:t>=J</a:t>
              </a:r>
              <a:r>
                <a:rPr lang="en-US" sz="2400" dirty="0">
                  <a:latin typeface="Verdana" pitchFamily="34" charset="0"/>
                </a:rPr>
                <a:t>)</a:t>
              </a:r>
              <a:endParaRPr lang="en-US" sz="2400" b="1" dirty="0">
                <a:latin typeface="Verdana" pitchFamily="34" charset="0"/>
              </a:endParaRPr>
            </a:p>
          </p:txBody>
        </p:sp>
        <p:sp>
          <p:nvSpPr>
            <p:cNvPr id="49" name="Content Placeholder 2">
              <a:extLst>
                <a:ext uri="{FF2B5EF4-FFF2-40B4-BE49-F238E27FC236}">
                  <a16:creationId xmlns:a16="http://schemas.microsoft.com/office/drawing/2014/main" id="{F97A92F8-6FC7-411B-A95F-55CF2DCC5E3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500063" y="5000625"/>
              <a:ext cx="857250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  <a:defRPr/>
              </a:pPr>
              <a:r>
                <a:rPr lang="en-US" sz="2400" i="1" kern="0" dirty="0">
                  <a:latin typeface="+mn-lt"/>
                  <a:cs typeface="+mn-cs"/>
                </a:rPr>
                <a:t>θ = </a:t>
              </a:r>
              <a:endParaRPr lang="en-US" sz="2400" kern="0" dirty="0">
                <a:latin typeface="+mn-lt"/>
                <a:cs typeface="+mn-cs"/>
              </a:endParaRPr>
            </a:p>
          </p:txBody>
        </p:sp>
        <p:sp>
          <p:nvSpPr>
            <p:cNvPr id="50" name="Content Placeholder 2">
              <a:extLst>
                <a:ext uri="{FF2B5EF4-FFF2-40B4-BE49-F238E27FC236}">
                  <a16:creationId xmlns:a16="http://schemas.microsoft.com/office/drawing/2014/main" id="{DB05C857-7ECD-4CA8-8DBE-44147FFEC64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285875" y="5000625"/>
              <a:ext cx="7358063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None/>
              </a:pPr>
              <a:r>
                <a:rPr lang="en-US" sz="2400" dirty="0" err="1">
                  <a:latin typeface="Verdana" pitchFamily="34" charset="0"/>
                </a:rPr>
                <a:t>sudut</a:t>
              </a:r>
              <a:r>
                <a:rPr lang="en-US" sz="2400" dirty="0">
                  <a:latin typeface="Verdana" pitchFamily="34" charset="0"/>
                </a:rPr>
                <a:t> </a:t>
              </a:r>
              <a:r>
                <a:rPr lang="en-US" sz="2400" dirty="0" err="1">
                  <a:latin typeface="Verdana" pitchFamily="34" charset="0"/>
                </a:rPr>
                <a:t>antara</a:t>
              </a:r>
              <a:r>
                <a:rPr lang="en-US" sz="2400" dirty="0">
                  <a:latin typeface="Verdana" pitchFamily="34" charset="0"/>
                </a:rPr>
                <a:t> </a:t>
              </a:r>
              <a:r>
                <a:rPr lang="en-US" sz="2400" dirty="0" err="1">
                  <a:latin typeface="Verdana" pitchFamily="34" charset="0"/>
                </a:rPr>
                <a:t>gaya</a:t>
              </a:r>
              <a:r>
                <a:rPr lang="en-US" sz="2400" dirty="0">
                  <a:latin typeface="Verdana" pitchFamily="34" charset="0"/>
                </a:rPr>
                <a:t> </a:t>
              </a:r>
              <a:r>
                <a:rPr lang="en-US" sz="2400" dirty="0" err="1">
                  <a:latin typeface="Verdana" pitchFamily="34" charset="0"/>
                </a:rPr>
                <a:t>dengan</a:t>
              </a:r>
              <a:r>
                <a:rPr lang="en-US" sz="2400" dirty="0">
                  <a:latin typeface="Verdana" pitchFamily="34" charset="0"/>
                </a:rPr>
                <a:t> </a:t>
              </a:r>
              <a:r>
                <a:rPr lang="en-US" sz="2400" dirty="0" err="1">
                  <a:latin typeface="Verdana" pitchFamily="34" charset="0"/>
                </a:rPr>
                <a:t>perpindahan</a:t>
              </a:r>
              <a:endParaRPr lang="en-US" sz="2400" dirty="0">
                <a:latin typeface="Verdana" pitchFamily="34" charset="0"/>
              </a:endParaRPr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5E24E-E545-4B96-928E-B87FDFAC3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19088"/>
            <a:ext cx="8219256" cy="563562"/>
          </a:xfrm>
        </p:spPr>
        <p:txBody>
          <a:bodyPr/>
          <a:lstStyle/>
          <a:p>
            <a:r>
              <a:rPr lang="id-ID" dirty="0"/>
              <a:t>Manakah yang melakukan kerja?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0E5F549-5E25-439D-B84D-3799B308C2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9505" y="1441996"/>
            <a:ext cx="5764495" cy="39740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18DF42-8F34-4809-8875-08FD7DEDE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079021"/>
            <a:ext cx="2895600" cy="43624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982313F-A77B-465B-A269-3A14C80AFB9C}"/>
              </a:ext>
            </a:extLst>
          </p:cNvPr>
          <p:cNvSpPr/>
          <p:nvPr/>
        </p:nvSpPr>
        <p:spPr>
          <a:xfrm>
            <a:off x="353257" y="5624843"/>
            <a:ext cx="87811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id-ID" sz="2400" b="1" dirty="0">
                <a:solidFill>
                  <a:srgbClr val="000000"/>
                </a:solidFill>
                <a:latin typeface="Bookman Old Style" panose="02050604050505020204" pitchFamily="18" charset="0"/>
              </a:rPr>
              <a:t>Kerja</a:t>
            </a:r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hanya ada jika ada komponen gaya dan perpindahan yang sejajar. Jika gaya dan </a:t>
            </a:r>
            <a:r>
              <a:rPr lang="fi-FI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perpindahan tegak lurus maka kerja nilainya nol.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277984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Contoh soal :</a:t>
            </a:r>
            <a:endParaRPr lang="en-US"/>
          </a:p>
        </p:txBody>
      </p:sp>
      <p:pic>
        <p:nvPicPr>
          <p:cNvPr id="14" name="Picture 2" descr="D:\^^ DITPSMK\~~~ DIKLAT SERTIFIKASI pa heri BAHAN PENGAJARAN FISIKA\^^^ oke ANIMASI-FISIKA\USAHA-ENERGI\MOBIL-DEREK-BARAN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" y="1217613"/>
            <a:ext cx="791527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471488" y="3714750"/>
            <a:ext cx="822960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000" dirty="0">
                <a:latin typeface="+mn-lt"/>
                <a:cs typeface="+mn-cs"/>
              </a:rPr>
              <a:t>1. </a:t>
            </a:r>
            <a:r>
              <a:rPr lang="en-US" sz="2000" dirty="0" err="1">
                <a:latin typeface="+mn-lt"/>
                <a:cs typeface="+mn-cs"/>
              </a:rPr>
              <a:t>Sebuah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benda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dengan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massa</a:t>
            </a:r>
            <a:r>
              <a:rPr lang="en-US" sz="2000" dirty="0">
                <a:latin typeface="+mn-lt"/>
                <a:cs typeface="+mn-cs"/>
              </a:rPr>
              <a:t>  10 kg </a:t>
            </a:r>
            <a:r>
              <a:rPr lang="en-US" sz="2000" dirty="0" err="1">
                <a:latin typeface="+mn-lt"/>
                <a:cs typeface="+mn-cs"/>
              </a:rPr>
              <a:t>berada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diatas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lantai</a:t>
            </a:r>
            <a:r>
              <a:rPr lang="en-US" sz="2000" dirty="0">
                <a:latin typeface="+mn-lt"/>
                <a:cs typeface="+mn-cs"/>
              </a:rPr>
              <a:t> yang </a:t>
            </a:r>
            <a:r>
              <a:rPr lang="en-US" sz="2000" dirty="0" err="1">
                <a:latin typeface="+mn-lt"/>
                <a:cs typeface="+mn-cs"/>
              </a:rPr>
              <a:t>licin</a:t>
            </a:r>
            <a:r>
              <a:rPr lang="en-US" sz="2000" dirty="0">
                <a:latin typeface="+mn-lt"/>
                <a:cs typeface="+mn-cs"/>
              </a:rPr>
              <a:t>. Benda </a:t>
            </a:r>
            <a:r>
              <a:rPr lang="en-US" sz="2000" dirty="0" err="1">
                <a:latin typeface="+mn-lt"/>
                <a:cs typeface="+mn-cs"/>
              </a:rPr>
              <a:t>ditarik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oleh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sebuah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mobil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derek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dengan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gaya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sebesar</a:t>
            </a:r>
            <a:r>
              <a:rPr lang="en-US" sz="2000" dirty="0">
                <a:latin typeface="+mn-lt"/>
                <a:cs typeface="+mn-cs"/>
              </a:rPr>
              <a:t> F= 25 N, </a:t>
            </a:r>
            <a:r>
              <a:rPr lang="en-US" sz="2000" dirty="0" err="1">
                <a:latin typeface="+mn-lt"/>
                <a:cs typeface="+mn-cs"/>
              </a:rPr>
              <a:t>sehingga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benda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bergeser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sejauh</a:t>
            </a:r>
            <a:r>
              <a:rPr lang="en-US" sz="2000" dirty="0">
                <a:latin typeface="+mn-lt"/>
                <a:cs typeface="+mn-cs"/>
              </a:rPr>
              <a:t> 4m. </a:t>
            </a:r>
            <a:r>
              <a:rPr lang="en-US" sz="2000" dirty="0" err="1">
                <a:latin typeface="+mn-lt"/>
                <a:cs typeface="+mn-cs"/>
              </a:rPr>
              <a:t>Berapakah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besarnya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usaha</a:t>
            </a:r>
            <a:r>
              <a:rPr lang="en-US" sz="2000" dirty="0">
                <a:latin typeface="+mn-lt"/>
                <a:cs typeface="+mn-cs"/>
              </a:rPr>
              <a:t> yang </a:t>
            </a:r>
            <a:r>
              <a:rPr lang="en-US" sz="2000" dirty="0" err="1">
                <a:latin typeface="+mn-lt"/>
                <a:cs typeface="+mn-cs"/>
              </a:rPr>
              <a:t>dilakukan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gaya</a:t>
            </a:r>
            <a:r>
              <a:rPr lang="en-US" sz="2000" dirty="0">
                <a:latin typeface="+mn-lt"/>
                <a:cs typeface="+mn-cs"/>
              </a:rPr>
              <a:t> F </a:t>
            </a:r>
            <a:r>
              <a:rPr lang="en-US" sz="2000" dirty="0" err="1">
                <a:latin typeface="+mn-lt"/>
                <a:cs typeface="+mn-cs"/>
              </a:rPr>
              <a:t>pada</a:t>
            </a:r>
            <a:r>
              <a:rPr lang="en-US" sz="2000" dirty="0">
                <a:latin typeface="+mn-lt"/>
                <a:cs typeface="+mn-cs"/>
              </a:rPr>
              <a:t> </a:t>
            </a:r>
            <a:r>
              <a:rPr lang="en-US" sz="2000" dirty="0" err="1">
                <a:latin typeface="+mn-lt"/>
                <a:cs typeface="+mn-cs"/>
              </a:rPr>
              <a:t>benda</a:t>
            </a:r>
            <a:r>
              <a:rPr lang="en-US" sz="2000" dirty="0">
                <a:latin typeface="+mn-lt"/>
                <a:cs typeface="+mn-cs"/>
              </a:rPr>
              <a:t>?</a:t>
            </a:r>
            <a:endParaRPr lang="en-US" sz="2000" kern="0" dirty="0">
              <a:latin typeface="+mn-lt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8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3251200" cy="563562"/>
          </a:xfrm>
        </p:spPr>
        <p:txBody>
          <a:bodyPr/>
          <a:lstStyle/>
          <a:p>
            <a:r>
              <a:rPr lang="en-US"/>
              <a:t>Contoh soal: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2643187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b="0" dirty="0"/>
              <a:t>2. </a:t>
            </a:r>
            <a:r>
              <a:rPr lang="en-US" b="0" dirty="0" err="1"/>
              <a:t>Untuk</a:t>
            </a:r>
            <a:r>
              <a:rPr lang="en-US" b="0" dirty="0"/>
              <a:t> </a:t>
            </a:r>
            <a:r>
              <a:rPr lang="en-US" b="0" dirty="0" err="1"/>
              <a:t>menarik</a:t>
            </a:r>
            <a:r>
              <a:rPr lang="en-US" b="0" dirty="0"/>
              <a:t> </a:t>
            </a:r>
            <a:r>
              <a:rPr lang="en-US" b="0" dirty="0" err="1"/>
              <a:t>sebuah</a:t>
            </a:r>
            <a:r>
              <a:rPr lang="en-US" b="0" dirty="0"/>
              <a:t> </a:t>
            </a:r>
            <a:r>
              <a:rPr lang="en-US" b="0" dirty="0" err="1"/>
              <a:t>koper</a:t>
            </a:r>
            <a:r>
              <a:rPr lang="en-US" b="0" dirty="0"/>
              <a:t> </a:t>
            </a:r>
            <a:r>
              <a:rPr lang="en-US" b="0" dirty="0" err="1"/>
              <a:t>beserta</a:t>
            </a:r>
            <a:r>
              <a:rPr lang="en-US" b="0" dirty="0"/>
              <a:t> </a:t>
            </a:r>
            <a:r>
              <a:rPr lang="en-US" b="0" dirty="0" err="1"/>
              <a:t>isinya</a:t>
            </a:r>
            <a:r>
              <a:rPr lang="en-US" b="0" dirty="0"/>
              <a:t> </a:t>
            </a:r>
            <a:r>
              <a:rPr lang="en-US" b="0" dirty="0" err="1"/>
              <a:t>seperti</a:t>
            </a:r>
            <a:r>
              <a:rPr lang="en-US" b="0" dirty="0"/>
              <a:t> </a:t>
            </a:r>
            <a:r>
              <a:rPr lang="en-US" b="0" dirty="0" err="1"/>
              <a:t>pada</a:t>
            </a:r>
            <a:r>
              <a:rPr lang="en-US" b="0" dirty="0"/>
              <a:t> </a:t>
            </a:r>
            <a:r>
              <a:rPr lang="en-US" b="0" dirty="0" err="1"/>
              <a:t>Gambar</a:t>
            </a:r>
            <a:r>
              <a:rPr lang="en-US" b="0" dirty="0"/>
              <a:t> 4.3 </a:t>
            </a:r>
            <a:r>
              <a:rPr lang="en-US" b="0" dirty="0" err="1"/>
              <a:t>diperlukan</a:t>
            </a:r>
            <a:r>
              <a:rPr lang="en-US" b="0" dirty="0"/>
              <a:t> </a:t>
            </a:r>
            <a:r>
              <a:rPr lang="en-US" b="0" dirty="0" err="1"/>
              <a:t>gaya</a:t>
            </a:r>
            <a:r>
              <a:rPr lang="en-US" b="0" dirty="0"/>
              <a:t> </a:t>
            </a:r>
            <a:r>
              <a:rPr lang="en-US" b="0" dirty="0" err="1"/>
              <a:t>sebesar</a:t>
            </a:r>
            <a:r>
              <a:rPr lang="en-US" b="0" dirty="0"/>
              <a:t> 22 N. </a:t>
            </a:r>
            <a:r>
              <a:rPr lang="en-US" b="0" dirty="0" err="1"/>
              <a:t>Berapakah</a:t>
            </a:r>
            <a:r>
              <a:rPr lang="en-US" b="0" dirty="0"/>
              <a:t> </a:t>
            </a:r>
            <a:r>
              <a:rPr lang="en-US" b="0" dirty="0" err="1"/>
              <a:t>usaha</a:t>
            </a:r>
            <a:r>
              <a:rPr lang="en-US" b="0" dirty="0"/>
              <a:t> yang </a:t>
            </a:r>
            <a:r>
              <a:rPr lang="en-US" b="0" dirty="0" err="1"/>
              <a:t>diberikan</a:t>
            </a:r>
            <a:r>
              <a:rPr lang="en-US" b="0" dirty="0"/>
              <a:t> </a:t>
            </a:r>
            <a:r>
              <a:rPr lang="en-US" b="0" dirty="0" err="1"/>
              <a:t>oleh</a:t>
            </a:r>
            <a:r>
              <a:rPr lang="en-US" b="0" dirty="0"/>
              <a:t> </a:t>
            </a:r>
            <a:r>
              <a:rPr lang="en-US" b="0" dirty="0" err="1"/>
              <a:t>gaya</a:t>
            </a:r>
            <a:r>
              <a:rPr lang="en-US" b="0" dirty="0"/>
              <a:t> </a:t>
            </a:r>
            <a:r>
              <a:rPr lang="en-US" b="0" dirty="0" err="1"/>
              <a:t>itu</a:t>
            </a:r>
            <a:r>
              <a:rPr lang="en-US" b="0" dirty="0"/>
              <a:t>, </a:t>
            </a:r>
            <a:r>
              <a:rPr lang="en-US" b="0" dirty="0" err="1"/>
              <a:t>jika</a:t>
            </a:r>
            <a:r>
              <a:rPr lang="en-US" b="0" dirty="0"/>
              <a:t> </a:t>
            </a:r>
            <a:r>
              <a:rPr lang="en-US" b="0" dirty="0" err="1"/>
              <a:t>sudut</a:t>
            </a:r>
            <a:r>
              <a:rPr lang="en-US" b="0" dirty="0"/>
              <a:t> </a:t>
            </a:r>
            <a:r>
              <a:rPr lang="en-US" b="0" dirty="0" err="1"/>
              <a:t>antara</a:t>
            </a:r>
            <a:r>
              <a:rPr lang="en-US" b="0" dirty="0"/>
              <a:t> </a:t>
            </a:r>
            <a:r>
              <a:rPr lang="en-US" b="0" dirty="0" err="1"/>
              <a:t>gaya</a:t>
            </a:r>
            <a:r>
              <a:rPr lang="en-US" b="0" dirty="0"/>
              <a:t> </a:t>
            </a:r>
            <a:r>
              <a:rPr lang="en-US" b="0" dirty="0" err="1"/>
              <a:t>dengan</a:t>
            </a:r>
            <a:r>
              <a:rPr lang="en-US" b="0" dirty="0"/>
              <a:t> </a:t>
            </a:r>
            <a:r>
              <a:rPr lang="en-US" b="0" dirty="0" err="1"/>
              <a:t>perpindahan</a:t>
            </a:r>
            <a:r>
              <a:rPr lang="en-US" b="0" dirty="0"/>
              <a:t> 60</a:t>
            </a:r>
            <a:r>
              <a:rPr lang="en-US" b="0" baseline="30000" dirty="0"/>
              <a:t>o</a:t>
            </a:r>
            <a:r>
              <a:rPr lang="en-US" b="0" dirty="0"/>
              <a:t> </a:t>
            </a:r>
            <a:r>
              <a:rPr lang="en-US" b="0" dirty="0" err="1"/>
              <a:t>dan</a:t>
            </a:r>
            <a:r>
              <a:rPr lang="en-US" b="0" dirty="0"/>
              <a:t> </a:t>
            </a:r>
            <a:r>
              <a:rPr lang="en-US" b="0" dirty="0" err="1"/>
              <a:t>balok</a:t>
            </a:r>
            <a:r>
              <a:rPr lang="en-US" b="0" dirty="0"/>
              <a:t> </a:t>
            </a:r>
            <a:r>
              <a:rPr lang="en-US" b="0" dirty="0" err="1"/>
              <a:t>bergeser</a:t>
            </a:r>
            <a:r>
              <a:rPr lang="en-US" b="0" dirty="0"/>
              <a:t> </a:t>
            </a:r>
            <a:r>
              <a:rPr lang="en-US" b="0" dirty="0" err="1"/>
              <a:t>sejauh</a:t>
            </a:r>
            <a:r>
              <a:rPr lang="en-US" b="0" dirty="0"/>
              <a:t> 3 m?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3714750"/>
            <a:ext cx="31765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7414" name="Rectangle 27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7415" name="Rectangle 28"/>
          <p:cNvSpPr>
            <a:spLocks noChangeArrowheads="1"/>
          </p:cNvSpPr>
          <p:nvPr/>
        </p:nvSpPr>
        <p:spPr bwMode="auto">
          <a:xfrm>
            <a:off x="0" y="180975"/>
            <a:ext cx="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7416" name="Rectangle 29"/>
          <p:cNvSpPr>
            <a:spLocks noChangeArrowheads="1"/>
          </p:cNvSpPr>
          <p:nvPr/>
        </p:nvSpPr>
        <p:spPr bwMode="auto">
          <a:xfrm>
            <a:off x="0" y="819150"/>
            <a:ext cx="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7417" name="Rectangle 35"/>
          <p:cNvSpPr>
            <a:spLocks noChangeArrowheads="1"/>
          </p:cNvSpPr>
          <p:nvPr/>
        </p:nvSpPr>
        <p:spPr bwMode="auto">
          <a:xfrm>
            <a:off x="0" y="143827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>
              <a:latin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1F5B1-B6EA-40A8-9AFF-73CA9B326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765" y="476672"/>
            <a:ext cx="8820472" cy="563562"/>
          </a:xfrm>
        </p:spPr>
        <p:txBody>
          <a:bodyPr/>
          <a:lstStyle/>
          <a:p>
            <a:pPr algn="ctr"/>
            <a:r>
              <a:rPr lang="id-ID" dirty="0"/>
              <a:t>Usaha yang dilakukan oleh gaya gravitasi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C9D916-5E17-49F8-868E-500F50070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4" y="1997429"/>
            <a:ext cx="2671956" cy="115212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92D77CB-6633-468A-9E40-942A0AE61C59}"/>
              </a:ext>
            </a:extLst>
          </p:cNvPr>
          <p:cNvSpPr/>
          <p:nvPr/>
        </p:nvSpPr>
        <p:spPr>
          <a:xfrm>
            <a:off x="2843808" y="2157994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negatif (-) : jika benda bergerak ke atas</a:t>
            </a:r>
          </a:p>
          <a:p>
            <a:pPr algn="l"/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p</a:t>
            </a:r>
            <a:r>
              <a:rPr lang="sv-SE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ositif</a:t>
            </a:r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(+): </a:t>
            </a:r>
            <a:r>
              <a:rPr lang="sv-SE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</a:t>
            </a:r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jika</a:t>
            </a:r>
            <a:r>
              <a:rPr lang="sv-SE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 benda bergerak ke bawah</a:t>
            </a:r>
            <a:endParaRPr lang="id-ID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E21E2E6-0A78-49A5-8717-97625404D79F}"/>
                  </a:ext>
                </a:extLst>
              </p:cNvPr>
              <p:cNvSpPr/>
              <p:nvPr/>
            </p:nvSpPr>
            <p:spPr>
              <a:xfrm>
                <a:off x="196425" y="3869010"/>
                <a:ext cx="7156126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id-ID" sz="2400" dirty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Dengan:</a:t>
                </a:r>
              </a:p>
              <a:p>
                <a:pPr algn="l"/>
                <a:r>
                  <a:rPr lang="id-ID" sz="2400" dirty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m: massa benda (kg)</a:t>
                </a:r>
              </a:p>
              <a:p>
                <a:pPr algn="l"/>
                <a:r>
                  <a:rPr lang="id-ID" sz="2400" dirty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g: percepatan gravitasi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sz="24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4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id-ID" sz="24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id-ID" sz="24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id-ID" sz="24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d-ID" sz="2400" dirty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)</a:t>
                </a:r>
              </a:p>
              <a:p>
                <a:pPr algn="l"/>
                <a:r>
                  <a:rPr lang="id-ID" sz="2400" dirty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h: ketinggian benda dari permukaan bumi (m)</a:t>
                </a:r>
                <a:endParaRPr lang="id-ID" sz="2400" dirty="0"/>
              </a:p>
            </p:txBody>
          </p:sp>
        </mc:Choice>
        <mc:Fallback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E21E2E6-0A78-49A5-8717-97625404D7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425" y="3869010"/>
                <a:ext cx="7156126" cy="1569660"/>
              </a:xfrm>
              <a:prstGeom prst="rect">
                <a:avLst/>
              </a:prstGeom>
              <a:blipFill>
                <a:blip r:embed="rId3"/>
                <a:stretch>
                  <a:fillRect l="-1278" t="-2724" r="-341" b="-856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8233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4" y="260649"/>
            <a:ext cx="8267894" cy="6184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3252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7472363" cy="563562"/>
          </a:xfrm>
        </p:spPr>
        <p:txBody>
          <a:bodyPr/>
          <a:lstStyle/>
          <a:p>
            <a:r>
              <a:rPr lang="en-US"/>
              <a:t>TEOREMA USAHA DAN ENERGI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90612"/>
            <a:ext cx="8229600" cy="544829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b="0" dirty="0" err="1"/>
              <a:t>Energi</a:t>
            </a:r>
            <a:r>
              <a:rPr lang="en-US" b="0" dirty="0"/>
              <a:t> </a:t>
            </a:r>
            <a:r>
              <a:rPr lang="id-ID" b="0" dirty="0"/>
              <a:t>: </a:t>
            </a:r>
            <a:r>
              <a:rPr lang="en-US" b="0" dirty="0" err="1"/>
              <a:t>kemampuan</a:t>
            </a:r>
            <a:r>
              <a:rPr lang="en-US" b="0" dirty="0"/>
              <a:t> </a:t>
            </a:r>
            <a:r>
              <a:rPr lang="en-US" b="0" dirty="0" err="1"/>
              <a:t>untuk</a:t>
            </a:r>
            <a:r>
              <a:rPr lang="en-US" b="0" dirty="0"/>
              <a:t> </a:t>
            </a:r>
            <a:r>
              <a:rPr lang="en-US" b="0" dirty="0" err="1"/>
              <a:t>melakukan</a:t>
            </a:r>
            <a:r>
              <a:rPr lang="en-US" b="0" dirty="0"/>
              <a:t> </a:t>
            </a:r>
            <a:r>
              <a:rPr lang="en-US" b="0" dirty="0" err="1"/>
              <a:t>usaha</a:t>
            </a:r>
            <a:r>
              <a:rPr lang="en-US" b="0" dirty="0"/>
              <a:t>. </a:t>
            </a:r>
            <a:endParaRPr lang="id-ID" b="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b="0" dirty="0" err="1"/>
              <a:t>Suatu</a:t>
            </a:r>
            <a:r>
              <a:rPr lang="en-US" b="0" dirty="0"/>
              <a:t> </a:t>
            </a:r>
            <a:r>
              <a:rPr lang="en-US" b="0" dirty="0" err="1"/>
              <a:t>benda</a:t>
            </a:r>
            <a:r>
              <a:rPr lang="en-US" b="0" dirty="0"/>
              <a:t> </a:t>
            </a:r>
            <a:r>
              <a:rPr lang="en-US" b="0" dirty="0" err="1"/>
              <a:t>dikatakan</a:t>
            </a:r>
            <a:r>
              <a:rPr lang="en-US" b="0" dirty="0"/>
              <a:t> </a:t>
            </a:r>
            <a:r>
              <a:rPr lang="en-US" b="0" dirty="0" err="1"/>
              <a:t>memiliki</a:t>
            </a:r>
            <a:r>
              <a:rPr lang="en-US" b="0" dirty="0"/>
              <a:t> </a:t>
            </a:r>
            <a:r>
              <a:rPr lang="en-US" b="0" dirty="0" err="1"/>
              <a:t>energi</a:t>
            </a:r>
            <a:r>
              <a:rPr lang="en-US" b="0" dirty="0"/>
              <a:t> </a:t>
            </a:r>
            <a:r>
              <a:rPr lang="en-US" b="0" dirty="0" err="1"/>
              <a:t>jika</a:t>
            </a:r>
            <a:r>
              <a:rPr lang="en-US" b="0" dirty="0"/>
              <a:t> </a:t>
            </a:r>
            <a:r>
              <a:rPr lang="en-US" b="0" dirty="0" err="1"/>
              <a:t>benda</a:t>
            </a:r>
            <a:r>
              <a:rPr lang="en-US" b="0" dirty="0"/>
              <a:t> </a:t>
            </a:r>
            <a:r>
              <a:rPr lang="en-US" b="0" dirty="0" err="1"/>
              <a:t>tersebut</a:t>
            </a:r>
            <a:r>
              <a:rPr lang="en-US" b="0" dirty="0"/>
              <a:t> </a:t>
            </a:r>
            <a:r>
              <a:rPr lang="en-US" b="0" dirty="0" err="1"/>
              <a:t>dapat</a:t>
            </a:r>
            <a:r>
              <a:rPr lang="en-US" b="0" dirty="0"/>
              <a:t> </a:t>
            </a:r>
            <a:r>
              <a:rPr lang="en-US" b="0" dirty="0" err="1"/>
              <a:t>melakukan</a:t>
            </a:r>
            <a:r>
              <a:rPr lang="en-US" b="0" dirty="0"/>
              <a:t> </a:t>
            </a:r>
            <a:r>
              <a:rPr lang="en-US" b="0" dirty="0" err="1"/>
              <a:t>usaha</a:t>
            </a:r>
            <a:r>
              <a:rPr lang="en-US" b="0" dirty="0"/>
              <a:t>.</a:t>
            </a:r>
            <a:endParaRPr lang="id-ID" b="0" dirty="0"/>
          </a:p>
          <a:p>
            <a:pPr>
              <a:buFont typeface="Wingdings" panose="05000000000000000000" pitchFamily="2" charset="2"/>
              <a:buChar char="Ø"/>
            </a:pPr>
            <a:r>
              <a:rPr lang="id-ID" b="0" dirty="0"/>
              <a:t>Contoh 1:</a:t>
            </a:r>
            <a:r>
              <a:rPr lang="en-US" b="0" dirty="0"/>
              <a:t> </a:t>
            </a:r>
            <a:r>
              <a:rPr lang="en-US" b="0" dirty="0" err="1"/>
              <a:t>kendaraan</a:t>
            </a:r>
            <a:r>
              <a:rPr lang="en-US" b="0" dirty="0"/>
              <a:t> </a:t>
            </a:r>
            <a:r>
              <a:rPr lang="en-US" b="0" dirty="0" err="1"/>
              <a:t>dapat</a:t>
            </a:r>
            <a:r>
              <a:rPr lang="en-US" b="0" dirty="0"/>
              <a:t> </a:t>
            </a:r>
            <a:r>
              <a:rPr lang="en-US" b="0" dirty="0" err="1"/>
              <a:t>mengangkat</a:t>
            </a:r>
            <a:r>
              <a:rPr lang="en-US" b="0" dirty="0"/>
              <a:t> </a:t>
            </a:r>
            <a:r>
              <a:rPr lang="en-US" b="0" dirty="0" err="1"/>
              <a:t>barang</a:t>
            </a:r>
            <a:r>
              <a:rPr lang="en-US" b="0" dirty="0"/>
              <a:t> </a:t>
            </a:r>
            <a:r>
              <a:rPr lang="en-US" b="0" dirty="0" err="1"/>
              <a:t>karena</a:t>
            </a:r>
            <a:r>
              <a:rPr lang="en-US" b="0" dirty="0"/>
              <a:t> </a:t>
            </a:r>
            <a:r>
              <a:rPr lang="en-US" b="0" dirty="0" err="1"/>
              <a:t>memiliki</a:t>
            </a:r>
            <a:r>
              <a:rPr lang="en-US" b="0" dirty="0"/>
              <a:t> </a:t>
            </a:r>
            <a:r>
              <a:rPr lang="en-US" b="0" dirty="0" err="1"/>
              <a:t>energi</a:t>
            </a:r>
            <a:r>
              <a:rPr lang="en-US" b="0" dirty="0"/>
              <a:t> yang </a:t>
            </a:r>
            <a:r>
              <a:rPr lang="en-US" b="0" dirty="0" err="1"/>
              <a:t>diperoleh</a:t>
            </a:r>
            <a:r>
              <a:rPr lang="en-US" b="0" dirty="0"/>
              <a:t> </a:t>
            </a:r>
            <a:r>
              <a:rPr lang="en-US" b="0" dirty="0" err="1"/>
              <a:t>dari</a:t>
            </a:r>
            <a:r>
              <a:rPr lang="en-US" b="0" dirty="0"/>
              <a:t> </a:t>
            </a:r>
            <a:r>
              <a:rPr lang="en-US" b="0" dirty="0" err="1"/>
              <a:t>bahan</a:t>
            </a:r>
            <a:r>
              <a:rPr lang="en-US" b="0" dirty="0"/>
              <a:t> </a:t>
            </a:r>
            <a:r>
              <a:rPr lang="en-US" b="0" dirty="0" err="1"/>
              <a:t>bakar</a:t>
            </a:r>
            <a:r>
              <a:rPr lang="en-US" b="0" dirty="0"/>
              <a:t>.</a:t>
            </a:r>
            <a:endParaRPr lang="id-ID" b="0" dirty="0"/>
          </a:p>
          <a:p>
            <a:pPr>
              <a:buFont typeface="Wingdings" panose="05000000000000000000" pitchFamily="2" charset="2"/>
              <a:buChar char="Ø"/>
            </a:pPr>
            <a:r>
              <a:rPr lang="id-ID" b="0" dirty="0"/>
              <a:t>Contoh 2: manusia bisa mendorong meja karena memunyai energi yang berasal dari makanan.</a:t>
            </a:r>
            <a:endParaRPr lang="en-US" b="0" dirty="0"/>
          </a:p>
          <a:p>
            <a:pPr>
              <a:buFont typeface="Wingdings" panose="05000000000000000000" pitchFamily="2" charset="2"/>
              <a:buChar char="Ø"/>
            </a:pPr>
            <a:endParaRPr lang="id-ID" b="0" dirty="0"/>
          </a:p>
          <a:p>
            <a:pPr marL="0" indent="0">
              <a:buNone/>
            </a:pPr>
            <a:endParaRPr lang="en-US" b="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785794"/>
            <a:ext cx="8686800" cy="155257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sz="2400" b="0" dirty="0" err="1"/>
              <a:t>Keberadaan</a:t>
            </a:r>
            <a:r>
              <a:rPr lang="en-US" sz="2400" b="0" dirty="0"/>
              <a:t> </a:t>
            </a:r>
            <a:r>
              <a:rPr lang="en-US" sz="2400" b="0" dirty="0" err="1"/>
              <a:t>energi</a:t>
            </a:r>
            <a:r>
              <a:rPr lang="en-US" sz="2400" b="0" dirty="0"/>
              <a:t> </a:t>
            </a:r>
            <a:r>
              <a:rPr lang="en-US" sz="2400" b="0" dirty="0" err="1"/>
              <a:t>bersifat</a:t>
            </a:r>
            <a:r>
              <a:rPr lang="en-US" sz="2400" b="0" dirty="0"/>
              <a:t> </a:t>
            </a:r>
            <a:r>
              <a:rPr lang="en-US" sz="2400" b="0" dirty="0" err="1"/>
              <a:t>kekal</a:t>
            </a:r>
            <a:r>
              <a:rPr lang="id-ID" sz="2400" b="0" dirty="0"/>
              <a:t> </a:t>
            </a:r>
            <a:r>
              <a:rPr lang="id-ID" sz="2400" b="0" dirty="0">
                <a:latin typeface="Century Schoolbook" panose="02040604050505020304" pitchFamily="18" charset="0"/>
              </a:rPr>
              <a:t>→ </a:t>
            </a:r>
            <a:r>
              <a:rPr lang="en-US" sz="2400" b="0" dirty="0" err="1"/>
              <a:t>Hukum</a:t>
            </a:r>
            <a:r>
              <a:rPr lang="en-US" sz="2400" b="0" dirty="0"/>
              <a:t> </a:t>
            </a:r>
            <a:r>
              <a:rPr lang="en-US" sz="2400" b="0" dirty="0" err="1"/>
              <a:t>Kekekalan</a:t>
            </a:r>
            <a:r>
              <a:rPr lang="en-US" sz="2400" b="0" dirty="0"/>
              <a:t> </a:t>
            </a:r>
            <a:r>
              <a:rPr lang="en-US" sz="2400" b="0" dirty="0" err="1"/>
              <a:t>Energi</a:t>
            </a:r>
            <a:r>
              <a:rPr lang="en-US" sz="2400" b="0" dirty="0"/>
              <a:t>: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-180528" y="1747241"/>
            <a:ext cx="99451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>
                <a:latin typeface="Verdana" pitchFamily="34" charset="0"/>
              </a:rPr>
              <a:t>“</a:t>
            </a:r>
            <a:r>
              <a:rPr lang="en-US" sz="2400" b="1" dirty="0" err="1">
                <a:latin typeface="Verdana" pitchFamily="34" charset="0"/>
              </a:rPr>
              <a:t>Energi</a:t>
            </a:r>
            <a:r>
              <a:rPr lang="en-US" sz="2400" b="1" dirty="0">
                <a:latin typeface="Verdana" pitchFamily="34" charset="0"/>
              </a:rPr>
              <a:t> </a:t>
            </a:r>
            <a:r>
              <a:rPr lang="en-US" sz="2400" b="1" dirty="0" err="1">
                <a:latin typeface="Verdana" pitchFamily="34" charset="0"/>
              </a:rPr>
              <a:t>tidak</a:t>
            </a:r>
            <a:r>
              <a:rPr lang="en-US" sz="2400" b="1" dirty="0">
                <a:latin typeface="Verdana" pitchFamily="34" charset="0"/>
              </a:rPr>
              <a:t> </a:t>
            </a:r>
            <a:r>
              <a:rPr lang="en-US" sz="2400" b="1" dirty="0" err="1">
                <a:latin typeface="Verdana" pitchFamily="34" charset="0"/>
              </a:rPr>
              <a:t>dapat</a:t>
            </a:r>
            <a:r>
              <a:rPr lang="en-US" sz="2400" b="1" dirty="0">
                <a:latin typeface="Verdana" pitchFamily="34" charset="0"/>
              </a:rPr>
              <a:t> </a:t>
            </a:r>
            <a:r>
              <a:rPr lang="en-US" sz="2400" b="1" dirty="0" err="1">
                <a:latin typeface="Verdana" pitchFamily="34" charset="0"/>
              </a:rPr>
              <a:t>diciptakan</a:t>
            </a:r>
            <a:r>
              <a:rPr lang="en-US" sz="2400" b="1" dirty="0">
                <a:latin typeface="Verdana" pitchFamily="34" charset="0"/>
              </a:rPr>
              <a:t> dan </a:t>
            </a:r>
            <a:r>
              <a:rPr lang="en-US" sz="2400" b="1" dirty="0" err="1">
                <a:latin typeface="Verdana" pitchFamily="34" charset="0"/>
              </a:rPr>
              <a:t>tidak</a:t>
            </a:r>
            <a:r>
              <a:rPr lang="en-US" sz="2400" b="1" dirty="0">
                <a:latin typeface="Verdana" pitchFamily="34" charset="0"/>
              </a:rPr>
              <a:t> </a:t>
            </a:r>
            <a:r>
              <a:rPr lang="en-US" sz="2400" b="1" dirty="0" err="1">
                <a:latin typeface="Verdana" pitchFamily="34" charset="0"/>
              </a:rPr>
              <a:t>dapat</a:t>
            </a:r>
            <a:endParaRPr lang="id-ID" sz="2400" b="1" dirty="0">
              <a:latin typeface="Verdana" pitchFamily="34" charset="0"/>
            </a:endParaRPr>
          </a:p>
          <a:p>
            <a:r>
              <a:rPr lang="id-ID" sz="2400" b="1" dirty="0">
                <a:latin typeface="Verdana" pitchFamily="34" charset="0"/>
              </a:rPr>
              <a:t> </a:t>
            </a:r>
            <a:r>
              <a:rPr lang="en-US" sz="2400" b="1" dirty="0" err="1">
                <a:latin typeface="Verdana" pitchFamily="34" charset="0"/>
              </a:rPr>
              <a:t>dimusnahkan</a:t>
            </a:r>
            <a:r>
              <a:rPr lang="en-US" sz="2400" b="1" dirty="0">
                <a:latin typeface="Verdana" pitchFamily="34" charset="0"/>
              </a:rPr>
              <a:t>”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02663" y="2979809"/>
            <a:ext cx="82153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dirty="0" err="1">
                <a:latin typeface="Verdana" pitchFamily="34" charset="0"/>
              </a:rPr>
              <a:t>Energi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hanya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mengalami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perubahan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bentuk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dari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bentuk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satu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menjadi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bentuk</a:t>
            </a:r>
            <a:r>
              <a:rPr lang="en-US" sz="2400" dirty="0">
                <a:latin typeface="Verdana" pitchFamily="34" charset="0"/>
              </a:rPr>
              <a:t> lain.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85750" y="4182641"/>
            <a:ext cx="82153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400" dirty="0" err="1">
                <a:latin typeface="Verdana" pitchFamily="34" charset="0"/>
              </a:rPr>
              <a:t>Misalnya</a:t>
            </a:r>
            <a:r>
              <a:rPr lang="en-US" sz="2400" dirty="0">
                <a:latin typeface="Verdana" pitchFamily="34" charset="0"/>
              </a:rPr>
              <a:t>, </a:t>
            </a:r>
            <a:r>
              <a:rPr lang="en-US" sz="2400" dirty="0" err="1">
                <a:latin typeface="Verdana" pitchFamily="34" charset="0"/>
              </a:rPr>
              <a:t>energi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bahan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bakar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berubah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menjadi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energi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kinetik</a:t>
            </a:r>
            <a:r>
              <a:rPr lang="en-US" sz="2400" dirty="0">
                <a:latin typeface="Verdana" pitchFamily="34" charset="0"/>
              </a:rPr>
              <a:t> yang </a:t>
            </a:r>
            <a:r>
              <a:rPr lang="en-US" sz="2400" dirty="0" err="1">
                <a:latin typeface="Verdana" pitchFamily="34" charset="0"/>
              </a:rPr>
              <a:t>dimiliki</a:t>
            </a:r>
            <a:r>
              <a:rPr lang="en-US" sz="2400" dirty="0">
                <a:latin typeface="Verdana" pitchFamily="34" charset="0"/>
              </a:rPr>
              <a:t> yang </a:t>
            </a:r>
            <a:r>
              <a:rPr lang="en-US" sz="2400" dirty="0" err="1">
                <a:latin typeface="Verdana" pitchFamily="34" charset="0"/>
              </a:rPr>
              <a:t>dimiliki</a:t>
            </a:r>
            <a:r>
              <a:rPr lang="en-US" sz="2400" dirty="0">
                <a:latin typeface="Verdana" pitchFamily="34" charset="0"/>
              </a:rPr>
              <a:t> </a:t>
            </a:r>
            <a:r>
              <a:rPr lang="en-US" sz="2400" dirty="0" err="1">
                <a:latin typeface="Verdana" pitchFamily="34" charset="0"/>
              </a:rPr>
              <a:t>kendaraan</a:t>
            </a:r>
            <a:r>
              <a:rPr lang="en-US" sz="2400" dirty="0">
                <a:latin typeface="Verdana" pitchFamily="34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80"/>
                            </p:stCondLst>
                            <p:childTnLst>
                              <p:par>
                                <p:cTn id="2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allAtOnce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79512" y="2606946"/>
            <a:ext cx="821531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id-ID" sz="2800" dirty="0">
                <a:latin typeface="Verdana" pitchFamily="34" charset="0"/>
                <a:ea typeface="Times New Roman" pitchFamily="18" charset="0"/>
              </a:rPr>
              <a:t>besarnya berbanding lurus dengan massa benda dan kuadrat kecepatannya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:</a:t>
            </a:r>
          </a:p>
          <a:p>
            <a:pPr algn="l" eaLnBrk="0" hangingPunct="0"/>
            <a:endParaRPr lang="en-US" sz="2800" dirty="0">
              <a:latin typeface="Verdana" pitchFamily="34" charset="0"/>
              <a:ea typeface="Times New Roman" pitchFamily="18" charset="0"/>
            </a:endParaRPr>
          </a:p>
        </p:txBody>
      </p:sp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9767" y="3679809"/>
            <a:ext cx="1857375" cy="952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395536" y="4557692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id-ID" sz="2800" dirty="0">
                <a:latin typeface="Verdana" pitchFamily="34" charset="0"/>
                <a:ea typeface="Times New Roman" pitchFamily="18" charset="0"/>
              </a:rPr>
              <a:t>dengan,</a:t>
            </a:r>
            <a:endParaRPr lang="en-US" sz="2800" dirty="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95536" y="5170808"/>
            <a:ext cx="46974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id-ID" sz="2800" i="1" dirty="0">
                <a:latin typeface="Verdana" pitchFamily="34" charset="0"/>
                <a:ea typeface="Times New Roman" pitchFamily="18" charset="0"/>
              </a:rPr>
              <a:t>m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 = massa benda    (kg)</a:t>
            </a:r>
            <a:endParaRPr lang="en-US" sz="2800" dirty="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68574" y="5650727"/>
            <a:ext cx="5133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id-ID" sz="2800" i="1" dirty="0">
                <a:latin typeface="Verdana" pitchFamily="34" charset="0"/>
                <a:ea typeface="Times New Roman" pitchFamily="18" charset="0"/>
              </a:rPr>
              <a:t>v =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 kecepatan benda (m/s)</a:t>
            </a:r>
            <a:endParaRPr lang="en-US" sz="2800" dirty="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95536" y="6169840"/>
            <a:ext cx="53070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id-ID" sz="2800" i="1" dirty="0">
                <a:latin typeface="Verdana" pitchFamily="34" charset="0"/>
                <a:ea typeface="Times New Roman" pitchFamily="18" charset="0"/>
              </a:rPr>
              <a:t>E</a:t>
            </a:r>
            <a:r>
              <a:rPr lang="id-ID" i="1" dirty="0">
                <a:latin typeface="Verdana" pitchFamily="34" charset="0"/>
                <a:ea typeface="Times New Roman" pitchFamily="18" charset="0"/>
              </a:rPr>
              <a:t>k</a:t>
            </a:r>
            <a:r>
              <a:rPr lang="id-ID" sz="2800" i="1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= Energi  kinetik   (joule)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A16879-0EC6-449A-95D5-F6C92E1E5833}"/>
              </a:ext>
            </a:extLst>
          </p:cNvPr>
          <p:cNvSpPr/>
          <p:nvPr/>
        </p:nvSpPr>
        <p:spPr>
          <a:xfrm>
            <a:off x="179512" y="84057"/>
            <a:ext cx="39196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1. </a:t>
            </a:r>
            <a:r>
              <a:rPr lang="en-US" sz="4000" dirty="0" err="1">
                <a:solidFill>
                  <a:schemeClr val="bg1"/>
                </a:solidFill>
              </a:rPr>
              <a:t>Energi</a:t>
            </a:r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err="1">
                <a:solidFill>
                  <a:schemeClr val="bg1"/>
                </a:solidFill>
              </a:rPr>
              <a:t>Kinetik</a:t>
            </a:r>
            <a:endParaRPr lang="id-ID" sz="40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B24F8F-718D-4C03-8DA9-514B20646B7A}"/>
              </a:ext>
            </a:extLst>
          </p:cNvPr>
          <p:cNvSpPr/>
          <p:nvPr/>
        </p:nvSpPr>
        <p:spPr>
          <a:xfrm>
            <a:off x="-267164" y="1223090"/>
            <a:ext cx="96783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indent="0">
              <a:buFont typeface="Wingdings" pitchFamily="2" charset="2"/>
              <a:buNone/>
            </a:pPr>
            <a:r>
              <a:rPr lang="id-ID" sz="3200" dirty="0"/>
              <a:t>Definisi: </a:t>
            </a:r>
            <a:r>
              <a:rPr lang="en-US" sz="3200" dirty="0" err="1"/>
              <a:t>energi</a:t>
            </a:r>
            <a:r>
              <a:rPr lang="en-US" sz="3200" dirty="0"/>
              <a:t> yang </a:t>
            </a:r>
            <a:r>
              <a:rPr lang="en-US" sz="3200" dirty="0" err="1"/>
              <a:t>dimiliki</a:t>
            </a:r>
            <a:r>
              <a:rPr lang="en-US" sz="3200" dirty="0"/>
              <a:t> </a:t>
            </a:r>
            <a:r>
              <a:rPr lang="en-US" sz="3200" dirty="0" err="1"/>
              <a:t>benda</a:t>
            </a:r>
            <a:r>
              <a:rPr lang="en-US" sz="3200" dirty="0"/>
              <a:t> </a:t>
            </a:r>
            <a:r>
              <a:rPr lang="id-ID" sz="3200" dirty="0"/>
              <a:t>yang sedang</a:t>
            </a:r>
          </a:p>
          <a:p>
            <a:pPr marL="92075" indent="0">
              <a:buFont typeface="Wingdings" pitchFamily="2" charset="2"/>
              <a:buNone/>
            </a:pPr>
            <a:r>
              <a:rPr lang="id-ID" sz="3200" dirty="0"/>
              <a:t> bergerak</a:t>
            </a:r>
            <a:r>
              <a:rPr lang="en-US" sz="3200" dirty="0"/>
              <a:t>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3" y="447691"/>
            <a:ext cx="8715375" cy="140970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id-ID" b="0" dirty="0"/>
              <a:t>Hubungan gaya pada usaha dengan gaya pada  Hukum Newton II</a:t>
            </a:r>
            <a:endParaRPr lang="en-US" b="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14313" y="1895491"/>
            <a:ext cx="87153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4688" y="2490804"/>
            <a:ext cx="1571625" cy="6000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5607" name="Rectangle 5"/>
          <p:cNvSpPr>
            <a:spLocks noChangeArrowheads="1"/>
          </p:cNvSpPr>
          <p:nvPr/>
        </p:nvSpPr>
        <p:spPr bwMode="auto">
          <a:xfrm>
            <a:off x="180975" y="-3808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560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8" y="2490804"/>
            <a:ext cx="1600200" cy="6000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5610" name="Rectangle 8"/>
          <p:cNvSpPr>
            <a:spLocks noChangeArrowheads="1"/>
          </p:cNvSpPr>
          <p:nvPr/>
        </p:nvSpPr>
        <p:spPr bwMode="auto">
          <a:xfrm>
            <a:off x="180975" y="-3808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2214563" y="2519379"/>
            <a:ext cx="8477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jika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561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43650" y="2495566"/>
            <a:ext cx="2085975" cy="6000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9" name="Rectangle 1"/>
          <p:cNvSpPr>
            <a:spLocks noChangeArrowheads="1"/>
          </p:cNvSpPr>
          <p:nvPr/>
        </p:nvSpPr>
        <p:spPr bwMode="auto">
          <a:xfrm>
            <a:off x="285750" y="3078179"/>
            <a:ext cx="1838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id-ID" sz="2800" dirty="0">
                <a:latin typeface="Verdana" pitchFamily="34" charset="0"/>
                <a:ea typeface="Times New Roman" pitchFamily="18" charset="0"/>
              </a:rPr>
              <a:t>dengan,</a:t>
            </a:r>
            <a:endParaRPr lang="en-US" sz="2800" dirty="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457200" y="3576654"/>
            <a:ext cx="2508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 dirty="0">
                <a:latin typeface="Verdana" pitchFamily="34" charset="0"/>
                <a:ea typeface="Times New Roman" pitchFamily="18" charset="0"/>
              </a:rPr>
              <a:t>F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 =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gaya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N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)</a:t>
            </a:r>
            <a:endParaRPr lang="en-US" sz="2800" dirty="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457200" y="4005279"/>
            <a:ext cx="3938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s</a:t>
            </a:r>
            <a:r>
              <a:rPr lang="id-ID" sz="2800" i="1">
                <a:latin typeface="Verdana" pitchFamily="34" charset="0"/>
                <a:ea typeface="Times New Roman" pitchFamily="18" charset="0"/>
              </a:rPr>
              <a:t> =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perpindahan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  <a:endParaRPr lang="en-US" sz="280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14325" y="4410091"/>
            <a:ext cx="4321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m = massa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benda </a:t>
            </a:r>
            <a:r>
              <a:rPr lang="en-US" sz="2800">
                <a:latin typeface="Verdana" pitchFamily="34" charset="0"/>
              </a:rPr>
              <a:t>(kg)</a:t>
            </a:r>
            <a:endParaRPr lang="id-ID" sz="2800">
              <a:latin typeface="Verdana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4938713" y="2519379"/>
            <a:ext cx="1204912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maka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457200" y="4806966"/>
            <a:ext cx="5456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a</a:t>
            </a:r>
            <a:r>
              <a:rPr lang="id-ID" sz="2800" i="1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=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percepatan benda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m/s</a:t>
            </a:r>
            <a:r>
              <a:rPr lang="en-US" sz="2800" baseline="30000">
                <a:latin typeface="Verdana" pitchFamily="34" charset="0"/>
                <a:ea typeface="Times New Roman" pitchFamily="18" charset="0"/>
              </a:rPr>
              <a:t>2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649802" y="5195904"/>
            <a:ext cx="28151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 dirty="0">
                <a:latin typeface="Verdana" pitchFamily="34" charset="0"/>
                <a:ea typeface="Times New Roman" pitchFamily="18" charset="0"/>
              </a:rPr>
              <a:t>W</a:t>
            </a:r>
            <a:r>
              <a:rPr lang="id-ID" sz="2800" i="1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= 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Usaha 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(J)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14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3" y="642910"/>
            <a:ext cx="8715375" cy="142875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b="0" dirty="0" err="1"/>
              <a:t>Jika</a:t>
            </a:r>
            <a:r>
              <a:rPr lang="en-US" b="0" dirty="0"/>
              <a:t> </a:t>
            </a:r>
            <a:r>
              <a:rPr lang="en-US" b="0" dirty="0" err="1"/>
              <a:t>gaya</a:t>
            </a:r>
            <a:r>
              <a:rPr lang="en-US" b="0" dirty="0"/>
              <a:t> </a:t>
            </a:r>
            <a:r>
              <a:rPr lang="en-US" b="0" i="1" dirty="0"/>
              <a:t>F </a:t>
            </a:r>
            <a:r>
              <a:rPr lang="en-US" b="0" dirty="0" err="1"/>
              <a:t>bekerja</a:t>
            </a:r>
            <a:r>
              <a:rPr lang="en-US" b="0" dirty="0"/>
              <a:t> pada </a:t>
            </a:r>
            <a:r>
              <a:rPr lang="en-US" b="0" dirty="0" err="1"/>
              <a:t>benda</a:t>
            </a:r>
            <a:r>
              <a:rPr lang="en-US" b="0" dirty="0"/>
              <a:t>, </a:t>
            </a:r>
            <a:r>
              <a:rPr lang="en-US" b="0" dirty="0" err="1"/>
              <a:t>benda</a:t>
            </a:r>
            <a:r>
              <a:rPr lang="en-US" b="0" dirty="0"/>
              <a:t> </a:t>
            </a:r>
            <a:r>
              <a:rPr lang="en-US" b="0" dirty="0" err="1"/>
              <a:t>tersebut</a:t>
            </a:r>
            <a:r>
              <a:rPr lang="en-US" b="0" dirty="0"/>
              <a:t> </a:t>
            </a:r>
            <a:r>
              <a:rPr lang="en-US" b="0" dirty="0" err="1"/>
              <a:t>akan</a:t>
            </a:r>
            <a:r>
              <a:rPr lang="en-US" b="0" dirty="0"/>
              <a:t> </a:t>
            </a:r>
            <a:r>
              <a:rPr lang="en-US" b="0" dirty="0" err="1"/>
              <a:t>bergerak</a:t>
            </a:r>
            <a:r>
              <a:rPr lang="en-US" b="0" dirty="0"/>
              <a:t> </a:t>
            </a:r>
            <a:r>
              <a:rPr lang="en-US" b="0" dirty="0" err="1"/>
              <a:t>berubah</a:t>
            </a:r>
            <a:r>
              <a:rPr lang="en-US" b="0" dirty="0"/>
              <a:t> </a:t>
            </a:r>
            <a:r>
              <a:rPr lang="en-US" b="0" dirty="0" err="1"/>
              <a:t>beraturan</a:t>
            </a:r>
            <a:r>
              <a:rPr lang="en-US" b="0" dirty="0"/>
              <a:t> (GLBB), </a:t>
            </a:r>
            <a:r>
              <a:rPr lang="en-US" b="0" dirty="0" err="1"/>
              <a:t>sehingga</a:t>
            </a:r>
            <a:r>
              <a:rPr lang="en-US" b="0" dirty="0"/>
              <a:t> </a:t>
            </a:r>
            <a:r>
              <a:rPr lang="id-ID" b="0" dirty="0"/>
              <a:t>:</a:t>
            </a:r>
            <a:endParaRPr lang="en-US" b="0" dirty="0"/>
          </a:p>
        </p:txBody>
      </p:sp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0" y="-50009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50" y="2260573"/>
            <a:ext cx="2476500" cy="5238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6629" name="Rectangle 3"/>
          <p:cNvSpPr>
            <a:spLocks noChangeArrowheads="1"/>
          </p:cNvSpPr>
          <p:nvPr/>
        </p:nvSpPr>
        <p:spPr bwMode="auto">
          <a:xfrm>
            <a:off x="180975" y="16666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3995738" y="2284385"/>
            <a:ext cx="1000125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atau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6631" name="Rectangle 5"/>
          <p:cNvSpPr>
            <a:spLocks noChangeArrowheads="1"/>
          </p:cNvSpPr>
          <p:nvPr/>
        </p:nvSpPr>
        <p:spPr bwMode="auto">
          <a:xfrm>
            <a:off x="0" y="-50009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5963" y="2136748"/>
            <a:ext cx="2000250" cy="952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6633" name="Rectangle 2"/>
          <p:cNvSpPr>
            <a:spLocks noChangeArrowheads="1"/>
          </p:cNvSpPr>
          <p:nvPr/>
        </p:nvSpPr>
        <p:spPr bwMode="auto">
          <a:xfrm>
            <a:off x="0" y="-50009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6634" name="Rectangle 4"/>
          <p:cNvSpPr>
            <a:spLocks noChangeArrowheads="1"/>
          </p:cNvSpPr>
          <p:nvPr/>
        </p:nvSpPr>
        <p:spPr bwMode="auto">
          <a:xfrm>
            <a:off x="0" y="-50009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6635" name="Rectangle 5"/>
          <p:cNvSpPr>
            <a:spLocks noChangeArrowheads="1"/>
          </p:cNvSpPr>
          <p:nvPr/>
        </p:nvSpPr>
        <p:spPr bwMode="auto">
          <a:xfrm>
            <a:off x="180975" y="15713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6636" name="Rectangle 7"/>
          <p:cNvSpPr>
            <a:spLocks noChangeArrowheads="1"/>
          </p:cNvSpPr>
          <p:nvPr/>
        </p:nvSpPr>
        <p:spPr bwMode="auto">
          <a:xfrm>
            <a:off x="0" y="-50009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6637" name="Rectangle 8"/>
          <p:cNvSpPr>
            <a:spLocks noChangeArrowheads="1"/>
          </p:cNvSpPr>
          <p:nvPr/>
        </p:nvSpPr>
        <p:spPr bwMode="auto">
          <a:xfrm>
            <a:off x="180975" y="15713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6638" name="Rectangle 10"/>
          <p:cNvSpPr>
            <a:spLocks noChangeArrowheads="1"/>
          </p:cNvSpPr>
          <p:nvPr/>
        </p:nvSpPr>
        <p:spPr bwMode="auto">
          <a:xfrm>
            <a:off x="0" y="-50009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5" name="Rectangle 1"/>
          <p:cNvSpPr>
            <a:spLocks noChangeArrowheads="1"/>
          </p:cNvSpPr>
          <p:nvPr/>
        </p:nvSpPr>
        <p:spPr bwMode="auto">
          <a:xfrm>
            <a:off x="285750" y="3216248"/>
            <a:ext cx="2701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id-ID" sz="2800">
                <a:latin typeface="Verdana" pitchFamily="34" charset="0"/>
                <a:ea typeface="Times New Roman" pitchFamily="18" charset="0"/>
              </a:rPr>
              <a:t>dengan,</a:t>
            </a:r>
            <a:endParaRPr lang="en-US" sz="280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auto">
          <a:xfrm>
            <a:off x="303213" y="3744885"/>
            <a:ext cx="62626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V</a:t>
            </a:r>
            <a:r>
              <a:rPr lang="en-US" sz="2800" i="1" baseline="-25000">
                <a:latin typeface="Verdana" pitchFamily="34" charset="0"/>
                <a:ea typeface="Times New Roman" pitchFamily="18" charset="0"/>
              </a:rPr>
              <a:t>0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 =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kecepatan awal benda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m/s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  <a:endParaRPr lang="en-US" sz="280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371475" y="4244948"/>
            <a:ext cx="62880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V</a:t>
            </a:r>
            <a:r>
              <a:rPr lang="en-US" sz="2800" i="1" baseline="-25000">
                <a:latin typeface="Verdana" pitchFamily="34" charset="0"/>
                <a:ea typeface="Times New Roman" pitchFamily="18" charset="0"/>
              </a:rPr>
              <a:t>t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 =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kecepatan akhir benda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m/s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  <a:endParaRPr lang="en-US" sz="280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500063" y="4673573"/>
            <a:ext cx="54562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a</a:t>
            </a:r>
            <a:r>
              <a:rPr lang="id-ID" sz="2800" i="1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=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percepatan benda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m/s</a:t>
            </a:r>
            <a:r>
              <a:rPr lang="en-US" sz="2800" baseline="30000">
                <a:latin typeface="Verdana" pitchFamily="34" charset="0"/>
                <a:ea typeface="Times New Roman" pitchFamily="18" charset="0"/>
              </a:rPr>
              <a:t>2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</a:p>
        </p:txBody>
      </p:sp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511175" y="5173635"/>
            <a:ext cx="3938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s</a:t>
            </a:r>
            <a:r>
              <a:rPr lang="id-ID" sz="2800" i="1">
                <a:latin typeface="Verdana" pitchFamily="34" charset="0"/>
                <a:ea typeface="Times New Roman" pitchFamily="18" charset="0"/>
              </a:rPr>
              <a:t> =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perpindahan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35" grpId="0"/>
      <p:bldP spid="36" grpId="0"/>
      <p:bldP spid="37" grpId="0"/>
      <p:bldP spid="38" grpId="0"/>
      <p:bldP spid="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42875" y="642950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Sehingga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persamaan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pada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menjadi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0" y="-500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50" y="1285888"/>
            <a:ext cx="3381375" cy="1047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7653" name="Rectangle 3"/>
          <p:cNvSpPr>
            <a:spLocks noChangeArrowheads="1"/>
          </p:cNvSpPr>
          <p:nvPr/>
        </p:nvSpPr>
        <p:spPr bwMode="auto">
          <a:xfrm>
            <a:off x="180975" y="376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7654" name="Rectangle 5"/>
          <p:cNvSpPr>
            <a:spLocks noChangeArrowheads="1"/>
          </p:cNvSpPr>
          <p:nvPr/>
        </p:nvSpPr>
        <p:spPr bwMode="auto">
          <a:xfrm>
            <a:off x="0" y="-500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50" y="2643200"/>
            <a:ext cx="3429000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7656" name="Rectangle 6"/>
          <p:cNvSpPr>
            <a:spLocks noChangeArrowheads="1"/>
          </p:cNvSpPr>
          <p:nvPr/>
        </p:nvSpPr>
        <p:spPr bwMode="auto">
          <a:xfrm>
            <a:off x="180975" y="300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42875" y="3643325"/>
            <a:ext cx="9144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demikian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didapat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hubungan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kinetik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yaitu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7658" name="Rectangle 8"/>
          <p:cNvSpPr>
            <a:spLocks noChangeArrowheads="1"/>
          </p:cNvSpPr>
          <p:nvPr/>
        </p:nvSpPr>
        <p:spPr bwMode="auto">
          <a:xfrm>
            <a:off x="0" y="-500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0" y="4786325"/>
            <a:ext cx="2333625" cy="500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7660" name="Rectangle 9"/>
          <p:cNvSpPr>
            <a:spLocks noChangeArrowheads="1"/>
          </p:cNvSpPr>
          <p:nvPr/>
        </p:nvSpPr>
        <p:spPr bwMode="auto">
          <a:xfrm>
            <a:off x="180975" y="157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42875" y="1143000"/>
            <a:ext cx="9001125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Jadi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dilakukan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oleh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gaya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pada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sama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perubahan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kinetik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partikel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42875" y="4214813"/>
            <a:ext cx="900112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Persamaan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atas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dikenal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teorema</a:t>
            </a:r>
            <a:r>
              <a:rPr lang="en-US" sz="2800" b="1" kern="0" dirty="0">
                <a:latin typeface="+mn-lt"/>
                <a:cs typeface="+mn-cs"/>
              </a:rPr>
              <a:t> Usaha-</a:t>
            </a:r>
            <a:r>
              <a:rPr lang="en-US" sz="2800" b="1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2928938"/>
            <a:ext cx="1428750" cy="5000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0726" name="Rectangle 3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0268"/>
            <a:ext cx="8136904" cy="6071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4122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Contoh soal: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42875" y="857232"/>
            <a:ext cx="9001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Berapa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diperlukan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seorang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pelari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cepat</a:t>
            </a:r>
            <a:r>
              <a:rPr lang="en-US" sz="2800" kern="0" dirty="0">
                <a:latin typeface="+mn-lt"/>
                <a:cs typeface="+mn-cs"/>
              </a:rPr>
              <a:t> 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>
                <a:latin typeface="+mn-lt"/>
                <a:cs typeface="+mn-cs"/>
              </a:rPr>
              <a:t> massa</a:t>
            </a:r>
            <a:r>
              <a:rPr lang="en-US" sz="2800" kern="0" dirty="0">
                <a:latin typeface="+mn-lt"/>
                <a:cs typeface="+mn-cs"/>
              </a:rPr>
              <a:t> 74 kg </a:t>
            </a:r>
            <a:r>
              <a:rPr lang="en-US" sz="2800" kern="0" dirty="0" err="1">
                <a:latin typeface="+mn-lt"/>
                <a:cs typeface="+mn-cs"/>
              </a:rPr>
              <a:t>untuk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mencapai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kecepatan</a:t>
            </a:r>
            <a:r>
              <a:rPr lang="en-US" sz="2800" kern="0" dirty="0">
                <a:latin typeface="+mn-lt"/>
                <a:cs typeface="+mn-cs"/>
              </a:rPr>
              <a:t> 2,2 m/s </a:t>
            </a:r>
            <a:r>
              <a:rPr lang="en-US" sz="2800" kern="0" dirty="0" err="1">
                <a:latin typeface="+mn-lt"/>
                <a:cs typeface="+mn-cs"/>
              </a:rPr>
              <a:t>dari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keadaan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diam</a:t>
            </a:r>
            <a:r>
              <a:rPr lang="en-US" sz="2800" kern="0" dirty="0">
                <a:latin typeface="+mn-lt"/>
                <a:cs typeface="+mn-cs"/>
              </a:rPr>
              <a:t>?</a:t>
            </a: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8686" name="Rectangle 2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8688" name="Rectangle 3"/>
          <p:cNvSpPr>
            <a:spLocks noChangeArrowheads="1"/>
          </p:cNvSpPr>
          <p:nvPr/>
        </p:nvSpPr>
        <p:spPr bwMode="auto">
          <a:xfrm>
            <a:off x="180975" y="8001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86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8690" name="Rectangle 6"/>
          <p:cNvSpPr>
            <a:spLocks noChangeArrowheads="1"/>
          </p:cNvSpPr>
          <p:nvPr/>
        </p:nvSpPr>
        <p:spPr bwMode="auto">
          <a:xfrm>
            <a:off x="180975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8691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8693" name="Rectangle 9"/>
          <p:cNvSpPr>
            <a:spLocks noChangeArrowheads="1"/>
          </p:cNvSpPr>
          <p:nvPr/>
        </p:nvSpPr>
        <p:spPr bwMode="auto">
          <a:xfrm>
            <a:off x="180975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06854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Contoh soal: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42875" y="857232"/>
            <a:ext cx="9001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Berapa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diperlukan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seorang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pelari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cepat</a:t>
            </a:r>
            <a:r>
              <a:rPr lang="en-US" sz="2800" kern="0" dirty="0">
                <a:latin typeface="+mn-lt"/>
                <a:cs typeface="+mn-cs"/>
              </a:rPr>
              <a:t> 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>
                <a:latin typeface="+mn-lt"/>
                <a:cs typeface="+mn-cs"/>
              </a:rPr>
              <a:t> massa</a:t>
            </a:r>
            <a:r>
              <a:rPr lang="en-US" sz="2800" kern="0" dirty="0">
                <a:latin typeface="+mn-lt"/>
                <a:cs typeface="+mn-cs"/>
              </a:rPr>
              <a:t> 74 kg </a:t>
            </a:r>
            <a:r>
              <a:rPr lang="en-US" sz="2800" kern="0" dirty="0" err="1">
                <a:latin typeface="+mn-lt"/>
                <a:cs typeface="+mn-cs"/>
              </a:rPr>
              <a:t>untuk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mencapai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kecepatan</a:t>
            </a:r>
            <a:r>
              <a:rPr lang="en-US" sz="2800" kern="0" dirty="0">
                <a:latin typeface="+mn-lt"/>
                <a:cs typeface="+mn-cs"/>
              </a:rPr>
              <a:t> 2,2 m/s </a:t>
            </a:r>
            <a:r>
              <a:rPr lang="en-US" sz="2800" kern="0" dirty="0" err="1">
                <a:latin typeface="+mn-lt"/>
                <a:cs typeface="+mn-cs"/>
              </a:rPr>
              <a:t>dari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keadaan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diam</a:t>
            </a:r>
            <a:r>
              <a:rPr lang="en-US" sz="2800" kern="0" dirty="0">
                <a:latin typeface="+mn-lt"/>
                <a:cs typeface="+mn-cs"/>
              </a:rPr>
              <a:t>?</a:t>
            </a: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14313" y="2233595"/>
            <a:ext cx="2328862" cy="5524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0"/>
              <a:t>Diketahui:</a:t>
            </a:r>
          </a:p>
          <a:p>
            <a:pPr>
              <a:buFont typeface="Wingdings" pitchFamily="2" charset="2"/>
              <a:buNone/>
            </a:pPr>
            <a:endParaRPr lang="en-US" b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2435225" y="2214545"/>
            <a:ext cx="1108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m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328988" y="2233595"/>
            <a:ext cx="1357312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>
                <a:latin typeface="+mn-lt"/>
                <a:cs typeface="+mn-cs"/>
              </a:rPr>
              <a:t>74 kg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2457450" y="2714607"/>
            <a:ext cx="13287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V</a:t>
            </a:r>
            <a:r>
              <a:rPr lang="en-US" sz="2800" kern="0" baseline="-25000" dirty="0" err="1">
                <a:latin typeface="+mn-lt"/>
                <a:cs typeface="+mn-cs"/>
              </a:rPr>
              <a:t>t</a:t>
            </a:r>
            <a:r>
              <a:rPr lang="en-US" sz="2800" kern="0" dirty="0">
                <a:latin typeface="+mn-lt"/>
                <a:cs typeface="+mn-cs"/>
              </a:rPr>
              <a:t>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328988" y="2711432"/>
            <a:ext cx="1885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>
                <a:latin typeface="+mn-lt"/>
                <a:cs typeface="+mn-cs"/>
              </a:rPr>
              <a:t>2,2 m/s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46063" y="3643295"/>
            <a:ext cx="1868487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Ditanya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257175" y="4214795"/>
            <a:ext cx="17145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Jawab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243263" y="3162282"/>
            <a:ext cx="9429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 0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2100263" y="3643295"/>
            <a:ext cx="18002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W = …? 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2420938" y="3143232"/>
            <a:ext cx="1328737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V</a:t>
            </a:r>
            <a:r>
              <a:rPr lang="en-US" sz="2800" kern="0" baseline="-25000" dirty="0">
                <a:latin typeface="+mn-lt"/>
                <a:cs typeface="+mn-cs"/>
              </a:rPr>
              <a:t>0</a:t>
            </a:r>
            <a:r>
              <a:rPr lang="en-US" sz="2800" kern="0" dirty="0">
                <a:latin typeface="+mn-lt"/>
                <a:cs typeface="+mn-cs"/>
              </a:rPr>
              <a:t>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8686" name="Rectangle 2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28850" y="4071920"/>
            <a:ext cx="3429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8" name="Rectangle 3"/>
          <p:cNvSpPr>
            <a:spLocks noChangeArrowheads="1"/>
          </p:cNvSpPr>
          <p:nvPr/>
        </p:nvSpPr>
        <p:spPr bwMode="auto">
          <a:xfrm>
            <a:off x="180975" y="8001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86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8690" name="Rectangle 6"/>
          <p:cNvSpPr>
            <a:spLocks noChangeArrowheads="1"/>
          </p:cNvSpPr>
          <p:nvPr/>
        </p:nvSpPr>
        <p:spPr bwMode="auto">
          <a:xfrm>
            <a:off x="180975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8691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28850" y="5000607"/>
            <a:ext cx="4929188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93" name="Rectangle 9"/>
          <p:cNvSpPr>
            <a:spLocks noChangeArrowheads="1"/>
          </p:cNvSpPr>
          <p:nvPr/>
        </p:nvSpPr>
        <p:spPr bwMode="auto">
          <a:xfrm>
            <a:off x="180975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15521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1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1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Energi Potensial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57250" y="928670"/>
            <a:ext cx="8286750" cy="1428750"/>
          </a:xfrm>
        </p:spPr>
        <p:txBody>
          <a:bodyPr/>
          <a:lstStyle/>
          <a:p>
            <a:pPr marL="92075" indent="0">
              <a:buFont typeface="Wingdings" pitchFamily="2" charset="2"/>
              <a:buNone/>
            </a:pPr>
            <a:r>
              <a:rPr lang="en-US" b="0"/>
              <a:t>Energi potensial merupakan energi yang dimiliki suatu benda karena kedudukannya atau keberadaannya.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857250" y="2390757"/>
            <a:ext cx="82867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2075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Benda yang </a:t>
            </a:r>
            <a:r>
              <a:rPr lang="en-US" sz="2800" kern="0" dirty="0" err="1">
                <a:latin typeface="+mn-lt"/>
                <a:cs typeface="+mn-cs"/>
              </a:rPr>
              <a:t>memiliki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kedudukan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atas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permukaan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bumi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dikatakan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bahwa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tersebut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memiliki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energi</a:t>
            </a:r>
            <a:r>
              <a:rPr lang="en-US" sz="2800" b="1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potensial</a:t>
            </a:r>
            <a:r>
              <a:rPr lang="en-US" sz="2800" b="1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gravitasi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57250" y="4286232"/>
            <a:ext cx="8286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2075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Jika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suatu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ditegangkan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ditekan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atau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ditarik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maka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itu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memiliki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energi</a:t>
            </a:r>
            <a:r>
              <a:rPr lang="en-US" sz="2800" b="1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potensial</a:t>
            </a:r>
            <a:r>
              <a:rPr lang="en-US" sz="2800" b="1" kern="0" dirty="0">
                <a:latin typeface="+mn-lt"/>
                <a:cs typeface="+mn-cs"/>
              </a:rPr>
              <a:t> </a:t>
            </a:r>
            <a:r>
              <a:rPr lang="en-US" sz="2800" b="1" kern="0" dirty="0" err="1">
                <a:latin typeface="+mn-lt"/>
                <a:cs typeface="+mn-cs"/>
              </a:rPr>
              <a:t>pegas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571500" y="1049338"/>
            <a:ext cx="85725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tabLst>
                <a:tab pos="457200" algn="l"/>
              </a:tabLst>
            </a:pPr>
            <a:r>
              <a:rPr lang="sv-SE" sz="2800" b="1">
                <a:latin typeface="Verdana" pitchFamily="34" charset="0"/>
                <a:ea typeface="Times New Roman" pitchFamily="18" charset="0"/>
              </a:rPr>
              <a:t>Energi  potensial gravitasi </a:t>
            </a:r>
            <a:r>
              <a:rPr lang="sv-SE" sz="2800">
                <a:latin typeface="Verdana" pitchFamily="34" charset="0"/>
                <a:ea typeface="Times New Roman" pitchFamily="18" charset="0"/>
              </a:rPr>
              <a:t>adalah energi  yang dimiliki oleh suatu  benda karena pengaruh tempat kedudukannya (ketinggian).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1438" y="319088"/>
            <a:ext cx="7010400" cy="563562"/>
          </a:xfrm>
        </p:spPr>
        <p:txBody>
          <a:bodyPr/>
          <a:lstStyle/>
          <a:p>
            <a:r>
              <a:rPr lang="en-US">
                <a:ea typeface="Times New Roman" pitchFamily="18" charset="0"/>
                <a:cs typeface="Arial" charset="0"/>
              </a:rPr>
              <a:t>a. </a:t>
            </a:r>
            <a:r>
              <a:rPr lang="id-ID">
                <a:ea typeface="Times New Roman" pitchFamily="18" charset="0"/>
                <a:cs typeface="Arial" charset="0"/>
              </a:rPr>
              <a:t>Energi  Potensial Gravitasi</a:t>
            </a:r>
            <a:endParaRPr lang="en-US">
              <a:ea typeface="Times New Roman" pitchFamily="18" charset="0"/>
              <a:cs typeface="Arial" charset="0"/>
            </a:endParaRP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50" y="2714625"/>
            <a:ext cx="1857375" cy="500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2775" name="Rectangle 8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277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2777" name="Rectangle 5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2778" name="Rectangle 8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2779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>
            <a:off x="571500" y="3286124"/>
            <a:ext cx="8858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id-ID" sz="2800">
                <a:latin typeface="Verdana" pitchFamily="34" charset="0"/>
                <a:ea typeface="Times New Roman" pitchFamily="18" charset="0"/>
              </a:rPr>
              <a:t>dengan,</a:t>
            </a:r>
            <a:endParaRPr lang="en-US" sz="280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600075" y="3784599"/>
            <a:ext cx="52149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m = massa benda (kg)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727075" y="4213224"/>
            <a:ext cx="72151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g</a:t>
            </a:r>
            <a:r>
              <a:rPr lang="id-ID" sz="2800" i="1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=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percepatan gravitasi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m/s</a:t>
            </a:r>
            <a:r>
              <a:rPr lang="en-US" sz="2800" baseline="30000">
                <a:latin typeface="Verdana" pitchFamily="34" charset="0"/>
                <a:ea typeface="Times New Roman" pitchFamily="18" charset="0"/>
              </a:rPr>
              <a:t>2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728663" y="4618036"/>
            <a:ext cx="4143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h = tinggi benda (m)</a:t>
            </a:r>
            <a:endParaRPr lang="id-ID" sz="2800">
              <a:latin typeface="Verdana" pitchFamily="34" charset="0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496888" y="5014911"/>
            <a:ext cx="79295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en-US" sz="2800" i="1" dirty="0">
                <a:latin typeface="Verdana" pitchFamily="34" charset="0"/>
                <a:ea typeface="Times New Roman" pitchFamily="18" charset="0"/>
              </a:rPr>
              <a:t>Ep</a:t>
            </a:r>
            <a:r>
              <a:rPr lang="id-ID" sz="2800" i="1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=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energi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potensial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gravitasi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(J)</a:t>
            </a:r>
            <a:endParaRPr lang="id-ID" sz="2800" dirty="0">
              <a:latin typeface="Verdana" pitchFamily="34" charset="0"/>
              <a:ea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3" grpId="0"/>
      <p:bldP spid="7" grpId="0"/>
      <p:bldP spid="20" grpId="0"/>
      <p:bldP spid="21" grpId="0"/>
      <p:bldP spid="22" grpId="0"/>
      <p:bldP spid="23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214313" y="1143000"/>
            <a:ext cx="87153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800">
                <a:latin typeface="Verdana" pitchFamily="34" charset="0"/>
              </a:rPr>
              <a:t>Misalnya, usaha untuk mendarat sebuah Helikopter dari suatu ketinggian sampai ke permukaan tanah adalah…</a:t>
            </a:r>
          </a:p>
        </p:txBody>
      </p:sp>
      <p:sp>
        <p:nvSpPr>
          <p:cNvPr id="33795" name="Rectangle 2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3796" name="Rectangle 30"/>
          <p:cNvSpPr>
            <a:spLocks noChangeArrowheads="1"/>
          </p:cNvSpPr>
          <p:nvPr/>
        </p:nvSpPr>
        <p:spPr bwMode="auto">
          <a:xfrm>
            <a:off x="0" y="38100"/>
            <a:ext cx="1593850" cy="83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/>
            <a:br>
              <a:rPr lang="en-US" sz="900"/>
            </a:br>
            <a:endParaRPr lang="en-US"/>
          </a:p>
          <a:p>
            <a:pPr algn="just" eaLnBrk="0" hangingPunct="0"/>
            <a:r>
              <a:rPr lang="sv-SE" sz="1100">
                <a:ea typeface="Times New Roman" pitchFamily="18" charset="0"/>
              </a:rPr>
              <a:t>                                     </a:t>
            </a:r>
            <a:endParaRPr lang="en-US" sz="900"/>
          </a:p>
          <a:p>
            <a:pPr algn="just" eaLnBrk="0" hangingPunct="0"/>
            <a:r>
              <a:rPr lang="sv-SE" sz="1100">
                <a:cs typeface="Times New Roman" pitchFamily="18" charset="0"/>
              </a:rPr>
              <a:t>                </a:t>
            </a:r>
            <a:endParaRPr lang="sv-SE"/>
          </a:p>
        </p:txBody>
      </p:sp>
      <p:sp>
        <p:nvSpPr>
          <p:cNvPr id="33797" name="Rectangle 33"/>
          <p:cNvSpPr>
            <a:spLocks noChangeArrowheads="1"/>
          </p:cNvSpPr>
          <p:nvPr/>
        </p:nvSpPr>
        <p:spPr bwMode="auto">
          <a:xfrm>
            <a:off x="0" y="442913"/>
            <a:ext cx="11303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sv-SE" sz="1100">
              <a:ea typeface="Times New Roman" pitchFamily="18" charset="0"/>
            </a:endParaRPr>
          </a:p>
          <a:p>
            <a:pPr algn="l" eaLnBrk="0" hangingPunct="0"/>
            <a:r>
              <a:rPr lang="sv-SE" sz="1100">
                <a:ea typeface="Times New Roman" pitchFamily="18" charset="0"/>
              </a:rPr>
              <a:t>	</a:t>
            </a:r>
            <a:r>
              <a:rPr lang="en-US" sz="900">
                <a:ea typeface="Times New Roman" pitchFamily="18" charset="0"/>
              </a:rPr>
              <a:t> </a:t>
            </a:r>
            <a:endParaRPr lang="en-US">
              <a:ea typeface="Times New Roman" pitchFamily="18" charset="0"/>
            </a:endParaRPr>
          </a:p>
        </p:txBody>
      </p:sp>
      <p:sp>
        <p:nvSpPr>
          <p:cNvPr id="33798" name="Rectangle 36"/>
          <p:cNvSpPr>
            <a:spLocks noChangeArrowheads="1"/>
          </p:cNvSpPr>
          <p:nvPr/>
        </p:nvSpPr>
        <p:spPr bwMode="auto">
          <a:xfrm>
            <a:off x="0" y="442913"/>
            <a:ext cx="11303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sv-SE" sz="1100">
              <a:ea typeface="Times New Roman" pitchFamily="18" charset="0"/>
            </a:endParaRPr>
          </a:p>
          <a:p>
            <a:pPr algn="l" eaLnBrk="0" hangingPunct="0"/>
            <a:r>
              <a:rPr lang="sv-SE" sz="1100">
                <a:ea typeface="Times New Roman" pitchFamily="18" charset="0"/>
              </a:rPr>
              <a:t>	</a:t>
            </a:r>
            <a:r>
              <a:rPr lang="en-US" sz="900">
                <a:ea typeface="Times New Roman" pitchFamily="18" charset="0"/>
              </a:rPr>
              <a:t> </a:t>
            </a:r>
            <a:endParaRPr lang="en-US">
              <a:ea typeface="Times New Roman" pitchFamily="18" charset="0"/>
            </a:endParaRPr>
          </a:p>
        </p:txBody>
      </p:sp>
      <p:pic>
        <p:nvPicPr>
          <p:cNvPr id="37925" name="Picture 37" descr="D:\^^ DITPSMK\~~~ DIKLAT SERTIFIKASI pa heri BAHAN PENGAJARAN FISIKA\^^^ oke ANIMASI-FISIKA\GERAK-JATUH\HELI-MENDARA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6096" y="2503612"/>
            <a:ext cx="2133600" cy="416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312" y="386686"/>
            <a:ext cx="4429125" cy="500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886749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Energi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potensial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dinyatakan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dengan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2119100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id-ID" sz="2800" dirty="0">
                <a:latin typeface="Verdana" pitchFamily="34" charset="0"/>
                <a:ea typeface="Times New Roman" pitchFamily="18" charset="0"/>
              </a:rPr>
              <a:t>Dengan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demikian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,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didapat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hubungan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usaha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dan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energi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potensial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sbb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: 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57600" y="1571849"/>
            <a:ext cx="1857375" cy="500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4287" y="5207468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endParaRPr lang="en-US" sz="2800" dirty="0">
              <a:latin typeface="Verdana" pitchFamily="34" charset="0"/>
              <a:ea typeface="Times New Roman" pitchFamily="18" charset="0"/>
            </a:endParaRPr>
          </a:p>
          <a:p>
            <a:pPr algn="just"/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</a:p>
        </p:txBody>
      </p:sp>
      <p:sp>
        <p:nvSpPr>
          <p:cNvPr id="348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5162" y="3278426"/>
            <a:ext cx="2309813" cy="5000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4826" name="Rectangle 5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482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4829" name="Rectangle 8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6302AB1-5727-4653-8291-597221AA5EFA}"/>
              </a:ext>
            </a:extLst>
          </p:cNvPr>
          <p:cNvSpPr/>
          <p:nvPr/>
        </p:nvSpPr>
        <p:spPr>
          <a:xfrm>
            <a:off x="0" y="381398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000" dirty="0">
                <a:latin typeface="Verdana" pitchFamily="34" charset="0"/>
                <a:ea typeface="Times New Roman" pitchFamily="18" charset="0"/>
              </a:rPr>
              <a:t>Karena, perpindahan ke bawah, maka usaha yang dikerjakan gaya gravitasi positif. Sedangkan ht lebih kecil dari ho, akan menghasilkan usaha negatif. Agar usaha positif, </a:t>
            </a:r>
          </a:p>
          <a:p>
            <a:pPr algn="just"/>
            <a:r>
              <a:rPr lang="id-ID" sz="2000" dirty="0">
                <a:latin typeface="Verdana" pitchFamily="34" charset="0"/>
                <a:ea typeface="Times New Roman" pitchFamily="18" charset="0"/>
              </a:rPr>
              <a:t>persamaan berubah menjadi</a:t>
            </a:r>
            <a:endParaRPr lang="id-ID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D6F3066-4F82-4618-82A0-1679F28A8486}"/>
                  </a:ext>
                </a:extLst>
              </p:cNvPr>
              <p:cNvSpPr txBox="1"/>
              <p:nvPr/>
            </p:nvSpPr>
            <p:spPr>
              <a:xfrm>
                <a:off x="2073467" y="5705376"/>
                <a:ext cx="4514757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sz="28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id-ID" sz="2800" b="0" i="1" smtClean="0">
                          <a:latin typeface="Cambria Math" panose="02040503050406030204" pitchFamily="18" charset="0"/>
                        </a:rPr>
                        <m:t>=−</m:t>
                      </m:r>
                      <m:d>
                        <m:dPr>
                          <m:ctrlPr>
                            <a:rPr lang="id-ID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d-ID" sz="2800" b="0" i="1" smtClean="0">
                              <a:latin typeface="Cambria Math" panose="02040503050406030204" pitchFamily="18" charset="0"/>
                            </a:rPr>
                            <m:t>𝐸𝑝𝑡</m:t>
                          </m:r>
                          <m:r>
                            <a:rPr lang="id-ID" sz="28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id-ID" sz="2800" b="0" i="1" smtClean="0">
                              <a:latin typeface="Cambria Math" panose="02040503050406030204" pitchFamily="18" charset="0"/>
                            </a:rPr>
                            <m:t>𝐸𝑝𝑜</m:t>
                          </m:r>
                        </m:e>
                      </m:d>
                      <m:r>
                        <a:rPr lang="id-ID" sz="2800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id-ID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id-ID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𝐸𝑝</m:t>
                      </m:r>
                    </m:oMath>
                  </m:oMathPara>
                </a14:m>
                <a:endParaRPr lang="id-ID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D6F3066-4F82-4618-82A0-1679F28A84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3467" y="5705376"/>
                <a:ext cx="4514757" cy="43088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5843" name="Rectangle 5"/>
          <p:cNvSpPr>
            <a:spLocks noChangeArrowheads="1"/>
          </p:cNvSpPr>
          <p:nvPr/>
        </p:nvSpPr>
        <p:spPr bwMode="auto">
          <a:xfrm>
            <a:off x="928726" y="42860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5844" name="Rectangle 8"/>
          <p:cNvSpPr>
            <a:spLocks noChangeArrowheads="1"/>
          </p:cNvSpPr>
          <p:nvPr/>
        </p:nvSpPr>
        <p:spPr bwMode="auto">
          <a:xfrm>
            <a:off x="928726" y="42860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584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5846" name="Rectangle 5"/>
          <p:cNvSpPr>
            <a:spLocks noChangeArrowheads="1"/>
          </p:cNvSpPr>
          <p:nvPr/>
        </p:nvSpPr>
        <p:spPr bwMode="auto">
          <a:xfrm>
            <a:off x="928726" y="42860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5847" name="Rectangle 8"/>
          <p:cNvSpPr>
            <a:spLocks noChangeArrowheads="1"/>
          </p:cNvSpPr>
          <p:nvPr/>
        </p:nvSpPr>
        <p:spPr bwMode="auto">
          <a:xfrm>
            <a:off x="928726" y="428604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584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28596" y="628611"/>
            <a:ext cx="5795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id-ID" sz="2800">
                <a:latin typeface="Verdana" pitchFamily="34" charset="0"/>
                <a:ea typeface="Times New Roman" pitchFamily="18" charset="0"/>
              </a:rPr>
              <a:t>dengan,</a:t>
            </a:r>
            <a:endParaRPr lang="en-US" sz="280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033501" y="2103398"/>
            <a:ext cx="4362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m = massa benda (kg)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104939" y="2674898"/>
            <a:ext cx="59007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>
                <a:latin typeface="Verdana" pitchFamily="34" charset="0"/>
                <a:ea typeface="Times New Roman" pitchFamily="18" charset="0"/>
              </a:rPr>
              <a:t>g</a:t>
            </a:r>
            <a:r>
              <a:rPr lang="id-ID" sz="2800" i="1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= 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percepatan gravitasi 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(</a:t>
            </a:r>
            <a:r>
              <a:rPr lang="en-US" sz="2800">
                <a:latin typeface="Verdana" pitchFamily="34" charset="0"/>
                <a:ea typeface="Times New Roman" pitchFamily="18" charset="0"/>
              </a:rPr>
              <a:t>m/s</a:t>
            </a:r>
            <a:r>
              <a:rPr lang="en-US" sz="2800" baseline="30000">
                <a:latin typeface="Verdana" pitchFamily="34" charset="0"/>
                <a:ea typeface="Times New Roman" pitchFamily="18" charset="0"/>
              </a:rPr>
              <a:t>2</a:t>
            </a:r>
            <a:r>
              <a:rPr lang="id-ID" sz="2800">
                <a:latin typeface="Verdana" pitchFamily="34" charset="0"/>
                <a:ea typeface="Times New Roman" pitchFamily="18" charset="0"/>
              </a:rPr>
              <a:t>)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104939" y="3246398"/>
            <a:ext cx="5137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h</a:t>
            </a:r>
            <a:r>
              <a:rPr lang="en-US" sz="2800" baseline="-25000">
                <a:latin typeface="Verdana" pitchFamily="34" charset="0"/>
              </a:rPr>
              <a:t>t</a:t>
            </a:r>
            <a:r>
              <a:rPr lang="en-US" sz="2800">
                <a:latin typeface="Verdana" pitchFamily="34" charset="0"/>
              </a:rPr>
              <a:t> = tinggi akhir benda (m)</a:t>
            </a:r>
            <a:endParaRPr lang="id-ID" sz="2800">
              <a:latin typeface="Verdana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390721" y="4532273"/>
            <a:ext cx="64737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i="1" dirty="0" err="1">
                <a:latin typeface="Verdana" pitchFamily="34" charset="0"/>
                <a:ea typeface="Times New Roman" pitchFamily="18" charset="0"/>
              </a:rPr>
              <a:t>Ep</a:t>
            </a:r>
            <a:r>
              <a:rPr lang="id-ID" sz="2800" i="1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=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energi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potensial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 err="1">
                <a:latin typeface="Verdana" pitchFamily="34" charset="0"/>
                <a:ea typeface="Times New Roman" pitchFamily="18" charset="0"/>
              </a:rPr>
              <a:t>gravitasi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 (J)</a:t>
            </a:r>
            <a:endParaRPr lang="id-ID" sz="2800" dirty="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104939" y="3889336"/>
            <a:ext cx="5105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h</a:t>
            </a:r>
            <a:r>
              <a:rPr lang="en-US" sz="2800" baseline="-25000">
                <a:latin typeface="Verdana" pitchFamily="34" charset="0"/>
              </a:rPr>
              <a:t>0</a:t>
            </a:r>
            <a:r>
              <a:rPr lang="en-US" sz="2800">
                <a:latin typeface="Verdana" pitchFamily="34" charset="0"/>
              </a:rPr>
              <a:t> = tinggi awal benda (m)</a:t>
            </a:r>
            <a:endParaRPr lang="id-ID" sz="2800">
              <a:latin typeface="Verdana" pitchFamily="34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033501" y="1555711"/>
            <a:ext cx="3975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s = perpindahan (m)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033501" y="1055648"/>
            <a:ext cx="2520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F = gaya (N)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1466781" y="5056148"/>
            <a:ext cx="27799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i="1" dirty="0">
                <a:latin typeface="Verdana" pitchFamily="34" charset="0"/>
                <a:ea typeface="Times New Roman" pitchFamily="18" charset="0"/>
              </a:rPr>
              <a:t>W = </a:t>
            </a:r>
            <a:r>
              <a:rPr lang="en-US" sz="2800" i="1" dirty="0" err="1">
                <a:latin typeface="Verdana" pitchFamily="34" charset="0"/>
                <a:ea typeface="Times New Roman" pitchFamily="18" charset="0"/>
              </a:rPr>
              <a:t>usaha</a:t>
            </a:r>
            <a:r>
              <a:rPr lang="en-US" sz="2800" i="1" dirty="0">
                <a:latin typeface="Verdana" pitchFamily="34" charset="0"/>
                <a:ea typeface="Times New Roman" pitchFamily="18" charset="0"/>
              </a:rPr>
              <a:t> </a:t>
            </a:r>
            <a:r>
              <a:rPr lang="en-US" sz="2800" dirty="0">
                <a:latin typeface="Verdana" pitchFamily="34" charset="0"/>
                <a:ea typeface="Times New Roman" pitchFamily="18" charset="0"/>
              </a:rPr>
              <a:t>(J)</a:t>
            </a:r>
            <a:endParaRPr lang="id-ID" sz="2800" dirty="0">
              <a:latin typeface="Verdana" pitchFamily="34" charset="0"/>
              <a:ea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78" name="Group 14"/>
          <p:cNvGrpSpPr>
            <a:grpSpLocks/>
          </p:cNvGrpSpPr>
          <p:nvPr/>
        </p:nvGrpSpPr>
        <p:grpSpPr bwMode="auto">
          <a:xfrm>
            <a:off x="5435600" y="1357313"/>
            <a:ext cx="3571875" cy="4572000"/>
            <a:chOff x="3424" y="855"/>
            <a:chExt cx="2250" cy="2880"/>
          </a:xfrm>
        </p:grpSpPr>
        <p:sp>
          <p:nvSpPr>
            <p:cNvPr id="36869" name="Text Box 12"/>
            <p:cNvSpPr txBox="1">
              <a:spLocks noChangeArrowheads="1"/>
            </p:cNvSpPr>
            <p:nvPr/>
          </p:nvSpPr>
          <p:spPr bwMode="auto">
            <a:xfrm>
              <a:off x="5057" y="1281"/>
              <a:ext cx="617" cy="82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>
                <a:spcAft>
                  <a:spcPts val="1000"/>
                </a:spcAft>
              </a:pPr>
              <a:r>
                <a:rPr lang="sv-SE" sz="1600" b="1">
                  <a:latin typeface="Calibri" pitchFamily="34" charset="0"/>
                </a:rPr>
                <a:t>g</a:t>
              </a:r>
              <a:endParaRPr lang="en-US" sz="1600" b="1"/>
            </a:p>
          </p:txBody>
        </p:sp>
        <p:sp>
          <p:nvSpPr>
            <p:cNvPr id="36870" name="Text Box 13"/>
            <p:cNvSpPr txBox="1">
              <a:spLocks noChangeArrowheads="1"/>
            </p:cNvSpPr>
            <p:nvPr/>
          </p:nvSpPr>
          <p:spPr bwMode="auto">
            <a:xfrm>
              <a:off x="3787" y="2205"/>
              <a:ext cx="182" cy="22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spcAft>
                  <a:spcPts val="1000"/>
                </a:spcAft>
              </a:pPr>
              <a:r>
                <a:rPr lang="en-US" sz="1600" b="1">
                  <a:latin typeface="Calibri" pitchFamily="34" charset="0"/>
                </a:rPr>
                <a:t>h</a:t>
              </a:r>
              <a:endParaRPr lang="en-US" sz="1600" b="1"/>
            </a:p>
          </p:txBody>
        </p:sp>
        <p:sp>
          <p:nvSpPr>
            <p:cNvPr id="36871" name="Line 14"/>
            <p:cNvSpPr>
              <a:spLocks noChangeShapeType="1"/>
            </p:cNvSpPr>
            <p:nvPr/>
          </p:nvSpPr>
          <p:spPr bwMode="auto">
            <a:xfrm>
              <a:off x="4152" y="855"/>
              <a:ext cx="796" cy="0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72" name="Oval 15"/>
            <p:cNvSpPr>
              <a:spLocks noChangeArrowheads="1"/>
            </p:cNvSpPr>
            <p:nvPr/>
          </p:nvSpPr>
          <p:spPr bwMode="auto">
            <a:xfrm>
              <a:off x="4285" y="1334"/>
              <a:ext cx="529" cy="775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US" sz="1600" b="1">
                  <a:latin typeface="Calibri" pitchFamily="34" charset="0"/>
                </a:rPr>
                <a:t>m</a:t>
              </a:r>
              <a:endParaRPr lang="en-US" sz="1600" b="1"/>
            </a:p>
          </p:txBody>
        </p:sp>
        <p:sp>
          <p:nvSpPr>
            <p:cNvPr id="36873" name="Line 16"/>
            <p:cNvSpPr>
              <a:spLocks noChangeShapeType="1"/>
            </p:cNvSpPr>
            <p:nvPr/>
          </p:nvSpPr>
          <p:spPr bwMode="auto">
            <a:xfrm>
              <a:off x="4550" y="855"/>
              <a:ext cx="0" cy="4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74" name="Line 17"/>
            <p:cNvSpPr>
              <a:spLocks noChangeShapeType="1"/>
            </p:cNvSpPr>
            <p:nvPr/>
          </p:nvSpPr>
          <p:spPr bwMode="auto">
            <a:xfrm>
              <a:off x="3424" y="3735"/>
              <a:ext cx="1788" cy="0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75" name="Line 18"/>
            <p:cNvSpPr>
              <a:spLocks noChangeShapeType="1"/>
            </p:cNvSpPr>
            <p:nvPr/>
          </p:nvSpPr>
          <p:spPr bwMode="auto">
            <a:xfrm>
              <a:off x="4152" y="1334"/>
              <a:ext cx="0" cy="2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 type="arrow" w="med" len="med"/>
              <a:tailEnd type="arrow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876" name="Line 19"/>
            <p:cNvSpPr>
              <a:spLocks noChangeShapeType="1"/>
            </p:cNvSpPr>
            <p:nvPr/>
          </p:nvSpPr>
          <p:spPr bwMode="auto">
            <a:xfrm>
              <a:off x="4948" y="1014"/>
              <a:ext cx="0" cy="4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Contoh soal:</a:t>
            </a:r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295275" y="1225550"/>
            <a:ext cx="55721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800" dirty="0">
                <a:latin typeface="Verdana" pitchFamily="34" charset="0"/>
              </a:rPr>
              <a:t>Benda </a:t>
            </a:r>
            <a:r>
              <a:rPr lang="en-US" sz="2800" dirty="0" err="1">
                <a:latin typeface="Verdana" pitchFamily="34" charset="0"/>
              </a:rPr>
              <a:t>bermassa</a:t>
            </a:r>
            <a:r>
              <a:rPr lang="en-US" sz="2800" dirty="0">
                <a:latin typeface="Verdana" pitchFamily="34" charset="0"/>
              </a:rPr>
              <a:t> 2 kg </a:t>
            </a:r>
            <a:r>
              <a:rPr lang="en-US" sz="2800" dirty="0" err="1">
                <a:latin typeface="Verdana" pitchFamily="34" charset="0"/>
              </a:rPr>
              <a:t>jatuh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bebas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dari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ketinggian</a:t>
            </a:r>
            <a:r>
              <a:rPr lang="en-US" sz="2800" dirty="0">
                <a:latin typeface="Verdana" pitchFamily="34" charset="0"/>
              </a:rPr>
              <a:t> 20 m di </a:t>
            </a:r>
            <a:r>
              <a:rPr lang="en-US" sz="2800" dirty="0" err="1">
                <a:latin typeface="Verdana" pitchFamily="34" charset="0"/>
              </a:rPr>
              <a:t>atas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tanah</a:t>
            </a:r>
            <a:r>
              <a:rPr lang="en-US" sz="2800" dirty="0">
                <a:latin typeface="Verdana" pitchFamily="34" charset="0"/>
              </a:rPr>
              <a:t>. </a:t>
            </a:r>
            <a:r>
              <a:rPr lang="en-US" sz="2800" dirty="0" err="1">
                <a:latin typeface="Verdana" pitchFamily="34" charset="0"/>
              </a:rPr>
              <a:t>Tentukan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usaha</a:t>
            </a:r>
            <a:r>
              <a:rPr lang="en-US" sz="2800" dirty="0">
                <a:latin typeface="Verdana" pitchFamily="34" charset="0"/>
              </a:rPr>
              <a:t> yang </a:t>
            </a:r>
            <a:r>
              <a:rPr lang="en-US" sz="2800" dirty="0" err="1">
                <a:latin typeface="Verdana" pitchFamily="34" charset="0"/>
              </a:rPr>
              <a:t>dilakukan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gaya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gravitasi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benda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tersebut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pada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saat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mencapai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tanah</a:t>
            </a:r>
            <a:r>
              <a:rPr lang="en-US" sz="2800" dirty="0">
                <a:latin typeface="Verdana" pitchFamily="34" charset="0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590564"/>
            <a:ext cx="2328863" cy="5524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Diketahui: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678113" y="571514"/>
            <a:ext cx="1108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m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571875" y="590564"/>
            <a:ext cx="135731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b="1" kern="0" dirty="0">
                <a:latin typeface="+mn-lt"/>
                <a:cs typeface="+mn-cs"/>
              </a:rPr>
              <a:t>2 kg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2700338" y="1071577"/>
            <a:ext cx="12287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h</a:t>
            </a:r>
            <a:r>
              <a:rPr lang="en-US" sz="2800" b="1" kern="0" baseline="-25000" dirty="0">
                <a:latin typeface="+mn-lt"/>
                <a:cs typeface="+mn-cs"/>
              </a:rPr>
              <a:t>0</a:t>
            </a:r>
            <a:r>
              <a:rPr lang="en-US" sz="2800" b="1" kern="0" dirty="0">
                <a:latin typeface="+mn-lt"/>
                <a:cs typeface="+mn-cs"/>
              </a:rPr>
              <a:t>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3500438" y="1068402"/>
            <a:ext cx="1500187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b="1" kern="0" dirty="0">
                <a:latin typeface="+mn-lt"/>
                <a:cs typeface="+mn-cs"/>
              </a:rPr>
              <a:t> 20 m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88950" y="2571764"/>
            <a:ext cx="186848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 err="1">
                <a:latin typeface="+mn-lt"/>
                <a:cs typeface="+mn-cs"/>
              </a:rPr>
              <a:t>Ditanya</a:t>
            </a:r>
            <a:r>
              <a:rPr lang="en-US" sz="2800" b="1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500063" y="3214702"/>
            <a:ext cx="17145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 err="1">
                <a:latin typeface="+mn-lt"/>
                <a:cs typeface="+mn-cs"/>
              </a:rPr>
              <a:t>Jawab</a:t>
            </a:r>
            <a:r>
              <a:rPr lang="en-US" sz="2800" b="1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3486150" y="1519252"/>
            <a:ext cx="9429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2343150" y="2571764"/>
            <a:ext cx="18002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W = …? 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2335213" y="3214702"/>
            <a:ext cx="1108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W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3321050" y="3214702"/>
            <a:ext cx="360838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b="1" kern="0" dirty="0">
                <a:latin typeface="+mn-lt"/>
                <a:cs typeface="+mn-cs"/>
              </a:rPr>
              <a:t>- m . g . (h</a:t>
            </a:r>
            <a:r>
              <a:rPr lang="en-US" sz="2800" b="1" kern="0" baseline="-25000" dirty="0">
                <a:latin typeface="+mn-lt"/>
                <a:cs typeface="+mn-cs"/>
              </a:rPr>
              <a:t>t</a:t>
            </a:r>
            <a:r>
              <a:rPr lang="en-US" sz="2800" b="1" kern="0" dirty="0">
                <a:latin typeface="+mn-lt"/>
                <a:cs typeface="+mn-cs"/>
              </a:rPr>
              <a:t> – h</a:t>
            </a:r>
            <a:r>
              <a:rPr lang="en-US" sz="2800" b="1" kern="0" baseline="-25000" dirty="0">
                <a:latin typeface="+mn-lt"/>
                <a:cs typeface="+mn-cs"/>
              </a:rPr>
              <a:t>0</a:t>
            </a:r>
            <a:r>
              <a:rPr lang="en-US" sz="2800" b="1" kern="0" dirty="0">
                <a:latin typeface="+mn-lt"/>
                <a:cs typeface="+mn-cs"/>
              </a:rPr>
              <a:t>)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 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2854325" y="3805252"/>
            <a:ext cx="50038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= -2 . 10 . (0 – 20)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857500" y="4376752"/>
            <a:ext cx="321468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= -20 . -20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 bwMode="auto">
          <a:xfrm>
            <a:off x="2857500" y="4948252"/>
            <a:ext cx="28225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    400 joule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2352675" y="4916502"/>
            <a:ext cx="1108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W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 bwMode="auto">
          <a:xfrm>
            <a:off x="2700338" y="1500202"/>
            <a:ext cx="12287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h</a:t>
            </a:r>
            <a:r>
              <a:rPr lang="en-US" sz="2800" b="1" kern="0" baseline="-25000" dirty="0">
                <a:latin typeface="+mn-lt"/>
                <a:cs typeface="+mn-cs"/>
              </a:rPr>
              <a:t>t</a:t>
            </a:r>
            <a:r>
              <a:rPr lang="en-US" sz="2800" b="1" kern="0" dirty="0">
                <a:latin typeface="+mn-lt"/>
                <a:cs typeface="+mn-cs"/>
              </a:rPr>
              <a:t>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3500438" y="1519252"/>
            <a:ext cx="1500187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b="1" kern="0" dirty="0">
                <a:latin typeface="+mn-lt"/>
                <a:cs typeface="+mn-cs"/>
              </a:rPr>
              <a:t> 0 m 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2700338" y="1947877"/>
            <a:ext cx="12287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b="1" kern="0" dirty="0">
                <a:latin typeface="+mn-lt"/>
                <a:cs typeface="+mn-cs"/>
              </a:rPr>
              <a:t>g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b="1" kern="0" dirty="0">
              <a:latin typeface="+mn-lt"/>
              <a:cs typeface="+mn-cs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500438" y="1947877"/>
            <a:ext cx="20002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b="1" kern="0" dirty="0">
                <a:latin typeface="+mn-lt"/>
                <a:cs typeface="+mn-cs"/>
              </a:rPr>
              <a:t> 10 m/s</a:t>
            </a:r>
            <a:r>
              <a:rPr lang="en-US" sz="2800" b="1" kern="0" baseline="30000" dirty="0">
                <a:latin typeface="+mn-lt"/>
                <a:cs typeface="+mn-cs"/>
              </a:rPr>
              <a:t>2</a:t>
            </a:r>
            <a:r>
              <a:rPr lang="en-US" sz="2800" b="1" kern="0" dirty="0">
                <a:latin typeface="+mn-lt"/>
                <a:cs typeface="+mn-cs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71500" y="887429"/>
            <a:ext cx="85725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tabLst>
                <a:tab pos="457200" algn="l"/>
              </a:tabLst>
            </a:pPr>
            <a:r>
              <a:rPr lang="sv-SE" sz="2800" dirty="0">
                <a:latin typeface="Verdana" pitchFamily="34" charset="0"/>
                <a:ea typeface="Times New Roman" pitchFamily="18" charset="0"/>
              </a:rPr>
              <a:t>Ketika bahan elastis diberi regangan maka pada bahan tersebut akan timbul </a:t>
            </a:r>
            <a:r>
              <a:rPr lang="sv-SE" sz="2800" b="1" dirty="0">
                <a:latin typeface="Verdana" pitchFamily="34" charset="0"/>
                <a:ea typeface="Times New Roman" pitchFamily="18" charset="0"/>
              </a:rPr>
              <a:t>energi potensial</a:t>
            </a:r>
            <a:r>
              <a:rPr lang="id-ID" sz="2800" b="1" dirty="0">
                <a:latin typeface="Verdana" pitchFamily="34" charset="0"/>
                <a:ea typeface="Times New Roman" pitchFamily="18" charset="0"/>
              </a:rPr>
              <a:t> pegas</a:t>
            </a:r>
            <a:r>
              <a:rPr lang="sv-SE" sz="2800" dirty="0">
                <a:latin typeface="Verdana" pitchFamily="34" charset="0"/>
                <a:ea typeface="Times New Roman" pitchFamily="18" charset="0"/>
              </a:rPr>
              <a:t>.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1438" y="319088"/>
            <a:ext cx="7010400" cy="563562"/>
          </a:xfrm>
        </p:spPr>
        <p:txBody>
          <a:bodyPr/>
          <a:lstStyle/>
          <a:p>
            <a:r>
              <a:rPr lang="en-US">
                <a:ea typeface="Times New Roman" pitchFamily="18" charset="0"/>
                <a:cs typeface="Arial" charset="0"/>
              </a:rPr>
              <a:t>b. </a:t>
            </a:r>
            <a:r>
              <a:rPr lang="id-ID">
                <a:ea typeface="Times New Roman" pitchFamily="18" charset="0"/>
                <a:cs typeface="Arial" charset="0"/>
              </a:rPr>
              <a:t>Energi  Potensial </a:t>
            </a:r>
            <a:r>
              <a:rPr lang="en-US">
                <a:ea typeface="Times New Roman" pitchFamily="18" charset="0"/>
                <a:cs typeface="Arial" charset="0"/>
              </a:rPr>
              <a:t>Pegas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80975" y="6572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9942" name="Rectangle 8"/>
          <p:cNvSpPr>
            <a:spLocks noChangeArrowheads="1"/>
          </p:cNvSpPr>
          <p:nvPr/>
        </p:nvSpPr>
        <p:spPr bwMode="auto">
          <a:xfrm>
            <a:off x="180975" y="6572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9943" name="Rectangle 2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39944" name="Rectangle 5"/>
          <p:cNvSpPr>
            <a:spLocks noChangeArrowheads="1"/>
          </p:cNvSpPr>
          <p:nvPr/>
        </p:nvSpPr>
        <p:spPr bwMode="auto">
          <a:xfrm>
            <a:off x="180975" y="6572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9945" name="Rectangle 8"/>
          <p:cNvSpPr>
            <a:spLocks noChangeArrowheads="1"/>
          </p:cNvSpPr>
          <p:nvPr/>
        </p:nvSpPr>
        <p:spPr bwMode="auto">
          <a:xfrm>
            <a:off x="180975" y="6572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19" name="Rectangle 1"/>
          <p:cNvSpPr>
            <a:spLocks noChangeArrowheads="1"/>
          </p:cNvSpPr>
          <p:nvPr/>
        </p:nvSpPr>
        <p:spPr bwMode="auto">
          <a:xfrm>
            <a:off x="571500" y="2339991"/>
            <a:ext cx="85725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tabLst>
                <a:tab pos="457200" algn="l"/>
              </a:tabLst>
            </a:pPr>
            <a:r>
              <a:rPr lang="sv-SE" sz="2800" dirty="0">
                <a:latin typeface="Verdana" pitchFamily="34" charset="0"/>
                <a:ea typeface="Times New Roman" pitchFamily="18" charset="0"/>
              </a:rPr>
              <a:t>Misalnya, karet atau pegas yang direntangkan akan memiliki energi potensial</a:t>
            </a:r>
            <a:r>
              <a:rPr lang="id-ID" sz="2800" dirty="0">
                <a:latin typeface="Verdana" pitchFamily="34" charset="0"/>
                <a:ea typeface="Times New Roman" pitchFamily="18" charset="0"/>
              </a:rPr>
              <a:t> pegas</a:t>
            </a:r>
            <a:r>
              <a:rPr lang="sv-SE" sz="2800" dirty="0">
                <a:latin typeface="Verdana" pitchFamily="34" charset="0"/>
                <a:ea typeface="Times New Roman" pitchFamily="18" charset="0"/>
              </a:rPr>
              <a:t>.  </a:t>
            </a: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>
            <a:off x="571500" y="3341704"/>
            <a:ext cx="85725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tabLst>
                <a:tab pos="457200" algn="l"/>
              </a:tabLst>
            </a:pPr>
            <a:r>
              <a:rPr lang="sv-SE" sz="2800">
                <a:latin typeface="Verdana" pitchFamily="34" charset="0"/>
                <a:ea typeface="Times New Roman" pitchFamily="18" charset="0"/>
              </a:rPr>
              <a:t>Jika gaya yang diberikan dihilangkan, energi potensial pegas akan berubah menjadi energi kinetik.  </a:t>
            </a:r>
          </a:p>
        </p:txBody>
      </p:sp>
      <p:sp>
        <p:nvSpPr>
          <p:cNvPr id="21" name="Rectangle 1"/>
          <p:cNvSpPr>
            <a:spLocks noChangeArrowheads="1"/>
          </p:cNvSpPr>
          <p:nvPr/>
        </p:nvSpPr>
        <p:spPr bwMode="auto">
          <a:xfrm>
            <a:off x="571500" y="4768866"/>
            <a:ext cx="85725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tabLst>
                <a:tab pos="457200" algn="l"/>
              </a:tabLst>
            </a:pPr>
            <a:r>
              <a:rPr lang="sv-SE" sz="2800">
                <a:latin typeface="Verdana" pitchFamily="34" charset="0"/>
                <a:ea typeface="Times New Roman" pitchFamily="18" charset="0"/>
              </a:rPr>
              <a:t>Sifat pegas ini dimanfaatkan dalam </a:t>
            </a:r>
            <a:r>
              <a:rPr lang="sv-SE" sz="2800" i="1">
                <a:latin typeface="Verdana" pitchFamily="34" charset="0"/>
                <a:ea typeface="Times New Roman" pitchFamily="18" charset="0"/>
              </a:rPr>
              <a:t>shockbreaker </a:t>
            </a:r>
            <a:r>
              <a:rPr lang="sv-SE" sz="2800">
                <a:latin typeface="Verdana" pitchFamily="34" charset="0"/>
                <a:ea typeface="Times New Roman" pitchFamily="18" charset="0"/>
              </a:rPr>
              <a:t>dan busur panah.  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9" grpId="0"/>
      <p:bldP spid="20" grpId="0"/>
      <p:bldP spid="2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71500" y="357166"/>
            <a:ext cx="85725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tabLst>
                <a:tab pos="457200" algn="l"/>
              </a:tabLst>
            </a:pPr>
            <a:r>
              <a:rPr lang="sv-SE" sz="2800" dirty="0">
                <a:latin typeface="Verdana" pitchFamily="34" charset="0"/>
                <a:ea typeface="Times New Roman" pitchFamily="18" charset="0"/>
              </a:rPr>
              <a:t>Energi potensial yang dimiliki pegas atau benda elastis besarnya berbanding lurus dengan konstanta pegas </a:t>
            </a:r>
            <a:r>
              <a:rPr lang="sv-SE" sz="2800" i="1" dirty="0">
                <a:latin typeface="Verdana" pitchFamily="34" charset="0"/>
                <a:ea typeface="Times New Roman" pitchFamily="18" charset="0"/>
              </a:rPr>
              <a:t>k</a:t>
            </a:r>
            <a:r>
              <a:rPr lang="sv-SE" sz="2800" dirty="0">
                <a:latin typeface="Verdana" pitchFamily="34" charset="0"/>
                <a:ea typeface="Times New Roman" pitchFamily="18" charset="0"/>
              </a:rPr>
              <a:t> dan kuadrat simpangannya. 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71500" y="3838554"/>
            <a:ext cx="19129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id-ID" sz="2800">
                <a:latin typeface="Verdana" pitchFamily="34" charset="0"/>
                <a:ea typeface="Times New Roman" pitchFamily="18" charset="0"/>
              </a:rPr>
              <a:t>dengan,</a:t>
            </a:r>
            <a:endParaRPr lang="en-US" sz="2800">
              <a:latin typeface="Verdana" pitchFamily="34" charset="0"/>
              <a:ea typeface="Times New Roman" pitchFamily="18" charset="0"/>
            </a:endParaRPr>
          </a:p>
        </p:txBody>
      </p:sp>
      <p:sp>
        <p:nvSpPr>
          <p:cNvPr id="4096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6844" y="2672672"/>
            <a:ext cx="2166937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0967" name="Rectangle 3"/>
          <p:cNvSpPr>
            <a:spLocks noChangeArrowheads="1"/>
          </p:cNvSpPr>
          <p:nvPr/>
        </p:nvSpPr>
        <p:spPr bwMode="auto">
          <a:xfrm>
            <a:off x="180975" y="585786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82613" y="4289404"/>
            <a:ext cx="5113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k = konstanta pegas (N/m)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74675" y="4749779"/>
            <a:ext cx="3922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>
                <a:latin typeface="Verdana" pitchFamily="34" charset="0"/>
              </a:rPr>
              <a:t>Δx = simpangan (m)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82613" y="5223202"/>
            <a:ext cx="58737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0" hangingPunct="0"/>
            <a:r>
              <a:rPr lang="en-US" sz="2800" dirty="0">
                <a:latin typeface="Verdana" pitchFamily="34" charset="0"/>
              </a:rPr>
              <a:t>Ep = </a:t>
            </a:r>
            <a:r>
              <a:rPr lang="en-US" sz="2800" dirty="0" err="1">
                <a:latin typeface="Verdana" pitchFamily="34" charset="0"/>
              </a:rPr>
              <a:t>energi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potensial</a:t>
            </a:r>
            <a:r>
              <a:rPr lang="en-US" sz="2800" dirty="0">
                <a:latin typeface="Verdana" pitchFamily="34" charset="0"/>
              </a:rPr>
              <a:t> </a:t>
            </a:r>
            <a:r>
              <a:rPr lang="en-US" sz="2800" dirty="0" err="1">
                <a:latin typeface="Verdana" pitchFamily="34" charset="0"/>
              </a:rPr>
              <a:t>pegas</a:t>
            </a:r>
            <a:r>
              <a:rPr lang="en-US" sz="2800" dirty="0">
                <a:latin typeface="Verdana" pitchFamily="34" charset="0"/>
              </a:rPr>
              <a:t> (J)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1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00063" y="428604"/>
            <a:ext cx="85725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tabLst>
                <a:tab pos="457200" algn="l"/>
              </a:tabLst>
            </a:pPr>
            <a:r>
              <a:rPr lang="sv-SE" sz="2800">
                <a:latin typeface="Verdana" pitchFamily="34" charset="0"/>
                <a:ea typeface="Times New Roman" pitchFamily="18" charset="0"/>
              </a:rPr>
              <a:t>Persamaan di atas diperoleh dari hasil penurunan persamaan gaya pegas yang dirumuskan oleh Hooke.</a:t>
            </a:r>
          </a:p>
        </p:txBody>
      </p:sp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5" y="1852591"/>
            <a:ext cx="1428750" cy="500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1989" name="Rectangle 3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00063" y="2474891"/>
            <a:ext cx="85725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tabLst>
                <a:tab pos="457200" algn="l"/>
              </a:tabLst>
            </a:pPr>
            <a:r>
              <a:rPr lang="sv-SE" sz="2800">
                <a:latin typeface="Verdana" pitchFamily="34" charset="0"/>
                <a:ea typeface="Times New Roman" pitchFamily="18" charset="0"/>
              </a:rPr>
              <a:t>Besarnya usaha yang diperlukan untuk meregangkan pegas adalah sama dengan keadaan energi potensial akhir dikurangi  keadaan energi potensial awal dari pegas</a:t>
            </a:r>
          </a:p>
        </p:txBody>
      </p:sp>
      <p:sp>
        <p:nvSpPr>
          <p:cNvPr id="4199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38" y="4510066"/>
            <a:ext cx="3381375" cy="500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41993" name="Rectangle 6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500063" y="5140304"/>
            <a:ext cx="4719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800">
                <a:latin typeface="Verdana" pitchFamily="34" charset="0"/>
              </a:rPr>
              <a:t>Atau…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313" y="1512888"/>
            <a:ext cx="4071937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00063" y="2566988"/>
            <a:ext cx="91440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800">
                <a:latin typeface="Verdana" pitchFamily="34" charset="0"/>
              </a:rPr>
              <a:t>Untuk keadaan awal </a:t>
            </a:r>
            <a:r>
              <a:rPr lang="el-GR" sz="2800">
                <a:latin typeface="Verdana" pitchFamily="34" charset="0"/>
              </a:rPr>
              <a:t>Δ</a:t>
            </a:r>
            <a:r>
              <a:rPr lang="en-US" sz="2800">
                <a:latin typeface="Verdana" pitchFamily="34" charset="0"/>
              </a:rPr>
              <a:t>x</a:t>
            </a:r>
            <a:r>
              <a:rPr lang="en-US" sz="2800" baseline="-25000">
                <a:latin typeface="Verdana" pitchFamily="34" charset="0"/>
              </a:rPr>
              <a:t>1 </a:t>
            </a:r>
            <a:r>
              <a:rPr lang="en-US" sz="2800">
                <a:latin typeface="Verdana" pitchFamily="34" charset="0"/>
              </a:rPr>
              <a:t>= 0, energi potensial awal Ep</a:t>
            </a:r>
            <a:r>
              <a:rPr lang="en-US" sz="2800" baseline="-25000">
                <a:latin typeface="Verdana" pitchFamily="34" charset="0"/>
              </a:rPr>
              <a:t>awal </a:t>
            </a:r>
            <a:r>
              <a:rPr lang="en-US" sz="2800">
                <a:latin typeface="Verdana" pitchFamily="34" charset="0"/>
              </a:rPr>
              <a:t>= 0, sehingga usaha untuk meregangkan pegas dari keadaan awal adalah</a:t>
            </a:r>
          </a:p>
        </p:txBody>
      </p:sp>
      <p:sp>
        <p:nvSpPr>
          <p:cNvPr id="430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48063" y="4371975"/>
            <a:ext cx="2238375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0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:\^^ DITPSMK\~~~ DIKLAT SERTIFIKASI pa heri BAHAN PENGAJARAN FISIKA\^^^ oke ANIMASI-FISIKA\GETARAN-PEGAS\AYUNAN-SEDERHANA-0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1214438"/>
            <a:ext cx="28575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Contoh soal: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2875" y="1214438"/>
            <a:ext cx="6072188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sz="2800">
                <a:latin typeface="Verdana" pitchFamily="34" charset="0"/>
              </a:rPr>
              <a:t>Sebuah pegas memiliki konstanta pegas 2.10</a:t>
            </a:r>
            <a:r>
              <a:rPr lang="en-US" sz="2800" baseline="30000">
                <a:latin typeface="Verdana" pitchFamily="34" charset="0"/>
              </a:rPr>
              <a:t>2 </a:t>
            </a:r>
            <a:r>
              <a:rPr lang="en-US" sz="2800">
                <a:latin typeface="Verdana" pitchFamily="34" charset="0"/>
              </a:rPr>
              <a:t>N/m. Jika pegas tersebut ditarik hingga bertambah panjang 20 mm, berapa besar energi potensial pegas sebelum dilepaskan?</a:t>
            </a:r>
            <a:r>
              <a:rPr lang="en-US" sz="2800" baseline="30000">
                <a:latin typeface="Verdana" pitchFamily="34" charset="0"/>
              </a:rPr>
              <a:t> </a:t>
            </a:r>
            <a:endParaRPr lang="en-US" sz="2800">
              <a:latin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2"/>
          <p:cNvSpPr>
            <a:spLocks noGrp="1"/>
          </p:cNvSpPr>
          <p:nvPr>
            <p:ph idx="1"/>
          </p:nvPr>
        </p:nvSpPr>
        <p:spPr>
          <a:xfrm>
            <a:off x="457200" y="719114"/>
            <a:ext cx="2328863" cy="5524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0"/>
              <a:t>Diketahui:</a:t>
            </a:r>
          </a:p>
          <a:p>
            <a:pPr>
              <a:buFont typeface="Wingdings" pitchFamily="2" charset="2"/>
              <a:buNone/>
            </a:pPr>
            <a:endParaRPr lang="en-US" b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2678113" y="700064"/>
            <a:ext cx="1108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K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571875" y="719114"/>
            <a:ext cx="23574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dirty="0">
                <a:latin typeface="+mn-lt"/>
                <a:cs typeface="Arial" pitchFamily="34" charset="0"/>
              </a:rPr>
              <a:t>2.10</a:t>
            </a:r>
            <a:r>
              <a:rPr lang="en-US" sz="2800" baseline="30000" dirty="0">
                <a:latin typeface="+mn-lt"/>
                <a:cs typeface="Arial" pitchFamily="34" charset="0"/>
              </a:rPr>
              <a:t>2 </a:t>
            </a:r>
            <a:r>
              <a:rPr lang="en-US" sz="2800" dirty="0">
                <a:latin typeface="+mn-lt"/>
                <a:cs typeface="Arial" pitchFamily="34" charset="0"/>
              </a:rPr>
              <a:t>N/m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 bwMode="auto">
          <a:xfrm>
            <a:off x="2700338" y="1200127"/>
            <a:ext cx="12287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l-GR" sz="2800" dirty="0">
                <a:latin typeface="+mn-lt"/>
                <a:cs typeface="Arial" pitchFamily="34" charset="0"/>
              </a:rPr>
              <a:t>Δ</a:t>
            </a:r>
            <a:r>
              <a:rPr lang="en-US" sz="2800" dirty="0">
                <a:latin typeface="+mn-lt"/>
                <a:cs typeface="Arial" pitchFamily="34" charset="0"/>
              </a:rPr>
              <a:t>x </a:t>
            </a:r>
            <a:r>
              <a:rPr lang="en-US" sz="2800" kern="0" dirty="0">
                <a:latin typeface="+mn-lt"/>
                <a:cs typeface="+mn-cs"/>
              </a:rPr>
              <a:t>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3500438" y="1196952"/>
            <a:ext cx="4929187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>
                <a:latin typeface="+mn-lt"/>
                <a:cs typeface="+mn-cs"/>
              </a:rPr>
              <a:t>  20 mm = </a:t>
            </a:r>
            <a:r>
              <a:rPr lang="en-US" sz="2800" dirty="0">
                <a:latin typeface="+mn-lt"/>
                <a:cs typeface="Arial" pitchFamily="34" charset="0"/>
              </a:rPr>
              <a:t>2.10</a:t>
            </a:r>
            <a:r>
              <a:rPr lang="en-US" sz="2800" baseline="30000" dirty="0">
                <a:latin typeface="+mn-lt"/>
                <a:cs typeface="Arial" pitchFamily="34" charset="0"/>
              </a:rPr>
              <a:t>-2 </a:t>
            </a:r>
            <a:r>
              <a:rPr lang="en-US" sz="2800" dirty="0">
                <a:latin typeface="+mn-lt"/>
                <a:cs typeface="Arial" pitchFamily="34" charset="0"/>
              </a:rPr>
              <a:t>m</a:t>
            </a:r>
            <a:r>
              <a:rPr lang="en-US" sz="2800" kern="0" dirty="0">
                <a:latin typeface="+mn-lt"/>
                <a:cs typeface="+mn-cs"/>
              </a:rPr>
              <a:t> 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 bwMode="auto">
          <a:xfrm>
            <a:off x="488950" y="1985939"/>
            <a:ext cx="186848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Ditanya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 bwMode="auto">
          <a:xfrm>
            <a:off x="500063" y="2986064"/>
            <a:ext cx="17145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Jawab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3486150" y="1647802"/>
            <a:ext cx="9429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 bwMode="auto">
          <a:xfrm>
            <a:off x="2343150" y="1985939"/>
            <a:ext cx="65865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Ep</a:t>
            </a:r>
            <a:r>
              <a:rPr lang="en-US" sz="2800" kern="0" dirty="0">
                <a:latin typeface="+mn-lt"/>
                <a:cs typeface="+mn-cs"/>
              </a:rPr>
              <a:t> = …? 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45067" name="Rectangle 2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45068" name="Rectangle 3"/>
          <p:cNvSpPr>
            <a:spLocks noChangeArrowheads="1"/>
          </p:cNvSpPr>
          <p:nvPr/>
        </p:nvSpPr>
        <p:spPr bwMode="auto">
          <a:xfrm>
            <a:off x="180975" y="233339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45069" name="Rectangle 5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05063" y="2843189"/>
            <a:ext cx="2166937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1" name="Rectangle 6"/>
          <p:cNvSpPr>
            <a:spLocks noChangeArrowheads="1"/>
          </p:cNvSpPr>
          <p:nvPr/>
        </p:nvSpPr>
        <p:spPr bwMode="auto">
          <a:xfrm>
            <a:off x="180975" y="214289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45072" name="Rectangle 8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45073" name="Rectangle 9"/>
          <p:cNvSpPr>
            <a:spLocks noChangeArrowheads="1"/>
          </p:cNvSpPr>
          <p:nvPr/>
        </p:nvSpPr>
        <p:spPr bwMode="auto">
          <a:xfrm>
            <a:off x="180975" y="214289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45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81250" y="3771877"/>
            <a:ext cx="40481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6" name="Rectangle 3"/>
          <p:cNvSpPr>
            <a:spLocks noChangeArrowheads="1"/>
          </p:cNvSpPr>
          <p:nvPr/>
        </p:nvSpPr>
        <p:spPr bwMode="auto">
          <a:xfrm>
            <a:off x="180975" y="214289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450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75" y="4772002"/>
            <a:ext cx="2809875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9" name="Rectangle 6"/>
          <p:cNvSpPr>
            <a:spLocks noChangeArrowheads="1"/>
          </p:cNvSpPr>
          <p:nvPr/>
        </p:nvSpPr>
        <p:spPr bwMode="auto">
          <a:xfrm>
            <a:off x="180975" y="7141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575"/>
            <a:ext cx="7010400" cy="1071563"/>
          </a:xfrm>
        </p:spPr>
        <p:txBody>
          <a:bodyPr/>
          <a:lstStyle/>
          <a:p>
            <a:r>
              <a:rPr lang="en-US" sz="3400"/>
              <a:t>Hukum Kekekalan Energi Mekanik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14097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b="0"/>
              <a:t>Sebelumnya sudah dikemukakan bahwa energi di alam ini tidak dapat dimusnahkan dan tidak dapat diciptakan.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49263" y="2643172"/>
            <a:ext cx="82296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Akan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tetapi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hanya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berubah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bentuk</a:t>
            </a:r>
            <a:r>
              <a:rPr lang="en-US" sz="2800" kern="0" dirty="0">
                <a:latin typeface="+mn-lt"/>
                <a:cs typeface="+mn-cs"/>
              </a:rPr>
              <a:t>.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28625" y="3409934"/>
            <a:ext cx="8229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Jika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gaya-gaya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bekerja</a:t>
            </a:r>
            <a:r>
              <a:rPr lang="en-US" sz="2800" kern="0" dirty="0">
                <a:latin typeface="+mn-lt"/>
                <a:cs typeface="+mn-cs"/>
              </a:rPr>
              <a:t> pada </a:t>
            </a:r>
            <a:r>
              <a:rPr lang="en-US" sz="2800" kern="0" dirty="0" err="1">
                <a:latin typeface="+mn-lt"/>
                <a:cs typeface="+mn-cs"/>
              </a:rPr>
              <a:t>sebuah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bersifat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konservatif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maka</a:t>
            </a:r>
            <a:r>
              <a:rPr lang="en-US" sz="2800" kern="0" dirty="0">
                <a:latin typeface="+mn-lt"/>
                <a:cs typeface="+mn-cs"/>
              </a:rPr>
              <a:t> total </a:t>
            </a:r>
            <a:r>
              <a:rPr lang="en-US" sz="2800" kern="0" dirty="0" err="1">
                <a:latin typeface="+mn-lt"/>
                <a:cs typeface="+mn-cs"/>
              </a:rPr>
              <a:t>usaha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dilakukan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sampai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kembali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</a:t>
            </a:r>
            <a:r>
              <a:rPr lang="id-ID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kedudukan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semula</a:t>
            </a:r>
            <a:r>
              <a:rPr lang="en-US" sz="2800" kern="0" dirty="0">
                <a:latin typeface="+mn-lt"/>
                <a:cs typeface="+mn-cs"/>
              </a:rPr>
              <a:t> (</a:t>
            </a:r>
            <a:r>
              <a:rPr lang="en-US" sz="2800" kern="0" dirty="0" err="1">
                <a:latin typeface="+mn-lt"/>
                <a:cs typeface="+mn-cs"/>
              </a:rPr>
              <a:t>satu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siklus</a:t>
            </a:r>
            <a:r>
              <a:rPr lang="en-US" sz="2800" kern="0" dirty="0">
                <a:latin typeface="+mn-lt"/>
                <a:cs typeface="+mn-cs"/>
              </a:rPr>
              <a:t>) </a:t>
            </a:r>
            <a:r>
              <a:rPr lang="en-US" sz="2800" kern="0" dirty="0" err="1">
                <a:latin typeface="+mn-lt"/>
                <a:cs typeface="+mn-cs"/>
              </a:rPr>
              <a:t>adalah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nol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atau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dimiliki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tetap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49263" y="1304925"/>
            <a:ext cx="8229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Sebuah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massanya</a:t>
            </a:r>
            <a:r>
              <a:rPr lang="en-US" sz="2800" kern="0" dirty="0">
                <a:latin typeface="+mn-lt"/>
                <a:cs typeface="+mn-cs"/>
              </a:rPr>
              <a:t> m </a:t>
            </a:r>
            <a:r>
              <a:rPr lang="en-US" sz="2800" kern="0" dirty="0" err="1">
                <a:latin typeface="+mn-lt"/>
                <a:cs typeface="+mn-cs"/>
              </a:rPr>
              <a:t>bergerak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vertikal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atas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pada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ketinggian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i="1" kern="0" dirty="0">
                <a:latin typeface="+mn-lt"/>
                <a:cs typeface="+mn-cs"/>
              </a:rPr>
              <a:t>h</a:t>
            </a:r>
            <a:r>
              <a:rPr lang="en-US" sz="2800" kern="0" baseline="-25000" dirty="0">
                <a:latin typeface="+mn-lt"/>
                <a:cs typeface="+mn-cs"/>
              </a:rPr>
              <a:t>1</a:t>
            </a:r>
            <a:r>
              <a:rPr lang="en-US" sz="2800" i="1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kecepatannya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i="1" kern="0" dirty="0">
                <a:latin typeface="+mn-lt"/>
                <a:cs typeface="+mn-cs"/>
              </a:rPr>
              <a:t>v</a:t>
            </a:r>
            <a:r>
              <a:rPr lang="en-US" sz="2800" kern="0" baseline="-25000" dirty="0">
                <a:latin typeface="+mn-lt"/>
                <a:cs typeface="+mn-cs"/>
              </a:rPr>
              <a:t>1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setelah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ketinggian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mencapai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i="1" kern="0" dirty="0">
                <a:latin typeface="+mn-lt"/>
                <a:cs typeface="+mn-cs"/>
              </a:rPr>
              <a:t>h</a:t>
            </a:r>
            <a:r>
              <a:rPr lang="en-US" sz="2800" kern="0" baseline="-25000" dirty="0">
                <a:latin typeface="+mn-lt"/>
                <a:cs typeface="+mn-cs"/>
              </a:rPr>
              <a:t>2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kecepatannya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i="1" kern="0" dirty="0">
                <a:latin typeface="+mn-lt"/>
                <a:cs typeface="+mn-cs"/>
              </a:rPr>
              <a:t>v</a:t>
            </a:r>
            <a:r>
              <a:rPr lang="en-US" sz="2800" kern="0" baseline="-25000" dirty="0">
                <a:latin typeface="+mn-lt"/>
                <a:cs typeface="+mn-cs"/>
              </a:rPr>
              <a:t>2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69900" y="3500438"/>
            <a:ext cx="82296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Jika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gaya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gesekan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udara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diabaikan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akan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memenuhi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hukum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kekekalan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mekanik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28625" y="1000108"/>
            <a:ext cx="82296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Usaha yang </a:t>
            </a:r>
            <a:r>
              <a:rPr lang="en-US" sz="2800" kern="0" dirty="0" err="1">
                <a:latin typeface="+mn-lt"/>
                <a:cs typeface="+mn-cs"/>
              </a:rPr>
              <a:t>dilakukan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pada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sama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negatif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perubahan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potensial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28625" y="2928921"/>
            <a:ext cx="82296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>
                <a:latin typeface="+mn-lt"/>
                <a:cs typeface="+mn-cs"/>
              </a:rPr>
              <a:t>Usaha yang </a:t>
            </a:r>
            <a:r>
              <a:rPr lang="en-US" sz="2800" kern="0" dirty="0" err="1">
                <a:latin typeface="+mn-lt"/>
                <a:cs typeface="+mn-cs"/>
              </a:rPr>
              <a:t>dilakukan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pada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sama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perubahan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kinetik</a:t>
            </a: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5018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50" y="2124058"/>
            <a:ext cx="4024313" cy="500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0182" name="Rectangle 3"/>
          <p:cNvSpPr>
            <a:spLocks noChangeArrowheads="1"/>
          </p:cNvSpPr>
          <p:nvPr/>
        </p:nvSpPr>
        <p:spPr bwMode="auto">
          <a:xfrm>
            <a:off x="180975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018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88" y="4052871"/>
            <a:ext cx="3857625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0185" name="Rectangle 6"/>
          <p:cNvSpPr>
            <a:spLocks noChangeArrowheads="1"/>
          </p:cNvSpPr>
          <p:nvPr/>
        </p:nvSpPr>
        <p:spPr bwMode="auto">
          <a:xfrm>
            <a:off x="180975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28625" y="928670"/>
            <a:ext cx="82296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Dari </a:t>
            </a:r>
            <a:r>
              <a:rPr lang="en-US" sz="2800" kern="0" dirty="0" err="1">
                <a:latin typeface="+mn-lt"/>
                <a:cs typeface="+mn-cs"/>
              </a:rPr>
              <a:t>kedua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persamaan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atas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diperoleh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</p:txBody>
      </p:sp>
      <p:sp>
        <p:nvSpPr>
          <p:cNvPr id="5120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1643045"/>
            <a:ext cx="6167438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1205" name="Rectangle 3"/>
          <p:cNvSpPr>
            <a:spLocks noChangeArrowheads="1"/>
          </p:cNvSpPr>
          <p:nvPr/>
        </p:nvSpPr>
        <p:spPr bwMode="auto">
          <a:xfrm>
            <a:off x="180975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120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2928920"/>
            <a:ext cx="6167438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1208" name="Rectangle 6"/>
          <p:cNvSpPr>
            <a:spLocks noChangeArrowheads="1"/>
          </p:cNvSpPr>
          <p:nvPr/>
        </p:nvSpPr>
        <p:spPr bwMode="auto">
          <a:xfrm>
            <a:off x="180975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428625" y="4090970"/>
            <a:ext cx="82296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a</a:t>
            </a:r>
            <a:r>
              <a:rPr lang="en-US" sz="2800" kern="0" dirty="0">
                <a:latin typeface="+mn-lt"/>
                <a:cs typeface="+mn-cs"/>
              </a:rPr>
              <a:t>tau </a:t>
            </a:r>
            <a:r>
              <a:rPr lang="en-US" sz="2800" kern="0" dirty="0" err="1">
                <a:latin typeface="+mn-lt"/>
                <a:cs typeface="+mn-cs"/>
              </a:rPr>
              <a:t>dapat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ditulis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sebagai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berikut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</p:txBody>
      </p:sp>
      <p:sp>
        <p:nvSpPr>
          <p:cNvPr id="5121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58375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500" y="4857733"/>
            <a:ext cx="3548063" cy="5000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1212" name="Rectangle 9"/>
          <p:cNvSpPr>
            <a:spLocks noChangeArrowheads="1"/>
          </p:cNvSpPr>
          <p:nvPr/>
        </p:nvSpPr>
        <p:spPr bwMode="auto">
          <a:xfrm>
            <a:off x="180975" y="657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2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28625" y="928670"/>
            <a:ext cx="82296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Jumlah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potensial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dengan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kinetik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disebut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mekanik</a:t>
            </a:r>
            <a:r>
              <a:rPr lang="en-US" sz="2800" kern="0" dirty="0">
                <a:latin typeface="+mn-lt"/>
                <a:cs typeface="+mn-cs"/>
              </a:rPr>
              <a:t> (</a:t>
            </a:r>
            <a:r>
              <a:rPr lang="en-US" sz="2800" i="1" kern="0" dirty="0" err="1">
                <a:latin typeface="+mn-lt"/>
                <a:cs typeface="+mn-cs"/>
              </a:rPr>
              <a:t>Em</a:t>
            </a:r>
            <a:r>
              <a:rPr lang="en-US" sz="2800" kern="0" dirty="0">
                <a:latin typeface="+mn-lt"/>
                <a:cs typeface="+mn-cs"/>
              </a:rPr>
              <a:t>). </a:t>
            </a:r>
            <a:r>
              <a:rPr lang="en-US" sz="2800" kern="0" dirty="0" err="1">
                <a:latin typeface="+mn-lt"/>
                <a:cs typeface="+mn-cs"/>
              </a:rPr>
              <a:t>Oleh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karena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itu</a:t>
            </a:r>
            <a:r>
              <a:rPr lang="en-US" sz="2800" kern="0" dirty="0">
                <a:latin typeface="+mn-lt"/>
                <a:cs typeface="+mn-cs"/>
              </a:rPr>
              <a:t>, </a:t>
            </a:r>
            <a:r>
              <a:rPr lang="en-US" sz="2800" kern="0" dirty="0" err="1">
                <a:latin typeface="+mn-lt"/>
                <a:cs typeface="+mn-cs"/>
              </a:rPr>
              <a:t>persamaan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atas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dinamakan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hukum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kekekalan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mekanik</a:t>
            </a:r>
            <a:r>
              <a:rPr lang="en-US" sz="2800" kern="0" dirty="0">
                <a:latin typeface="+mn-lt"/>
                <a:cs typeface="+mn-cs"/>
              </a:rPr>
              <a:t> (</a:t>
            </a:r>
            <a:r>
              <a:rPr lang="en-US" sz="2800" i="1" kern="0" dirty="0" err="1">
                <a:latin typeface="+mn-lt"/>
                <a:cs typeface="+mn-cs"/>
              </a:rPr>
              <a:t>Em</a:t>
            </a:r>
            <a:r>
              <a:rPr lang="en-US" sz="2800" kern="0" dirty="0">
                <a:latin typeface="+mn-lt"/>
                <a:cs typeface="+mn-cs"/>
              </a:rPr>
              <a:t>)</a:t>
            </a: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5222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88" y="3000358"/>
            <a:ext cx="3952875" cy="5000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14338" y="3714733"/>
            <a:ext cx="82296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Dari </a:t>
            </a:r>
            <a:r>
              <a:rPr lang="en-US" sz="2800" kern="0" dirty="0" err="1">
                <a:latin typeface="+mn-lt"/>
                <a:cs typeface="+mn-cs"/>
              </a:rPr>
              <a:t>rumus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tersebut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didapat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bahwa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jumlah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kinetik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dan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energi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potensial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suatu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bernilai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tetap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jika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gaya-gaya</a:t>
            </a:r>
            <a:r>
              <a:rPr lang="en-US" sz="2800" kern="0" dirty="0">
                <a:latin typeface="+mn-lt"/>
                <a:cs typeface="+mn-cs"/>
              </a:rPr>
              <a:t> yang </a:t>
            </a:r>
            <a:r>
              <a:rPr lang="en-US" sz="2800" kern="0" dirty="0" err="1">
                <a:latin typeface="+mn-lt"/>
                <a:cs typeface="+mn-cs"/>
              </a:rPr>
              <a:t>bekerja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pada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benda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bersifat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konservatif</a:t>
            </a:r>
            <a:r>
              <a:rPr lang="en-US" sz="2800" kern="0" dirty="0">
                <a:latin typeface="+mn-lt"/>
                <a:cs typeface="+mn-cs"/>
              </a:rPr>
              <a:t>.</a:t>
            </a:r>
          </a:p>
          <a:p>
            <a:pPr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41593-19BB-42A7-807A-C396FC2E7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/>
          <a:lstStyle/>
          <a:p>
            <a:r>
              <a:rPr lang="id-ID" dirty="0"/>
              <a:t>Gaya Konservatif dan non konservatif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A977A-4AD5-4730-9378-30BB5A4434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Gaya konservatif</a:t>
            </a:r>
            <a:r>
              <a:rPr lang="id-ID" sz="2400" b="0" dirty="0">
                <a:solidFill>
                  <a:srgbClr val="000000"/>
                </a:solidFill>
                <a:latin typeface="Bookman Old Style" panose="02050604050505020204" pitchFamily="18" charset="0"/>
              </a:rPr>
              <a:t>: usaha yang dilakukan oleh gaya tersebut sama sekali tidak bergantung pada lintasan yang ditempuh, tetapi bergantung pada posisi awal dan posisi akhir benda. </a:t>
            </a:r>
          </a:p>
          <a:p>
            <a:pPr marL="0" indent="0">
              <a:buNone/>
            </a:pPr>
            <a:r>
              <a:rPr lang="id-ID" sz="2400" b="0" dirty="0">
                <a:solidFill>
                  <a:srgbClr val="000000"/>
                </a:solidFill>
                <a:latin typeface="Bookman Old Style" panose="02050604050505020204" pitchFamily="18" charset="0"/>
              </a:rPr>
              <a:t>Contoh: gaya gravitasi, gaya listrik (Coulomb), gaya pegas.</a:t>
            </a:r>
          </a:p>
          <a:p>
            <a:pPr marL="0" indent="0">
              <a:buNone/>
            </a:pPr>
            <a:endParaRPr lang="id-ID" sz="2400" b="0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id-ID" sz="2400" dirty="0">
                <a:solidFill>
                  <a:srgbClr val="000000"/>
                </a:solidFill>
                <a:latin typeface="Bookman Old Style" panose="02050604050505020204" pitchFamily="18" charset="0"/>
              </a:rPr>
              <a:t>Gaya non konservatif</a:t>
            </a:r>
            <a:r>
              <a:rPr lang="id-ID" sz="2400" b="0" dirty="0">
                <a:solidFill>
                  <a:srgbClr val="000000"/>
                </a:solidFill>
                <a:latin typeface="Bookman Old Style" panose="02050604050505020204" pitchFamily="18" charset="0"/>
              </a:rPr>
              <a:t>: usaha yang dilakukan oleh gaya bergantung pada lintasan yang ditempuh. </a:t>
            </a:r>
          </a:p>
          <a:p>
            <a:pPr marL="0" indent="0">
              <a:buNone/>
            </a:pPr>
            <a:r>
              <a:rPr lang="id-ID" sz="2400" b="0" dirty="0">
                <a:solidFill>
                  <a:srgbClr val="000000"/>
                </a:solidFill>
                <a:latin typeface="Bookman Old Style" panose="02050604050505020204" pitchFamily="18" charset="0"/>
              </a:rPr>
              <a:t>Contoh: </a:t>
            </a:r>
            <a:r>
              <a:rPr lang="id-ID" dirty="0"/>
              <a:t> </a:t>
            </a:r>
            <a:r>
              <a:rPr lang="id-ID" sz="2400" b="0" dirty="0"/>
              <a:t>gaya gesekan,gaya tumbukan dua benda ketika proses tumbukan menghasilkan panas</a:t>
            </a:r>
          </a:p>
          <a:p>
            <a:pPr marL="0" indent="0">
              <a:buNone/>
            </a:pPr>
            <a:endParaRPr lang="id-ID" sz="2400" b="0" dirty="0"/>
          </a:p>
        </p:txBody>
      </p:sp>
    </p:spTree>
    <p:extLst>
      <p:ext uri="{BB962C8B-B14F-4D97-AF65-F5344CB8AC3E}">
        <p14:creationId xmlns:p14="http://schemas.microsoft.com/office/powerpoint/2010/main" val="37531380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88" y="1285875"/>
            <a:ext cx="335756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Contoh soal: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73025" y="1235075"/>
            <a:ext cx="4714875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dirty="0" err="1">
                <a:latin typeface="+mn-lt"/>
                <a:cs typeface="+mn-cs"/>
              </a:rPr>
              <a:t>Sebuah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benda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meluncur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tanpa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gesekan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pada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lintasan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seperti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pada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Gambar</a:t>
            </a:r>
            <a:r>
              <a:rPr lang="en-US" sz="2800" dirty="0">
                <a:latin typeface="+mn-lt"/>
                <a:cs typeface="+mn-cs"/>
              </a:rPr>
              <a:t>. Benda </a:t>
            </a:r>
            <a:r>
              <a:rPr lang="en-US" sz="2800" dirty="0" err="1">
                <a:latin typeface="+mn-lt"/>
                <a:cs typeface="+mn-cs"/>
              </a:rPr>
              <a:t>tersebut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dilepas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pada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ketinggian</a:t>
            </a:r>
            <a:r>
              <a:rPr lang="en-US" sz="2800" dirty="0">
                <a:latin typeface="+mn-lt"/>
                <a:cs typeface="+mn-cs"/>
              </a:rPr>
              <a:t> h=4R, </a:t>
            </a:r>
            <a:r>
              <a:rPr lang="en-US" sz="2800" dirty="0" err="1">
                <a:latin typeface="+mn-lt"/>
                <a:cs typeface="+mn-cs"/>
              </a:rPr>
              <a:t>dengan</a:t>
            </a:r>
            <a:r>
              <a:rPr lang="en-US" sz="2800" dirty="0">
                <a:latin typeface="+mn-lt"/>
                <a:cs typeface="+mn-cs"/>
              </a:rPr>
              <a:t> R=1 m. </a:t>
            </a:r>
            <a:r>
              <a:rPr lang="en-US" sz="2800" dirty="0" err="1">
                <a:latin typeface="+mn-lt"/>
                <a:cs typeface="+mn-cs"/>
              </a:rPr>
              <a:t>Berapa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kecepatannya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pada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titik</a:t>
            </a:r>
            <a:r>
              <a:rPr lang="en-US" sz="2800" dirty="0">
                <a:latin typeface="+mn-lt"/>
                <a:cs typeface="+mn-cs"/>
              </a:rPr>
              <a:t> A?</a:t>
            </a:r>
            <a:endParaRPr lang="en-US" sz="2800" kern="0" dirty="0">
              <a:latin typeface="+mn-lt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714348"/>
            <a:ext cx="2328863" cy="5524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0"/>
              <a:t>Diketahui:</a:t>
            </a:r>
          </a:p>
          <a:p>
            <a:pPr>
              <a:buFont typeface="Wingdings" pitchFamily="2" charset="2"/>
              <a:buNone/>
            </a:pPr>
            <a:endParaRPr lang="en-US" b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2678113" y="714348"/>
            <a:ext cx="1108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h</a:t>
            </a:r>
            <a:r>
              <a:rPr lang="en-US" sz="2800" kern="0" baseline="-25000" dirty="0" err="1">
                <a:latin typeface="+mn-lt"/>
                <a:cs typeface="+mn-cs"/>
              </a:rPr>
              <a:t>B</a:t>
            </a:r>
            <a:r>
              <a:rPr lang="en-US" sz="2800" kern="0" dirty="0">
                <a:latin typeface="+mn-lt"/>
                <a:cs typeface="+mn-cs"/>
              </a:rPr>
              <a:t> 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571875" y="714348"/>
            <a:ext cx="8572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>
                <a:latin typeface="+mn-lt"/>
                <a:cs typeface="+mn-cs"/>
              </a:rPr>
              <a:t>4R,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700338" y="1142973"/>
            <a:ext cx="12287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dirty="0" err="1">
                <a:latin typeface="+mn-lt"/>
                <a:cs typeface="Arial" pitchFamily="34" charset="0"/>
              </a:rPr>
              <a:t>h</a:t>
            </a:r>
            <a:r>
              <a:rPr lang="en-US" sz="2800" baseline="-25000" dirty="0" err="1">
                <a:latin typeface="+mn-lt"/>
                <a:cs typeface="Arial" pitchFamily="34" charset="0"/>
              </a:rPr>
              <a:t>A</a:t>
            </a:r>
            <a:r>
              <a:rPr lang="en-US" sz="2800" dirty="0">
                <a:latin typeface="+mn-lt"/>
                <a:cs typeface="Arial" pitchFamily="34" charset="0"/>
              </a:rPr>
              <a:t> </a:t>
            </a:r>
            <a:r>
              <a:rPr lang="en-US" sz="2800" kern="0" dirty="0">
                <a:latin typeface="+mn-lt"/>
                <a:cs typeface="+mn-cs"/>
              </a:rPr>
              <a:t>=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3500438" y="1142973"/>
            <a:ext cx="35718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>
                <a:latin typeface="+mn-lt"/>
                <a:cs typeface="+mn-cs"/>
              </a:rPr>
              <a:t> 2R = 2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488950" y="2857473"/>
            <a:ext cx="186848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Ditanya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500063" y="3500411"/>
            <a:ext cx="17145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 err="1">
                <a:latin typeface="+mn-lt"/>
                <a:cs typeface="+mn-cs"/>
              </a:rPr>
              <a:t>Jawab</a:t>
            </a:r>
            <a:r>
              <a:rPr lang="en-US" sz="2800" kern="0" dirty="0">
                <a:latin typeface="+mn-lt"/>
                <a:cs typeface="+mn-cs"/>
              </a:rPr>
              <a:t>: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3486150" y="1804961"/>
            <a:ext cx="9429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2343150" y="2857473"/>
            <a:ext cx="345281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V</a:t>
            </a:r>
            <a:r>
              <a:rPr lang="en-US" sz="2800" kern="0" baseline="-25000" dirty="0">
                <a:latin typeface="+mn-lt"/>
                <a:cs typeface="+mn-cs"/>
              </a:rPr>
              <a:t>A</a:t>
            </a:r>
            <a:r>
              <a:rPr lang="en-US" sz="2800" kern="0" dirty="0">
                <a:latin typeface="+mn-lt"/>
                <a:cs typeface="+mn-cs"/>
              </a:rPr>
              <a:t> = …? 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54283" name="Rectangle 2"/>
          <p:cNvSpPr>
            <a:spLocks noChangeArrowheads="1"/>
          </p:cNvSpPr>
          <p:nvPr/>
        </p:nvSpPr>
        <p:spPr bwMode="auto">
          <a:xfrm>
            <a:off x="0" y="-428652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54284" name="Rectangle 3"/>
          <p:cNvSpPr>
            <a:spLocks noChangeArrowheads="1"/>
          </p:cNvSpPr>
          <p:nvPr/>
        </p:nvSpPr>
        <p:spPr bwMode="auto">
          <a:xfrm>
            <a:off x="180975" y="390498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4285" name="Rectangle 5"/>
          <p:cNvSpPr>
            <a:spLocks noChangeArrowheads="1"/>
          </p:cNvSpPr>
          <p:nvPr/>
        </p:nvSpPr>
        <p:spPr bwMode="auto">
          <a:xfrm>
            <a:off x="0" y="-428652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54286" name="Rectangle 6"/>
          <p:cNvSpPr>
            <a:spLocks noChangeArrowheads="1"/>
          </p:cNvSpPr>
          <p:nvPr/>
        </p:nvSpPr>
        <p:spPr bwMode="auto">
          <a:xfrm>
            <a:off x="180975" y="371448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4287" name="Rectangle 8"/>
          <p:cNvSpPr>
            <a:spLocks noChangeArrowheads="1"/>
          </p:cNvSpPr>
          <p:nvPr/>
        </p:nvSpPr>
        <p:spPr bwMode="auto">
          <a:xfrm>
            <a:off x="0" y="-428652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sp>
        <p:nvSpPr>
          <p:cNvPr id="54288" name="Rectangle 9"/>
          <p:cNvSpPr>
            <a:spLocks noChangeArrowheads="1"/>
          </p:cNvSpPr>
          <p:nvPr/>
        </p:nvSpPr>
        <p:spPr bwMode="auto">
          <a:xfrm>
            <a:off x="180975" y="371448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26" name="Content Placeholder 2"/>
          <p:cNvSpPr txBox="1">
            <a:spLocks/>
          </p:cNvSpPr>
          <p:nvPr/>
        </p:nvSpPr>
        <p:spPr bwMode="auto">
          <a:xfrm>
            <a:off x="4286250" y="714348"/>
            <a:ext cx="192881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 err="1">
                <a:latin typeface="+mn-lt"/>
                <a:cs typeface="+mn-cs"/>
              </a:rPr>
              <a:t>Jika</a:t>
            </a:r>
            <a:r>
              <a:rPr lang="en-US" sz="2800" kern="0" dirty="0">
                <a:latin typeface="+mn-lt"/>
                <a:cs typeface="+mn-cs"/>
              </a:rPr>
              <a:t> R=1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6072188" y="714348"/>
            <a:ext cx="2786062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kern="0" dirty="0" err="1">
                <a:latin typeface="+mn-lt"/>
                <a:cs typeface="+mn-cs"/>
              </a:rPr>
              <a:t>maka</a:t>
            </a:r>
            <a:r>
              <a:rPr lang="en-US" sz="2800" kern="0" dirty="0">
                <a:latin typeface="+mn-lt"/>
                <a:cs typeface="+mn-cs"/>
              </a:rPr>
              <a:t> </a:t>
            </a:r>
            <a:r>
              <a:rPr lang="en-US" sz="2800" kern="0" dirty="0" err="1">
                <a:latin typeface="+mn-lt"/>
                <a:cs typeface="+mn-cs"/>
              </a:rPr>
              <a:t>h</a:t>
            </a:r>
            <a:r>
              <a:rPr lang="en-US" sz="2800" kern="0" baseline="-25000" dirty="0" err="1">
                <a:latin typeface="+mn-lt"/>
                <a:cs typeface="+mn-cs"/>
              </a:rPr>
              <a:t>B</a:t>
            </a:r>
            <a:r>
              <a:rPr lang="en-US" sz="2800" kern="0" baseline="-25000" dirty="0">
                <a:latin typeface="+mn-lt"/>
                <a:cs typeface="+mn-cs"/>
              </a:rPr>
              <a:t> </a:t>
            </a:r>
            <a:r>
              <a:rPr lang="en-US" sz="2800" kern="0" dirty="0">
                <a:latin typeface="+mn-lt"/>
                <a:cs typeface="+mn-cs"/>
              </a:rPr>
              <a:t>= 4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 bwMode="auto">
          <a:xfrm>
            <a:off x="2714625" y="1571598"/>
            <a:ext cx="415766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dirty="0">
                <a:latin typeface="+mn-lt"/>
                <a:cs typeface="Arial" pitchFamily="34" charset="0"/>
              </a:rPr>
              <a:t>m</a:t>
            </a:r>
            <a:r>
              <a:rPr lang="en-US" sz="2800" baseline="-25000" dirty="0">
                <a:latin typeface="+mn-lt"/>
                <a:cs typeface="Arial" pitchFamily="34" charset="0"/>
              </a:rPr>
              <a:t>A</a:t>
            </a:r>
            <a:r>
              <a:rPr lang="en-US" sz="2800" dirty="0">
                <a:latin typeface="+mn-lt"/>
                <a:cs typeface="Arial" pitchFamily="34" charset="0"/>
              </a:rPr>
              <a:t> </a:t>
            </a:r>
            <a:r>
              <a:rPr lang="en-US" sz="2800" kern="0" dirty="0">
                <a:latin typeface="+mn-lt"/>
                <a:cs typeface="+mn-cs"/>
              </a:rPr>
              <a:t>= </a:t>
            </a:r>
            <a:r>
              <a:rPr lang="en-US" sz="2800" dirty="0" err="1">
                <a:latin typeface="+mn-lt"/>
                <a:cs typeface="Arial" pitchFamily="34" charset="0"/>
              </a:rPr>
              <a:t>m</a:t>
            </a:r>
            <a:r>
              <a:rPr lang="en-US" sz="2800" baseline="-25000" dirty="0" err="1">
                <a:latin typeface="+mn-lt"/>
                <a:cs typeface="Arial" pitchFamily="34" charset="0"/>
              </a:rPr>
              <a:t>B</a:t>
            </a:r>
            <a:r>
              <a:rPr lang="en-US" sz="2800" dirty="0">
                <a:latin typeface="+mn-lt"/>
                <a:cs typeface="Arial" pitchFamily="34" charset="0"/>
              </a:rPr>
              <a:t> = m</a:t>
            </a:r>
            <a:endParaRPr lang="en-US" sz="2800" kern="0" dirty="0">
              <a:latin typeface="+mn-lt"/>
              <a:cs typeface="+mn-cs"/>
            </a:endParaRP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 bwMode="auto">
          <a:xfrm>
            <a:off x="2714625" y="2000223"/>
            <a:ext cx="415766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dirty="0">
                <a:latin typeface="+mn-lt"/>
                <a:cs typeface="Arial" pitchFamily="34" charset="0"/>
              </a:rPr>
              <a:t>V</a:t>
            </a:r>
            <a:r>
              <a:rPr lang="en-US" sz="2800" baseline="-25000" dirty="0">
                <a:latin typeface="+mn-lt"/>
                <a:cs typeface="Arial" pitchFamily="34" charset="0"/>
              </a:rPr>
              <a:t>B</a:t>
            </a:r>
            <a:r>
              <a:rPr lang="en-US" sz="2800" dirty="0">
                <a:latin typeface="+mn-lt"/>
                <a:cs typeface="Arial" pitchFamily="34" charset="0"/>
              </a:rPr>
              <a:t> </a:t>
            </a:r>
            <a:r>
              <a:rPr lang="en-US" sz="2800" kern="0" dirty="0">
                <a:latin typeface="+mn-lt"/>
                <a:cs typeface="+mn-cs"/>
              </a:rPr>
              <a:t>= 0 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2714625" y="2376461"/>
            <a:ext cx="415766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800" dirty="0">
                <a:latin typeface="+mn-lt"/>
                <a:cs typeface="Arial" pitchFamily="34" charset="0"/>
              </a:rPr>
              <a:t>g </a:t>
            </a:r>
            <a:r>
              <a:rPr lang="en-US" sz="2800" kern="0" dirty="0">
                <a:latin typeface="+mn-lt"/>
                <a:cs typeface="+mn-cs"/>
              </a:rPr>
              <a:t>= 10 m/s</a:t>
            </a:r>
            <a:r>
              <a:rPr lang="en-US" sz="2800" kern="0" baseline="30000" dirty="0">
                <a:latin typeface="+mn-lt"/>
                <a:cs typeface="+mn-cs"/>
              </a:rPr>
              <a:t>2</a:t>
            </a:r>
          </a:p>
          <a:p>
            <a:pPr marL="342900" indent="-342900" algn="l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800" kern="0" dirty="0">
              <a:latin typeface="+mn-lt"/>
              <a:cs typeface="+mn-cs"/>
            </a:endParaRPr>
          </a:p>
        </p:txBody>
      </p:sp>
      <p:sp>
        <p:nvSpPr>
          <p:cNvPr id="54294" name="Rectangle 2"/>
          <p:cNvSpPr>
            <a:spLocks noChangeArrowheads="1"/>
          </p:cNvSpPr>
          <p:nvPr/>
        </p:nvSpPr>
        <p:spPr bwMode="auto">
          <a:xfrm>
            <a:off x="0" y="-42865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63" y="3592486"/>
            <a:ext cx="18335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96" name="Rectangle 3"/>
          <p:cNvSpPr>
            <a:spLocks noChangeArrowheads="1"/>
          </p:cNvSpPr>
          <p:nvPr/>
        </p:nvSpPr>
        <p:spPr bwMode="auto">
          <a:xfrm>
            <a:off x="180975" y="22857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4297" name="Rectangle 5"/>
          <p:cNvSpPr>
            <a:spLocks noChangeArrowheads="1"/>
          </p:cNvSpPr>
          <p:nvPr/>
        </p:nvSpPr>
        <p:spPr bwMode="auto">
          <a:xfrm>
            <a:off x="0" y="-42865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313" y="4163986"/>
            <a:ext cx="364331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99" name="Rectangle 6"/>
          <p:cNvSpPr>
            <a:spLocks noChangeArrowheads="1"/>
          </p:cNvSpPr>
          <p:nvPr/>
        </p:nvSpPr>
        <p:spPr bwMode="auto">
          <a:xfrm>
            <a:off x="180975" y="22857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4300" name="Rectangle 8"/>
          <p:cNvSpPr>
            <a:spLocks noChangeArrowheads="1"/>
          </p:cNvSpPr>
          <p:nvPr/>
        </p:nvSpPr>
        <p:spPr bwMode="auto">
          <a:xfrm>
            <a:off x="0" y="-428652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38" y="4664048"/>
            <a:ext cx="62611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75" y="571480"/>
            <a:ext cx="42148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Rectangle 3"/>
          <p:cNvSpPr>
            <a:spLocks noChangeArrowheads="1"/>
          </p:cNvSpPr>
          <p:nvPr/>
        </p:nvSpPr>
        <p:spPr bwMode="auto">
          <a:xfrm>
            <a:off x="180975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44850" y="1357293"/>
            <a:ext cx="3143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66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13" y="2143105"/>
            <a:ext cx="2547937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68" name="Picture 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63" y="2928918"/>
            <a:ext cx="173831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7" name="Rectangle 10"/>
          <p:cNvSpPr>
            <a:spLocks noChangeArrowheads="1"/>
          </p:cNvSpPr>
          <p:nvPr/>
        </p:nvSpPr>
        <p:spPr bwMode="auto">
          <a:xfrm>
            <a:off x="180975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71" name="Picture 1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8563" y="3714730"/>
            <a:ext cx="1762125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10" name="Rectangle 13"/>
          <p:cNvSpPr>
            <a:spLocks noChangeArrowheads="1"/>
          </p:cNvSpPr>
          <p:nvPr/>
        </p:nvSpPr>
        <p:spPr bwMode="auto">
          <a:xfrm>
            <a:off x="180975" y="657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74" name="Picture 14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41738" y="4143355"/>
            <a:ext cx="1357312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13" name="Rectangle 16"/>
          <p:cNvSpPr>
            <a:spLocks noChangeArrowheads="1"/>
          </p:cNvSpPr>
          <p:nvPr/>
        </p:nvSpPr>
        <p:spPr bwMode="auto">
          <a:xfrm>
            <a:off x="180975" y="657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  <p:sp>
        <p:nvSpPr>
          <p:cNvPr id="55314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77" name="Picture 17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63" y="4571980"/>
            <a:ext cx="142875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16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>
              <a:latin typeface="Verdana" pitchFamily="34" charset="0"/>
            </a:endParaRPr>
          </a:p>
        </p:txBody>
      </p:sp>
      <p:pic>
        <p:nvPicPr>
          <p:cNvPr id="66579" name="Picture 19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63" y="5095855"/>
            <a:ext cx="2405062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18" name="Rectangle 21"/>
          <p:cNvSpPr>
            <a:spLocks noChangeArrowheads="1"/>
          </p:cNvSpPr>
          <p:nvPr/>
        </p:nvSpPr>
        <p:spPr bwMode="auto">
          <a:xfrm>
            <a:off x="180975" y="6762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endParaRPr 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6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25FBD-937B-4D5A-AC61-2D869B793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Latihan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851325D-384A-4820-851E-2EF0C26E6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1196752"/>
            <a:ext cx="8378575" cy="22322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360126-38CA-4D12-B9AD-AEA4421667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" y="3462113"/>
            <a:ext cx="8378575" cy="9137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C94171-40A5-4A45-BD8F-653434EE0D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114" y="4494553"/>
            <a:ext cx="8556946" cy="1036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B41D501-24D8-4C15-8FDB-86DFD2772F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199" y="5356921"/>
            <a:ext cx="5333325" cy="58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8767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SHSPRING_ENABLE_BG_AUDIO_TAG" val="0"/>
  <p:tag name="FLASHSPRING_BG_AUDIO_FULL_PATH_TAG" val="D:\downloads\Edukasi_SWF\#bse new\fisika"/>
  <p:tag name="FLASHSPRING_BG_AUDIO_RELATIVE_PATH_TAG" val=""/>
  <p:tag name="FLASHSPRING_BG_AUDIO_DURATION_TAG" val="0.0000000"/>
  <p:tag name="FLASHSPRING_BG_AUDIO_LOOP_TAG" val="0"/>
  <p:tag name="FLASHSPRING_PRESENTATION_REFERENCES" val=""/>
  <p:tag name="GENSWF_OUTPUT_FILE_NAME" val="usaha daya energi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MENERAPKAN KONSEP USAHA / DAYA DAN ENERGI"/>
  <p:tag name="GENSWF_ADVANCE_TIME" val="0.0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USAHA"/>
  <p:tag name="GENSWF_ADVANCE_TIME" val="0.0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Usaha oleh Gaya yang Searah dengan Perpindahannya"/>
  <p:tag name="GENSWF_ADVANCE_TIME" val="0.0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Usaha oleh Gaya yang Membentuk Sudut terhadap Perpindahan"/>
  <p:tag name="GENSWF_ADVANCE_TIME" val="0.0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USAHA"/>
  <p:tag name="GENSWF_ADVANCE_TIME" val="0.0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 Soal Usaha"/>
  <p:tag name="GENSWF_ADVANCE_TIME" val="0.0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 Soal"/>
  <p:tag name="GENSWF_ADVANCE_TIME" val="0.0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TEOREMA USAHA DAN ENERGI"/>
  <p:tag name="GENSWF_ADVANCE_TIME" val="0.0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Hukum Kekekalan Energi"/>
  <p:tag name="GENSWF_ADVANCE_TIME" val="0.0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Enegergi Kinetik"/>
  <p:tag name="GENSWF_ADVANCE_TIME" val="0.0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Usaha"/>
  <p:tag name="GENSWF_ADVANCE_TIME" val="0.0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Kecepatan Akhir dan Perpindahan"/>
  <p:tag name="GENSWF_ADVANCE_TIME" val="0.0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usaha"/>
  <p:tag name="GENSWF_ADVANCE_TIME" val="0.0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Usaha, Perubahan Energi Kinetik"/>
  <p:tag name="GENSWF_ADVANCE_TIME" val="0.0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 Soal"/>
  <p:tag name="GENSWF_ADVANCE_TIME" val="0.0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 Soal"/>
  <p:tag name="GENSWF_ADVANCE_TIME" val="0.0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Energi Potensial"/>
  <p:tag name="GENSWF_ADVANCE_TIME" val="0.0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Energi Potensial Gravitasi"/>
  <p:tag name="GENSWF_ADVANCE_TIME" val="0.0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"/>
  <p:tag name="GENSWF_ADVANCE_TIME" val="0.0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Usaha"/>
  <p:tag name="GENSWF_ADVANCE_TIME" val="0.0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Keterangan"/>
  <p:tag name="GENSWF_ADVANCE_TIME" val="0.0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 Soal"/>
  <p:tag name="GENSWF_ADVANCE_TIME" val="0.0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Pembahasan Soal"/>
  <p:tag name="GENSWF_ADVANCE_TIME" val="0.0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Energi Potensial Pegas"/>
  <p:tag name="GENSWF_ADVANCE_TIME" val="0.0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Energi Potensial"/>
  <p:tag name="GENSWF_ADVANCE_TIME" val="0.0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Hukum Hooke"/>
  <p:tag name="GENSWF_ADVANCE_TIME" val="0.0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Usaha"/>
  <p:tag name="GENSWF_ADVANCE_TIME" val="0.0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 Soal"/>
  <p:tag name="GENSWF_ADVANCE_TIME" val="0.0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Pembahasan Soal"/>
  <p:tag name="GENSWF_ADVANCE_TIME" val="0.0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Hukum Kekekalan Energi Mekanik"/>
  <p:tag name="GENSWF_ADVANCE_TIME" val="0.0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Hukum Kekekalan Energi Mekanik"/>
  <p:tag name="GENSWF_ADVANCE_TIME" val="0.0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Rumus Usaha"/>
  <p:tag name="GENSWF_ADVANCE_TIME" val="0.0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Energi Potensial dan Energi Kinetik"/>
  <p:tag name="GENSWF_ADVANCE_TIME" val="0.0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Energi Meaknik"/>
  <p:tag name="GENSWF_ADVANCE_TIME" val="0.0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Contoh Soal"/>
  <p:tag name="GENSWF_ADVANCE_TIME" val="0.0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Jawaban dan Pembahasan"/>
  <p:tag name="GENSWF_ADVANCE_TIME" val="0.0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TITLE" val="Pembahasan"/>
  <p:tag name="GENSWF_ADVANCE_TIME" val="0.0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mple">
  <a:themeElements>
    <a:clrScheme name="Custom 6">
      <a:dk1>
        <a:srgbClr val="002A00"/>
      </a:dk1>
      <a:lt1>
        <a:srgbClr val="FFFFFF"/>
      </a:lt1>
      <a:dk2>
        <a:srgbClr val="FFFFE7"/>
      </a:dk2>
      <a:lt2>
        <a:srgbClr val="B2B2B2"/>
      </a:lt2>
      <a:accent1>
        <a:srgbClr val="6D77BF"/>
      </a:accent1>
      <a:accent2>
        <a:srgbClr val="669900"/>
      </a:accent2>
      <a:accent3>
        <a:srgbClr val="FFFFFF"/>
      </a:accent3>
      <a:accent4>
        <a:srgbClr val="002200"/>
      </a:accent4>
      <a:accent5>
        <a:srgbClr val="BABDDC"/>
      </a:accent5>
      <a:accent6>
        <a:srgbClr val="5C8A00"/>
      </a:accent6>
      <a:hlink>
        <a:srgbClr val="797900"/>
      </a:hlink>
      <a:folHlink>
        <a:srgbClr val="797900"/>
      </a:folHlink>
    </a:clrScheme>
    <a:fontScheme name="samp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sample 1">
        <a:dk1>
          <a:srgbClr val="000066"/>
        </a:dk1>
        <a:lt1>
          <a:srgbClr val="FFFFFF"/>
        </a:lt1>
        <a:dk2>
          <a:srgbClr val="E1E1E7"/>
        </a:dk2>
        <a:lt2>
          <a:srgbClr val="B2B2B2"/>
        </a:lt2>
        <a:accent1>
          <a:srgbClr val="009999"/>
        </a:accent1>
        <a:accent2>
          <a:srgbClr val="FF9933"/>
        </a:accent2>
        <a:accent3>
          <a:srgbClr val="FFFFFF"/>
        </a:accent3>
        <a:accent4>
          <a:srgbClr val="000056"/>
        </a:accent4>
        <a:accent5>
          <a:srgbClr val="AACACA"/>
        </a:accent5>
        <a:accent6>
          <a:srgbClr val="E78A2D"/>
        </a:accent6>
        <a:hlink>
          <a:srgbClr val="6A9EB0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FFFFFF"/>
        </a:dk2>
        <a:lt2>
          <a:srgbClr val="B2B2B2"/>
        </a:lt2>
        <a:accent1>
          <a:srgbClr val="C0D070"/>
        </a:accent1>
        <a:accent2>
          <a:srgbClr val="0099CC"/>
        </a:accent2>
        <a:accent3>
          <a:srgbClr val="FFFFFF"/>
        </a:accent3>
        <a:accent4>
          <a:srgbClr val="000000"/>
        </a:accent4>
        <a:accent5>
          <a:srgbClr val="DCE4BB"/>
        </a:accent5>
        <a:accent6>
          <a:srgbClr val="008AB9"/>
        </a:accent6>
        <a:hlink>
          <a:srgbClr val="CA9938"/>
        </a:hlink>
        <a:folHlink>
          <a:srgbClr val="68324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2A00"/>
        </a:dk1>
        <a:lt1>
          <a:srgbClr val="FFFFFF"/>
        </a:lt1>
        <a:dk2>
          <a:srgbClr val="FFFFE7"/>
        </a:dk2>
        <a:lt2>
          <a:srgbClr val="B2B2B2"/>
        </a:lt2>
        <a:accent1>
          <a:srgbClr val="6D77BF"/>
        </a:accent1>
        <a:accent2>
          <a:srgbClr val="669900"/>
        </a:accent2>
        <a:accent3>
          <a:srgbClr val="FFFFFF"/>
        </a:accent3>
        <a:accent4>
          <a:srgbClr val="002200"/>
        </a:accent4>
        <a:accent5>
          <a:srgbClr val="BABDDC"/>
        </a:accent5>
        <a:accent6>
          <a:srgbClr val="5C8A00"/>
        </a:accent6>
        <a:hlink>
          <a:srgbClr val="A76E23"/>
        </a:hlink>
        <a:folHlink>
          <a:srgbClr val="14523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2354</TotalTime>
  <Words>1560</Words>
  <Application>Microsoft Office PowerPoint</Application>
  <PresentationFormat>On-screen Show (4:3)</PresentationFormat>
  <Paragraphs>204</Paragraphs>
  <Slides>43</Slides>
  <Notes>37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Arial</vt:lpstr>
      <vt:lpstr>Bookman Old Style</vt:lpstr>
      <vt:lpstr>Calibri</vt:lpstr>
      <vt:lpstr>Cambria Math</vt:lpstr>
      <vt:lpstr>Century Schoolbook</vt:lpstr>
      <vt:lpstr>Verdana</vt:lpstr>
      <vt:lpstr>Wingdings</vt:lpstr>
      <vt:lpstr>sample</vt:lpstr>
      <vt:lpstr>Image</vt:lpstr>
      <vt:lpstr>USAHA,  ENERGI, dan kekekalan energi MEKANIK  </vt:lpstr>
      <vt:lpstr>USAHA/KERJA</vt:lpstr>
      <vt:lpstr>1.  Usaha oleh Gaya yang Searah dengan Perpindahannya</vt:lpstr>
      <vt:lpstr>PowerPoint Presentation</vt:lpstr>
      <vt:lpstr>PowerPoint Presentation</vt:lpstr>
      <vt:lpstr>Manakah yang melakukan kerja?</vt:lpstr>
      <vt:lpstr>Contoh soal :</vt:lpstr>
      <vt:lpstr>Contoh soal:</vt:lpstr>
      <vt:lpstr>Usaha yang dilakukan oleh gaya gravitasi</vt:lpstr>
      <vt:lpstr>PowerPoint Presentation</vt:lpstr>
      <vt:lpstr>TEOREMA USAHA DAN ENERGI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soal:</vt:lpstr>
      <vt:lpstr>Contoh soal:</vt:lpstr>
      <vt:lpstr>2. Energi Potensial</vt:lpstr>
      <vt:lpstr>a. Energi  Potensial Gravitasi</vt:lpstr>
      <vt:lpstr>PowerPoint Presentation</vt:lpstr>
      <vt:lpstr>PowerPoint Presentation</vt:lpstr>
      <vt:lpstr>PowerPoint Presentation</vt:lpstr>
      <vt:lpstr>Contoh soal:</vt:lpstr>
      <vt:lpstr>PowerPoint Presentation</vt:lpstr>
      <vt:lpstr>b. Energi  Potensial Pegas</vt:lpstr>
      <vt:lpstr>PowerPoint Presentation</vt:lpstr>
      <vt:lpstr>PowerPoint Presentation</vt:lpstr>
      <vt:lpstr>PowerPoint Presentation</vt:lpstr>
      <vt:lpstr>Contoh soal:</vt:lpstr>
      <vt:lpstr>PowerPoint Presentation</vt:lpstr>
      <vt:lpstr>Hukum Kekekalan Energi Mekanik</vt:lpstr>
      <vt:lpstr>PowerPoint Presentation</vt:lpstr>
      <vt:lpstr>PowerPoint Presentation</vt:lpstr>
      <vt:lpstr>PowerPoint Presentation</vt:lpstr>
      <vt:lpstr>PowerPoint Presentation</vt:lpstr>
      <vt:lpstr>Gaya Konservatif dan non konservatif</vt:lpstr>
      <vt:lpstr>Contoh soal:</vt:lpstr>
      <vt:lpstr>PowerPoint Presentation</vt:lpstr>
      <vt:lpstr>PowerPoint Presentation</vt:lpstr>
      <vt:lpstr>Latihan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Menerapkan Konsep Usaha, Daya, dan Energi</dc:title>
  <dc:creator>presario 108TU</dc:creator>
  <cp:lastModifiedBy>UMMI</cp:lastModifiedBy>
  <cp:revision>235</cp:revision>
  <dcterms:created xsi:type="dcterms:W3CDTF">2009-07-14T16:10:24Z</dcterms:created>
  <dcterms:modified xsi:type="dcterms:W3CDTF">2019-10-04T07:34:22Z</dcterms:modified>
</cp:coreProperties>
</file>