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0" y="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89425" y="3278822"/>
            <a:ext cx="3613150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47369" y="1270037"/>
            <a:ext cx="11097260" cy="16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14400" y="3352800"/>
            <a:ext cx="5703189" cy="3787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14400" y="4724400"/>
            <a:ext cx="2724785" cy="788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500" b="1" spc="190" dirty="0">
                <a:solidFill>
                  <a:srgbClr val="C00000"/>
                </a:solidFill>
                <a:latin typeface="Arial"/>
                <a:cs typeface="Arial"/>
              </a:rPr>
              <a:t>K</a:t>
            </a:r>
            <a:r>
              <a:rPr sz="2500" b="1" spc="204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500" b="1" spc="190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2500" b="1" spc="345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500" b="1" spc="185" dirty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sz="2500" b="1" spc="95" dirty="0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sz="2500" b="1" spc="320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2500" b="1" spc="215" dirty="0">
                <a:solidFill>
                  <a:srgbClr val="C00000"/>
                </a:solidFill>
                <a:latin typeface="Arial"/>
                <a:cs typeface="Arial"/>
              </a:rPr>
              <a:t>b</a:t>
            </a:r>
            <a:r>
              <a:rPr sz="2500" b="1" spc="18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500" b="1" spc="140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500" b="1" spc="125" dirty="0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sz="2500" b="1" spc="150" dirty="0">
                <a:solidFill>
                  <a:srgbClr val="C00000"/>
                </a:solidFill>
                <a:latin typeface="Arial"/>
                <a:cs typeface="Arial"/>
              </a:rPr>
              <a:t>an  </a:t>
            </a:r>
            <a:r>
              <a:rPr sz="2500" b="1" spc="180" dirty="0">
                <a:solidFill>
                  <a:srgbClr val="C00000"/>
                </a:solidFill>
                <a:latin typeface="Arial"/>
                <a:cs typeface="Arial"/>
              </a:rPr>
              <a:t>Relatif</a:t>
            </a:r>
            <a:endParaRPr sz="25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b="1" spc="175" dirty="0">
                <a:solidFill>
                  <a:srgbClr val="FFFFFF"/>
                </a:solidFill>
                <a:latin typeface="Arial"/>
                <a:cs typeface="Arial"/>
              </a:rPr>
              <a:t>MEKANIKA </a:t>
            </a:r>
            <a:r>
              <a:rPr sz="2000" b="1" spc="125" dirty="0">
                <a:solidFill>
                  <a:srgbClr val="FFFFFF"/>
                </a:solidFill>
                <a:latin typeface="Arial"/>
                <a:cs typeface="Arial"/>
              </a:rPr>
              <a:t>FLUIDA </a:t>
            </a:r>
            <a:r>
              <a:rPr sz="2000" b="1" spc="12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b="1" spc="155" dirty="0">
                <a:solidFill>
                  <a:srgbClr val="FFFFFF"/>
                </a:solidFill>
                <a:latin typeface="Arial"/>
                <a:cs typeface="Arial"/>
              </a:rPr>
              <a:t>HIDROLIKA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2" y="1246118"/>
            <a:ext cx="5997452" cy="7767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3660"/>
            <a:ext cx="474472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619"/>
            <a:ext cx="5902960" cy="675640"/>
          </a:xfrm>
          <a:custGeom>
            <a:avLst/>
            <a:gdLst/>
            <a:ahLst/>
            <a:cxnLst/>
            <a:rect l="l" t="t" r="r" b="b"/>
            <a:pathLst>
              <a:path w="5902960" h="675639">
                <a:moveTo>
                  <a:pt x="5565140" y="0"/>
                </a:moveTo>
                <a:lnTo>
                  <a:pt x="0" y="0"/>
                </a:lnTo>
                <a:lnTo>
                  <a:pt x="0" y="675639"/>
                </a:lnTo>
                <a:lnTo>
                  <a:pt x="5565140" y="675639"/>
                </a:lnTo>
                <a:lnTo>
                  <a:pt x="5902960" y="337819"/>
                </a:lnTo>
                <a:lnTo>
                  <a:pt x="55651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72" y="1442656"/>
            <a:ext cx="6012180" cy="5188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Rencana Pembelajaran </a:t>
            </a:r>
            <a:r>
              <a:rPr sz="2000" spc="-15" dirty="0">
                <a:latin typeface="Franklin Gothic Medium"/>
                <a:cs typeface="Franklin Gothic Medium"/>
              </a:rPr>
              <a:t>Semester</a:t>
            </a:r>
            <a:r>
              <a:rPr sz="2000" spc="75" dirty="0">
                <a:latin typeface="Franklin Gothic Medium"/>
                <a:cs typeface="Franklin Gothic Medium"/>
              </a:rPr>
              <a:t> </a:t>
            </a:r>
            <a:r>
              <a:rPr sz="2000" spc="-10" dirty="0">
                <a:latin typeface="Franklin Gothic Medium"/>
                <a:cs typeface="Franklin Gothic Medium"/>
              </a:rPr>
              <a:t>(RPS)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750">
              <a:latin typeface="Times New Roman"/>
              <a:cs typeface="Times New Roman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20" dirty="0">
                <a:latin typeface="Calibri"/>
                <a:cs typeface="Calibri"/>
              </a:rPr>
              <a:t>PENGANTAR </a:t>
            </a:r>
            <a:r>
              <a:rPr sz="1800" dirty="0">
                <a:latin typeface="Calibri"/>
                <a:cs typeface="Calibri"/>
              </a:rPr>
              <a:t>MEKANIKA </a:t>
            </a:r>
            <a:r>
              <a:rPr sz="1800" spc="-15" dirty="0">
                <a:latin typeface="Calibri"/>
                <a:cs typeface="Calibri"/>
              </a:rPr>
              <a:t>FLUIDA </a:t>
            </a:r>
            <a:r>
              <a:rPr sz="1800" spc="-10" dirty="0">
                <a:latin typeface="Calibri"/>
                <a:cs typeface="Calibri"/>
              </a:rPr>
              <a:t>DAN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HIDROLIKA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0" dirty="0">
                <a:latin typeface="Calibri"/>
                <a:cs typeface="Calibri"/>
              </a:rPr>
              <a:t>SIFAT-SIFAT ZAT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30" dirty="0">
                <a:latin typeface="Calibri"/>
                <a:cs typeface="Calibri"/>
              </a:rPr>
              <a:t>HIDROSTATIKA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KESEIMBANGAN </a:t>
            </a:r>
            <a:r>
              <a:rPr sz="1800" spc="-10" dirty="0">
                <a:latin typeface="Calibri"/>
                <a:cs typeface="Calibri"/>
              </a:rPr>
              <a:t>BENDA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KESETIMBANGAN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KINEMATIKA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PERSAMAAN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TENGAH</a:t>
            </a:r>
            <a:r>
              <a:rPr sz="2000" b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PERSAMAAN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MOMENTUM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LUBANG DAN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PELUAP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6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0" dirty="0">
                <a:latin typeface="Calibri"/>
                <a:cs typeface="Calibri"/>
              </a:rPr>
              <a:t>ZAT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SISTEM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SALURAN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TERBUKA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MODEL </a:t>
            </a:r>
            <a:r>
              <a:rPr sz="1800" spc="-15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AKHIR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b="1" spc="175" dirty="0">
                <a:solidFill>
                  <a:srgbClr val="FFFFFF"/>
                </a:solidFill>
                <a:latin typeface="Arial"/>
                <a:cs typeface="Arial"/>
              </a:rPr>
              <a:t>MEKANIKA </a:t>
            </a:r>
            <a:r>
              <a:rPr sz="2000" b="1" spc="125" dirty="0">
                <a:solidFill>
                  <a:srgbClr val="FFFFFF"/>
                </a:solidFill>
                <a:latin typeface="Arial"/>
                <a:cs typeface="Arial"/>
              </a:rPr>
              <a:t>FLUIDA </a:t>
            </a:r>
            <a:r>
              <a:rPr sz="2000" b="1" spc="12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b="1" spc="155" dirty="0">
                <a:solidFill>
                  <a:srgbClr val="FFFFFF"/>
                </a:solidFill>
                <a:latin typeface="Arial"/>
                <a:cs typeface="Arial"/>
              </a:rPr>
              <a:t>HIDROLIKA</a:t>
            </a:r>
            <a:r>
              <a:rPr sz="20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2" y="1172481"/>
            <a:ext cx="5997452" cy="7741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70000"/>
            <a:ext cx="211582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03960"/>
            <a:ext cx="5902960" cy="673100"/>
          </a:xfrm>
          <a:custGeom>
            <a:avLst/>
            <a:gdLst/>
            <a:ahLst/>
            <a:cxnLst/>
            <a:rect l="l" t="t" r="r" b="b"/>
            <a:pathLst>
              <a:path w="5902960" h="673100">
                <a:moveTo>
                  <a:pt x="5566410" y="0"/>
                </a:moveTo>
                <a:lnTo>
                  <a:pt x="0" y="0"/>
                </a:lnTo>
                <a:lnTo>
                  <a:pt x="0" y="673100"/>
                </a:lnTo>
                <a:lnTo>
                  <a:pt x="5566410" y="673100"/>
                </a:lnTo>
                <a:lnTo>
                  <a:pt x="5902960" y="336550"/>
                </a:lnTo>
                <a:lnTo>
                  <a:pt x="556641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72" y="1368425"/>
            <a:ext cx="17303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Pokok</a:t>
            </a:r>
            <a:r>
              <a:rPr sz="2000" spc="-80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25265" y="2071497"/>
            <a:ext cx="974725" cy="4627880"/>
          </a:xfrm>
          <a:custGeom>
            <a:avLst/>
            <a:gdLst/>
            <a:ahLst/>
            <a:cxnLst/>
            <a:rect l="l" t="t" r="r" b="b"/>
            <a:pathLst>
              <a:path w="974725" h="4627880">
                <a:moveTo>
                  <a:pt x="15367" y="0"/>
                </a:moveTo>
                <a:lnTo>
                  <a:pt x="49300" y="34403"/>
                </a:lnTo>
                <a:lnTo>
                  <a:pt x="82622" y="69180"/>
                </a:lnTo>
                <a:lnTo>
                  <a:pt x="115333" y="104324"/>
                </a:lnTo>
                <a:lnTo>
                  <a:pt x="147433" y="139827"/>
                </a:lnTo>
                <a:lnTo>
                  <a:pt x="178921" y="175682"/>
                </a:lnTo>
                <a:lnTo>
                  <a:pt x="209798" y="211884"/>
                </a:lnTo>
                <a:lnTo>
                  <a:pt x="240064" y="248424"/>
                </a:lnTo>
                <a:lnTo>
                  <a:pt x="269719" y="285297"/>
                </a:lnTo>
                <a:lnTo>
                  <a:pt x="298762" y="322496"/>
                </a:lnTo>
                <a:lnTo>
                  <a:pt x="327195" y="360013"/>
                </a:lnTo>
                <a:lnTo>
                  <a:pt x="355016" y="397843"/>
                </a:lnTo>
                <a:lnTo>
                  <a:pt x="382225" y="435977"/>
                </a:lnTo>
                <a:lnTo>
                  <a:pt x="408824" y="474411"/>
                </a:lnTo>
                <a:lnTo>
                  <a:pt x="434811" y="513135"/>
                </a:lnTo>
                <a:lnTo>
                  <a:pt x="460187" y="552145"/>
                </a:lnTo>
                <a:lnTo>
                  <a:pt x="484952" y="591433"/>
                </a:lnTo>
                <a:lnTo>
                  <a:pt x="509106" y="630992"/>
                </a:lnTo>
                <a:lnTo>
                  <a:pt x="532648" y="670816"/>
                </a:lnTo>
                <a:lnTo>
                  <a:pt x="555579" y="710898"/>
                </a:lnTo>
                <a:lnTo>
                  <a:pt x="577899" y="751231"/>
                </a:lnTo>
                <a:lnTo>
                  <a:pt x="599607" y="791807"/>
                </a:lnTo>
                <a:lnTo>
                  <a:pt x="620705" y="832622"/>
                </a:lnTo>
                <a:lnTo>
                  <a:pt x="641191" y="873667"/>
                </a:lnTo>
                <a:lnTo>
                  <a:pt x="661066" y="914936"/>
                </a:lnTo>
                <a:lnTo>
                  <a:pt x="680329" y="956421"/>
                </a:lnTo>
                <a:lnTo>
                  <a:pt x="698982" y="998118"/>
                </a:lnTo>
                <a:lnTo>
                  <a:pt x="717023" y="1040018"/>
                </a:lnTo>
                <a:lnTo>
                  <a:pt x="734452" y="1082114"/>
                </a:lnTo>
                <a:lnTo>
                  <a:pt x="751271" y="1124401"/>
                </a:lnTo>
                <a:lnTo>
                  <a:pt x="767478" y="1166870"/>
                </a:lnTo>
                <a:lnTo>
                  <a:pt x="783074" y="1209517"/>
                </a:lnTo>
                <a:lnTo>
                  <a:pt x="798059" y="1252332"/>
                </a:lnTo>
                <a:lnTo>
                  <a:pt x="812432" y="1295311"/>
                </a:lnTo>
                <a:lnTo>
                  <a:pt x="826195" y="1338446"/>
                </a:lnTo>
                <a:lnTo>
                  <a:pt x="839346" y="1381730"/>
                </a:lnTo>
                <a:lnTo>
                  <a:pt x="851885" y="1425156"/>
                </a:lnTo>
                <a:lnTo>
                  <a:pt x="863814" y="1468719"/>
                </a:lnTo>
                <a:lnTo>
                  <a:pt x="875131" y="1512410"/>
                </a:lnTo>
                <a:lnTo>
                  <a:pt x="885837" y="1556223"/>
                </a:lnTo>
                <a:lnTo>
                  <a:pt x="895931" y="1600152"/>
                </a:lnTo>
                <a:lnTo>
                  <a:pt x="905415" y="1644189"/>
                </a:lnTo>
                <a:lnTo>
                  <a:pt x="914287" y="1688328"/>
                </a:lnTo>
                <a:lnTo>
                  <a:pt x="922548" y="1732563"/>
                </a:lnTo>
                <a:lnTo>
                  <a:pt x="930197" y="1776885"/>
                </a:lnTo>
                <a:lnTo>
                  <a:pt x="937235" y="1821289"/>
                </a:lnTo>
                <a:lnTo>
                  <a:pt x="943662" y="1865768"/>
                </a:lnTo>
                <a:lnTo>
                  <a:pt x="949478" y="1910314"/>
                </a:lnTo>
                <a:lnTo>
                  <a:pt x="954683" y="1954922"/>
                </a:lnTo>
                <a:lnTo>
                  <a:pt x="959276" y="1999584"/>
                </a:lnTo>
                <a:lnTo>
                  <a:pt x="963258" y="2044294"/>
                </a:lnTo>
                <a:lnTo>
                  <a:pt x="966628" y="2089044"/>
                </a:lnTo>
                <a:lnTo>
                  <a:pt x="969387" y="2133829"/>
                </a:lnTo>
                <a:lnTo>
                  <a:pt x="971535" y="2178640"/>
                </a:lnTo>
                <a:lnTo>
                  <a:pt x="973072" y="2223473"/>
                </a:lnTo>
                <a:lnTo>
                  <a:pt x="973998" y="2268318"/>
                </a:lnTo>
                <a:lnTo>
                  <a:pt x="974312" y="2313171"/>
                </a:lnTo>
                <a:lnTo>
                  <a:pt x="974015" y="2358024"/>
                </a:lnTo>
                <a:lnTo>
                  <a:pt x="973106" y="2402870"/>
                </a:lnTo>
                <a:lnTo>
                  <a:pt x="971586" y="2447703"/>
                </a:lnTo>
                <a:lnTo>
                  <a:pt x="969455" y="2492515"/>
                </a:lnTo>
                <a:lnTo>
                  <a:pt x="966713" y="2537301"/>
                </a:lnTo>
                <a:lnTo>
                  <a:pt x="963360" y="2582052"/>
                </a:lnTo>
                <a:lnTo>
                  <a:pt x="959395" y="2626764"/>
                </a:lnTo>
                <a:lnTo>
                  <a:pt x="954818" y="2671427"/>
                </a:lnTo>
                <a:lnTo>
                  <a:pt x="949631" y="2716037"/>
                </a:lnTo>
                <a:lnTo>
                  <a:pt x="943832" y="2760586"/>
                </a:lnTo>
                <a:lnTo>
                  <a:pt x="937422" y="2805066"/>
                </a:lnTo>
                <a:lnTo>
                  <a:pt x="930401" y="2849473"/>
                </a:lnTo>
                <a:lnTo>
                  <a:pt x="922768" y="2893798"/>
                </a:lnTo>
                <a:lnTo>
                  <a:pt x="914524" y="2938035"/>
                </a:lnTo>
                <a:lnTo>
                  <a:pt x="905669" y="2982178"/>
                </a:lnTo>
                <a:lnTo>
                  <a:pt x="896202" y="3026218"/>
                </a:lnTo>
                <a:lnTo>
                  <a:pt x="886124" y="3070151"/>
                </a:lnTo>
                <a:lnTo>
                  <a:pt x="875435" y="3113968"/>
                </a:lnTo>
                <a:lnTo>
                  <a:pt x="864134" y="3157663"/>
                </a:lnTo>
                <a:lnTo>
                  <a:pt x="852223" y="3201230"/>
                </a:lnTo>
                <a:lnTo>
                  <a:pt x="839700" y="3244661"/>
                </a:lnTo>
                <a:lnTo>
                  <a:pt x="826565" y="3287949"/>
                </a:lnTo>
                <a:lnTo>
                  <a:pt x="812819" y="3331089"/>
                </a:lnTo>
                <a:lnTo>
                  <a:pt x="798462" y="3374073"/>
                </a:lnTo>
                <a:lnTo>
                  <a:pt x="783494" y="3416894"/>
                </a:lnTo>
                <a:lnTo>
                  <a:pt x="767914" y="3459546"/>
                </a:lnTo>
                <a:lnTo>
                  <a:pt x="751723" y="3502021"/>
                </a:lnTo>
                <a:lnTo>
                  <a:pt x="734921" y="3544314"/>
                </a:lnTo>
                <a:lnTo>
                  <a:pt x="717507" y="3586417"/>
                </a:lnTo>
                <a:lnTo>
                  <a:pt x="699482" y="3628323"/>
                </a:lnTo>
                <a:lnTo>
                  <a:pt x="680846" y="3670026"/>
                </a:lnTo>
                <a:lnTo>
                  <a:pt x="661598" y="3711519"/>
                </a:lnTo>
                <a:lnTo>
                  <a:pt x="641739" y="3752795"/>
                </a:lnTo>
                <a:lnTo>
                  <a:pt x="621269" y="3793847"/>
                </a:lnTo>
                <a:lnTo>
                  <a:pt x="600187" y="3834669"/>
                </a:lnTo>
                <a:lnTo>
                  <a:pt x="578494" y="3875253"/>
                </a:lnTo>
                <a:lnTo>
                  <a:pt x="556190" y="3915594"/>
                </a:lnTo>
                <a:lnTo>
                  <a:pt x="533275" y="3955684"/>
                </a:lnTo>
                <a:lnTo>
                  <a:pt x="509748" y="3995516"/>
                </a:lnTo>
                <a:lnTo>
                  <a:pt x="485609" y="4035084"/>
                </a:lnTo>
                <a:lnTo>
                  <a:pt x="460860" y="4074381"/>
                </a:lnTo>
                <a:lnTo>
                  <a:pt x="435499" y="4113400"/>
                </a:lnTo>
                <a:lnTo>
                  <a:pt x="409527" y="4152134"/>
                </a:lnTo>
                <a:lnTo>
                  <a:pt x="382943" y="4190577"/>
                </a:lnTo>
                <a:lnTo>
                  <a:pt x="355748" y="4228721"/>
                </a:lnTo>
                <a:lnTo>
                  <a:pt x="327942" y="4266560"/>
                </a:lnTo>
                <a:lnTo>
                  <a:pt x="299524" y="4304088"/>
                </a:lnTo>
                <a:lnTo>
                  <a:pt x="270495" y="4341297"/>
                </a:lnTo>
                <a:lnTo>
                  <a:pt x="240855" y="4378181"/>
                </a:lnTo>
                <a:lnTo>
                  <a:pt x="210603" y="4414732"/>
                </a:lnTo>
                <a:lnTo>
                  <a:pt x="179740" y="4450945"/>
                </a:lnTo>
                <a:lnTo>
                  <a:pt x="148266" y="4486811"/>
                </a:lnTo>
                <a:lnTo>
                  <a:pt x="116181" y="4522326"/>
                </a:lnTo>
                <a:lnTo>
                  <a:pt x="83484" y="4557481"/>
                </a:lnTo>
                <a:lnTo>
                  <a:pt x="50175" y="4592270"/>
                </a:lnTo>
                <a:lnTo>
                  <a:pt x="16256" y="4626686"/>
                </a:lnTo>
                <a:lnTo>
                  <a:pt x="15875" y="4626978"/>
                </a:lnTo>
                <a:lnTo>
                  <a:pt x="15621" y="4627283"/>
                </a:lnTo>
                <a:lnTo>
                  <a:pt x="15367" y="4627575"/>
                </a:lnTo>
                <a:lnTo>
                  <a:pt x="0" y="4612309"/>
                </a:lnTo>
                <a:lnTo>
                  <a:pt x="34015" y="4577824"/>
                </a:lnTo>
                <a:lnTo>
                  <a:pt x="67412" y="4542961"/>
                </a:lnTo>
                <a:lnTo>
                  <a:pt x="100190" y="4507727"/>
                </a:lnTo>
                <a:lnTo>
                  <a:pt x="132351" y="4472131"/>
                </a:lnTo>
                <a:lnTo>
                  <a:pt x="163893" y="4436177"/>
                </a:lnTo>
                <a:lnTo>
                  <a:pt x="194817" y="4399875"/>
                </a:lnTo>
                <a:lnTo>
                  <a:pt x="225122" y="4363229"/>
                </a:lnTo>
                <a:lnTo>
                  <a:pt x="254809" y="4326248"/>
                </a:lnTo>
                <a:lnTo>
                  <a:pt x="283878" y="4288938"/>
                </a:lnTo>
                <a:lnTo>
                  <a:pt x="312329" y="4251307"/>
                </a:lnTo>
                <a:lnTo>
                  <a:pt x="340162" y="4213360"/>
                </a:lnTo>
                <a:lnTo>
                  <a:pt x="367376" y="4175105"/>
                </a:lnTo>
                <a:lnTo>
                  <a:pt x="393972" y="4136549"/>
                </a:lnTo>
                <a:lnTo>
                  <a:pt x="419949" y="4097699"/>
                </a:lnTo>
                <a:lnTo>
                  <a:pt x="445309" y="4058562"/>
                </a:lnTo>
                <a:lnTo>
                  <a:pt x="470050" y="4019144"/>
                </a:lnTo>
                <a:lnTo>
                  <a:pt x="494172" y="3979453"/>
                </a:lnTo>
                <a:lnTo>
                  <a:pt x="517677" y="3939495"/>
                </a:lnTo>
                <a:lnTo>
                  <a:pt x="540563" y="3899278"/>
                </a:lnTo>
                <a:lnTo>
                  <a:pt x="562831" y="3858808"/>
                </a:lnTo>
                <a:lnTo>
                  <a:pt x="584481" y="3818092"/>
                </a:lnTo>
                <a:lnTo>
                  <a:pt x="605512" y="3777137"/>
                </a:lnTo>
                <a:lnTo>
                  <a:pt x="625925" y="3735951"/>
                </a:lnTo>
                <a:lnTo>
                  <a:pt x="645720" y="3694539"/>
                </a:lnTo>
                <a:lnTo>
                  <a:pt x="664897" y="3652909"/>
                </a:lnTo>
                <a:lnTo>
                  <a:pt x="683455" y="3611069"/>
                </a:lnTo>
                <a:lnTo>
                  <a:pt x="701395" y="3569024"/>
                </a:lnTo>
                <a:lnTo>
                  <a:pt x="718716" y="3526781"/>
                </a:lnTo>
                <a:lnTo>
                  <a:pt x="735420" y="3484348"/>
                </a:lnTo>
                <a:lnTo>
                  <a:pt x="751505" y="3441732"/>
                </a:lnTo>
                <a:lnTo>
                  <a:pt x="766972" y="3398939"/>
                </a:lnTo>
                <a:lnTo>
                  <a:pt x="781820" y="3355977"/>
                </a:lnTo>
                <a:lnTo>
                  <a:pt x="796050" y="3312852"/>
                </a:lnTo>
                <a:lnTo>
                  <a:pt x="809662" y="3269571"/>
                </a:lnTo>
                <a:lnTo>
                  <a:pt x="822656" y="3226141"/>
                </a:lnTo>
                <a:lnTo>
                  <a:pt x="835031" y="3182569"/>
                </a:lnTo>
                <a:lnTo>
                  <a:pt x="846788" y="3138862"/>
                </a:lnTo>
                <a:lnTo>
                  <a:pt x="857927" y="3095027"/>
                </a:lnTo>
                <a:lnTo>
                  <a:pt x="868448" y="3051071"/>
                </a:lnTo>
                <a:lnTo>
                  <a:pt x="878350" y="3007000"/>
                </a:lnTo>
                <a:lnTo>
                  <a:pt x="887634" y="2962822"/>
                </a:lnTo>
                <a:lnTo>
                  <a:pt x="896299" y="2918544"/>
                </a:lnTo>
                <a:lnTo>
                  <a:pt x="904347" y="2874172"/>
                </a:lnTo>
                <a:lnTo>
                  <a:pt x="911776" y="2829713"/>
                </a:lnTo>
                <a:lnTo>
                  <a:pt x="918586" y="2785175"/>
                </a:lnTo>
                <a:lnTo>
                  <a:pt x="924779" y="2740564"/>
                </a:lnTo>
                <a:lnTo>
                  <a:pt x="930353" y="2695887"/>
                </a:lnTo>
                <a:lnTo>
                  <a:pt x="935309" y="2651152"/>
                </a:lnTo>
                <a:lnTo>
                  <a:pt x="939646" y="2606364"/>
                </a:lnTo>
                <a:lnTo>
                  <a:pt x="943366" y="2561531"/>
                </a:lnTo>
                <a:lnTo>
                  <a:pt x="946467" y="2516660"/>
                </a:lnTo>
                <a:lnTo>
                  <a:pt x="948949" y="2471758"/>
                </a:lnTo>
                <a:lnTo>
                  <a:pt x="950814" y="2426831"/>
                </a:lnTo>
                <a:lnTo>
                  <a:pt x="952060" y="2381887"/>
                </a:lnTo>
                <a:lnTo>
                  <a:pt x="952687" y="2336933"/>
                </a:lnTo>
                <a:lnTo>
                  <a:pt x="952697" y="2291975"/>
                </a:lnTo>
                <a:lnTo>
                  <a:pt x="952088" y="2247020"/>
                </a:lnTo>
                <a:lnTo>
                  <a:pt x="950861" y="2202076"/>
                </a:lnTo>
                <a:lnTo>
                  <a:pt x="949015" y="2157148"/>
                </a:lnTo>
                <a:lnTo>
                  <a:pt x="946552" y="2112245"/>
                </a:lnTo>
                <a:lnTo>
                  <a:pt x="943469" y="2067373"/>
                </a:lnTo>
                <a:lnTo>
                  <a:pt x="939769" y="2022539"/>
                </a:lnTo>
                <a:lnTo>
                  <a:pt x="935450" y="1977750"/>
                </a:lnTo>
                <a:lnTo>
                  <a:pt x="930513" y="1933012"/>
                </a:lnTo>
                <a:lnTo>
                  <a:pt x="924958" y="1888333"/>
                </a:lnTo>
                <a:lnTo>
                  <a:pt x="918784" y="1843720"/>
                </a:lnTo>
                <a:lnTo>
                  <a:pt x="911993" y="1799180"/>
                </a:lnTo>
                <a:lnTo>
                  <a:pt x="904582" y="1754718"/>
                </a:lnTo>
                <a:lnTo>
                  <a:pt x="896554" y="1710344"/>
                </a:lnTo>
                <a:lnTo>
                  <a:pt x="887907" y="1666062"/>
                </a:lnTo>
                <a:lnTo>
                  <a:pt x="878642" y="1621881"/>
                </a:lnTo>
                <a:lnTo>
                  <a:pt x="868758" y="1577807"/>
                </a:lnTo>
                <a:lnTo>
                  <a:pt x="858257" y="1533847"/>
                </a:lnTo>
                <a:lnTo>
                  <a:pt x="847137" y="1490008"/>
                </a:lnTo>
                <a:lnTo>
                  <a:pt x="835398" y="1446297"/>
                </a:lnTo>
                <a:lnTo>
                  <a:pt x="823041" y="1402720"/>
                </a:lnTo>
                <a:lnTo>
                  <a:pt x="810066" y="1359286"/>
                </a:lnTo>
                <a:lnTo>
                  <a:pt x="796473" y="1316000"/>
                </a:lnTo>
                <a:lnTo>
                  <a:pt x="782261" y="1272869"/>
                </a:lnTo>
                <a:lnTo>
                  <a:pt x="767431" y="1229902"/>
                </a:lnTo>
                <a:lnTo>
                  <a:pt x="751983" y="1187103"/>
                </a:lnTo>
                <a:lnTo>
                  <a:pt x="735917" y="1144481"/>
                </a:lnTo>
                <a:lnTo>
                  <a:pt x="719232" y="1102042"/>
                </a:lnTo>
                <a:lnTo>
                  <a:pt x="701928" y="1059794"/>
                </a:lnTo>
                <a:lnTo>
                  <a:pt x="684007" y="1017742"/>
                </a:lnTo>
                <a:lnTo>
                  <a:pt x="665467" y="975895"/>
                </a:lnTo>
                <a:lnTo>
                  <a:pt x="646309" y="934258"/>
                </a:lnTo>
                <a:lnTo>
                  <a:pt x="626532" y="892840"/>
                </a:lnTo>
                <a:lnTo>
                  <a:pt x="606138" y="851646"/>
                </a:lnTo>
                <a:lnTo>
                  <a:pt x="585124" y="810683"/>
                </a:lnTo>
                <a:lnTo>
                  <a:pt x="563493" y="769960"/>
                </a:lnTo>
                <a:lnTo>
                  <a:pt x="541243" y="729482"/>
                </a:lnTo>
                <a:lnTo>
                  <a:pt x="518375" y="689256"/>
                </a:lnTo>
                <a:lnTo>
                  <a:pt x="494889" y="649290"/>
                </a:lnTo>
                <a:lnTo>
                  <a:pt x="470784" y="609590"/>
                </a:lnTo>
                <a:lnTo>
                  <a:pt x="446061" y="570164"/>
                </a:lnTo>
                <a:lnTo>
                  <a:pt x="420719" y="531017"/>
                </a:lnTo>
                <a:lnTo>
                  <a:pt x="394760" y="492158"/>
                </a:lnTo>
                <a:lnTo>
                  <a:pt x="368182" y="453592"/>
                </a:lnTo>
                <a:lnTo>
                  <a:pt x="340985" y="415327"/>
                </a:lnTo>
                <a:lnTo>
                  <a:pt x="313171" y="377371"/>
                </a:lnTo>
                <a:lnTo>
                  <a:pt x="284738" y="339729"/>
                </a:lnTo>
                <a:lnTo>
                  <a:pt x="255686" y="302408"/>
                </a:lnTo>
                <a:lnTo>
                  <a:pt x="226017" y="265417"/>
                </a:lnTo>
                <a:lnTo>
                  <a:pt x="195729" y="228760"/>
                </a:lnTo>
                <a:lnTo>
                  <a:pt x="164822" y="192446"/>
                </a:lnTo>
                <a:lnTo>
                  <a:pt x="133297" y="156482"/>
                </a:lnTo>
                <a:lnTo>
                  <a:pt x="101154" y="120874"/>
                </a:lnTo>
                <a:lnTo>
                  <a:pt x="68393" y="85628"/>
                </a:lnTo>
                <a:lnTo>
                  <a:pt x="35013" y="50753"/>
                </a:lnTo>
                <a:lnTo>
                  <a:pt x="1016" y="16255"/>
                </a:lnTo>
                <a:lnTo>
                  <a:pt x="635" y="15875"/>
                </a:lnTo>
                <a:lnTo>
                  <a:pt x="381" y="15620"/>
                </a:lnTo>
                <a:lnTo>
                  <a:pt x="0" y="15366"/>
                </a:lnTo>
                <a:lnTo>
                  <a:pt x="15367" y="0"/>
                </a:lnTo>
                <a:close/>
              </a:path>
            </a:pathLst>
          </a:custGeom>
          <a:ln w="1270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99229" y="2327910"/>
            <a:ext cx="6525259" cy="746760"/>
          </a:xfrm>
          <a:custGeom>
            <a:avLst/>
            <a:gdLst/>
            <a:ahLst/>
            <a:cxnLst/>
            <a:rect l="l" t="t" r="r" b="b"/>
            <a:pathLst>
              <a:path w="6525259" h="746760">
                <a:moveTo>
                  <a:pt x="0" y="746760"/>
                </a:moveTo>
                <a:lnTo>
                  <a:pt x="6525259" y="746760"/>
                </a:lnTo>
                <a:lnTo>
                  <a:pt x="6525259" y="0"/>
                </a:lnTo>
                <a:lnTo>
                  <a:pt x="0" y="0"/>
                </a:lnTo>
                <a:lnTo>
                  <a:pt x="0" y="74676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99229" y="2327910"/>
            <a:ext cx="6525259" cy="746760"/>
          </a:xfrm>
          <a:custGeom>
            <a:avLst/>
            <a:gdLst/>
            <a:ahLst/>
            <a:cxnLst/>
            <a:rect l="l" t="t" r="r" b="b"/>
            <a:pathLst>
              <a:path w="6525259" h="746760">
                <a:moveTo>
                  <a:pt x="0" y="746760"/>
                </a:moveTo>
                <a:lnTo>
                  <a:pt x="6525259" y="746760"/>
                </a:lnTo>
                <a:lnTo>
                  <a:pt x="6525259" y="0"/>
                </a:lnTo>
                <a:lnTo>
                  <a:pt x="0" y="0"/>
                </a:lnTo>
                <a:lnTo>
                  <a:pt x="0" y="74676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580001" y="2486723"/>
            <a:ext cx="1804035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10" dirty="0">
                <a:latin typeface="Calibri"/>
                <a:cs typeface="Calibri"/>
              </a:rPr>
              <a:t>PENDAHULUAN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531870" y="2233929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19">
                <a:moveTo>
                  <a:pt x="467359" y="0"/>
                </a:moveTo>
                <a:lnTo>
                  <a:pt x="419583" y="2413"/>
                </a:lnTo>
                <a:lnTo>
                  <a:pt x="373185" y="9497"/>
                </a:lnTo>
                <a:lnTo>
                  <a:pt x="328400" y="21016"/>
                </a:lnTo>
                <a:lnTo>
                  <a:pt x="285464" y="36734"/>
                </a:lnTo>
                <a:lnTo>
                  <a:pt x="244611" y="56418"/>
                </a:lnTo>
                <a:lnTo>
                  <a:pt x="206077" y="79831"/>
                </a:lnTo>
                <a:lnTo>
                  <a:pt x="170097" y="106739"/>
                </a:lnTo>
                <a:lnTo>
                  <a:pt x="136905" y="136905"/>
                </a:lnTo>
                <a:lnTo>
                  <a:pt x="106739" y="170097"/>
                </a:lnTo>
                <a:lnTo>
                  <a:pt x="79831" y="206077"/>
                </a:lnTo>
                <a:lnTo>
                  <a:pt x="56418" y="244611"/>
                </a:lnTo>
                <a:lnTo>
                  <a:pt x="36734" y="285464"/>
                </a:lnTo>
                <a:lnTo>
                  <a:pt x="21016" y="328400"/>
                </a:lnTo>
                <a:lnTo>
                  <a:pt x="9497" y="373185"/>
                </a:lnTo>
                <a:lnTo>
                  <a:pt x="2413" y="419583"/>
                </a:lnTo>
                <a:lnTo>
                  <a:pt x="0" y="467360"/>
                </a:lnTo>
                <a:lnTo>
                  <a:pt x="2413" y="515136"/>
                </a:lnTo>
                <a:lnTo>
                  <a:pt x="9497" y="561534"/>
                </a:lnTo>
                <a:lnTo>
                  <a:pt x="21016" y="606319"/>
                </a:lnTo>
                <a:lnTo>
                  <a:pt x="36734" y="649255"/>
                </a:lnTo>
                <a:lnTo>
                  <a:pt x="56418" y="690108"/>
                </a:lnTo>
                <a:lnTo>
                  <a:pt x="79831" y="728642"/>
                </a:lnTo>
                <a:lnTo>
                  <a:pt x="106739" y="764622"/>
                </a:lnTo>
                <a:lnTo>
                  <a:pt x="136905" y="797814"/>
                </a:lnTo>
                <a:lnTo>
                  <a:pt x="170097" y="827980"/>
                </a:lnTo>
                <a:lnTo>
                  <a:pt x="206077" y="854888"/>
                </a:lnTo>
                <a:lnTo>
                  <a:pt x="244611" y="878301"/>
                </a:lnTo>
                <a:lnTo>
                  <a:pt x="285464" y="897985"/>
                </a:lnTo>
                <a:lnTo>
                  <a:pt x="328400" y="913703"/>
                </a:lnTo>
                <a:lnTo>
                  <a:pt x="373185" y="925222"/>
                </a:lnTo>
                <a:lnTo>
                  <a:pt x="419583" y="932306"/>
                </a:lnTo>
                <a:lnTo>
                  <a:pt x="467359" y="934720"/>
                </a:lnTo>
                <a:lnTo>
                  <a:pt x="515136" y="932306"/>
                </a:lnTo>
                <a:lnTo>
                  <a:pt x="561534" y="925222"/>
                </a:lnTo>
                <a:lnTo>
                  <a:pt x="606319" y="913703"/>
                </a:lnTo>
                <a:lnTo>
                  <a:pt x="649255" y="897985"/>
                </a:lnTo>
                <a:lnTo>
                  <a:pt x="690108" y="878301"/>
                </a:lnTo>
                <a:lnTo>
                  <a:pt x="728642" y="854888"/>
                </a:lnTo>
                <a:lnTo>
                  <a:pt x="764622" y="827980"/>
                </a:lnTo>
                <a:lnTo>
                  <a:pt x="797813" y="797814"/>
                </a:lnTo>
                <a:lnTo>
                  <a:pt x="827980" y="764622"/>
                </a:lnTo>
                <a:lnTo>
                  <a:pt x="854888" y="728642"/>
                </a:lnTo>
                <a:lnTo>
                  <a:pt x="878301" y="690108"/>
                </a:lnTo>
                <a:lnTo>
                  <a:pt x="897985" y="649255"/>
                </a:lnTo>
                <a:lnTo>
                  <a:pt x="913703" y="606319"/>
                </a:lnTo>
                <a:lnTo>
                  <a:pt x="925222" y="561534"/>
                </a:lnTo>
                <a:lnTo>
                  <a:pt x="932306" y="515136"/>
                </a:lnTo>
                <a:lnTo>
                  <a:pt x="934719" y="467360"/>
                </a:lnTo>
                <a:lnTo>
                  <a:pt x="932306" y="419583"/>
                </a:lnTo>
                <a:lnTo>
                  <a:pt x="925222" y="373185"/>
                </a:lnTo>
                <a:lnTo>
                  <a:pt x="913703" y="328400"/>
                </a:lnTo>
                <a:lnTo>
                  <a:pt x="897985" y="285464"/>
                </a:lnTo>
                <a:lnTo>
                  <a:pt x="878301" y="244611"/>
                </a:lnTo>
                <a:lnTo>
                  <a:pt x="854888" y="206077"/>
                </a:lnTo>
                <a:lnTo>
                  <a:pt x="827980" y="170097"/>
                </a:lnTo>
                <a:lnTo>
                  <a:pt x="797814" y="136905"/>
                </a:lnTo>
                <a:lnTo>
                  <a:pt x="764622" y="106739"/>
                </a:lnTo>
                <a:lnTo>
                  <a:pt x="728642" y="79831"/>
                </a:lnTo>
                <a:lnTo>
                  <a:pt x="690108" y="56418"/>
                </a:lnTo>
                <a:lnTo>
                  <a:pt x="649255" y="36734"/>
                </a:lnTo>
                <a:lnTo>
                  <a:pt x="606319" y="21016"/>
                </a:lnTo>
                <a:lnTo>
                  <a:pt x="561534" y="9497"/>
                </a:lnTo>
                <a:lnTo>
                  <a:pt x="515136" y="2413"/>
                </a:lnTo>
                <a:lnTo>
                  <a:pt x="4673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531870" y="2233929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19">
                <a:moveTo>
                  <a:pt x="0" y="467360"/>
                </a:moveTo>
                <a:lnTo>
                  <a:pt x="2413" y="419583"/>
                </a:lnTo>
                <a:lnTo>
                  <a:pt x="9497" y="373185"/>
                </a:lnTo>
                <a:lnTo>
                  <a:pt x="21016" y="328400"/>
                </a:lnTo>
                <a:lnTo>
                  <a:pt x="36734" y="285464"/>
                </a:lnTo>
                <a:lnTo>
                  <a:pt x="56418" y="244611"/>
                </a:lnTo>
                <a:lnTo>
                  <a:pt x="79831" y="206077"/>
                </a:lnTo>
                <a:lnTo>
                  <a:pt x="106739" y="170097"/>
                </a:lnTo>
                <a:lnTo>
                  <a:pt x="136905" y="136905"/>
                </a:lnTo>
                <a:lnTo>
                  <a:pt x="170097" y="106739"/>
                </a:lnTo>
                <a:lnTo>
                  <a:pt x="206077" y="79831"/>
                </a:lnTo>
                <a:lnTo>
                  <a:pt x="244611" y="56418"/>
                </a:lnTo>
                <a:lnTo>
                  <a:pt x="285464" y="36734"/>
                </a:lnTo>
                <a:lnTo>
                  <a:pt x="328400" y="21016"/>
                </a:lnTo>
                <a:lnTo>
                  <a:pt x="373185" y="9497"/>
                </a:lnTo>
                <a:lnTo>
                  <a:pt x="419583" y="2413"/>
                </a:lnTo>
                <a:lnTo>
                  <a:pt x="467359" y="0"/>
                </a:lnTo>
                <a:lnTo>
                  <a:pt x="515136" y="2413"/>
                </a:lnTo>
                <a:lnTo>
                  <a:pt x="561534" y="9497"/>
                </a:lnTo>
                <a:lnTo>
                  <a:pt x="606319" y="21016"/>
                </a:lnTo>
                <a:lnTo>
                  <a:pt x="649255" y="36734"/>
                </a:lnTo>
                <a:lnTo>
                  <a:pt x="690108" y="56418"/>
                </a:lnTo>
                <a:lnTo>
                  <a:pt x="728642" y="79831"/>
                </a:lnTo>
                <a:lnTo>
                  <a:pt x="764622" y="106739"/>
                </a:lnTo>
                <a:lnTo>
                  <a:pt x="797814" y="136905"/>
                </a:lnTo>
                <a:lnTo>
                  <a:pt x="827980" y="170097"/>
                </a:lnTo>
                <a:lnTo>
                  <a:pt x="854888" y="206077"/>
                </a:lnTo>
                <a:lnTo>
                  <a:pt x="878301" y="244611"/>
                </a:lnTo>
                <a:lnTo>
                  <a:pt x="897985" y="285464"/>
                </a:lnTo>
                <a:lnTo>
                  <a:pt x="913703" y="328400"/>
                </a:lnTo>
                <a:lnTo>
                  <a:pt x="925222" y="373185"/>
                </a:lnTo>
                <a:lnTo>
                  <a:pt x="932306" y="419583"/>
                </a:lnTo>
                <a:lnTo>
                  <a:pt x="934719" y="467360"/>
                </a:lnTo>
                <a:lnTo>
                  <a:pt x="932306" y="515136"/>
                </a:lnTo>
                <a:lnTo>
                  <a:pt x="925222" y="561534"/>
                </a:lnTo>
                <a:lnTo>
                  <a:pt x="913703" y="606319"/>
                </a:lnTo>
                <a:lnTo>
                  <a:pt x="897985" y="649255"/>
                </a:lnTo>
                <a:lnTo>
                  <a:pt x="878301" y="690108"/>
                </a:lnTo>
                <a:lnTo>
                  <a:pt x="854888" y="728642"/>
                </a:lnTo>
                <a:lnTo>
                  <a:pt x="827980" y="764622"/>
                </a:lnTo>
                <a:lnTo>
                  <a:pt x="797813" y="797814"/>
                </a:lnTo>
                <a:lnTo>
                  <a:pt x="764622" y="827980"/>
                </a:lnTo>
                <a:lnTo>
                  <a:pt x="728642" y="854888"/>
                </a:lnTo>
                <a:lnTo>
                  <a:pt x="690108" y="878301"/>
                </a:lnTo>
                <a:lnTo>
                  <a:pt x="649255" y="897985"/>
                </a:lnTo>
                <a:lnTo>
                  <a:pt x="606319" y="913703"/>
                </a:lnTo>
                <a:lnTo>
                  <a:pt x="561534" y="925222"/>
                </a:lnTo>
                <a:lnTo>
                  <a:pt x="515136" y="932306"/>
                </a:lnTo>
                <a:lnTo>
                  <a:pt x="467359" y="934720"/>
                </a:lnTo>
                <a:lnTo>
                  <a:pt x="419583" y="932306"/>
                </a:lnTo>
                <a:lnTo>
                  <a:pt x="373185" y="925222"/>
                </a:lnTo>
                <a:lnTo>
                  <a:pt x="328400" y="913703"/>
                </a:lnTo>
                <a:lnTo>
                  <a:pt x="285464" y="897985"/>
                </a:lnTo>
                <a:lnTo>
                  <a:pt x="244611" y="878301"/>
                </a:lnTo>
                <a:lnTo>
                  <a:pt x="206077" y="854888"/>
                </a:lnTo>
                <a:lnTo>
                  <a:pt x="170097" y="827980"/>
                </a:lnTo>
                <a:lnTo>
                  <a:pt x="136905" y="797814"/>
                </a:lnTo>
                <a:lnTo>
                  <a:pt x="106739" y="764622"/>
                </a:lnTo>
                <a:lnTo>
                  <a:pt x="79831" y="728642"/>
                </a:lnTo>
                <a:lnTo>
                  <a:pt x="56418" y="690108"/>
                </a:lnTo>
                <a:lnTo>
                  <a:pt x="36734" y="649255"/>
                </a:lnTo>
                <a:lnTo>
                  <a:pt x="21016" y="606319"/>
                </a:lnTo>
                <a:lnTo>
                  <a:pt x="9497" y="561534"/>
                </a:lnTo>
                <a:lnTo>
                  <a:pt x="2413" y="515136"/>
                </a:lnTo>
                <a:lnTo>
                  <a:pt x="0" y="467360"/>
                </a:lnTo>
                <a:close/>
              </a:path>
            </a:pathLst>
          </a:custGeom>
          <a:ln w="1270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28490" y="3450590"/>
            <a:ext cx="6096000" cy="746760"/>
          </a:xfrm>
          <a:custGeom>
            <a:avLst/>
            <a:gdLst/>
            <a:ahLst/>
            <a:cxnLst/>
            <a:rect l="l" t="t" r="r" b="b"/>
            <a:pathLst>
              <a:path w="6096000" h="746760">
                <a:moveTo>
                  <a:pt x="0" y="746760"/>
                </a:moveTo>
                <a:lnTo>
                  <a:pt x="6096000" y="746760"/>
                </a:lnTo>
                <a:lnTo>
                  <a:pt x="6096000" y="0"/>
                </a:lnTo>
                <a:lnTo>
                  <a:pt x="0" y="0"/>
                </a:lnTo>
                <a:lnTo>
                  <a:pt x="0" y="74676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428490" y="3450590"/>
            <a:ext cx="6096000" cy="746760"/>
          </a:xfrm>
          <a:custGeom>
            <a:avLst/>
            <a:gdLst/>
            <a:ahLst/>
            <a:cxnLst/>
            <a:rect l="l" t="t" r="r" b="b"/>
            <a:pathLst>
              <a:path w="6096000" h="746760">
                <a:moveTo>
                  <a:pt x="0" y="746760"/>
                </a:moveTo>
                <a:lnTo>
                  <a:pt x="6096000" y="746760"/>
                </a:lnTo>
                <a:lnTo>
                  <a:pt x="6096000" y="0"/>
                </a:lnTo>
                <a:lnTo>
                  <a:pt x="0" y="0"/>
                </a:lnTo>
                <a:lnTo>
                  <a:pt x="0" y="74676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61129" y="3356609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20">
                <a:moveTo>
                  <a:pt x="467360" y="0"/>
                </a:moveTo>
                <a:lnTo>
                  <a:pt x="419583" y="2413"/>
                </a:lnTo>
                <a:lnTo>
                  <a:pt x="373185" y="9497"/>
                </a:lnTo>
                <a:lnTo>
                  <a:pt x="328400" y="21016"/>
                </a:lnTo>
                <a:lnTo>
                  <a:pt x="285464" y="36734"/>
                </a:lnTo>
                <a:lnTo>
                  <a:pt x="244611" y="56418"/>
                </a:lnTo>
                <a:lnTo>
                  <a:pt x="206077" y="79831"/>
                </a:lnTo>
                <a:lnTo>
                  <a:pt x="170097" y="106739"/>
                </a:lnTo>
                <a:lnTo>
                  <a:pt x="136905" y="136905"/>
                </a:lnTo>
                <a:lnTo>
                  <a:pt x="106739" y="170097"/>
                </a:lnTo>
                <a:lnTo>
                  <a:pt x="79831" y="206077"/>
                </a:lnTo>
                <a:lnTo>
                  <a:pt x="56418" y="244611"/>
                </a:lnTo>
                <a:lnTo>
                  <a:pt x="36734" y="285464"/>
                </a:lnTo>
                <a:lnTo>
                  <a:pt x="21016" y="328400"/>
                </a:lnTo>
                <a:lnTo>
                  <a:pt x="9497" y="373185"/>
                </a:lnTo>
                <a:lnTo>
                  <a:pt x="2413" y="419583"/>
                </a:lnTo>
                <a:lnTo>
                  <a:pt x="0" y="467359"/>
                </a:lnTo>
                <a:lnTo>
                  <a:pt x="2413" y="515136"/>
                </a:lnTo>
                <a:lnTo>
                  <a:pt x="9497" y="561534"/>
                </a:lnTo>
                <a:lnTo>
                  <a:pt x="21016" y="606319"/>
                </a:lnTo>
                <a:lnTo>
                  <a:pt x="36734" y="649255"/>
                </a:lnTo>
                <a:lnTo>
                  <a:pt x="56418" y="690108"/>
                </a:lnTo>
                <a:lnTo>
                  <a:pt x="79831" y="728642"/>
                </a:lnTo>
                <a:lnTo>
                  <a:pt x="106739" y="764622"/>
                </a:lnTo>
                <a:lnTo>
                  <a:pt x="136905" y="797813"/>
                </a:lnTo>
                <a:lnTo>
                  <a:pt x="170097" y="827980"/>
                </a:lnTo>
                <a:lnTo>
                  <a:pt x="206077" y="854888"/>
                </a:lnTo>
                <a:lnTo>
                  <a:pt x="244611" y="878301"/>
                </a:lnTo>
                <a:lnTo>
                  <a:pt x="285464" y="897985"/>
                </a:lnTo>
                <a:lnTo>
                  <a:pt x="328400" y="913703"/>
                </a:lnTo>
                <a:lnTo>
                  <a:pt x="373185" y="925222"/>
                </a:lnTo>
                <a:lnTo>
                  <a:pt x="419583" y="932306"/>
                </a:lnTo>
                <a:lnTo>
                  <a:pt x="467360" y="934719"/>
                </a:lnTo>
                <a:lnTo>
                  <a:pt x="515136" y="932306"/>
                </a:lnTo>
                <a:lnTo>
                  <a:pt x="561534" y="925222"/>
                </a:lnTo>
                <a:lnTo>
                  <a:pt x="606319" y="913703"/>
                </a:lnTo>
                <a:lnTo>
                  <a:pt x="649255" y="897985"/>
                </a:lnTo>
                <a:lnTo>
                  <a:pt x="690108" y="878301"/>
                </a:lnTo>
                <a:lnTo>
                  <a:pt x="728642" y="854888"/>
                </a:lnTo>
                <a:lnTo>
                  <a:pt x="764622" y="827980"/>
                </a:lnTo>
                <a:lnTo>
                  <a:pt x="797814" y="797813"/>
                </a:lnTo>
                <a:lnTo>
                  <a:pt x="827980" y="764622"/>
                </a:lnTo>
                <a:lnTo>
                  <a:pt x="854888" y="728642"/>
                </a:lnTo>
                <a:lnTo>
                  <a:pt x="878301" y="690108"/>
                </a:lnTo>
                <a:lnTo>
                  <a:pt x="897985" y="649255"/>
                </a:lnTo>
                <a:lnTo>
                  <a:pt x="913703" y="606319"/>
                </a:lnTo>
                <a:lnTo>
                  <a:pt x="925222" y="561534"/>
                </a:lnTo>
                <a:lnTo>
                  <a:pt x="932306" y="515136"/>
                </a:lnTo>
                <a:lnTo>
                  <a:pt x="934720" y="467359"/>
                </a:lnTo>
                <a:lnTo>
                  <a:pt x="932306" y="419583"/>
                </a:lnTo>
                <a:lnTo>
                  <a:pt x="925222" y="373185"/>
                </a:lnTo>
                <a:lnTo>
                  <a:pt x="913703" y="328400"/>
                </a:lnTo>
                <a:lnTo>
                  <a:pt x="897985" y="285464"/>
                </a:lnTo>
                <a:lnTo>
                  <a:pt x="878301" y="244611"/>
                </a:lnTo>
                <a:lnTo>
                  <a:pt x="854888" y="206077"/>
                </a:lnTo>
                <a:lnTo>
                  <a:pt x="827980" y="170097"/>
                </a:lnTo>
                <a:lnTo>
                  <a:pt x="797814" y="136905"/>
                </a:lnTo>
                <a:lnTo>
                  <a:pt x="764622" y="106739"/>
                </a:lnTo>
                <a:lnTo>
                  <a:pt x="728642" y="79831"/>
                </a:lnTo>
                <a:lnTo>
                  <a:pt x="690108" y="56418"/>
                </a:lnTo>
                <a:lnTo>
                  <a:pt x="649255" y="36734"/>
                </a:lnTo>
                <a:lnTo>
                  <a:pt x="606319" y="21016"/>
                </a:lnTo>
                <a:lnTo>
                  <a:pt x="561534" y="9497"/>
                </a:lnTo>
                <a:lnTo>
                  <a:pt x="515136" y="2413"/>
                </a:lnTo>
                <a:lnTo>
                  <a:pt x="4673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961129" y="3356609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20">
                <a:moveTo>
                  <a:pt x="0" y="467359"/>
                </a:moveTo>
                <a:lnTo>
                  <a:pt x="2413" y="419583"/>
                </a:lnTo>
                <a:lnTo>
                  <a:pt x="9497" y="373185"/>
                </a:lnTo>
                <a:lnTo>
                  <a:pt x="21016" y="328400"/>
                </a:lnTo>
                <a:lnTo>
                  <a:pt x="36734" y="285464"/>
                </a:lnTo>
                <a:lnTo>
                  <a:pt x="56418" y="244611"/>
                </a:lnTo>
                <a:lnTo>
                  <a:pt x="79831" y="206077"/>
                </a:lnTo>
                <a:lnTo>
                  <a:pt x="106739" y="170097"/>
                </a:lnTo>
                <a:lnTo>
                  <a:pt x="136905" y="136905"/>
                </a:lnTo>
                <a:lnTo>
                  <a:pt x="170097" y="106739"/>
                </a:lnTo>
                <a:lnTo>
                  <a:pt x="206077" y="79831"/>
                </a:lnTo>
                <a:lnTo>
                  <a:pt x="244611" y="56418"/>
                </a:lnTo>
                <a:lnTo>
                  <a:pt x="285464" y="36734"/>
                </a:lnTo>
                <a:lnTo>
                  <a:pt x="328400" y="21016"/>
                </a:lnTo>
                <a:lnTo>
                  <a:pt x="373185" y="9497"/>
                </a:lnTo>
                <a:lnTo>
                  <a:pt x="419583" y="2413"/>
                </a:lnTo>
                <a:lnTo>
                  <a:pt x="467360" y="0"/>
                </a:lnTo>
                <a:lnTo>
                  <a:pt x="515136" y="2413"/>
                </a:lnTo>
                <a:lnTo>
                  <a:pt x="561534" y="9497"/>
                </a:lnTo>
                <a:lnTo>
                  <a:pt x="606319" y="21016"/>
                </a:lnTo>
                <a:lnTo>
                  <a:pt x="649255" y="36734"/>
                </a:lnTo>
                <a:lnTo>
                  <a:pt x="690108" y="56418"/>
                </a:lnTo>
                <a:lnTo>
                  <a:pt x="728642" y="79831"/>
                </a:lnTo>
                <a:lnTo>
                  <a:pt x="764622" y="106739"/>
                </a:lnTo>
                <a:lnTo>
                  <a:pt x="797814" y="136905"/>
                </a:lnTo>
                <a:lnTo>
                  <a:pt x="827980" y="170097"/>
                </a:lnTo>
                <a:lnTo>
                  <a:pt x="854888" y="206077"/>
                </a:lnTo>
                <a:lnTo>
                  <a:pt x="878301" y="244611"/>
                </a:lnTo>
                <a:lnTo>
                  <a:pt x="897985" y="285464"/>
                </a:lnTo>
                <a:lnTo>
                  <a:pt x="913703" y="328400"/>
                </a:lnTo>
                <a:lnTo>
                  <a:pt x="925222" y="373185"/>
                </a:lnTo>
                <a:lnTo>
                  <a:pt x="932306" y="419583"/>
                </a:lnTo>
                <a:lnTo>
                  <a:pt x="934720" y="467359"/>
                </a:lnTo>
                <a:lnTo>
                  <a:pt x="932306" y="515136"/>
                </a:lnTo>
                <a:lnTo>
                  <a:pt x="925222" y="561534"/>
                </a:lnTo>
                <a:lnTo>
                  <a:pt x="913703" y="606319"/>
                </a:lnTo>
                <a:lnTo>
                  <a:pt x="897985" y="649255"/>
                </a:lnTo>
                <a:lnTo>
                  <a:pt x="878301" y="690108"/>
                </a:lnTo>
                <a:lnTo>
                  <a:pt x="854888" y="728642"/>
                </a:lnTo>
                <a:lnTo>
                  <a:pt x="827980" y="764622"/>
                </a:lnTo>
                <a:lnTo>
                  <a:pt x="797814" y="797813"/>
                </a:lnTo>
                <a:lnTo>
                  <a:pt x="764622" y="827980"/>
                </a:lnTo>
                <a:lnTo>
                  <a:pt x="728642" y="854888"/>
                </a:lnTo>
                <a:lnTo>
                  <a:pt x="690108" y="878301"/>
                </a:lnTo>
                <a:lnTo>
                  <a:pt x="649255" y="897985"/>
                </a:lnTo>
                <a:lnTo>
                  <a:pt x="606319" y="913703"/>
                </a:lnTo>
                <a:lnTo>
                  <a:pt x="561534" y="925222"/>
                </a:lnTo>
                <a:lnTo>
                  <a:pt x="515136" y="932306"/>
                </a:lnTo>
                <a:lnTo>
                  <a:pt x="467360" y="934719"/>
                </a:lnTo>
                <a:lnTo>
                  <a:pt x="419583" y="932306"/>
                </a:lnTo>
                <a:lnTo>
                  <a:pt x="373185" y="925222"/>
                </a:lnTo>
                <a:lnTo>
                  <a:pt x="328400" y="913703"/>
                </a:lnTo>
                <a:lnTo>
                  <a:pt x="285464" y="897985"/>
                </a:lnTo>
                <a:lnTo>
                  <a:pt x="244611" y="878301"/>
                </a:lnTo>
                <a:lnTo>
                  <a:pt x="206077" y="854888"/>
                </a:lnTo>
                <a:lnTo>
                  <a:pt x="170097" y="827980"/>
                </a:lnTo>
                <a:lnTo>
                  <a:pt x="136905" y="797813"/>
                </a:lnTo>
                <a:lnTo>
                  <a:pt x="106739" y="764622"/>
                </a:lnTo>
                <a:lnTo>
                  <a:pt x="79831" y="728642"/>
                </a:lnTo>
                <a:lnTo>
                  <a:pt x="56418" y="690108"/>
                </a:lnTo>
                <a:lnTo>
                  <a:pt x="36734" y="649255"/>
                </a:lnTo>
                <a:lnTo>
                  <a:pt x="21016" y="606319"/>
                </a:lnTo>
                <a:lnTo>
                  <a:pt x="9497" y="561534"/>
                </a:lnTo>
                <a:lnTo>
                  <a:pt x="2413" y="515136"/>
                </a:lnTo>
                <a:lnTo>
                  <a:pt x="0" y="467359"/>
                </a:lnTo>
                <a:close/>
              </a:path>
            </a:pathLst>
          </a:custGeom>
          <a:ln w="1270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28490" y="4570729"/>
            <a:ext cx="6096000" cy="749300"/>
          </a:xfrm>
          <a:custGeom>
            <a:avLst/>
            <a:gdLst/>
            <a:ahLst/>
            <a:cxnLst/>
            <a:rect l="l" t="t" r="r" b="b"/>
            <a:pathLst>
              <a:path w="6096000" h="749300">
                <a:moveTo>
                  <a:pt x="0" y="749300"/>
                </a:moveTo>
                <a:lnTo>
                  <a:pt x="6096000" y="749300"/>
                </a:lnTo>
                <a:lnTo>
                  <a:pt x="6096000" y="0"/>
                </a:lnTo>
                <a:lnTo>
                  <a:pt x="0" y="0"/>
                </a:lnTo>
                <a:lnTo>
                  <a:pt x="0" y="74930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428490" y="4570729"/>
            <a:ext cx="6096000" cy="749300"/>
          </a:xfrm>
          <a:custGeom>
            <a:avLst/>
            <a:gdLst/>
            <a:ahLst/>
            <a:cxnLst/>
            <a:rect l="l" t="t" r="r" b="b"/>
            <a:pathLst>
              <a:path w="6096000" h="749300">
                <a:moveTo>
                  <a:pt x="0" y="749300"/>
                </a:moveTo>
                <a:lnTo>
                  <a:pt x="6096000" y="749300"/>
                </a:lnTo>
                <a:lnTo>
                  <a:pt x="6096000" y="0"/>
                </a:lnTo>
                <a:lnTo>
                  <a:pt x="0" y="0"/>
                </a:lnTo>
                <a:lnTo>
                  <a:pt x="0" y="74930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61129" y="4479290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20">
                <a:moveTo>
                  <a:pt x="467360" y="0"/>
                </a:moveTo>
                <a:lnTo>
                  <a:pt x="419583" y="2413"/>
                </a:lnTo>
                <a:lnTo>
                  <a:pt x="373185" y="9497"/>
                </a:lnTo>
                <a:lnTo>
                  <a:pt x="328400" y="21016"/>
                </a:lnTo>
                <a:lnTo>
                  <a:pt x="285464" y="36734"/>
                </a:lnTo>
                <a:lnTo>
                  <a:pt x="244611" y="56418"/>
                </a:lnTo>
                <a:lnTo>
                  <a:pt x="206077" y="79831"/>
                </a:lnTo>
                <a:lnTo>
                  <a:pt x="170097" y="106739"/>
                </a:lnTo>
                <a:lnTo>
                  <a:pt x="136905" y="136906"/>
                </a:lnTo>
                <a:lnTo>
                  <a:pt x="106739" y="170097"/>
                </a:lnTo>
                <a:lnTo>
                  <a:pt x="79831" y="206077"/>
                </a:lnTo>
                <a:lnTo>
                  <a:pt x="56418" y="244611"/>
                </a:lnTo>
                <a:lnTo>
                  <a:pt x="36734" y="285464"/>
                </a:lnTo>
                <a:lnTo>
                  <a:pt x="21016" y="328400"/>
                </a:lnTo>
                <a:lnTo>
                  <a:pt x="9497" y="373185"/>
                </a:lnTo>
                <a:lnTo>
                  <a:pt x="2413" y="419583"/>
                </a:lnTo>
                <a:lnTo>
                  <a:pt x="0" y="467360"/>
                </a:lnTo>
                <a:lnTo>
                  <a:pt x="2413" y="515136"/>
                </a:lnTo>
                <a:lnTo>
                  <a:pt x="9497" y="561534"/>
                </a:lnTo>
                <a:lnTo>
                  <a:pt x="21016" y="606319"/>
                </a:lnTo>
                <a:lnTo>
                  <a:pt x="36734" y="649255"/>
                </a:lnTo>
                <a:lnTo>
                  <a:pt x="56418" y="690108"/>
                </a:lnTo>
                <a:lnTo>
                  <a:pt x="79831" y="728642"/>
                </a:lnTo>
                <a:lnTo>
                  <a:pt x="106739" y="764622"/>
                </a:lnTo>
                <a:lnTo>
                  <a:pt x="136905" y="797814"/>
                </a:lnTo>
                <a:lnTo>
                  <a:pt x="170097" y="827980"/>
                </a:lnTo>
                <a:lnTo>
                  <a:pt x="206077" y="854888"/>
                </a:lnTo>
                <a:lnTo>
                  <a:pt x="244611" y="878301"/>
                </a:lnTo>
                <a:lnTo>
                  <a:pt x="285464" y="897985"/>
                </a:lnTo>
                <a:lnTo>
                  <a:pt x="328400" y="913703"/>
                </a:lnTo>
                <a:lnTo>
                  <a:pt x="373185" y="925222"/>
                </a:lnTo>
                <a:lnTo>
                  <a:pt x="419583" y="932306"/>
                </a:lnTo>
                <a:lnTo>
                  <a:pt x="467360" y="934720"/>
                </a:lnTo>
                <a:lnTo>
                  <a:pt x="515136" y="932306"/>
                </a:lnTo>
                <a:lnTo>
                  <a:pt x="561534" y="925222"/>
                </a:lnTo>
                <a:lnTo>
                  <a:pt x="606319" y="913703"/>
                </a:lnTo>
                <a:lnTo>
                  <a:pt x="649255" y="897985"/>
                </a:lnTo>
                <a:lnTo>
                  <a:pt x="690108" y="878301"/>
                </a:lnTo>
                <a:lnTo>
                  <a:pt x="728642" y="854888"/>
                </a:lnTo>
                <a:lnTo>
                  <a:pt x="764622" y="827980"/>
                </a:lnTo>
                <a:lnTo>
                  <a:pt x="797814" y="797814"/>
                </a:lnTo>
                <a:lnTo>
                  <a:pt x="827980" y="764622"/>
                </a:lnTo>
                <a:lnTo>
                  <a:pt x="854888" y="728642"/>
                </a:lnTo>
                <a:lnTo>
                  <a:pt x="878301" y="690108"/>
                </a:lnTo>
                <a:lnTo>
                  <a:pt x="897985" y="649255"/>
                </a:lnTo>
                <a:lnTo>
                  <a:pt x="913703" y="606319"/>
                </a:lnTo>
                <a:lnTo>
                  <a:pt x="925222" y="561534"/>
                </a:lnTo>
                <a:lnTo>
                  <a:pt x="932306" y="515136"/>
                </a:lnTo>
                <a:lnTo>
                  <a:pt x="934720" y="467360"/>
                </a:lnTo>
                <a:lnTo>
                  <a:pt x="932306" y="419583"/>
                </a:lnTo>
                <a:lnTo>
                  <a:pt x="925222" y="373185"/>
                </a:lnTo>
                <a:lnTo>
                  <a:pt x="913703" y="328400"/>
                </a:lnTo>
                <a:lnTo>
                  <a:pt x="897985" y="285464"/>
                </a:lnTo>
                <a:lnTo>
                  <a:pt x="878301" y="244611"/>
                </a:lnTo>
                <a:lnTo>
                  <a:pt x="854888" y="206077"/>
                </a:lnTo>
                <a:lnTo>
                  <a:pt x="827980" y="170097"/>
                </a:lnTo>
                <a:lnTo>
                  <a:pt x="797814" y="136906"/>
                </a:lnTo>
                <a:lnTo>
                  <a:pt x="764622" y="106739"/>
                </a:lnTo>
                <a:lnTo>
                  <a:pt x="728642" y="79831"/>
                </a:lnTo>
                <a:lnTo>
                  <a:pt x="690108" y="56418"/>
                </a:lnTo>
                <a:lnTo>
                  <a:pt x="649255" y="36734"/>
                </a:lnTo>
                <a:lnTo>
                  <a:pt x="606319" y="21016"/>
                </a:lnTo>
                <a:lnTo>
                  <a:pt x="561534" y="9497"/>
                </a:lnTo>
                <a:lnTo>
                  <a:pt x="515136" y="2413"/>
                </a:lnTo>
                <a:lnTo>
                  <a:pt x="4673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961129" y="4479290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20">
                <a:moveTo>
                  <a:pt x="0" y="467360"/>
                </a:moveTo>
                <a:lnTo>
                  <a:pt x="2413" y="419583"/>
                </a:lnTo>
                <a:lnTo>
                  <a:pt x="9497" y="373185"/>
                </a:lnTo>
                <a:lnTo>
                  <a:pt x="21016" y="328400"/>
                </a:lnTo>
                <a:lnTo>
                  <a:pt x="36734" y="285464"/>
                </a:lnTo>
                <a:lnTo>
                  <a:pt x="56418" y="244611"/>
                </a:lnTo>
                <a:lnTo>
                  <a:pt x="79831" y="206077"/>
                </a:lnTo>
                <a:lnTo>
                  <a:pt x="106739" y="170097"/>
                </a:lnTo>
                <a:lnTo>
                  <a:pt x="136905" y="136906"/>
                </a:lnTo>
                <a:lnTo>
                  <a:pt x="170097" y="106739"/>
                </a:lnTo>
                <a:lnTo>
                  <a:pt x="206077" y="79831"/>
                </a:lnTo>
                <a:lnTo>
                  <a:pt x="244611" y="56418"/>
                </a:lnTo>
                <a:lnTo>
                  <a:pt x="285464" y="36734"/>
                </a:lnTo>
                <a:lnTo>
                  <a:pt x="328400" y="21016"/>
                </a:lnTo>
                <a:lnTo>
                  <a:pt x="373185" y="9497"/>
                </a:lnTo>
                <a:lnTo>
                  <a:pt x="419583" y="2413"/>
                </a:lnTo>
                <a:lnTo>
                  <a:pt x="467360" y="0"/>
                </a:lnTo>
                <a:lnTo>
                  <a:pt x="515136" y="2413"/>
                </a:lnTo>
                <a:lnTo>
                  <a:pt x="561534" y="9497"/>
                </a:lnTo>
                <a:lnTo>
                  <a:pt x="606319" y="21016"/>
                </a:lnTo>
                <a:lnTo>
                  <a:pt x="649255" y="36734"/>
                </a:lnTo>
                <a:lnTo>
                  <a:pt x="690108" y="56418"/>
                </a:lnTo>
                <a:lnTo>
                  <a:pt x="728642" y="79831"/>
                </a:lnTo>
                <a:lnTo>
                  <a:pt x="764622" y="106739"/>
                </a:lnTo>
                <a:lnTo>
                  <a:pt x="797814" y="136906"/>
                </a:lnTo>
                <a:lnTo>
                  <a:pt x="827980" y="170097"/>
                </a:lnTo>
                <a:lnTo>
                  <a:pt x="854888" y="206077"/>
                </a:lnTo>
                <a:lnTo>
                  <a:pt x="878301" y="244611"/>
                </a:lnTo>
                <a:lnTo>
                  <a:pt x="897985" y="285464"/>
                </a:lnTo>
                <a:lnTo>
                  <a:pt x="913703" y="328400"/>
                </a:lnTo>
                <a:lnTo>
                  <a:pt x="925222" y="373185"/>
                </a:lnTo>
                <a:lnTo>
                  <a:pt x="932306" y="419583"/>
                </a:lnTo>
                <a:lnTo>
                  <a:pt x="934720" y="467360"/>
                </a:lnTo>
                <a:lnTo>
                  <a:pt x="932306" y="515136"/>
                </a:lnTo>
                <a:lnTo>
                  <a:pt x="925222" y="561534"/>
                </a:lnTo>
                <a:lnTo>
                  <a:pt x="913703" y="606319"/>
                </a:lnTo>
                <a:lnTo>
                  <a:pt x="897985" y="649255"/>
                </a:lnTo>
                <a:lnTo>
                  <a:pt x="878301" y="690108"/>
                </a:lnTo>
                <a:lnTo>
                  <a:pt x="854888" y="728642"/>
                </a:lnTo>
                <a:lnTo>
                  <a:pt x="827980" y="764622"/>
                </a:lnTo>
                <a:lnTo>
                  <a:pt x="797814" y="797813"/>
                </a:lnTo>
                <a:lnTo>
                  <a:pt x="764622" y="827980"/>
                </a:lnTo>
                <a:lnTo>
                  <a:pt x="728642" y="854888"/>
                </a:lnTo>
                <a:lnTo>
                  <a:pt x="690108" y="878301"/>
                </a:lnTo>
                <a:lnTo>
                  <a:pt x="649255" y="897985"/>
                </a:lnTo>
                <a:lnTo>
                  <a:pt x="606319" y="913703"/>
                </a:lnTo>
                <a:lnTo>
                  <a:pt x="561534" y="925222"/>
                </a:lnTo>
                <a:lnTo>
                  <a:pt x="515136" y="932306"/>
                </a:lnTo>
                <a:lnTo>
                  <a:pt x="467360" y="934720"/>
                </a:lnTo>
                <a:lnTo>
                  <a:pt x="419583" y="932306"/>
                </a:lnTo>
                <a:lnTo>
                  <a:pt x="373185" y="925222"/>
                </a:lnTo>
                <a:lnTo>
                  <a:pt x="328400" y="913703"/>
                </a:lnTo>
                <a:lnTo>
                  <a:pt x="285464" y="897985"/>
                </a:lnTo>
                <a:lnTo>
                  <a:pt x="244611" y="878301"/>
                </a:lnTo>
                <a:lnTo>
                  <a:pt x="206077" y="854888"/>
                </a:lnTo>
                <a:lnTo>
                  <a:pt x="170097" y="827980"/>
                </a:lnTo>
                <a:lnTo>
                  <a:pt x="136905" y="797814"/>
                </a:lnTo>
                <a:lnTo>
                  <a:pt x="106739" y="764622"/>
                </a:lnTo>
                <a:lnTo>
                  <a:pt x="79831" y="728642"/>
                </a:lnTo>
                <a:lnTo>
                  <a:pt x="56418" y="690108"/>
                </a:lnTo>
                <a:lnTo>
                  <a:pt x="36734" y="649255"/>
                </a:lnTo>
                <a:lnTo>
                  <a:pt x="21016" y="606319"/>
                </a:lnTo>
                <a:lnTo>
                  <a:pt x="9497" y="561534"/>
                </a:lnTo>
                <a:lnTo>
                  <a:pt x="2413" y="515136"/>
                </a:lnTo>
                <a:lnTo>
                  <a:pt x="0" y="467360"/>
                </a:lnTo>
                <a:close/>
              </a:path>
            </a:pathLst>
          </a:custGeom>
          <a:ln w="127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99229" y="5693409"/>
            <a:ext cx="6525259" cy="746760"/>
          </a:xfrm>
          <a:custGeom>
            <a:avLst/>
            <a:gdLst/>
            <a:ahLst/>
            <a:cxnLst/>
            <a:rect l="l" t="t" r="r" b="b"/>
            <a:pathLst>
              <a:path w="6525259" h="746760">
                <a:moveTo>
                  <a:pt x="0" y="746759"/>
                </a:moveTo>
                <a:lnTo>
                  <a:pt x="6525259" y="746759"/>
                </a:lnTo>
                <a:lnTo>
                  <a:pt x="6525259" y="0"/>
                </a:lnTo>
                <a:lnTo>
                  <a:pt x="0" y="0"/>
                </a:lnTo>
                <a:lnTo>
                  <a:pt x="0" y="746759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999229" y="5693409"/>
            <a:ext cx="6525259" cy="746760"/>
          </a:xfrm>
          <a:custGeom>
            <a:avLst/>
            <a:gdLst/>
            <a:ahLst/>
            <a:cxnLst/>
            <a:rect l="l" t="t" r="r" b="b"/>
            <a:pathLst>
              <a:path w="6525259" h="746760">
                <a:moveTo>
                  <a:pt x="0" y="746759"/>
                </a:moveTo>
                <a:lnTo>
                  <a:pt x="6525259" y="746759"/>
                </a:lnTo>
                <a:lnTo>
                  <a:pt x="6525259" y="0"/>
                </a:lnTo>
                <a:lnTo>
                  <a:pt x="0" y="0"/>
                </a:lnTo>
                <a:lnTo>
                  <a:pt x="0" y="74675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580001" y="3455352"/>
            <a:ext cx="4968240" cy="275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1325">
              <a:lnSpc>
                <a:spcPts val="2530"/>
              </a:lnSpc>
              <a:spcBef>
                <a:spcPts val="100"/>
              </a:spcBef>
            </a:pPr>
            <a:r>
              <a:rPr sz="2200" spc="-65" dirty="0">
                <a:latin typeface="Calibri"/>
                <a:cs typeface="Calibri"/>
              </a:rPr>
              <a:t>ZAT </a:t>
            </a:r>
            <a:r>
              <a:rPr sz="2200" dirty="0">
                <a:latin typeface="Calibri"/>
                <a:cs typeface="Calibri"/>
              </a:rPr>
              <a:t>CAIR </a:t>
            </a:r>
            <a:r>
              <a:rPr sz="2200" spc="-10" dirty="0">
                <a:latin typeface="Calibri"/>
                <a:cs typeface="Calibri"/>
              </a:rPr>
              <a:t>DALAM </a:t>
            </a:r>
            <a:r>
              <a:rPr sz="2200" spc="-30" dirty="0">
                <a:latin typeface="Calibri"/>
                <a:cs typeface="Calibri"/>
              </a:rPr>
              <a:t>TANGKI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MENGALAMI</a:t>
            </a:r>
            <a:endParaRPr sz="2200">
              <a:latin typeface="Calibri"/>
              <a:cs typeface="Calibri"/>
            </a:endParaRPr>
          </a:p>
          <a:p>
            <a:pPr marL="441325">
              <a:lnSpc>
                <a:spcPts val="2530"/>
              </a:lnSpc>
            </a:pPr>
            <a:r>
              <a:rPr sz="2200" spc="-55" dirty="0">
                <a:latin typeface="Calibri"/>
                <a:cs typeface="Calibri"/>
              </a:rPr>
              <a:t>PERCEPATAN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Times New Roman"/>
              <a:cs typeface="Times New Roman"/>
            </a:endParaRPr>
          </a:p>
          <a:p>
            <a:pPr marL="441325">
              <a:lnSpc>
                <a:spcPct val="100000"/>
              </a:lnSpc>
            </a:pPr>
            <a:r>
              <a:rPr sz="2200" b="1" spc="-65" dirty="0">
                <a:latin typeface="Calibri"/>
                <a:cs typeface="Calibri"/>
              </a:rPr>
              <a:t>ZAT </a:t>
            </a:r>
            <a:r>
              <a:rPr sz="2200" b="1" spc="-5" dirty="0">
                <a:latin typeface="Calibri"/>
                <a:cs typeface="Calibri"/>
              </a:rPr>
              <a:t>CAIR </a:t>
            </a:r>
            <a:r>
              <a:rPr sz="2200" b="1" spc="-15" dirty="0">
                <a:latin typeface="Calibri"/>
                <a:cs typeface="Calibri"/>
              </a:rPr>
              <a:t>DIDALAM </a:t>
            </a:r>
            <a:r>
              <a:rPr sz="2200" b="1" spc="-5" dirty="0">
                <a:latin typeface="Calibri"/>
                <a:cs typeface="Calibri"/>
              </a:rPr>
              <a:t>SILINDER</a:t>
            </a:r>
            <a:r>
              <a:rPr sz="2200" b="1" spc="45" dirty="0">
                <a:latin typeface="Calibri"/>
                <a:cs typeface="Calibri"/>
              </a:rPr>
              <a:t> </a:t>
            </a:r>
            <a:r>
              <a:rPr sz="2200" b="1" spc="-35" dirty="0">
                <a:latin typeface="Calibri"/>
                <a:cs typeface="Calibri"/>
              </a:rPr>
              <a:t>BEROTASI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30" dirty="0">
                <a:latin typeface="Calibri"/>
                <a:cs typeface="Calibri"/>
              </a:rPr>
              <a:t>LATIAN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SOAL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531870" y="5599429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20">
                <a:moveTo>
                  <a:pt x="467359" y="0"/>
                </a:moveTo>
                <a:lnTo>
                  <a:pt x="419583" y="2412"/>
                </a:lnTo>
                <a:lnTo>
                  <a:pt x="373185" y="9495"/>
                </a:lnTo>
                <a:lnTo>
                  <a:pt x="328400" y="21011"/>
                </a:lnTo>
                <a:lnTo>
                  <a:pt x="285464" y="36727"/>
                </a:lnTo>
                <a:lnTo>
                  <a:pt x="244611" y="56408"/>
                </a:lnTo>
                <a:lnTo>
                  <a:pt x="206077" y="79818"/>
                </a:lnTo>
                <a:lnTo>
                  <a:pt x="170097" y="106722"/>
                </a:lnTo>
                <a:lnTo>
                  <a:pt x="136905" y="136886"/>
                </a:lnTo>
                <a:lnTo>
                  <a:pt x="106739" y="170076"/>
                </a:lnTo>
                <a:lnTo>
                  <a:pt x="79831" y="206055"/>
                </a:lnTo>
                <a:lnTo>
                  <a:pt x="56418" y="244588"/>
                </a:lnTo>
                <a:lnTo>
                  <a:pt x="36734" y="285442"/>
                </a:lnTo>
                <a:lnTo>
                  <a:pt x="21016" y="328381"/>
                </a:lnTo>
                <a:lnTo>
                  <a:pt x="9497" y="373170"/>
                </a:lnTo>
                <a:lnTo>
                  <a:pt x="2413" y="419575"/>
                </a:lnTo>
                <a:lnTo>
                  <a:pt x="0" y="467360"/>
                </a:lnTo>
                <a:lnTo>
                  <a:pt x="2413" y="515144"/>
                </a:lnTo>
                <a:lnTo>
                  <a:pt x="9497" y="561549"/>
                </a:lnTo>
                <a:lnTo>
                  <a:pt x="21016" y="606338"/>
                </a:lnTo>
                <a:lnTo>
                  <a:pt x="36734" y="649277"/>
                </a:lnTo>
                <a:lnTo>
                  <a:pt x="56418" y="690131"/>
                </a:lnTo>
                <a:lnTo>
                  <a:pt x="79831" y="728664"/>
                </a:lnTo>
                <a:lnTo>
                  <a:pt x="106739" y="764643"/>
                </a:lnTo>
                <a:lnTo>
                  <a:pt x="136905" y="797833"/>
                </a:lnTo>
                <a:lnTo>
                  <a:pt x="170097" y="827997"/>
                </a:lnTo>
                <a:lnTo>
                  <a:pt x="206077" y="854901"/>
                </a:lnTo>
                <a:lnTo>
                  <a:pt x="244611" y="878311"/>
                </a:lnTo>
                <a:lnTo>
                  <a:pt x="285464" y="897992"/>
                </a:lnTo>
                <a:lnTo>
                  <a:pt x="328400" y="913708"/>
                </a:lnTo>
                <a:lnTo>
                  <a:pt x="373185" y="925224"/>
                </a:lnTo>
                <a:lnTo>
                  <a:pt x="419583" y="932307"/>
                </a:lnTo>
                <a:lnTo>
                  <a:pt x="467359" y="934720"/>
                </a:lnTo>
                <a:lnTo>
                  <a:pt x="515136" y="932307"/>
                </a:lnTo>
                <a:lnTo>
                  <a:pt x="561534" y="925224"/>
                </a:lnTo>
                <a:lnTo>
                  <a:pt x="606319" y="913708"/>
                </a:lnTo>
                <a:lnTo>
                  <a:pt x="649255" y="897992"/>
                </a:lnTo>
                <a:lnTo>
                  <a:pt x="690108" y="878311"/>
                </a:lnTo>
                <a:lnTo>
                  <a:pt x="728642" y="854901"/>
                </a:lnTo>
                <a:lnTo>
                  <a:pt x="764622" y="827997"/>
                </a:lnTo>
                <a:lnTo>
                  <a:pt x="797813" y="797833"/>
                </a:lnTo>
                <a:lnTo>
                  <a:pt x="827980" y="764643"/>
                </a:lnTo>
                <a:lnTo>
                  <a:pt x="854888" y="728664"/>
                </a:lnTo>
                <a:lnTo>
                  <a:pt x="878301" y="690131"/>
                </a:lnTo>
                <a:lnTo>
                  <a:pt x="897985" y="649277"/>
                </a:lnTo>
                <a:lnTo>
                  <a:pt x="913703" y="606338"/>
                </a:lnTo>
                <a:lnTo>
                  <a:pt x="925222" y="561549"/>
                </a:lnTo>
                <a:lnTo>
                  <a:pt x="932306" y="515144"/>
                </a:lnTo>
                <a:lnTo>
                  <a:pt x="934719" y="467360"/>
                </a:lnTo>
                <a:lnTo>
                  <a:pt x="932306" y="419575"/>
                </a:lnTo>
                <a:lnTo>
                  <a:pt x="925222" y="373170"/>
                </a:lnTo>
                <a:lnTo>
                  <a:pt x="913703" y="328381"/>
                </a:lnTo>
                <a:lnTo>
                  <a:pt x="897985" y="285442"/>
                </a:lnTo>
                <a:lnTo>
                  <a:pt x="878301" y="244588"/>
                </a:lnTo>
                <a:lnTo>
                  <a:pt x="854888" y="206055"/>
                </a:lnTo>
                <a:lnTo>
                  <a:pt x="827980" y="170076"/>
                </a:lnTo>
                <a:lnTo>
                  <a:pt x="797814" y="136886"/>
                </a:lnTo>
                <a:lnTo>
                  <a:pt x="764622" y="106722"/>
                </a:lnTo>
                <a:lnTo>
                  <a:pt x="728642" y="79818"/>
                </a:lnTo>
                <a:lnTo>
                  <a:pt x="690108" y="56408"/>
                </a:lnTo>
                <a:lnTo>
                  <a:pt x="649255" y="36727"/>
                </a:lnTo>
                <a:lnTo>
                  <a:pt x="606319" y="21011"/>
                </a:lnTo>
                <a:lnTo>
                  <a:pt x="561534" y="9495"/>
                </a:lnTo>
                <a:lnTo>
                  <a:pt x="515136" y="2412"/>
                </a:lnTo>
                <a:lnTo>
                  <a:pt x="4673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531870" y="5599429"/>
            <a:ext cx="934719" cy="934719"/>
          </a:xfrm>
          <a:custGeom>
            <a:avLst/>
            <a:gdLst/>
            <a:ahLst/>
            <a:cxnLst/>
            <a:rect l="l" t="t" r="r" b="b"/>
            <a:pathLst>
              <a:path w="934720" h="934720">
                <a:moveTo>
                  <a:pt x="0" y="467360"/>
                </a:moveTo>
                <a:lnTo>
                  <a:pt x="2413" y="419575"/>
                </a:lnTo>
                <a:lnTo>
                  <a:pt x="9497" y="373170"/>
                </a:lnTo>
                <a:lnTo>
                  <a:pt x="21016" y="328381"/>
                </a:lnTo>
                <a:lnTo>
                  <a:pt x="36734" y="285442"/>
                </a:lnTo>
                <a:lnTo>
                  <a:pt x="56418" y="244588"/>
                </a:lnTo>
                <a:lnTo>
                  <a:pt x="79831" y="206055"/>
                </a:lnTo>
                <a:lnTo>
                  <a:pt x="106739" y="170076"/>
                </a:lnTo>
                <a:lnTo>
                  <a:pt x="136905" y="136886"/>
                </a:lnTo>
                <a:lnTo>
                  <a:pt x="170097" y="106722"/>
                </a:lnTo>
                <a:lnTo>
                  <a:pt x="206077" y="79818"/>
                </a:lnTo>
                <a:lnTo>
                  <a:pt x="244611" y="56408"/>
                </a:lnTo>
                <a:lnTo>
                  <a:pt x="285464" y="36727"/>
                </a:lnTo>
                <a:lnTo>
                  <a:pt x="328400" y="21011"/>
                </a:lnTo>
                <a:lnTo>
                  <a:pt x="373185" y="9495"/>
                </a:lnTo>
                <a:lnTo>
                  <a:pt x="419583" y="2412"/>
                </a:lnTo>
                <a:lnTo>
                  <a:pt x="467359" y="0"/>
                </a:lnTo>
                <a:lnTo>
                  <a:pt x="515136" y="2412"/>
                </a:lnTo>
                <a:lnTo>
                  <a:pt x="561534" y="9495"/>
                </a:lnTo>
                <a:lnTo>
                  <a:pt x="606319" y="21011"/>
                </a:lnTo>
                <a:lnTo>
                  <a:pt x="649255" y="36727"/>
                </a:lnTo>
                <a:lnTo>
                  <a:pt x="690108" y="56408"/>
                </a:lnTo>
                <a:lnTo>
                  <a:pt x="728642" y="79818"/>
                </a:lnTo>
                <a:lnTo>
                  <a:pt x="764622" y="106722"/>
                </a:lnTo>
                <a:lnTo>
                  <a:pt x="797814" y="136886"/>
                </a:lnTo>
                <a:lnTo>
                  <a:pt x="827980" y="170076"/>
                </a:lnTo>
                <a:lnTo>
                  <a:pt x="854888" y="206055"/>
                </a:lnTo>
                <a:lnTo>
                  <a:pt x="878301" y="244588"/>
                </a:lnTo>
                <a:lnTo>
                  <a:pt x="897985" y="285442"/>
                </a:lnTo>
                <a:lnTo>
                  <a:pt x="913703" y="328381"/>
                </a:lnTo>
                <a:lnTo>
                  <a:pt x="925222" y="373170"/>
                </a:lnTo>
                <a:lnTo>
                  <a:pt x="932306" y="419575"/>
                </a:lnTo>
                <a:lnTo>
                  <a:pt x="934719" y="467360"/>
                </a:lnTo>
                <a:lnTo>
                  <a:pt x="932306" y="515144"/>
                </a:lnTo>
                <a:lnTo>
                  <a:pt x="925222" y="561549"/>
                </a:lnTo>
                <a:lnTo>
                  <a:pt x="913703" y="606338"/>
                </a:lnTo>
                <a:lnTo>
                  <a:pt x="897985" y="649277"/>
                </a:lnTo>
                <a:lnTo>
                  <a:pt x="878301" y="690131"/>
                </a:lnTo>
                <a:lnTo>
                  <a:pt x="854888" y="728664"/>
                </a:lnTo>
                <a:lnTo>
                  <a:pt x="827980" y="764643"/>
                </a:lnTo>
                <a:lnTo>
                  <a:pt x="797813" y="797833"/>
                </a:lnTo>
                <a:lnTo>
                  <a:pt x="764622" y="827997"/>
                </a:lnTo>
                <a:lnTo>
                  <a:pt x="728642" y="854901"/>
                </a:lnTo>
                <a:lnTo>
                  <a:pt x="690108" y="878311"/>
                </a:lnTo>
                <a:lnTo>
                  <a:pt x="649255" y="897992"/>
                </a:lnTo>
                <a:lnTo>
                  <a:pt x="606319" y="913708"/>
                </a:lnTo>
                <a:lnTo>
                  <a:pt x="561534" y="925224"/>
                </a:lnTo>
                <a:lnTo>
                  <a:pt x="515136" y="932307"/>
                </a:lnTo>
                <a:lnTo>
                  <a:pt x="467359" y="934720"/>
                </a:lnTo>
                <a:lnTo>
                  <a:pt x="419583" y="932307"/>
                </a:lnTo>
                <a:lnTo>
                  <a:pt x="373185" y="925224"/>
                </a:lnTo>
                <a:lnTo>
                  <a:pt x="328400" y="913708"/>
                </a:lnTo>
                <a:lnTo>
                  <a:pt x="285464" y="897992"/>
                </a:lnTo>
                <a:lnTo>
                  <a:pt x="244611" y="878311"/>
                </a:lnTo>
                <a:lnTo>
                  <a:pt x="206077" y="854901"/>
                </a:lnTo>
                <a:lnTo>
                  <a:pt x="170097" y="827997"/>
                </a:lnTo>
                <a:lnTo>
                  <a:pt x="136905" y="797833"/>
                </a:lnTo>
                <a:lnTo>
                  <a:pt x="106739" y="764643"/>
                </a:lnTo>
                <a:lnTo>
                  <a:pt x="79831" y="728664"/>
                </a:lnTo>
                <a:lnTo>
                  <a:pt x="56418" y="690131"/>
                </a:lnTo>
                <a:lnTo>
                  <a:pt x="36734" y="649277"/>
                </a:lnTo>
                <a:lnTo>
                  <a:pt x="21016" y="606338"/>
                </a:lnTo>
                <a:lnTo>
                  <a:pt x="9497" y="561549"/>
                </a:lnTo>
                <a:lnTo>
                  <a:pt x="2413" y="515144"/>
                </a:lnTo>
                <a:lnTo>
                  <a:pt x="0" y="467360"/>
                </a:lnTo>
                <a:close/>
              </a:path>
            </a:pathLst>
          </a:custGeom>
          <a:ln w="1270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42339" y="2679700"/>
            <a:ext cx="2522220" cy="3238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b="1" spc="140" dirty="0">
                <a:solidFill>
                  <a:srgbClr val="FFFFFF"/>
                </a:solidFill>
                <a:latin typeface="Arial"/>
                <a:cs typeface="Arial"/>
              </a:rPr>
              <a:t>PENDAHULUAN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 Dalam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Tangki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Mengalami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7230" y="1408747"/>
            <a:ext cx="761873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65" dirty="0">
                <a:latin typeface="Arial"/>
                <a:cs typeface="Arial"/>
              </a:rPr>
              <a:t>ZAT </a:t>
            </a:r>
            <a:r>
              <a:rPr sz="2800" spc="-5" dirty="0">
                <a:latin typeface="Arial"/>
                <a:cs typeface="Arial"/>
              </a:rPr>
              <a:t>CAIR DALAM </a:t>
            </a:r>
            <a:r>
              <a:rPr sz="2800" spc="-15" dirty="0">
                <a:latin typeface="Arial"/>
                <a:cs typeface="Arial"/>
              </a:rPr>
              <a:t>KESETIMBANGAN</a:t>
            </a:r>
            <a:r>
              <a:rPr sz="2800" spc="20" dirty="0">
                <a:latin typeface="Arial"/>
                <a:cs typeface="Arial"/>
              </a:rPr>
              <a:t> </a:t>
            </a:r>
            <a:r>
              <a:rPr sz="2800" spc="-35" dirty="0">
                <a:latin typeface="Arial"/>
                <a:cs typeface="Arial"/>
              </a:rPr>
              <a:t>RELATIF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21030" y="2386400"/>
            <a:ext cx="8013065" cy="220599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2400" dirty="0">
                <a:latin typeface="Book Antiqua"/>
                <a:cs typeface="Book Antiqua"/>
              </a:rPr>
              <a:t>Zat cair dalam </a:t>
            </a:r>
            <a:r>
              <a:rPr sz="2400" spc="-10" dirty="0">
                <a:latin typeface="Book Antiqua"/>
                <a:cs typeface="Book Antiqua"/>
              </a:rPr>
              <a:t>kesetimbangan </a:t>
            </a:r>
            <a:r>
              <a:rPr sz="2400" spc="-5" dirty="0">
                <a:latin typeface="Book Antiqua"/>
                <a:cs typeface="Book Antiqua"/>
              </a:rPr>
              <a:t>relatif</a:t>
            </a:r>
            <a:r>
              <a:rPr sz="2400" spc="85" dirty="0">
                <a:latin typeface="Book Antiqua"/>
                <a:cs typeface="Book Antiqua"/>
              </a:rPr>
              <a:t> </a:t>
            </a:r>
            <a:r>
              <a:rPr sz="2400" dirty="0">
                <a:latin typeface="Book Antiqua"/>
                <a:cs typeface="Book Antiqua"/>
              </a:rPr>
              <a:t>:</a:t>
            </a:r>
            <a:endParaRPr sz="240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2400" dirty="0">
                <a:latin typeface="Book Antiqua"/>
                <a:cs typeface="Book Antiqua"/>
              </a:rPr>
              <a:t>Zat cair </a:t>
            </a:r>
            <a:r>
              <a:rPr sz="2400" spc="-5" dirty="0">
                <a:latin typeface="Book Antiqua"/>
                <a:cs typeface="Book Antiqua"/>
              </a:rPr>
              <a:t>dalam </a:t>
            </a:r>
            <a:r>
              <a:rPr sz="2400" dirty="0">
                <a:latin typeface="Book Antiqua"/>
                <a:cs typeface="Book Antiqua"/>
              </a:rPr>
              <a:t>suatu tangki yang </a:t>
            </a:r>
            <a:r>
              <a:rPr sz="2400" spc="-10" dirty="0">
                <a:latin typeface="Book Antiqua"/>
                <a:cs typeface="Book Antiqua"/>
              </a:rPr>
              <a:t>bergerak</a:t>
            </a:r>
            <a:r>
              <a:rPr sz="2400" spc="55" dirty="0">
                <a:latin typeface="Book Antiqua"/>
                <a:cs typeface="Book Antiqua"/>
              </a:rPr>
              <a:t> </a:t>
            </a:r>
            <a:r>
              <a:rPr sz="2400" spc="-5" dirty="0">
                <a:latin typeface="Book Antiqua"/>
                <a:cs typeface="Book Antiqua"/>
              </a:rPr>
              <a:t>dengan</a:t>
            </a:r>
            <a:endParaRPr sz="240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2400" spc="-5" dirty="0">
                <a:latin typeface="Book Antiqua"/>
                <a:cs typeface="Book Antiqua"/>
              </a:rPr>
              <a:t>kecepatan </a:t>
            </a:r>
            <a:r>
              <a:rPr sz="2400" dirty="0">
                <a:latin typeface="Book Antiqua"/>
                <a:cs typeface="Book Antiqua"/>
              </a:rPr>
              <a:t>konstan </a:t>
            </a:r>
            <a:r>
              <a:rPr sz="2400" spc="-5" dirty="0">
                <a:latin typeface="Book Antiqua"/>
                <a:cs typeface="Book Antiqua"/>
              </a:rPr>
              <a:t>tidak </a:t>
            </a:r>
            <a:r>
              <a:rPr sz="2400" dirty="0">
                <a:latin typeface="Book Antiqua"/>
                <a:cs typeface="Book Antiqua"/>
              </a:rPr>
              <a:t>mengalami </a:t>
            </a:r>
            <a:r>
              <a:rPr sz="2400" spc="-5" dirty="0">
                <a:latin typeface="Book Antiqua"/>
                <a:cs typeface="Book Antiqua"/>
              </a:rPr>
              <a:t>tegangan geser</a:t>
            </a:r>
            <a:r>
              <a:rPr sz="2400" spc="75" dirty="0">
                <a:latin typeface="Book Antiqua"/>
                <a:cs typeface="Book Antiqua"/>
              </a:rPr>
              <a:t> </a:t>
            </a:r>
            <a:r>
              <a:rPr sz="2400" spc="-10" dirty="0">
                <a:latin typeface="Book Antiqua"/>
                <a:cs typeface="Book Antiqua"/>
              </a:rPr>
              <a:t>karena</a:t>
            </a:r>
            <a:endParaRPr sz="240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2400" spc="-5" dirty="0">
                <a:latin typeface="Book Antiqua"/>
                <a:cs typeface="Book Antiqua"/>
              </a:rPr>
              <a:t>tidak adanya gerak relatif antara partikel </a:t>
            </a:r>
            <a:r>
              <a:rPr sz="2400" dirty="0">
                <a:latin typeface="Book Antiqua"/>
                <a:cs typeface="Book Antiqua"/>
              </a:rPr>
              <a:t>zat cair</a:t>
            </a:r>
            <a:r>
              <a:rPr sz="2400" spc="150" dirty="0">
                <a:latin typeface="Book Antiqua"/>
                <a:cs typeface="Book Antiqua"/>
              </a:rPr>
              <a:t> </a:t>
            </a:r>
            <a:r>
              <a:rPr sz="2400" spc="-5" dirty="0">
                <a:latin typeface="Book Antiqua"/>
                <a:cs typeface="Book Antiqua"/>
              </a:rPr>
              <a:t>ataupun</a:t>
            </a:r>
            <a:endParaRPr sz="240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2400" spc="-5" dirty="0">
                <a:latin typeface="Book Antiqua"/>
                <a:cs typeface="Book Antiqua"/>
              </a:rPr>
              <a:t>partikel dengan bidang</a:t>
            </a:r>
            <a:r>
              <a:rPr sz="2400" spc="40" dirty="0">
                <a:latin typeface="Book Antiqua"/>
                <a:cs typeface="Book Antiqua"/>
              </a:rPr>
              <a:t> </a:t>
            </a:r>
            <a:r>
              <a:rPr sz="2400" spc="-5" dirty="0">
                <a:latin typeface="Book Antiqua"/>
                <a:cs typeface="Book Antiqua"/>
              </a:rPr>
              <a:t>batas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21030" y="5002288"/>
            <a:ext cx="7941309" cy="90424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spc="-5" dirty="0">
                <a:latin typeface="Book Antiqua"/>
                <a:cs typeface="Book Antiqua"/>
              </a:rPr>
              <a:t>Adanya percepatan </a:t>
            </a:r>
            <a:r>
              <a:rPr sz="2400" dirty="0">
                <a:latin typeface="Book Antiqua"/>
                <a:cs typeface="Book Antiqua"/>
              </a:rPr>
              <a:t>dan </a:t>
            </a:r>
            <a:r>
              <a:rPr sz="2400" spc="-5" dirty="0">
                <a:latin typeface="Book Antiqua"/>
                <a:cs typeface="Book Antiqua"/>
              </a:rPr>
              <a:t>perlambatan </a:t>
            </a:r>
            <a:r>
              <a:rPr sz="2400" dirty="0">
                <a:latin typeface="Book Antiqua"/>
                <a:cs typeface="Book Antiqua"/>
              </a:rPr>
              <a:t>akan</a:t>
            </a:r>
            <a:r>
              <a:rPr sz="2400" spc="25" dirty="0">
                <a:latin typeface="Book Antiqua"/>
                <a:cs typeface="Book Antiqua"/>
              </a:rPr>
              <a:t> </a:t>
            </a:r>
            <a:r>
              <a:rPr sz="2400" spc="-5" dirty="0">
                <a:latin typeface="Book Antiqua"/>
                <a:cs typeface="Book Antiqua"/>
              </a:rPr>
              <a:t>mempengaruhi</a:t>
            </a:r>
            <a:endParaRPr sz="2400">
              <a:latin typeface="Book Antiqua"/>
              <a:cs typeface="Book Antiqua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Book Antiqua"/>
                <a:cs typeface="Book Antiqua"/>
              </a:rPr>
              <a:t>besarnya tekanan hidrostatis</a:t>
            </a:r>
            <a:r>
              <a:rPr sz="2400" spc="30" dirty="0">
                <a:latin typeface="Book Antiqua"/>
                <a:cs typeface="Book Antiqua"/>
              </a:rPr>
              <a:t> </a:t>
            </a:r>
            <a:r>
              <a:rPr sz="2400" spc="-5" dirty="0">
                <a:latin typeface="Book Antiqua"/>
                <a:cs typeface="Book Antiqua"/>
              </a:rPr>
              <a:t>zat</a:t>
            </a:r>
            <a:endParaRPr sz="2400">
              <a:latin typeface="Book Antiqua"/>
              <a:cs typeface="Book Antiqu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 Dalam  </a:t>
            </a:r>
            <a:r>
              <a:rPr sz="1800" b="1" spc="-25" dirty="0">
                <a:latin typeface="Calibri"/>
                <a:cs typeface="Calibri"/>
              </a:rPr>
              <a:t>Tangki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Mengalami  </a:t>
            </a:r>
            <a:r>
              <a:rPr sz="1800" b="1" spc="-15" dirty="0"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268220" y="2418079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97020" y="3027679"/>
            <a:ext cx="228600" cy="381000"/>
          </a:xfrm>
          <a:custGeom>
            <a:avLst/>
            <a:gdLst/>
            <a:ahLst/>
            <a:cxnLst/>
            <a:rect l="l" t="t" r="r" b="b"/>
            <a:pathLst>
              <a:path w="228600" h="381000">
                <a:moveTo>
                  <a:pt x="0" y="0"/>
                </a:moveTo>
                <a:lnTo>
                  <a:pt x="228600" y="38100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34820" y="2113279"/>
            <a:ext cx="0" cy="1828800"/>
          </a:xfrm>
          <a:custGeom>
            <a:avLst/>
            <a:gdLst/>
            <a:ahLst/>
            <a:cxnLst/>
            <a:rect l="l" t="t" r="r" b="b"/>
            <a:pathLst>
              <a:path h="1828800">
                <a:moveTo>
                  <a:pt x="0" y="0"/>
                </a:moveTo>
                <a:lnTo>
                  <a:pt x="0" y="182880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734820" y="3942079"/>
            <a:ext cx="2743200" cy="0"/>
          </a:xfrm>
          <a:custGeom>
            <a:avLst/>
            <a:gdLst/>
            <a:ahLst/>
            <a:cxnLst/>
            <a:rect l="l" t="t" r="r" b="b"/>
            <a:pathLst>
              <a:path w="2743200">
                <a:moveTo>
                  <a:pt x="0" y="0"/>
                </a:moveTo>
                <a:lnTo>
                  <a:pt x="27432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478020" y="2113279"/>
            <a:ext cx="0" cy="1828800"/>
          </a:xfrm>
          <a:custGeom>
            <a:avLst/>
            <a:gdLst/>
            <a:ahLst/>
            <a:cxnLst/>
            <a:rect l="l" t="t" r="r" b="b"/>
            <a:pathLst>
              <a:path h="1828800">
                <a:moveTo>
                  <a:pt x="0" y="0"/>
                </a:moveTo>
                <a:lnTo>
                  <a:pt x="0" y="182880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734820" y="2418079"/>
            <a:ext cx="2743200" cy="685800"/>
          </a:xfrm>
          <a:custGeom>
            <a:avLst/>
            <a:gdLst/>
            <a:ahLst/>
            <a:cxnLst/>
            <a:rect l="l" t="t" r="r" b="b"/>
            <a:pathLst>
              <a:path w="2743200" h="685800">
                <a:moveTo>
                  <a:pt x="0" y="0"/>
                </a:moveTo>
                <a:lnTo>
                  <a:pt x="2743200" y="68580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736089" y="2724150"/>
            <a:ext cx="2743200" cy="0"/>
          </a:xfrm>
          <a:custGeom>
            <a:avLst/>
            <a:gdLst/>
            <a:ahLst/>
            <a:cxnLst/>
            <a:rect l="l" t="t" r="r" b="b"/>
            <a:pathLst>
              <a:path w="2743200">
                <a:moveTo>
                  <a:pt x="274320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006EC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34820" y="2410332"/>
            <a:ext cx="1295400" cy="57150"/>
          </a:xfrm>
          <a:custGeom>
            <a:avLst/>
            <a:gdLst/>
            <a:ahLst/>
            <a:cxnLst/>
            <a:rect l="l" t="t" r="r" b="b"/>
            <a:pathLst>
              <a:path w="1295400" h="57150">
                <a:moveTo>
                  <a:pt x="1284623" y="2412"/>
                </a:moveTo>
                <a:lnTo>
                  <a:pt x="1279652" y="2412"/>
                </a:lnTo>
                <a:lnTo>
                  <a:pt x="1282827" y="13969"/>
                </a:lnTo>
                <a:lnTo>
                  <a:pt x="1209802" y="56768"/>
                </a:lnTo>
                <a:lnTo>
                  <a:pt x="1295400" y="7746"/>
                </a:lnTo>
                <a:lnTo>
                  <a:pt x="1284623" y="2412"/>
                </a:lnTo>
                <a:close/>
              </a:path>
              <a:path w="1295400" h="57150">
                <a:moveTo>
                  <a:pt x="0" y="0"/>
                </a:moveTo>
                <a:lnTo>
                  <a:pt x="0" y="12445"/>
                </a:lnTo>
                <a:lnTo>
                  <a:pt x="1259332" y="13969"/>
                </a:lnTo>
                <a:lnTo>
                  <a:pt x="1282827" y="13969"/>
                </a:lnTo>
                <a:lnTo>
                  <a:pt x="1282617" y="13207"/>
                </a:lnTo>
                <a:lnTo>
                  <a:pt x="1279652" y="13207"/>
                </a:lnTo>
                <a:lnTo>
                  <a:pt x="1270127" y="7746"/>
                </a:lnTo>
                <a:lnTo>
                  <a:pt x="1279652" y="2412"/>
                </a:lnTo>
                <a:lnTo>
                  <a:pt x="1284623" y="2412"/>
                </a:lnTo>
                <a:lnTo>
                  <a:pt x="1282827" y="1524"/>
                </a:lnTo>
                <a:lnTo>
                  <a:pt x="1259205" y="1524"/>
                </a:lnTo>
                <a:lnTo>
                  <a:pt x="0" y="0"/>
                </a:lnTo>
                <a:close/>
              </a:path>
              <a:path w="1295400" h="57150">
                <a:moveTo>
                  <a:pt x="1279652" y="2412"/>
                </a:moveTo>
                <a:lnTo>
                  <a:pt x="1279652" y="13207"/>
                </a:lnTo>
                <a:lnTo>
                  <a:pt x="1282617" y="13207"/>
                </a:lnTo>
                <a:lnTo>
                  <a:pt x="1279652" y="2412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934080" y="2367279"/>
            <a:ext cx="96138" cy="101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779520" y="2786379"/>
            <a:ext cx="101600" cy="177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792220" y="3027679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868420" y="3103879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0" y="0"/>
                </a:moveTo>
                <a:lnTo>
                  <a:pt x="762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097020" y="2341879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3048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401820" y="2341879"/>
            <a:ext cx="1066800" cy="0"/>
          </a:xfrm>
          <a:custGeom>
            <a:avLst/>
            <a:gdLst/>
            <a:ahLst/>
            <a:cxnLst/>
            <a:rect l="l" t="t" r="r" b="b"/>
            <a:pathLst>
              <a:path w="1066800">
                <a:moveTo>
                  <a:pt x="0" y="0"/>
                </a:moveTo>
                <a:lnTo>
                  <a:pt x="10668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325620" y="3408679"/>
            <a:ext cx="1143000" cy="0"/>
          </a:xfrm>
          <a:custGeom>
            <a:avLst/>
            <a:gdLst/>
            <a:ahLst/>
            <a:cxnLst/>
            <a:rect l="l" t="t" r="r" b="b"/>
            <a:pathLst>
              <a:path w="1143000">
                <a:moveTo>
                  <a:pt x="0" y="0"/>
                </a:moveTo>
                <a:lnTo>
                  <a:pt x="11430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832100" y="5008879"/>
            <a:ext cx="454659" cy="454659"/>
          </a:xfrm>
          <a:custGeom>
            <a:avLst/>
            <a:gdLst/>
            <a:ahLst/>
            <a:cxnLst/>
            <a:rect l="l" t="t" r="r" b="b"/>
            <a:pathLst>
              <a:path w="454660" h="454660">
                <a:moveTo>
                  <a:pt x="84074" y="0"/>
                </a:moveTo>
                <a:lnTo>
                  <a:pt x="0" y="370586"/>
                </a:lnTo>
                <a:lnTo>
                  <a:pt x="370586" y="454660"/>
                </a:lnTo>
                <a:lnTo>
                  <a:pt x="454660" y="84074"/>
                </a:lnTo>
                <a:lnTo>
                  <a:pt x="84074" y="0"/>
                </a:lnTo>
                <a:close/>
              </a:path>
            </a:pathLst>
          </a:custGeom>
          <a:solidFill>
            <a:srgbClr val="006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832100" y="5008879"/>
            <a:ext cx="454659" cy="454659"/>
          </a:xfrm>
          <a:custGeom>
            <a:avLst/>
            <a:gdLst/>
            <a:ahLst/>
            <a:cxnLst/>
            <a:rect l="l" t="t" r="r" b="b"/>
            <a:pathLst>
              <a:path w="454660" h="454660">
                <a:moveTo>
                  <a:pt x="84074" y="0"/>
                </a:moveTo>
                <a:lnTo>
                  <a:pt x="454660" y="84074"/>
                </a:lnTo>
                <a:lnTo>
                  <a:pt x="370586" y="454660"/>
                </a:lnTo>
                <a:lnTo>
                  <a:pt x="0" y="370586"/>
                </a:lnTo>
                <a:lnTo>
                  <a:pt x="84074" y="0"/>
                </a:lnTo>
                <a:close/>
              </a:path>
            </a:pathLst>
          </a:custGeom>
          <a:ln w="25400">
            <a:solidFill>
              <a:srgbClr val="3068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888489" y="4933950"/>
            <a:ext cx="2590800" cy="609600"/>
          </a:xfrm>
          <a:custGeom>
            <a:avLst/>
            <a:gdLst/>
            <a:ahLst/>
            <a:cxnLst/>
            <a:rect l="l" t="t" r="r" b="b"/>
            <a:pathLst>
              <a:path w="2590800" h="609600">
                <a:moveTo>
                  <a:pt x="0" y="0"/>
                </a:moveTo>
                <a:lnTo>
                  <a:pt x="2590800" y="609600"/>
                </a:lnTo>
              </a:path>
            </a:pathLst>
          </a:custGeom>
          <a:ln w="12700">
            <a:solidFill>
              <a:srgbClr val="6C9DD2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76879" y="5898388"/>
            <a:ext cx="104393" cy="1010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022219" y="5237479"/>
            <a:ext cx="61594" cy="746760"/>
          </a:xfrm>
          <a:custGeom>
            <a:avLst/>
            <a:gdLst/>
            <a:ahLst/>
            <a:cxnLst/>
            <a:rect l="l" t="t" r="r" b="b"/>
            <a:pathLst>
              <a:path w="61594" h="746760">
                <a:moveTo>
                  <a:pt x="1524" y="0"/>
                </a:moveTo>
                <a:lnTo>
                  <a:pt x="0" y="716940"/>
                </a:lnTo>
                <a:lnTo>
                  <a:pt x="1016" y="742238"/>
                </a:lnTo>
                <a:lnTo>
                  <a:pt x="15748" y="746264"/>
                </a:lnTo>
                <a:lnTo>
                  <a:pt x="18151" y="742264"/>
                </a:lnTo>
                <a:lnTo>
                  <a:pt x="14605" y="742264"/>
                </a:lnTo>
                <a:lnTo>
                  <a:pt x="7874" y="730491"/>
                </a:lnTo>
                <a:lnTo>
                  <a:pt x="1524" y="0"/>
                </a:lnTo>
                <a:close/>
              </a:path>
              <a:path w="61594" h="746760">
                <a:moveTo>
                  <a:pt x="52450" y="661085"/>
                </a:moveTo>
                <a:lnTo>
                  <a:pt x="47625" y="662355"/>
                </a:lnTo>
                <a:lnTo>
                  <a:pt x="45466" y="666140"/>
                </a:lnTo>
                <a:lnTo>
                  <a:pt x="15875" y="716838"/>
                </a:lnTo>
                <a:lnTo>
                  <a:pt x="14605" y="742264"/>
                </a:lnTo>
                <a:lnTo>
                  <a:pt x="18151" y="742264"/>
                </a:lnTo>
                <a:lnTo>
                  <a:pt x="61341" y="670382"/>
                </a:lnTo>
                <a:lnTo>
                  <a:pt x="60070" y="665530"/>
                </a:lnTo>
                <a:lnTo>
                  <a:pt x="52450" y="661085"/>
                </a:lnTo>
                <a:close/>
              </a:path>
            </a:pathLst>
          </a:custGeom>
          <a:solidFill>
            <a:srgbClr val="1F46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031617" y="5237479"/>
            <a:ext cx="0" cy="742315"/>
          </a:xfrm>
          <a:custGeom>
            <a:avLst/>
            <a:gdLst/>
            <a:ahLst/>
            <a:cxnLst/>
            <a:rect l="l" t="t" r="r" b="b"/>
            <a:pathLst>
              <a:path h="742314">
                <a:moveTo>
                  <a:pt x="0" y="0"/>
                </a:moveTo>
                <a:lnTo>
                  <a:pt x="0" y="742264"/>
                </a:lnTo>
              </a:path>
            </a:pathLst>
          </a:custGeom>
          <a:ln w="15748">
            <a:solidFill>
              <a:srgbClr val="1F466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826767" y="5229478"/>
            <a:ext cx="1203960" cy="61594"/>
          </a:xfrm>
          <a:custGeom>
            <a:avLst/>
            <a:gdLst/>
            <a:ahLst/>
            <a:cxnLst/>
            <a:rect l="l" t="t" r="r" b="b"/>
            <a:pathLst>
              <a:path w="1203960" h="61595">
                <a:moveTo>
                  <a:pt x="29209" y="0"/>
                </a:moveTo>
                <a:lnTo>
                  <a:pt x="0" y="0"/>
                </a:lnTo>
                <a:lnTo>
                  <a:pt x="0" y="15875"/>
                </a:lnTo>
                <a:lnTo>
                  <a:pt x="72136" y="59182"/>
                </a:lnTo>
                <a:lnTo>
                  <a:pt x="75945" y="61341"/>
                </a:lnTo>
                <a:lnTo>
                  <a:pt x="80771" y="60071"/>
                </a:lnTo>
                <a:lnTo>
                  <a:pt x="82931" y="56261"/>
                </a:lnTo>
                <a:lnTo>
                  <a:pt x="85217" y="52578"/>
                </a:lnTo>
                <a:lnTo>
                  <a:pt x="83946" y="47625"/>
                </a:lnTo>
                <a:lnTo>
                  <a:pt x="80137" y="45466"/>
                </a:lnTo>
                <a:lnTo>
                  <a:pt x="29337" y="15875"/>
                </a:lnTo>
                <a:lnTo>
                  <a:pt x="3937" y="14732"/>
                </a:lnTo>
                <a:lnTo>
                  <a:pt x="3937" y="1016"/>
                </a:lnTo>
                <a:lnTo>
                  <a:pt x="812037" y="1016"/>
                </a:lnTo>
                <a:lnTo>
                  <a:pt x="29209" y="0"/>
                </a:lnTo>
                <a:close/>
              </a:path>
              <a:path w="1203960" h="61595">
                <a:moveTo>
                  <a:pt x="812037" y="1016"/>
                </a:moveTo>
                <a:lnTo>
                  <a:pt x="3937" y="1016"/>
                </a:lnTo>
                <a:lnTo>
                  <a:pt x="15748" y="7874"/>
                </a:lnTo>
                <a:lnTo>
                  <a:pt x="3937" y="14732"/>
                </a:lnTo>
                <a:lnTo>
                  <a:pt x="29337" y="15875"/>
                </a:lnTo>
                <a:lnTo>
                  <a:pt x="1203452" y="17399"/>
                </a:lnTo>
                <a:lnTo>
                  <a:pt x="1203452" y="1524"/>
                </a:lnTo>
                <a:lnTo>
                  <a:pt x="812037" y="1016"/>
                </a:lnTo>
                <a:close/>
              </a:path>
            </a:pathLst>
          </a:custGeom>
          <a:solidFill>
            <a:srgbClr val="1F46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11020" y="5184140"/>
            <a:ext cx="101092" cy="1045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4292" y="5392420"/>
            <a:ext cx="23495" cy="11430"/>
          </a:xfrm>
          <a:custGeom>
            <a:avLst/>
            <a:gdLst/>
            <a:ahLst/>
            <a:cxnLst/>
            <a:rect l="l" t="t" r="r" b="b"/>
            <a:pathLst>
              <a:path w="23494" h="11429">
                <a:moveTo>
                  <a:pt x="17018" y="0"/>
                </a:moveTo>
                <a:lnTo>
                  <a:pt x="0" y="11048"/>
                </a:lnTo>
                <a:lnTo>
                  <a:pt x="23368" y="8889"/>
                </a:lnTo>
                <a:lnTo>
                  <a:pt x="17018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772516" y="5387721"/>
            <a:ext cx="105410" cy="22225"/>
          </a:xfrm>
          <a:custGeom>
            <a:avLst/>
            <a:gdLst/>
            <a:ahLst/>
            <a:cxnLst/>
            <a:rect l="l" t="t" r="r" b="b"/>
            <a:pathLst>
              <a:path w="105410" h="22225">
                <a:moveTo>
                  <a:pt x="104795" y="0"/>
                </a:moveTo>
                <a:lnTo>
                  <a:pt x="5989" y="9143"/>
                </a:lnTo>
                <a:lnTo>
                  <a:pt x="2560" y="9397"/>
                </a:lnTo>
                <a:lnTo>
                  <a:pt x="0" y="12445"/>
                </a:lnTo>
                <a:lnTo>
                  <a:pt x="6" y="13588"/>
                </a:lnTo>
                <a:lnTo>
                  <a:pt x="655" y="19557"/>
                </a:lnTo>
                <a:lnTo>
                  <a:pt x="3703" y="22097"/>
                </a:lnTo>
                <a:lnTo>
                  <a:pt x="7132" y="21716"/>
                </a:lnTo>
                <a:lnTo>
                  <a:pt x="71775" y="15747"/>
                </a:lnTo>
                <a:lnTo>
                  <a:pt x="88793" y="4698"/>
                </a:lnTo>
                <a:lnTo>
                  <a:pt x="91784" y="4698"/>
                </a:lnTo>
                <a:lnTo>
                  <a:pt x="90825" y="2158"/>
                </a:lnTo>
                <a:lnTo>
                  <a:pt x="103671" y="2158"/>
                </a:lnTo>
                <a:lnTo>
                  <a:pt x="104795" y="0"/>
                </a:lnTo>
                <a:close/>
              </a:path>
              <a:path w="105410" h="22225">
                <a:moveTo>
                  <a:pt x="91784" y="4698"/>
                </a:moveTo>
                <a:lnTo>
                  <a:pt x="88793" y="4698"/>
                </a:lnTo>
                <a:lnTo>
                  <a:pt x="95143" y="13588"/>
                </a:lnTo>
                <a:lnTo>
                  <a:pt x="91784" y="4698"/>
                </a:lnTo>
                <a:close/>
              </a:path>
              <a:path w="105410" h="22225">
                <a:moveTo>
                  <a:pt x="103671" y="2158"/>
                </a:moveTo>
                <a:lnTo>
                  <a:pt x="90825" y="2158"/>
                </a:lnTo>
                <a:lnTo>
                  <a:pt x="95143" y="13588"/>
                </a:lnTo>
                <a:lnTo>
                  <a:pt x="98318" y="12445"/>
                </a:lnTo>
                <a:lnTo>
                  <a:pt x="103671" y="2158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39339" y="5387721"/>
            <a:ext cx="538480" cy="386080"/>
          </a:xfrm>
          <a:custGeom>
            <a:avLst/>
            <a:gdLst/>
            <a:ahLst/>
            <a:cxnLst/>
            <a:rect l="l" t="t" r="r" b="b"/>
            <a:pathLst>
              <a:path w="538480" h="386079">
                <a:moveTo>
                  <a:pt x="537972" y="0"/>
                </a:moveTo>
                <a:lnTo>
                  <a:pt x="531495" y="12445"/>
                </a:lnTo>
                <a:lnTo>
                  <a:pt x="528320" y="13588"/>
                </a:lnTo>
                <a:lnTo>
                  <a:pt x="504952" y="15747"/>
                </a:lnTo>
                <a:lnTo>
                  <a:pt x="0" y="375665"/>
                </a:lnTo>
                <a:lnTo>
                  <a:pt x="7366" y="386079"/>
                </a:lnTo>
                <a:lnTo>
                  <a:pt x="512318" y="26161"/>
                </a:lnTo>
                <a:lnTo>
                  <a:pt x="526213" y="26161"/>
                </a:lnTo>
                <a:lnTo>
                  <a:pt x="537972" y="0"/>
                </a:lnTo>
                <a:close/>
              </a:path>
              <a:path w="538480" h="386079">
                <a:moveTo>
                  <a:pt x="526213" y="26161"/>
                </a:moveTo>
                <a:lnTo>
                  <a:pt x="512318" y="26161"/>
                </a:lnTo>
                <a:lnTo>
                  <a:pt x="485648" y="85216"/>
                </a:lnTo>
                <a:lnTo>
                  <a:pt x="484251" y="88391"/>
                </a:lnTo>
                <a:lnTo>
                  <a:pt x="485648" y="92074"/>
                </a:lnTo>
                <a:lnTo>
                  <a:pt x="488823" y="93598"/>
                </a:lnTo>
                <a:lnTo>
                  <a:pt x="492125" y="94995"/>
                </a:lnTo>
                <a:lnTo>
                  <a:pt x="495935" y="93598"/>
                </a:lnTo>
                <a:lnTo>
                  <a:pt x="497332" y="90423"/>
                </a:lnTo>
                <a:lnTo>
                  <a:pt x="526213" y="26161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22960" y="1505203"/>
            <a:ext cx="60769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Book Antiqua"/>
                <a:cs typeface="Book Antiqua"/>
              </a:rPr>
              <a:t>Zat </a:t>
            </a:r>
            <a:r>
              <a:rPr sz="2400" dirty="0">
                <a:latin typeface="Book Antiqua"/>
                <a:cs typeface="Book Antiqua"/>
              </a:rPr>
              <a:t>cair dalam tangki </a:t>
            </a:r>
            <a:r>
              <a:rPr sz="2400" spc="-5" dirty="0">
                <a:latin typeface="Book Antiqua"/>
                <a:cs typeface="Book Antiqua"/>
              </a:rPr>
              <a:t>mengalami</a:t>
            </a:r>
            <a:r>
              <a:rPr sz="2400" spc="20" dirty="0">
                <a:latin typeface="Book Antiqua"/>
                <a:cs typeface="Book Antiqua"/>
              </a:rPr>
              <a:t> </a:t>
            </a:r>
            <a:r>
              <a:rPr sz="2400" spc="-10" dirty="0">
                <a:latin typeface="Book Antiqua"/>
                <a:cs typeface="Book Antiqua"/>
              </a:rPr>
              <a:t>percepatan</a:t>
            </a:r>
            <a:endParaRPr sz="2400">
              <a:latin typeface="Book Antiqua"/>
              <a:cs typeface="Book Antiqu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625210" y="1947391"/>
            <a:ext cx="2588260" cy="54800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235"/>
              </a:spcBef>
            </a:pPr>
            <a:r>
              <a:rPr sz="1600" spc="-10" dirty="0">
                <a:latin typeface="Arial"/>
                <a:cs typeface="Arial"/>
              </a:rPr>
              <a:t>Permukaan </a:t>
            </a:r>
            <a:r>
              <a:rPr sz="1600" spc="-15" dirty="0">
                <a:latin typeface="Arial"/>
                <a:cs typeface="Arial"/>
              </a:rPr>
              <a:t>zat </a:t>
            </a:r>
            <a:r>
              <a:rPr sz="1600" spc="-5" dirty="0">
                <a:latin typeface="Arial"/>
                <a:cs typeface="Arial"/>
              </a:rPr>
              <a:t>cair</a:t>
            </a:r>
            <a:r>
              <a:rPr sz="1600" spc="-25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sebelum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600" spc="-10" dirty="0">
                <a:latin typeface="Arial"/>
                <a:cs typeface="Arial"/>
              </a:rPr>
              <a:t>mengalami</a:t>
            </a:r>
            <a:r>
              <a:rPr sz="1600" spc="-4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percepatan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347341" y="2391790"/>
            <a:ext cx="11048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θ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625210" y="3150870"/>
            <a:ext cx="2474595" cy="5029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>
              <a:lnSpc>
                <a:spcPts val="1839"/>
              </a:lnSpc>
              <a:spcBef>
                <a:spcPts val="225"/>
              </a:spcBef>
            </a:pPr>
            <a:r>
              <a:rPr sz="1600" spc="-10" dirty="0">
                <a:latin typeface="Arial"/>
                <a:cs typeface="Arial"/>
              </a:rPr>
              <a:t>Permukaan zat </a:t>
            </a:r>
            <a:r>
              <a:rPr sz="1600" spc="-5" dirty="0">
                <a:latin typeface="Arial"/>
                <a:cs typeface="Arial"/>
              </a:rPr>
              <a:t>cair </a:t>
            </a:r>
            <a:r>
              <a:rPr sz="1600" spc="-10" dirty="0">
                <a:latin typeface="Arial"/>
                <a:cs typeface="Arial"/>
              </a:rPr>
              <a:t>setelah  mengalami</a:t>
            </a:r>
            <a:r>
              <a:rPr sz="1600" spc="-45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percepatan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880995" y="4801616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271141" y="5032629"/>
            <a:ext cx="11048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θ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584960" y="5105971"/>
            <a:ext cx="1657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F</a:t>
            </a:r>
            <a:endParaRPr sz="18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966341" y="5716587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</a:t>
            </a:r>
            <a:endParaRPr sz="18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880995" y="6021387"/>
            <a:ext cx="241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</a:t>
            </a:r>
            <a:endParaRPr sz="1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109341" y="2087498"/>
            <a:ext cx="153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236341" y="2211959"/>
            <a:ext cx="101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x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970526" y="4725416"/>
            <a:ext cx="4133850" cy="171831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400050" marR="1578610" indent="-342900">
              <a:lnSpc>
                <a:spcPts val="2060"/>
              </a:lnSpc>
              <a:spcBef>
                <a:spcPts val="250"/>
              </a:spcBef>
              <a:buAutoNum type="arabicPeriod"/>
              <a:tabLst>
                <a:tab pos="400050" algn="l"/>
                <a:tab pos="400685" algn="l"/>
              </a:tabLst>
            </a:pPr>
            <a:r>
              <a:rPr sz="1800" spc="-5" dirty="0">
                <a:latin typeface="Arial"/>
                <a:cs typeface="Arial"/>
              </a:rPr>
              <a:t>Berat </a:t>
            </a:r>
            <a:r>
              <a:rPr sz="1800" dirty="0">
                <a:latin typeface="Arial"/>
                <a:cs typeface="Arial"/>
              </a:rPr>
              <a:t>partikel </a:t>
            </a:r>
            <a:r>
              <a:rPr sz="1800" spc="-10" dirty="0">
                <a:latin typeface="Arial"/>
                <a:cs typeface="Arial"/>
              </a:rPr>
              <a:t>zat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cair  </a:t>
            </a:r>
            <a:r>
              <a:rPr sz="1800" dirty="0">
                <a:latin typeface="Arial"/>
                <a:cs typeface="Arial"/>
              </a:rPr>
              <a:t>W =</a:t>
            </a:r>
            <a:r>
              <a:rPr sz="1800" spc="-5" dirty="0">
                <a:latin typeface="Arial"/>
                <a:cs typeface="Arial"/>
              </a:rPr>
              <a:t> Mg</a:t>
            </a:r>
            <a:endParaRPr sz="1800">
              <a:latin typeface="Arial"/>
              <a:cs typeface="Arial"/>
            </a:endParaRPr>
          </a:p>
          <a:p>
            <a:pPr marL="311785" marR="1299210" indent="-311785">
              <a:lnSpc>
                <a:spcPts val="2120"/>
              </a:lnSpc>
              <a:spcBef>
                <a:spcPts val="155"/>
              </a:spcBef>
              <a:buAutoNum type="arabicPeriod"/>
              <a:tabLst>
                <a:tab pos="311785" algn="l"/>
              </a:tabLst>
            </a:pPr>
            <a:r>
              <a:rPr sz="2700" spc="-30" baseline="3086" dirty="0">
                <a:latin typeface="Arial"/>
                <a:cs typeface="Arial"/>
              </a:rPr>
              <a:t>Gaya </a:t>
            </a:r>
            <a:r>
              <a:rPr sz="2700" baseline="3086" dirty="0">
                <a:latin typeface="Arial"/>
                <a:cs typeface="Arial"/>
              </a:rPr>
              <a:t>karena </a:t>
            </a:r>
            <a:r>
              <a:rPr sz="2700" spc="-7" baseline="3086" dirty="0">
                <a:latin typeface="Arial"/>
                <a:cs typeface="Arial"/>
              </a:rPr>
              <a:t>percepatan 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F=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</a:t>
            </a:r>
            <a:r>
              <a:rPr sz="1800" spc="-7" baseline="-18518" dirty="0">
                <a:latin typeface="Arial"/>
                <a:cs typeface="Arial"/>
              </a:rPr>
              <a:t>x</a:t>
            </a:r>
            <a:endParaRPr sz="1800" baseline="-18518">
              <a:latin typeface="Arial"/>
              <a:cs typeface="Arial"/>
            </a:endParaRPr>
          </a:p>
          <a:p>
            <a:pPr marL="292100" marR="30480" indent="-254000">
              <a:lnSpc>
                <a:spcPct val="100000"/>
              </a:lnSpc>
              <a:spcBef>
                <a:spcPts val="340"/>
              </a:spcBef>
              <a:buAutoNum type="arabicPeriod"/>
              <a:tabLst>
                <a:tab pos="292735" algn="l"/>
              </a:tabLst>
            </a:pPr>
            <a:r>
              <a:rPr sz="1800" spc="-15" dirty="0">
                <a:latin typeface="Arial"/>
                <a:cs typeface="Arial"/>
              </a:rPr>
              <a:t>Gaya </a:t>
            </a:r>
            <a:r>
              <a:rPr sz="1800" dirty="0">
                <a:latin typeface="Arial"/>
                <a:cs typeface="Arial"/>
              </a:rPr>
              <a:t>tekanan P </a:t>
            </a:r>
            <a:r>
              <a:rPr sz="1800" spc="-5" dirty="0">
                <a:latin typeface="Arial"/>
                <a:cs typeface="Arial"/>
              </a:rPr>
              <a:t>pada </a:t>
            </a:r>
            <a:r>
              <a:rPr sz="1800" dirty="0">
                <a:latin typeface="Arial"/>
                <a:cs typeface="Arial"/>
              </a:rPr>
              <a:t>partikel </a:t>
            </a:r>
            <a:r>
              <a:rPr sz="1800" spc="-10" dirty="0">
                <a:latin typeface="Arial"/>
                <a:cs typeface="Arial"/>
              </a:rPr>
              <a:t>zat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cair 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tegak lurus</a:t>
            </a:r>
            <a:r>
              <a:rPr sz="1800" spc="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permukaan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 Dalam  </a:t>
            </a:r>
            <a:r>
              <a:rPr sz="1800" b="1" spc="-25" dirty="0">
                <a:latin typeface="Calibri"/>
                <a:cs typeface="Calibri"/>
              </a:rPr>
              <a:t>Tangki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Mengalami  </a:t>
            </a:r>
            <a:r>
              <a:rPr sz="1800" b="1" spc="-15" dirty="0"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306059" y="50673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990600"/>
                </a:moveTo>
                <a:lnTo>
                  <a:pt x="1523999" y="990600"/>
                </a:lnTo>
                <a:lnTo>
                  <a:pt x="1523999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solidFill>
            <a:srgbClr val="779F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288279" y="506222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990599"/>
                </a:moveTo>
                <a:lnTo>
                  <a:pt x="1524000" y="990599"/>
                </a:lnTo>
                <a:lnTo>
                  <a:pt x="1524000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25400">
            <a:solidFill>
              <a:srgbClr val="1F63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288279" y="5062220"/>
            <a:ext cx="1524000" cy="533400"/>
          </a:xfrm>
          <a:custGeom>
            <a:avLst/>
            <a:gdLst/>
            <a:ahLst/>
            <a:cxnLst/>
            <a:rect l="l" t="t" r="r" b="b"/>
            <a:pathLst>
              <a:path w="1524000" h="533400">
                <a:moveTo>
                  <a:pt x="0" y="0"/>
                </a:moveTo>
                <a:lnTo>
                  <a:pt x="1524000" y="5333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288279" y="5290820"/>
            <a:ext cx="1524000" cy="533400"/>
          </a:xfrm>
          <a:custGeom>
            <a:avLst/>
            <a:gdLst/>
            <a:ahLst/>
            <a:cxnLst/>
            <a:rect l="l" t="t" r="r" b="b"/>
            <a:pathLst>
              <a:path w="1524000" h="533400">
                <a:moveTo>
                  <a:pt x="0" y="0"/>
                </a:moveTo>
                <a:lnTo>
                  <a:pt x="1524000" y="5333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88279" y="5557520"/>
            <a:ext cx="1447800" cy="495300"/>
          </a:xfrm>
          <a:custGeom>
            <a:avLst/>
            <a:gdLst/>
            <a:ahLst/>
            <a:cxnLst/>
            <a:rect l="l" t="t" r="r" b="b"/>
            <a:pathLst>
              <a:path w="1447800" h="495300">
                <a:moveTo>
                  <a:pt x="0" y="0"/>
                </a:moveTo>
                <a:lnTo>
                  <a:pt x="1447800" y="4952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8279" y="5824220"/>
            <a:ext cx="685800" cy="228600"/>
          </a:xfrm>
          <a:custGeom>
            <a:avLst/>
            <a:gdLst/>
            <a:ahLst/>
            <a:cxnLst/>
            <a:rect l="l" t="t" r="r" b="b"/>
            <a:pathLst>
              <a:path w="685800" h="228600">
                <a:moveTo>
                  <a:pt x="0" y="0"/>
                </a:moveTo>
                <a:lnTo>
                  <a:pt x="685800" y="2285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69079" y="5062220"/>
            <a:ext cx="685800" cy="990600"/>
          </a:xfrm>
          <a:custGeom>
            <a:avLst/>
            <a:gdLst/>
            <a:ahLst/>
            <a:cxnLst/>
            <a:rect l="l" t="t" r="r" b="b"/>
            <a:pathLst>
              <a:path w="685800" h="990600">
                <a:moveTo>
                  <a:pt x="685800" y="0"/>
                </a:moveTo>
                <a:lnTo>
                  <a:pt x="0" y="990599"/>
                </a:lnTo>
                <a:lnTo>
                  <a:pt x="685800" y="990599"/>
                </a:lnTo>
                <a:lnTo>
                  <a:pt x="685800" y="0"/>
                </a:lnTo>
                <a:close/>
              </a:path>
            </a:pathLst>
          </a:custGeom>
          <a:solidFill>
            <a:srgbClr val="779F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69079" y="5062220"/>
            <a:ext cx="685800" cy="990600"/>
          </a:xfrm>
          <a:custGeom>
            <a:avLst/>
            <a:gdLst/>
            <a:ahLst/>
            <a:cxnLst/>
            <a:rect l="l" t="t" r="r" b="b"/>
            <a:pathLst>
              <a:path w="685800" h="990600">
                <a:moveTo>
                  <a:pt x="0" y="990599"/>
                </a:moveTo>
                <a:lnTo>
                  <a:pt x="685800" y="0"/>
                </a:lnTo>
                <a:lnTo>
                  <a:pt x="685800" y="990599"/>
                </a:lnTo>
                <a:lnTo>
                  <a:pt x="0" y="990599"/>
                </a:lnTo>
                <a:close/>
              </a:path>
            </a:pathLst>
          </a:custGeom>
          <a:ln w="25400">
            <a:solidFill>
              <a:srgbClr val="1F63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193280" y="5595620"/>
            <a:ext cx="304800" cy="457200"/>
          </a:xfrm>
          <a:custGeom>
            <a:avLst/>
            <a:gdLst/>
            <a:ahLst/>
            <a:cxnLst/>
            <a:rect l="l" t="t" r="r" b="b"/>
            <a:pathLst>
              <a:path w="304800" h="457200">
                <a:moveTo>
                  <a:pt x="0" y="0"/>
                </a:moveTo>
                <a:lnTo>
                  <a:pt x="0" y="457199"/>
                </a:lnTo>
                <a:lnTo>
                  <a:pt x="304800" y="457199"/>
                </a:lnTo>
                <a:lnTo>
                  <a:pt x="0" y="0"/>
                </a:lnTo>
                <a:close/>
              </a:path>
            </a:pathLst>
          </a:custGeom>
          <a:solidFill>
            <a:srgbClr val="779F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193280" y="5595620"/>
            <a:ext cx="304800" cy="457200"/>
          </a:xfrm>
          <a:custGeom>
            <a:avLst/>
            <a:gdLst/>
            <a:ahLst/>
            <a:cxnLst/>
            <a:rect l="l" t="t" r="r" b="b"/>
            <a:pathLst>
              <a:path w="304800" h="457200">
                <a:moveTo>
                  <a:pt x="0" y="457199"/>
                </a:moveTo>
                <a:lnTo>
                  <a:pt x="0" y="0"/>
                </a:lnTo>
                <a:lnTo>
                  <a:pt x="304800" y="457199"/>
                </a:lnTo>
                <a:lnTo>
                  <a:pt x="0" y="457199"/>
                </a:lnTo>
                <a:close/>
              </a:path>
            </a:pathLst>
          </a:custGeom>
          <a:ln w="25400">
            <a:solidFill>
              <a:srgbClr val="1F63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02479" y="5240020"/>
            <a:ext cx="152400" cy="1041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29607" y="5551804"/>
            <a:ext cx="9525" cy="10795"/>
          </a:xfrm>
          <a:custGeom>
            <a:avLst/>
            <a:gdLst/>
            <a:ahLst/>
            <a:cxnLst/>
            <a:rect l="l" t="t" r="r" b="b"/>
            <a:pathLst>
              <a:path w="9525" h="10795">
                <a:moveTo>
                  <a:pt x="9525" y="0"/>
                </a:moveTo>
                <a:lnTo>
                  <a:pt x="0" y="5461"/>
                </a:lnTo>
                <a:lnTo>
                  <a:pt x="9525" y="10795"/>
                </a:lnTo>
                <a:lnTo>
                  <a:pt x="952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411979" y="5550915"/>
            <a:ext cx="342900" cy="55880"/>
          </a:xfrm>
          <a:custGeom>
            <a:avLst/>
            <a:gdLst/>
            <a:ahLst/>
            <a:cxnLst/>
            <a:rect l="l" t="t" r="r" b="b"/>
            <a:pathLst>
              <a:path w="342900" h="55879">
                <a:moveTo>
                  <a:pt x="332123" y="889"/>
                </a:moveTo>
                <a:lnTo>
                  <a:pt x="327152" y="889"/>
                </a:lnTo>
                <a:lnTo>
                  <a:pt x="330327" y="12446"/>
                </a:lnTo>
                <a:lnTo>
                  <a:pt x="257556" y="55651"/>
                </a:lnTo>
                <a:lnTo>
                  <a:pt x="342900" y="6223"/>
                </a:lnTo>
                <a:lnTo>
                  <a:pt x="332123" y="889"/>
                </a:lnTo>
                <a:close/>
              </a:path>
              <a:path w="342900" h="55879">
                <a:moveTo>
                  <a:pt x="330327" y="0"/>
                </a:moveTo>
                <a:lnTo>
                  <a:pt x="0" y="1651"/>
                </a:lnTo>
                <a:lnTo>
                  <a:pt x="0" y="14097"/>
                </a:lnTo>
                <a:lnTo>
                  <a:pt x="330327" y="12446"/>
                </a:lnTo>
                <a:lnTo>
                  <a:pt x="330117" y="11684"/>
                </a:lnTo>
                <a:lnTo>
                  <a:pt x="327152" y="11684"/>
                </a:lnTo>
                <a:lnTo>
                  <a:pt x="317627" y="6350"/>
                </a:lnTo>
                <a:lnTo>
                  <a:pt x="327152" y="889"/>
                </a:lnTo>
                <a:lnTo>
                  <a:pt x="332123" y="889"/>
                </a:lnTo>
                <a:lnTo>
                  <a:pt x="330327" y="0"/>
                </a:lnTo>
                <a:close/>
              </a:path>
              <a:path w="342900" h="55879">
                <a:moveTo>
                  <a:pt x="327152" y="889"/>
                </a:moveTo>
                <a:lnTo>
                  <a:pt x="327152" y="11684"/>
                </a:lnTo>
                <a:lnTo>
                  <a:pt x="330117" y="11684"/>
                </a:lnTo>
                <a:lnTo>
                  <a:pt x="327152" y="889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658614" y="5506720"/>
            <a:ext cx="96265" cy="101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58740" y="5773420"/>
            <a:ext cx="96138" cy="1041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449610" y="5831204"/>
            <a:ext cx="292735" cy="0"/>
          </a:xfrm>
          <a:custGeom>
            <a:avLst/>
            <a:gdLst/>
            <a:ahLst/>
            <a:cxnLst/>
            <a:rect l="l" t="t" r="r" b="b"/>
            <a:pathLst>
              <a:path w="292735">
                <a:moveTo>
                  <a:pt x="0" y="0"/>
                </a:moveTo>
                <a:lnTo>
                  <a:pt x="292696" y="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221479" y="5828029"/>
            <a:ext cx="512445" cy="0"/>
          </a:xfrm>
          <a:custGeom>
            <a:avLst/>
            <a:gdLst/>
            <a:ahLst/>
            <a:cxnLst/>
            <a:rect l="l" t="t" r="r" b="b"/>
            <a:pathLst>
              <a:path w="512445">
                <a:moveTo>
                  <a:pt x="0" y="0"/>
                </a:moveTo>
                <a:lnTo>
                  <a:pt x="512294" y="0"/>
                </a:lnTo>
              </a:path>
            </a:pathLst>
          </a:custGeom>
          <a:ln w="508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221479" y="5822950"/>
            <a:ext cx="513080" cy="0"/>
          </a:xfrm>
          <a:custGeom>
            <a:avLst/>
            <a:gdLst/>
            <a:ahLst/>
            <a:cxnLst/>
            <a:rect l="l" t="t" r="r" b="b"/>
            <a:pathLst>
              <a:path w="513079">
                <a:moveTo>
                  <a:pt x="0" y="0"/>
                </a:moveTo>
                <a:lnTo>
                  <a:pt x="512898" y="0"/>
                </a:lnTo>
              </a:path>
            </a:pathLst>
          </a:custGeom>
          <a:ln w="5079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221479" y="5819775"/>
            <a:ext cx="519430" cy="0"/>
          </a:xfrm>
          <a:custGeom>
            <a:avLst/>
            <a:gdLst/>
            <a:ahLst/>
            <a:cxnLst/>
            <a:rect l="l" t="t" r="r" b="b"/>
            <a:pathLst>
              <a:path w="519429">
                <a:moveTo>
                  <a:pt x="0" y="0"/>
                </a:moveTo>
                <a:lnTo>
                  <a:pt x="519103" y="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221479" y="5818504"/>
            <a:ext cx="254000" cy="0"/>
          </a:xfrm>
          <a:custGeom>
            <a:avLst/>
            <a:gdLst/>
            <a:ahLst/>
            <a:cxnLst/>
            <a:rect l="l" t="t" r="r" b="b"/>
            <a:pathLst>
              <a:path w="254000">
                <a:moveTo>
                  <a:pt x="0" y="0"/>
                </a:moveTo>
                <a:lnTo>
                  <a:pt x="253956" y="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739132" y="5819292"/>
            <a:ext cx="3175" cy="12065"/>
          </a:xfrm>
          <a:custGeom>
            <a:avLst/>
            <a:gdLst/>
            <a:ahLst/>
            <a:cxnLst/>
            <a:rect l="l" t="t" r="r" b="b"/>
            <a:pathLst>
              <a:path w="3175" h="12064">
                <a:moveTo>
                  <a:pt x="3175" y="0"/>
                </a:moveTo>
                <a:lnTo>
                  <a:pt x="0" y="889"/>
                </a:lnTo>
                <a:lnTo>
                  <a:pt x="0" y="11887"/>
                </a:lnTo>
                <a:lnTo>
                  <a:pt x="3175" y="11887"/>
                </a:lnTo>
                <a:lnTo>
                  <a:pt x="317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729734" y="5820181"/>
            <a:ext cx="9525" cy="11430"/>
          </a:xfrm>
          <a:custGeom>
            <a:avLst/>
            <a:gdLst/>
            <a:ahLst/>
            <a:cxnLst/>
            <a:rect l="l" t="t" r="r" b="b"/>
            <a:pathLst>
              <a:path w="9525" h="11429">
                <a:moveTo>
                  <a:pt x="9398" y="0"/>
                </a:moveTo>
                <a:lnTo>
                  <a:pt x="0" y="5473"/>
                </a:lnTo>
                <a:lnTo>
                  <a:pt x="9398" y="10998"/>
                </a:lnTo>
                <a:lnTo>
                  <a:pt x="9398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193280" y="5773420"/>
            <a:ext cx="152526" cy="1041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827651" y="5074792"/>
            <a:ext cx="57150" cy="83820"/>
          </a:xfrm>
          <a:custGeom>
            <a:avLst/>
            <a:gdLst/>
            <a:ahLst/>
            <a:cxnLst/>
            <a:rect l="l" t="t" r="r" b="b"/>
            <a:pathLst>
              <a:path w="57150" h="83820">
                <a:moveTo>
                  <a:pt x="11811" y="0"/>
                </a:moveTo>
                <a:lnTo>
                  <a:pt x="10922" y="3301"/>
                </a:lnTo>
                <a:lnTo>
                  <a:pt x="73" y="3301"/>
                </a:lnTo>
                <a:lnTo>
                  <a:pt x="5461" y="12572"/>
                </a:lnTo>
                <a:lnTo>
                  <a:pt x="11684" y="23494"/>
                </a:lnTo>
                <a:lnTo>
                  <a:pt x="44069" y="79501"/>
                </a:lnTo>
                <a:lnTo>
                  <a:pt x="45847" y="82549"/>
                </a:lnTo>
                <a:lnTo>
                  <a:pt x="49657" y="83565"/>
                </a:lnTo>
                <a:lnTo>
                  <a:pt x="55752" y="80009"/>
                </a:lnTo>
                <a:lnTo>
                  <a:pt x="56769" y="76199"/>
                </a:lnTo>
                <a:lnTo>
                  <a:pt x="54990" y="73151"/>
                </a:lnTo>
                <a:lnTo>
                  <a:pt x="13760" y="3301"/>
                </a:lnTo>
                <a:lnTo>
                  <a:pt x="10922" y="3301"/>
                </a:lnTo>
                <a:lnTo>
                  <a:pt x="0" y="3174"/>
                </a:lnTo>
                <a:lnTo>
                  <a:pt x="13685" y="3174"/>
                </a:lnTo>
                <a:lnTo>
                  <a:pt x="11811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780279" y="5956808"/>
            <a:ext cx="57785" cy="96520"/>
          </a:xfrm>
          <a:custGeom>
            <a:avLst/>
            <a:gdLst/>
            <a:ahLst/>
            <a:cxnLst/>
            <a:rect l="l" t="t" r="r" b="b"/>
            <a:pathLst>
              <a:path w="57785" h="96520">
                <a:moveTo>
                  <a:pt x="7112" y="0"/>
                </a:moveTo>
                <a:lnTo>
                  <a:pt x="4064" y="1650"/>
                </a:lnTo>
                <a:lnTo>
                  <a:pt x="1016" y="3428"/>
                </a:lnTo>
                <a:lnTo>
                  <a:pt x="0" y="7365"/>
                </a:lnTo>
                <a:lnTo>
                  <a:pt x="51308" y="96011"/>
                </a:lnTo>
                <a:lnTo>
                  <a:pt x="57658" y="83438"/>
                </a:lnTo>
                <a:lnTo>
                  <a:pt x="44958" y="83438"/>
                </a:lnTo>
                <a:lnTo>
                  <a:pt x="12700" y="4063"/>
                </a:lnTo>
                <a:lnTo>
                  <a:pt x="10922" y="1015"/>
                </a:lnTo>
                <a:lnTo>
                  <a:pt x="711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25955" y="6027420"/>
            <a:ext cx="8890" cy="10160"/>
          </a:xfrm>
          <a:custGeom>
            <a:avLst/>
            <a:gdLst/>
            <a:ahLst/>
            <a:cxnLst/>
            <a:rect l="l" t="t" r="r" b="b"/>
            <a:pathLst>
              <a:path w="8889" h="10160">
                <a:moveTo>
                  <a:pt x="0" y="10159"/>
                </a:moveTo>
                <a:lnTo>
                  <a:pt x="8426" y="10159"/>
                </a:lnTo>
                <a:lnTo>
                  <a:pt x="8426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825572" y="6017259"/>
            <a:ext cx="6350" cy="10160"/>
          </a:xfrm>
          <a:custGeom>
            <a:avLst/>
            <a:gdLst/>
            <a:ahLst/>
            <a:cxnLst/>
            <a:rect l="l" t="t" r="r" b="b"/>
            <a:pathLst>
              <a:path w="6350" h="10160">
                <a:moveTo>
                  <a:pt x="0" y="10159"/>
                </a:moveTo>
                <a:lnTo>
                  <a:pt x="5987" y="10159"/>
                </a:lnTo>
                <a:lnTo>
                  <a:pt x="5987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827604" y="5097779"/>
            <a:ext cx="0" cy="919480"/>
          </a:xfrm>
          <a:custGeom>
            <a:avLst/>
            <a:gdLst/>
            <a:ahLst/>
            <a:cxnLst/>
            <a:rect l="l" t="t" r="r" b="b"/>
            <a:pathLst>
              <a:path h="919479">
                <a:moveTo>
                  <a:pt x="0" y="0"/>
                </a:moveTo>
                <a:lnTo>
                  <a:pt x="0" y="91948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781550" y="5062220"/>
            <a:ext cx="52069" cy="96520"/>
          </a:xfrm>
          <a:custGeom>
            <a:avLst/>
            <a:gdLst/>
            <a:ahLst/>
            <a:cxnLst/>
            <a:rect l="l" t="t" r="r" b="b"/>
            <a:pathLst>
              <a:path w="52070" h="96520">
                <a:moveTo>
                  <a:pt x="51562" y="0"/>
                </a:moveTo>
                <a:lnTo>
                  <a:pt x="0" y="88518"/>
                </a:lnTo>
                <a:lnTo>
                  <a:pt x="1015" y="92455"/>
                </a:lnTo>
                <a:lnTo>
                  <a:pt x="7112" y="96011"/>
                </a:lnTo>
                <a:lnTo>
                  <a:pt x="10922" y="94995"/>
                </a:lnTo>
                <a:lnTo>
                  <a:pt x="12573" y="91947"/>
                </a:lnTo>
                <a:lnTo>
                  <a:pt x="45212" y="36067"/>
                </a:lnTo>
                <a:lnTo>
                  <a:pt x="45212" y="12572"/>
                </a:lnTo>
                <a:lnTo>
                  <a:pt x="5156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792979" y="5062220"/>
            <a:ext cx="90170" cy="990600"/>
          </a:xfrm>
          <a:custGeom>
            <a:avLst/>
            <a:gdLst/>
            <a:ahLst/>
            <a:cxnLst/>
            <a:rect l="l" t="t" r="r" b="b"/>
            <a:pathLst>
              <a:path w="90170" h="990600">
                <a:moveTo>
                  <a:pt x="0" y="898651"/>
                </a:moveTo>
                <a:lnTo>
                  <a:pt x="32258" y="978026"/>
                </a:lnTo>
                <a:lnTo>
                  <a:pt x="44958" y="978026"/>
                </a:lnTo>
                <a:lnTo>
                  <a:pt x="38608" y="990599"/>
                </a:lnTo>
                <a:lnTo>
                  <a:pt x="47781" y="974851"/>
                </a:lnTo>
                <a:lnTo>
                  <a:pt x="33147" y="974851"/>
                </a:lnTo>
                <a:lnTo>
                  <a:pt x="32385" y="954608"/>
                </a:lnTo>
                <a:lnTo>
                  <a:pt x="0" y="898651"/>
                </a:lnTo>
                <a:close/>
              </a:path>
              <a:path w="90170" h="990600">
                <a:moveTo>
                  <a:pt x="40132" y="0"/>
                </a:moveTo>
                <a:lnTo>
                  <a:pt x="33782" y="12572"/>
                </a:lnTo>
                <a:lnTo>
                  <a:pt x="33782" y="36067"/>
                </a:lnTo>
                <a:lnTo>
                  <a:pt x="38608" y="965492"/>
                </a:lnTo>
                <a:lnTo>
                  <a:pt x="44069" y="974851"/>
                </a:lnTo>
                <a:lnTo>
                  <a:pt x="47781" y="974851"/>
                </a:lnTo>
                <a:lnTo>
                  <a:pt x="59558" y="954633"/>
                </a:lnTo>
                <a:lnTo>
                  <a:pt x="44958" y="954633"/>
                </a:lnTo>
                <a:lnTo>
                  <a:pt x="46355" y="36067"/>
                </a:lnTo>
                <a:lnTo>
                  <a:pt x="40132" y="25145"/>
                </a:lnTo>
                <a:lnTo>
                  <a:pt x="34671" y="15747"/>
                </a:lnTo>
                <a:lnTo>
                  <a:pt x="45627" y="15747"/>
                </a:lnTo>
                <a:lnTo>
                  <a:pt x="46482" y="12572"/>
                </a:lnTo>
                <a:lnTo>
                  <a:pt x="47396" y="12572"/>
                </a:lnTo>
                <a:lnTo>
                  <a:pt x="40132" y="0"/>
                </a:lnTo>
                <a:close/>
              </a:path>
              <a:path w="90170" h="990600">
                <a:moveTo>
                  <a:pt x="83058" y="894714"/>
                </a:moveTo>
                <a:lnTo>
                  <a:pt x="79248" y="895730"/>
                </a:lnTo>
                <a:lnTo>
                  <a:pt x="77597" y="898778"/>
                </a:lnTo>
                <a:lnTo>
                  <a:pt x="44958" y="954633"/>
                </a:lnTo>
                <a:lnTo>
                  <a:pt x="59558" y="954633"/>
                </a:lnTo>
                <a:lnTo>
                  <a:pt x="90170" y="902080"/>
                </a:lnTo>
                <a:lnTo>
                  <a:pt x="89154" y="898270"/>
                </a:lnTo>
                <a:lnTo>
                  <a:pt x="83058" y="894714"/>
                </a:lnTo>
                <a:close/>
              </a:path>
              <a:path w="90170" h="990600">
                <a:moveTo>
                  <a:pt x="47396" y="12572"/>
                </a:moveTo>
                <a:lnTo>
                  <a:pt x="46482" y="12572"/>
                </a:lnTo>
                <a:lnTo>
                  <a:pt x="89662" y="85724"/>
                </a:lnTo>
                <a:lnTo>
                  <a:pt x="47396" y="12572"/>
                </a:lnTo>
                <a:close/>
              </a:path>
              <a:path w="90170" h="990600">
                <a:moveTo>
                  <a:pt x="45627" y="15747"/>
                </a:moveTo>
                <a:lnTo>
                  <a:pt x="34671" y="15747"/>
                </a:lnTo>
                <a:lnTo>
                  <a:pt x="45593" y="15874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967739" y="1940052"/>
            <a:ext cx="5063490" cy="998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0" marR="30480" indent="-25400">
              <a:lnSpc>
                <a:spcPct val="112100"/>
              </a:lnSpc>
              <a:spcBef>
                <a:spcPts val="100"/>
              </a:spcBef>
            </a:pPr>
            <a:r>
              <a:rPr sz="1800" spc="-15" dirty="0">
                <a:latin typeface="Arial"/>
                <a:cs typeface="Arial"/>
              </a:rPr>
              <a:t>gaya-gaya </a:t>
            </a:r>
            <a:r>
              <a:rPr sz="1800" spc="-5" dirty="0">
                <a:latin typeface="Arial"/>
                <a:cs typeface="Arial"/>
              </a:rPr>
              <a:t>dalam arah horisontal 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Arial"/>
                <a:cs typeface="Arial"/>
              </a:rPr>
              <a:t>Hk </a:t>
            </a:r>
            <a:r>
              <a:rPr sz="1800" spc="-20" dirty="0">
                <a:latin typeface="Arial"/>
                <a:cs typeface="Arial"/>
              </a:rPr>
              <a:t>Newton </a:t>
            </a:r>
            <a:r>
              <a:rPr sz="1800" spc="-5" dirty="0">
                <a:latin typeface="Arial"/>
                <a:cs typeface="Arial"/>
              </a:rPr>
              <a:t>II  </a:t>
            </a:r>
            <a:r>
              <a:rPr sz="1800" dirty="0">
                <a:latin typeface="Arial"/>
                <a:cs typeface="Arial"/>
              </a:rPr>
              <a:t>F</a:t>
            </a:r>
            <a:r>
              <a:rPr sz="1800" baseline="-18518" dirty="0">
                <a:latin typeface="Arial"/>
                <a:cs typeface="Arial"/>
              </a:rPr>
              <a:t>x </a:t>
            </a:r>
            <a:r>
              <a:rPr sz="1800" dirty="0">
                <a:latin typeface="Arial"/>
                <a:cs typeface="Arial"/>
              </a:rPr>
              <a:t>=</a:t>
            </a:r>
            <a:r>
              <a:rPr sz="1800" spc="-229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</a:t>
            </a:r>
            <a:r>
              <a:rPr sz="1800" spc="-7" baseline="-18518" dirty="0">
                <a:latin typeface="Arial"/>
                <a:cs typeface="Arial"/>
              </a:rPr>
              <a:t>x</a:t>
            </a:r>
            <a:endParaRPr sz="1800" baseline="-18518">
              <a:latin typeface="Arial"/>
              <a:cs typeface="Arial"/>
            </a:endParaRPr>
          </a:p>
          <a:p>
            <a:pPr marL="63500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Arial"/>
                <a:cs typeface="Arial"/>
              </a:rPr>
              <a:t>P </a:t>
            </a:r>
            <a:r>
              <a:rPr sz="1800" spc="-5" dirty="0">
                <a:latin typeface="Arial"/>
                <a:cs typeface="Arial"/>
              </a:rPr>
              <a:t>sinθ </a:t>
            </a:r>
            <a:r>
              <a:rPr sz="1800" dirty="0">
                <a:latin typeface="Arial"/>
                <a:cs typeface="Arial"/>
              </a:rPr>
              <a:t>=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</a:t>
            </a:r>
            <a:r>
              <a:rPr sz="1800" spc="-7" baseline="-18518" dirty="0">
                <a:latin typeface="Arial"/>
                <a:cs typeface="Arial"/>
              </a:rPr>
              <a:t>x</a:t>
            </a:r>
            <a:endParaRPr sz="1800" baseline="-18518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999489" y="3483529"/>
            <a:ext cx="7129780" cy="134937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5"/>
              </a:spcBef>
            </a:pPr>
            <a:r>
              <a:rPr sz="1800" spc="-15" dirty="0">
                <a:latin typeface="Arial"/>
                <a:cs typeface="Arial"/>
              </a:rPr>
              <a:t>gaya-gaya </a:t>
            </a:r>
            <a:r>
              <a:rPr sz="1800" spc="-5" dirty="0">
                <a:latin typeface="Arial"/>
                <a:cs typeface="Arial"/>
              </a:rPr>
              <a:t>arah </a:t>
            </a:r>
            <a:r>
              <a:rPr sz="1800" dirty="0">
                <a:latin typeface="Arial"/>
                <a:cs typeface="Arial"/>
              </a:rPr>
              <a:t>vertikal 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Hk </a:t>
            </a:r>
            <a:r>
              <a:rPr sz="1800" spc="-15" dirty="0">
                <a:latin typeface="Arial"/>
                <a:cs typeface="Arial"/>
              </a:rPr>
              <a:t>Newton</a:t>
            </a:r>
            <a:r>
              <a:rPr sz="1800" spc="17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II</a:t>
            </a:r>
            <a:endParaRPr sz="1800">
              <a:latin typeface="Arial"/>
              <a:cs typeface="Arial"/>
            </a:endParaRPr>
          </a:p>
          <a:p>
            <a:pPr marL="63500" marR="30480">
              <a:lnSpc>
                <a:spcPct val="118500"/>
              </a:lnSpc>
              <a:spcBef>
                <a:spcPts val="55"/>
              </a:spcBef>
            </a:pPr>
            <a:r>
              <a:rPr sz="1800" dirty="0">
                <a:latin typeface="Arial"/>
                <a:cs typeface="Arial"/>
              </a:rPr>
              <a:t>F</a:t>
            </a:r>
            <a:r>
              <a:rPr sz="1800" baseline="-18518" dirty="0">
                <a:latin typeface="Arial"/>
                <a:cs typeface="Arial"/>
              </a:rPr>
              <a:t>y </a:t>
            </a:r>
            <a:r>
              <a:rPr sz="1800" dirty="0">
                <a:latin typeface="Arial"/>
                <a:cs typeface="Arial"/>
              </a:rPr>
              <a:t>= </a:t>
            </a:r>
            <a:r>
              <a:rPr sz="1800" spc="-5" dirty="0">
                <a:latin typeface="Arial"/>
                <a:cs typeface="Arial"/>
              </a:rPr>
              <a:t>Ma</a:t>
            </a:r>
            <a:r>
              <a:rPr sz="1800" spc="-7" baseline="-18518" dirty="0">
                <a:latin typeface="Arial"/>
                <a:cs typeface="Arial"/>
              </a:rPr>
              <a:t>y </a:t>
            </a:r>
            <a:r>
              <a:rPr sz="1800" dirty="0">
                <a:latin typeface="Arial"/>
                <a:cs typeface="Arial"/>
              </a:rPr>
              <a:t>--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Arial"/>
                <a:cs typeface="Arial"/>
              </a:rPr>
              <a:t>percepatan </a:t>
            </a:r>
            <a:r>
              <a:rPr sz="1800" spc="-15" dirty="0">
                <a:latin typeface="Arial"/>
                <a:cs typeface="Arial"/>
              </a:rPr>
              <a:t>hanya </a:t>
            </a:r>
            <a:r>
              <a:rPr sz="1800" spc="-5" dirty="0">
                <a:latin typeface="Arial"/>
                <a:cs typeface="Arial"/>
              </a:rPr>
              <a:t>arah horisontal </a:t>
            </a:r>
            <a:r>
              <a:rPr sz="1800" spc="5" dirty="0">
                <a:latin typeface="Arial"/>
                <a:cs typeface="Arial"/>
              </a:rPr>
              <a:t>maka </a:t>
            </a:r>
            <a:r>
              <a:rPr sz="1800" spc="-5" dirty="0">
                <a:latin typeface="Arial"/>
                <a:cs typeface="Arial"/>
              </a:rPr>
              <a:t>a</a:t>
            </a:r>
            <a:r>
              <a:rPr sz="1800" spc="-7" baseline="-18518" dirty="0">
                <a:latin typeface="Arial"/>
                <a:cs typeface="Arial"/>
              </a:rPr>
              <a:t>y </a:t>
            </a:r>
            <a:r>
              <a:rPr sz="1800" dirty="0">
                <a:latin typeface="Arial"/>
                <a:cs typeface="Arial"/>
              </a:rPr>
              <a:t>= </a:t>
            </a:r>
            <a:r>
              <a:rPr sz="1800" spc="-5" dirty="0">
                <a:latin typeface="Arial"/>
                <a:cs typeface="Arial"/>
              </a:rPr>
              <a:t>0 sehingga  </a:t>
            </a:r>
            <a:r>
              <a:rPr sz="1800" dirty="0">
                <a:latin typeface="Arial"/>
                <a:cs typeface="Arial"/>
              </a:rPr>
              <a:t>P cos θ </a:t>
            </a:r>
            <a:r>
              <a:rPr sz="1800" spc="-5" dirty="0">
                <a:latin typeface="Arial"/>
                <a:cs typeface="Arial"/>
              </a:rPr>
              <a:t>–W </a:t>
            </a:r>
            <a:r>
              <a:rPr sz="1800" dirty="0">
                <a:latin typeface="Arial"/>
                <a:cs typeface="Arial"/>
              </a:rPr>
              <a:t>=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63500">
              <a:lnSpc>
                <a:spcPct val="100000"/>
              </a:lnSpc>
              <a:spcBef>
                <a:spcPts val="470"/>
              </a:spcBef>
            </a:pPr>
            <a:r>
              <a:rPr sz="1800" dirty="0">
                <a:latin typeface="Arial"/>
                <a:cs typeface="Arial"/>
              </a:rPr>
              <a:t>P cos θ =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15" dirty="0">
                <a:latin typeface="Arial"/>
                <a:cs typeface="Arial"/>
              </a:rPr>
              <a:t>mg</a:t>
            </a:r>
            <a:endParaRPr sz="18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133854" y="5031104"/>
            <a:ext cx="874394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360045" algn="l"/>
              </a:tabLst>
            </a:pPr>
            <a:r>
              <a:rPr sz="3450" baseline="-37439" dirty="0">
                <a:latin typeface="Symbol"/>
                <a:cs typeface="Symbol"/>
              </a:rPr>
              <a:t></a:t>
            </a:r>
            <a:r>
              <a:rPr sz="3450" baseline="-37439" dirty="0">
                <a:latin typeface="Times New Roman"/>
                <a:cs typeface="Times New Roman"/>
              </a:rPr>
              <a:t>	</a:t>
            </a:r>
            <a:r>
              <a:rPr sz="23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</a:t>
            </a:r>
            <a:r>
              <a:rPr sz="2025" i="1" u="heavy" spc="37" baseline="-20576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x</a:t>
            </a:r>
            <a:endParaRPr sz="2025" baseline="-20576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963159" y="5389562"/>
            <a:ext cx="288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h</a:t>
            </a:r>
            <a:r>
              <a:rPr sz="1800" spc="-7" baseline="-18518" dirty="0">
                <a:latin typeface="Arial"/>
                <a:cs typeface="Arial"/>
              </a:rPr>
              <a:t>1</a:t>
            </a:r>
            <a:endParaRPr sz="1800" baseline="-18518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993711" y="4977129"/>
            <a:ext cx="902335" cy="862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 marR="5080" indent="-38735">
              <a:lnSpc>
                <a:spcPct val="109800"/>
              </a:lnSpc>
              <a:spcBef>
                <a:spcPts val="100"/>
              </a:spcBef>
            </a:pPr>
            <a:r>
              <a:rPr sz="2300" i="1" u="heavy" spc="-2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3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 </a:t>
            </a:r>
            <a:r>
              <a:rPr sz="2300" u="heavy" spc="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sin</a:t>
            </a:r>
            <a:r>
              <a:rPr sz="2500" u="heavy" spc="2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</a:t>
            </a:r>
            <a:r>
              <a:rPr sz="2500" spc="20" dirty="0">
                <a:latin typeface="Times New Roman"/>
                <a:cs typeface="Times New Roman"/>
              </a:rPr>
              <a:t> </a:t>
            </a:r>
            <a:r>
              <a:rPr sz="2300" i="1" dirty="0">
                <a:latin typeface="Times New Roman"/>
                <a:cs typeface="Times New Roman"/>
              </a:rPr>
              <a:t>P</a:t>
            </a:r>
            <a:r>
              <a:rPr sz="2300" i="1" spc="25" dirty="0">
                <a:latin typeface="Times New Roman"/>
                <a:cs typeface="Times New Roman"/>
              </a:rPr>
              <a:t> </a:t>
            </a:r>
            <a:r>
              <a:rPr sz="2300" spc="30" dirty="0">
                <a:latin typeface="Times New Roman"/>
                <a:cs typeface="Times New Roman"/>
              </a:rPr>
              <a:t>cos</a:t>
            </a:r>
            <a:r>
              <a:rPr sz="2500" spc="30" dirty="0">
                <a:latin typeface="Symbol"/>
                <a:cs typeface="Symbol"/>
              </a:rPr>
              <a:t></a:t>
            </a:r>
            <a:endParaRPr sz="2500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993775" y="6009957"/>
            <a:ext cx="57785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160" dirty="0">
                <a:latin typeface="Times New Roman"/>
                <a:cs typeface="Times New Roman"/>
              </a:rPr>
              <a:t>t</a:t>
            </a:r>
            <a:r>
              <a:rPr sz="2300" spc="-85" dirty="0">
                <a:latin typeface="Times New Roman"/>
                <a:cs typeface="Times New Roman"/>
              </a:rPr>
              <a:t>a</a:t>
            </a:r>
            <a:r>
              <a:rPr sz="2300" spc="150" dirty="0">
                <a:latin typeface="Times New Roman"/>
                <a:cs typeface="Times New Roman"/>
              </a:rPr>
              <a:t>n</a:t>
            </a:r>
            <a:r>
              <a:rPr sz="2500" dirty="0">
                <a:latin typeface="Symbol"/>
                <a:cs typeface="Symbol"/>
              </a:rPr>
              <a:t></a:t>
            </a:r>
            <a:endParaRPr sz="25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544445" y="5457825"/>
            <a:ext cx="41592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i="1" dirty="0">
                <a:latin typeface="Times New Roman"/>
                <a:cs typeface="Times New Roman"/>
              </a:rPr>
              <a:t>Mg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740916" y="5814377"/>
            <a:ext cx="650240" cy="877569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695"/>
              </a:spcBef>
              <a:tabLst>
                <a:tab pos="377190" algn="l"/>
              </a:tabLst>
            </a:pPr>
            <a:r>
              <a:rPr sz="3450" baseline="-27777" dirty="0">
                <a:latin typeface="Symbol"/>
                <a:cs typeface="Symbol"/>
              </a:rPr>
              <a:t></a:t>
            </a:r>
            <a:r>
              <a:rPr sz="3450" baseline="-27777" dirty="0">
                <a:latin typeface="Times New Roman"/>
                <a:cs typeface="Times New Roman"/>
              </a:rPr>
              <a:t>	</a:t>
            </a:r>
            <a:r>
              <a:rPr sz="2300" i="1" u="heavy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25" i="1" u="heavy" spc="67" baseline="-20576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x</a:t>
            </a:r>
            <a:endParaRPr sz="2025" baseline="-20576">
              <a:latin typeface="Times New Roman"/>
              <a:cs typeface="Times New Roman"/>
            </a:endParaRPr>
          </a:p>
          <a:p>
            <a:pPr marR="46355" algn="r">
              <a:lnSpc>
                <a:spcPct val="100000"/>
              </a:lnSpc>
              <a:spcBef>
                <a:spcPts val="595"/>
              </a:spcBef>
            </a:pPr>
            <a:r>
              <a:rPr sz="2300" i="1" dirty="0">
                <a:latin typeface="Times New Roman"/>
                <a:cs typeface="Times New Roman"/>
              </a:rPr>
              <a:t>g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288279" y="5290820"/>
            <a:ext cx="2001520" cy="0"/>
          </a:xfrm>
          <a:custGeom>
            <a:avLst/>
            <a:gdLst/>
            <a:ahLst/>
            <a:cxnLst/>
            <a:rect l="l" t="t" r="r" b="b"/>
            <a:pathLst>
              <a:path w="2001520">
                <a:moveTo>
                  <a:pt x="0" y="0"/>
                </a:moveTo>
                <a:lnTo>
                  <a:pt x="2001520" y="0"/>
                </a:lnTo>
              </a:path>
            </a:pathLst>
          </a:custGeom>
          <a:ln w="20320">
            <a:solidFill>
              <a:srgbClr val="C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419090" y="5093970"/>
            <a:ext cx="590550" cy="0"/>
          </a:xfrm>
          <a:custGeom>
            <a:avLst/>
            <a:gdLst/>
            <a:ahLst/>
            <a:cxnLst/>
            <a:rect l="l" t="t" r="r" b="b"/>
            <a:pathLst>
              <a:path w="590550">
                <a:moveTo>
                  <a:pt x="0" y="0"/>
                </a:moveTo>
                <a:lnTo>
                  <a:pt x="590550" y="0"/>
                </a:lnTo>
              </a:path>
            </a:pathLst>
          </a:custGeom>
          <a:ln w="76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756909" y="5096509"/>
            <a:ext cx="33020" cy="134620"/>
          </a:xfrm>
          <a:custGeom>
            <a:avLst/>
            <a:gdLst/>
            <a:ahLst/>
            <a:cxnLst/>
            <a:rect l="l" t="t" r="r" b="b"/>
            <a:pathLst>
              <a:path w="33020" h="134620">
                <a:moveTo>
                  <a:pt x="19430" y="0"/>
                </a:moveTo>
                <a:lnTo>
                  <a:pt x="25274" y="14454"/>
                </a:lnTo>
                <a:lnTo>
                  <a:pt x="30083" y="29241"/>
                </a:lnTo>
                <a:lnTo>
                  <a:pt x="32771" y="44648"/>
                </a:lnTo>
                <a:lnTo>
                  <a:pt x="32257" y="60959"/>
                </a:lnTo>
                <a:lnTo>
                  <a:pt x="27914" y="78291"/>
                </a:lnTo>
                <a:lnTo>
                  <a:pt x="20367" y="96551"/>
                </a:lnTo>
                <a:lnTo>
                  <a:pt x="10701" y="115431"/>
                </a:lnTo>
                <a:lnTo>
                  <a:pt x="0" y="134619"/>
                </a:lnTo>
              </a:path>
            </a:pathLst>
          </a:custGeom>
          <a:ln w="1270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5813678" y="5071745"/>
            <a:ext cx="9715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Calibri"/>
                <a:cs typeface="Calibri"/>
              </a:rPr>
              <a:t>ϴ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6213221" y="5876683"/>
            <a:ext cx="226060" cy="586105"/>
          </a:xfrm>
          <a:custGeom>
            <a:avLst/>
            <a:gdLst/>
            <a:ahLst/>
            <a:cxnLst/>
            <a:rect l="l" t="t" r="r" b="b"/>
            <a:pathLst>
              <a:path w="226060" h="586104">
                <a:moveTo>
                  <a:pt x="183799" y="516225"/>
                </a:moveTo>
                <a:lnTo>
                  <a:pt x="153924" y="526948"/>
                </a:lnTo>
                <a:lnTo>
                  <a:pt x="215518" y="585787"/>
                </a:lnTo>
                <a:lnTo>
                  <a:pt x="222439" y="528167"/>
                </a:lnTo>
                <a:lnTo>
                  <a:pt x="188087" y="528167"/>
                </a:lnTo>
                <a:lnTo>
                  <a:pt x="183799" y="516225"/>
                </a:lnTo>
                <a:close/>
              </a:path>
              <a:path w="226060" h="586104">
                <a:moveTo>
                  <a:pt x="195739" y="511939"/>
                </a:moveTo>
                <a:lnTo>
                  <a:pt x="183799" y="516225"/>
                </a:lnTo>
                <a:lnTo>
                  <a:pt x="188087" y="528167"/>
                </a:lnTo>
                <a:lnTo>
                  <a:pt x="200025" y="523875"/>
                </a:lnTo>
                <a:lnTo>
                  <a:pt x="195739" y="511939"/>
                </a:lnTo>
                <a:close/>
              </a:path>
              <a:path w="226060" h="586104">
                <a:moveTo>
                  <a:pt x="225678" y="501192"/>
                </a:moveTo>
                <a:lnTo>
                  <a:pt x="195739" y="511939"/>
                </a:lnTo>
                <a:lnTo>
                  <a:pt x="200025" y="523875"/>
                </a:lnTo>
                <a:lnTo>
                  <a:pt x="188087" y="528167"/>
                </a:lnTo>
                <a:lnTo>
                  <a:pt x="222439" y="528167"/>
                </a:lnTo>
                <a:lnTo>
                  <a:pt x="225678" y="501192"/>
                </a:lnTo>
                <a:close/>
              </a:path>
              <a:path w="226060" h="586104">
                <a:moveTo>
                  <a:pt x="11937" y="0"/>
                </a:moveTo>
                <a:lnTo>
                  <a:pt x="0" y="4292"/>
                </a:lnTo>
                <a:lnTo>
                  <a:pt x="183799" y="516225"/>
                </a:lnTo>
                <a:lnTo>
                  <a:pt x="195739" y="511939"/>
                </a:lnTo>
                <a:lnTo>
                  <a:pt x="11937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5231765" y="6469379"/>
            <a:ext cx="25850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Garis </a:t>
            </a:r>
            <a:r>
              <a:rPr sz="1800" spc="-15" dirty="0">
                <a:latin typeface="Calibri"/>
                <a:cs typeface="Calibri"/>
              </a:rPr>
              <a:t>dengan tekanan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sama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340605" y="6233795"/>
            <a:ext cx="11048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865245" y="6109334"/>
            <a:ext cx="7423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P= </a:t>
            </a:r>
            <a:r>
              <a:rPr sz="1800" spc="-5" dirty="0">
                <a:latin typeface="Arial"/>
                <a:cs typeface="Arial"/>
              </a:rPr>
              <a:t>h</a:t>
            </a:r>
            <a:r>
              <a:rPr sz="1800" spc="39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ɣ</a:t>
            </a:r>
            <a:endParaRPr sz="1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869176" y="5576887"/>
            <a:ext cx="992505" cy="809625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25"/>
              </a:spcBef>
            </a:pPr>
            <a:r>
              <a:rPr sz="1800" spc="-5" dirty="0">
                <a:latin typeface="Arial"/>
                <a:cs typeface="Arial"/>
              </a:rPr>
              <a:t>h</a:t>
            </a:r>
            <a:r>
              <a:rPr sz="1800" spc="-7" baseline="-18518" dirty="0">
                <a:latin typeface="Arial"/>
                <a:cs typeface="Arial"/>
              </a:rPr>
              <a:t>2</a:t>
            </a:r>
            <a:endParaRPr sz="1800" baseline="-18518">
              <a:latin typeface="Arial"/>
              <a:cs typeface="Arial"/>
            </a:endParaRPr>
          </a:p>
          <a:p>
            <a:pPr marL="237490">
              <a:lnSpc>
                <a:spcPct val="100000"/>
              </a:lnSpc>
              <a:spcBef>
                <a:spcPts val="930"/>
              </a:spcBef>
            </a:pPr>
            <a:r>
              <a:rPr sz="1800" spc="-5" dirty="0">
                <a:latin typeface="Arial"/>
                <a:cs typeface="Arial"/>
              </a:rPr>
              <a:t>P= h</a:t>
            </a:r>
            <a:r>
              <a:rPr sz="1800" spc="-7" baseline="-18518" dirty="0">
                <a:latin typeface="Arial"/>
                <a:cs typeface="Arial"/>
              </a:rPr>
              <a:t>2</a:t>
            </a:r>
            <a:r>
              <a:rPr sz="1800" spc="-120" baseline="-18518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ɣ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 Dalam  </a:t>
            </a:r>
            <a:r>
              <a:rPr sz="1800" b="1" spc="-25" dirty="0">
                <a:latin typeface="Calibri"/>
                <a:cs typeface="Calibri"/>
              </a:rPr>
              <a:t>Tangki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Mengalami  </a:t>
            </a:r>
            <a:r>
              <a:rPr sz="1800" b="1" spc="-15" dirty="0"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369060" y="4097020"/>
            <a:ext cx="1981200" cy="1066800"/>
          </a:xfrm>
          <a:custGeom>
            <a:avLst/>
            <a:gdLst/>
            <a:ahLst/>
            <a:cxnLst/>
            <a:rect l="l" t="t" r="r" b="b"/>
            <a:pathLst>
              <a:path w="1981200" h="1066800">
                <a:moveTo>
                  <a:pt x="0" y="1066799"/>
                </a:moveTo>
                <a:lnTo>
                  <a:pt x="1981200" y="1066799"/>
                </a:lnTo>
                <a:lnTo>
                  <a:pt x="1981200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solidFill>
            <a:srgbClr val="9E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69060" y="4097020"/>
            <a:ext cx="1981200" cy="1066800"/>
          </a:xfrm>
          <a:custGeom>
            <a:avLst/>
            <a:gdLst/>
            <a:ahLst/>
            <a:cxnLst/>
            <a:rect l="l" t="t" r="r" b="b"/>
            <a:pathLst>
              <a:path w="1981200" h="1066800">
                <a:moveTo>
                  <a:pt x="0" y="1066799"/>
                </a:moveTo>
                <a:lnTo>
                  <a:pt x="1981200" y="1066799"/>
                </a:lnTo>
                <a:lnTo>
                  <a:pt x="1981200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ln w="25400">
            <a:solidFill>
              <a:srgbClr val="77A2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69060" y="3868420"/>
            <a:ext cx="0" cy="990600"/>
          </a:xfrm>
          <a:custGeom>
            <a:avLst/>
            <a:gdLst/>
            <a:ahLst/>
            <a:cxnLst/>
            <a:rect l="l" t="t" r="r" b="b"/>
            <a:pathLst>
              <a:path h="990600">
                <a:moveTo>
                  <a:pt x="0" y="0"/>
                </a:moveTo>
                <a:lnTo>
                  <a:pt x="0" y="9905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69060" y="5163820"/>
            <a:ext cx="1981200" cy="0"/>
          </a:xfrm>
          <a:custGeom>
            <a:avLst/>
            <a:gdLst/>
            <a:ahLst/>
            <a:cxnLst/>
            <a:rect l="l" t="t" r="r" b="b"/>
            <a:pathLst>
              <a:path w="1981200">
                <a:moveTo>
                  <a:pt x="0" y="0"/>
                </a:moveTo>
                <a:lnTo>
                  <a:pt x="19812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350259" y="3868420"/>
            <a:ext cx="0" cy="990600"/>
          </a:xfrm>
          <a:custGeom>
            <a:avLst/>
            <a:gdLst/>
            <a:ahLst/>
            <a:cxnLst/>
            <a:rect l="l" t="t" r="r" b="b"/>
            <a:pathLst>
              <a:path h="990600">
                <a:moveTo>
                  <a:pt x="0" y="990599"/>
                </a:moveTo>
                <a:lnTo>
                  <a:pt x="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31060" y="4097020"/>
            <a:ext cx="0" cy="533400"/>
          </a:xfrm>
          <a:custGeom>
            <a:avLst/>
            <a:gdLst/>
            <a:ahLst/>
            <a:cxnLst/>
            <a:rect l="l" t="t" r="r" b="b"/>
            <a:pathLst>
              <a:path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131060" y="4630420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>
                <a:moveTo>
                  <a:pt x="0" y="0"/>
                </a:moveTo>
                <a:lnTo>
                  <a:pt x="304800" y="0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35860" y="4097020"/>
            <a:ext cx="0" cy="533400"/>
          </a:xfrm>
          <a:custGeom>
            <a:avLst/>
            <a:gdLst/>
            <a:ahLst/>
            <a:cxnLst/>
            <a:rect l="l" t="t" r="r" b="b"/>
            <a:pathLst>
              <a:path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1016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36470" y="3716020"/>
            <a:ext cx="97790" cy="961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2825" y="3741165"/>
            <a:ext cx="0" cy="661035"/>
          </a:xfrm>
          <a:custGeom>
            <a:avLst/>
            <a:gdLst/>
            <a:ahLst/>
            <a:cxnLst/>
            <a:rect l="l" t="t" r="r" b="b"/>
            <a:pathLst>
              <a:path h="661035">
                <a:moveTo>
                  <a:pt x="0" y="0"/>
                </a:moveTo>
                <a:lnTo>
                  <a:pt x="0" y="660653"/>
                </a:lnTo>
              </a:path>
            </a:pathLst>
          </a:custGeom>
          <a:ln w="1397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32660" y="3716020"/>
            <a:ext cx="57150" cy="94615"/>
          </a:xfrm>
          <a:custGeom>
            <a:avLst/>
            <a:gdLst/>
            <a:ahLst/>
            <a:cxnLst/>
            <a:rect l="l" t="t" r="r" b="b"/>
            <a:pathLst>
              <a:path w="57150" h="94614">
                <a:moveTo>
                  <a:pt x="50926" y="0"/>
                </a:moveTo>
                <a:lnTo>
                  <a:pt x="1777" y="85470"/>
                </a:lnTo>
                <a:lnTo>
                  <a:pt x="0" y="88518"/>
                </a:lnTo>
                <a:lnTo>
                  <a:pt x="1015" y="92455"/>
                </a:lnTo>
                <a:lnTo>
                  <a:pt x="3809" y="94233"/>
                </a:lnTo>
                <a:lnTo>
                  <a:pt x="44703" y="12572"/>
                </a:lnTo>
                <a:lnTo>
                  <a:pt x="57150" y="12572"/>
                </a:lnTo>
                <a:lnTo>
                  <a:pt x="50926" y="0"/>
                </a:lnTo>
                <a:close/>
              </a:path>
              <a:path w="57150" h="94614">
                <a:moveTo>
                  <a:pt x="57150" y="12572"/>
                </a:moveTo>
                <a:lnTo>
                  <a:pt x="44703" y="12572"/>
                </a:lnTo>
                <a:lnTo>
                  <a:pt x="45592" y="15747"/>
                </a:lnTo>
                <a:lnTo>
                  <a:pt x="56260" y="15874"/>
                </a:lnTo>
                <a:lnTo>
                  <a:pt x="57150" y="12572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30120" y="4401820"/>
            <a:ext cx="106680" cy="3249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84222" y="4655692"/>
            <a:ext cx="0" cy="432434"/>
          </a:xfrm>
          <a:custGeom>
            <a:avLst/>
            <a:gdLst/>
            <a:ahLst/>
            <a:cxnLst/>
            <a:rect l="l" t="t" r="r" b="b"/>
            <a:pathLst>
              <a:path h="432435">
                <a:moveTo>
                  <a:pt x="0" y="0"/>
                </a:moveTo>
                <a:lnTo>
                  <a:pt x="0" y="431926"/>
                </a:lnTo>
              </a:path>
            </a:pathLst>
          </a:custGeom>
          <a:ln w="14223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234438" y="4630420"/>
            <a:ext cx="100584" cy="858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25039" y="4312920"/>
            <a:ext cx="71120" cy="1016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82291" y="4109592"/>
            <a:ext cx="57150" cy="83820"/>
          </a:xfrm>
          <a:custGeom>
            <a:avLst/>
            <a:gdLst/>
            <a:ahLst/>
            <a:cxnLst/>
            <a:rect l="l" t="t" r="r" b="b"/>
            <a:pathLst>
              <a:path w="57150" h="83820">
                <a:moveTo>
                  <a:pt x="11810" y="0"/>
                </a:moveTo>
                <a:lnTo>
                  <a:pt x="10921" y="3301"/>
                </a:lnTo>
                <a:lnTo>
                  <a:pt x="73" y="3301"/>
                </a:lnTo>
                <a:lnTo>
                  <a:pt x="5460" y="12572"/>
                </a:lnTo>
                <a:lnTo>
                  <a:pt x="11683" y="23494"/>
                </a:lnTo>
                <a:lnTo>
                  <a:pt x="44068" y="79501"/>
                </a:lnTo>
                <a:lnTo>
                  <a:pt x="45846" y="82549"/>
                </a:lnTo>
                <a:lnTo>
                  <a:pt x="49656" y="83565"/>
                </a:lnTo>
                <a:lnTo>
                  <a:pt x="52704" y="81914"/>
                </a:lnTo>
                <a:lnTo>
                  <a:pt x="55752" y="80136"/>
                </a:lnTo>
                <a:lnTo>
                  <a:pt x="56768" y="76199"/>
                </a:lnTo>
                <a:lnTo>
                  <a:pt x="54990" y="73151"/>
                </a:lnTo>
                <a:lnTo>
                  <a:pt x="13760" y="3301"/>
                </a:lnTo>
                <a:lnTo>
                  <a:pt x="10921" y="3301"/>
                </a:lnTo>
                <a:lnTo>
                  <a:pt x="0" y="3174"/>
                </a:lnTo>
                <a:lnTo>
                  <a:pt x="13685" y="3174"/>
                </a:lnTo>
                <a:lnTo>
                  <a:pt x="11810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534920" y="4534280"/>
            <a:ext cx="57785" cy="96520"/>
          </a:xfrm>
          <a:custGeom>
            <a:avLst/>
            <a:gdLst/>
            <a:ahLst/>
            <a:cxnLst/>
            <a:rect l="l" t="t" r="r" b="b"/>
            <a:pathLst>
              <a:path w="57785" h="96520">
                <a:moveTo>
                  <a:pt x="7112" y="0"/>
                </a:moveTo>
                <a:lnTo>
                  <a:pt x="1016" y="3556"/>
                </a:lnTo>
                <a:lnTo>
                  <a:pt x="0" y="7366"/>
                </a:lnTo>
                <a:lnTo>
                  <a:pt x="1778" y="10414"/>
                </a:lnTo>
                <a:lnTo>
                  <a:pt x="51307" y="96139"/>
                </a:lnTo>
                <a:lnTo>
                  <a:pt x="57657" y="83566"/>
                </a:lnTo>
                <a:lnTo>
                  <a:pt x="44957" y="83566"/>
                </a:lnTo>
                <a:lnTo>
                  <a:pt x="12700" y="4064"/>
                </a:lnTo>
                <a:lnTo>
                  <a:pt x="10922" y="1016"/>
                </a:lnTo>
                <a:lnTo>
                  <a:pt x="711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80595" y="4605020"/>
            <a:ext cx="8890" cy="10160"/>
          </a:xfrm>
          <a:custGeom>
            <a:avLst/>
            <a:gdLst/>
            <a:ahLst/>
            <a:cxnLst/>
            <a:rect l="l" t="t" r="r" b="b"/>
            <a:pathLst>
              <a:path w="8889" h="10160">
                <a:moveTo>
                  <a:pt x="0" y="10159"/>
                </a:moveTo>
                <a:lnTo>
                  <a:pt x="8436" y="10159"/>
                </a:lnTo>
                <a:lnTo>
                  <a:pt x="8436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580214" y="4594859"/>
            <a:ext cx="6350" cy="10160"/>
          </a:xfrm>
          <a:custGeom>
            <a:avLst/>
            <a:gdLst/>
            <a:ahLst/>
            <a:cxnLst/>
            <a:rect l="l" t="t" r="r" b="b"/>
            <a:pathLst>
              <a:path w="6350" h="10160">
                <a:moveTo>
                  <a:pt x="0" y="10160"/>
                </a:moveTo>
                <a:lnTo>
                  <a:pt x="5958" y="10160"/>
                </a:lnTo>
                <a:lnTo>
                  <a:pt x="5958" y="0"/>
                </a:lnTo>
                <a:lnTo>
                  <a:pt x="0" y="0"/>
                </a:lnTo>
                <a:lnTo>
                  <a:pt x="0" y="1016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582231" y="4132579"/>
            <a:ext cx="0" cy="462280"/>
          </a:xfrm>
          <a:custGeom>
            <a:avLst/>
            <a:gdLst/>
            <a:ahLst/>
            <a:cxnLst/>
            <a:rect l="l" t="t" r="r" b="b"/>
            <a:pathLst>
              <a:path h="462279">
                <a:moveTo>
                  <a:pt x="0" y="0"/>
                </a:moveTo>
                <a:lnTo>
                  <a:pt x="0" y="46228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35935" y="4097020"/>
            <a:ext cx="52069" cy="95885"/>
          </a:xfrm>
          <a:custGeom>
            <a:avLst/>
            <a:gdLst/>
            <a:ahLst/>
            <a:cxnLst/>
            <a:rect l="l" t="t" r="r" b="b"/>
            <a:pathLst>
              <a:path w="52069" h="95885">
                <a:moveTo>
                  <a:pt x="51815" y="0"/>
                </a:moveTo>
                <a:lnTo>
                  <a:pt x="0" y="88518"/>
                </a:lnTo>
                <a:lnTo>
                  <a:pt x="1015" y="92328"/>
                </a:lnTo>
                <a:lnTo>
                  <a:pt x="7112" y="95884"/>
                </a:lnTo>
                <a:lnTo>
                  <a:pt x="10921" y="94868"/>
                </a:lnTo>
                <a:lnTo>
                  <a:pt x="12700" y="91947"/>
                </a:lnTo>
                <a:lnTo>
                  <a:pt x="45465" y="36067"/>
                </a:lnTo>
                <a:lnTo>
                  <a:pt x="45465" y="12572"/>
                </a:lnTo>
                <a:lnTo>
                  <a:pt x="5181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47620" y="4097020"/>
            <a:ext cx="90805" cy="533400"/>
          </a:xfrm>
          <a:custGeom>
            <a:avLst/>
            <a:gdLst/>
            <a:ahLst/>
            <a:cxnLst/>
            <a:rect l="l" t="t" r="r" b="b"/>
            <a:pathLst>
              <a:path w="90805" h="533400">
                <a:moveTo>
                  <a:pt x="0" y="441324"/>
                </a:moveTo>
                <a:lnTo>
                  <a:pt x="32257" y="520826"/>
                </a:lnTo>
                <a:lnTo>
                  <a:pt x="44957" y="520826"/>
                </a:lnTo>
                <a:lnTo>
                  <a:pt x="38607" y="533399"/>
                </a:lnTo>
                <a:lnTo>
                  <a:pt x="47839" y="517651"/>
                </a:lnTo>
                <a:lnTo>
                  <a:pt x="33147" y="517651"/>
                </a:lnTo>
                <a:lnTo>
                  <a:pt x="32385" y="497331"/>
                </a:lnTo>
                <a:lnTo>
                  <a:pt x="0" y="441324"/>
                </a:lnTo>
                <a:close/>
              </a:path>
              <a:path w="90805" h="533400">
                <a:moveTo>
                  <a:pt x="40131" y="0"/>
                </a:moveTo>
                <a:lnTo>
                  <a:pt x="33781" y="12572"/>
                </a:lnTo>
                <a:lnTo>
                  <a:pt x="33781" y="36067"/>
                </a:lnTo>
                <a:lnTo>
                  <a:pt x="38607" y="508253"/>
                </a:lnTo>
                <a:lnTo>
                  <a:pt x="44068" y="517651"/>
                </a:lnTo>
                <a:lnTo>
                  <a:pt x="47839" y="517651"/>
                </a:lnTo>
                <a:lnTo>
                  <a:pt x="59676" y="497458"/>
                </a:lnTo>
                <a:lnTo>
                  <a:pt x="44957" y="497458"/>
                </a:lnTo>
                <a:lnTo>
                  <a:pt x="46355" y="36067"/>
                </a:lnTo>
                <a:lnTo>
                  <a:pt x="40131" y="25145"/>
                </a:lnTo>
                <a:lnTo>
                  <a:pt x="34671" y="15747"/>
                </a:lnTo>
                <a:lnTo>
                  <a:pt x="45627" y="15747"/>
                </a:lnTo>
                <a:lnTo>
                  <a:pt x="46481" y="12572"/>
                </a:lnTo>
                <a:lnTo>
                  <a:pt x="47396" y="12572"/>
                </a:lnTo>
                <a:lnTo>
                  <a:pt x="40131" y="0"/>
                </a:lnTo>
                <a:close/>
              </a:path>
              <a:path w="90805" h="533400">
                <a:moveTo>
                  <a:pt x="83312" y="437514"/>
                </a:moveTo>
                <a:lnTo>
                  <a:pt x="79502" y="438530"/>
                </a:lnTo>
                <a:lnTo>
                  <a:pt x="44957" y="497458"/>
                </a:lnTo>
                <a:lnTo>
                  <a:pt x="59676" y="497458"/>
                </a:lnTo>
                <a:lnTo>
                  <a:pt x="90424" y="445007"/>
                </a:lnTo>
                <a:lnTo>
                  <a:pt x="89407" y="441070"/>
                </a:lnTo>
                <a:lnTo>
                  <a:pt x="83312" y="437514"/>
                </a:lnTo>
                <a:close/>
              </a:path>
              <a:path w="90805" h="533400">
                <a:moveTo>
                  <a:pt x="47396" y="12572"/>
                </a:moveTo>
                <a:lnTo>
                  <a:pt x="46481" y="12572"/>
                </a:lnTo>
                <a:lnTo>
                  <a:pt x="89662" y="85724"/>
                </a:lnTo>
                <a:lnTo>
                  <a:pt x="47396" y="12572"/>
                </a:lnTo>
                <a:close/>
              </a:path>
              <a:path w="90805" h="533400">
                <a:moveTo>
                  <a:pt x="45627" y="15747"/>
                </a:moveTo>
                <a:lnTo>
                  <a:pt x="34671" y="15747"/>
                </a:lnTo>
                <a:lnTo>
                  <a:pt x="45593" y="15874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578859" y="4097020"/>
            <a:ext cx="990600" cy="1066800"/>
          </a:xfrm>
          <a:custGeom>
            <a:avLst/>
            <a:gdLst/>
            <a:ahLst/>
            <a:cxnLst/>
            <a:rect l="l" t="t" r="r" b="b"/>
            <a:pathLst>
              <a:path w="990600" h="1066800">
                <a:moveTo>
                  <a:pt x="990600" y="0"/>
                </a:moveTo>
                <a:lnTo>
                  <a:pt x="0" y="1066799"/>
                </a:lnTo>
                <a:lnTo>
                  <a:pt x="990600" y="1066799"/>
                </a:lnTo>
                <a:lnTo>
                  <a:pt x="990600" y="0"/>
                </a:lnTo>
                <a:close/>
              </a:path>
            </a:pathLst>
          </a:custGeom>
          <a:solidFill>
            <a:srgbClr val="9FE2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78859" y="4097020"/>
            <a:ext cx="990600" cy="1066800"/>
          </a:xfrm>
          <a:custGeom>
            <a:avLst/>
            <a:gdLst/>
            <a:ahLst/>
            <a:cxnLst/>
            <a:rect l="l" t="t" r="r" b="b"/>
            <a:pathLst>
              <a:path w="990600" h="1066800">
                <a:moveTo>
                  <a:pt x="0" y="1066799"/>
                </a:moveTo>
                <a:lnTo>
                  <a:pt x="990600" y="0"/>
                </a:lnTo>
                <a:lnTo>
                  <a:pt x="990600" y="1066799"/>
                </a:lnTo>
                <a:lnTo>
                  <a:pt x="0" y="1066799"/>
                </a:lnTo>
                <a:close/>
              </a:path>
            </a:pathLst>
          </a:custGeom>
          <a:ln w="25400">
            <a:solidFill>
              <a:srgbClr val="1F63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961129" y="4098290"/>
            <a:ext cx="609600" cy="1066800"/>
          </a:xfrm>
          <a:custGeom>
            <a:avLst/>
            <a:gdLst/>
            <a:ahLst/>
            <a:cxnLst/>
            <a:rect l="l" t="t" r="r" b="b"/>
            <a:pathLst>
              <a:path w="609600" h="1066800">
                <a:moveTo>
                  <a:pt x="609600" y="0"/>
                </a:moveTo>
                <a:lnTo>
                  <a:pt x="0" y="1066800"/>
                </a:lnTo>
              </a:path>
            </a:pathLst>
          </a:custGeom>
          <a:ln w="12700">
            <a:solidFill>
              <a:srgbClr val="6CD5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6" name="object 36"/>
          <p:cNvGraphicFramePr>
            <a:graphicFrameLocks noGrp="1"/>
          </p:cNvGraphicFramePr>
          <p:nvPr/>
        </p:nvGraphicFramePr>
        <p:xfrm>
          <a:off x="4709159" y="3868420"/>
          <a:ext cx="1981200" cy="1295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C891F"/>
                      </a:solidFill>
                      <a:prstDash val="solid"/>
                    </a:lnL>
                    <a:lnR w="12700">
                      <a:solidFill>
                        <a:srgbClr val="2C891F"/>
                      </a:solidFill>
                      <a:prstDash val="solid"/>
                    </a:lnR>
                    <a:lnB w="28575">
                      <a:solidFill>
                        <a:srgbClr val="77A2D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77A2D4"/>
                      </a:solidFill>
                      <a:prstDash val="solid"/>
                    </a:lnL>
                    <a:lnR w="28575">
                      <a:solidFill>
                        <a:srgbClr val="77A2D4"/>
                      </a:solidFill>
                      <a:prstDash val="solid"/>
                    </a:lnR>
                    <a:lnT w="28575">
                      <a:solidFill>
                        <a:srgbClr val="77A2D4"/>
                      </a:solidFill>
                      <a:prstDash val="solid"/>
                    </a:lnT>
                    <a:lnB w="12700">
                      <a:solidFill>
                        <a:srgbClr val="2C891F"/>
                      </a:solidFill>
                      <a:prstDash val="solid"/>
                    </a:lnB>
                    <a:solidFill>
                      <a:srgbClr val="9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77A2D4"/>
                      </a:solidFill>
                      <a:prstDash val="solid"/>
                    </a:lnL>
                    <a:lnR w="28575">
                      <a:solidFill>
                        <a:srgbClr val="77A2D4"/>
                      </a:solidFill>
                      <a:prstDash val="solid"/>
                    </a:lnR>
                    <a:lnT w="12700">
                      <a:solidFill>
                        <a:srgbClr val="2C891F"/>
                      </a:solidFill>
                      <a:prstDash val="solid"/>
                    </a:lnT>
                    <a:lnB w="12700">
                      <a:solidFill>
                        <a:srgbClr val="2C891F"/>
                      </a:solidFill>
                      <a:prstDash val="solid"/>
                    </a:lnB>
                    <a:solidFill>
                      <a:srgbClr val="9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77A2D4"/>
                      </a:solidFill>
                      <a:prstDash val="solid"/>
                    </a:lnL>
                    <a:lnR w="28575">
                      <a:solidFill>
                        <a:srgbClr val="77A2D4"/>
                      </a:solidFill>
                      <a:prstDash val="solid"/>
                    </a:lnR>
                    <a:lnT w="12700">
                      <a:solidFill>
                        <a:srgbClr val="2C891F"/>
                      </a:solidFill>
                      <a:prstDash val="solid"/>
                    </a:lnT>
                    <a:lnB w="12700">
                      <a:solidFill>
                        <a:srgbClr val="2C891F"/>
                      </a:solidFill>
                      <a:prstDash val="solid"/>
                    </a:lnB>
                    <a:solidFill>
                      <a:srgbClr val="9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77A2D4"/>
                      </a:solidFill>
                      <a:prstDash val="solid"/>
                    </a:lnL>
                    <a:lnR w="28575">
                      <a:solidFill>
                        <a:srgbClr val="77A2D4"/>
                      </a:solidFill>
                      <a:prstDash val="solid"/>
                    </a:lnR>
                    <a:lnT w="12700">
                      <a:solidFill>
                        <a:srgbClr val="2C891F"/>
                      </a:solidFill>
                      <a:prstDash val="solid"/>
                    </a:lnT>
                    <a:lnB w="12700">
                      <a:solidFill>
                        <a:srgbClr val="2C891F"/>
                      </a:solidFill>
                      <a:prstDash val="solid"/>
                    </a:lnB>
                    <a:solidFill>
                      <a:srgbClr val="9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77A2D4"/>
                      </a:solidFill>
                      <a:prstDash val="solid"/>
                    </a:lnL>
                    <a:lnR w="28575">
                      <a:solidFill>
                        <a:srgbClr val="77A2D4"/>
                      </a:solidFill>
                      <a:prstDash val="solid"/>
                    </a:lnR>
                    <a:lnT w="12700">
                      <a:solidFill>
                        <a:srgbClr val="2C891F"/>
                      </a:solidFill>
                      <a:prstDash val="solid"/>
                    </a:lnT>
                    <a:lnB w="12700">
                      <a:solidFill>
                        <a:srgbClr val="2C891F"/>
                      </a:solidFill>
                      <a:prstDash val="solid"/>
                    </a:lnB>
                    <a:solidFill>
                      <a:srgbClr val="9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77A2D4"/>
                      </a:solidFill>
                      <a:prstDash val="solid"/>
                    </a:lnL>
                    <a:lnR w="28575">
                      <a:solidFill>
                        <a:srgbClr val="77A2D4"/>
                      </a:solidFill>
                      <a:prstDash val="solid"/>
                    </a:lnR>
                    <a:lnT w="12700">
                      <a:solidFill>
                        <a:srgbClr val="2C891F"/>
                      </a:solidFill>
                      <a:prstDash val="solid"/>
                    </a:lnT>
                    <a:lnB w="28575">
                      <a:solidFill>
                        <a:srgbClr val="77A2D4"/>
                      </a:solidFill>
                      <a:prstDash val="solid"/>
                    </a:lnB>
                    <a:solidFill>
                      <a:srgbClr val="9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7" name="object 37"/>
          <p:cNvSpPr/>
          <p:nvPr/>
        </p:nvSpPr>
        <p:spPr>
          <a:xfrm>
            <a:off x="4340859" y="4274820"/>
            <a:ext cx="228600" cy="1041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362069" y="4427220"/>
            <a:ext cx="207391" cy="1041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264659" y="4481829"/>
            <a:ext cx="283845" cy="0"/>
          </a:xfrm>
          <a:custGeom>
            <a:avLst/>
            <a:gdLst/>
            <a:ahLst/>
            <a:cxnLst/>
            <a:rect l="l" t="t" r="r" b="b"/>
            <a:pathLst>
              <a:path w="283845">
                <a:moveTo>
                  <a:pt x="0" y="0"/>
                </a:moveTo>
                <a:lnTo>
                  <a:pt x="283369" y="0"/>
                </a:lnTo>
              </a:path>
            </a:pathLst>
          </a:custGeom>
          <a:ln w="508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264659" y="4476750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4">
                <a:moveTo>
                  <a:pt x="0" y="0"/>
                </a:moveTo>
                <a:lnTo>
                  <a:pt x="284680" y="0"/>
                </a:lnTo>
              </a:path>
            </a:pathLst>
          </a:custGeom>
          <a:ln w="5080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264659" y="4473575"/>
            <a:ext cx="291465" cy="0"/>
          </a:xfrm>
          <a:custGeom>
            <a:avLst/>
            <a:gdLst/>
            <a:ahLst/>
            <a:cxnLst/>
            <a:rect l="l" t="t" r="r" b="b"/>
            <a:pathLst>
              <a:path w="291464">
                <a:moveTo>
                  <a:pt x="0" y="0"/>
                </a:moveTo>
                <a:lnTo>
                  <a:pt x="291319" y="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264659" y="4472304"/>
            <a:ext cx="97790" cy="0"/>
          </a:xfrm>
          <a:custGeom>
            <a:avLst/>
            <a:gdLst/>
            <a:ahLst/>
            <a:cxnLst/>
            <a:rect l="l" t="t" r="r" b="b"/>
            <a:pathLst>
              <a:path w="97789">
                <a:moveTo>
                  <a:pt x="0" y="0"/>
                </a:moveTo>
                <a:lnTo>
                  <a:pt x="97408" y="0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553711" y="4473321"/>
            <a:ext cx="3175" cy="12065"/>
          </a:xfrm>
          <a:custGeom>
            <a:avLst/>
            <a:gdLst/>
            <a:ahLst/>
            <a:cxnLst/>
            <a:rect l="l" t="t" r="r" b="b"/>
            <a:pathLst>
              <a:path w="3175" h="12064">
                <a:moveTo>
                  <a:pt x="3175" y="0"/>
                </a:moveTo>
                <a:lnTo>
                  <a:pt x="0" y="888"/>
                </a:lnTo>
                <a:lnTo>
                  <a:pt x="0" y="11810"/>
                </a:lnTo>
                <a:lnTo>
                  <a:pt x="3175" y="11810"/>
                </a:lnTo>
                <a:lnTo>
                  <a:pt x="317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544314" y="4474209"/>
            <a:ext cx="9525" cy="11430"/>
          </a:xfrm>
          <a:custGeom>
            <a:avLst/>
            <a:gdLst/>
            <a:ahLst/>
            <a:cxnLst/>
            <a:rect l="l" t="t" r="r" b="b"/>
            <a:pathLst>
              <a:path w="9525" h="11429">
                <a:moveTo>
                  <a:pt x="9398" y="0"/>
                </a:moveTo>
                <a:lnTo>
                  <a:pt x="0" y="5460"/>
                </a:lnTo>
                <a:lnTo>
                  <a:pt x="9398" y="10921"/>
                </a:lnTo>
                <a:lnTo>
                  <a:pt x="9398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544186" y="4624832"/>
            <a:ext cx="9525" cy="10795"/>
          </a:xfrm>
          <a:custGeom>
            <a:avLst/>
            <a:gdLst/>
            <a:ahLst/>
            <a:cxnLst/>
            <a:rect l="l" t="t" r="r" b="b"/>
            <a:pathLst>
              <a:path w="9525" h="10795">
                <a:moveTo>
                  <a:pt x="9525" y="0"/>
                </a:moveTo>
                <a:lnTo>
                  <a:pt x="0" y="5461"/>
                </a:lnTo>
                <a:lnTo>
                  <a:pt x="9525" y="10795"/>
                </a:lnTo>
                <a:lnTo>
                  <a:pt x="952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074159" y="4623942"/>
            <a:ext cx="495300" cy="55880"/>
          </a:xfrm>
          <a:custGeom>
            <a:avLst/>
            <a:gdLst/>
            <a:ahLst/>
            <a:cxnLst/>
            <a:rect l="l" t="t" r="r" b="b"/>
            <a:pathLst>
              <a:path w="495300" h="55879">
                <a:moveTo>
                  <a:pt x="484523" y="888"/>
                </a:moveTo>
                <a:lnTo>
                  <a:pt x="479551" y="888"/>
                </a:lnTo>
                <a:lnTo>
                  <a:pt x="482726" y="12445"/>
                </a:lnTo>
                <a:lnTo>
                  <a:pt x="409828" y="55498"/>
                </a:lnTo>
                <a:lnTo>
                  <a:pt x="495300" y="6222"/>
                </a:lnTo>
                <a:lnTo>
                  <a:pt x="484523" y="888"/>
                </a:lnTo>
                <a:close/>
              </a:path>
              <a:path w="495300" h="55879">
                <a:moveTo>
                  <a:pt x="482726" y="0"/>
                </a:moveTo>
                <a:lnTo>
                  <a:pt x="459104" y="0"/>
                </a:lnTo>
                <a:lnTo>
                  <a:pt x="0" y="1523"/>
                </a:lnTo>
                <a:lnTo>
                  <a:pt x="0" y="14096"/>
                </a:lnTo>
                <a:lnTo>
                  <a:pt x="482726" y="12445"/>
                </a:lnTo>
                <a:lnTo>
                  <a:pt x="482517" y="11683"/>
                </a:lnTo>
                <a:lnTo>
                  <a:pt x="479551" y="11683"/>
                </a:lnTo>
                <a:lnTo>
                  <a:pt x="470026" y="6349"/>
                </a:lnTo>
                <a:lnTo>
                  <a:pt x="479551" y="888"/>
                </a:lnTo>
                <a:lnTo>
                  <a:pt x="484523" y="888"/>
                </a:lnTo>
                <a:lnTo>
                  <a:pt x="482726" y="0"/>
                </a:lnTo>
                <a:close/>
              </a:path>
              <a:path w="495300" h="55879">
                <a:moveTo>
                  <a:pt x="479551" y="888"/>
                </a:moveTo>
                <a:lnTo>
                  <a:pt x="479551" y="11683"/>
                </a:lnTo>
                <a:lnTo>
                  <a:pt x="482517" y="11683"/>
                </a:lnTo>
                <a:lnTo>
                  <a:pt x="479551" y="888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473321" y="4579620"/>
            <a:ext cx="96138" cy="1016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473321" y="4732020"/>
            <a:ext cx="96138" cy="10414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959859" y="4776342"/>
            <a:ext cx="597535" cy="14604"/>
          </a:xfrm>
          <a:custGeom>
            <a:avLst/>
            <a:gdLst/>
            <a:ahLst/>
            <a:cxnLst/>
            <a:rect l="l" t="t" r="r" b="b"/>
            <a:pathLst>
              <a:path w="597535" h="14604">
                <a:moveTo>
                  <a:pt x="0" y="0"/>
                </a:moveTo>
                <a:lnTo>
                  <a:pt x="0" y="12699"/>
                </a:lnTo>
                <a:lnTo>
                  <a:pt x="573531" y="14223"/>
                </a:lnTo>
                <a:lnTo>
                  <a:pt x="597026" y="14223"/>
                </a:lnTo>
                <a:lnTo>
                  <a:pt x="597026" y="13334"/>
                </a:lnTo>
                <a:lnTo>
                  <a:pt x="593851" y="13334"/>
                </a:lnTo>
                <a:lnTo>
                  <a:pt x="584453" y="7873"/>
                </a:lnTo>
                <a:lnTo>
                  <a:pt x="593851" y="2412"/>
                </a:lnTo>
                <a:lnTo>
                  <a:pt x="597026" y="1523"/>
                </a:lnTo>
                <a:lnTo>
                  <a:pt x="0" y="0"/>
                </a:lnTo>
                <a:close/>
              </a:path>
              <a:path w="597535" h="14604">
                <a:moveTo>
                  <a:pt x="597026" y="1523"/>
                </a:moveTo>
                <a:lnTo>
                  <a:pt x="593851" y="2412"/>
                </a:lnTo>
                <a:lnTo>
                  <a:pt x="593851" y="13334"/>
                </a:lnTo>
                <a:lnTo>
                  <a:pt x="597026" y="13334"/>
                </a:lnTo>
                <a:lnTo>
                  <a:pt x="597026" y="1523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544314" y="4778755"/>
            <a:ext cx="9525" cy="11430"/>
          </a:xfrm>
          <a:custGeom>
            <a:avLst/>
            <a:gdLst/>
            <a:ahLst/>
            <a:cxnLst/>
            <a:rect l="l" t="t" r="r" b="b"/>
            <a:pathLst>
              <a:path w="9525" h="11429">
                <a:moveTo>
                  <a:pt x="9398" y="0"/>
                </a:moveTo>
                <a:lnTo>
                  <a:pt x="0" y="5461"/>
                </a:lnTo>
                <a:lnTo>
                  <a:pt x="9398" y="10922"/>
                </a:lnTo>
                <a:lnTo>
                  <a:pt x="9398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544314" y="4931155"/>
            <a:ext cx="9525" cy="11430"/>
          </a:xfrm>
          <a:custGeom>
            <a:avLst/>
            <a:gdLst/>
            <a:ahLst/>
            <a:cxnLst/>
            <a:rect l="l" t="t" r="r" b="b"/>
            <a:pathLst>
              <a:path w="9525" h="11429">
                <a:moveTo>
                  <a:pt x="9398" y="0"/>
                </a:moveTo>
                <a:lnTo>
                  <a:pt x="0" y="5461"/>
                </a:lnTo>
                <a:lnTo>
                  <a:pt x="9398" y="10922"/>
                </a:lnTo>
                <a:lnTo>
                  <a:pt x="9398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807459" y="4928742"/>
            <a:ext cx="762000" cy="58419"/>
          </a:xfrm>
          <a:custGeom>
            <a:avLst/>
            <a:gdLst/>
            <a:ahLst/>
            <a:cxnLst/>
            <a:rect l="l" t="t" r="r" b="b"/>
            <a:pathLst>
              <a:path w="762000" h="58420">
                <a:moveTo>
                  <a:pt x="751187" y="2412"/>
                </a:moveTo>
                <a:lnTo>
                  <a:pt x="746251" y="2412"/>
                </a:lnTo>
                <a:lnTo>
                  <a:pt x="749426" y="14223"/>
                </a:lnTo>
                <a:lnTo>
                  <a:pt x="676275" y="58038"/>
                </a:lnTo>
                <a:lnTo>
                  <a:pt x="762000" y="7873"/>
                </a:lnTo>
                <a:lnTo>
                  <a:pt x="751187" y="2412"/>
                </a:lnTo>
                <a:close/>
              </a:path>
              <a:path w="762000" h="58420">
                <a:moveTo>
                  <a:pt x="0" y="0"/>
                </a:moveTo>
                <a:lnTo>
                  <a:pt x="0" y="12699"/>
                </a:lnTo>
                <a:lnTo>
                  <a:pt x="725931" y="14223"/>
                </a:lnTo>
                <a:lnTo>
                  <a:pt x="749426" y="14223"/>
                </a:lnTo>
                <a:lnTo>
                  <a:pt x="749188" y="13334"/>
                </a:lnTo>
                <a:lnTo>
                  <a:pt x="746251" y="13334"/>
                </a:lnTo>
                <a:lnTo>
                  <a:pt x="736853" y="7873"/>
                </a:lnTo>
                <a:lnTo>
                  <a:pt x="746251" y="2412"/>
                </a:lnTo>
                <a:lnTo>
                  <a:pt x="751187" y="2412"/>
                </a:lnTo>
                <a:lnTo>
                  <a:pt x="749426" y="1523"/>
                </a:lnTo>
                <a:lnTo>
                  <a:pt x="0" y="0"/>
                </a:lnTo>
                <a:close/>
              </a:path>
              <a:path w="762000" h="58420">
                <a:moveTo>
                  <a:pt x="746251" y="2412"/>
                </a:moveTo>
                <a:lnTo>
                  <a:pt x="746251" y="13334"/>
                </a:lnTo>
                <a:lnTo>
                  <a:pt x="749188" y="13334"/>
                </a:lnTo>
                <a:lnTo>
                  <a:pt x="746251" y="2412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473321" y="4884420"/>
            <a:ext cx="96138" cy="10414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685482" y="1686559"/>
            <a:ext cx="7687945" cy="14897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marR="5080" indent="-342900">
              <a:lnSpc>
                <a:spcPct val="100099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Apabila percepatan arah </a:t>
            </a:r>
            <a:r>
              <a:rPr sz="2400" spc="-5" dirty="0">
                <a:latin typeface="Arial"/>
                <a:cs typeface="Arial"/>
              </a:rPr>
              <a:t>vertikal maka </a:t>
            </a:r>
            <a:r>
              <a:rPr sz="2400" dirty="0">
                <a:latin typeface="Arial"/>
                <a:cs typeface="Arial"/>
              </a:rPr>
              <a:t>permukaan zat  cair </a:t>
            </a:r>
            <a:r>
              <a:rPr sz="2400" spc="-5" dirty="0">
                <a:latin typeface="Arial"/>
                <a:cs typeface="Arial"/>
              </a:rPr>
              <a:t>tetap </a:t>
            </a:r>
            <a:r>
              <a:rPr sz="2400" dirty="0">
                <a:latin typeface="Arial"/>
                <a:cs typeface="Arial"/>
              </a:rPr>
              <a:t>horisontal </a:t>
            </a:r>
            <a:r>
              <a:rPr sz="2400" spc="-5" dirty="0">
                <a:latin typeface="Arial"/>
                <a:cs typeface="Arial"/>
              </a:rPr>
              <a:t>tetapi </a:t>
            </a:r>
            <a:r>
              <a:rPr sz="2400" dirty="0">
                <a:latin typeface="Arial"/>
                <a:cs typeface="Arial"/>
              </a:rPr>
              <a:t>akan terjadi perubahan  tekanan hidrostatis. Percepatan </a:t>
            </a:r>
            <a:r>
              <a:rPr sz="2400" spc="-5" dirty="0">
                <a:latin typeface="Arial"/>
                <a:cs typeface="Arial"/>
              </a:rPr>
              <a:t>ke </a:t>
            </a:r>
            <a:r>
              <a:rPr sz="2400" dirty="0">
                <a:latin typeface="Arial"/>
                <a:cs typeface="Arial"/>
              </a:rPr>
              <a:t>atas tekanan  hidrostatis akan bertambah dan </a:t>
            </a:r>
            <a:r>
              <a:rPr sz="3600" baseline="2314" dirty="0">
                <a:latin typeface="Arial"/>
                <a:cs typeface="Arial"/>
              </a:rPr>
              <a:t>berlaku</a:t>
            </a:r>
            <a:r>
              <a:rPr sz="3600" spc="-127" baseline="2314" dirty="0">
                <a:latin typeface="Arial"/>
                <a:cs typeface="Arial"/>
              </a:rPr>
              <a:t> </a:t>
            </a:r>
            <a:r>
              <a:rPr sz="3600" spc="-7" baseline="2314" dirty="0">
                <a:latin typeface="Arial"/>
                <a:cs typeface="Arial"/>
              </a:rPr>
              <a:t>sebaliknya</a:t>
            </a:r>
            <a:endParaRPr sz="3600" baseline="2314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286000" y="3661791"/>
            <a:ext cx="13462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057145" y="4199890"/>
            <a:ext cx="658495" cy="1073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ts val="147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  <a:p>
            <a:pPr marL="241300">
              <a:lnSpc>
                <a:spcPts val="1470"/>
              </a:lnSpc>
            </a:pPr>
            <a:r>
              <a:rPr sz="1400" dirty="0">
                <a:latin typeface="Arial"/>
                <a:cs typeface="Arial"/>
              </a:rPr>
              <a:t>W</a:t>
            </a:r>
            <a:endParaRPr sz="1400">
              <a:latin typeface="Arial"/>
              <a:cs typeface="Arial"/>
            </a:endParaRPr>
          </a:p>
          <a:p>
            <a:pPr marR="506095" algn="ctr">
              <a:lnSpc>
                <a:spcPct val="100000"/>
              </a:lnSpc>
              <a:spcBef>
                <a:spcPts val="40"/>
              </a:spcBef>
            </a:pPr>
            <a:r>
              <a:rPr sz="1400" dirty="0">
                <a:latin typeface="Arial"/>
                <a:cs typeface="Arial"/>
              </a:rPr>
              <a:t>A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50">
              <a:latin typeface="Times New Roman"/>
              <a:cs typeface="Times New Roman"/>
            </a:endParaRPr>
          </a:p>
          <a:p>
            <a:pPr marL="165100">
              <a:lnSpc>
                <a:spcPct val="100000"/>
              </a:lnSpc>
            </a:pPr>
            <a:r>
              <a:rPr sz="1400" dirty="0"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048129" y="5786158"/>
            <a:ext cx="5303520" cy="610870"/>
          </a:xfrm>
          <a:prstGeom prst="rect">
            <a:avLst/>
          </a:prstGeom>
        </p:spPr>
        <p:txBody>
          <a:bodyPr vert="horz" wrap="square" lIns="0" tIns="311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4"/>
              </a:spcBef>
              <a:tabLst>
                <a:tab pos="354965" algn="l"/>
              </a:tabLst>
            </a:pPr>
            <a:r>
              <a:rPr sz="1800" spc="-5" dirty="0">
                <a:latin typeface="Arial"/>
                <a:cs typeface="Arial"/>
              </a:rPr>
              <a:t>1.	</a:t>
            </a:r>
            <a:r>
              <a:rPr sz="1800" dirty="0">
                <a:latin typeface="Arial"/>
                <a:cs typeface="Arial"/>
              </a:rPr>
              <a:t>Berat Prisma W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dirty="0">
                <a:latin typeface="Arial"/>
                <a:cs typeface="Arial"/>
              </a:rPr>
              <a:t>bekerja vertikal </a:t>
            </a:r>
            <a:r>
              <a:rPr sz="1800" spc="5" dirty="0">
                <a:latin typeface="Arial"/>
                <a:cs typeface="Arial"/>
              </a:rPr>
              <a:t>ke </a:t>
            </a:r>
            <a:r>
              <a:rPr sz="1800" spc="-10" dirty="0">
                <a:latin typeface="Arial"/>
                <a:cs typeface="Arial"/>
              </a:rPr>
              <a:t>bawah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  <a:spcBef>
                <a:spcPts val="140"/>
              </a:spcBef>
            </a:pPr>
            <a:r>
              <a:rPr sz="1800" dirty="0">
                <a:latin typeface="Arial"/>
                <a:cs typeface="Arial"/>
              </a:rPr>
              <a:t>W = </a:t>
            </a:r>
            <a:r>
              <a:rPr sz="1800" spc="-5" dirty="0">
                <a:latin typeface="Arial"/>
                <a:cs typeface="Arial"/>
              </a:rPr>
              <a:t>Mg </a:t>
            </a:r>
            <a:r>
              <a:rPr sz="1800" dirty="0">
                <a:latin typeface="Arial"/>
                <a:cs typeface="Arial"/>
              </a:rPr>
              <a:t>=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ρghA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 Dalam  </a:t>
            </a:r>
            <a:r>
              <a:rPr sz="1800" b="1" spc="-25" dirty="0">
                <a:latin typeface="Calibri"/>
                <a:cs typeface="Calibri"/>
              </a:rPr>
              <a:t>Tangki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Mengalami  </a:t>
            </a:r>
            <a:r>
              <a:rPr sz="1800" b="1" spc="-15" dirty="0"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3712" y="3163951"/>
            <a:ext cx="5307965" cy="1069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60119" marR="30480" indent="-922655">
              <a:lnSpc>
                <a:spcPct val="108800"/>
              </a:lnSpc>
              <a:spcBef>
                <a:spcPts val="100"/>
              </a:spcBef>
              <a:tabLst>
                <a:tab pos="2249170" algn="l"/>
                <a:tab pos="3213735" algn="l"/>
              </a:tabLst>
            </a:pPr>
            <a:r>
              <a:rPr sz="3000" baseline="2777" dirty="0">
                <a:latin typeface="Arial"/>
                <a:cs typeface="Arial"/>
              </a:rPr>
              <a:t>Sesuai</a:t>
            </a:r>
            <a:r>
              <a:rPr sz="3000" spc="-15" baseline="2777" dirty="0">
                <a:latin typeface="Arial"/>
                <a:cs typeface="Arial"/>
              </a:rPr>
              <a:t> </a:t>
            </a:r>
            <a:r>
              <a:rPr sz="3000" baseline="2777" dirty="0">
                <a:latin typeface="Arial"/>
                <a:cs typeface="Arial"/>
              </a:rPr>
              <a:t>hk</a:t>
            </a:r>
            <a:r>
              <a:rPr sz="3000" spc="-15" baseline="2777" dirty="0">
                <a:latin typeface="Arial"/>
                <a:cs typeface="Arial"/>
              </a:rPr>
              <a:t> </a:t>
            </a:r>
            <a:r>
              <a:rPr sz="3000" spc="-7" baseline="2777" dirty="0">
                <a:latin typeface="Arial"/>
                <a:cs typeface="Arial"/>
              </a:rPr>
              <a:t>Newton	</a:t>
            </a:r>
            <a:r>
              <a:rPr sz="2000" dirty="0">
                <a:latin typeface="Arial"/>
                <a:cs typeface="Arial"/>
              </a:rPr>
              <a:t>II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untuk	</a:t>
            </a:r>
            <a:r>
              <a:rPr sz="2000" spc="-10" dirty="0">
                <a:latin typeface="Arial"/>
                <a:cs typeface="Arial"/>
              </a:rPr>
              <a:t>gaya-gaya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vertikal  F</a:t>
            </a:r>
            <a:r>
              <a:rPr sz="1950" spc="-7" baseline="-17094" dirty="0">
                <a:latin typeface="Arial"/>
                <a:cs typeface="Arial"/>
              </a:rPr>
              <a:t>y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4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</a:t>
            </a:r>
            <a:r>
              <a:rPr sz="1950" spc="-7" baseline="-17094" dirty="0">
                <a:latin typeface="Arial"/>
                <a:cs typeface="Arial"/>
              </a:rPr>
              <a:t>y</a:t>
            </a:r>
            <a:endParaRPr sz="1950" baseline="-17094">
              <a:latin typeface="Arial"/>
              <a:cs typeface="Arial"/>
            </a:endParaRPr>
          </a:p>
          <a:p>
            <a:pPr marL="609600">
              <a:lnSpc>
                <a:spcPct val="100000"/>
              </a:lnSpc>
              <a:spcBef>
                <a:spcPts val="600"/>
              </a:spcBef>
            </a:pPr>
            <a:r>
              <a:rPr sz="2000" dirty="0">
                <a:latin typeface="Arial"/>
                <a:cs typeface="Arial"/>
              </a:rPr>
              <a:t>P- W =</a:t>
            </a:r>
            <a:r>
              <a:rPr sz="2000" spc="-1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</a:t>
            </a:r>
            <a:r>
              <a:rPr sz="1950" spc="-7" baseline="-17094" dirty="0">
                <a:latin typeface="Arial"/>
                <a:cs typeface="Arial"/>
              </a:rPr>
              <a:t>y</a:t>
            </a:r>
            <a:endParaRPr sz="1950" baseline="-17094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8469" y="4286884"/>
            <a:ext cx="14630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pA – </a:t>
            </a:r>
            <a:r>
              <a:rPr sz="2000" spc="-5" dirty="0">
                <a:latin typeface="Arial"/>
                <a:cs typeface="Arial"/>
              </a:rPr>
              <a:t>ρghA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3000" baseline="4166" dirty="0">
                <a:latin typeface="Arial"/>
                <a:cs typeface="Arial"/>
              </a:rPr>
              <a:t>=</a:t>
            </a:r>
            <a:endParaRPr sz="3000" baseline="4166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32076" y="4269104"/>
            <a:ext cx="7581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ρhAa</a:t>
            </a:r>
            <a:r>
              <a:rPr sz="1950" baseline="-19230" dirty="0">
                <a:latin typeface="Arial"/>
                <a:cs typeface="Arial"/>
              </a:rPr>
              <a:t>y</a:t>
            </a:r>
            <a:endParaRPr sz="1950" baseline="-1923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7369" y="1270037"/>
            <a:ext cx="6691630" cy="16122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431165" indent="-381000">
              <a:lnSpc>
                <a:spcPct val="100000"/>
              </a:lnSpc>
              <a:spcBef>
                <a:spcPts val="675"/>
              </a:spcBef>
              <a:buAutoNum type="arabicPeriod" startAt="2"/>
              <a:tabLst>
                <a:tab pos="431165" algn="l"/>
                <a:tab pos="431800" algn="l"/>
              </a:tabLst>
            </a:pPr>
            <a:r>
              <a:rPr sz="1800" spc="-15" dirty="0">
                <a:latin typeface="Arial"/>
                <a:cs typeface="Arial"/>
              </a:rPr>
              <a:t>Gaya </a:t>
            </a:r>
            <a:r>
              <a:rPr sz="1800" spc="-5" dirty="0">
                <a:latin typeface="Arial"/>
                <a:cs typeface="Arial"/>
              </a:rPr>
              <a:t>karena ada percepatan </a:t>
            </a:r>
            <a:r>
              <a:rPr sz="1800" dirty="0">
                <a:latin typeface="Arial"/>
                <a:cs typeface="Arial"/>
              </a:rPr>
              <a:t>F </a:t>
            </a:r>
            <a:r>
              <a:rPr sz="1800" spc="-15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bekerja secara vertikal</a:t>
            </a:r>
            <a:r>
              <a:rPr sz="1800" spc="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431165">
              <a:lnSpc>
                <a:spcPct val="100000"/>
              </a:lnSpc>
              <a:spcBef>
                <a:spcPts val="580"/>
              </a:spcBef>
            </a:pPr>
            <a:r>
              <a:rPr sz="1800" dirty="0">
                <a:latin typeface="Arial"/>
                <a:cs typeface="Arial"/>
              </a:rPr>
              <a:t>F = </a:t>
            </a:r>
            <a:r>
              <a:rPr sz="1800" spc="-5" dirty="0">
                <a:latin typeface="Arial"/>
                <a:cs typeface="Arial"/>
              </a:rPr>
              <a:t>Ma</a:t>
            </a:r>
            <a:r>
              <a:rPr sz="1800" spc="-7" baseline="-18518" dirty="0">
                <a:latin typeface="Arial"/>
                <a:cs typeface="Arial"/>
              </a:rPr>
              <a:t>y </a:t>
            </a:r>
            <a:r>
              <a:rPr sz="1800" dirty="0">
                <a:latin typeface="Arial"/>
                <a:cs typeface="Arial"/>
              </a:rPr>
              <a:t>=</a:t>
            </a:r>
            <a:r>
              <a:rPr sz="1800" spc="-2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ρhAa</a:t>
            </a:r>
            <a:r>
              <a:rPr sz="1800" spc="-7" baseline="-18518" dirty="0">
                <a:latin typeface="Arial"/>
                <a:cs typeface="Arial"/>
              </a:rPr>
              <a:t>y</a:t>
            </a:r>
            <a:endParaRPr sz="1800" baseline="-18518">
              <a:latin typeface="Arial"/>
              <a:cs typeface="Arial"/>
            </a:endParaRPr>
          </a:p>
          <a:p>
            <a:pPr marL="431800" marR="1880870" indent="-431800">
              <a:lnSpc>
                <a:spcPct val="134400"/>
              </a:lnSpc>
              <a:spcBef>
                <a:spcPts val="1210"/>
              </a:spcBef>
              <a:buAutoNum type="arabicPeriod" startAt="3"/>
              <a:tabLst>
                <a:tab pos="431800" algn="l"/>
                <a:tab pos="432434" algn="l"/>
              </a:tabLst>
            </a:pPr>
            <a:r>
              <a:rPr sz="1800" spc="-15" dirty="0">
                <a:latin typeface="Arial"/>
                <a:cs typeface="Arial"/>
              </a:rPr>
              <a:t>Gaya </a:t>
            </a:r>
            <a:r>
              <a:rPr sz="1800" dirty="0">
                <a:latin typeface="Arial"/>
                <a:cs typeface="Arial"/>
              </a:rPr>
              <a:t>tekanan </a:t>
            </a:r>
            <a:r>
              <a:rPr sz="1800" spc="-5" dirty="0">
                <a:latin typeface="Arial"/>
                <a:cs typeface="Arial"/>
              </a:rPr>
              <a:t>hidrostatis pada dasar </a:t>
            </a:r>
            <a:r>
              <a:rPr sz="1800" dirty="0">
                <a:latin typeface="Arial"/>
                <a:cs typeface="Arial"/>
              </a:rPr>
              <a:t>prima  P =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544319" y="4744720"/>
            <a:ext cx="1691639" cy="523240"/>
          </a:xfrm>
          <a:custGeom>
            <a:avLst/>
            <a:gdLst/>
            <a:ahLst/>
            <a:cxnLst/>
            <a:rect l="l" t="t" r="r" b="b"/>
            <a:pathLst>
              <a:path w="1691639" h="523239">
                <a:moveTo>
                  <a:pt x="0" y="523239"/>
                </a:moveTo>
                <a:lnTo>
                  <a:pt x="1691639" y="523239"/>
                </a:lnTo>
                <a:lnTo>
                  <a:pt x="1691639" y="0"/>
                </a:lnTo>
                <a:lnTo>
                  <a:pt x="0" y="0"/>
                </a:lnTo>
                <a:lnTo>
                  <a:pt x="0" y="523239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46070" y="4991989"/>
            <a:ext cx="259079" cy="0"/>
          </a:xfrm>
          <a:custGeom>
            <a:avLst/>
            <a:gdLst/>
            <a:ahLst/>
            <a:cxnLst/>
            <a:rect l="l" t="t" r="r" b="b"/>
            <a:pathLst>
              <a:path w="259080">
                <a:moveTo>
                  <a:pt x="0" y="0"/>
                </a:moveTo>
                <a:lnTo>
                  <a:pt x="259080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889885" y="4973573"/>
            <a:ext cx="1657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𝑔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40763" y="4821173"/>
            <a:ext cx="1698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𝑃 = </a:t>
            </a:r>
            <a:r>
              <a:rPr sz="2700" baseline="6172" dirty="0">
                <a:latin typeface="Arial"/>
                <a:cs typeface="Arial"/>
              </a:rPr>
              <a:t>h ɣ </a:t>
            </a:r>
            <a:r>
              <a:rPr sz="1800" spc="5" dirty="0">
                <a:latin typeface="Cambria Math"/>
                <a:cs typeface="Cambria Math"/>
              </a:rPr>
              <a:t>(1 </a:t>
            </a:r>
            <a:r>
              <a:rPr sz="1800" dirty="0">
                <a:latin typeface="Cambria Math"/>
                <a:cs typeface="Cambria Math"/>
              </a:rPr>
              <a:t>±</a:t>
            </a:r>
            <a:r>
              <a:rPr sz="1800" spc="-175" dirty="0">
                <a:latin typeface="Cambria Math"/>
                <a:cs typeface="Cambria Math"/>
              </a:rPr>
              <a:t> </a:t>
            </a:r>
            <a:r>
              <a:rPr sz="2700" spc="7" baseline="41666" dirty="0">
                <a:latin typeface="Cambria Math"/>
                <a:cs typeface="Cambria Math"/>
              </a:rPr>
              <a:t>𝑎𝑦</a:t>
            </a:r>
            <a:r>
              <a:rPr sz="1800" spc="5" dirty="0">
                <a:latin typeface="Cambria Math"/>
                <a:cs typeface="Cambria Math"/>
              </a:rPr>
              <a:t>)</a:t>
            </a:r>
            <a:endParaRPr sz="18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 Dalam  </a:t>
            </a:r>
            <a:r>
              <a:rPr sz="1800" b="1" spc="-25" dirty="0">
                <a:latin typeface="Calibri"/>
                <a:cs typeface="Calibri"/>
              </a:rPr>
              <a:t>Tangki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Mengalami  </a:t>
            </a:r>
            <a:r>
              <a:rPr sz="1800" b="1" spc="-15" dirty="0"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538220" y="2794000"/>
            <a:ext cx="543560" cy="645160"/>
          </a:xfrm>
          <a:custGeom>
            <a:avLst/>
            <a:gdLst/>
            <a:ahLst/>
            <a:cxnLst/>
            <a:rect l="l" t="t" r="r" b="b"/>
            <a:pathLst>
              <a:path w="543560" h="645160">
                <a:moveTo>
                  <a:pt x="124587" y="0"/>
                </a:moveTo>
                <a:lnTo>
                  <a:pt x="0" y="549910"/>
                </a:lnTo>
                <a:lnTo>
                  <a:pt x="418972" y="645160"/>
                </a:lnTo>
                <a:lnTo>
                  <a:pt x="543559" y="95250"/>
                </a:lnTo>
                <a:lnTo>
                  <a:pt x="124587" y="0"/>
                </a:lnTo>
                <a:close/>
              </a:path>
            </a:pathLst>
          </a:custGeom>
          <a:solidFill>
            <a:srgbClr val="006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38220" y="2794000"/>
            <a:ext cx="543560" cy="645160"/>
          </a:xfrm>
          <a:custGeom>
            <a:avLst/>
            <a:gdLst/>
            <a:ahLst/>
            <a:cxnLst/>
            <a:rect l="l" t="t" r="r" b="b"/>
            <a:pathLst>
              <a:path w="543560" h="645160">
                <a:moveTo>
                  <a:pt x="124587" y="0"/>
                </a:moveTo>
                <a:lnTo>
                  <a:pt x="543559" y="95250"/>
                </a:lnTo>
                <a:lnTo>
                  <a:pt x="418972" y="645160"/>
                </a:lnTo>
                <a:lnTo>
                  <a:pt x="0" y="549910"/>
                </a:lnTo>
                <a:lnTo>
                  <a:pt x="124587" y="0"/>
                </a:lnTo>
                <a:close/>
              </a:path>
            </a:pathLst>
          </a:custGeom>
          <a:ln w="25399">
            <a:solidFill>
              <a:srgbClr val="3068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487929" y="2668270"/>
            <a:ext cx="2923540" cy="901700"/>
          </a:xfrm>
          <a:custGeom>
            <a:avLst/>
            <a:gdLst/>
            <a:ahLst/>
            <a:cxnLst/>
            <a:rect l="l" t="t" r="r" b="b"/>
            <a:pathLst>
              <a:path w="2923540" h="901700">
                <a:moveTo>
                  <a:pt x="0" y="0"/>
                </a:moveTo>
                <a:lnTo>
                  <a:pt x="2923540" y="901700"/>
                </a:lnTo>
              </a:path>
            </a:pathLst>
          </a:custGeom>
          <a:ln w="12700">
            <a:solidFill>
              <a:srgbClr val="6C9DD2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23640" y="4143375"/>
            <a:ext cx="104521" cy="100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768990" y="3119120"/>
            <a:ext cx="61594" cy="1109980"/>
          </a:xfrm>
          <a:custGeom>
            <a:avLst/>
            <a:gdLst/>
            <a:ahLst/>
            <a:cxnLst/>
            <a:rect l="l" t="t" r="r" b="b"/>
            <a:pathLst>
              <a:path w="61595" h="1109979">
                <a:moveTo>
                  <a:pt x="1766" y="0"/>
                </a:moveTo>
                <a:lnTo>
                  <a:pt x="0" y="1080261"/>
                </a:lnTo>
                <a:lnTo>
                  <a:pt x="1131" y="1105407"/>
                </a:lnTo>
                <a:lnTo>
                  <a:pt x="15736" y="1109471"/>
                </a:lnTo>
                <a:lnTo>
                  <a:pt x="18183" y="1105407"/>
                </a:lnTo>
                <a:lnTo>
                  <a:pt x="14720" y="1105407"/>
                </a:lnTo>
                <a:lnTo>
                  <a:pt x="7989" y="1093723"/>
                </a:lnTo>
                <a:lnTo>
                  <a:pt x="1766" y="0"/>
                </a:lnTo>
                <a:close/>
              </a:path>
              <a:path w="61595" h="1109979">
                <a:moveTo>
                  <a:pt x="52439" y="1024381"/>
                </a:moveTo>
                <a:lnTo>
                  <a:pt x="47613" y="1025651"/>
                </a:lnTo>
                <a:lnTo>
                  <a:pt x="45454" y="1029461"/>
                </a:lnTo>
                <a:lnTo>
                  <a:pt x="15863" y="1080261"/>
                </a:lnTo>
                <a:lnTo>
                  <a:pt x="14720" y="1105407"/>
                </a:lnTo>
                <a:lnTo>
                  <a:pt x="18183" y="1105407"/>
                </a:lnTo>
                <a:lnTo>
                  <a:pt x="59170" y="1037335"/>
                </a:lnTo>
                <a:lnTo>
                  <a:pt x="61329" y="1033525"/>
                </a:lnTo>
                <a:lnTo>
                  <a:pt x="60059" y="1028826"/>
                </a:lnTo>
                <a:lnTo>
                  <a:pt x="56249" y="1026540"/>
                </a:lnTo>
                <a:lnTo>
                  <a:pt x="52439" y="1024381"/>
                </a:lnTo>
                <a:close/>
              </a:path>
            </a:pathLst>
          </a:custGeom>
          <a:solidFill>
            <a:srgbClr val="1F46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778630" y="3119120"/>
            <a:ext cx="0" cy="1105535"/>
          </a:xfrm>
          <a:custGeom>
            <a:avLst/>
            <a:gdLst/>
            <a:ahLst/>
            <a:cxnLst/>
            <a:rect l="l" t="t" r="r" b="b"/>
            <a:pathLst>
              <a:path h="1105535">
                <a:moveTo>
                  <a:pt x="0" y="0"/>
                </a:moveTo>
                <a:lnTo>
                  <a:pt x="0" y="1105407"/>
                </a:lnTo>
              </a:path>
            </a:pathLst>
          </a:custGeom>
          <a:ln w="15747">
            <a:solidFill>
              <a:srgbClr val="1F466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416048" y="3108579"/>
            <a:ext cx="1361440" cy="61594"/>
          </a:xfrm>
          <a:custGeom>
            <a:avLst/>
            <a:gdLst/>
            <a:ahLst/>
            <a:cxnLst/>
            <a:rect l="l" t="t" r="r" b="b"/>
            <a:pathLst>
              <a:path w="1361439" h="61594">
                <a:moveTo>
                  <a:pt x="29337" y="0"/>
                </a:moveTo>
                <a:lnTo>
                  <a:pt x="126" y="0"/>
                </a:lnTo>
                <a:lnTo>
                  <a:pt x="0" y="15748"/>
                </a:lnTo>
                <a:lnTo>
                  <a:pt x="76072" y="61341"/>
                </a:lnTo>
                <a:lnTo>
                  <a:pt x="80899" y="60071"/>
                </a:lnTo>
                <a:lnTo>
                  <a:pt x="29590" y="15875"/>
                </a:lnTo>
                <a:lnTo>
                  <a:pt x="4063" y="14605"/>
                </a:lnTo>
                <a:lnTo>
                  <a:pt x="4063" y="1016"/>
                </a:lnTo>
                <a:lnTo>
                  <a:pt x="621157" y="1016"/>
                </a:lnTo>
                <a:lnTo>
                  <a:pt x="29337" y="0"/>
                </a:lnTo>
                <a:close/>
              </a:path>
              <a:path w="1361439" h="61594">
                <a:moveTo>
                  <a:pt x="621157" y="1016"/>
                </a:moveTo>
                <a:lnTo>
                  <a:pt x="4063" y="1016"/>
                </a:lnTo>
                <a:lnTo>
                  <a:pt x="15875" y="7874"/>
                </a:lnTo>
                <a:lnTo>
                  <a:pt x="4063" y="14605"/>
                </a:lnTo>
                <a:lnTo>
                  <a:pt x="29590" y="15875"/>
                </a:lnTo>
                <a:lnTo>
                  <a:pt x="1360804" y="18034"/>
                </a:lnTo>
                <a:lnTo>
                  <a:pt x="1360931" y="2286"/>
                </a:lnTo>
                <a:lnTo>
                  <a:pt x="621157" y="1016"/>
                </a:lnTo>
                <a:close/>
              </a:path>
            </a:pathLst>
          </a:custGeom>
          <a:solidFill>
            <a:srgbClr val="1F46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00300" y="3063239"/>
            <a:ext cx="101218" cy="1043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73907" y="3350259"/>
            <a:ext cx="22860" cy="13335"/>
          </a:xfrm>
          <a:custGeom>
            <a:avLst/>
            <a:gdLst/>
            <a:ahLst/>
            <a:cxnLst/>
            <a:rect l="l" t="t" r="r" b="b"/>
            <a:pathLst>
              <a:path w="22860" h="13335">
                <a:moveTo>
                  <a:pt x="15239" y="0"/>
                </a:moveTo>
                <a:lnTo>
                  <a:pt x="0" y="13207"/>
                </a:lnTo>
                <a:lnTo>
                  <a:pt x="22732" y="8000"/>
                </a:lnTo>
                <a:lnTo>
                  <a:pt x="15239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502533" y="3343528"/>
            <a:ext cx="102235" cy="35560"/>
          </a:xfrm>
          <a:custGeom>
            <a:avLst/>
            <a:gdLst/>
            <a:ahLst/>
            <a:cxnLst/>
            <a:rect l="l" t="t" r="r" b="b"/>
            <a:pathLst>
              <a:path w="102235" h="35560">
                <a:moveTo>
                  <a:pt x="101980" y="0"/>
                </a:moveTo>
                <a:lnTo>
                  <a:pt x="2158" y="22733"/>
                </a:lnTo>
                <a:lnTo>
                  <a:pt x="0" y="26162"/>
                </a:lnTo>
                <a:lnTo>
                  <a:pt x="1524" y="33020"/>
                </a:lnTo>
                <a:lnTo>
                  <a:pt x="4952" y="35179"/>
                </a:lnTo>
                <a:lnTo>
                  <a:pt x="71374" y="19938"/>
                </a:lnTo>
                <a:lnTo>
                  <a:pt x="86613" y="6731"/>
                </a:lnTo>
                <a:lnTo>
                  <a:pt x="89871" y="6731"/>
                </a:lnTo>
                <a:lnTo>
                  <a:pt x="88391" y="3937"/>
                </a:lnTo>
                <a:lnTo>
                  <a:pt x="100504" y="3937"/>
                </a:lnTo>
                <a:lnTo>
                  <a:pt x="101980" y="0"/>
                </a:lnTo>
                <a:close/>
              </a:path>
              <a:path w="102235" h="35560">
                <a:moveTo>
                  <a:pt x="89871" y="6731"/>
                </a:moveTo>
                <a:lnTo>
                  <a:pt x="86613" y="6731"/>
                </a:lnTo>
                <a:lnTo>
                  <a:pt x="94106" y="14732"/>
                </a:lnTo>
                <a:lnTo>
                  <a:pt x="89871" y="6731"/>
                </a:lnTo>
                <a:close/>
              </a:path>
              <a:path w="102235" h="35560">
                <a:moveTo>
                  <a:pt x="100504" y="3937"/>
                </a:moveTo>
                <a:lnTo>
                  <a:pt x="88391" y="3937"/>
                </a:lnTo>
                <a:lnTo>
                  <a:pt x="94106" y="14732"/>
                </a:lnTo>
                <a:lnTo>
                  <a:pt x="97027" y="13208"/>
                </a:lnTo>
                <a:lnTo>
                  <a:pt x="100504" y="3937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99739" y="3343528"/>
            <a:ext cx="605155" cy="566420"/>
          </a:xfrm>
          <a:custGeom>
            <a:avLst/>
            <a:gdLst/>
            <a:ahLst/>
            <a:cxnLst/>
            <a:rect l="l" t="t" r="r" b="b"/>
            <a:pathLst>
              <a:path w="605154" h="566420">
                <a:moveTo>
                  <a:pt x="604774" y="0"/>
                </a:moveTo>
                <a:lnTo>
                  <a:pt x="599821" y="13208"/>
                </a:lnTo>
                <a:lnTo>
                  <a:pt x="596900" y="14732"/>
                </a:lnTo>
                <a:lnTo>
                  <a:pt x="574167" y="19938"/>
                </a:lnTo>
                <a:lnTo>
                  <a:pt x="0" y="557149"/>
                </a:lnTo>
                <a:lnTo>
                  <a:pt x="8636" y="566420"/>
                </a:lnTo>
                <a:lnTo>
                  <a:pt x="582676" y="29210"/>
                </a:lnTo>
                <a:lnTo>
                  <a:pt x="596014" y="29210"/>
                </a:lnTo>
                <a:lnTo>
                  <a:pt x="604774" y="0"/>
                </a:lnTo>
                <a:close/>
              </a:path>
              <a:path w="605154" h="566420">
                <a:moveTo>
                  <a:pt x="596014" y="29210"/>
                </a:moveTo>
                <a:lnTo>
                  <a:pt x="582676" y="29210"/>
                </a:lnTo>
                <a:lnTo>
                  <a:pt x="564261" y="91186"/>
                </a:lnTo>
                <a:lnTo>
                  <a:pt x="563245" y="94487"/>
                </a:lnTo>
                <a:lnTo>
                  <a:pt x="565150" y="98044"/>
                </a:lnTo>
                <a:lnTo>
                  <a:pt x="568579" y="99060"/>
                </a:lnTo>
                <a:lnTo>
                  <a:pt x="571754" y="100075"/>
                </a:lnTo>
                <a:lnTo>
                  <a:pt x="575310" y="98171"/>
                </a:lnTo>
                <a:lnTo>
                  <a:pt x="576440" y="94487"/>
                </a:lnTo>
                <a:lnTo>
                  <a:pt x="596014" y="2921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14600" y="3429000"/>
            <a:ext cx="1219200" cy="0"/>
          </a:xfrm>
          <a:custGeom>
            <a:avLst/>
            <a:gdLst/>
            <a:ahLst/>
            <a:cxnLst/>
            <a:rect l="l" t="t" r="r" b="b"/>
            <a:pathLst>
              <a:path w="1219200">
                <a:moveTo>
                  <a:pt x="1219200" y="0"/>
                </a:moveTo>
                <a:lnTo>
                  <a:pt x="0" y="0"/>
                </a:lnTo>
              </a:path>
            </a:pathLst>
          </a:custGeom>
          <a:ln w="10160">
            <a:solidFill>
              <a:srgbClr val="3068A6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438400" y="3360420"/>
            <a:ext cx="74930" cy="69850"/>
          </a:xfrm>
          <a:custGeom>
            <a:avLst/>
            <a:gdLst/>
            <a:ahLst/>
            <a:cxnLst/>
            <a:rect l="l" t="t" r="r" b="b"/>
            <a:pathLst>
              <a:path w="74930" h="69850">
                <a:moveTo>
                  <a:pt x="74675" y="0"/>
                </a:moveTo>
                <a:lnTo>
                  <a:pt x="0" y="69341"/>
                </a:lnTo>
                <a:lnTo>
                  <a:pt x="13588" y="58165"/>
                </a:lnTo>
                <a:lnTo>
                  <a:pt x="7467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438400" y="3116707"/>
            <a:ext cx="1374140" cy="344170"/>
          </a:xfrm>
          <a:custGeom>
            <a:avLst/>
            <a:gdLst/>
            <a:ahLst/>
            <a:cxnLst/>
            <a:rect l="l" t="t" r="r" b="b"/>
            <a:pathLst>
              <a:path w="1374139" h="344170">
                <a:moveTo>
                  <a:pt x="77850" y="240791"/>
                </a:moveTo>
                <a:lnTo>
                  <a:pt x="74675" y="243712"/>
                </a:lnTo>
                <a:lnTo>
                  <a:pt x="13588" y="301878"/>
                </a:lnTo>
                <a:lnTo>
                  <a:pt x="0" y="313054"/>
                </a:lnTo>
                <a:lnTo>
                  <a:pt x="96900" y="344042"/>
                </a:lnTo>
                <a:lnTo>
                  <a:pt x="17018" y="317372"/>
                </a:lnTo>
                <a:lnTo>
                  <a:pt x="17780" y="302132"/>
                </a:lnTo>
                <a:lnTo>
                  <a:pt x="85530" y="302132"/>
                </a:lnTo>
                <a:lnTo>
                  <a:pt x="115790" y="295401"/>
                </a:lnTo>
                <a:lnTo>
                  <a:pt x="42291" y="295401"/>
                </a:lnTo>
                <a:lnTo>
                  <a:pt x="88645" y="252475"/>
                </a:lnTo>
                <a:lnTo>
                  <a:pt x="88900" y="247395"/>
                </a:lnTo>
                <a:lnTo>
                  <a:pt x="85851" y="244220"/>
                </a:lnTo>
                <a:lnTo>
                  <a:pt x="82931" y="241045"/>
                </a:lnTo>
                <a:lnTo>
                  <a:pt x="77850" y="240791"/>
                </a:lnTo>
                <a:close/>
              </a:path>
              <a:path w="1374139" h="344170">
                <a:moveTo>
                  <a:pt x="17780" y="302132"/>
                </a:moveTo>
                <a:lnTo>
                  <a:pt x="17018" y="317372"/>
                </a:lnTo>
                <a:lnTo>
                  <a:pt x="25582" y="315467"/>
                </a:lnTo>
                <a:lnTo>
                  <a:pt x="20700" y="315467"/>
                </a:lnTo>
                <a:lnTo>
                  <a:pt x="17780" y="302132"/>
                </a:lnTo>
                <a:close/>
              </a:path>
              <a:path w="1374139" h="344170">
                <a:moveTo>
                  <a:pt x="85530" y="302132"/>
                </a:moveTo>
                <a:lnTo>
                  <a:pt x="17780" y="302132"/>
                </a:lnTo>
                <a:lnTo>
                  <a:pt x="30733" y="306196"/>
                </a:lnTo>
                <a:lnTo>
                  <a:pt x="20700" y="315467"/>
                </a:lnTo>
                <a:lnTo>
                  <a:pt x="25582" y="315467"/>
                </a:lnTo>
                <a:lnTo>
                  <a:pt x="85530" y="302132"/>
                </a:lnTo>
                <a:close/>
              </a:path>
              <a:path w="1374139" h="344170">
                <a:moveTo>
                  <a:pt x="1370584" y="0"/>
                </a:moveTo>
                <a:lnTo>
                  <a:pt x="42291" y="295401"/>
                </a:lnTo>
                <a:lnTo>
                  <a:pt x="115790" y="295401"/>
                </a:lnTo>
                <a:lnTo>
                  <a:pt x="1374139" y="15493"/>
                </a:lnTo>
                <a:lnTo>
                  <a:pt x="1370584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455417" y="3427729"/>
            <a:ext cx="91440" cy="34925"/>
          </a:xfrm>
          <a:custGeom>
            <a:avLst/>
            <a:gdLst/>
            <a:ahLst/>
            <a:cxnLst/>
            <a:rect l="l" t="t" r="r" b="b"/>
            <a:pathLst>
              <a:path w="91439" h="34925">
                <a:moveTo>
                  <a:pt x="28575" y="0"/>
                </a:moveTo>
                <a:lnTo>
                  <a:pt x="0" y="6350"/>
                </a:lnTo>
                <a:lnTo>
                  <a:pt x="84074" y="34417"/>
                </a:lnTo>
                <a:lnTo>
                  <a:pt x="88518" y="32131"/>
                </a:lnTo>
                <a:lnTo>
                  <a:pt x="89915" y="27940"/>
                </a:lnTo>
                <a:lnTo>
                  <a:pt x="91186" y="23749"/>
                </a:lnTo>
                <a:lnTo>
                  <a:pt x="88900" y="19304"/>
                </a:lnTo>
                <a:lnTo>
                  <a:pt x="84708" y="17907"/>
                </a:lnTo>
                <a:lnTo>
                  <a:pt x="28575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27175" y="1620202"/>
            <a:ext cx="37757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5" dirty="0">
                <a:latin typeface="Arial"/>
                <a:cs typeface="Arial"/>
              </a:rPr>
              <a:t>Tangki </a:t>
            </a:r>
            <a:r>
              <a:rPr sz="1800" spc="-5" dirty="0">
                <a:latin typeface="Arial"/>
                <a:cs typeface="Arial"/>
              </a:rPr>
              <a:t>bergerak dalam bidang</a:t>
            </a:r>
            <a:r>
              <a:rPr sz="1800" spc="-30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miring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096509" y="2526029"/>
            <a:ext cx="2148840" cy="622300"/>
          </a:xfrm>
          <a:prstGeom prst="rect">
            <a:avLst/>
          </a:prstGeom>
          <a:ln w="12700">
            <a:solidFill>
              <a:srgbClr val="5B9BD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59055">
              <a:lnSpc>
                <a:spcPts val="2190"/>
              </a:lnSpc>
            </a:pPr>
            <a:r>
              <a:rPr sz="1800" i="1" spc="-30" dirty="0">
                <a:latin typeface="Times New Roman"/>
                <a:cs typeface="Times New Roman"/>
              </a:rPr>
              <a:t>F</a:t>
            </a:r>
            <a:r>
              <a:rPr sz="1575" i="1" spc="-44" baseline="-18518" dirty="0">
                <a:latin typeface="Times New Roman"/>
                <a:cs typeface="Times New Roman"/>
              </a:rPr>
              <a:t>x    </a:t>
            </a:r>
            <a:r>
              <a:rPr sz="1800" dirty="0">
                <a:latin typeface="Symbol"/>
                <a:cs typeface="Symbol"/>
              </a:rPr>
              <a:t></a:t>
            </a:r>
            <a:r>
              <a:rPr sz="1800" dirty="0">
                <a:latin typeface="Times New Roman"/>
                <a:cs typeface="Times New Roman"/>
              </a:rPr>
              <a:t>  </a:t>
            </a:r>
            <a:r>
              <a:rPr sz="1800" i="1" dirty="0">
                <a:latin typeface="Times New Roman"/>
                <a:cs typeface="Times New Roman"/>
              </a:rPr>
              <a:t>F </a:t>
            </a:r>
            <a:r>
              <a:rPr sz="1800" spc="-25" dirty="0">
                <a:latin typeface="Times New Roman"/>
                <a:cs typeface="Times New Roman"/>
              </a:rPr>
              <a:t>cos  </a:t>
            </a:r>
            <a:r>
              <a:rPr sz="1950" spc="5" dirty="0">
                <a:latin typeface="Symbol"/>
                <a:cs typeface="Symbol"/>
              </a:rPr>
              <a:t></a:t>
            </a:r>
            <a:r>
              <a:rPr sz="195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Symbol"/>
                <a:cs typeface="Symbol"/>
              </a:rPr>
              <a:t></a:t>
            </a:r>
            <a:r>
              <a:rPr sz="1800" spc="-150" dirty="0">
                <a:latin typeface="Times New Roman"/>
                <a:cs typeface="Times New Roman"/>
              </a:rPr>
              <a:t> </a:t>
            </a:r>
            <a:r>
              <a:rPr sz="1800" i="1" spc="5" dirty="0">
                <a:latin typeface="Times New Roman"/>
                <a:cs typeface="Times New Roman"/>
              </a:rPr>
              <a:t>Ma</a:t>
            </a:r>
            <a:r>
              <a:rPr sz="1575" i="1" spc="7" baseline="-18518" dirty="0">
                <a:latin typeface="Times New Roman"/>
                <a:cs typeface="Times New Roman"/>
              </a:rPr>
              <a:t>x</a:t>
            </a:r>
            <a:endParaRPr sz="1575" baseline="-18518">
              <a:latin typeface="Times New Roman"/>
              <a:cs typeface="Times New Roman"/>
            </a:endParaRPr>
          </a:p>
          <a:p>
            <a:pPr marL="59055">
              <a:lnSpc>
                <a:spcPct val="100000"/>
              </a:lnSpc>
              <a:spcBef>
                <a:spcPts val="180"/>
              </a:spcBef>
              <a:tabLst>
                <a:tab pos="384175" algn="l"/>
              </a:tabLst>
            </a:pPr>
            <a:r>
              <a:rPr sz="1800" i="1" spc="-30" dirty="0">
                <a:latin typeface="Times New Roman"/>
                <a:cs typeface="Times New Roman"/>
              </a:rPr>
              <a:t>F</a:t>
            </a:r>
            <a:r>
              <a:rPr sz="1575" i="1" spc="-44" baseline="-21164" dirty="0">
                <a:latin typeface="Times New Roman"/>
                <a:cs typeface="Times New Roman"/>
              </a:rPr>
              <a:t>y	</a:t>
            </a:r>
            <a:r>
              <a:rPr sz="1800" dirty="0">
                <a:latin typeface="Symbol"/>
                <a:cs typeface="Symbol"/>
              </a:rPr>
              <a:t></a:t>
            </a:r>
            <a:r>
              <a:rPr sz="1800" dirty="0">
                <a:latin typeface="Times New Roman"/>
                <a:cs typeface="Times New Roman"/>
              </a:rPr>
              <a:t>  </a:t>
            </a:r>
            <a:r>
              <a:rPr sz="1800" i="1" dirty="0">
                <a:latin typeface="Times New Roman"/>
                <a:cs typeface="Times New Roman"/>
              </a:rPr>
              <a:t>F </a:t>
            </a:r>
            <a:r>
              <a:rPr sz="1800" spc="-10" dirty="0">
                <a:latin typeface="Times New Roman"/>
                <a:cs typeface="Times New Roman"/>
              </a:rPr>
              <a:t>sin </a:t>
            </a:r>
            <a:r>
              <a:rPr sz="1950" spc="5" dirty="0">
                <a:latin typeface="Symbol"/>
                <a:cs typeface="Symbol"/>
              </a:rPr>
              <a:t></a:t>
            </a:r>
            <a:r>
              <a:rPr sz="1950" spc="5" dirty="0">
                <a:latin typeface="Times New Roman"/>
                <a:cs typeface="Times New Roman"/>
              </a:rPr>
              <a:t>  </a:t>
            </a:r>
            <a:r>
              <a:rPr sz="1800" dirty="0">
                <a:latin typeface="Symbol"/>
                <a:cs typeface="Symbol"/>
              </a:rPr>
              <a:t>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i="1" spc="25" dirty="0">
                <a:latin typeface="Times New Roman"/>
                <a:cs typeface="Times New Roman"/>
              </a:rPr>
              <a:t>Ma</a:t>
            </a:r>
            <a:r>
              <a:rPr sz="1575" i="1" spc="37" baseline="-21164" dirty="0">
                <a:latin typeface="Times New Roman"/>
                <a:cs typeface="Times New Roman"/>
              </a:rPr>
              <a:t>y</a:t>
            </a:r>
            <a:endParaRPr sz="1575" baseline="-21164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28010" y="2842895"/>
            <a:ext cx="1244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φ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146935" y="2913062"/>
            <a:ext cx="1657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F</a:t>
            </a:r>
            <a:endParaRPr sz="18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287016" y="3037522"/>
            <a:ext cx="1022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x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213355" y="3441954"/>
            <a:ext cx="1651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F</a:t>
            </a:r>
            <a:endParaRPr sz="18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90264" y="3147948"/>
            <a:ext cx="11048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θ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864864" y="3374135"/>
            <a:ext cx="2927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F</a:t>
            </a:r>
            <a:r>
              <a:rPr sz="1800" baseline="-18518" dirty="0">
                <a:latin typeface="Arial"/>
                <a:cs typeface="Arial"/>
              </a:rPr>
              <a:t>y</a:t>
            </a:r>
            <a:endParaRPr sz="1800" baseline="-18518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08245" y="3604005"/>
            <a:ext cx="3456940" cy="66294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38100" marR="30480">
              <a:lnSpc>
                <a:spcPts val="1500"/>
              </a:lnSpc>
              <a:spcBef>
                <a:spcPts val="300"/>
              </a:spcBef>
            </a:pPr>
            <a:r>
              <a:rPr sz="1400" dirty="0">
                <a:latin typeface="Arial"/>
                <a:cs typeface="Arial"/>
              </a:rPr>
              <a:t>Dengan Hk </a:t>
            </a:r>
            <a:r>
              <a:rPr sz="1400" spc="-15" dirty="0">
                <a:latin typeface="Arial"/>
                <a:cs typeface="Arial"/>
              </a:rPr>
              <a:t>newton </a:t>
            </a:r>
            <a:r>
              <a:rPr sz="1400" spc="-10" dirty="0">
                <a:latin typeface="Arial"/>
                <a:cs typeface="Arial"/>
              </a:rPr>
              <a:t>II </a:t>
            </a:r>
            <a:r>
              <a:rPr sz="1400" spc="-5" dirty="0">
                <a:latin typeface="Arial"/>
                <a:cs typeface="Arial"/>
              </a:rPr>
              <a:t>untuk </a:t>
            </a:r>
            <a:r>
              <a:rPr sz="1400" spc="-20" dirty="0">
                <a:latin typeface="Arial"/>
                <a:cs typeface="Arial"/>
              </a:rPr>
              <a:t>gaya </a:t>
            </a:r>
            <a:r>
              <a:rPr sz="1400" spc="-5" dirty="0">
                <a:latin typeface="Arial"/>
                <a:cs typeface="Arial"/>
              </a:rPr>
              <a:t>horisontal  </a:t>
            </a:r>
            <a:r>
              <a:rPr sz="1400" dirty="0">
                <a:latin typeface="Arial"/>
                <a:cs typeface="Arial"/>
              </a:rPr>
              <a:t>F</a:t>
            </a:r>
            <a:r>
              <a:rPr sz="1350" baseline="-18518" dirty="0">
                <a:latin typeface="Arial"/>
                <a:cs typeface="Arial"/>
              </a:rPr>
              <a:t>x </a:t>
            </a:r>
            <a:r>
              <a:rPr sz="1400" dirty="0">
                <a:latin typeface="Arial"/>
                <a:cs typeface="Arial"/>
              </a:rPr>
              <a:t>=</a:t>
            </a:r>
            <a:r>
              <a:rPr sz="1400" spc="-185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Ma</a:t>
            </a:r>
            <a:r>
              <a:rPr sz="1350" spc="-22" baseline="-18518" dirty="0">
                <a:latin typeface="Arial"/>
                <a:cs typeface="Arial"/>
              </a:rPr>
              <a:t>x</a:t>
            </a:r>
            <a:endParaRPr sz="1350" baseline="-18518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1400" dirty="0">
                <a:latin typeface="Arial"/>
                <a:cs typeface="Arial"/>
              </a:rPr>
              <a:t>Psin θ =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Ma</a:t>
            </a:r>
            <a:r>
              <a:rPr sz="1350" spc="-22" baseline="-18518" dirty="0">
                <a:latin typeface="Arial"/>
                <a:cs typeface="Arial"/>
              </a:rPr>
              <a:t>x</a:t>
            </a:r>
            <a:endParaRPr sz="1350" baseline="-18518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567051" y="3814381"/>
            <a:ext cx="1784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</a:t>
            </a:r>
            <a:endParaRPr sz="1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599179" y="4265295"/>
            <a:ext cx="241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</a:t>
            </a:r>
            <a:endParaRPr sz="18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034788" y="4542154"/>
            <a:ext cx="3295650" cy="104521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87630" marR="30480">
              <a:lnSpc>
                <a:spcPts val="1500"/>
              </a:lnSpc>
              <a:spcBef>
                <a:spcPts val="300"/>
              </a:spcBef>
            </a:pPr>
            <a:r>
              <a:rPr sz="1400" dirty="0">
                <a:latin typeface="Arial"/>
                <a:cs typeface="Arial"/>
              </a:rPr>
              <a:t>Dengan Hk </a:t>
            </a:r>
            <a:r>
              <a:rPr sz="1400" spc="-15" dirty="0">
                <a:latin typeface="Arial"/>
                <a:cs typeface="Arial"/>
              </a:rPr>
              <a:t>newton </a:t>
            </a:r>
            <a:r>
              <a:rPr sz="1400" spc="-10" dirty="0">
                <a:latin typeface="Arial"/>
                <a:cs typeface="Arial"/>
              </a:rPr>
              <a:t>II </a:t>
            </a:r>
            <a:r>
              <a:rPr sz="1400" spc="-5" dirty="0">
                <a:latin typeface="Arial"/>
                <a:cs typeface="Arial"/>
              </a:rPr>
              <a:t>untuk </a:t>
            </a:r>
            <a:r>
              <a:rPr sz="1400" spc="-20" dirty="0">
                <a:latin typeface="Arial"/>
                <a:cs typeface="Arial"/>
              </a:rPr>
              <a:t>gaya </a:t>
            </a:r>
            <a:r>
              <a:rPr sz="1400" spc="-5" dirty="0">
                <a:latin typeface="Arial"/>
                <a:cs typeface="Arial"/>
              </a:rPr>
              <a:t>vertikal  </a:t>
            </a:r>
            <a:r>
              <a:rPr sz="1400" dirty="0">
                <a:latin typeface="Arial"/>
                <a:cs typeface="Arial"/>
              </a:rPr>
              <a:t>F</a:t>
            </a:r>
            <a:r>
              <a:rPr sz="1350" baseline="-18518" dirty="0">
                <a:latin typeface="Arial"/>
                <a:cs typeface="Arial"/>
              </a:rPr>
              <a:t>y </a:t>
            </a:r>
            <a:r>
              <a:rPr sz="1400" dirty="0">
                <a:latin typeface="Arial"/>
                <a:cs typeface="Arial"/>
              </a:rPr>
              <a:t>=</a:t>
            </a:r>
            <a:r>
              <a:rPr sz="1400" spc="-185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Ma</a:t>
            </a:r>
            <a:r>
              <a:rPr sz="1350" spc="-22" baseline="-18518" dirty="0">
                <a:latin typeface="Arial"/>
                <a:cs typeface="Arial"/>
              </a:rPr>
              <a:t>y</a:t>
            </a:r>
            <a:endParaRPr sz="1350" baseline="-18518">
              <a:latin typeface="Arial"/>
              <a:cs typeface="Arial"/>
            </a:endParaRPr>
          </a:p>
          <a:p>
            <a:pPr marL="87630">
              <a:lnSpc>
                <a:spcPct val="100000"/>
              </a:lnSpc>
              <a:spcBef>
                <a:spcPts val="140"/>
              </a:spcBef>
            </a:pPr>
            <a:r>
              <a:rPr sz="1400" dirty="0">
                <a:latin typeface="Arial"/>
                <a:cs typeface="Arial"/>
              </a:rPr>
              <a:t>Pcos θ – </a:t>
            </a:r>
            <a:r>
              <a:rPr sz="1400" spc="-15" dirty="0">
                <a:latin typeface="Arial"/>
                <a:cs typeface="Arial"/>
              </a:rPr>
              <a:t>Mg </a:t>
            </a:r>
            <a:r>
              <a:rPr sz="1400" dirty="0">
                <a:latin typeface="Arial"/>
                <a:cs typeface="Arial"/>
              </a:rPr>
              <a:t>=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Ma</a:t>
            </a:r>
            <a:r>
              <a:rPr sz="1350" spc="-15" baseline="-18518" dirty="0">
                <a:latin typeface="Arial"/>
                <a:cs typeface="Arial"/>
              </a:rPr>
              <a:t>y</a:t>
            </a:r>
            <a:endParaRPr sz="1350" baseline="-18518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905"/>
              </a:spcBef>
            </a:pPr>
            <a:r>
              <a:rPr sz="1600" i="1" u="sng" spc="-1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6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1600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sin</a:t>
            </a:r>
            <a:r>
              <a:rPr sz="1750" u="sng" spc="3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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67653" y="5308980"/>
            <a:ext cx="13760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556260" algn="l"/>
                <a:tab pos="1337310" algn="l"/>
              </a:tabLst>
            </a:pPr>
            <a:r>
              <a:rPr sz="2400" baseline="-38194" dirty="0">
                <a:latin typeface="Symbol"/>
                <a:cs typeface="Symbol"/>
              </a:rPr>
              <a:t></a:t>
            </a:r>
            <a:r>
              <a:rPr sz="1600" u="sng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</a:t>
            </a:r>
            <a:r>
              <a:rPr sz="1600" i="1" u="sng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</a:t>
            </a:r>
            <a:r>
              <a:rPr sz="1350" i="1" u="sng" spc="22" baseline="-18518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x	</a:t>
            </a:r>
            <a:endParaRPr sz="1350" baseline="-18518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086984" y="5581015"/>
            <a:ext cx="56388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i="1" dirty="0">
                <a:latin typeface="Times New Roman"/>
                <a:cs typeface="Times New Roman"/>
              </a:rPr>
              <a:t>P</a:t>
            </a:r>
            <a:r>
              <a:rPr sz="1600" i="1" spc="-315" dirty="0">
                <a:latin typeface="Times New Roman"/>
                <a:cs typeface="Times New Roman"/>
              </a:rPr>
              <a:t> </a:t>
            </a:r>
            <a:r>
              <a:rPr sz="1600" spc="15" dirty="0">
                <a:latin typeface="Times New Roman"/>
                <a:cs typeface="Times New Roman"/>
              </a:rPr>
              <a:t>cos</a:t>
            </a:r>
            <a:r>
              <a:rPr sz="1750" spc="15" dirty="0">
                <a:latin typeface="Symbol"/>
                <a:cs typeface="Symbol"/>
              </a:rPr>
              <a:t>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098159" y="5593397"/>
            <a:ext cx="8972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600" i="1" dirty="0">
                <a:latin typeface="Times New Roman"/>
                <a:cs typeface="Times New Roman"/>
              </a:rPr>
              <a:t>Mg </a:t>
            </a:r>
            <a:r>
              <a:rPr sz="1600" dirty="0">
                <a:latin typeface="Symbol"/>
                <a:cs typeface="Symbol"/>
              </a:rPr>
              <a:t></a:t>
            </a:r>
            <a:r>
              <a:rPr sz="1600" spc="-190" dirty="0">
                <a:latin typeface="Times New Roman"/>
                <a:cs typeface="Times New Roman"/>
              </a:rPr>
              <a:t> </a:t>
            </a:r>
            <a:r>
              <a:rPr sz="1600" i="1" spc="75" dirty="0">
                <a:latin typeface="Times New Roman"/>
                <a:cs typeface="Times New Roman"/>
              </a:rPr>
              <a:t>Ma</a:t>
            </a:r>
            <a:r>
              <a:rPr sz="1350" i="1" spc="112" baseline="-18518" dirty="0">
                <a:latin typeface="Times New Roman"/>
                <a:cs typeface="Times New Roman"/>
              </a:rPr>
              <a:t>y</a:t>
            </a:r>
            <a:endParaRPr sz="1350" baseline="-18518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073903" y="6041072"/>
            <a:ext cx="57150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600" spc="40" dirty="0">
                <a:latin typeface="Times New Roman"/>
                <a:cs typeface="Times New Roman"/>
              </a:rPr>
              <a:t>tan</a:t>
            </a:r>
            <a:r>
              <a:rPr sz="1750" spc="40" dirty="0">
                <a:latin typeface="Symbol"/>
                <a:cs typeface="Symbol"/>
              </a:rPr>
              <a:t></a:t>
            </a:r>
            <a:r>
              <a:rPr sz="1750" spc="-4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823458" y="5889943"/>
            <a:ext cx="736600" cy="594360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420"/>
              </a:spcBef>
              <a:tabLst>
                <a:tab pos="231775" algn="l"/>
                <a:tab pos="697865" algn="l"/>
              </a:tabLst>
            </a:pPr>
            <a:r>
              <a:rPr sz="16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6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350" i="1" u="sng" spc="44" baseline="-18518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x	</a:t>
            </a:r>
            <a:endParaRPr sz="1350" baseline="-18518">
              <a:latin typeface="Times New Roman"/>
              <a:cs typeface="Times New Roman"/>
            </a:endParaRPr>
          </a:p>
          <a:p>
            <a:pPr marL="56515">
              <a:lnSpc>
                <a:spcPct val="100000"/>
              </a:lnSpc>
              <a:spcBef>
                <a:spcPts val="315"/>
              </a:spcBef>
            </a:pPr>
            <a:r>
              <a:rPr sz="1600" i="1" dirty="0">
                <a:latin typeface="Times New Roman"/>
                <a:cs typeface="Times New Roman"/>
              </a:rPr>
              <a:t>g </a:t>
            </a:r>
            <a:r>
              <a:rPr sz="1600" dirty="0">
                <a:latin typeface="Cambria Math"/>
                <a:cs typeface="Cambria Math"/>
              </a:rPr>
              <a:t>± </a:t>
            </a:r>
            <a:r>
              <a:rPr sz="1600" i="1" dirty="0">
                <a:latin typeface="Times New Roman"/>
                <a:cs typeface="Times New Roman"/>
              </a:rPr>
              <a:t>a</a:t>
            </a:r>
            <a:r>
              <a:rPr sz="1600" i="1" spc="-275" dirty="0">
                <a:latin typeface="Times New Roman"/>
                <a:cs typeface="Times New Roman"/>
              </a:rPr>
              <a:t> </a:t>
            </a:r>
            <a:r>
              <a:rPr sz="1350" i="1" baseline="-18518" dirty="0">
                <a:latin typeface="Times New Roman"/>
                <a:cs typeface="Times New Roman"/>
              </a:rPr>
              <a:t>y</a:t>
            </a:r>
            <a:endParaRPr sz="1350" baseline="-18518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5033009" y="5904229"/>
            <a:ext cx="1539240" cy="622300"/>
          </a:xfrm>
          <a:custGeom>
            <a:avLst/>
            <a:gdLst/>
            <a:ahLst/>
            <a:cxnLst/>
            <a:rect l="l" t="t" r="r" b="b"/>
            <a:pathLst>
              <a:path w="1539240" h="622300">
                <a:moveTo>
                  <a:pt x="0" y="622300"/>
                </a:moveTo>
                <a:lnTo>
                  <a:pt x="1539239" y="622300"/>
                </a:lnTo>
                <a:lnTo>
                  <a:pt x="1539239" y="0"/>
                </a:lnTo>
                <a:lnTo>
                  <a:pt x="0" y="0"/>
                </a:lnTo>
                <a:lnTo>
                  <a:pt x="0" y="622300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 Dalam  </a:t>
            </a:r>
            <a:r>
              <a:rPr sz="1800" b="1" spc="-25" dirty="0">
                <a:latin typeface="Calibri"/>
                <a:cs typeface="Calibri"/>
              </a:rPr>
              <a:t>Tangki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Mengalami  </a:t>
            </a:r>
            <a:r>
              <a:rPr sz="1800" b="1" spc="-15" dirty="0"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Didalam  Silinder</a:t>
            </a:r>
            <a:r>
              <a:rPr sz="180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105660" y="3721100"/>
            <a:ext cx="2057400" cy="914400"/>
          </a:xfrm>
          <a:custGeom>
            <a:avLst/>
            <a:gdLst/>
            <a:ahLst/>
            <a:cxnLst/>
            <a:rect l="l" t="t" r="r" b="b"/>
            <a:pathLst>
              <a:path w="2057400" h="914400">
                <a:moveTo>
                  <a:pt x="0" y="914400"/>
                </a:moveTo>
                <a:lnTo>
                  <a:pt x="2057400" y="914400"/>
                </a:lnTo>
                <a:lnTo>
                  <a:pt x="205740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5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05660" y="3721100"/>
            <a:ext cx="2057400" cy="914400"/>
          </a:xfrm>
          <a:custGeom>
            <a:avLst/>
            <a:gdLst/>
            <a:ahLst/>
            <a:cxnLst/>
            <a:rect l="l" t="t" r="r" b="b"/>
            <a:pathLst>
              <a:path w="2057400" h="914400">
                <a:moveTo>
                  <a:pt x="0" y="914400"/>
                </a:moveTo>
                <a:lnTo>
                  <a:pt x="2057400" y="914400"/>
                </a:lnTo>
                <a:lnTo>
                  <a:pt x="205740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ln w="25400">
            <a:solidFill>
              <a:srgbClr val="57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06929" y="2960370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761999"/>
                </a:moveTo>
                <a:lnTo>
                  <a:pt x="0" y="0"/>
                </a:lnTo>
              </a:path>
            </a:pathLst>
          </a:custGeom>
          <a:ln w="12700">
            <a:solidFill>
              <a:srgbClr val="00E3E3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06929" y="2960370"/>
            <a:ext cx="2057400" cy="762000"/>
          </a:xfrm>
          <a:custGeom>
            <a:avLst/>
            <a:gdLst/>
            <a:ahLst/>
            <a:cxnLst/>
            <a:rect l="l" t="t" r="r" b="b"/>
            <a:pathLst>
              <a:path w="2057400" h="762000">
                <a:moveTo>
                  <a:pt x="0" y="0"/>
                </a:moveTo>
                <a:lnTo>
                  <a:pt x="2057399" y="761999"/>
                </a:lnTo>
              </a:path>
            </a:pathLst>
          </a:custGeom>
          <a:ln w="12700">
            <a:solidFill>
              <a:srgbClr val="00E3E3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05660" y="4813300"/>
            <a:ext cx="96520" cy="100965"/>
          </a:xfrm>
          <a:custGeom>
            <a:avLst/>
            <a:gdLst/>
            <a:ahLst/>
            <a:cxnLst/>
            <a:rect l="l" t="t" r="r" b="b"/>
            <a:pathLst>
              <a:path w="96519" h="100964">
                <a:moveTo>
                  <a:pt x="88645" y="0"/>
                </a:moveTo>
                <a:lnTo>
                  <a:pt x="0" y="51307"/>
                </a:lnTo>
                <a:lnTo>
                  <a:pt x="85470" y="100964"/>
                </a:lnTo>
                <a:lnTo>
                  <a:pt x="12572" y="57657"/>
                </a:lnTo>
                <a:lnTo>
                  <a:pt x="12572" y="44957"/>
                </a:lnTo>
                <a:lnTo>
                  <a:pt x="36287" y="44957"/>
                </a:lnTo>
                <a:lnTo>
                  <a:pt x="94995" y="10922"/>
                </a:lnTo>
                <a:lnTo>
                  <a:pt x="96012" y="7112"/>
                </a:lnTo>
                <a:lnTo>
                  <a:pt x="94233" y="4063"/>
                </a:lnTo>
                <a:lnTo>
                  <a:pt x="92582" y="1143"/>
                </a:lnTo>
                <a:lnTo>
                  <a:pt x="88645" y="0"/>
                </a:lnTo>
                <a:close/>
              </a:path>
              <a:path w="96519" h="100964">
                <a:moveTo>
                  <a:pt x="36287" y="44957"/>
                </a:moveTo>
                <a:lnTo>
                  <a:pt x="12572" y="44957"/>
                </a:lnTo>
                <a:lnTo>
                  <a:pt x="36067" y="45085"/>
                </a:lnTo>
                <a:lnTo>
                  <a:pt x="36287" y="44957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67047" y="4814823"/>
            <a:ext cx="83820" cy="51435"/>
          </a:xfrm>
          <a:custGeom>
            <a:avLst/>
            <a:gdLst/>
            <a:ahLst/>
            <a:cxnLst/>
            <a:rect l="l" t="t" r="r" b="b"/>
            <a:pathLst>
              <a:path w="83820" h="51435">
                <a:moveTo>
                  <a:pt x="7492" y="0"/>
                </a:moveTo>
                <a:lnTo>
                  <a:pt x="3555" y="1015"/>
                </a:lnTo>
                <a:lnTo>
                  <a:pt x="0" y="7112"/>
                </a:lnTo>
                <a:lnTo>
                  <a:pt x="1015" y="10794"/>
                </a:lnTo>
                <a:lnTo>
                  <a:pt x="70865" y="51307"/>
                </a:lnTo>
                <a:lnTo>
                  <a:pt x="80263" y="45846"/>
                </a:lnTo>
                <a:lnTo>
                  <a:pt x="83438" y="44957"/>
                </a:lnTo>
                <a:lnTo>
                  <a:pt x="10413" y="1777"/>
                </a:lnTo>
                <a:lnTo>
                  <a:pt x="749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67047" y="4866132"/>
            <a:ext cx="96520" cy="51435"/>
          </a:xfrm>
          <a:custGeom>
            <a:avLst/>
            <a:gdLst/>
            <a:ahLst/>
            <a:cxnLst/>
            <a:rect l="l" t="t" r="r" b="b"/>
            <a:pathLst>
              <a:path w="96520" h="51435">
                <a:moveTo>
                  <a:pt x="80263" y="5588"/>
                </a:moveTo>
                <a:lnTo>
                  <a:pt x="60071" y="6223"/>
                </a:lnTo>
                <a:lnTo>
                  <a:pt x="1015" y="40513"/>
                </a:lnTo>
                <a:lnTo>
                  <a:pt x="0" y="44196"/>
                </a:lnTo>
                <a:lnTo>
                  <a:pt x="1777" y="47244"/>
                </a:lnTo>
                <a:lnTo>
                  <a:pt x="3428" y="50292"/>
                </a:lnTo>
                <a:lnTo>
                  <a:pt x="7365" y="51308"/>
                </a:lnTo>
                <a:lnTo>
                  <a:pt x="85040" y="6350"/>
                </a:lnTo>
                <a:lnTo>
                  <a:pt x="83438" y="6350"/>
                </a:lnTo>
                <a:lnTo>
                  <a:pt x="80263" y="5588"/>
                </a:lnTo>
                <a:close/>
              </a:path>
              <a:path w="96520" h="51435">
                <a:moveTo>
                  <a:pt x="96012" y="0"/>
                </a:moveTo>
                <a:lnTo>
                  <a:pt x="83438" y="6350"/>
                </a:lnTo>
                <a:lnTo>
                  <a:pt x="85040" y="6350"/>
                </a:lnTo>
                <a:lnTo>
                  <a:pt x="9601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18232" y="4816602"/>
            <a:ext cx="2045335" cy="99695"/>
          </a:xfrm>
          <a:custGeom>
            <a:avLst/>
            <a:gdLst/>
            <a:ahLst/>
            <a:cxnLst/>
            <a:rect l="l" t="t" r="r" b="b"/>
            <a:pathLst>
              <a:path w="2045335" h="99695">
                <a:moveTo>
                  <a:pt x="0" y="41656"/>
                </a:moveTo>
                <a:lnTo>
                  <a:pt x="0" y="54356"/>
                </a:lnTo>
                <a:lnTo>
                  <a:pt x="72898" y="97662"/>
                </a:lnTo>
                <a:lnTo>
                  <a:pt x="75946" y="99441"/>
                </a:lnTo>
                <a:lnTo>
                  <a:pt x="79883" y="98425"/>
                </a:lnTo>
                <a:lnTo>
                  <a:pt x="83439" y="92329"/>
                </a:lnTo>
                <a:lnTo>
                  <a:pt x="82423" y="88518"/>
                </a:lnTo>
                <a:lnTo>
                  <a:pt x="23494" y="54356"/>
                </a:lnTo>
                <a:lnTo>
                  <a:pt x="3175" y="53467"/>
                </a:lnTo>
                <a:lnTo>
                  <a:pt x="3175" y="42545"/>
                </a:lnTo>
                <a:lnTo>
                  <a:pt x="1106297" y="42545"/>
                </a:lnTo>
                <a:lnTo>
                  <a:pt x="0" y="41656"/>
                </a:lnTo>
                <a:close/>
              </a:path>
              <a:path w="2045335" h="99695">
                <a:moveTo>
                  <a:pt x="2033762" y="55118"/>
                </a:moveTo>
                <a:lnTo>
                  <a:pt x="2029079" y="55118"/>
                </a:lnTo>
                <a:lnTo>
                  <a:pt x="2032254" y="55880"/>
                </a:lnTo>
                <a:lnTo>
                  <a:pt x="2033762" y="55118"/>
                </a:lnTo>
                <a:close/>
              </a:path>
              <a:path w="2045335" h="99695">
                <a:moveTo>
                  <a:pt x="1106297" y="42545"/>
                </a:moveTo>
                <a:lnTo>
                  <a:pt x="3175" y="42545"/>
                </a:lnTo>
                <a:lnTo>
                  <a:pt x="12573" y="48006"/>
                </a:lnTo>
                <a:lnTo>
                  <a:pt x="3175" y="53467"/>
                </a:lnTo>
                <a:lnTo>
                  <a:pt x="23494" y="54356"/>
                </a:lnTo>
                <a:lnTo>
                  <a:pt x="2008886" y="55753"/>
                </a:lnTo>
                <a:lnTo>
                  <a:pt x="2029079" y="55118"/>
                </a:lnTo>
                <a:lnTo>
                  <a:pt x="2033762" y="55118"/>
                </a:lnTo>
                <a:lnTo>
                  <a:pt x="2044827" y="49530"/>
                </a:lnTo>
                <a:lnTo>
                  <a:pt x="2019681" y="49530"/>
                </a:lnTo>
                <a:lnTo>
                  <a:pt x="2008632" y="43180"/>
                </a:lnTo>
                <a:lnTo>
                  <a:pt x="1106297" y="42545"/>
                </a:lnTo>
                <a:close/>
              </a:path>
              <a:path w="2045335" h="99695">
                <a:moveTo>
                  <a:pt x="1959229" y="0"/>
                </a:moveTo>
                <a:lnTo>
                  <a:pt x="2032254" y="43180"/>
                </a:lnTo>
                <a:lnTo>
                  <a:pt x="2029079" y="44068"/>
                </a:lnTo>
                <a:lnTo>
                  <a:pt x="2019681" y="49530"/>
                </a:lnTo>
                <a:lnTo>
                  <a:pt x="2044827" y="49530"/>
                </a:lnTo>
                <a:lnTo>
                  <a:pt x="1959229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873630" y="2974213"/>
            <a:ext cx="57150" cy="83820"/>
          </a:xfrm>
          <a:custGeom>
            <a:avLst/>
            <a:gdLst/>
            <a:ahLst/>
            <a:cxnLst/>
            <a:rect l="l" t="t" r="r" b="b"/>
            <a:pathLst>
              <a:path w="57150" h="83819">
                <a:moveTo>
                  <a:pt x="11811" y="0"/>
                </a:moveTo>
                <a:lnTo>
                  <a:pt x="10921" y="3301"/>
                </a:lnTo>
                <a:lnTo>
                  <a:pt x="73" y="3301"/>
                </a:lnTo>
                <a:lnTo>
                  <a:pt x="5461" y="12573"/>
                </a:lnTo>
                <a:lnTo>
                  <a:pt x="44068" y="79501"/>
                </a:lnTo>
                <a:lnTo>
                  <a:pt x="45719" y="82550"/>
                </a:lnTo>
                <a:lnTo>
                  <a:pt x="49656" y="83565"/>
                </a:lnTo>
                <a:lnTo>
                  <a:pt x="55752" y="80010"/>
                </a:lnTo>
                <a:lnTo>
                  <a:pt x="56768" y="76200"/>
                </a:lnTo>
                <a:lnTo>
                  <a:pt x="54991" y="73151"/>
                </a:lnTo>
                <a:lnTo>
                  <a:pt x="13760" y="3301"/>
                </a:lnTo>
                <a:lnTo>
                  <a:pt x="10921" y="3301"/>
                </a:lnTo>
                <a:lnTo>
                  <a:pt x="0" y="3175"/>
                </a:lnTo>
                <a:lnTo>
                  <a:pt x="13685" y="3175"/>
                </a:lnTo>
                <a:lnTo>
                  <a:pt x="11811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26260" y="3627501"/>
            <a:ext cx="57785" cy="96520"/>
          </a:xfrm>
          <a:custGeom>
            <a:avLst/>
            <a:gdLst/>
            <a:ahLst/>
            <a:cxnLst/>
            <a:rect l="l" t="t" r="r" b="b"/>
            <a:pathLst>
              <a:path w="57785" h="96520">
                <a:moveTo>
                  <a:pt x="7112" y="0"/>
                </a:moveTo>
                <a:lnTo>
                  <a:pt x="1015" y="3556"/>
                </a:lnTo>
                <a:lnTo>
                  <a:pt x="0" y="7493"/>
                </a:lnTo>
                <a:lnTo>
                  <a:pt x="51307" y="96138"/>
                </a:lnTo>
                <a:lnTo>
                  <a:pt x="57657" y="83566"/>
                </a:lnTo>
                <a:lnTo>
                  <a:pt x="44957" y="83566"/>
                </a:lnTo>
                <a:lnTo>
                  <a:pt x="12700" y="4063"/>
                </a:lnTo>
                <a:lnTo>
                  <a:pt x="11048" y="1143"/>
                </a:lnTo>
                <a:lnTo>
                  <a:pt x="711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73580" y="2997200"/>
            <a:ext cx="0" cy="690880"/>
          </a:xfrm>
          <a:custGeom>
            <a:avLst/>
            <a:gdLst/>
            <a:ahLst/>
            <a:cxnLst/>
            <a:rect l="l" t="t" r="r" b="b"/>
            <a:pathLst>
              <a:path h="690879">
                <a:moveTo>
                  <a:pt x="0" y="0"/>
                </a:moveTo>
                <a:lnTo>
                  <a:pt x="0" y="690879"/>
                </a:lnTo>
              </a:path>
            </a:pathLst>
          </a:custGeom>
          <a:ln w="3175">
            <a:solidFill>
              <a:srgbClr val="2C89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827529" y="2961639"/>
            <a:ext cx="52069" cy="96520"/>
          </a:xfrm>
          <a:custGeom>
            <a:avLst/>
            <a:gdLst/>
            <a:ahLst/>
            <a:cxnLst/>
            <a:rect l="l" t="t" r="r" b="b"/>
            <a:pathLst>
              <a:path w="52069" h="96519">
                <a:moveTo>
                  <a:pt x="51562" y="0"/>
                </a:moveTo>
                <a:lnTo>
                  <a:pt x="0" y="88519"/>
                </a:lnTo>
                <a:lnTo>
                  <a:pt x="1015" y="92456"/>
                </a:lnTo>
                <a:lnTo>
                  <a:pt x="4063" y="94234"/>
                </a:lnTo>
                <a:lnTo>
                  <a:pt x="6984" y="96012"/>
                </a:lnTo>
                <a:lnTo>
                  <a:pt x="10921" y="94996"/>
                </a:lnTo>
                <a:lnTo>
                  <a:pt x="12572" y="91948"/>
                </a:lnTo>
                <a:lnTo>
                  <a:pt x="45212" y="36068"/>
                </a:lnTo>
                <a:lnTo>
                  <a:pt x="45212" y="12573"/>
                </a:lnTo>
                <a:lnTo>
                  <a:pt x="51562" y="0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838960" y="2961639"/>
            <a:ext cx="90170" cy="762000"/>
          </a:xfrm>
          <a:custGeom>
            <a:avLst/>
            <a:gdLst/>
            <a:ahLst/>
            <a:cxnLst/>
            <a:rect l="l" t="t" r="r" b="b"/>
            <a:pathLst>
              <a:path w="90169" h="762000">
                <a:moveTo>
                  <a:pt x="0" y="669925"/>
                </a:moveTo>
                <a:lnTo>
                  <a:pt x="32257" y="749427"/>
                </a:lnTo>
                <a:lnTo>
                  <a:pt x="44957" y="749427"/>
                </a:lnTo>
                <a:lnTo>
                  <a:pt x="38607" y="762000"/>
                </a:lnTo>
                <a:lnTo>
                  <a:pt x="47781" y="746252"/>
                </a:lnTo>
                <a:lnTo>
                  <a:pt x="33146" y="746252"/>
                </a:lnTo>
                <a:lnTo>
                  <a:pt x="32384" y="726059"/>
                </a:lnTo>
                <a:lnTo>
                  <a:pt x="0" y="669925"/>
                </a:lnTo>
                <a:close/>
              </a:path>
              <a:path w="90169" h="762000">
                <a:moveTo>
                  <a:pt x="40131" y="0"/>
                </a:moveTo>
                <a:lnTo>
                  <a:pt x="33781" y="12573"/>
                </a:lnTo>
                <a:lnTo>
                  <a:pt x="33781" y="36068"/>
                </a:lnTo>
                <a:lnTo>
                  <a:pt x="38607" y="736854"/>
                </a:lnTo>
                <a:lnTo>
                  <a:pt x="44068" y="746252"/>
                </a:lnTo>
                <a:lnTo>
                  <a:pt x="47781" y="746252"/>
                </a:lnTo>
                <a:lnTo>
                  <a:pt x="59543" y="726059"/>
                </a:lnTo>
                <a:lnTo>
                  <a:pt x="44957" y="726059"/>
                </a:lnTo>
                <a:lnTo>
                  <a:pt x="46354" y="35940"/>
                </a:lnTo>
                <a:lnTo>
                  <a:pt x="40131" y="25146"/>
                </a:lnTo>
                <a:lnTo>
                  <a:pt x="34670" y="15748"/>
                </a:lnTo>
                <a:lnTo>
                  <a:pt x="45627" y="15748"/>
                </a:lnTo>
                <a:lnTo>
                  <a:pt x="46481" y="12573"/>
                </a:lnTo>
                <a:lnTo>
                  <a:pt x="47396" y="12573"/>
                </a:lnTo>
                <a:lnTo>
                  <a:pt x="40131" y="0"/>
                </a:lnTo>
                <a:close/>
              </a:path>
              <a:path w="90169" h="762000">
                <a:moveTo>
                  <a:pt x="83184" y="666115"/>
                </a:moveTo>
                <a:lnTo>
                  <a:pt x="79247" y="667131"/>
                </a:lnTo>
                <a:lnTo>
                  <a:pt x="77596" y="670179"/>
                </a:lnTo>
                <a:lnTo>
                  <a:pt x="44957" y="726059"/>
                </a:lnTo>
                <a:lnTo>
                  <a:pt x="59543" y="726059"/>
                </a:lnTo>
                <a:lnTo>
                  <a:pt x="90169" y="673481"/>
                </a:lnTo>
                <a:lnTo>
                  <a:pt x="89153" y="669671"/>
                </a:lnTo>
                <a:lnTo>
                  <a:pt x="86106" y="667893"/>
                </a:lnTo>
                <a:lnTo>
                  <a:pt x="83184" y="666115"/>
                </a:lnTo>
                <a:close/>
              </a:path>
              <a:path w="90169" h="762000">
                <a:moveTo>
                  <a:pt x="47396" y="12573"/>
                </a:moveTo>
                <a:lnTo>
                  <a:pt x="46481" y="12573"/>
                </a:lnTo>
                <a:lnTo>
                  <a:pt x="89662" y="85725"/>
                </a:lnTo>
                <a:lnTo>
                  <a:pt x="47396" y="12573"/>
                </a:lnTo>
                <a:close/>
              </a:path>
              <a:path w="90169" h="762000">
                <a:moveTo>
                  <a:pt x="45627" y="15748"/>
                </a:moveTo>
                <a:lnTo>
                  <a:pt x="34670" y="15748"/>
                </a:lnTo>
                <a:lnTo>
                  <a:pt x="45592" y="15875"/>
                </a:lnTo>
                <a:close/>
              </a:path>
            </a:pathLst>
          </a:custGeom>
          <a:solidFill>
            <a:srgbClr val="2C89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395349" y="2150490"/>
            <a:ext cx="55098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  <a:tab pos="356235" algn="l"/>
              </a:tabLst>
            </a:pPr>
            <a:r>
              <a:rPr sz="2400" spc="-45" dirty="0">
                <a:latin typeface="Arial"/>
                <a:cs typeface="Arial"/>
              </a:rPr>
              <a:t>Tangki </a:t>
            </a:r>
            <a:r>
              <a:rPr sz="2400" spc="-5" dirty="0">
                <a:latin typeface="Arial"/>
                <a:cs typeface="Arial"/>
              </a:rPr>
              <a:t>tertutup </a:t>
            </a:r>
            <a:r>
              <a:rPr sz="2400" dirty="0">
                <a:latin typeface="Arial"/>
                <a:cs typeface="Arial"/>
              </a:rPr>
              <a:t>dengan zat cair</a:t>
            </a:r>
            <a:r>
              <a:rPr sz="2400" spc="-3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penuh</a:t>
            </a:r>
            <a:endParaRPr sz="2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10104" y="2676144"/>
            <a:ext cx="19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00124" y="3133407"/>
            <a:ext cx="1530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h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261100" y="3581780"/>
            <a:ext cx="50800" cy="5080"/>
          </a:xfrm>
          <a:custGeom>
            <a:avLst/>
            <a:gdLst/>
            <a:ahLst/>
            <a:cxnLst/>
            <a:rect l="l" t="t" r="r" b="b"/>
            <a:pathLst>
              <a:path w="50800" h="5079">
                <a:moveTo>
                  <a:pt x="0" y="5079"/>
                </a:moveTo>
                <a:lnTo>
                  <a:pt x="50800" y="5079"/>
                </a:lnTo>
                <a:lnTo>
                  <a:pt x="50800" y="0"/>
                </a:lnTo>
                <a:lnTo>
                  <a:pt x="0" y="0"/>
                </a:lnTo>
                <a:lnTo>
                  <a:pt x="0" y="50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6690359" y="3583558"/>
            <a:ext cx="1270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i="1" dirty="0">
                <a:latin typeface="Times New Roman"/>
                <a:cs typeface="Times New Roman"/>
              </a:rPr>
              <a:t>b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339079" y="3423983"/>
            <a:ext cx="58674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spc="35" dirty="0">
                <a:latin typeface="Times New Roman"/>
                <a:cs typeface="Times New Roman"/>
              </a:rPr>
              <a:t>tan</a:t>
            </a:r>
            <a:r>
              <a:rPr sz="1750" spc="35" dirty="0">
                <a:latin typeface="Symbol"/>
                <a:cs typeface="Symbol"/>
              </a:rPr>
              <a:t></a:t>
            </a:r>
            <a:r>
              <a:rPr sz="1750" spc="-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320540" y="3591179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102350" y="3273171"/>
            <a:ext cx="758190" cy="594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43180" indent="-5080">
              <a:lnSpc>
                <a:spcPct val="116799"/>
              </a:lnSpc>
              <a:spcBef>
                <a:spcPts val="100"/>
              </a:spcBef>
              <a:tabLst>
                <a:tab pos="377825" algn="l"/>
              </a:tabLst>
            </a:pPr>
            <a:r>
              <a:rPr sz="16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350" i="1" spc="44" baseline="-18518" dirty="0">
                <a:latin typeface="Times New Roman"/>
                <a:cs typeface="Times New Roman"/>
              </a:rPr>
              <a:t>x	</a:t>
            </a:r>
            <a:r>
              <a:rPr sz="2400" baseline="-38194" dirty="0">
                <a:latin typeface="Symbol"/>
                <a:cs typeface="Symbol"/>
              </a:rPr>
              <a:t></a:t>
            </a:r>
            <a:r>
              <a:rPr sz="2400" baseline="-38194" dirty="0">
                <a:latin typeface="Times New Roman"/>
                <a:cs typeface="Times New Roman"/>
              </a:rPr>
              <a:t> </a:t>
            </a:r>
            <a:r>
              <a:rPr sz="16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 </a:t>
            </a:r>
            <a:r>
              <a:rPr sz="1600" i="1" dirty="0">
                <a:latin typeface="Times New Roman"/>
                <a:cs typeface="Times New Roman"/>
              </a:rPr>
              <a:t> g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764910" y="4222877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50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334889" y="4075683"/>
            <a:ext cx="28702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i="1" dirty="0">
                <a:latin typeface="Times New Roman"/>
                <a:cs typeface="Times New Roman"/>
              </a:rPr>
              <a:t>h</a:t>
            </a:r>
            <a:r>
              <a:rPr sz="1600" i="1" spc="-10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28080" y="3920952"/>
            <a:ext cx="396240" cy="571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 marR="30480" indent="-51435">
              <a:lnSpc>
                <a:spcPct val="111800"/>
              </a:lnSpc>
              <a:spcBef>
                <a:spcPts val="100"/>
              </a:spcBef>
            </a:pPr>
            <a:r>
              <a:rPr sz="1600" i="1" spc="25" dirty="0">
                <a:latin typeface="Times New Roman"/>
                <a:cs typeface="Times New Roman"/>
              </a:rPr>
              <a:t>a</a:t>
            </a:r>
            <a:r>
              <a:rPr sz="1350" i="1" spc="37" baseline="-21604" dirty="0">
                <a:latin typeface="Times New Roman"/>
                <a:cs typeface="Times New Roman"/>
              </a:rPr>
              <a:t>x </a:t>
            </a:r>
            <a:r>
              <a:rPr sz="2400" i="1" baseline="-29513" dirty="0">
                <a:latin typeface="Times New Roman"/>
                <a:cs typeface="Times New Roman"/>
              </a:rPr>
              <a:t>b  </a:t>
            </a:r>
            <a:r>
              <a:rPr sz="1600" i="1" dirty="0">
                <a:latin typeface="Times New Roman"/>
                <a:cs typeface="Times New Roman"/>
              </a:rPr>
              <a:t>g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948558" y="4811141"/>
            <a:ext cx="153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b</a:t>
            </a:r>
            <a:endParaRPr sz="1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86051" y="3438588"/>
            <a:ext cx="1911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B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 Dalam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Tangki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Mengalami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</a:t>
            </a:r>
            <a:r>
              <a:rPr sz="1800" b="1" spc="-8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Didalam  Silinder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09637" y="1607184"/>
            <a:ext cx="7120890" cy="105219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algn="just">
              <a:lnSpc>
                <a:spcPct val="90300"/>
              </a:lnSpc>
              <a:spcBef>
                <a:spcPts val="380"/>
              </a:spcBef>
            </a:pPr>
            <a:r>
              <a:rPr sz="2400" dirty="0">
                <a:latin typeface="Arial"/>
                <a:cs typeface="Arial"/>
              </a:rPr>
              <a:t>Apabila suatu tangki silinder berisi zat cair di putar  (rotasi) terhadap sumbu </a:t>
            </a:r>
            <a:r>
              <a:rPr sz="2400" spc="-5" dirty="0">
                <a:latin typeface="Arial"/>
                <a:cs typeface="Arial"/>
              </a:rPr>
              <a:t>vertical </a:t>
            </a:r>
            <a:r>
              <a:rPr sz="2400" spc="5" dirty="0">
                <a:latin typeface="Arial"/>
                <a:cs typeface="Arial"/>
              </a:rPr>
              <a:t>dengan </a:t>
            </a:r>
            <a:r>
              <a:rPr sz="2400" dirty="0">
                <a:latin typeface="Arial"/>
                <a:cs typeface="Arial"/>
              </a:rPr>
              <a:t>kecepatan  sudut konstan, maka permukaan zat cair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yang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09637" y="2597848"/>
            <a:ext cx="71208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17320" algn="l"/>
                <a:tab pos="3160395" algn="l"/>
                <a:tab pos="4702175" algn="l"/>
                <a:tab pos="6191250" algn="l"/>
              </a:tabLst>
            </a:pPr>
            <a:r>
              <a:rPr sz="2400" dirty="0">
                <a:latin typeface="Arial"/>
                <a:cs typeface="Arial"/>
              </a:rPr>
              <a:t>semu</a:t>
            </a:r>
            <a:r>
              <a:rPr sz="2400" spc="5" dirty="0">
                <a:latin typeface="Arial"/>
                <a:cs typeface="Arial"/>
              </a:rPr>
              <a:t>l</a:t>
            </a:r>
            <a:r>
              <a:rPr sz="2400" dirty="0">
                <a:latin typeface="Arial"/>
                <a:cs typeface="Arial"/>
              </a:rPr>
              <a:t>a	h</a:t>
            </a:r>
            <a:r>
              <a:rPr sz="2400" spc="5" dirty="0">
                <a:latin typeface="Arial"/>
                <a:cs typeface="Arial"/>
              </a:rPr>
              <a:t>o</a:t>
            </a:r>
            <a:r>
              <a:rPr sz="2400" dirty="0">
                <a:latin typeface="Arial"/>
                <a:cs typeface="Arial"/>
              </a:rPr>
              <a:t>r</a:t>
            </a:r>
            <a:r>
              <a:rPr sz="2400" spc="5" dirty="0">
                <a:latin typeface="Arial"/>
                <a:cs typeface="Arial"/>
              </a:rPr>
              <a:t>i</a:t>
            </a:r>
            <a:r>
              <a:rPr sz="2400" spc="-5" dirty="0">
                <a:latin typeface="Arial"/>
                <a:cs typeface="Arial"/>
              </a:rPr>
              <a:t>z</a:t>
            </a:r>
            <a:r>
              <a:rPr sz="2400" dirty="0">
                <a:latin typeface="Arial"/>
                <a:cs typeface="Arial"/>
              </a:rPr>
              <a:t>o</a:t>
            </a:r>
            <a:r>
              <a:rPr sz="2400" spc="5" dirty="0">
                <a:latin typeface="Arial"/>
                <a:cs typeface="Arial"/>
              </a:rPr>
              <a:t>n</a:t>
            </a:r>
            <a:r>
              <a:rPr sz="2400" spc="-30" dirty="0">
                <a:latin typeface="Arial"/>
                <a:cs typeface="Arial"/>
              </a:rPr>
              <a:t>t</a:t>
            </a:r>
            <a:r>
              <a:rPr sz="2400" dirty="0">
                <a:latin typeface="Arial"/>
                <a:cs typeface="Arial"/>
              </a:rPr>
              <a:t>al	b</a:t>
            </a:r>
            <a:r>
              <a:rPr sz="2400" spc="5" dirty="0">
                <a:latin typeface="Arial"/>
                <a:cs typeface="Arial"/>
              </a:rPr>
              <a:t>e</a:t>
            </a:r>
            <a:r>
              <a:rPr sz="2400" dirty="0">
                <a:latin typeface="Arial"/>
                <a:cs typeface="Arial"/>
              </a:rPr>
              <a:t>rubah	</a:t>
            </a:r>
            <a:r>
              <a:rPr sz="2400" spc="-25" dirty="0">
                <a:latin typeface="Arial"/>
                <a:cs typeface="Arial"/>
              </a:rPr>
              <a:t>m</a:t>
            </a:r>
            <a:r>
              <a:rPr sz="2400" dirty="0">
                <a:latin typeface="Arial"/>
                <a:cs typeface="Arial"/>
              </a:rPr>
              <a:t>e</a:t>
            </a:r>
            <a:r>
              <a:rPr sz="2400" spc="5" dirty="0">
                <a:latin typeface="Arial"/>
                <a:cs typeface="Arial"/>
              </a:rPr>
              <a:t>n</a:t>
            </a:r>
            <a:r>
              <a:rPr sz="2400" dirty="0">
                <a:latin typeface="Arial"/>
                <a:cs typeface="Arial"/>
              </a:rPr>
              <a:t>j</a:t>
            </a:r>
            <a:r>
              <a:rPr sz="2400" spc="5" dirty="0">
                <a:latin typeface="Arial"/>
                <a:cs typeface="Arial"/>
              </a:rPr>
              <a:t>a</a:t>
            </a:r>
            <a:r>
              <a:rPr sz="2400" dirty="0">
                <a:latin typeface="Arial"/>
                <a:cs typeface="Arial"/>
              </a:rPr>
              <a:t>di	b</a:t>
            </a:r>
            <a:r>
              <a:rPr sz="2400" spc="5" dirty="0">
                <a:latin typeface="Arial"/>
                <a:cs typeface="Arial"/>
              </a:rPr>
              <a:t>e</a:t>
            </a:r>
            <a:r>
              <a:rPr sz="2400" dirty="0">
                <a:latin typeface="Arial"/>
                <a:cs typeface="Arial"/>
              </a:rPr>
              <a:t>ntuk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9637" y="2928620"/>
            <a:ext cx="17106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paraboloida.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09319" y="3469640"/>
            <a:ext cx="1005840" cy="604520"/>
          </a:xfrm>
          <a:custGeom>
            <a:avLst/>
            <a:gdLst/>
            <a:ahLst/>
            <a:cxnLst/>
            <a:rect l="l" t="t" r="r" b="b"/>
            <a:pathLst>
              <a:path w="1005839" h="604520">
                <a:moveTo>
                  <a:pt x="0" y="604520"/>
                </a:moveTo>
                <a:lnTo>
                  <a:pt x="1005840" y="604520"/>
                </a:lnTo>
                <a:lnTo>
                  <a:pt x="1005840" y="0"/>
                </a:lnTo>
                <a:lnTo>
                  <a:pt x="0" y="0"/>
                </a:lnTo>
                <a:lnTo>
                  <a:pt x="0" y="60452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7417" y="3625595"/>
            <a:ext cx="3917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𝑦</a:t>
            </a:r>
            <a:r>
              <a:rPr sz="1800" spc="50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=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71727" y="3796665"/>
            <a:ext cx="513080" cy="0"/>
          </a:xfrm>
          <a:custGeom>
            <a:avLst/>
            <a:gdLst/>
            <a:ahLst/>
            <a:cxnLst/>
            <a:rect l="l" t="t" r="r" b="b"/>
            <a:pathLst>
              <a:path w="513080">
                <a:moveTo>
                  <a:pt x="0" y="0"/>
                </a:moveTo>
                <a:lnTo>
                  <a:pt x="513079" y="0"/>
                </a:lnTo>
              </a:path>
            </a:pathLst>
          </a:custGeom>
          <a:ln w="152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333753" y="3368357"/>
            <a:ext cx="5829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700" spc="127" baseline="-20061" dirty="0">
                <a:latin typeface="Cambria Math"/>
                <a:cs typeface="Cambria Math"/>
              </a:rPr>
              <a:t>𝑤</a:t>
            </a:r>
            <a:r>
              <a:rPr sz="1300" spc="85" dirty="0">
                <a:latin typeface="Cambria Math"/>
                <a:cs typeface="Cambria Math"/>
              </a:rPr>
              <a:t>2</a:t>
            </a:r>
            <a:r>
              <a:rPr sz="2700" spc="127" baseline="-20061" dirty="0">
                <a:latin typeface="Cambria Math"/>
                <a:cs typeface="Cambria Math"/>
              </a:rPr>
              <a:t>𝑟</a:t>
            </a:r>
            <a:r>
              <a:rPr sz="1300" spc="85" dirty="0">
                <a:latin typeface="Cambria Math"/>
                <a:cs typeface="Cambria Math"/>
              </a:rPr>
              <a:t>2</a:t>
            </a:r>
            <a:endParaRPr sz="130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53133" y="3777869"/>
            <a:ext cx="3460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2</a:t>
            </a:r>
            <a:r>
              <a:rPr sz="1800" spc="-5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𝑔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9257" y="4262437"/>
            <a:ext cx="407289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24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y : </a:t>
            </a:r>
            <a:r>
              <a:rPr sz="1800" spc="-10" dirty="0">
                <a:latin typeface="Calibri"/>
                <a:cs typeface="Calibri"/>
              </a:rPr>
              <a:t>jarak vertikal suatu </a:t>
            </a:r>
            <a:r>
              <a:rPr sz="1800" dirty="0">
                <a:latin typeface="Calibri"/>
                <a:cs typeface="Calibri"/>
              </a:rPr>
              <a:t>titik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5" dirty="0">
                <a:latin typeface="Calibri"/>
                <a:cs typeface="Calibri"/>
              </a:rPr>
              <a:t>muka </a:t>
            </a:r>
            <a:r>
              <a:rPr sz="1800" dirty="0">
                <a:latin typeface="Calibri"/>
                <a:cs typeface="Calibri"/>
              </a:rPr>
              <a:t>air  </a:t>
            </a:r>
            <a:r>
              <a:rPr sz="1800" spc="-10" dirty="0">
                <a:latin typeface="Calibri"/>
                <a:cs typeface="Calibri"/>
              </a:rPr>
              <a:t>terhadap </a:t>
            </a:r>
            <a:r>
              <a:rPr sz="1800" spc="-5" dirty="0">
                <a:latin typeface="Calibri"/>
                <a:cs typeface="Calibri"/>
              </a:rPr>
              <a:t>absis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dirty="0">
                <a:latin typeface="Calibri"/>
                <a:cs typeface="Calibri"/>
              </a:rPr>
              <a:t>melalui titik </a:t>
            </a:r>
            <a:r>
              <a:rPr sz="1800" spc="-10" dirty="0">
                <a:latin typeface="Calibri"/>
                <a:cs typeface="Calibri"/>
              </a:rPr>
              <a:t>terendah  paraboloida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"/>
                <a:cs typeface="Calibri"/>
              </a:rPr>
              <a:t>r : </a:t>
            </a:r>
            <a:r>
              <a:rPr sz="1800" spc="-10" dirty="0">
                <a:latin typeface="Calibri"/>
                <a:cs typeface="Calibri"/>
              </a:rPr>
              <a:t>jarak horisontal </a:t>
            </a:r>
            <a:r>
              <a:rPr sz="1800" spc="-20" dirty="0">
                <a:latin typeface="Calibri"/>
                <a:cs typeface="Calibri"/>
              </a:rPr>
              <a:t>antara </a:t>
            </a:r>
            <a:r>
              <a:rPr sz="1800" dirty="0">
                <a:latin typeface="Calibri"/>
                <a:cs typeface="Calibri"/>
              </a:rPr>
              <a:t>titik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5" dirty="0">
                <a:latin typeface="Calibri"/>
                <a:cs typeface="Calibri"/>
              </a:rPr>
              <a:t>di </a:t>
            </a:r>
            <a:r>
              <a:rPr sz="1800" dirty="0">
                <a:latin typeface="Calibri"/>
                <a:cs typeface="Calibri"/>
              </a:rPr>
              <a:t>tinjau  </a:t>
            </a:r>
            <a:r>
              <a:rPr sz="1800" spc="-5" dirty="0">
                <a:latin typeface="Calibri"/>
                <a:cs typeface="Calibri"/>
              </a:rPr>
              <a:t>dan sumbu </a:t>
            </a:r>
            <a:r>
              <a:rPr sz="1800" spc="-10" dirty="0">
                <a:latin typeface="Calibri"/>
                <a:cs typeface="Calibri"/>
              </a:rPr>
              <a:t>vertikal yang </a:t>
            </a:r>
            <a:r>
              <a:rPr sz="1800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pusat  </a:t>
            </a:r>
            <a:r>
              <a:rPr sz="1800" spc="-5" dirty="0">
                <a:latin typeface="Calibri"/>
                <a:cs typeface="Calibri"/>
              </a:rPr>
              <a:t>silinder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w : </a:t>
            </a:r>
            <a:r>
              <a:rPr sz="1800" spc="-15" dirty="0">
                <a:latin typeface="Calibri"/>
                <a:cs typeface="Calibri"/>
              </a:rPr>
              <a:t>kecepatan </a:t>
            </a:r>
            <a:r>
              <a:rPr sz="1800" spc="-5" dirty="0">
                <a:latin typeface="Calibri"/>
                <a:cs typeface="Calibri"/>
              </a:rPr>
              <a:t>sudut</a:t>
            </a:r>
            <a:r>
              <a:rPr sz="1800" spc="6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(radian/detik)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"/>
                <a:cs typeface="Calibri"/>
              </a:rPr>
              <a:t>g : </a:t>
            </a:r>
            <a:r>
              <a:rPr sz="1800" spc="-10" dirty="0">
                <a:latin typeface="Calibri"/>
                <a:cs typeface="Calibri"/>
              </a:rPr>
              <a:t>percepatan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grafitasi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599940" y="3101339"/>
            <a:ext cx="3858260" cy="34137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77169" y="178688"/>
            <a:ext cx="737616" cy="2616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KESETIMBANGAN</a:t>
            </a:r>
            <a:endParaRPr sz="1700">
              <a:latin typeface="Arial Rounded MT Bold"/>
              <a:cs typeface="Arial Rounded MT Bold"/>
            </a:endParaRPr>
          </a:p>
          <a:p>
            <a:pPr marL="2540" algn="ctr">
              <a:lnSpc>
                <a:spcPct val="100000"/>
              </a:lnSpc>
            </a:pPr>
            <a:r>
              <a:rPr sz="17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RELATIF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969" y="1159510"/>
            <a:ext cx="2799080" cy="5532120"/>
          </a:xfrm>
          <a:custGeom>
            <a:avLst/>
            <a:gdLst/>
            <a:ahLst/>
            <a:cxnLst/>
            <a:rect l="l" t="t" r="r" b="b"/>
            <a:pathLst>
              <a:path w="2799079" h="5532120">
                <a:moveTo>
                  <a:pt x="0" y="5532120"/>
                </a:moveTo>
                <a:lnTo>
                  <a:pt x="2799079" y="5532120"/>
                </a:lnTo>
                <a:lnTo>
                  <a:pt x="2799079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7460" y="1439290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093" y="1977771"/>
            <a:ext cx="22459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5620" marR="508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 Dalam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Tangki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Mengalami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endParaRPr sz="1800">
              <a:latin typeface="Calibri"/>
              <a:cs typeface="Calibri"/>
            </a:endParaRPr>
          </a:p>
          <a:p>
            <a:pPr marL="515620" marR="1619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Zat </a:t>
            </a:r>
            <a:r>
              <a:rPr sz="1800" b="1" spc="-5" dirty="0">
                <a:latin typeface="Calibri"/>
                <a:cs typeface="Calibri"/>
              </a:rPr>
              <a:t>Cair</a:t>
            </a:r>
            <a:r>
              <a:rPr sz="1800" b="1" spc="-8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Didalam  Silinder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Berotasi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09637" y="1620233"/>
            <a:ext cx="7122159" cy="68580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95"/>
              </a:spcBef>
            </a:pPr>
            <a:r>
              <a:rPr sz="2000" dirty="0">
                <a:latin typeface="Arial"/>
                <a:cs typeface="Arial"/>
              </a:rPr>
              <a:t>Apabila </a:t>
            </a:r>
            <a:r>
              <a:rPr sz="2000" spc="-5" dirty="0">
                <a:latin typeface="Arial"/>
                <a:cs typeface="Arial"/>
              </a:rPr>
              <a:t>jari-jari </a:t>
            </a:r>
            <a:r>
              <a:rPr sz="2000" dirty="0">
                <a:latin typeface="Arial"/>
                <a:cs typeface="Arial"/>
              </a:rPr>
              <a:t>silinder </a:t>
            </a:r>
            <a:r>
              <a:rPr sz="2000" spc="-5" dirty="0">
                <a:latin typeface="Arial"/>
                <a:cs typeface="Arial"/>
              </a:rPr>
              <a:t>adalah R, maka kenaikan zat </a:t>
            </a:r>
            <a:r>
              <a:rPr sz="2000" dirty="0">
                <a:latin typeface="Arial"/>
                <a:cs typeface="Arial"/>
              </a:rPr>
              <a:t>cair</a:t>
            </a:r>
            <a:r>
              <a:rPr sz="2000" spc="1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pada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sz="2000" dirty="0">
                <a:latin typeface="Arial"/>
                <a:cs typeface="Arial"/>
              </a:rPr>
              <a:t>dinding silinder </a:t>
            </a:r>
            <a:r>
              <a:rPr sz="2000" spc="-5" dirty="0">
                <a:latin typeface="Arial"/>
                <a:cs typeface="Arial"/>
              </a:rPr>
              <a:t>dari </a:t>
            </a:r>
            <a:r>
              <a:rPr sz="2000" dirty="0">
                <a:latin typeface="Arial"/>
                <a:cs typeface="Arial"/>
              </a:rPr>
              <a:t>permukaan terendah adalah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909319" y="2486660"/>
            <a:ext cx="1168400" cy="604520"/>
          </a:xfrm>
          <a:custGeom>
            <a:avLst/>
            <a:gdLst/>
            <a:ahLst/>
            <a:cxnLst/>
            <a:rect l="l" t="t" r="r" b="b"/>
            <a:pathLst>
              <a:path w="1168400" h="604519">
                <a:moveTo>
                  <a:pt x="0" y="604520"/>
                </a:moveTo>
                <a:lnTo>
                  <a:pt x="1168400" y="604520"/>
                </a:lnTo>
                <a:lnTo>
                  <a:pt x="1168400" y="0"/>
                </a:lnTo>
                <a:lnTo>
                  <a:pt x="0" y="0"/>
                </a:lnTo>
                <a:lnTo>
                  <a:pt x="0" y="60452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927417" y="2641663"/>
            <a:ext cx="5194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mbria Math"/>
                <a:cs typeface="Cambria Math"/>
              </a:rPr>
              <a:t>𝑦𝑝</a:t>
            </a:r>
            <a:r>
              <a:rPr sz="1800" spc="60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=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498727" y="2813685"/>
            <a:ext cx="548640" cy="0"/>
          </a:xfrm>
          <a:custGeom>
            <a:avLst/>
            <a:gdLst/>
            <a:ahLst/>
            <a:cxnLst/>
            <a:rect l="l" t="t" r="r" b="b"/>
            <a:pathLst>
              <a:path w="548639">
                <a:moveTo>
                  <a:pt x="0" y="0"/>
                </a:moveTo>
                <a:lnTo>
                  <a:pt x="548640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460753" y="2385123"/>
            <a:ext cx="6159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700" spc="120" baseline="-20061" dirty="0">
                <a:latin typeface="Cambria Math"/>
                <a:cs typeface="Cambria Math"/>
              </a:rPr>
              <a:t>𝑤</a:t>
            </a:r>
            <a:r>
              <a:rPr sz="1300" spc="80" dirty="0">
                <a:latin typeface="Cambria Math"/>
                <a:cs typeface="Cambria Math"/>
              </a:rPr>
              <a:t>2</a:t>
            </a:r>
            <a:r>
              <a:rPr sz="2700" spc="120" baseline="-20061" dirty="0">
                <a:latin typeface="Cambria Math"/>
                <a:cs typeface="Cambria Math"/>
              </a:rPr>
              <a:t>𝑅</a:t>
            </a:r>
            <a:r>
              <a:rPr sz="1300" spc="80" dirty="0">
                <a:latin typeface="Cambria Math"/>
                <a:cs typeface="Cambria Math"/>
              </a:rPr>
              <a:t>2</a:t>
            </a:r>
            <a:endParaRPr sz="1300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97913" y="2794634"/>
            <a:ext cx="343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2</a:t>
            </a:r>
            <a:r>
              <a:rPr sz="1800" spc="-7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𝑔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09637" y="3268217"/>
            <a:ext cx="7118350" cy="68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3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Kenaikan </a:t>
            </a:r>
            <a:r>
              <a:rPr sz="2000" spc="-5" dirty="0">
                <a:latin typeface="Arial"/>
                <a:cs typeface="Arial"/>
              </a:rPr>
              <a:t>zat cair </a:t>
            </a:r>
            <a:r>
              <a:rPr sz="2000" spc="-10" dirty="0">
                <a:latin typeface="Arial"/>
                <a:cs typeface="Arial"/>
              </a:rPr>
              <a:t>pada </a:t>
            </a:r>
            <a:r>
              <a:rPr sz="2000" spc="-5" dirty="0">
                <a:latin typeface="Arial"/>
                <a:cs typeface="Arial"/>
              </a:rPr>
              <a:t>dinding </a:t>
            </a:r>
            <a:r>
              <a:rPr sz="2000" dirty="0">
                <a:latin typeface="Arial"/>
                <a:cs typeface="Arial"/>
              </a:rPr>
              <a:t>dari </a:t>
            </a:r>
            <a:r>
              <a:rPr sz="2000" spc="-5" dirty="0">
                <a:latin typeface="Arial"/>
                <a:cs typeface="Arial"/>
              </a:rPr>
              <a:t>permukaan awal sebelum  </a:t>
            </a:r>
            <a:r>
              <a:rPr sz="2000" dirty="0">
                <a:latin typeface="Arial"/>
                <a:cs typeface="Arial"/>
              </a:rPr>
              <a:t>silinder berotasi adalah sama dengan penurunan pada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sumbu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09319" y="4132579"/>
            <a:ext cx="883919" cy="434340"/>
          </a:xfrm>
          <a:custGeom>
            <a:avLst/>
            <a:gdLst/>
            <a:ahLst/>
            <a:cxnLst/>
            <a:rect l="l" t="t" r="r" b="b"/>
            <a:pathLst>
              <a:path w="883919" h="434339">
                <a:moveTo>
                  <a:pt x="0" y="434340"/>
                </a:moveTo>
                <a:lnTo>
                  <a:pt x="883919" y="434340"/>
                </a:lnTo>
                <a:lnTo>
                  <a:pt x="883919" y="0"/>
                </a:lnTo>
                <a:lnTo>
                  <a:pt x="0" y="0"/>
                </a:lnTo>
                <a:lnTo>
                  <a:pt x="0" y="43434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87907" y="4363211"/>
            <a:ext cx="109220" cy="0"/>
          </a:xfrm>
          <a:custGeom>
            <a:avLst/>
            <a:gdLst/>
            <a:ahLst/>
            <a:cxnLst/>
            <a:rect l="l" t="t" r="r" b="b"/>
            <a:pathLst>
              <a:path w="109219">
                <a:moveTo>
                  <a:pt x="0" y="0"/>
                </a:moveTo>
                <a:lnTo>
                  <a:pt x="109219" y="0"/>
                </a:lnTo>
              </a:path>
            </a:pathLst>
          </a:custGeom>
          <a:ln w="177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275461" y="4089400"/>
            <a:ext cx="132715" cy="248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40" dirty="0">
                <a:latin typeface="Cambria Math"/>
                <a:cs typeface="Cambria Math"/>
              </a:rPr>
              <a:t>1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71537" y="4170679"/>
            <a:ext cx="94488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h</a:t>
            </a:r>
            <a:r>
              <a:rPr sz="2000" spc="-5" dirty="0">
                <a:latin typeface="Cambria Math"/>
                <a:cs typeface="Cambria Math"/>
              </a:rPr>
              <a:t>= </a:t>
            </a:r>
            <a:r>
              <a:rPr sz="2175" spc="60" baseline="-38314" dirty="0">
                <a:latin typeface="Cambria Math"/>
                <a:cs typeface="Cambria Math"/>
              </a:rPr>
              <a:t>2</a:t>
            </a:r>
            <a:r>
              <a:rPr sz="2175" spc="187" baseline="-38314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𝑦𝑝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09637" y="4777580"/>
            <a:ext cx="7122159" cy="68707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5"/>
              </a:spcBef>
            </a:pPr>
            <a:r>
              <a:rPr sz="2000" spc="-5" dirty="0">
                <a:latin typeface="Arial"/>
                <a:cs typeface="Arial"/>
              </a:rPr>
              <a:t>Hubungan</a:t>
            </a:r>
            <a:r>
              <a:rPr sz="2000" spc="11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antara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kecepatan</a:t>
            </a:r>
            <a:r>
              <a:rPr sz="2000" spc="10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sudut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(w)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dan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kecepatan</a:t>
            </a:r>
            <a:r>
              <a:rPr sz="2000" spc="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rotasi</a:t>
            </a:r>
            <a:r>
              <a:rPr sz="2000" spc="1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sz="2000" spc="-5" dirty="0">
                <a:latin typeface="Arial"/>
                <a:cs typeface="Arial"/>
              </a:rPr>
              <a:t>(rpm </a:t>
            </a:r>
            <a:r>
              <a:rPr sz="2000" dirty="0">
                <a:latin typeface="Arial"/>
                <a:cs typeface="Arial"/>
              </a:rPr>
              <a:t>rotasi per menit) adalah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909319" y="5895340"/>
            <a:ext cx="1478280" cy="777240"/>
          </a:xfrm>
          <a:custGeom>
            <a:avLst/>
            <a:gdLst/>
            <a:ahLst/>
            <a:cxnLst/>
            <a:rect l="l" t="t" r="r" b="b"/>
            <a:pathLst>
              <a:path w="1478280" h="777240">
                <a:moveTo>
                  <a:pt x="0" y="777240"/>
                </a:moveTo>
                <a:lnTo>
                  <a:pt x="1478280" y="777240"/>
                </a:lnTo>
                <a:lnTo>
                  <a:pt x="1478280" y="0"/>
                </a:lnTo>
                <a:lnTo>
                  <a:pt x="0" y="0"/>
                </a:lnTo>
                <a:lnTo>
                  <a:pt x="0" y="77724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470786" y="6421577"/>
            <a:ext cx="881380" cy="0"/>
          </a:xfrm>
          <a:custGeom>
            <a:avLst/>
            <a:gdLst/>
            <a:ahLst/>
            <a:cxnLst/>
            <a:rect l="l" t="t" r="r" b="b"/>
            <a:pathLst>
              <a:path w="881380">
                <a:moveTo>
                  <a:pt x="0" y="0"/>
                </a:moveTo>
                <a:lnTo>
                  <a:pt x="881380" y="0"/>
                </a:lnTo>
              </a:path>
            </a:pathLst>
          </a:custGeom>
          <a:ln w="177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762886" y="5835967"/>
            <a:ext cx="3073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u="heavy" spc="-5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2</a:t>
            </a:r>
            <a:r>
              <a:rPr sz="2000" u="heavy" spc="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2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07097" y="5985827"/>
            <a:ext cx="14795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63880">
              <a:lnSpc>
                <a:spcPts val="2160"/>
              </a:lnSpc>
              <a:spcBef>
                <a:spcPts val="100"/>
              </a:spcBef>
              <a:tabLst>
                <a:tab pos="1150620" algn="l"/>
              </a:tabLst>
            </a:pPr>
            <a:r>
              <a:rPr sz="2000" dirty="0">
                <a:latin typeface="Cambria Math"/>
                <a:cs typeface="Cambria Math"/>
              </a:rPr>
              <a:t>2</a:t>
            </a:r>
            <a:r>
              <a:rPr sz="2000" spc="1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(	</a:t>
            </a:r>
            <a:r>
              <a:rPr sz="2000" spc="-10" dirty="0">
                <a:latin typeface="Cambria Math"/>
                <a:cs typeface="Cambria Math"/>
              </a:rPr>
              <a:t>)𝑁</a:t>
            </a:r>
            <a:endParaRPr sz="2000">
              <a:latin typeface="Cambria Math"/>
              <a:cs typeface="Cambria Math"/>
            </a:endParaRPr>
          </a:p>
          <a:p>
            <a:pPr marL="38100">
              <a:lnSpc>
                <a:spcPts val="2160"/>
              </a:lnSpc>
              <a:tabLst>
                <a:tab pos="937260" algn="l"/>
              </a:tabLst>
            </a:pPr>
            <a:r>
              <a:rPr sz="2000" dirty="0">
                <a:latin typeface="Cambria Math"/>
                <a:cs typeface="Cambria Math"/>
              </a:rPr>
              <a:t>𝑤</a:t>
            </a:r>
            <a:r>
              <a:rPr sz="2000" spc="16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=	</a:t>
            </a:r>
            <a:r>
              <a:rPr sz="3000" baseline="25000" dirty="0">
                <a:latin typeface="Cambria Math"/>
                <a:cs typeface="Cambria Math"/>
              </a:rPr>
              <a:t>7</a:t>
            </a:r>
            <a:endParaRPr sz="3000" baseline="25000">
              <a:latin typeface="Cambria Math"/>
              <a:cs typeface="Cambria Math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758060" y="6400165"/>
            <a:ext cx="3054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ambria Math"/>
                <a:cs typeface="Cambria Math"/>
              </a:rPr>
              <a:t>60</a:t>
            </a:r>
            <a:endParaRPr sz="20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TERIMAKASIH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771</Words>
  <Application>Microsoft Office PowerPoint</Application>
  <PresentationFormat>Widescreen</PresentationFormat>
  <Paragraphs>238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Arial Rounded MT Bold</vt:lpstr>
      <vt:lpstr>Book Antiqua</vt:lpstr>
      <vt:lpstr>Calibri</vt:lpstr>
      <vt:lpstr>Calibri Light</vt:lpstr>
      <vt:lpstr>Cambria Math</vt:lpstr>
      <vt:lpstr>Franklin Gothic Medium</vt:lpstr>
      <vt:lpstr>Symbol</vt:lpstr>
      <vt:lpstr>Times New Roman</vt:lpstr>
      <vt:lpstr>Wingdings</vt:lpstr>
      <vt:lpstr>Office Theme</vt:lpstr>
      <vt:lpstr>PowerPoint Presentation</vt:lpstr>
      <vt:lpstr>MEKANIKA FLUIDA DAN HIDROLIKA </vt:lpstr>
      <vt:lpstr>PENDAHULUAN</vt:lpstr>
      <vt:lpstr>PowerPoint Presentation</vt:lpstr>
      <vt:lpstr> MEKANIKA FLUIDA DAN HIDROLIKA </vt:lpstr>
      <vt:lpstr>PowerPoint Presentation</vt:lpstr>
      <vt:lpstr> MEKANIKA FLUIDA DAN HIDROLIKA </vt:lpstr>
      <vt:lpstr> MEKANIKA FLUIDA DAN HIDROLIKA </vt:lpstr>
      <vt:lpstr> MEKANIKA FLUIDA DAN HIDROLIKA </vt:lpstr>
      <vt:lpstr> MEKANIKA FLUIDA DAN HIDROLIKA </vt:lpstr>
      <vt:lpstr>PowerPoint Presentation</vt:lpstr>
      <vt:lpstr> MEKANIKA FLUIDA DAN HIDROLIKA 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4</cp:revision>
  <dcterms:created xsi:type="dcterms:W3CDTF">2020-02-16T06:58:34Z</dcterms:created>
  <dcterms:modified xsi:type="dcterms:W3CDTF">2020-03-31T08:34:48Z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2019-02-27T00:00:00Z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