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8" r:id="rId3"/>
    <p:sldId id="260" r:id="rId4"/>
    <p:sldId id="264" r:id="rId5"/>
    <p:sldId id="266" r:id="rId6"/>
    <p:sldId id="291" r:id="rId7"/>
    <p:sldId id="295" r:id="rId8"/>
    <p:sldId id="268" r:id="rId9"/>
    <p:sldId id="270" r:id="rId10"/>
    <p:sldId id="271" r:id="rId11"/>
    <p:sldId id="272" r:id="rId12"/>
    <p:sldId id="273" r:id="rId13"/>
    <p:sldId id="274" r:id="rId14"/>
    <p:sldId id="275" r:id="rId15"/>
    <p:sldId id="261" r:id="rId16"/>
    <p:sldId id="276" r:id="rId17"/>
    <p:sldId id="298" r:id="rId18"/>
    <p:sldId id="297" r:id="rId19"/>
    <p:sldId id="277" r:id="rId20"/>
    <p:sldId id="296" r:id="rId21"/>
    <p:sldId id="292" r:id="rId22"/>
    <p:sldId id="293" r:id="rId23"/>
    <p:sldId id="285" r:id="rId24"/>
    <p:sldId id="288" r:id="rId25"/>
    <p:sldId id="289" r:id="rId26"/>
    <p:sldId id="290" r:id="rId27"/>
    <p:sldId id="286" r:id="rId28"/>
    <p:sldId id="287" r:id="rId2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1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F80520B-9045-463A-ABD2-A523C17BF2D3}" type="datetimeFigureOut">
              <a:rPr lang="id-ID" smtClean="0"/>
              <a:pPr/>
              <a:t>04/10/2018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2C44011-B14F-4736-805D-0CAEBE03494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1.bp.blogspot.com/-hW4FQCS77pc/TrKBlnOcfSI/AAAAAAAAAoo/4R_uAbjhBp4/s1600/prinsip+kerja+transistor.gif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5.png"/><Relationship Id="rId2" Type="http://schemas.openxmlformats.org/officeDocument/2006/relationships/hyperlink" Target="http://4.bp.blogspot.com/-7_Ls0hcXaFs/UMBPDvyJBGI/AAAAAAAAADM/hrn4u_j2Fjc/s1600/0-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5.png"/><Relationship Id="rId2" Type="http://schemas.openxmlformats.org/officeDocument/2006/relationships/hyperlink" Target="http://4.bp.blogspot.com/-7_Ls0hcXaFs/UMBPDvyJBGI/AAAAAAAAADM/hrn4u_j2Fjc/s1600/0-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id.wikipedia.org/wiki/Transistor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id.wikipedia.org/wiki/Transistor_bipolar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d.wikipedia.org/wiki/Elektronika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33375" y="2204864"/>
            <a:ext cx="5894809" cy="1149524"/>
          </a:xfrm>
        </p:spPr>
        <p:txBody>
          <a:bodyPr>
            <a:normAutofit fontScale="90000"/>
          </a:bodyPr>
          <a:lstStyle/>
          <a:p>
            <a:r>
              <a:rPr lang="id-ID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Showcard Gothic" pitchFamily="82" charset="0"/>
              </a:rPr>
              <a:t>T R A N S I S T O R bipolar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8551" y="3429000"/>
            <a:ext cx="4680520" cy="910952"/>
          </a:xfrm>
        </p:spPr>
        <p:txBody>
          <a:bodyPr/>
          <a:lstStyle/>
          <a:p>
            <a:r>
              <a:rPr lang="id-ID" sz="2400" dirty="0"/>
              <a:t>Mata kuliah </a:t>
            </a:r>
            <a:r>
              <a:rPr lang="en-US" sz="2400" dirty="0" err="1"/>
              <a:t>Mekatronika</a:t>
            </a:r>
            <a:endParaRPr lang="en-US" sz="2400" dirty="0"/>
          </a:p>
          <a:p>
            <a:endParaRPr lang="id-ID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057400"/>
            <a:ext cx="2343315" cy="2852935"/>
          </a:xfrm>
          <a:prstGeom prst="rect">
            <a:avLst/>
          </a:prstGeom>
        </p:spPr>
      </p:pic>
      <p:sp>
        <p:nvSpPr>
          <p:cNvPr id="9" name="Round Same Side Corner Rectangle 8"/>
          <p:cNvSpPr/>
          <p:nvPr/>
        </p:nvSpPr>
        <p:spPr bwMode="auto">
          <a:xfrm flipV="1">
            <a:off x="265375" y="326"/>
            <a:ext cx="2088232" cy="648072"/>
          </a:xfrm>
          <a:prstGeom prst="round2SameRect">
            <a:avLst/>
          </a:prstGeom>
          <a:solidFill>
            <a:srgbClr val="00B050">
              <a:alpha val="63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7393" y="139696"/>
            <a:ext cx="1764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Arial" pitchFamily="34" charset="0"/>
                <a:cs typeface="Arial" pitchFamily="34" charset="0"/>
              </a:rPr>
              <a:t>Pertemuan</a:t>
            </a:r>
            <a:r>
              <a:rPr lang="en-US" dirty="0">
                <a:latin typeface="Arial" pitchFamily="34" charset="0"/>
                <a:cs typeface="Arial" pitchFamily="34" charset="0"/>
              </a:rPr>
              <a:t> 4</a:t>
            </a:r>
            <a:endParaRPr lang="id-ID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 Same Side Corner Rectangle 7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1" name="Picture 10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8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4684" y="-163434"/>
            <a:ext cx="7498080" cy="1143000"/>
          </a:xfrm>
          <a:effectLst>
            <a:glow rad="101600">
              <a:schemeClr val="accent1">
                <a:satMod val="175000"/>
                <a:alpha val="40000"/>
              </a:schemeClr>
            </a:glow>
            <a:outerShdw dist="35921" dir="2700000" algn="ctr" rotWithShape="0">
              <a:srgbClr val="FFFFFF"/>
            </a:outerShdw>
          </a:effectLst>
        </p:spPr>
        <p:txBody>
          <a:bodyPr/>
          <a:lstStyle/>
          <a:p>
            <a:r>
              <a:rPr lang="en-US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Pengertian</a:t>
            </a:r>
            <a:r>
              <a:rPr lang="en-US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Transistor</a:t>
            </a:r>
            <a:endParaRPr lang="id-ID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539" y="762000"/>
            <a:ext cx="7447528" cy="334096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Transistor bipolar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adalah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komponen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semikonduktor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yang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terdiri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dari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sebuah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bahan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tipe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>
                <a:latin typeface="Century" panose="020406040505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dan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diapit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oleh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dua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bahan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tipe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>
                <a:latin typeface="Century" panose="020406040505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(transistor NPN)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atau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terdiri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dari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sebuah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bahan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tipe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>
                <a:latin typeface="Century" panose="020406040505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dan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diapit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oleh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dua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bahan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entury" panose="02040604050505020304" pitchFamily="18" charset="0"/>
                <a:cs typeface="Times New Roman" panose="02020603050405020304" pitchFamily="18" charset="0"/>
              </a:rPr>
              <a:t>tipe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>
                <a:latin typeface="Century" panose="020406040505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Century" panose="02040604050505020304" pitchFamily="18" charset="0"/>
                <a:cs typeface="Times New Roman" panose="02020603050405020304" pitchFamily="18" charset="0"/>
              </a:rPr>
              <a:t> (transistor PNP)</a:t>
            </a:r>
            <a:endParaRPr lang="id-ID" sz="2400" dirty="0">
              <a:latin typeface="Century" panose="020406040505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>
                <a:latin typeface="Century" panose="02040604050505020304" pitchFamily="18" charset="0"/>
              </a:rPr>
              <a:t>Transistor </a:t>
            </a:r>
            <a:r>
              <a:rPr lang="en-US" sz="2400" dirty="0" err="1">
                <a:latin typeface="Century" panose="02040604050505020304" pitchFamily="18" charset="0"/>
              </a:rPr>
              <a:t>adalah</a:t>
            </a:r>
            <a:r>
              <a:rPr lang="en-US" sz="2400" dirty="0">
                <a:latin typeface="Century" panose="02040604050505020304" pitchFamily="18" charset="0"/>
              </a:rPr>
              <a:t> </a:t>
            </a:r>
            <a:r>
              <a:rPr lang="id-ID" sz="2400" dirty="0">
                <a:latin typeface="Century" panose="02040604050505020304" pitchFamily="18" charset="0"/>
              </a:rPr>
              <a:t>komponen elektronika berbahan</a:t>
            </a:r>
            <a:r>
              <a:rPr lang="en-US" sz="2400" dirty="0">
                <a:latin typeface="Century" panose="02040604050505020304" pitchFamily="18" charset="0"/>
              </a:rPr>
              <a:t> </a:t>
            </a:r>
            <a:r>
              <a:rPr lang="en-US" sz="2400" dirty="0" err="1">
                <a:latin typeface="Century" panose="02040604050505020304" pitchFamily="18" charset="0"/>
              </a:rPr>
              <a:t>semikonduktor</a:t>
            </a:r>
            <a:r>
              <a:rPr lang="en-US" sz="2400" dirty="0">
                <a:latin typeface="Century" panose="02040604050505020304" pitchFamily="18" charset="0"/>
              </a:rPr>
              <a:t> </a:t>
            </a:r>
            <a:r>
              <a:rPr lang="id-ID" sz="2400" dirty="0">
                <a:latin typeface="Century" panose="02040604050505020304" pitchFamily="18" charset="0"/>
              </a:rPr>
              <a:t>yang </a:t>
            </a:r>
            <a:r>
              <a:rPr lang="en-GB" sz="2400" dirty="0" err="1">
                <a:latin typeface="Century" panose="02040604050505020304" pitchFamily="18" charset="0"/>
              </a:rPr>
              <a:t>merupakan</a:t>
            </a:r>
            <a:r>
              <a:rPr lang="en-GB" sz="2400" dirty="0">
                <a:latin typeface="Century" panose="02040604050505020304" pitchFamily="18" charset="0"/>
              </a:rPr>
              <a:t> </a:t>
            </a:r>
            <a:r>
              <a:rPr lang="en-GB" sz="2400" dirty="0" err="1">
                <a:latin typeface="Century" panose="02040604050505020304" pitchFamily="18" charset="0"/>
              </a:rPr>
              <a:t>dioda</a:t>
            </a:r>
            <a:r>
              <a:rPr lang="en-GB" sz="2400" dirty="0">
                <a:latin typeface="Century" panose="02040604050505020304" pitchFamily="18" charset="0"/>
              </a:rPr>
              <a:t> </a:t>
            </a:r>
            <a:r>
              <a:rPr lang="id-ID" sz="2400" dirty="0">
                <a:latin typeface="Century" panose="02040604050505020304" pitchFamily="18" charset="0"/>
              </a:rPr>
              <a:t>yang di pasang saling berkebalikan arah</a:t>
            </a:r>
          </a:p>
        </p:txBody>
      </p:sp>
      <p:sp>
        <p:nvSpPr>
          <p:cNvPr id="9" name="Round Same Side Corner Rectangle 8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" name="Picture 9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11" name="Picture 1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A3241A-29F5-4A01-B6A9-25E5514DB0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2200" y="4297458"/>
            <a:ext cx="3048264" cy="25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7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Jenis</a:t>
            </a:r>
            <a:r>
              <a:rPr lang="en-US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&amp; </a:t>
            </a:r>
            <a:r>
              <a:rPr lang="en-US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Simbol</a:t>
            </a:r>
            <a:r>
              <a:rPr lang="en-US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Transistor</a:t>
            </a:r>
            <a:endParaRPr lang="id-ID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2400" dirty="0" err="1">
                <a:solidFill>
                  <a:schemeClr val="tx1"/>
                </a:solidFill>
              </a:rPr>
              <a:t>Secara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umum</a:t>
            </a:r>
            <a:r>
              <a:rPr lang="en-US" sz="2400" dirty="0">
                <a:solidFill>
                  <a:schemeClr val="tx1"/>
                </a:solidFill>
              </a:rPr>
              <a:t>, transistor </a:t>
            </a:r>
            <a:r>
              <a:rPr lang="en-US" sz="2400" dirty="0" err="1">
                <a:solidFill>
                  <a:schemeClr val="tx1"/>
                </a:solidFill>
              </a:rPr>
              <a:t>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dibedakan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berdasarkan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id-ID" sz="2400" dirty="0">
                <a:solidFill>
                  <a:schemeClr val="tx1"/>
                </a:solidFill>
              </a:rPr>
              <a:t>beberapa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kategori</a:t>
            </a:r>
            <a:r>
              <a:rPr lang="id-ID" sz="2400" dirty="0">
                <a:solidFill>
                  <a:schemeClr val="tx1"/>
                </a:solidFill>
              </a:rPr>
              <a:t>,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simbol</a:t>
            </a:r>
            <a:r>
              <a:rPr lang="id-ID" sz="2400" dirty="0">
                <a:solidFill>
                  <a:schemeClr val="tx1"/>
                </a:solidFill>
              </a:rPr>
              <a:t>,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antara</a:t>
            </a:r>
            <a:r>
              <a:rPr lang="en-US" sz="2400" dirty="0">
                <a:solidFill>
                  <a:schemeClr val="tx1"/>
                </a:solidFill>
              </a:rPr>
              <a:t> lain:</a:t>
            </a:r>
            <a:endParaRPr lang="id-ID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 err="1">
                <a:solidFill>
                  <a:schemeClr val="tx1"/>
                </a:solidFill>
              </a:rPr>
              <a:t>Materi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semikonduktor</a:t>
            </a:r>
            <a:r>
              <a:rPr lang="en-US" sz="2400" dirty="0">
                <a:solidFill>
                  <a:schemeClr val="tx1"/>
                </a:solidFill>
              </a:rPr>
              <a:t>: Germanium, </a:t>
            </a:r>
            <a:r>
              <a:rPr lang="en-US" sz="2400" dirty="0" err="1">
                <a:solidFill>
                  <a:schemeClr val="tx1"/>
                </a:solidFill>
              </a:rPr>
              <a:t>Silikon</a:t>
            </a:r>
            <a:r>
              <a:rPr lang="en-US" sz="2400" dirty="0">
                <a:solidFill>
                  <a:schemeClr val="tx1"/>
                </a:solidFill>
              </a:rPr>
              <a:t>, Gallium Arsenide.</a:t>
            </a:r>
            <a:endParaRPr lang="id-ID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 err="1">
                <a:solidFill>
                  <a:schemeClr val="tx1"/>
                </a:solidFill>
              </a:rPr>
              <a:t>Kemasan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fisik</a:t>
            </a:r>
            <a:r>
              <a:rPr lang="en-US" sz="2400" dirty="0">
                <a:solidFill>
                  <a:schemeClr val="tx1"/>
                </a:solidFill>
              </a:rPr>
              <a:t>: Through Hole Metal, Through Hole Plastic, Surface Mount, IC,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lain-lain.</a:t>
            </a:r>
            <a:endParaRPr lang="id-ID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 err="1">
                <a:solidFill>
                  <a:schemeClr val="tx1"/>
                </a:solidFill>
              </a:rPr>
              <a:t>Tipe</a:t>
            </a:r>
            <a:r>
              <a:rPr lang="en-US" sz="2400" dirty="0">
                <a:solidFill>
                  <a:schemeClr val="tx1"/>
                </a:solidFill>
              </a:rPr>
              <a:t>: UJT, BJT, JFET, IGFET (MOSFET), IGBT, HBT, MISFET, VMOSFET, MESFET, HEMT, SCR </a:t>
            </a:r>
            <a:r>
              <a:rPr lang="en-US" sz="2400" dirty="0" err="1">
                <a:solidFill>
                  <a:schemeClr val="tx1"/>
                </a:solidFill>
              </a:rPr>
              <a:t>serta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transistor </a:t>
            </a:r>
            <a:r>
              <a:rPr lang="en-US" sz="2400" dirty="0" err="1">
                <a:solidFill>
                  <a:schemeClr val="tx1"/>
                </a:solidFill>
              </a:rPr>
              <a:t>yaitu</a:t>
            </a:r>
            <a:r>
              <a:rPr lang="en-US" sz="2400" dirty="0">
                <a:solidFill>
                  <a:schemeClr val="tx1"/>
                </a:solidFill>
              </a:rPr>
              <a:t> IC(Integrated Circuit)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lain-lain.</a:t>
            </a:r>
            <a:endParaRPr lang="id-ID" sz="2400" dirty="0">
              <a:solidFill>
                <a:schemeClr val="tx1"/>
              </a:solidFill>
            </a:endParaRPr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991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/>
              <a:t>Lanjutan...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1"/>
            <a:ext cx="7162800" cy="2908920"/>
          </a:xfrm>
        </p:spPr>
        <p:txBody>
          <a:bodyPr/>
          <a:lstStyle/>
          <a:p>
            <a:pPr lvl="0"/>
            <a:r>
              <a:rPr lang="en-US" sz="2400" dirty="0" err="1">
                <a:solidFill>
                  <a:schemeClr val="tx1"/>
                </a:solidFill>
              </a:rPr>
              <a:t>Polaritas</a:t>
            </a:r>
            <a:r>
              <a:rPr lang="en-US" sz="2400" dirty="0">
                <a:solidFill>
                  <a:schemeClr val="tx1"/>
                </a:solidFill>
              </a:rPr>
              <a:t>: NPN </a:t>
            </a:r>
            <a:r>
              <a:rPr lang="en-US" sz="2400" dirty="0" err="1">
                <a:solidFill>
                  <a:schemeClr val="tx1"/>
                </a:solidFill>
              </a:rPr>
              <a:t>atau</a:t>
            </a:r>
            <a:r>
              <a:rPr lang="en-US" sz="2400" dirty="0">
                <a:solidFill>
                  <a:schemeClr val="tx1"/>
                </a:solidFill>
              </a:rPr>
              <a:t> N-channel, PNP </a:t>
            </a:r>
            <a:r>
              <a:rPr lang="en-US" sz="2400" dirty="0" err="1">
                <a:solidFill>
                  <a:schemeClr val="tx1"/>
                </a:solidFill>
              </a:rPr>
              <a:t>atau</a:t>
            </a:r>
            <a:r>
              <a:rPr lang="en-US" sz="2400" dirty="0">
                <a:solidFill>
                  <a:schemeClr val="tx1"/>
                </a:solidFill>
              </a:rPr>
              <a:t> P-channel.</a:t>
            </a:r>
            <a:endParaRPr lang="id-ID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>
                <a:solidFill>
                  <a:schemeClr val="tx1"/>
                </a:solidFill>
              </a:rPr>
              <a:t>Maximum </a:t>
            </a:r>
            <a:r>
              <a:rPr lang="en-US" sz="2400" dirty="0" err="1">
                <a:solidFill>
                  <a:schemeClr val="tx1"/>
                </a:solidFill>
              </a:rPr>
              <a:t>kapasitas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daya</a:t>
            </a:r>
            <a:r>
              <a:rPr lang="en-US" sz="2400" dirty="0">
                <a:solidFill>
                  <a:schemeClr val="tx1"/>
                </a:solidFill>
              </a:rPr>
              <a:t>: Low Power, Medium Power, High Power.</a:t>
            </a:r>
            <a:endParaRPr lang="id-ID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>
                <a:solidFill>
                  <a:schemeClr val="tx1"/>
                </a:solidFill>
              </a:rPr>
              <a:t>Maximum </a:t>
            </a:r>
            <a:r>
              <a:rPr lang="en-US" sz="2400" dirty="0" err="1">
                <a:solidFill>
                  <a:schemeClr val="tx1"/>
                </a:solidFill>
              </a:rPr>
              <a:t>frekuensi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kerja</a:t>
            </a:r>
            <a:r>
              <a:rPr lang="en-US" sz="2400" dirty="0">
                <a:solidFill>
                  <a:schemeClr val="tx1"/>
                </a:solidFill>
              </a:rPr>
              <a:t>: Low, Medium, </a:t>
            </a:r>
            <a:r>
              <a:rPr lang="en-US" sz="2400" dirty="0" err="1">
                <a:solidFill>
                  <a:schemeClr val="tx1"/>
                </a:solidFill>
              </a:rPr>
              <a:t>atau</a:t>
            </a:r>
            <a:r>
              <a:rPr lang="en-US" sz="2400" dirty="0">
                <a:solidFill>
                  <a:schemeClr val="tx1"/>
                </a:solidFill>
              </a:rPr>
              <a:t> High Frequency, RF transistor, Microwave,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lain-lain.</a:t>
            </a:r>
            <a:endParaRPr lang="id-ID" sz="2400" dirty="0">
              <a:solidFill>
                <a:schemeClr val="tx1"/>
              </a:solidFill>
            </a:endParaRPr>
          </a:p>
          <a:p>
            <a:r>
              <a:rPr lang="en-US" sz="2400" dirty="0" err="1">
                <a:solidFill>
                  <a:schemeClr val="tx1"/>
                </a:solidFill>
              </a:rPr>
              <a:t>Aplikasi</a:t>
            </a:r>
            <a:r>
              <a:rPr lang="en-US" sz="2400" dirty="0">
                <a:solidFill>
                  <a:schemeClr val="tx1"/>
                </a:solidFill>
              </a:rPr>
              <a:t>: Amplifier, </a:t>
            </a:r>
            <a:r>
              <a:rPr lang="en-US" sz="2400" dirty="0" err="1">
                <a:solidFill>
                  <a:schemeClr val="tx1"/>
                </a:solidFill>
              </a:rPr>
              <a:t>Saklar</a:t>
            </a:r>
            <a:r>
              <a:rPr lang="en-US" sz="2400" dirty="0">
                <a:solidFill>
                  <a:schemeClr val="tx1"/>
                </a:solidFill>
              </a:rPr>
              <a:t>, General Purpose, Audio, </a:t>
            </a:r>
            <a:r>
              <a:rPr lang="en-US" sz="2400" dirty="0" err="1">
                <a:solidFill>
                  <a:schemeClr val="tx1"/>
                </a:solidFill>
              </a:rPr>
              <a:t>Tegangan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Tinggi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lain-lain.</a:t>
            </a:r>
            <a:endParaRPr lang="id-ID" sz="2400" dirty="0"/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81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/>
              <a:t>Lanjutan...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Jenis-Jenis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Transistor</a:t>
            </a:r>
            <a:r>
              <a:rPr lang="id-ID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kerja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transistor</a:t>
            </a:r>
            <a:r>
              <a:rPr lang="id-ID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umumnya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dibagi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menjadi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dua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jenis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yaitu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Transistor Bipolar (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dwi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kutub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Transistor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Efek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Medan (FET – Field Effect Transistor)</a:t>
            </a:r>
            <a:endParaRPr lang="id-ID" dirty="0"/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380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0F0F6-6EDC-4079-A623-A77D036D2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Arus pada Transistor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64C04-E79D-4C93-8DC7-6876048A3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Dari </a:t>
            </a:r>
            <a:r>
              <a:rPr lang="en-GB" dirty="0" err="1"/>
              <a:t>hukum</a:t>
            </a:r>
            <a:r>
              <a:rPr lang="en-GB" dirty="0"/>
              <a:t> Kirchhoff</a:t>
            </a:r>
            <a:r>
              <a:rPr lang="id-ID" dirty="0"/>
              <a:t>,</a:t>
            </a:r>
            <a:r>
              <a:rPr lang="en-GB" dirty="0"/>
              <a:t> </a:t>
            </a:r>
            <a:r>
              <a:rPr lang="en-GB" dirty="0" err="1"/>
              <a:t>diketahui</a:t>
            </a:r>
            <a:r>
              <a:rPr lang="en-GB" dirty="0"/>
              <a:t> </a:t>
            </a:r>
            <a:r>
              <a:rPr lang="en-GB" dirty="0" err="1"/>
              <a:t>bahwa</a:t>
            </a:r>
            <a:r>
              <a:rPr lang="en-GB" dirty="0"/>
              <a:t> </a:t>
            </a:r>
            <a:r>
              <a:rPr lang="en-GB" dirty="0" err="1"/>
              <a:t>jumlah</a:t>
            </a:r>
            <a:r>
              <a:rPr lang="en-GB" dirty="0"/>
              <a:t> </a:t>
            </a:r>
            <a:r>
              <a:rPr lang="en-GB" dirty="0" err="1"/>
              <a:t>arus</a:t>
            </a:r>
            <a:r>
              <a:rPr lang="en-GB" dirty="0"/>
              <a:t> yang </a:t>
            </a:r>
            <a:r>
              <a:rPr lang="en-GB" dirty="0" err="1"/>
              <a:t>masuk</a:t>
            </a:r>
            <a:r>
              <a:rPr lang="en-GB" dirty="0"/>
              <a:t> </a:t>
            </a:r>
            <a:r>
              <a:rPr lang="en-GB" dirty="0" err="1"/>
              <a:t>kesatu</a:t>
            </a:r>
            <a:r>
              <a:rPr lang="id-ID" dirty="0"/>
              <a:t> </a:t>
            </a:r>
            <a:r>
              <a:rPr lang="en-GB" dirty="0" err="1"/>
              <a:t>titik</a:t>
            </a:r>
            <a:r>
              <a:rPr lang="en-GB" dirty="0"/>
              <a:t> </a:t>
            </a:r>
            <a:r>
              <a:rPr lang="en-GB" dirty="0" err="1"/>
              <a:t>akan</a:t>
            </a:r>
            <a:r>
              <a:rPr lang="en-GB" dirty="0"/>
              <a:t> </a:t>
            </a:r>
            <a:r>
              <a:rPr lang="en-GB" dirty="0" err="1"/>
              <a:t>sama</a:t>
            </a:r>
            <a:r>
              <a:rPr lang="en-GB" dirty="0"/>
              <a:t> </a:t>
            </a:r>
            <a:r>
              <a:rPr lang="en-GB" dirty="0" err="1"/>
              <a:t>jumlahnya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arus</a:t>
            </a:r>
            <a:r>
              <a:rPr lang="en-GB" dirty="0"/>
              <a:t> yang </a:t>
            </a:r>
            <a:r>
              <a:rPr lang="en-GB" dirty="0" err="1"/>
              <a:t>keluar</a:t>
            </a:r>
            <a:r>
              <a:rPr lang="en-GB" dirty="0"/>
              <a:t>. </a:t>
            </a:r>
            <a:r>
              <a:rPr lang="en-GB" dirty="0" err="1"/>
              <a:t>Jika</a:t>
            </a:r>
            <a:r>
              <a:rPr lang="en-GB" dirty="0"/>
              <a:t> </a:t>
            </a:r>
            <a:r>
              <a:rPr lang="en-GB" dirty="0" err="1"/>
              <a:t>teorema</a:t>
            </a:r>
            <a:r>
              <a:rPr lang="id-ID" dirty="0"/>
              <a:t> </a:t>
            </a:r>
            <a:r>
              <a:rPr lang="en-GB" dirty="0" err="1"/>
              <a:t>tersebut</a:t>
            </a:r>
            <a:r>
              <a:rPr lang="en-GB" dirty="0"/>
              <a:t> </a:t>
            </a:r>
            <a:r>
              <a:rPr lang="en-GB" dirty="0" err="1"/>
              <a:t>diaplikasikan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id-ID" dirty="0"/>
              <a:t> </a:t>
            </a:r>
            <a:r>
              <a:rPr lang="en-GB" dirty="0"/>
              <a:t>transistor, </a:t>
            </a:r>
            <a:r>
              <a:rPr lang="en-GB" dirty="0" err="1"/>
              <a:t>maka</a:t>
            </a:r>
            <a:r>
              <a:rPr lang="en-GB" dirty="0"/>
              <a:t> </a:t>
            </a:r>
            <a:r>
              <a:rPr lang="en-GB" dirty="0" err="1"/>
              <a:t>hukum</a:t>
            </a:r>
            <a:r>
              <a:rPr lang="en-GB" dirty="0"/>
              <a:t>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menjelaskan</a:t>
            </a:r>
            <a:r>
              <a:rPr lang="id-ID" dirty="0"/>
              <a:t> </a:t>
            </a:r>
            <a:r>
              <a:rPr lang="en-GB" dirty="0" err="1"/>
              <a:t>hubungan</a:t>
            </a:r>
            <a:r>
              <a:rPr lang="en-GB" dirty="0"/>
              <a:t> :</a:t>
            </a:r>
            <a:r>
              <a:rPr lang="id-ID" dirty="0"/>
              <a:t> </a:t>
            </a:r>
            <a:r>
              <a:rPr lang="en-GB" dirty="0"/>
              <a:t>IE = IC + IB </a:t>
            </a:r>
            <a:br>
              <a:rPr lang="en-GB" dirty="0"/>
            </a:br>
            <a:endParaRPr lang="id-ID" dirty="0"/>
          </a:p>
          <a:p>
            <a:r>
              <a:rPr lang="en-GB" dirty="0" err="1"/>
              <a:t>Persamanaan</a:t>
            </a:r>
            <a:r>
              <a:rPr lang="en-GB" dirty="0"/>
              <a:t> </a:t>
            </a:r>
            <a:r>
              <a:rPr lang="en-GB" dirty="0" err="1"/>
              <a:t>tersebut</a:t>
            </a:r>
            <a:r>
              <a:rPr lang="en-GB" dirty="0"/>
              <a:t> </a:t>
            </a:r>
            <a:r>
              <a:rPr lang="en-GB" dirty="0" err="1"/>
              <a:t>mengatakan</a:t>
            </a:r>
            <a:r>
              <a:rPr lang="en-GB" dirty="0"/>
              <a:t> </a:t>
            </a:r>
            <a:r>
              <a:rPr lang="en-GB" dirty="0" err="1"/>
              <a:t>arus</a:t>
            </a:r>
            <a:r>
              <a:rPr lang="en-GB" dirty="0"/>
              <a:t> </a:t>
            </a:r>
            <a:r>
              <a:rPr lang="en-GB" dirty="0" err="1"/>
              <a:t>emiter</a:t>
            </a:r>
            <a:r>
              <a:rPr lang="en-GB" dirty="0"/>
              <a:t> IE </a:t>
            </a:r>
            <a:r>
              <a:rPr lang="en-GB" dirty="0" err="1"/>
              <a:t>adalah</a:t>
            </a:r>
            <a:r>
              <a:rPr lang="en-GB" dirty="0"/>
              <a:t> </a:t>
            </a:r>
            <a:r>
              <a:rPr lang="en-GB" dirty="0" err="1"/>
              <a:t>jumlah</a:t>
            </a:r>
            <a:r>
              <a:rPr lang="id-ID" dirty="0"/>
              <a:t> </a:t>
            </a:r>
            <a:r>
              <a:rPr lang="en-GB" dirty="0" err="1"/>
              <a:t>dari</a:t>
            </a:r>
            <a:r>
              <a:rPr lang="en-GB" dirty="0"/>
              <a:t> </a:t>
            </a:r>
            <a:r>
              <a:rPr lang="en-GB" dirty="0" err="1"/>
              <a:t>arus</a:t>
            </a:r>
            <a:r>
              <a:rPr lang="en-GB" dirty="0"/>
              <a:t> </a:t>
            </a:r>
            <a:r>
              <a:rPr lang="en-GB" dirty="0" err="1"/>
              <a:t>kolektor</a:t>
            </a:r>
            <a:r>
              <a:rPr lang="en-GB" dirty="0"/>
              <a:t> IC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arus</a:t>
            </a:r>
            <a:r>
              <a:rPr lang="en-GB" dirty="0"/>
              <a:t> base IB. Karena </a:t>
            </a:r>
            <a:r>
              <a:rPr lang="en-GB" dirty="0" err="1"/>
              <a:t>arus</a:t>
            </a:r>
            <a:r>
              <a:rPr lang="en-GB" dirty="0"/>
              <a:t> IB </a:t>
            </a:r>
            <a:r>
              <a:rPr lang="en-GB" dirty="0" err="1"/>
              <a:t>sangat</a:t>
            </a:r>
            <a:r>
              <a:rPr lang="id-ID" dirty="0"/>
              <a:t> </a:t>
            </a:r>
            <a:r>
              <a:rPr lang="en-GB" dirty="0" err="1"/>
              <a:t>kecil</a:t>
            </a:r>
            <a:r>
              <a:rPr lang="en-GB" dirty="0"/>
              <a:t> </a:t>
            </a:r>
            <a:r>
              <a:rPr lang="en-GB" dirty="0" err="1"/>
              <a:t>sekali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disebutkan</a:t>
            </a:r>
            <a:r>
              <a:rPr lang="en-GB" dirty="0"/>
              <a:t> IB &lt;&lt; IC, </a:t>
            </a:r>
            <a:r>
              <a:rPr lang="id-ID" dirty="0"/>
              <a:t> </a:t>
            </a:r>
          </a:p>
          <a:p>
            <a:pPr marL="82296" indent="0">
              <a:buNone/>
            </a:pPr>
            <a:r>
              <a:rPr lang="id-ID" dirty="0"/>
              <a:t>   </a:t>
            </a:r>
            <a:r>
              <a:rPr lang="en-GB" dirty="0" err="1"/>
              <a:t>maka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di </a:t>
            </a:r>
            <a:r>
              <a:rPr lang="en-GB" dirty="0" err="1"/>
              <a:t>nyatakan</a:t>
            </a:r>
            <a:r>
              <a:rPr lang="en-GB" dirty="0"/>
              <a:t> :</a:t>
            </a:r>
            <a:r>
              <a:rPr lang="id-ID" dirty="0"/>
              <a:t> </a:t>
            </a:r>
            <a:r>
              <a:rPr lang="en-GB" dirty="0"/>
              <a:t>IE = IC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9012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Fungsi</a:t>
            </a:r>
            <a:r>
              <a:rPr lang="en-US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Transistor</a:t>
            </a:r>
            <a:endParaRPr lang="id-ID" sz="28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943088" cy="4800600"/>
          </a:xfrm>
        </p:spPr>
        <p:txBody>
          <a:bodyPr/>
          <a:lstStyle/>
          <a:p>
            <a:pPr marL="82296" indent="0" algn="just">
              <a:buNone/>
            </a:pPr>
            <a:r>
              <a:rPr lang="id-ID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Diantaranya fungsi transistor 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d-ID" sz="2800" dirty="0"/>
              <a:t>P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enguat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arus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maupun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tegangan</a:t>
            </a:r>
            <a:endParaRPr lang="id-ID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id-ID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ebagai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d-ID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saklar</a:t>
            </a:r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90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Transistor </a:t>
            </a:r>
            <a:r>
              <a:rPr lang="en-US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sebagai</a:t>
            </a:r>
            <a: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Penguat</a:t>
            </a:r>
            <a:endParaRPr lang="id-ID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chemeClr val="tx1"/>
                </a:solidFill>
              </a:rPr>
              <a:t>Salah </a:t>
            </a:r>
            <a:r>
              <a:rPr lang="en-US" sz="2800" dirty="0" err="1">
                <a:solidFill>
                  <a:schemeClr val="tx1"/>
                </a:solidFill>
              </a:rPr>
              <a:t>satu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fungsi</a:t>
            </a:r>
            <a:r>
              <a:rPr lang="en-US" sz="2800" dirty="0">
                <a:solidFill>
                  <a:schemeClr val="tx1"/>
                </a:solidFill>
              </a:rPr>
              <a:t> Transistor yang paling </a:t>
            </a:r>
            <a:r>
              <a:rPr lang="en-US" sz="2800" dirty="0" err="1">
                <a:solidFill>
                  <a:schemeClr val="tx1"/>
                </a:solidFill>
              </a:rPr>
              <a:t>banyak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digunakan</a:t>
            </a:r>
            <a:r>
              <a:rPr lang="en-US" sz="2800" dirty="0">
                <a:solidFill>
                  <a:schemeClr val="tx1"/>
                </a:solidFill>
              </a:rPr>
              <a:t> di </a:t>
            </a:r>
            <a:r>
              <a:rPr lang="en-US" sz="2800" dirty="0" err="1">
                <a:solidFill>
                  <a:schemeClr val="tx1"/>
                </a:solidFill>
              </a:rPr>
              <a:t>dunia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Elektronika</a:t>
            </a:r>
            <a:r>
              <a:rPr lang="en-US" sz="2800" dirty="0">
                <a:solidFill>
                  <a:schemeClr val="tx1"/>
                </a:solidFill>
              </a:rPr>
              <a:t> Analog</a:t>
            </a:r>
            <a:r>
              <a:rPr lang="id-ID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adalah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sebagai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penguat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yaitu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penguat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arus</a:t>
            </a:r>
            <a:r>
              <a:rPr lang="en-US" sz="2800" dirty="0">
                <a:solidFill>
                  <a:schemeClr val="tx1"/>
                </a:solidFill>
              </a:rPr>
              <a:t>,</a:t>
            </a:r>
            <a:r>
              <a:rPr lang="id-ID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pengua</a:t>
            </a:r>
            <a:r>
              <a:rPr lang="id-ID" sz="2800" dirty="0">
                <a:solidFill>
                  <a:schemeClr val="tx1"/>
                </a:solidFill>
              </a:rPr>
              <a:t>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tegangan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penguat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daya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id-ID" sz="2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en-US" sz="2800" dirty="0" err="1">
                <a:solidFill>
                  <a:schemeClr val="tx1"/>
                </a:solidFill>
              </a:rPr>
              <a:t>Fungsi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komponen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semikonduktor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dapat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kita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temukan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pada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rangkaian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Pree</a:t>
            </a:r>
            <a:r>
              <a:rPr lang="en-US" sz="2800" dirty="0">
                <a:solidFill>
                  <a:schemeClr val="tx1"/>
                </a:solidFill>
              </a:rPr>
              <a:t>-Amp Mic, </a:t>
            </a:r>
            <a:r>
              <a:rPr lang="en-US" sz="2800" dirty="0" err="1">
                <a:solidFill>
                  <a:schemeClr val="tx1"/>
                </a:solidFill>
              </a:rPr>
              <a:t>Pree</a:t>
            </a:r>
            <a:r>
              <a:rPr lang="en-US" sz="2800" dirty="0">
                <a:solidFill>
                  <a:schemeClr val="tx1"/>
                </a:solidFill>
              </a:rPr>
              <a:t>-Amp Head, Mixer, Echo, Tone Control, Amplifier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lain-lain.</a:t>
            </a:r>
            <a:endParaRPr lang="id-ID" sz="2800" dirty="0"/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30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Penguat </a:t>
            </a:r>
            <a: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Common Base</a:t>
            </a:r>
            <a:endParaRPr lang="id-ID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143000"/>
            <a:ext cx="7714488" cy="510540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Common Base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tegangan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rangkaian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Emitor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merupakan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Collector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output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sedangkan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Basis di-ground-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ditanahkan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d-ID" dirty="0"/>
          </a:p>
        </p:txBody>
      </p:sp>
      <p:pic>
        <p:nvPicPr>
          <p:cNvPr id="4" name="Picture 3" descr="Penguat Common Bas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3200400"/>
            <a:ext cx="42767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 Same Side Corner Rectangle 4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50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Sifat-sifat</a:t>
            </a:r>
            <a:r>
              <a:rPr lang="en-US" sz="36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Penguat</a:t>
            </a:r>
            <a:r>
              <a:rPr lang="en-US" sz="36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Common Base:</a:t>
            </a:r>
            <a:endParaRPr lang="id-ID" sz="360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Isolasi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output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tinggi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sehingga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Feedback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lebih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keci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Cocok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Pre-Amp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karena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mempunyai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impedansi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tinggi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menguatkan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sinyal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kecil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dipakai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frekuensi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tinggi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dipakai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buffer.</a:t>
            </a:r>
            <a:endParaRPr lang="id-ID" dirty="0"/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973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Penguat</a:t>
            </a:r>
            <a:r>
              <a:rPr lang="en-US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Common </a:t>
            </a:r>
            <a:r>
              <a:rPr lang="en-US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Emitor</a:t>
            </a:r>
            <a:endParaRPr lang="id-ID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Common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Emitor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tegangan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rangkaian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Emitor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di-ground-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ditanahkan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Input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Basis,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output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Collector.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4" name="Picture 3" descr="Penguat Common Emitor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7" y="3429000"/>
            <a:ext cx="403244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 Same Side Corner Rectangle 4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68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Sifat-sifat</a:t>
            </a:r>
            <a:r>
              <a:rPr lang="en-US" sz="36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Penguat</a:t>
            </a:r>
            <a:r>
              <a:rPr lang="en-US" sz="36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Common </a:t>
            </a:r>
            <a:r>
              <a:rPr lang="en-US" sz="3600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Emitor</a:t>
            </a:r>
            <a:r>
              <a:rPr lang="en-US" sz="36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:</a:t>
            </a:r>
            <a:endParaRPr lang="id-ID" sz="360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Signal output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berbeda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phasa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180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derajat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Memungkinkan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adanya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osilasi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akibat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feedback,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mencegahnya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sering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dipasang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feedback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negatif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 algn="just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Sering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dipakai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audio (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frekuensi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rendah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Stabilitas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rendah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karena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tergantung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stabilitas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suhu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bias transistor.</a:t>
            </a:r>
            <a:endParaRPr lang="id-ID" dirty="0"/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Penguat</a:t>
            </a:r>
            <a:r>
              <a:rPr lang="en-US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Common Collector</a:t>
            </a:r>
            <a:endParaRPr lang="id-ID" sz="36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400" dirty="0" err="1">
                <a:solidFill>
                  <a:schemeClr val="tx1"/>
                </a:solidFill>
              </a:rPr>
              <a:t>Penguat</a:t>
            </a:r>
            <a:r>
              <a:rPr lang="en-US" sz="2400" dirty="0">
                <a:solidFill>
                  <a:schemeClr val="tx1"/>
                </a:solidFill>
              </a:rPr>
              <a:t> Common Collector </a:t>
            </a:r>
            <a:r>
              <a:rPr lang="en-US" sz="2400" dirty="0" err="1">
                <a:solidFill>
                  <a:schemeClr val="tx1"/>
                </a:solidFill>
              </a:rPr>
              <a:t>digunakan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sebagai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penguat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arus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Rangkaian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hampir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Common </a:t>
            </a:r>
            <a:r>
              <a:rPr lang="en-US" sz="2400" dirty="0" err="1">
                <a:solidFill>
                  <a:schemeClr val="tx1"/>
                </a:solidFill>
              </a:rPr>
              <a:t>Emitor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tetapi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outputnya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diambil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Emitor</a:t>
            </a:r>
            <a:r>
              <a:rPr lang="en-US" sz="2400" dirty="0">
                <a:solidFill>
                  <a:schemeClr val="tx1"/>
                </a:solidFill>
              </a:rPr>
              <a:t>. Input </a:t>
            </a:r>
            <a:r>
              <a:rPr lang="en-US" sz="2400" dirty="0" err="1">
                <a:solidFill>
                  <a:schemeClr val="tx1"/>
                </a:solidFill>
              </a:rPr>
              <a:t>dihubungkan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</a:t>
            </a:r>
            <a:r>
              <a:rPr lang="en-US" sz="2400" dirty="0">
                <a:solidFill>
                  <a:schemeClr val="tx1"/>
                </a:solidFill>
              </a:rPr>
              <a:t> Basis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output </a:t>
            </a:r>
            <a:r>
              <a:rPr lang="en-US" sz="2400" dirty="0" err="1">
                <a:solidFill>
                  <a:schemeClr val="tx1"/>
                </a:solidFill>
              </a:rPr>
              <a:t>dihubungkan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Emitor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Rangkaian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disebut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juga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Emitor</a:t>
            </a:r>
            <a:r>
              <a:rPr lang="en-US" sz="2400" dirty="0">
                <a:solidFill>
                  <a:schemeClr val="tx1"/>
                </a:solidFill>
              </a:rPr>
              <a:t> Follower (</a:t>
            </a:r>
            <a:r>
              <a:rPr lang="en-US" sz="2400" dirty="0" err="1">
                <a:solidFill>
                  <a:schemeClr val="tx1"/>
                </a:solidFill>
              </a:rPr>
              <a:t>Pengikut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Emitor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karena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tegangan</a:t>
            </a:r>
            <a:r>
              <a:rPr lang="en-US" sz="2400" dirty="0">
                <a:solidFill>
                  <a:schemeClr val="tx1"/>
                </a:solidFill>
              </a:rPr>
              <a:t> output </a:t>
            </a:r>
            <a:r>
              <a:rPr lang="en-US" sz="2400" dirty="0" err="1">
                <a:solidFill>
                  <a:schemeClr val="tx1"/>
                </a:solidFill>
              </a:rPr>
              <a:t>hapir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tegangan</a:t>
            </a:r>
            <a:r>
              <a:rPr lang="en-US" sz="2400" dirty="0">
                <a:solidFill>
                  <a:schemeClr val="tx1"/>
                </a:solidFill>
              </a:rPr>
              <a:t> input.</a:t>
            </a:r>
            <a:endParaRPr lang="id-ID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id-ID" sz="2400" dirty="0"/>
          </a:p>
        </p:txBody>
      </p:sp>
      <p:pic>
        <p:nvPicPr>
          <p:cNvPr id="4" name="Picture 3" descr="Penguat Common Collector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7444" y="1844824"/>
            <a:ext cx="3933825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 Same Side Corner Rectangle 4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8952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Sifat-sifat</a:t>
            </a:r>
            <a:r>
              <a:rPr lang="en-US" sz="32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200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Penguat</a:t>
            </a:r>
            <a:r>
              <a:rPr lang="en-US" sz="32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Common Collector:</a:t>
            </a:r>
            <a:endParaRPr lang="id-ID" sz="320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Signal output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sigal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satu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phasa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tidak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terbalik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seperti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Common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Emitor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tegangan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kurang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 (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satu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Penguatan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arus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tinggi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sama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dengan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HFE transistor).</a:t>
            </a: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Impedansi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tinggi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impedansi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output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rendah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sehingga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cocok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buffer.</a:t>
            </a:r>
            <a:endParaRPr lang="id-ID" dirty="0"/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315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-228600"/>
            <a:ext cx="7498080" cy="1143000"/>
          </a:xfrm>
        </p:spPr>
        <p:txBody>
          <a:bodyPr>
            <a:normAutofit/>
          </a:bodyPr>
          <a:lstStyle/>
          <a:p>
            <a:r>
              <a:rPr lang="en-US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Transistor</a:t>
            </a:r>
            <a:r>
              <a:rPr lang="id-ID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Bipolar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729355"/>
            <a:ext cx="7696200" cy="305293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/>
              <a:t>Transistor Bipolar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transistor yang paling </a:t>
            </a:r>
            <a:r>
              <a:rPr lang="en-US" dirty="0" err="1"/>
              <a:t>banyak</a:t>
            </a:r>
            <a:r>
              <a:rPr lang="en-US" dirty="0"/>
              <a:t> 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en-US" dirty="0" err="1"/>
              <a:t>elektronika</a:t>
            </a:r>
            <a:r>
              <a:rPr lang="en-US" dirty="0"/>
              <a:t>. Transistor</a:t>
            </a:r>
            <a:r>
              <a:rPr lang="id-ID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3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material </a:t>
            </a:r>
            <a:r>
              <a:rPr lang="en-US" dirty="0" err="1"/>
              <a:t>semikonduktor</a:t>
            </a:r>
            <a:r>
              <a:rPr lang="en-US" dirty="0"/>
              <a:t>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formasi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P-N-P (</a:t>
            </a:r>
            <a:r>
              <a:rPr lang="en-US" dirty="0" err="1"/>
              <a:t>Positif-Negatif-Positif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N-P-N (</a:t>
            </a:r>
            <a:r>
              <a:rPr lang="en-US" dirty="0" err="1"/>
              <a:t>Negatif-Positif-Negatif</a:t>
            </a:r>
            <a:r>
              <a:rPr lang="en-US" dirty="0"/>
              <a:t>)</a:t>
            </a:r>
            <a:endParaRPr lang="id-ID" dirty="0"/>
          </a:p>
          <a:p>
            <a:pPr marL="0" indent="0" algn="just">
              <a:buNone/>
            </a:pPr>
            <a:endParaRPr lang="id-ID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  <p:pic>
        <p:nvPicPr>
          <p:cNvPr id="8" name="Content Placeholder 3" descr="Prinsip Kerja Transistor | Transistor sebagai Penguat dan Saklar">
            <a:hlinkClick r:id="rId6"/>
            <a:extLst>
              <a:ext uri="{FF2B5EF4-FFF2-40B4-BE49-F238E27FC236}">
                <a16:creationId xmlns:a16="http://schemas.microsoft.com/office/drawing/2014/main" id="{3221A78D-3ADF-4D1B-86C5-DAF0FAECC066}"/>
              </a:ext>
            </a:extLst>
          </p:cNvPr>
          <p:cNvPicPr>
            <a:picLocks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5046934" y="3459133"/>
            <a:ext cx="3048000" cy="276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845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/>
              <a:t>Lanjutan...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Transistor </a:t>
            </a:r>
            <a:r>
              <a:rPr lang="id-ID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ini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mempunyai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tiga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kaki (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elektroda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yang </a:t>
            </a:r>
            <a:r>
              <a:rPr lang="id-ID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yaitu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basis (b),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emitor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(e)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colector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(c). Basis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dihubungkan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lapisan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tengah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sedang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emitor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colector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lapisan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tepi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d-ID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tx1"/>
                </a:solidFill>
              </a:rPr>
              <a:t>Emitor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artinya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pemancar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disinilah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pembawa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muatan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berasal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id-ID" sz="2800" dirty="0">
              <a:solidFill>
                <a:schemeClr val="tx1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tx1"/>
                </a:solidFill>
              </a:rPr>
              <a:t>Colector</a:t>
            </a:r>
            <a:r>
              <a:rPr lang="id-ID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artinya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pengumpul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r>
              <a:rPr lang="id-ID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Pembawa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muatan</a:t>
            </a:r>
            <a:r>
              <a:rPr lang="en-US" sz="2800" dirty="0">
                <a:solidFill>
                  <a:schemeClr val="tx1"/>
                </a:solidFill>
              </a:rPr>
              <a:t> yang </a:t>
            </a:r>
            <a:r>
              <a:rPr lang="en-US" sz="2800" dirty="0" err="1">
                <a:solidFill>
                  <a:schemeClr val="tx1"/>
                </a:solidFill>
              </a:rPr>
              <a:t>berasal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dari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emitor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ditampung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pada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Colector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r>
              <a:rPr lang="id-ID" sz="2800" dirty="0">
                <a:solidFill>
                  <a:schemeClr val="tx1"/>
                </a:solidFill>
              </a:rPr>
              <a:t>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Basis </a:t>
            </a:r>
            <a:r>
              <a:rPr lang="en-US" sz="2800" dirty="0" err="1">
                <a:solidFill>
                  <a:schemeClr val="tx1"/>
                </a:solidFill>
              </a:rPr>
              <a:t>artinya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dasar</a:t>
            </a:r>
            <a:r>
              <a:rPr lang="en-US" sz="2800" dirty="0">
                <a:solidFill>
                  <a:schemeClr val="tx1"/>
                </a:solidFill>
              </a:rPr>
              <a:t>, basis </a:t>
            </a:r>
            <a:r>
              <a:rPr lang="en-US" sz="2800" dirty="0" err="1">
                <a:solidFill>
                  <a:schemeClr val="tx1"/>
                </a:solidFill>
              </a:rPr>
              <a:t>digunakan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sebagai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elektroda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mengendali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endParaRPr lang="id-ID" sz="2800" dirty="0"/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488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43610-B4BD-4A8C-A0E0-419F2785D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400" dirty="0"/>
              <a:t>Lanjutan...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4328BA1-0228-4031-BB86-70193E5EBC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1" y="2352674"/>
            <a:ext cx="5465762" cy="3385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4266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36A5F-E9D6-4076-8295-3DC146876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400" dirty="0"/>
              <a:t>Lanjutan...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E5D5B-A439-4C34-B52F-7F1392BA9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447800"/>
            <a:ext cx="7943088" cy="4800600"/>
          </a:xfrm>
        </p:spPr>
        <p:txBody>
          <a:bodyPr/>
          <a:lstStyle/>
          <a:p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Dasar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kerja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transistor bipolar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sebagai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regulator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arus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listrik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menghantarkan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arus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apabila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basis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mendapatkan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masukan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umpan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675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Lambang</a:t>
            </a:r>
            <a:r>
              <a:rPr lang="en-US" sz="2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en-US" sz="2400" dirty="0" err="1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konstruksi</a:t>
            </a:r>
            <a:r>
              <a:rPr lang="en-US" sz="2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2400" dirty="0" err="1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dan</a:t>
            </a:r>
            <a:r>
              <a:rPr lang="en-US" sz="2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2400" dirty="0" err="1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rangkaian</a:t>
            </a:r>
            <a:r>
              <a:rPr lang="en-US" sz="2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2400" dirty="0" err="1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dioda</a:t>
            </a:r>
            <a:r>
              <a:rPr lang="en-US" sz="2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yang </a:t>
            </a:r>
            <a:r>
              <a:rPr lang="en-US" sz="2400" dirty="0" err="1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setara</a:t>
            </a:r>
            <a:r>
              <a:rPr lang="en-US" sz="2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2400" dirty="0" err="1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dengan</a:t>
            </a:r>
            <a:r>
              <a:rPr lang="en-US" sz="2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transistor</a:t>
            </a:r>
            <a:endParaRPr lang="id-ID" sz="2400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 descr="g1.pn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4437" y="2076450"/>
            <a:ext cx="5400675" cy="3543300"/>
          </a:xfrm>
          <a:prstGeom prst="rect">
            <a:avLst/>
          </a:prstGeom>
        </p:spPr>
      </p:pic>
      <p:sp>
        <p:nvSpPr>
          <p:cNvPr id="5" name="Round Same Side Corner Rectangle 4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9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9436D-D083-405F-8545-6496EF43B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solidFill>
                  <a:srgbClr val="FF9900"/>
                </a:solidFill>
              </a:rPr>
              <a:t>TRANSISTOR BIPOLAR</a:t>
            </a:r>
            <a:r>
              <a:rPr lang="en-US" altLang="en-US" b="1" dirty="0">
                <a:solidFill>
                  <a:srgbClr val="CC3300"/>
                </a:solidFill>
              </a:rPr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87EF92-4873-4C42-B9CD-E138F65440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en-US" sz="4400" b="1" dirty="0"/>
              <a:t>BJT : NPN </a:t>
            </a:r>
            <a:r>
              <a:rPr lang="en-US" altLang="en-US" sz="4400" b="1" dirty="0" err="1"/>
              <a:t>dan</a:t>
            </a:r>
            <a:r>
              <a:rPr lang="en-US" altLang="en-US" sz="4400" b="1" dirty="0"/>
              <a:t> PNP</a:t>
            </a:r>
          </a:p>
          <a:p>
            <a:pPr marL="0" indent="0"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Transistor NPN :</a:t>
            </a:r>
          </a:p>
          <a:p>
            <a:pPr marL="457200" lvl="1" indent="0"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collector </a:t>
            </a:r>
            <a:r>
              <a:rPr lang="en-US" altLang="en-US" dirty="0" err="1">
                <a:latin typeface="Comic Sans MS" panose="030F0702030302020204" pitchFamily="66" charset="0"/>
              </a:rPr>
              <a:t>diberi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tegangan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lebih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positif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dari</a:t>
            </a:r>
            <a:r>
              <a:rPr lang="en-US" altLang="en-US" dirty="0">
                <a:latin typeface="Comic Sans MS" panose="030F0702030302020204" pitchFamily="66" charset="0"/>
              </a:rPr>
              <a:t> emitter.</a:t>
            </a:r>
          </a:p>
          <a:p>
            <a:pPr marL="0" indent="0">
              <a:buNone/>
            </a:pPr>
            <a:r>
              <a:rPr lang="en-US" altLang="en-US" dirty="0" err="1">
                <a:latin typeface="Comic Sans MS" panose="030F0702030302020204" pitchFamily="66" charset="0"/>
              </a:rPr>
              <a:t>Transitor</a:t>
            </a:r>
            <a:r>
              <a:rPr lang="en-US" altLang="en-US" dirty="0">
                <a:latin typeface="Comic Sans MS" panose="030F0702030302020204" pitchFamily="66" charset="0"/>
              </a:rPr>
              <a:t> PNP :</a:t>
            </a:r>
          </a:p>
          <a:p>
            <a:pPr marL="457200" lvl="1" indent="0"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emitter </a:t>
            </a:r>
            <a:r>
              <a:rPr lang="en-US" altLang="en-US" dirty="0" err="1">
                <a:latin typeface="Comic Sans MS" panose="030F0702030302020204" pitchFamily="66" charset="0"/>
              </a:rPr>
              <a:t>diberi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tegangan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lebih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positif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 err="1">
                <a:latin typeface="Comic Sans MS" panose="030F0702030302020204" pitchFamily="66" charset="0"/>
              </a:rPr>
              <a:t>dari</a:t>
            </a:r>
            <a:r>
              <a:rPr lang="en-US" altLang="en-US" dirty="0">
                <a:latin typeface="Comic Sans MS" panose="030F0702030302020204" pitchFamily="66" charset="0"/>
              </a:rPr>
              <a:t> collector.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8569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25942-106E-4A7D-9403-E4825399F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/>
              <a:t>OPERASI </a:t>
            </a:r>
            <a:r>
              <a:rPr lang="en-US" altLang="en-US" b="1" dirty="0">
                <a:solidFill>
                  <a:srgbClr val="CC3300"/>
                </a:solidFill>
              </a:rPr>
              <a:t>TRANSISTOR NPN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13DEFE-C842-489A-8C15-58BBFEB146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US" altLang="en-US" dirty="0" err="1"/>
              <a:t>Sambungan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CC3300"/>
                </a:solidFill>
              </a:rPr>
              <a:t>basis </a:t>
            </a:r>
            <a:r>
              <a:rPr lang="en-US" altLang="en-US" dirty="0" err="1">
                <a:solidFill>
                  <a:srgbClr val="CC3300"/>
                </a:solidFill>
              </a:rPr>
              <a:t>ke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emitor</a:t>
            </a:r>
            <a:r>
              <a:rPr lang="en-US" altLang="en-US" dirty="0"/>
              <a:t> </a:t>
            </a:r>
            <a:r>
              <a:rPr lang="en-US" altLang="en-US" dirty="0" err="1"/>
              <a:t>bersifat</a:t>
            </a:r>
            <a:r>
              <a:rPr lang="en-US" altLang="en-US" dirty="0"/>
              <a:t> </a:t>
            </a:r>
            <a:r>
              <a:rPr lang="en-US" altLang="en-US" dirty="0" err="1"/>
              <a:t>seperti</a:t>
            </a:r>
            <a:r>
              <a:rPr lang="en-US" altLang="en-US" dirty="0"/>
              <a:t> </a:t>
            </a:r>
            <a:r>
              <a:rPr lang="en-US" altLang="en-US" dirty="0" err="1"/>
              <a:t>dioda</a:t>
            </a:r>
            <a:r>
              <a:rPr lang="en-US" altLang="en-US" dirty="0"/>
              <a:t>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altLang="en-US" dirty="0" err="1"/>
              <a:t>Arus</a:t>
            </a:r>
            <a:r>
              <a:rPr lang="en-US" altLang="en-US" dirty="0"/>
              <a:t> basis </a:t>
            </a:r>
            <a:r>
              <a:rPr lang="en-US" altLang="en-US" dirty="0" err="1"/>
              <a:t>terjadi</a:t>
            </a:r>
            <a:r>
              <a:rPr lang="en-US" altLang="en-US" dirty="0"/>
              <a:t> </a:t>
            </a:r>
            <a:r>
              <a:rPr lang="en-US" altLang="en-US" dirty="0" err="1"/>
              <a:t>bila</a:t>
            </a:r>
            <a:r>
              <a:rPr lang="en-US" altLang="en-US" dirty="0"/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tegangan</a:t>
            </a:r>
            <a:r>
              <a:rPr lang="en-US" altLang="en-US" dirty="0">
                <a:solidFill>
                  <a:srgbClr val="CC3300"/>
                </a:solidFill>
              </a:rPr>
              <a:t> basis </a:t>
            </a:r>
            <a:r>
              <a:rPr lang="en-US" altLang="en-US" dirty="0" err="1">
                <a:solidFill>
                  <a:srgbClr val="CC3300"/>
                </a:solidFill>
              </a:rPr>
              <a:t>lebih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positip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terhadap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emiter</a:t>
            </a:r>
            <a:endParaRPr lang="en-US" altLang="en-US" dirty="0">
              <a:solidFill>
                <a:srgbClr val="CC3300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altLang="en-US" dirty="0" err="1"/>
              <a:t>Arus</a:t>
            </a:r>
            <a:r>
              <a:rPr lang="en-US" altLang="en-US" dirty="0"/>
              <a:t> basis </a:t>
            </a:r>
            <a:r>
              <a:rPr lang="en-US" altLang="en-US" dirty="0" err="1"/>
              <a:t>meningkat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cepat</a:t>
            </a:r>
            <a:r>
              <a:rPr lang="en-US" altLang="en-US" dirty="0"/>
              <a:t> </a:t>
            </a:r>
            <a:r>
              <a:rPr lang="en-US" altLang="en-US" dirty="0" err="1"/>
              <a:t>bila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CC3300"/>
                </a:solidFill>
              </a:rPr>
              <a:t>V</a:t>
            </a:r>
            <a:r>
              <a:rPr lang="en-US" altLang="en-US" baseline="-25000" dirty="0">
                <a:solidFill>
                  <a:srgbClr val="CC3300"/>
                </a:solidFill>
              </a:rPr>
              <a:t>BE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sekitar</a:t>
            </a:r>
            <a:r>
              <a:rPr lang="en-US" altLang="en-US" dirty="0">
                <a:solidFill>
                  <a:srgbClr val="CC3300"/>
                </a:solidFill>
              </a:rPr>
              <a:t> 0,6 V.</a:t>
            </a:r>
            <a:r>
              <a:rPr lang="en-US" altLang="en-US" dirty="0"/>
              <a:t> </a:t>
            </a:r>
          </a:p>
          <a:p>
            <a:pPr marL="533400" indent="-533400">
              <a:buFontTx/>
              <a:buAutoNum type="arabicPeriod"/>
            </a:pPr>
            <a:r>
              <a:rPr lang="en-US" altLang="en-US" dirty="0" err="1"/>
              <a:t>Pada</a:t>
            </a:r>
            <a:r>
              <a:rPr lang="en-US" altLang="en-US" dirty="0"/>
              <a:t> </a:t>
            </a:r>
            <a:r>
              <a:rPr lang="en-US" altLang="en-US" dirty="0" err="1"/>
              <a:t>tegangan</a:t>
            </a:r>
            <a:r>
              <a:rPr lang="en-US" altLang="en-US" dirty="0"/>
              <a:t> </a:t>
            </a:r>
            <a:r>
              <a:rPr lang="en-US" altLang="en-US" dirty="0" err="1"/>
              <a:t>ini</a:t>
            </a:r>
            <a:r>
              <a:rPr lang="en-US" altLang="en-US" dirty="0"/>
              <a:t> transistor </a:t>
            </a:r>
            <a:r>
              <a:rPr lang="en-US" altLang="en-US" dirty="0" err="1"/>
              <a:t>disebut</a:t>
            </a:r>
            <a:r>
              <a:rPr lang="en-US" altLang="en-US" dirty="0"/>
              <a:t> </a:t>
            </a:r>
            <a:r>
              <a:rPr lang="en-US" altLang="en-US" dirty="0" err="1"/>
              <a:t>menghantar</a:t>
            </a:r>
            <a:r>
              <a:rPr lang="en-US" altLang="en-US" dirty="0"/>
              <a:t> “</a:t>
            </a:r>
            <a:r>
              <a:rPr lang="en-US" altLang="en-US" dirty="0">
                <a:solidFill>
                  <a:srgbClr val="CC3300"/>
                </a:solidFill>
              </a:rPr>
              <a:t>ON</a:t>
            </a:r>
            <a:r>
              <a:rPr lang="en-US" altLang="en-US" dirty="0"/>
              <a:t>"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arus</a:t>
            </a:r>
            <a:r>
              <a:rPr lang="en-US" altLang="en-US" dirty="0"/>
              <a:t> </a:t>
            </a:r>
            <a:r>
              <a:rPr lang="en-US" altLang="en-US" dirty="0" err="1"/>
              <a:t>mengalir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kolektor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ke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emitor</a:t>
            </a:r>
            <a:r>
              <a:rPr lang="en-US" altLang="en-US" dirty="0">
                <a:solidFill>
                  <a:srgbClr val="CC3300"/>
                </a:solidFill>
              </a:rPr>
              <a:t>.</a:t>
            </a:r>
            <a:r>
              <a:rPr lang="en-US" altLang="en-US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1586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A12FE-D1E4-4233-B013-2C7C88363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/>
              <a:t>OPERASI </a:t>
            </a:r>
            <a:r>
              <a:rPr lang="en-US" altLang="en-US" b="1" dirty="0">
                <a:solidFill>
                  <a:srgbClr val="CC3300"/>
                </a:solidFill>
              </a:rPr>
              <a:t>TRANSISTOR PNP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C35F8-4A01-4699-BB6C-CCF2FBA41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US" altLang="en-US" dirty="0" err="1"/>
              <a:t>Sambungan</a:t>
            </a:r>
            <a:r>
              <a:rPr lang="en-US" altLang="en-US" dirty="0"/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emitor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ke</a:t>
            </a:r>
            <a:r>
              <a:rPr lang="en-US" altLang="en-US" dirty="0">
                <a:solidFill>
                  <a:srgbClr val="CC3300"/>
                </a:solidFill>
              </a:rPr>
              <a:t> basis</a:t>
            </a:r>
            <a:r>
              <a:rPr lang="en-US" altLang="en-US" dirty="0"/>
              <a:t> </a:t>
            </a:r>
            <a:r>
              <a:rPr lang="en-US" altLang="en-US" dirty="0" err="1"/>
              <a:t>bersifat</a:t>
            </a:r>
            <a:r>
              <a:rPr lang="en-US" altLang="en-US" dirty="0"/>
              <a:t> </a:t>
            </a:r>
            <a:r>
              <a:rPr lang="en-US" altLang="en-US" dirty="0" err="1"/>
              <a:t>seperti</a:t>
            </a:r>
            <a:r>
              <a:rPr lang="en-US" altLang="en-US" dirty="0"/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dioda</a:t>
            </a:r>
            <a:r>
              <a:rPr lang="en-US" altLang="en-US" dirty="0">
                <a:solidFill>
                  <a:srgbClr val="CC3300"/>
                </a:solidFill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altLang="en-US" dirty="0" err="1">
                <a:solidFill>
                  <a:srgbClr val="CC3300"/>
                </a:solidFill>
              </a:rPr>
              <a:t>Arus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emiter</a:t>
            </a:r>
            <a:r>
              <a:rPr lang="en-US" altLang="en-US" dirty="0">
                <a:solidFill>
                  <a:srgbClr val="CC3300"/>
                </a:solidFill>
              </a:rPr>
              <a:t>-basis</a:t>
            </a:r>
            <a:r>
              <a:rPr lang="en-US" altLang="en-US" dirty="0"/>
              <a:t> </a:t>
            </a:r>
            <a:r>
              <a:rPr lang="en-US" altLang="en-US" dirty="0" err="1"/>
              <a:t>terjadi</a:t>
            </a:r>
            <a:r>
              <a:rPr lang="en-US" altLang="en-US" dirty="0"/>
              <a:t> </a:t>
            </a:r>
            <a:r>
              <a:rPr lang="en-US" altLang="en-US" dirty="0" err="1"/>
              <a:t>bila</a:t>
            </a:r>
            <a:r>
              <a:rPr lang="en-US" altLang="en-US" dirty="0"/>
              <a:t> </a:t>
            </a:r>
            <a:r>
              <a:rPr lang="en-US" altLang="en-US" dirty="0" err="1"/>
              <a:t>tegangan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CC3300"/>
                </a:solidFill>
              </a:rPr>
              <a:t>basis </a:t>
            </a:r>
            <a:r>
              <a:rPr lang="en-US" altLang="en-US" dirty="0" err="1">
                <a:solidFill>
                  <a:srgbClr val="CC3300"/>
                </a:solidFill>
              </a:rPr>
              <a:t>lebih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rendah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terhadap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emiter</a:t>
            </a:r>
            <a:endParaRPr lang="en-US" altLang="en-US" dirty="0">
              <a:solidFill>
                <a:srgbClr val="CC3300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altLang="en-US" dirty="0" err="1"/>
              <a:t>Arus</a:t>
            </a:r>
            <a:r>
              <a:rPr lang="en-US" altLang="en-US" dirty="0"/>
              <a:t> </a:t>
            </a:r>
            <a:r>
              <a:rPr lang="en-US" altLang="en-US" dirty="0" err="1"/>
              <a:t>ini</a:t>
            </a:r>
            <a:r>
              <a:rPr lang="en-US" altLang="en-US" dirty="0"/>
              <a:t> </a:t>
            </a:r>
            <a:r>
              <a:rPr lang="en-US" altLang="en-US" dirty="0" err="1"/>
              <a:t>meningkat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cepat</a:t>
            </a:r>
            <a:r>
              <a:rPr lang="en-US" altLang="en-US" dirty="0"/>
              <a:t> </a:t>
            </a:r>
            <a:r>
              <a:rPr lang="en-US" altLang="en-US" dirty="0" err="1"/>
              <a:t>bila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CC3300"/>
                </a:solidFill>
              </a:rPr>
              <a:t>V</a:t>
            </a:r>
            <a:r>
              <a:rPr lang="en-US" altLang="en-US" baseline="-25000" dirty="0">
                <a:solidFill>
                  <a:srgbClr val="CC3300"/>
                </a:solidFill>
              </a:rPr>
              <a:t>EB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sekitar</a:t>
            </a:r>
            <a:r>
              <a:rPr lang="en-US" altLang="en-US" dirty="0">
                <a:solidFill>
                  <a:srgbClr val="CC3300"/>
                </a:solidFill>
              </a:rPr>
              <a:t> 0,6 V.</a:t>
            </a:r>
            <a:r>
              <a:rPr lang="en-US" altLang="en-US" dirty="0"/>
              <a:t> </a:t>
            </a:r>
          </a:p>
          <a:p>
            <a:pPr marL="533400" indent="-533400">
              <a:buFontTx/>
              <a:buAutoNum type="arabicPeriod"/>
            </a:pPr>
            <a:r>
              <a:rPr lang="en-US" altLang="en-US" dirty="0" err="1"/>
              <a:t>Pada</a:t>
            </a:r>
            <a:r>
              <a:rPr lang="en-US" altLang="en-US" dirty="0"/>
              <a:t> </a:t>
            </a:r>
            <a:r>
              <a:rPr lang="en-US" altLang="en-US" dirty="0" err="1"/>
              <a:t>tegangan</a:t>
            </a:r>
            <a:r>
              <a:rPr lang="en-US" altLang="en-US" dirty="0"/>
              <a:t> </a:t>
            </a:r>
            <a:r>
              <a:rPr lang="en-US" altLang="en-US" dirty="0" err="1"/>
              <a:t>emiter</a:t>
            </a:r>
            <a:r>
              <a:rPr lang="en-US" altLang="en-US" dirty="0"/>
              <a:t>-basis </a:t>
            </a:r>
            <a:r>
              <a:rPr lang="en-US" altLang="en-US" dirty="0" err="1"/>
              <a:t>ini</a:t>
            </a:r>
            <a:r>
              <a:rPr lang="en-US" altLang="en-US" dirty="0"/>
              <a:t> transistor </a:t>
            </a:r>
            <a:r>
              <a:rPr lang="en-US" altLang="en-US" dirty="0" err="1"/>
              <a:t>disebut</a:t>
            </a:r>
            <a:r>
              <a:rPr lang="en-US" altLang="en-US" dirty="0"/>
              <a:t> </a:t>
            </a:r>
            <a:r>
              <a:rPr lang="en-US" altLang="en-US" dirty="0" err="1"/>
              <a:t>menghantar</a:t>
            </a:r>
            <a:r>
              <a:rPr lang="en-US" altLang="en-US" dirty="0"/>
              <a:t> “</a:t>
            </a:r>
            <a:r>
              <a:rPr lang="en-US" altLang="en-US" dirty="0">
                <a:solidFill>
                  <a:srgbClr val="CC3300"/>
                </a:solidFill>
              </a:rPr>
              <a:t>ON</a:t>
            </a:r>
            <a:r>
              <a:rPr lang="en-US" altLang="en-US" dirty="0"/>
              <a:t>"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arus</a:t>
            </a:r>
            <a:r>
              <a:rPr lang="en-US" altLang="en-US" dirty="0"/>
              <a:t> </a:t>
            </a:r>
            <a:r>
              <a:rPr lang="en-US" altLang="en-US" dirty="0" err="1"/>
              <a:t>mengalir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emiter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ke</a:t>
            </a:r>
            <a:r>
              <a:rPr lang="en-US" altLang="en-US" dirty="0">
                <a:solidFill>
                  <a:srgbClr val="CC3300"/>
                </a:solidFill>
              </a:rPr>
              <a:t> </a:t>
            </a:r>
            <a:r>
              <a:rPr lang="en-US" altLang="en-US" dirty="0" err="1">
                <a:solidFill>
                  <a:srgbClr val="CC3300"/>
                </a:solidFill>
              </a:rPr>
              <a:t>colektor</a:t>
            </a:r>
            <a:r>
              <a:rPr lang="en-US" altLang="en-US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0931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/>
              <a:t>PENGUJIAN TRANSISTOR </a:t>
            </a:r>
            <a:br>
              <a:rPr lang="en-US" sz="4400" dirty="0"/>
            </a:br>
            <a:r>
              <a:rPr lang="en-US" sz="4400" dirty="0" err="1"/>
              <a:t>dengan</a:t>
            </a:r>
            <a:r>
              <a:rPr lang="en-US" sz="4400" dirty="0"/>
              <a:t> </a:t>
            </a:r>
            <a:r>
              <a:rPr lang="en-US" sz="4400" dirty="0" err="1"/>
              <a:t>rangkaian</a:t>
            </a:r>
            <a:endParaRPr lang="en-US" dirty="0"/>
          </a:p>
        </p:txBody>
      </p:sp>
      <p:pic>
        <p:nvPicPr>
          <p:cNvPr id="4" name="Picture 4" descr="testing a transisto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600200"/>
            <a:ext cx="4589162" cy="2971800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600200" y="4724400"/>
            <a:ext cx="3200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Transistor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bila</a:t>
            </a:r>
            <a:r>
              <a:rPr lang="en-US" sz="2000" dirty="0"/>
              <a:t> :</a:t>
            </a:r>
          </a:p>
          <a:p>
            <a:endParaRPr lang="en-US" sz="2000" dirty="0"/>
          </a:p>
          <a:p>
            <a:r>
              <a:rPr lang="en-US" sz="2000" dirty="0" err="1"/>
              <a:t>saklar</a:t>
            </a:r>
            <a:r>
              <a:rPr lang="en-US" sz="2000" dirty="0"/>
              <a:t> </a:t>
            </a:r>
            <a:r>
              <a:rPr lang="en-US" sz="2000" dirty="0" err="1"/>
              <a:t>ditekan</a:t>
            </a:r>
            <a:r>
              <a:rPr lang="en-US" sz="2000" dirty="0"/>
              <a:t> LED </a:t>
            </a:r>
            <a:r>
              <a:rPr lang="en-US" sz="2000" dirty="0" err="1"/>
              <a:t>menyala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 err="1"/>
              <a:t>saklar</a:t>
            </a:r>
            <a:r>
              <a:rPr lang="en-US" sz="2000" dirty="0"/>
              <a:t> </a:t>
            </a:r>
            <a:r>
              <a:rPr lang="en-US" sz="2000" dirty="0" err="1"/>
              <a:t>dilepas</a:t>
            </a:r>
            <a:r>
              <a:rPr lang="en-US" sz="2000" dirty="0"/>
              <a:t>  LED </a:t>
            </a:r>
            <a:r>
              <a:rPr lang="en-US" sz="2000" dirty="0" err="1"/>
              <a:t>mati</a:t>
            </a:r>
            <a:r>
              <a:rPr lang="en-US" sz="2000" dirty="0"/>
              <a:t>. </a:t>
            </a:r>
          </a:p>
        </p:txBody>
      </p:sp>
      <p:sp>
        <p:nvSpPr>
          <p:cNvPr id="6" name="Round Same Side Corner Rectangle 5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7" name="Picture 6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Rangkaian</a:t>
            </a:r>
            <a:r>
              <a:rPr lang="en-US" dirty="0"/>
              <a:t> H Bridge</a:t>
            </a:r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905000"/>
            <a:ext cx="6096000" cy="4018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Cara </a:t>
            </a:r>
            <a:r>
              <a:rPr lang="en-US" dirty="0" err="1"/>
              <a:t>kerja</a:t>
            </a:r>
            <a:r>
              <a:rPr lang="en-US" dirty="0"/>
              <a:t> H Bridge</a:t>
            </a:r>
          </a:p>
        </p:txBody>
      </p:sp>
      <p:pic>
        <p:nvPicPr>
          <p:cNvPr id="4" name="Content Placeholder 3" descr="http://4.bp.blogspot.com/-7_Ls0hcXaFs/UMBPDvyJBGI/AAAAAAAAADM/hrn4u_j2Fjc/s320/0-5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6000" y="1600200"/>
            <a:ext cx="6022975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 Same Side Corner Rectangle 4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Cara </a:t>
            </a:r>
            <a:r>
              <a:rPr lang="en-US" dirty="0" err="1"/>
              <a:t>kerja</a:t>
            </a:r>
            <a:r>
              <a:rPr lang="en-US" dirty="0"/>
              <a:t> H Bridge</a:t>
            </a:r>
          </a:p>
        </p:txBody>
      </p:sp>
      <p:pic>
        <p:nvPicPr>
          <p:cNvPr id="4" name="Picture 3" descr="http://4.bp.blogspot.com/-7_Ls0hcXaFs/UMBPDvyJBGI/AAAAAAAAADM/hrn4u_j2Fjc/s320/0-5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1676400"/>
            <a:ext cx="6553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 Same Side Corner Rectangle 4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945" y="-11430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sz="4400" b="1" dirty="0"/>
              <a:t>TRANSISTOR DARLINGTON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181600" y="1219200"/>
            <a:ext cx="3441192" cy="3962400"/>
          </a:xfrm>
          <a:ln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 dirty="0" err="1"/>
              <a:t>Kedua</a:t>
            </a:r>
            <a:r>
              <a:rPr lang="en-US" sz="2400" dirty="0"/>
              <a:t> transistor </a:t>
            </a:r>
            <a:r>
              <a:rPr lang="en-US" sz="2400" dirty="0" err="1"/>
              <a:t>disambung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tergambar</a:t>
            </a:r>
            <a:r>
              <a:rPr lang="en-US" sz="2400" dirty="0"/>
              <a:t>. </a:t>
            </a:r>
          </a:p>
          <a:p>
            <a:pPr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>
              <a:lnSpc>
                <a:spcPct val="80000"/>
              </a:lnSpc>
            </a:pPr>
            <a:r>
              <a:rPr lang="en-US" sz="2400" dirty="0" err="1"/>
              <a:t>Penguatan</a:t>
            </a:r>
            <a:r>
              <a:rPr lang="en-US" sz="2400" dirty="0"/>
              <a:t> </a:t>
            </a:r>
            <a:r>
              <a:rPr lang="en-US" sz="2400" dirty="0" err="1"/>
              <a:t>arus</a:t>
            </a:r>
            <a:r>
              <a:rPr lang="en-US" sz="2400" dirty="0"/>
              <a:t> total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perkalian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penguatan</a:t>
            </a:r>
            <a:r>
              <a:rPr lang="en-US" sz="2400" dirty="0"/>
              <a:t> </a:t>
            </a:r>
            <a:r>
              <a:rPr lang="en-US" sz="2400" dirty="0" err="1"/>
              <a:t>kedua</a:t>
            </a:r>
            <a:r>
              <a:rPr lang="en-US" sz="2400" dirty="0"/>
              <a:t> transistor.</a:t>
            </a:r>
          </a:p>
          <a:p>
            <a:pPr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Gain transistor  Darlington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mencapai</a:t>
            </a:r>
            <a:r>
              <a:rPr lang="en-US" sz="2400" dirty="0"/>
              <a:t> </a:t>
            </a:r>
            <a:r>
              <a:rPr lang="en-US" sz="2400" b="1" dirty="0"/>
              <a:t>10000.</a:t>
            </a:r>
            <a:r>
              <a:rPr lang="en-US" sz="2400" dirty="0"/>
              <a:t> </a:t>
            </a:r>
          </a:p>
          <a:p>
            <a:pPr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Transistor Darlington </a:t>
            </a:r>
            <a:r>
              <a:rPr lang="en-US" sz="2400" dirty="0" err="1"/>
              <a:t>dijual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kemasan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transistor </a:t>
            </a:r>
            <a:r>
              <a:rPr lang="en-US" sz="2400" dirty="0" err="1"/>
              <a:t>biasa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tiga</a:t>
            </a:r>
            <a:r>
              <a:rPr lang="en-US" sz="2400" dirty="0"/>
              <a:t> kaki (</a:t>
            </a:r>
            <a:r>
              <a:rPr lang="en-US" sz="2400" b="1" dirty="0"/>
              <a:t>B</a:t>
            </a:r>
            <a:r>
              <a:rPr lang="en-US" sz="2400" dirty="0"/>
              <a:t>, </a:t>
            </a:r>
            <a:r>
              <a:rPr lang="en-US" sz="2400" b="1" dirty="0"/>
              <a:t>C</a:t>
            </a:r>
            <a:r>
              <a:rPr lang="en-US" sz="2400" dirty="0"/>
              <a:t> and </a:t>
            </a:r>
            <a:r>
              <a:rPr lang="en-US" sz="2400" b="1" dirty="0"/>
              <a:t>E</a:t>
            </a:r>
            <a:r>
              <a:rPr lang="en-US" sz="2400" dirty="0"/>
              <a:t>).</a:t>
            </a:r>
          </a:p>
        </p:txBody>
      </p:sp>
      <p:sp>
        <p:nvSpPr>
          <p:cNvPr id="6" name="Round Same Side Corner Rectangle 5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7" name="Picture 6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066800" y="3886200"/>
            <a:ext cx="3962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Transistor Darlington 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adalah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rangkaian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 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  <a:hlinkClick r:id="rId6" tooltip="Elektronika"/>
              </a:rPr>
              <a:t>transistor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 yang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terdiri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dari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dua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buah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 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  <a:hlinkClick r:id="rId7" tooltip="Transistor bipolar"/>
              </a:rPr>
              <a:t>transistor bipolar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 (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dwi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kutub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) yang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di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sambung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secara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seci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Sambungan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seri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seperti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ini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untuk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mendapatkan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penguatan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(gain) yang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tinggi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karena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hasil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penguatan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pada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 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  <a:hlinkClick r:id="rId8" tooltip="Transistor"/>
              </a:rPr>
              <a:t>transistor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 yang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pertama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akan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dikuatkan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lebih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lanjut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oleh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transistor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kedua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en-US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13" name="Picture 12" descr="http://1.bp.blogspot.com/-1aUo-rqDMTU/T2AH_ohLChI/AAAAAAAAAu4/djJLF4QQgAI/s1600/diagram_sambungan_darlington-copy.jpg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295400" y="838200"/>
            <a:ext cx="25908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400" b="1" dirty="0"/>
              <a:t>Tugas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id-ID" dirty="0"/>
              <a:t>Cari data sheet untuk Transistor TIP 41/42, perintah :</a:t>
            </a:r>
          </a:p>
          <a:p>
            <a:pPr marL="596646" indent="-514350">
              <a:buFont typeface="+mj-lt"/>
              <a:buAutoNum type="alphaLcPeriod"/>
            </a:pPr>
            <a:r>
              <a:rPr lang="id-ID" dirty="0"/>
              <a:t>Ketika TIP 41/42 dilihat dari tampak muka tunjukan mana kaki B,C,E</a:t>
            </a:r>
          </a:p>
          <a:p>
            <a:pPr marL="596646" indent="-514350">
              <a:buFont typeface="+mj-lt"/>
              <a:buAutoNum type="alphaLcPeriod"/>
            </a:pPr>
            <a:r>
              <a:rPr lang="id-ID" dirty="0"/>
              <a:t>Apa beda TIP 41 dg TIP 42</a:t>
            </a:r>
          </a:p>
        </p:txBody>
      </p:sp>
      <p:sp>
        <p:nvSpPr>
          <p:cNvPr id="4" name="Round Same Side Corner Rectangle 3"/>
          <p:cNvSpPr/>
          <p:nvPr/>
        </p:nvSpPr>
        <p:spPr bwMode="auto">
          <a:xfrm>
            <a:off x="7137353" y="6272498"/>
            <a:ext cx="1991671" cy="585502"/>
          </a:xfrm>
          <a:prstGeom prst="round2SameRect">
            <a:avLst/>
          </a:prstGeom>
          <a:solidFill>
            <a:srgbClr val="FF0000">
              <a:alpha val="8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8074" r="10125" b="10688"/>
          <a:stretch/>
        </p:blipFill>
        <p:spPr>
          <a:xfrm>
            <a:off x="7821013" y="6288225"/>
            <a:ext cx="617115" cy="617116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28" y="6294527"/>
            <a:ext cx="620669" cy="588626"/>
          </a:xfrm>
          <a:prstGeom prst="rect">
            <a:avLst/>
          </a:prstGeom>
        </p:spPr>
      </p:pic>
      <p:pic>
        <p:nvPicPr>
          <p:cNvPr id="7" name="Picture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973" y="6288225"/>
            <a:ext cx="639040" cy="59492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514</TotalTime>
  <Words>986</Words>
  <Application>Microsoft Office PowerPoint</Application>
  <PresentationFormat>On-screen Show (4:3)</PresentationFormat>
  <Paragraphs>101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9" baseType="lpstr">
      <vt:lpstr>Arial</vt:lpstr>
      <vt:lpstr>Calibri</vt:lpstr>
      <vt:lpstr>Century</vt:lpstr>
      <vt:lpstr>Comic Sans MS</vt:lpstr>
      <vt:lpstr>Gill Sans MT</vt:lpstr>
      <vt:lpstr>Showcard Gothic</vt:lpstr>
      <vt:lpstr>Times New Roman</vt:lpstr>
      <vt:lpstr>Verdana</vt:lpstr>
      <vt:lpstr>Wingdings</vt:lpstr>
      <vt:lpstr>Wingdings 2</vt:lpstr>
      <vt:lpstr>Solstice</vt:lpstr>
      <vt:lpstr>T R A N S I S T O R bipolar</vt:lpstr>
      <vt:lpstr>Pengertian Transistor</vt:lpstr>
      <vt:lpstr>Jenis &amp; Simbol Transistor</vt:lpstr>
      <vt:lpstr>Lanjutan...</vt:lpstr>
      <vt:lpstr>Lanjutan...</vt:lpstr>
      <vt:lpstr>Arus pada Transistor</vt:lpstr>
      <vt:lpstr>Fungsi Transistor</vt:lpstr>
      <vt:lpstr>Transistor sebagai Penguat</vt:lpstr>
      <vt:lpstr>Penguat Common Base</vt:lpstr>
      <vt:lpstr>Sifat-sifat Penguat Common Base:</vt:lpstr>
      <vt:lpstr>Penguat Common Emitor</vt:lpstr>
      <vt:lpstr>Sifat-sifat Penguat Common Emitor:</vt:lpstr>
      <vt:lpstr>Penguat Common Collector</vt:lpstr>
      <vt:lpstr>Sifat-sifat Penguat Common Collector:</vt:lpstr>
      <vt:lpstr>Transistor Bipolar</vt:lpstr>
      <vt:lpstr>Lanjutan...</vt:lpstr>
      <vt:lpstr>Lanjutan...</vt:lpstr>
      <vt:lpstr>Lanjutan...</vt:lpstr>
      <vt:lpstr>Lambang, konstruksi dan rangkaian dioda yang setara dengan transistor</vt:lpstr>
      <vt:lpstr>TRANSISTOR BIPOLAR </vt:lpstr>
      <vt:lpstr>OPERASI TRANSISTOR NPN</vt:lpstr>
      <vt:lpstr>OPERASI TRANSISTOR PNP</vt:lpstr>
      <vt:lpstr>PENGUJIAN TRANSISTOR  dengan rangkaian</vt:lpstr>
      <vt:lpstr>Rangkaian H Bridge</vt:lpstr>
      <vt:lpstr>Cara kerja H Bridge</vt:lpstr>
      <vt:lpstr>Cara kerja H Bridge</vt:lpstr>
      <vt:lpstr>TRANSISTOR DARLINGTON</vt:lpstr>
      <vt:lpstr>Tugas 4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transistor</dc:title>
  <dc:creator>ismail - [2010]</dc:creator>
  <cp:lastModifiedBy>ACER</cp:lastModifiedBy>
  <cp:revision>38</cp:revision>
  <dcterms:created xsi:type="dcterms:W3CDTF">2012-11-26T01:10:17Z</dcterms:created>
  <dcterms:modified xsi:type="dcterms:W3CDTF">2018-10-04T04:47:54Z</dcterms:modified>
</cp:coreProperties>
</file>