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7"/>
  </p:notesMasterIdLst>
  <p:sldIdLst>
    <p:sldId id="257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97" r:id="rId10"/>
    <p:sldId id="271" r:id="rId11"/>
    <p:sldId id="272" r:id="rId12"/>
    <p:sldId id="274" r:id="rId13"/>
    <p:sldId id="298" r:id="rId14"/>
    <p:sldId id="299" r:id="rId15"/>
    <p:sldId id="275" r:id="rId16"/>
    <p:sldId id="276" r:id="rId17"/>
    <p:sldId id="277" r:id="rId18"/>
    <p:sldId id="300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E578B-C796-4C74-A1F0-DB532DA5D1FB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D2B72-1068-415A-A6FA-6CBDAA5D3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8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21421" y="1773570"/>
            <a:ext cx="4344162" cy="28597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38215" y="4775250"/>
            <a:ext cx="7110573" cy="3221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460"/>
              </a:lnSpc>
              <a:spcBef>
                <a:spcPts val="110"/>
              </a:spcBef>
            </a:pPr>
            <a:r>
              <a:rPr sz="2000" b="1" i="1" spc="-90" dirty="0">
                <a:solidFill>
                  <a:srgbClr val="17375E"/>
                </a:solidFill>
                <a:latin typeface="Arial Black"/>
                <a:cs typeface="Arial Black"/>
              </a:rPr>
              <a:t>KOMPONEN </a:t>
            </a:r>
            <a:r>
              <a:rPr sz="2000" b="1" i="1" spc="-85" dirty="0">
                <a:solidFill>
                  <a:srgbClr val="17375E"/>
                </a:solidFill>
                <a:latin typeface="Arial Black"/>
                <a:cs typeface="Arial Black"/>
              </a:rPr>
              <a:t>STRUKTUR</a:t>
            </a:r>
            <a:r>
              <a:rPr sz="2000" b="1" i="1" spc="-75" dirty="0">
                <a:solidFill>
                  <a:srgbClr val="17375E"/>
                </a:solidFill>
                <a:latin typeface="Arial Black"/>
                <a:cs typeface="Arial Black"/>
              </a:rPr>
              <a:t> </a:t>
            </a:r>
            <a:r>
              <a:rPr sz="2000" b="1" i="1" spc="-85" dirty="0">
                <a:solidFill>
                  <a:srgbClr val="17375E"/>
                </a:solidFill>
                <a:latin typeface="Arial Black"/>
                <a:cs typeface="Arial Black"/>
              </a:rPr>
              <a:t>JALAN </a:t>
            </a:r>
            <a:r>
              <a:rPr sz="2000" b="1" i="1" spc="-70" dirty="0">
                <a:solidFill>
                  <a:srgbClr val="17375E"/>
                </a:solidFill>
                <a:latin typeface="Arial Black"/>
                <a:cs typeface="Arial Black"/>
              </a:rPr>
              <a:t>REL </a:t>
            </a:r>
          </a:p>
        </p:txBody>
      </p:sp>
    </p:spTree>
    <p:extLst>
      <p:ext uri="{BB962C8B-B14F-4D97-AF65-F5344CB8AC3E}">
        <p14:creationId xmlns:p14="http://schemas.microsoft.com/office/powerpoint/2010/main" val="390375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25140" y="449581"/>
            <a:ext cx="7642859" cy="489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44796" y="423647"/>
            <a:ext cx="4046220" cy="614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72383" y="477012"/>
            <a:ext cx="7595616" cy="39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477013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455986" y="514311"/>
            <a:ext cx="6781165" cy="2521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89100">
              <a:spcBef>
                <a:spcPts val="105"/>
              </a:spcBef>
            </a:pPr>
            <a:r>
              <a:rPr sz="2000" b="1" i="1" spc="-204" dirty="0">
                <a:latin typeface="Arial"/>
                <a:cs typeface="Arial"/>
              </a:rPr>
              <a:t>PRINSIP </a:t>
            </a:r>
            <a:r>
              <a:rPr sz="2000" b="1" i="1" spc="-254" dirty="0">
                <a:latin typeface="Arial"/>
                <a:cs typeface="Arial"/>
              </a:rPr>
              <a:t>PERENCANAAN </a:t>
            </a:r>
            <a:r>
              <a:rPr sz="2000" b="1" i="1" spc="-295" dirty="0">
                <a:latin typeface="Arial"/>
                <a:cs typeface="Arial"/>
              </a:rPr>
              <a:t>JALAN</a:t>
            </a:r>
            <a:r>
              <a:rPr sz="2000" b="1" i="1" spc="-240" dirty="0">
                <a:latin typeface="Arial"/>
                <a:cs typeface="Arial"/>
              </a:rPr>
              <a:t> </a:t>
            </a:r>
            <a:r>
              <a:rPr sz="2000" b="1" i="1" spc="-355" dirty="0">
                <a:latin typeface="Arial"/>
                <a:cs typeface="Arial"/>
              </a:rPr>
              <a:t>REL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2700"/>
            <a:r>
              <a:rPr sz="2000" spc="-270" dirty="0">
                <a:latin typeface="DejaVu Sans"/>
                <a:cs typeface="DejaVu Sans"/>
              </a:rPr>
              <a:t>Sangat </a:t>
            </a:r>
            <a:r>
              <a:rPr sz="2000" spc="-210" dirty="0">
                <a:latin typeface="DejaVu Sans"/>
                <a:cs typeface="DejaVu Sans"/>
              </a:rPr>
              <a:t>dipengaruhi </a:t>
            </a:r>
            <a:r>
              <a:rPr sz="2000" spc="-185" dirty="0">
                <a:latin typeface="DejaVu Sans"/>
                <a:cs typeface="DejaVu Sans"/>
              </a:rPr>
              <a:t>oleh</a:t>
            </a:r>
            <a:r>
              <a:rPr sz="2000" spc="-110" dirty="0">
                <a:latin typeface="DejaVu Sans"/>
                <a:cs typeface="DejaVu Sans"/>
              </a:rPr>
              <a:t> </a:t>
            </a:r>
            <a:r>
              <a:rPr sz="2000" spc="-140" dirty="0">
                <a:latin typeface="DejaVu Sans"/>
                <a:cs typeface="DejaVu Sans"/>
              </a:rPr>
              <a:t>:</a:t>
            </a:r>
            <a:endParaRPr sz="2000" dirty="0">
              <a:latin typeface="DejaVu Sans"/>
              <a:cs typeface="DejaVu Sans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10" dirty="0">
                <a:latin typeface="DejaVu Sans"/>
                <a:cs typeface="DejaVu Sans"/>
              </a:rPr>
              <a:t>jumlah</a:t>
            </a:r>
            <a:r>
              <a:rPr sz="2000" spc="-200" dirty="0">
                <a:latin typeface="DejaVu Sans"/>
                <a:cs typeface="DejaVu Sans"/>
              </a:rPr>
              <a:t> </a:t>
            </a:r>
            <a:r>
              <a:rPr sz="2000" spc="-220" dirty="0">
                <a:latin typeface="DejaVu Sans"/>
                <a:cs typeface="DejaVu Sans"/>
              </a:rPr>
              <a:t>beban,</a:t>
            </a:r>
            <a:endParaRPr sz="2000" dirty="0">
              <a:latin typeface="DejaVu Sans"/>
              <a:cs typeface="DejaVu Sans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40" dirty="0">
                <a:latin typeface="DejaVu Sans"/>
                <a:cs typeface="DejaVu Sans"/>
              </a:rPr>
              <a:t>kecepatan</a:t>
            </a:r>
            <a:r>
              <a:rPr sz="2000" spc="-185" dirty="0">
                <a:latin typeface="DejaVu Sans"/>
                <a:cs typeface="DejaVu Sans"/>
              </a:rPr>
              <a:t> </a:t>
            </a:r>
            <a:r>
              <a:rPr sz="2000" spc="-275" dirty="0">
                <a:latin typeface="DejaVu Sans"/>
                <a:cs typeface="DejaVu Sans"/>
              </a:rPr>
              <a:t>maksimum</a:t>
            </a:r>
            <a:endParaRPr sz="2000" dirty="0">
              <a:latin typeface="DejaVu Sans"/>
              <a:cs typeface="DejaVu Sans"/>
            </a:endParaRPr>
          </a:p>
          <a:p>
            <a:pPr marL="299085" indent="-286385">
              <a:lnSpc>
                <a:spcPts val="2395"/>
              </a:lnSpc>
              <a:spcBef>
                <a:spcPts val="1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35" dirty="0">
                <a:latin typeface="DejaVu Sans"/>
                <a:cs typeface="DejaVu Sans"/>
              </a:rPr>
              <a:t>beban </a:t>
            </a:r>
            <a:r>
              <a:rPr sz="2000" spc="-245" dirty="0">
                <a:latin typeface="DejaVu Sans"/>
                <a:cs typeface="DejaVu Sans"/>
              </a:rPr>
              <a:t>gandar </a:t>
            </a:r>
            <a:r>
              <a:rPr sz="2000" spc="-190" dirty="0">
                <a:latin typeface="Wingdings"/>
                <a:cs typeface="Wingdings"/>
              </a:rPr>
              <a:t></a:t>
            </a:r>
            <a:r>
              <a:rPr sz="2000" spc="-190" dirty="0">
                <a:latin typeface="DejaVu Sans"/>
                <a:cs typeface="DejaVu Sans"/>
              </a:rPr>
              <a:t>beban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195" dirty="0">
                <a:latin typeface="DejaVu Sans"/>
                <a:cs typeface="DejaVu Sans"/>
              </a:rPr>
              <a:t>diterima </a:t>
            </a:r>
            <a:r>
              <a:rPr sz="2000" spc="-190" dirty="0">
                <a:latin typeface="DejaVu Sans"/>
                <a:cs typeface="DejaVu Sans"/>
              </a:rPr>
              <a:t>jalan </a:t>
            </a:r>
            <a:r>
              <a:rPr sz="2000" spc="-160" dirty="0">
                <a:latin typeface="DejaVu Sans"/>
                <a:cs typeface="DejaVu Sans"/>
              </a:rPr>
              <a:t>rel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20" dirty="0">
                <a:latin typeface="DejaVu Sans"/>
                <a:cs typeface="DejaVu Sans"/>
              </a:rPr>
              <a:t>satu</a:t>
            </a:r>
            <a:r>
              <a:rPr sz="2000" spc="10" dirty="0">
                <a:latin typeface="DejaVu Sans"/>
                <a:cs typeface="DejaVu Sans"/>
              </a:rPr>
              <a:t> </a:t>
            </a:r>
            <a:r>
              <a:rPr sz="2000" spc="-245" dirty="0">
                <a:latin typeface="DejaVu Sans"/>
                <a:cs typeface="DejaVu Sans"/>
              </a:rPr>
              <a:t>gandar</a:t>
            </a:r>
            <a:endParaRPr sz="2000" dirty="0">
              <a:latin typeface="DejaVu Sans"/>
              <a:cs typeface="DejaVu Sans"/>
            </a:endParaRPr>
          </a:p>
          <a:p>
            <a:pPr marL="299085">
              <a:lnSpc>
                <a:spcPts val="2395"/>
              </a:lnSpc>
            </a:pPr>
            <a:r>
              <a:rPr sz="2000" spc="-204" dirty="0">
                <a:latin typeface="DejaVu Sans"/>
                <a:cs typeface="DejaVu Sans"/>
              </a:rPr>
              <a:t>yaitu </a:t>
            </a:r>
            <a:r>
              <a:rPr sz="2000" spc="-260" dirty="0">
                <a:latin typeface="DejaVu Sans"/>
                <a:cs typeface="DejaVu Sans"/>
              </a:rPr>
              <a:t>18</a:t>
            </a:r>
            <a:r>
              <a:rPr sz="2000" spc="-180" dirty="0">
                <a:latin typeface="DejaVu Sans"/>
                <a:cs typeface="DejaVu Sans"/>
              </a:rPr>
              <a:t> ton</a:t>
            </a:r>
            <a:endParaRPr sz="2000" dirty="0">
              <a:latin typeface="DejaVu Sans"/>
              <a:cs typeface="DejaVu Sans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90" dirty="0">
                <a:latin typeface="DejaVu Sans"/>
                <a:cs typeface="DejaVu Sans"/>
              </a:rPr>
              <a:t>pola</a:t>
            </a:r>
            <a:r>
              <a:rPr sz="2000" spc="-200" dirty="0">
                <a:latin typeface="DejaVu Sans"/>
                <a:cs typeface="DejaVu Sans"/>
              </a:rPr>
              <a:t> </a:t>
            </a:r>
            <a:r>
              <a:rPr sz="2000" spc="-195" dirty="0">
                <a:latin typeface="DejaVu Sans"/>
                <a:cs typeface="DejaVu Sans"/>
              </a:rPr>
              <a:t>operasi.</a:t>
            </a:r>
            <a:endParaRPr sz="2000" dirty="0">
              <a:latin typeface="DejaVu Sans"/>
              <a:cs typeface="DejaVu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23132" y="3429000"/>
            <a:ext cx="6099048" cy="23469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629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38906" y="350646"/>
            <a:ext cx="16916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185" dirty="0">
                <a:solidFill>
                  <a:srgbClr val="C00000"/>
                </a:solidFill>
                <a:latin typeface="Arial"/>
                <a:cs typeface="Arial"/>
              </a:rPr>
              <a:t>BANGUNAN</a:t>
            </a:r>
            <a:r>
              <a:rPr b="1" i="1" spc="-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i="1" spc="-315" dirty="0">
                <a:solidFill>
                  <a:srgbClr val="C00000"/>
                </a:solidFill>
                <a:latin typeface="Arial"/>
                <a:cs typeface="Arial"/>
              </a:rPr>
              <a:t>ATAS</a:t>
            </a:r>
            <a:endParaRPr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48300" y="332231"/>
            <a:ext cx="4968240" cy="32293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23488" y="3901440"/>
            <a:ext cx="1871472" cy="2497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43928" y="3735704"/>
            <a:ext cx="1063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15" dirty="0">
                <a:latin typeface="DejaVu Sans"/>
                <a:cs typeface="DejaVu Sans"/>
              </a:rPr>
              <a:t>p</a:t>
            </a:r>
            <a:r>
              <a:rPr spc="-204" dirty="0">
                <a:latin typeface="DejaVu Sans"/>
                <a:cs typeface="DejaVu Sans"/>
              </a:rPr>
              <a:t>e</a:t>
            </a:r>
            <a:r>
              <a:rPr spc="-120" dirty="0">
                <a:latin typeface="DejaVu Sans"/>
                <a:cs typeface="DejaVu Sans"/>
              </a:rPr>
              <a:t>r</a:t>
            </a:r>
            <a:r>
              <a:rPr spc="-100" dirty="0">
                <a:latin typeface="DejaVu Sans"/>
                <a:cs typeface="DejaVu Sans"/>
              </a:rPr>
              <a:t>l</a:t>
            </a:r>
            <a:r>
              <a:rPr spc="-95" dirty="0">
                <a:latin typeface="DejaVu Sans"/>
                <a:cs typeface="DejaVu Sans"/>
              </a:rPr>
              <a:t>i</a:t>
            </a:r>
            <a:r>
              <a:rPr spc="-210" dirty="0">
                <a:latin typeface="DejaVu Sans"/>
                <a:cs typeface="DejaVu Sans"/>
              </a:rPr>
              <a:t>n</a:t>
            </a:r>
            <a:r>
              <a:rPr spc="-135" dirty="0">
                <a:latin typeface="DejaVu Sans"/>
                <a:cs typeface="DejaVu Sans"/>
              </a:rPr>
              <a:t>t</a:t>
            </a:r>
            <a:r>
              <a:rPr spc="-240" dirty="0">
                <a:latin typeface="DejaVu Sans"/>
                <a:cs typeface="DejaVu Sans"/>
              </a:rPr>
              <a:t>as</a:t>
            </a:r>
            <a:r>
              <a:rPr spc="-220" dirty="0">
                <a:latin typeface="DejaVu Sans"/>
                <a:cs typeface="DejaVu Sans"/>
              </a:rPr>
              <a:t>an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62705" y="3703446"/>
            <a:ext cx="558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4" dirty="0">
                <a:latin typeface="DejaVu Sans"/>
                <a:cs typeface="DejaVu Sans"/>
              </a:rPr>
              <a:t>w</a:t>
            </a:r>
            <a:r>
              <a:rPr spc="-245" dirty="0">
                <a:latin typeface="DejaVu Sans"/>
                <a:cs typeface="DejaVu Sans"/>
              </a:rPr>
              <a:t>e</a:t>
            </a:r>
            <a:r>
              <a:rPr spc="-200" dirty="0">
                <a:latin typeface="DejaVu Sans"/>
                <a:cs typeface="DejaVu Sans"/>
              </a:rPr>
              <a:t>s</a:t>
            </a:r>
            <a:r>
              <a:rPr spc="-150" dirty="0">
                <a:latin typeface="DejaVu Sans"/>
                <a:cs typeface="DejaVu Sans"/>
              </a:rPr>
              <a:t>el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45579" y="4125467"/>
            <a:ext cx="3009900" cy="20513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626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1585" y="362203"/>
            <a:ext cx="2410460" cy="1139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185" dirty="0">
                <a:solidFill>
                  <a:srgbClr val="C00000"/>
                </a:solidFill>
                <a:latin typeface="Arial"/>
                <a:cs typeface="Arial"/>
              </a:rPr>
              <a:t>BANGUNAN</a:t>
            </a:r>
            <a:r>
              <a:rPr b="1" i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i="1" spc="-235" dirty="0">
                <a:solidFill>
                  <a:srgbClr val="C00000"/>
                </a:solidFill>
                <a:latin typeface="Arial"/>
                <a:cs typeface="Arial"/>
              </a:rPr>
              <a:t>BAWAH</a:t>
            </a:r>
            <a:endParaRPr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950">
              <a:latin typeface="Times New Roman"/>
              <a:cs typeface="Times New Roman"/>
            </a:endParaRPr>
          </a:p>
          <a:p>
            <a:pPr marL="519430"/>
            <a:r>
              <a:rPr spc="-220" dirty="0">
                <a:latin typeface="DejaVu Sans"/>
                <a:cs typeface="DejaVu Sans"/>
              </a:rPr>
              <a:t>Pangkalan</a:t>
            </a:r>
            <a:r>
              <a:rPr spc="-200" dirty="0">
                <a:latin typeface="DejaVu Sans"/>
                <a:cs typeface="DejaVu Sans"/>
              </a:rPr>
              <a:t> </a:t>
            </a:r>
            <a:r>
              <a:rPr spc="-204" dirty="0">
                <a:latin typeface="DejaVu Sans"/>
                <a:cs typeface="DejaVu Sans"/>
              </a:rPr>
              <a:t>jembatan</a:t>
            </a:r>
            <a:endParaRPr>
              <a:latin typeface="DejaVu Sans"/>
              <a:cs typeface="DejaVu Sans"/>
            </a:endParaRPr>
          </a:p>
          <a:p>
            <a:pPr marL="519430"/>
            <a:r>
              <a:rPr spc="-215" dirty="0">
                <a:latin typeface="DejaVu Sans"/>
                <a:cs typeface="DejaVu Sans"/>
              </a:rPr>
              <a:t>dan </a:t>
            </a:r>
            <a:r>
              <a:rPr spc="-150" dirty="0">
                <a:latin typeface="DejaVu Sans"/>
                <a:cs typeface="DejaVu Sans"/>
              </a:rPr>
              <a:t>pilar</a:t>
            </a:r>
            <a:r>
              <a:rPr spc="-135" dirty="0">
                <a:latin typeface="DejaVu Sans"/>
                <a:cs typeface="DejaVu Sans"/>
              </a:rPr>
              <a:t> </a:t>
            </a:r>
            <a:r>
              <a:rPr spc="-204" dirty="0">
                <a:latin typeface="DejaVu Sans"/>
                <a:cs typeface="DejaVu Sans"/>
              </a:rPr>
              <a:t>jembatan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9255" y="713231"/>
            <a:ext cx="3889248" cy="2916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97352" y="2994660"/>
            <a:ext cx="3611879" cy="2709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82671" y="2367154"/>
            <a:ext cx="19653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90" dirty="0">
                <a:latin typeface="DejaVu Sans"/>
                <a:cs typeface="DejaVu Sans"/>
              </a:rPr>
              <a:t>Konstruksi</a:t>
            </a:r>
            <a:r>
              <a:rPr spc="-215" dirty="0">
                <a:latin typeface="DejaVu Sans"/>
                <a:cs typeface="DejaVu Sans"/>
              </a:rPr>
              <a:t> </a:t>
            </a:r>
            <a:r>
              <a:rPr spc="-190" dirty="0">
                <a:latin typeface="DejaVu Sans"/>
                <a:cs typeface="DejaVu Sans"/>
              </a:rPr>
              <a:t>pelindung</a:t>
            </a:r>
            <a:endParaRPr>
              <a:latin typeface="DejaVu Sans"/>
              <a:cs typeface="DejaVu Sans"/>
            </a:endParaRPr>
          </a:p>
          <a:p>
            <a:pPr marL="12700"/>
            <a:r>
              <a:rPr spc="-195" dirty="0">
                <a:latin typeface="DejaVu Sans"/>
                <a:cs typeface="DejaVu Sans"/>
              </a:rPr>
              <a:t>lereng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31735" y="3429001"/>
            <a:ext cx="3317748" cy="24886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59953" y="5950102"/>
            <a:ext cx="815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0" dirty="0">
                <a:latin typeface="DejaVu Sans"/>
                <a:cs typeface="DejaVu Sans"/>
              </a:rPr>
              <a:t>drainase</a:t>
            </a:r>
            <a:endParaRPr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8566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25140" y="449567"/>
            <a:ext cx="7642859" cy="551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99660" y="408457"/>
            <a:ext cx="3936491" cy="7208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72383" y="477012"/>
            <a:ext cx="7595616" cy="461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477012"/>
            <a:ext cx="7595870" cy="462280"/>
          </a:xfrm>
          <a:custGeom>
            <a:avLst/>
            <a:gdLst/>
            <a:ahLst/>
            <a:cxnLst/>
            <a:rect l="l" t="t" r="r" b="b"/>
            <a:pathLst>
              <a:path w="7595870" h="462280">
                <a:moveTo>
                  <a:pt x="0" y="461772"/>
                </a:moveTo>
                <a:lnTo>
                  <a:pt x="7595616" y="461772"/>
                </a:lnTo>
                <a:lnTo>
                  <a:pt x="7595616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113146" y="490220"/>
            <a:ext cx="3515360" cy="39116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355" dirty="0">
                <a:latin typeface="Arial"/>
                <a:cs typeface="Arial"/>
              </a:rPr>
              <a:t>JALAN </a:t>
            </a:r>
            <a:r>
              <a:rPr sz="2400" b="1" i="1" spc="-420" dirty="0">
                <a:latin typeface="Arial"/>
                <a:cs typeface="Arial"/>
              </a:rPr>
              <a:t>REL </a:t>
            </a:r>
            <a:r>
              <a:rPr sz="2400" b="1" i="1" spc="-235" dirty="0">
                <a:latin typeface="Arial"/>
                <a:cs typeface="Arial"/>
              </a:rPr>
              <a:t>DAN</a:t>
            </a:r>
            <a:r>
              <a:rPr sz="2400" b="1" i="1" spc="-275" dirty="0">
                <a:latin typeface="Arial"/>
                <a:cs typeface="Arial"/>
              </a:rPr>
              <a:t> </a:t>
            </a:r>
            <a:r>
              <a:rPr sz="2400" b="1" i="1" spc="-285" dirty="0">
                <a:latin typeface="Arial"/>
                <a:cs typeface="Arial"/>
              </a:rPr>
              <a:t>FUNGSINYA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16961" y="1374090"/>
            <a:ext cx="6890384" cy="43659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16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45" dirty="0">
                <a:latin typeface="DejaVu Sans"/>
                <a:cs typeface="DejaVu Sans"/>
              </a:rPr>
              <a:t>pada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250" dirty="0">
                <a:latin typeface="DejaVu Sans"/>
                <a:cs typeface="DejaVu Sans"/>
              </a:rPr>
              <a:t>menyediakan </a:t>
            </a:r>
            <a:r>
              <a:rPr sz="2000" spc="-245" dirty="0">
                <a:latin typeface="DejaVu Sans"/>
                <a:cs typeface="DejaVu Sans"/>
              </a:rPr>
              <a:t>permukaan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29" dirty="0">
                <a:latin typeface="DejaVu Sans"/>
                <a:cs typeface="DejaVu Sans"/>
              </a:rPr>
              <a:t>mendatar</a:t>
            </a:r>
            <a:r>
              <a:rPr sz="2000" spc="130" dirty="0">
                <a:latin typeface="DejaVu Sans"/>
                <a:cs typeface="DejaVu Sans"/>
              </a:rPr>
              <a:t> </a:t>
            </a:r>
            <a:r>
              <a:rPr sz="2000" spc="-245" dirty="0">
                <a:latin typeface="DejaVu Sans"/>
                <a:cs typeface="DejaVu Sans"/>
              </a:rPr>
              <a:t>secara</a:t>
            </a:r>
            <a:endParaRPr sz="2000" dirty="0">
              <a:latin typeface="DejaVu Sans"/>
              <a:cs typeface="DejaVu Sans"/>
            </a:endParaRPr>
          </a:p>
          <a:p>
            <a:pPr marL="355600">
              <a:lnSpc>
                <a:spcPts val="2160"/>
              </a:lnSpc>
            </a:pPr>
            <a:r>
              <a:rPr sz="2000" spc="-240" dirty="0">
                <a:latin typeface="DejaVu Sans"/>
                <a:cs typeface="DejaVu Sans"/>
              </a:rPr>
              <a:t>menerus </a:t>
            </a:r>
            <a:r>
              <a:rPr sz="2000" spc="-204" dirty="0">
                <a:latin typeface="DejaVu Sans"/>
                <a:cs typeface="DejaVu Sans"/>
              </a:rPr>
              <a:t>untuk </a:t>
            </a:r>
            <a:r>
              <a:rPr sz="2000" spc="-254" dirty="0">
                <a:latin typeface="DejaVu Sans"/>
                <a:cs typeface="DejaVu Sans"/>
              </a:rPr>
              <a:t>gerakan </a:t>
            </a:r>
            <a:r>
              <a:rPr sz="2000" spc="-229" dirty="0">
                <a:latin typeface="DejaVu Sans"/>
                <a:cs typeface="DejaVu Sans"/>
              </a:rPr>
              <a:t>kereta</a:t>
            </a:r>
            <a:r>
              <a:rPr sz="2000" spc="-45" dirty="0">
                <a:latin typeface="DejaVu Sans"/>
                <a:cs typeface="DejaVu Sans"/>
              </a:rPr>
              <a:t> </a:t>
            </a:r>
            <a:r>
              <a:rPr sz="2000" spc="-195" dirty="0">
                <a:latin typeface="DejaVu Sans"/>
                <a:cs typeface="DejaVu Sans"/>
              </a:rPr>
              <a:t>api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4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355600" marR="589280" indent="-342900">
              <a:lnSpc>
                <a:spcPts val="192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45" dirty="0">
                <a:latin typeface="DejaVu Sans"/>
                <a:cs typeface="DejaVu Sans"/>
              </a:rPr>
              <a:t>pada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245" dirty="0">
                <a:latin typeface="DejaVu Sans"/>
                <a:cs typeface="DejaVu Sans"/>
              </a:rPr>
              <a:t>sebagai </a:t>
            </a:r>
            <a:r>
              <a:rPr sz="2000" spc="-190" dirty="0">
                <a:latin typeface="DejaVu Sans"/>
                <a:cs typeface="DejaVu Sans"/>
              </a:rPr>
              <a:t>jalan </a:t>
            </a:r>
            <a:r>
              <a:rPr sz="2000" spc="-200" dirty="0">
                <a:latin typeface="DejaVu Sans"/>
                <a:cs typeface="DejaVu Sans"/>
              </a:rPr>
              <a:t>kecil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15" dirty="0">
                <a:latin typeface="DejaVu Sans"/>
                <a:cs typeface="DejaVu Sans"/>
              </a:rPr>
              <a:t>halus </a:t>
            </a:r>
            <a:r>
              <a:rPr sz="2000" spc="-240" dirty="0">
                <a:latin typeface="DejaVu Sans"/>
                <a:cs typeface="DejaVu Sans"/>
              </a:rPr>
              <a:t>dan </a:t>
            </a:r>
            <a:r>
              <a:rPr sz="2000" spc="-215" dirty="0">
                <a:latin typeface="DejaVu Sans"/>
                <a:cs typeface="DejaVu Sans"/>
              </a:rPr>
              <a:t>rata </a:t>
            </a:r>
            <a:r>
              <a:rPr sz="2000" spc="-240" dirty="0">
                <a:latin typeface="DejaVu Sans"/>
                <a:cs typeface="DejaVu Sans"/>
              </a:rPr>
              <a:t>dan  </a:t>
            </a:r>
            <a:r>
              <a:rPr sz="2000" spc="-254" dirty="0">
                <a:latin typeface="DejaVu Sans"/>
                <a:cs typeface="DejaVu Sans"/>
              </a:rPr>
              <a:t>mempunyai </a:t>
            </a:r>
            <a:r>
              <a:rPr sz="2000" spc="-190" dirty="0">
                <a:latin typeface="DejaVu Sans"/>
                <a:cs typeface="DejaVu Sans"/>
              </a:rPr>
              <a:t>kofisien </a:t>
            </a:r>
            <a:r>
              <a:rPr sz="2000" spc="-265" dirty="0">
                <a:latin typeface="DejaVu Sans"/>
                <a:cs typeface="DejaVu Sans"/>
              </a:rPr>
              <a:t>gesek </a:t>
            </a:r>
            <a:r>
              <a:rPr sz="2000" spc="-280" dirty="0">
                <a:latin typeface="DejaVu Sans"/>
                <a:cs typeface="DejaVu Sans"/>
              </a:rPr>
              <a:t>yang</a:t>
            </a:r>
            <a:r>
              <a:rPr sz="2000" spc="-365" dirty="0">
                <a:latin typeface="DejaVu Sans"/>
                <a:cs typeface="DejaVu Sans"/>
              </a:rPr>
              <a:t> </a:t>
            </a:r>
            <a:r>
              <a:rPr sz="2000" spc="-190" dirty="0">
                <a:latin typeface="DejaVu Sans"/>
                <a:cs typeface="DejaVu Sans"/>
              </a:rPr>
              <a:t>kecil.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2100" dirty="0">
              <a:latin typeface="Times New Roman"/>
              <a:cs typeface="Times New Roman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10" dirty="0">
                <a:latin typeface="DejaVu Sans"/>
                <a:cs typeface="DejaVu Sans"/>
              </a:rPr>
              <a:t>bekerja </a:t>
            </a:r>
            <a:r>
              <a:rPr sz="2000" spc="-250" dirty="0">
                <a:latin typeface="DejaVu Sans"/>
                <a:cs typeface="DejaVu Sans"/>
              </a:rPr>
              <a:t>sebagai pemandu </a:t>
            </a:r>
            <a:r>
              <a:rPr sz="2000" spc="-229" dirty="0">
                <a:latin typeface="DejaVu Sans"/>
                <a:cs typeface="DejaVu Sans"/>
              </a:rPr>
              <a:t>arah </a:t>
            </a:r>
            <a:r>
              <a:rPr sz="2000" spc="-220" dirty="0">
                <a:latin typeface="DejaVu Sans"/>
                <a:cs typeface="DejaVu Sans"/>
              </a:rPr>
              <a:t>jalannya </a:t>
            </a:r>
            <a:r>
              <a:rPr sz="2000" spc="-225" dirty="0">
                <a:latin typeface="DejaVu Sans"/>
                <a:cs typeface="DejaVu Sans"/>
              </a:rPr>
              <a:t>kereta</a:t>
            </a:r>
            <a:r>
              <a:rPr sz="2000" spc="55" dirty="0">
                <a:latin typeface="DejaVu Sans"/>
                <a:cs typeface="DejaVu Sans"/>
              </a:rPr>
              <a:t> </a:t>
            </a:r>
            <a:r>
              <a:rPr sz="2000" spc="-195" dirty="0">
                <a:latin typeface="DejaVu Sans"/>
                <a:cs typeface="DejaVu Sans"/>
              </a:rPr>
              <a:t>api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2500" dirty="0">
              <a:latin typeface="Times New Roman"/>
              <a:cs typeface="Times New Roman"/>
            </a:endParaRPr>
          </a:p>
          <a:p>
            <a:pPr marL="355600" marR="174625" indent="-342900">
              <a:lnSpc>
                <a:spcPct val="8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10" dirty="0">
                <a:latin typeface="DejaVu Sans"/>
                <a:cs typeface="DejaVu Sans"/>
              </a:rPr>
              <a:t>bekerja </a:t>
            </a:r>
            <a:r>
              <a:rPr sz="2000" spc="-235" dirty="0">
                <a:latin typeface="DejaVu Sans"/>
                <a:cs typeface="DejaVu Sans"/>
              </a:rPr>
              <a:t>memikul tekanan </a:t>
            </a:r>
            <a:r>
              <a:rPr sz="2000" spc="-195" dirty="0">
                <a:latin typeface="DejaVu Sans"/>
                <a:cs typeface="DejaVu Sans"/>
              </a:rPr>
              <a:t>vertikal </a:t>
            </a:r>
            <a:r>
              <a:rPr sz="2000" spc="-204" dirty="0">
                <a:latin typeface="DejaVu Sans"/>
                <a:cs typeface="DejaVu Sans"/>
              </a:rPr>
              <a:t>akibat </a:t>
            </a:r>
            <a:r>
              <a:rPr sz="2000" spc="-229" dirty="0">
                <a:latin typeface="DejaVu Sans"/>
                <a:cs typeface="DejaVu Sans"/>
              </a:rPr>
              <a:t>beban kereta </a:t>
            </a:r>
            <a:r>
              <a:rPr sz="2000" spc="-180" dirty="0">
                <a:latin typeface="DejaVu Sans"/>
                <a:cs typeface="DejaVu Sans"/>
              </a:rPr>
              <a:t>api,  </a:t>
            </a:r>
            <a:r>
              <a:rPr sz="2000" spc="-229" dirty="0">
                <a:latin typeface="DejaVu Sans"/>
                <a:cs typeface="DejaVu Sans"/>
              </a:rPr>
              <a:t>termasuk </a:t>
            </a:r>
            <a:r>
              <a:rPr sz="2000" spc="-315" dirty="0" err="1">
                <a:latin typeface="DejaVu Sans"/>
                <a:cs typeface="DejaVu Sans"/>
              </a:rPr>
              <a:t>gaya</a:t>
            </a:r>
            <a:r>
              <a:rPr sz="2000" spc="-315" dirty="0">
                <a:latin typeface="DejaVu Sans"/>
                <a:cs typeface="DejaVu Sans"/>
              </a:rPr>
              <a:t> </a:t>
            </a:r>
            <a:r>
              <a:rPr sz="2000" spc="-315" dirty="0" smtClean="0">
                <a:latin typeface="DejaVu Sans"/>
                <a:cs typeface="DejaVu Sans"/>
              </a:rPr>
              <a:t> </a:t>
            </a:r>
            <a:r>
              <a:rPr sz="2000" spc="-204" dirty="0" err="1" smtClean="0">
                <a:latin typeface="DejaVu Sans"/>
                <a:cs typeface="DejaVu Sans"/>
              </a:rPr>
              <a:t>akibat</a:t>
            </a:r>
            <a:r>
              <a:rPr sz="2000" spc="-204" dirty="0" smtClean="0">
                <a:latin typeface="DejaVu Sans"/>
                <a:cs typeface="DejaVu Sans"/>
              </a:rPr>
              <a:t> </a:t>
            </a:r>
            <a:r>
              <a:rPr sz="2000" spc="-250" dirty="0">
                <a:latin typeface="DejaVu Sans"/>
                <a:cs typeface="DejaVu Sans"/>
              </a:rPr>
              <a:t>pengereman </a:t>
            </a:r>
            <a:r>
              <a:rPr sz="2000" spc="-240" dirty="0">
                <a:latin typeface="DejaVu Sans"/>
                <a:cs typeface="DejaVu Sans"/>
              </a:rPr>
              <a:t>dan </a:t>
            </a:r>
            <a:r>
              <a:rPr sz="2000" spc="-315" dirty="0" err="1">
                <a:latin typeface="DejaVu Sans"/>
                <a:cs typeface="DejaVu Sans"/>
              </a:rPr>
              <a:t>gaya</a:t>
            </a:r>
            <a:r>
              <a:rPr sz="2000" spc="-315" dirty="0">
                <a:latin typeface="DejaVu Sans"/>
                <a:cs typeface="DejaVu Sans"/>
              </a:rPr>
              <a:t> </a:t>
            </a:r>
            <a:r>
              <a:rPr sz="2000" spc="-315" dirty="0" smtClean="0">
                <a:latin typeface="DejaVu Sans"/>
                <a:cs typeface="DejaVu Sans"/>
              </a:rPr>
              <a:t> </a:t>
            </a:r>
            <a:r>
              <a:rPr sz="2000" spc="-204" dirty="0" err="1" smtClean="0">
                <a:latin typeface="DejaVu Sans"/>
                <a:cs typeface="DejaVu Sans"/>
              </a:rPr>
              <a:t>akibat</a:t>
            </a:r>
            <a:r>
              <a:rPr sz="2000" spc="-380" dirty="0" smtClean="0">
                <a:latin typeface="DejaVu Sans"/>
                <a:cs typeface="DejaVu Sans"/>
              </a:rPr>
              <a:t>  </a:t>
            </a:r>
            <a:r>
              <a:rPr sz="2000" spc="-204" dirty="0" err="1" smtClean="0">
                <a:latin typeface="DejaVu Sans"/>
                <a:cs typeface="DejaVu Sans"/>
              </a:rPr>
              <a:t>termal</a:t>
            </a:r>
            <a:endParaRPr sz="2000" dirty="0">
              <a:latin typeface="DejaVu Sans"/>
              <a:cs typeface="DejaVu Sans"/>
            </a:endParaRPr>
          </a:p>
          <a:p>
            <a:pPr marL="12700" marR="174625">
              <a:lnSpc>
                <a:spcPct val="80000"/>
              </a:lnSpc>
              <a:tabLst>
                <a:tab pos="354965" algn="l"/>
                <a:tab pos="355600" algn="l"/>
              </a:tabLst>
            </a:pPr>
            <a:endParaRPr sz="2500" dirty="0">
              <a:latin typeface="Times New Roman"/>
              <a:cs typeface="Times New Roman"/>
            </a:endParaRPr>
          </a:p>
          <a:p>
            <a:pPr marL="355600" marR="167005" indent="-342900">
              <a:lnSpc>
                <a:spcPct val="8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10" dirty="0">
                <a:latin typeface="DejaVu Sans"/>
                <a:cs typeface="DejaVu Sans"/>
              </a:rPr>
              <a:t>bekerja </a:t>
            </a:r>
            <a:r>
              <a:rPr sz="2000" spc="-245" dirty="0">
                <a:latin typeface="DejaVu Sans"/>
                <a:cs typeface="DejaVu Sans"/>
              </a:rPr>
              <a:t>meneruskan </a:t>
            </a:r>
            <a:r>
              <a:rPr sz="2000" spc="-270" dirty="0">
                <a:latin typeface="DejaVu Sans"/>
                <a:cs typeface="DejaVu Sans"/>
              </a:rPr>
              <a:t>semua </a:t>
            </a:r>
            <a:r>
              <a:rPr sz="2000" spc="-235" dirty="0">
                <a:latin typeface="DejaVu Sans"/>
                <a:cs typeface="DejaVu Sans"/>
              </a:rPr>
              <a:t>beban </a:t>
            </a:r>
            <a:r>
              <a:rPr sz="2000" spc="-225" dirty="0">
                <a:latin typeface="DejaVu Sans"/>
                <a:cs typeface="DejaVu Sans"/>
              </a:rPr>
              <a:t>kereta </a:t>
            </a:r>
            <a:r>
              <a:rPr sz="2000" spc="-195" dirty="0">
                <a:latin typeface="DejaVu Sans"/>
                <a:cs typeface="DejaVu Sans"/>
              </a:rPr>
              <a:t>api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29" dirty="0">
                <a:latin typeface="DejaVu Sans"/>
                <a:cs typeface="DejaVu Sans"/>
              </a:rPr>
              <a:t>area </a:t>
            </a:r>
            <a:r>
              <a:rPr sz="2000" spc="-280" dirty="0">
                <a:latin typeface="DejaVu Sans"/>
                <a:cs typeface="DejaVu Sans"/>
              </a:rPr>
              <a:t>yang  </a:t>
            </a:r>
            <a:r>
              <a:rPr sz="2000" spc="-210" dirty="0">
                <a:latin typeface="DejaVu Sans"/>
                <a:cs typeface="DejaVu Sans"/>
              </a:rPr>
              <a:t>luas </a:t>
            </a:r>
            <a:r>
              <a:rPr sz="2000" spc="-245" dirty="0">
                <a:latin typeface="DejaVu Sans"/>
                <a:cs typeface="DejaVu Sans"/>
              </a:rPr>
              <a:t>pada </a:t>
            </a:r>
            <a:r>
              <a:rPr sz="2000" spc="-195" dirty="0">
                <a:latin typeface="DejaVu Sans"/>
                <a:cs typeface="DejaVu Sans"/>
              </a:rPr>
              <a:t>tubuh </a:t>
            </a:r>
            <a:r>
              <a:rPr sz="2000" spc="-240" dirty="0">
                <a:latin typeface="DejaVu Sans"/>
                <a:cs typeface="DejaVu Sans"/>
              </a:rPr>
              <a:t>ban </a:t>
            </a:r>
            <a:r>
              <a:rPr sz="2000" spc="-200" dirty="0">
                <a:latin typeface="DejaVu Sans"/>
                <a:cs typeface="DejaVu Sans"/>
              </a:rPr>
              <a:t>melalui </a:t>
            </a:r>
            <a:r>
              <a:rPr sz="2000" spc="-215" dirty="0">
                <a:latin typeface="DejaVu Sans"/>
                <a:cs typeface="DejaVu Sans"/>
              </a:rPr>
              <a:t>bantalan </a:t>
            </a:r>
            <a:r>
              <a:rPr sz="2000" spc="-235" dirty="0">
                <a:latin typeface="DejaVu Sans"/>
                <a:cs typeface="DejaVu Sans"/>
              </a:rPr>
              <a:t>dan</a:t>
            </a:r>
            <a:r>
              <a:rPr sz="2000" spc="-15" dirty="0">
                <a:latin typeface="DejaVu Sans"/>
                <a:cs typeface="DejaVu Sans"/>
              </a:rPr>
              <a:t> </a:t>
            </a:r>
            <a:r>
              <a:rPr sz="2000" spc="-215" dirty="0">
                <a:latin typeface="DejaVu Sans"/>
                <a:cs typeface="DejaVu Sans"/>
              </a:rPr>
              <a:t>balas.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3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241300">
              <a:spcBef>
                <a:spcPts val="5"/>
              </a:spcBef>
            </a:pPr>
            <a:r>
              <a:rPr sz="1600" b="1" spc="-40" dirty="0">
                <a:latin typeface="Arial"/>
                <a:cs typeface="Arial"/>
              </a:rPr>
              <a:t>( </a:t>
            </a:r>
            <a:r>
              <a:rPr sz="1600" b="1" spc="-114" dirty="0">
                <a:latin typeface="Arial"/>
                <a:cs typeface="Arial"/>
              </a:rPr>
              <a:t>disarikan </a:t>
            </a:r>
            <a:r>
              <a:rPr sz="1600" b="1" spc="-85" dirty="0">
                <a:latin typeface="Arial"/>
                <a:cs typeface="Arial"/>
              </a:rPr>
              <a:t>dari </a:t>
            </a:r>
            <a:r>
              <a:rPr sz="1600" b="1" spc="-130" dirty="0">
                <a:latin typeface="Arial"/>
                <a:cs typeface="Arial"/>
              </a:rPr>
              <a:t>M.M.AGARWAL </a:t>
            </a:r>
            <a:r>
              <a:rPr sz="1600" b="1" spc="-114" dirty="0">
                <a:latin typeface="Arial"/>
                <a:cs typeface="Arial"/>
              </a:rPr>
              <a:t>pada </a:t>
            </a:r>
            <a:r>
              <a:rPr sz="1600" b="1" spc="-135" dirty="0">
                <a:latin typeface="Arial"/>
                <a:cs typeface="Arial"/>
              </a:rPr>
              <a:t>buku </a:t>
            </a:r>
            <a:r>
              <a:rPr sz="1600" b="1" spc="-100" dirty="0">
                <a:latin typeface="Arial"/>
                <a:cs typeface="Arial"/>
              </a:rPr>
              <a:t>INDIAN </a:t>
            </a:r>
            <a:r>
              <a:rPr sz="1600" b="1" spc="-225" dirty="0">
                <a:latin typeface="Arial"/>
                <a:cs typeface="Arial"/>
              </a:rPr>
              <a:t>RAILWAY </a:t>
            </a:r>
            <a:r>
              <a:rPr sz="1600" b="1" spc="-254" dirty="0">
                <a:latin typeface="Arial"/>
                <a:cs typeface="Arial"/>
              </a:rPr>
              <a:t>TRACK</a:t>
            </a:r>
            <a:r>
              <a:rPr sz="1600" b="1" spc="-110" dirty="0">
                <a:latin typeface="Arial"/>
                <a:cs typeface="Arial"/>
              </a:rPr>
              <a:t> </a:t>
            </a:r>
            <a:r>
              <a:rPr sz="1600" b="1" spc="-40" dirty="0">
                <a:latin typeface="Arial"/>
                <a:cs typeface="Arial"/>
              </a:rPr>
              <a:t>)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941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482215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KLASIFIKASI</a:t>
            </a:r>
            <a:r>
              <a:rPr sz="2100" b="1" i="1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3763" y="1068644"/>
            <a:ext cx="7086600" cy="153543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spcBef>
                <a:spcPts val="1240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 </a:t>
            </a:r>
            <a:r>
              <a:rPr sz="2000" b="1" u="heavy" spc="-3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LEBAR</a:t>
            </a:r>
            <a:r>
              <a:rPr sz="2000" b="1" u="heavy" spc="-3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3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SEPUR</a:t>
            </a:r>
            <a:endParaRPr sz="2000">
              <a:latin typeface="Arial"/>
              <a:cs typeface="Arial"/>
            </a:endParaRPr>
          </a:p>
          <a:p>
            <a:pPr marL="466090" indent="-342900">
              <a:spcBef>
                <a:spcPts val="1140"/>
              </a:spcBef>
              <a:buAutoNum type="alphaUcPeriod"/>
              <a:tabLst>
                <a:tab pos="466725" algn="l"/>
              </a:tabLst>
            </a:pPr>
            <a:r>
              <a:rPr sz="2000" b="1" spc="-170" dirty="0">
                <a:latin typeface="Arial"/>
                <a:cs typeface="Arial"/>
              </a:rPr>
              <a:t>Sepur </a:t>
            </a:r>
            <a:r>
              <a:rPr sz="2000" b="1" spc="-135" dirty="0">
                <a:latin typeface="Arial"/>
                <a:cs typeface="Arial"/>
              </a:rPr>
              <a:t>standar </a:t>
            </a:r>
            <a:r>
              <a:rPr sz="2000" b="1" spc="-125" dirty="0">
                <a:latin typeface="Arial"/>
                <a:cs typeface="Arial"/>
              </a:rPr>
              <a:t>(</a:t>
            </a:r>
            <a:r>
              <a:rPr sz="2000" b="1" i="1" spc="-125" dirty="0">
                <a:latin typeface="Arial"/>
                <a:cs typeface="Arial"/>
              </a:rPr>
              <a:t>standard </a:t>
            </a:r>
            <a:r>
              <a:rPr sz="2000" b="1" i="1" spc="-114" dirty="0">
                <a:latin typeface="Arial"/>
                <a:cs typeface="Arial"/>
              </a:rPr>
              <a:t>gauge</a:t>
            </a:r>
            <a:r>
              <a:rPr sz="2000" b="1" spc="-114" dirty="0">
                <a:latin typeface="Arial"/>
                <a:cs typeface="Arial"/>
              </a:rPr>
              <a:t>), </a:t>
            </a:r>
            <a:r>
              <a:rPr sz="2000" spc="-200" dirty="0">
                <a:latin typeface="DejaVu Sans"/>
                <a:cs typeface="DejaVu Sans"/>
              </a:rPr>
              <a:t>memiliki </a:t>
            </a:r>
            <a:r>
              <a:rPr sz="2000" spc="-190" dirty="0">
                <a:latin typeface="DejaVu Sans"/>
                <a:cs typeface="DejaVu Sans"/>
              </a:rPr>
              <a:t>lebar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260" dirty="0">
                <a:latin typeface="DejaVu Sans"/>
                <a:cs typeface="DejaVu Sans"/>
              </a:rPr>
              <a:t>1435</a:t>
            </a:r>
            <a:r>
              <a:rPr sz="2000" spc="-50" dirty="0">
                <a:latin typeface="DejaVu Sans"/>
                <a:cs typeface="DejaVu Sans"/>
              </a:rPr>
              <a:t> </a:t>
            </a:r>
            <a:r>
              <a:rPr sz="2000" spc="-350" dirty="0">
                <a:latin typeface="DejaVu Sans"/>
                <a:cs typeface="DejaVu Sans"/>
              </a:rPr>
              <a:t>mm</a:t>
            </a:r>
            <a:endParaRPr sz="2000">
              <a:latin typeface="DejaVu Sans"/>
              <a:cs typeface="DejaVu Sans"/>
            </a:endParaRPr>
          </a:p>
          <a:p>
            <a:pPr marL="466090" indent="-342900">
              <a:buAutoNum type="alphaUcPeriod"/>
              <a:tabLst>
                <a:tab pos="466090" algn="l"/>
                <a:tab pos="466725" algn="l"/>
              </a:tabLst>
            </a:pPr>
            <a:r>
              <a:rPr sz="2000" b="1" spc="-170" dirty="0">
                <a:latin typeface="Arial"/>
                <a:cs typeface="Arial"/>
              </a:rPr>
              <a:t>Sepur </a:t>
            </a:r>
            <a:r>
              <a:rPr sz="2000" b="1" spc="-105" dirty="0">
                <a:latin typeface="Arial"/>
                <a:cs typeface="Arial"/>
              </a:rPr>
              <a:t>lebar </a:t>
            </a:r>
            <a:r>
              <a:rPr sz="2000" b="1" spc="-114" dirty="0">
                <a:latin typeface="Arial"/>
                <a:cs typeface="Arial"/>
              </a:rPr>
              <a:t>(</a:t>
            </a:r>
            <a:r>
              <a:rPr sz="2000" b="1" i="1" spc="-114" dirty="0">
                <a:latin typeface="Arial"/>
                <a:cs typeface="Arial"/>
              </a:rPr>
              <a:t>broad gauge</a:t>
            </a:r>
            <a:r>
              <a:rPr sz="2000" b="1" spc="-114" dirty="0">
                <a:latin typeface="Arial"/>
                <a:cs typeface="Arial"/>
              </a:rPr>
              <a:t>), </a:t>
            </a:r>
            <a:r>
              <a:rPr sz="2000" spc="-200" dirty="0">
                <a:latin typeface="DejaVu Sans"/>
                <a:cs typeface="DejaVu Sans"/>
              </a:rPr>
              <a:t>memiliki </a:t>
            </a:r>
            <a:r>
              <a:rPr sz="2000" spc="-190" dirty="0">
                <a:latin typeface="DejaVu Sans"/>
                <a:cs typeface="DejaVu Sans"/>
              </a:rPr>
              <a:t>lebar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680" dirty="0">
                <a:latin typeface="DejaVu Sans"/>
                <a:cs typeface="DejaVu Sans"/>
              </a:rPr>
              <a:t>&gt;</a:t>
            </a:r>
            <a:r>
              <a:rPr sz="2000" spc="-185" dirty="0">
                <a:latin typeface="DejaVu Sans"/>
                <a:cs typeface="DejaVu Sans"/>
              </a:rPr>
              <a:t> </a:t>
            </a:r>
            <a:r>
              <a:rPr sz="2000" spc="-260" dirty="0">
                <a:latin typeface="DejaVu Sans"/>
                <a:cs typeface="DejaVu Sans"/>
              </a:rPr>
              <a:t>1435</a:t>
            </a:r>
            <a:r>
              <a:rPr sz="2000" spc="-85" dirty="0">
                <a:latin typeface="DejaVu Sans"/>
                <a:cs typeface="DejaVu Sans"/>
              </a:rPr>
              <a:t> </a:t>
            </a:r>
            <a:r>
              <a:rPr sz="2000" spc="-350" dirty="0">
                <a:latin typeface="DejaVu Sans"/>
                <a:cs typeface="DejaVu Sans"/>
              </a:rPr>
              <a:t>mm</a:t>
            </a:r>
            <a:endParaRPr sz="2000">
              <a:latin typeface="DejaVu Sans"/>
              <a:cs typeface="DejaVu Sans"/>
            </a:endParaRPr>
          </a:p>
          <a:p>
            <a:pPr marL="466090" indent="-342900">
              <a:spcBef>
                <a:spcPts val="5"/>
              </a:spcBef>
              <a:buAutoNum type="alphaUcPeriod"/>
              <a:tabLst>
                <a:tab pos="466090" algn="l"/>
                <a:tab pos="466725" algn="l"/>
              </a:tabLst>
            </a:pPr>
            <a:r>
              <a:rPr sz="2000" b="1" spc="-170" dirty="0">
                <a:latin typeface="Arial"/>
                <a:cs typeface="Arial"/>
              </a:rPr>
              <a:t>Sepur </a:t>
            </a:r>
            <a:r>
              <a:rPr sz="2000" b="1" spc="-125" dirty="0">
                <a:latin typeface="Arial"/>
                <a:cs typeface="Arial"/>
              </a:rPr>
              <a:t>sempit </a:t>
            </a:r>
            <a:r>
              <a:rPr sz="2000" b="1" spc="-100" dirty="0">
                <a:latin typeface="Arial"/>
                <a:cs typeface="Arial"/>
              </a:rPr>
              <a:t>(</a:t>
            </a:r>
            <a:r>
              <a:rPr sz="2000" b="1" i="1" spc="-100" dirty="0">
                <a:latin typeface="Arial"/>
                <a:cs typeface="Arial"/>
              </a:rPr>
              <a:t>narrow </a:t>
            </a:r>
            <a:r>
              <a:rPr sz="2000" b="1" i="1" spc="-110" dirty="0">
                <a:latin typeface="Arial"/>
                <a:cs typeface="Arial"/>
              </a:rPr>
              <a:t>gauge</a:t>
            </a:r>
            <a:r>
              <a:rPr sz="2000" b="1" spc="-110" dirty="0">
                <a:latin typeface="Arial"/>
                <a:cs typeface="Arial"/>
              </a:rPr>
              <a:t>), </a:t>
            </a:r>
            <a:r>
              <a:rPr sz="2000" spc="-200" dirty="0">
                <a:latin typeface="DejaVu Sans"/>
                <a:cs typeface="DejaVu Sans"/>
              </a:rPr>
              <a:t>memiliki </a:t>
            </a:r>
            <a:r>
              <a:rPr sz="2000" spc="-190" dirty="0">
                <a:latin typeface="DejaVu Sans"/>
                <a:cs typeface="DejaVu Sans"/>
              </a:rPr>
              <a:t>lebar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680" dirty="0">
                <a:latin typeface="DejaVu Sans"/>
                <a:cs typeface="DejaVu Sans"/>
              </a:rPr>
              <a:t>&lt;</a:t>
            </a:r>
            <a:r>
              <a:rPr sz="2000" spc="-195" dirty="0">
                <a:latin typeface="DejaVu Sans"/>
                <a:cs typeface="DejaVu Sans"/>
              </a:rPr>
              <a:t> </a:t>
            </a:r>
            <a:r>
              <a:rPr sz="2000" spc="-260" dirty="0">
                <a:latin typeface="DejaVu Sans"/>
                <a:cs typeface="DejaVu Sans"/>
              </a:rPr>
              <a:t>1435</a:t>
            </a:r>
            <a:r>
              <a:rPr sz="2000" spc="-130" dirty="0">
                <a:latin typeface="DejaVu Sans"/>
                <a:cs typeface="DejaVu Sans"/>
              </a:rPr>
              <a:t> </a:t>
            </a:r>
            <a:r>
              <a:rPr sz="2000" spc="-350" dirty="0">
                <a:latin typeface="DejaVu Sans"/>
                <a:cs typeface="DejaVu Sans"/>
              </a:rPr>
              <a:t>mm</a:t>
            </a:r>
            <a:endParaRPr sz="20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75304" y="2709672"/>
            <a:ext cx="6374892" cy="3454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773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482215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KLASIFIKASI</a:t>
            </a:r>
            <a:r>
              <a:rPr sz="2100" b="1" i="1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3763" y="1212926"/>
            <a:ext cx="37617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 </a:t>
            </a:r>
            <a:r>
              <a:rPr sz="2000" b="1" u="heavy" spc="-3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KECEPATAN</a:t>
            </a:r>
            <a:r>
              <a:rPr sz="2000" b="1" u="heavy" spc="-1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1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MAKSIMUM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497326" y="2270505"/>
          <a:ext cx="6096000" cy="2317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8426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Kelas </a:t>
                      </a:r>
                      <a:r>
                        <a:rPr sz="1800" b="1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Jalan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83310" marR="456565" indent="-6070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Kecepatan</a:t>
                      </a:r>
                      <a:r>
                        <a:rPr sz="18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Maksimum 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(km/jam)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 marL="1437005" marR="1414780" indent="63500" algn="just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80" dirty="0">
                          <a:latin typeface="DejaVu Sans"/>
                          <a:cs typeface="DejaVu Sans"/>
                        </a:rPr>
                        <a:t>I  II  </a:t>
                      </a:r>
                      <a:r>
                        <a:rPr sz="1800" dirty="0">
                          <a:latin typeface="DejaVu Sans"/>
                          <a:cs typeface="DejaVu Sans"/>
                        </a:rPr>
                        <a:t>III  IV  </a:t>
                      </a:r>
                      <a:r>
                        <a:rPr sz="1800" spc="-215" dirty="0">
                          <a:latin typeface="DejaVu Sans"/>
                          <a:cs typeface="DejaVu Sans"/>
                        </a:rPr>
                        <a:t>V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120</a:t>
                      </a:r>
                      <a:endParaRPr sz="180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110</a:t>
                      </a:r>
                      <a:endParaRPr sz="180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100</a:t>
                      </a:r>
                      <a:endParaRPr sz="180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90</a:t>
                      </a:r>
                      <a:endParaRPr sz="180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80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12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482215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KLASIFIKASI</a:t>
            </a:r>
            <a:r>
              <a:rPr sz="2100" b="1" i="1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3763" y="1212926"/>
            <a:ext cx="258572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</a:t>
            </a:r>
            <a:r>
              <a:rPr sz="2000" b="1" u="heavy" spc="-1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229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KELANDAIAN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425317" y="1910460"/>
          <a:ext cx="6096000" cy="1553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KELOMPOK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LINTAS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2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JALAN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3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KELANDAIAN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(‰)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95" dirty="0">
                          <a:latin typeface="DejaVu Sans"/>
                          <a:cs typeface="DejaVu Sans"/>
                        </a:rPr>
                        <a:t>Lintas</a:t>
                      </a:r>
                      <a:r>
                        <a:rPr sz="1800" spc="-16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190" dirty="0">
                          <a:latin typeface="DejaVu Sans"/>
                          <a:cs typeface="DejaVu Sans"/>
                        </a:rPr>
                        <a:t>datar</a:t>
                      </a:r>
                      <a:endParaRPr sz="1800">
                        <a:latin typeface="DejaVu Sans"/>
                        <a:cs typeface="DejaVu Sans"/>
                      </a:endParaRPr>
                    </a:p>
                    <a:p>
                      <a:pPr marL="97790" marR="991869">
                        <a:lnSpc>
                          <a:spcPct val="100000"/>
                        </a:lnSpc>
                      </a:pPr>
                      <a:r>
                        <a:rPr sz="1800" spc="-195" dirty="0">
                          <a:latin typeface="DejaVu Sans"/>
                          <a:cs typeface="DejaVu Sans"/>
                        </a:rPr>
                        <a:t>Lintas </a:t>
                      </a:r>
                      <a:r>
                        <a:rPr sz="1800" spc="-229" dirty="0">
                          <a:latin typeface="DejaVu Sans"/>
                          <a:cs typeface="DejaVu Sans"/>
                        </a:rPr>
                        <a:t>Pegunungan 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Lintas </a:t>
                      </a:r>
                      <a:r>
                        <a:rPr sz="1800" spc="-229" dirty="0">
                          <a:latin typeface="DejaVu Sans"/>
                          <a:cs typeface="DejaVu Sans"/>
                        </a:rPr>
                        <a:t>dengan </a:t>
                      </a:r>
                      <a:r>
                        <a:rPr sz="1800" spc="-150" dirty="0">
                          <a:latin typeface="DejaVu Sans"/>
                          <a:cs typeface="DejaVu Sans"/>
                        </a:rPr>
                        <a:t>rel</a:t>
                      </a:r>
                      <a:r>
                        <a:rPr sz="1800" spc="-9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gigi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204" dirty="0">
                          <a:latin typeface="DejaVu Sans"/>
                          <a:cs typeface="DejaVu Sans"/>
                        </a:rPr>
                        <a:t>0-10</a:t>
                      </a:r>
                      <a:endParaRPr sz="180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10" dirty="0">
                          <a:latin typeface="DejaVu Sans"/>
                          <a:cs typeface="DejaVu Sans"/>
                        </a:rPr>
                        <a:t>10-40</a:t>
                      </a:r>
                      <a:endParaRPr sz="180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10" dirty="0">
                          <a:latin typeface="DejaVu Sans"/>
                          <a:cs typeface="DejaVu Sans"/>
                        </a:rPr>
                        <a:t>40-80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183764" y="3809238"/>
            <a:ext cx="6976109" cy="2188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 </a:t>
            </a:r>
            <a:r>
              <a:rPr sz="2000" b="1" u="heavy" spc="-2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JUMLAH</a:t>
            </a:r>
            <a:r>
              <a:rPr sz="2000" b="1" u="heavy" spc="-8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3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JALUR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481965" marR="119380" indent="-286385">
              <a:spcBef>
                <a:spcPts val="1525"/>
              </a:spcBef>
              <a:buFont typeface="Arial"/>
              <a:buChar char="•"/>
              <a:tabLst>
                <a:tab pos="481965" algn="l"/>
                <a:tab pos="482600" algn="l"/>
              </a:tabLst>
            </a:pPr>
            <a:r>
              <a:rPr b="1" spc="-160" dirty="0">
                <a:latin typeface="Arial"/>
                <a:cs typeface="Arial"/>
              </a:rPr>
              <a:t>Jalur </a:t>
            </a:r>
            <a:r>
              <a:rPr b="1" spc="-135" dirty="0">
                <a:latin typeface="Arial"/>
                <a:cs typeface="Arial"/>
              </a:rPr>
              <a:t>tunggal (single </a:t>
            </a:r>
            <a:r>
              <a:rPr b="1" spc="-95" dirty="0">
                <a:latin typeface="Arial"/>
                <a:cs typeface="Arial"/>
              </a:rPr>
              <a:t>track), </a:t>
            </a:r>
            <a:r>
              <a:rPr spc="-190" dirty="0">
                <a:latin typeface="DejaVu Sans"/>
                <a:cs typeface="DejaVu Sans"/>
              </a:rPr>
              <a:t>jumlah </a:t>
            </a:r>
            <a:r>
              <a:rPr spc="-145" dirty="0">
                <a:latin typeface="DejaVu Sans"/>
                <a:cs typeface="DejaVu Sans"/>
              </a:rPr>
              <a:t>lajur </a:t>
            </a:r>
            <a:r>
              <a:rPr spc="-225" dirty="0">
                <a:latin typeface="DejaVu Sans"/>
                <a:cs typeface="DejaVu Sans"/>
              </a:rPr>
              <a:t>pada </a:t>
            </a:r>
            <a:r>
              <a:rPr spc="-180" dirty="0">
                <a:latin typeface="DejaVu Sans"/>
                <a:cs typeface="DejaVu Sans"/>
              </a:rPr>
              <a:t>lintasan </a:t>
            </a:r>
            <a:r>
              <a:rPr spc="-220" dirty="0">
                <a:latin typeface="DejaVu Sans"/>
                <a:cs typeface="DejaVu Sans"/>
              </a:rPr>
              <a:t>bebas </a:t>
            </a:r>
            <a:r>
              <a:rPr spc="-240" dirty="0">
                <a:latin typeface="DejaVu Sans"/>
                <a:cs typeface="DejaVu Sans"/>
              </a:rPr>
              <a:t>hanya </a:t>
            </a:r>
            <a:r>
              <a:rPr spc="-235" dirty="0">
                <a:latin typeface="DejaVu Sans"/>
                <a:cs typeface="DejaVu Sans"/>
              </a:rPr>
              <a:t>1  </a:t>
            </a:r>
            <a:r>
              <a:rPr spc="-215" dirty="0">
                <a:latin typeface="DejaVu Sans"/>
                <a:cs typeface="DejaVu Sans"/>
              </a:rPr>
              <a:t>dan digunakan </a:t>
            </a:r>
            <a:r>
              <a:rPr spc="-180" dirty="0">
                <a:latin typeface="DejaVu Sans"/>
                <a:cs typeface="DejaVu Sans"/>
              </a:rPr>
              <a:t>untu </a:t>
            </a:r>
            <a:r>
              <a:rPr spc="-215" dirty="0">
                <a:latin typeface="DejaVu Sans"/>
                <a:cs typeface="DejaVu Sans"/>
              </a:rPr>
              <a:t>melayani </a:t>
            </a:r>
            <a:r>
              <a:rPr spc="-155" dirty="0">
                <a:latin typeface="DejaVu Sans"/>
                <a:cs typeface="DejaVu Sans"/>
              </a:rPr>
              <a:t>lalu </a:t>
            </a:r>
            <a:r>
              <a:rPr spc="-170" dirty="0">
                <a:latin typeface="DejaVu Sans"/>
                <a:cs typeface="DejaVu Sans"/>
              </a:rPr>
              <a:t>lintas </a:t>
            </a:r>
            <a:r>
              <a:rPr spc="-235" dirty="0">
                <a:latin typeface="DejaVu Sans"/>
                <a:cs typeface="DejaVu Sans"/>
              </a:rPr>
              <a:t>2</a:t>
            </a:r>
            <a:r>
              <a:rPr spc="65" dirty="0">
                <a:latin typeface="DejaVu Sans"/>
                <a:cs typeface="DejaVu Sans"/>
              </a:rPr>
              <a:t> </a:t>
            </a:r>
            <a:r>
              <a:rPr spc="-190" dirty="0">
                <a:latin typeface="DejaVu Sans"/>
                <a:cs typeface="DejaVu Sans"/>
              </a:rPr>
              <a:t>arah.</a:t>
            </a:r>
            <a:endParaRPr>
              <a:latin typeface="DejaVu Sans"/>
              <a:cs typeface="DejaVu Sans"/>
            </a:endParaRPr>
          </a:p>
          <a:p>
            <a:pPr marL="481965" marR="5080" indent="-286385">
              <a:buFont typeface="Arial"/>
              <a:buChar char="•"/>
              <a:tabLst>
                <a:tab pos="481965" algn="l"/>
                <a:tab pos="482600" algn="l"/>
              </a:tabLst>
            </a:pPr>
            <a:r>
              <a:rPr b="1" spc="-160" dirty="0">
                <a:latin typeface="Arial"/>
                <a:cs typeface="Arial"/>
              </a:rPr>
              <a:t>Jalur </a:t>
            </a:r>
            <a:r>
              <a:rPr b="1" spc="-155" dirty="0">
                <a:latin typeface="Arial"/>
                <a:cs typeface="Arial"/>
              </a:rPr>
              <a:t>ganda </a:t>
            </a:r>
            <a:r>
              <a:rPr b="1" spc="-105" dirty="0">
                <a:latin typeface="Arial"/>
                <a:cs typeface="Arial"/>
              </a:rPr>
              <a:t>(double </a:t>
            </a:r>
            <a:r>
              <a:rPr b="1" spc="-95" dirty="0">
                <a:latin typeface="Arial"/>
                <a:cs typeface="Arial"/>
              </a:rPr>
              <a:t>track), </a:t>
            </a:r>
            <a:r>
              <a:rPr spc="-190" dirty="0">
                <a:latin typeface="DejaVu Sans"/>
                <a:cs typeface="DejaVu Sans"/>
              </a:rPr>
              <a:t>jumlah </a:t>
            </a:r>
            <a:r>
              <a:rPr spc="-145" dirty="0">
                <a:latin typeface="DejaVu Sans"/>
                <a:cs typeface="DejaVu Sans"/>
              </a:rPr>
              <a:t>jalur </a:t>
            </a:r>
            <a:r>
              <a:rPr spc="-225" dirty="0">
                <a:latin typeface="DejaVu Sans"/>
                <a:cs typeface="DejaVu Sans"/>
              </a:rPr>
              <a:t>pada </a:t>
            </a:r>
            <a:r>
              <a:rPr spc="-170" dirty="0">
                <a:latin typeface="DejaVu Sans"/>
                <a:cs typeface="DejaVu Sans"/>
              </a:rPr>
              <a:t>lintas </a:t>
            </a:r>
            <a:r>
              <a:rPr spc="-220" dirty="0">
                <a:latin typeface="DejaVu Sans"/>
                <a:cs typeface="DejaVu Sans"/>
              </a:rPr>
              <a:t>bebas </a:t>
            </a:r>
            <a:r>
              <a:rPr spc="-145" dirty="0">
                <a:latin typeface="DejaVu Sans"/>
                <a:cs typeface="DejaVu Sans"/>
              </a:rPr>
              <a:t>terdiri </a:t>
            </a:r>
            <a:r>
              <a:rPr spc="-165" dirty="0">
                <a:latin typeface="DejaVu Sans"/>
                <a:cs typeface="DejaVu Sans"/>
              </a:rPr>
              <a:t>dari  </a:t>
            </a:r>
            <a:r>
              <a:rPr spc="-215" dirty="0">
                <a:latin typeface="DejaVu Sans"/>
                <a:cs typeface="DejaVu Sans"/>
              </a:rPr>
              <a:t>dua </a:t>
            </a:r>
            <a:r>
              <a:rPr spc="-195" dirty="0">
                <a:latin typeface="DejaVu Sans"/>
                <a:cs typeface="DejaVu Sans"/>
              </a:rPr>
              <a:t>buah, </a:t>
            </a:r>
            <a:r>
              <a:rPr spc="-220" dirty="0">
                <a:latin typeface="DejaVu Sans"/>
                <a:cs typeface="DejaVu Sans"/>
              </a:rPr>
              <a:t>masing-masing </a:t>
            </a:r>
            <a:r>
              <a:rPr spc="-145" dirty="0">
                <a:latin typeface="DejaVu Sans"/>
                <a:cs typeface="DejaVu Sans"/>
              </a:rPr>
              <a:t>jalur </a:t>
            </a:r>
            <a:r>
              <a:rPr spc="-240" dirty="0">
                <a:latin typeface="DejaVu Sans"/>
                <a:cs typeface="DejaVu Sans"/>
              </a:rPr>
              <a:t>hanya </a:t>
            </a:r>
            <a:r>
              <a:rPr spc="-215" dirty="0">
                <a:latin typeface="DejaVu Sans"/>
                <a:cs typeface="DejaVu Sans"/>
              </a:rPr>
              <a:t>digunakan </a:t>
            </a:r>
            <a:r>
              <a:rPr spc="-190" dirty="0">
                <a:latin typeface="DejaVu Sans"/>
                <a:cs typeface="DejaVu Sans"/>
              </a:rPr>
              <a:t>untuk </a:t>
            </a:r>
            <a:r>
              <a:rPr spc="-200" dirty="0">
                <a:latin typeface="DejaVu Sans"/>
                <a:cs typeface="DejaVu Sans"/>
              </a:rPr>
              <a:t>arus </a:t>
            </a:r>
            <a:r>
              <a:rPr spc="-210" dirty="0">
                <a:latin typeface="DejaVu Sans"/>
                <a:cs typeface="DejaVu Sans"/>
              </a:rPr>
              <a:t>kereta </a:t>
            </a:r>
            <a:r>
              <a:rPr spc="-175" dirty="0">
                <a:latin typeface="DejaVu Sans"/>
                <a:cs typeface="DejaVu Sans"/>
              </a:rPr>
              <a:t>api  </a:t>
            </a:r>
            <a:r>
              <a:rPr spc="-165" dirty="0">
                <a:latin typeface="DejaVu Sans"/>
                <a:cs typeface="DejaVu Sans"/>
              </a:rPr>
              <a:t>dari </a:t>
            </a:r>
            <a:r>
              <a:rPr spc="-200" dirty="0">
                <a:latin typeface="DejaVu Sans"/>
                <a:cs typeface="DejaVu Sans"/>
              </a:rPr>
              <a:t>satu </a:t>
            </a:r>
            <a:r>
              <a:rPr spc="-210" dirty="0">
                <a:latin typeface="DejaVu Sans"/>
                <a:cs typeface="DejaVu Sans"/>
              </a:rPr>
              <a:t>arah</a:t>
            </a:r>
            <a:r>
              <a:rPr spc="-135" dirty="0">
                <a:latin typeface="DejaVu Sans"/>
                <a:cs typeface="DejaVu Sans"/>
              </a:rPr>
              <a:t> </a:t>
            </a:r>
            <a:r>
              <a:rPr spc="-185" dirty="0">
                <a:latin typeface="DejaVu Sans"/>
                <a:cs typeface="DejaVu Sans"/>
              </a:rPr>
              <a:t>saja.</a:t>
            </a:r>
            <a:endParaRPr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96952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3150871" y="478928"/>
            <a:ext cx="248221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KLASIFIKASI</a:t>
            </a:r>
            <a:r>
              <a:rPr sz="2100" b="1" i="1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3183763" y="1212926"/>
            <a:ext cx="29895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 </a:t>
            </a:r>
            <a:r>
              <a:rPr sz="2000" b="1" u="heavy" spc="-3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KELAS </a:t>
            </a:r>
            <a:r>
              <a:rPr sz="2000" b="1" u="heavy" spc="-2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JALAN</a:t>
            </a:r>
            <a:r>
              <a:rPr sz="2000" b="1" u="heavy" spc="-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3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REL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3287267" y="1772411"/>
            <a:ext cx="6733032" cy="2520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1511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616707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169035" algn="l"/>
              </a:tabLst>
            </a:pPr>
            <a:r>
              <a:rPr sz="2100" b="1" i="1" spc="-75" dirty="0" err="1" smtClean="0">
                <a:solidFill>
                  <a:srgbClr val="FF0000"/>
                </a:solidFill>
                <a:latin typeface="Arial Black"/>
                <a:cs typeface="Arial Black"/>
              </a:rPr>
              <a:t>Ben</a:t>
            </a:r>
            <a:r>
              <a:rPr sz="2100" b="1" i="1" spc="-45" dirty="0" err="1" smtClean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2100" b="1" i="1" spc="-75" dirty="0" err="1" smtClean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2100" b="1" i="1" spc="-65" dirty="0" err="1" smtClean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2100" b="1" i="1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15" dirty="0" err="1" smtClean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2100" b="1" i="1" spc="-75" dirty="0" err="1" smtClean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2100" b="1" i="1" spc="-35" dirty="0" err="1" smtClean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4502" y="1126998"/>
            <a:ext cx="4478655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20" dirty="0">
                <a:latin typeface="DejaVu Sans"/>
                <a:cs typeface="DejaVu Sans"/>
              </a:rPr>
              <a:t>berkepala </a:t>
            </a:r>
            <a:r>
              <a:rPr sz="2000" spc="-235" dirty="0">
                <a:latin typeface="DejaVu Sans"/>
                <a:cs typeface="DejaVu Sans"/>
              </a:rPr>
              <a:t>dua </a:t>
            </a:r>
            <a:r>
              <a:rPr sz="2000" spc="-190" dirty="0">
                <a:latin typeface="DejaVu Sans"/>
                <a:cs typeface="DejaVu Sans"/>
              </a:rPr>
              <a:t>(double </a:t>
            </a:r>
            <a:r>
              <a:rPr sz="2000" spc="-240" dirty="0">
                <a:latin typeface="DejaVu Sans"/>
                <a:cs typeface="DejaVu Sans"/>
              </a:rPr>
              <a:t>head</a:t>
            </a:r>
            <a:r>
              <a:rPr sz="2000" spc="-110" dirty="0">
                <a:latin typeface="DejaVu Sans"/>
                <a:cs typeface="DejaVu Sans"/>
              </a:rPr>
              <a:t> </a:t>
            </a:r>
            <a:r>
              <a:rPr sz="2000" spc="-165" dirty="0">
                <a:latin typeface="DejaVu Sans"/>
                <a:cs typeface="DejaVu Sans"/>
              </a:rPr>
              <a:t>rail)</a:t>
            </a:r>
            <a:endParaRPr sz="2000">
              <a:latin typeface="DejaVu Sans"/>
              <a:cs typeface="DejaVu Sans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20" dirty="0">
                <a:latin typeface="DejaVu Sans"/>
                <a:cs typeface="DejaVu Sans"/>
              </a:rPr>
              <a:t>berkepala </a:t>
            </a:r>
            <a:r>
              <a:rPr sz="2000" spc="-235" dirty="0">
                <a:latin typeface="DejaVu Sans"/>
                <a:cs typeface="DejaVu Sans"/>
              </a:rPr>
              <a:t>banteng </a:t>
            </a:r>
            <a:r>
              <a:rPr sz="2000" spc="-165" dirty="0">
                <a:latin typeface="DejaVu Sans"/>
                <a:cs typeface="DejaVu Sans"/>
              </a:rPr>
              <a:t>(bull </a:t>
            </a:r>
            <a:r>
              <a:rPr sz="2000" spc="-235" dirty="0">
                <a:latin typeface="DejaVu Sans"/>
                <a:cs typeface="DejaVu Sans"/>
              </a:rPr>
              <a:t>headed</a:t>
            </a:r>
            <a:r>
              <a:rPr sz="2000" spc="-135" dirty="0">
                <a:latin typeface="DejaVu Sans"/>
                <a:cs typeface="DejaVu Sans"/>
              </a:rPr>
              <a:t> </a:t>
            </a:r>
            <a:r>
              <a:rPr sz="2000" spc="-165" dirty="0">
                <a:latin typeface="DejaVu Sans"/>
                <a:cs typeface="DejaVu Sans"/>
              </a:rPr>
              <a:t>rail)</a:t>
            </a:r>
            <a:endParaRPr sz="2000">
              <a:latin typeface="DejaVu Sans"/>
              <a:cs typeface="DejaVu Sans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z="2000" b="1" spc="-175" dirty="0">
                <a:latin typeface="Arial"/>
                <a:cs typeface="Arial"/>
              </a:rPr>
              <a:t>Rel </a:t>
            </a:r>
            <a:r>
              <a:rPr sz="2000" b="1" spc="-125" dirty="0">
                <a:latin typeface="Arial"/>
                <a:cs typeface="Arial"/>
              </a:rPr>
              <a:t>berkaki </a:t>
            </a:r>
            <a:r>
              <a:rPr sz="2000" b="1" spc="-100" dirty="0">
                <a:latin typeface="Arial"/>
                <a:cs typeface="Arial"/>
              </a:rPr>
              <a:t>datar </a:t>
            </a:r>
            <a:r>
              <a:rPr sz="2000" b="1" spc="-55" dirty="0">
                <a:latin typeface="Arial"/>
                <a:cs typeface="Arial"/>
              </a:rPr>
              <a:t>(flat </a:t>
            </a:r>
            <a:r>
              <a:rPr sz="2000" b="1" spc="-105" dirty="0">
                <a:latin typeface="Arial"/>
                <a:cs typeface="Arial"/>
              </a:rPr>
              <a:t>footed</a:t>
            </a:r>
            <a:r>
              <a:rPr sz="2000" b="1" spc="-90" dirty="0">
                <a:latin typeface="Arial"/>
                <a:cs typeface="Arial"/>
              </a:rPr>
              <a:t> rail)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11328" y="2191513"/>
            <a:ext cx="2852650" cy="37476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67578" y="4224654"/>
            <a:ext cx="999490" cy="120650"/>
          </a:xfrm>
          <a:custGeom>
            <a:avLst/>
            <a:gdLst/>
            <a:ahLst/>
            <a:cxnLst/>
            <a:rect l="l" t="t" r="r" b="b"/>
            <a:pathLst>
              <a:path w="999489" h="120650">
                <a:moveTo>
                  <a:pt x="947692" y="60071"/>
                </a:moveTo>
                <a:lnTo>
                  <a:pt x="889126" y="94234"/>
                </a:lnTo>
                <a:lnTo>
                  <a:pt x="882904" y="97790"/>
                </a:lnTo>
                <a:lnTo>
                  <a:pt x="880745" y="105791"/>
                </a:lnTo>
                <a:lnTo>
                  <a:pt x="884427" y="111887"/>
                </a:lnTo>
                <a:lnTo>
                  <a:pt x="887984" y="118110"/>
                </a:lnTo>
                <a:lnTo>
                  <a:pt x="895985" y="120142"/>
                </a:lnTo>
                <a:lnTo>
                  <a:pt x="976771" y="73025"/>
                </a:lnTo>
                <a:lnTo>
                  <a:pt x="973327" y="73025"/>
                </a:lnTo>
                <a:lnTo>
                  <a:pt x="973327" y="71247"/>
                </a:lnTo>
                <a:lnTo>
                  <a:pt x="966851" y="71247"/>
                </a:lnTo>
                <a:lnTo>
                  <a:pt x="947692" y="60071"/>
                </a:lnTo>
                <a:close/>
              </a:path>
              <a:path w="999489" h="120650">
                <a:moveTo>
                  <a:pt x="925485" y="47117"/>
                </a:moveTo>
                <a:lnTo>
                  <a:pt x="0" y="47117"/>
                </a:lnTo>
                <a:lnTo>
                  <a:pt x="0" y="73025"/>
                </a:lnTo>
                <a:lnTo>
                  <a:pt x="925485" y="73025"/>
                </a:lnTo>
                <a:lnTo>
                  <a:pt x="947692" y="60071"/>
                </a:lnTo>
                <a:lnTo>
                  <a:pt x="925485" y="47117"/>
                </a:lnTo>
                <a:close/>
              </a:path>
              <a:path w="999489" h="120650">
                <a:moveTo>
                  <a:pt x="976770" y="47117"/>
                </a:moveTo>
                <a:lnTo>
                  <a:pt x="973327" y="47117"/>
                </a:lnTo>
                <a:lnTo>
                  <a:pt x="973327" y="73025"/>
                </a:lnTo>
                <a:lnTo>
                  <a:pt x="976771" y="73025"/>
                </a:lnTo>
                <a:lnTo>
                  <a:pt x="998982" y="60071"/>
                </a:lnTo>
                <a:lnTo>
                  <a:pt x="976770" y="47117"/>
                </a:lnTo>
                <a:close/>
              </a:path>
              <a:path w="999489" h="120650">
                <a:moveTo>
                  <a:pt x="966851" y="48895"/>
                </a:moveTo>
                <a:lnTo>
                  <a:pt x="947692" y="60071"/>
                </a:lnTo>
                <a:lnTo>
                  <a:pt x="966851" y="71247"/>
                </a:lnTo>
                <a:lnTo>
                  <a:pt x="966851" y="48895"/>
                </a:lnTo>
                <a:close/>
              </a:path>
              <a:path w="999489" h="120650">
                <a:moveTo>
                  <a:pt x="973327" y="48895"/>
                </a:moveTo>
                <a:lnTo>
                  <a:pt x="966851" y="48895"/>
                </a:lnTo>
                <a:lnTo>
                  <a:pt x="966851" y="71247"/>
                </a:lnTo>
                <a:lnTo>
                  <a:pt x="973327" y="71247"/>
                </a:lnTo>
                <a:lnTo>
                  <a:pt x="973327" y="48895"/>
                </a:lnTo>
                <a:close/>
              </a:path>
              <a:path w="999489" h="120650">
                <a:moveTo>
                  <a:pt x="895985" y="0"/>
                </a:moveTo>
                <a:lnTo>
                  <a:pt x="887984" y="2032"/>
                </a:lnTo>
                <a:lnTo>
                  <a:pt x="884427" y="8255"/>
                </a:lnTo>
                <a:lnTo>
                  <a:pt x="880745" y="14351"/>
                </a:lnTo>
                <a:lnTo>
                  <a:pt x="882904" y="22352"/>
                </a:lnTo>
                <a:lnTo>
                  <a:pt x="889126" y="25908"/>
                </a:lnTo>
                <a:lnTo>
                  <a:pt x="947692" y="60071"/>
                </a:lnTo>
                <a:lnTo>
                  <a:pt x="966851" y="48895"/>
                </a:lnTo>
                <a:lnTo>
                  <a:pt x="973327" y="48895"/>
                </a:lnTo>
                <a:lnTo>
                  <a:pt x="973327" y="47117"/>
                </a:lnTo>
                <a:lnTo>
                  <a:pt x="976770" y="47117"/>
                </a:lnTo>
                <a:lnTo>
                  <a:pt x="89598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85865" y="4869307"/>
            <a:ext cx="999490" cy="120650"/>
          </a:xfrm>
          <a:custGeom>
            <a:avLst/>
            <a:gdLst/>
            <a:ahLst/>
            <a:cxnLst/>
            <a:rect l="l" t="t" r="r" b="b"/>
            <a:pathLst>
              <a:path w="999489" h="120650">
                <a:moveTo>
                  <a:pt x="947692" y="60071"/>
                </a:moveTo>
                <a:lnTo>
                  <a:pt x="889126" y="94234"/>
                </a:lnTo>
                <a:lnTo>
                  <a:pt x="882904" y="97790"/>
                </a:lnTo>
                <a:lnTo>
                  <a:pt x="880745" y="105791"/>
                </a:lnTo>
                <a:lnTo>
                  <a:pt x="884428" y="111887"/>
                </a:lnTo>
                <a:lnTo>
                  <a:pt x="887984" y="118110"/>
                </a:lnTo>
                <a:lnTo>
                  <a:pt x="895985" y="120142"/>
                </a:lnTo>
                <a:lnTo>
                  <a:pt x="976771" y="73025"/>
                </a:lnTo>
                <a:lnTo>
                  <a:pt x="973328" y="73025"/>
                </a:lnTo>
                <a:lnTo>
                  <a:pt x="973328" y="71247"/>
                </a:lnTo>
                <a:lnTo>
                  <a:pt x="966851" y="71247"/>
                </a:lnTo>
                <a:lnTo>
                  <a:pt x="947692" y="60071"/>
                </a:lnTo>
                <a:close/>
              </a:path>
              <a:path w="999489" h="120650">
                <a:moveTo>
                  <a:pt x="925485" y="47117"/>
                </a:moveTo>
                <a:lnTo>
                  <a:pt x="0" y="47117"/>
                </a:lnTo>
                <a:lnTo>
                  <a:pt x="0" y="73025"/>
                </a:lnTo>
                <a:lnTo>
                  <a:pt x="925485" y="73025"/>
                </a:lnTo>
                <a:lnTo>
                  <a:pt x="947692" y="60071"/>
                </a:lnTo>
                <a:lnTo>
                  <a:pt x="925485" y="47117"/>
                </a:lnTo>
                <a:close/>
              </a:path>
              <a:path w="999489" h="120650">
                <a:moveTo>
                  <a:pt x="976770" y="47117"/>
                </a:moveTo>
                <a:lnTo>
                  <a:pt x="973328" y="47117"/>
                </a:lnTo>
                <a:lnTo>
                  <a:pt x="973328" y="73025"/>
                </a:lnTo>
                <a:lnTo>
                  <a:pt x="976771" y="73025"/>
                </a:lnTo>
                <a:lnTo>
                  <a:pt x="998981" y="60071"/>
                </a:lnTo>
                <a:lnTo>
                  <a:pt x="976770" y="47117"/>
                </a:lnTo>
                <a:close/>
              </a:path>
              <a:path w="999489" h="120650">
                <a:moveTo>
                  <a:pt x="966851" y="48895"/>
                </a:moveTo>
                <a:lnTo>
                  <a:pt x="947692" y="60071"/>
                </a:lnTo>
                <a:lnTo>
                  <a:pt x="966851" y="71247"/>
                </a:lnTo>
                <a:lnTo>
                  <a:pt x="966851" y="48895"/>
                </a:lnTo>
                <a:close/>
              </a:path>
              <a:path w="999489" h="120650">
                <a:moveTo>
                  <a:pt x="973328" y="48895"/>
                </a:moveTo>
                <a:lnTo>
                  <a:pt x="966851" y="48895"/>
                </a:lnTo>
                <a:lnTo>
                  <a:pt x="966851" y="71247"/>
                </a:lnTo>
                <a:lnTo>
                  <a:pt x="973328" y="71247"/>
                </a:lnTo>
                <a:lnTo>
                  <a:pt x="973328" y="48895"/>
                </a:lnTo>
                <a:close/>
              </a:path>
              <a:path w="999489" h="120650">
                <a:moveTo>
                  <a:pt x="895985" y="0"/>
                </a:moveTo>
                <a:lnTo>
                  <a:pt x="887984" y="2032"/>
                </a:lnTo>
                <a:lnTo>
                  <a:pt x="884428" y="8255"/>
                </a:lnTo>
                <a:lnTo>
                  <a:pt x="880745" y="14351"/>
                </a:lnTo>
                <a:lnTo>
                  <a:pt x="882904" y="22352"/>
                </a:lnTo>
                <a:lnTo>
                  <a:pt x="889126" y="25908"/>
                </a:lnTo>
                <a:lnTo>
                  <a:pt x="947692" y="60071"/>
                </a:lnTo>
                <a:lnTo>
                  <a:pt x="966851" y="48895"/>
                </a:lnTo>
                <a:lnTo>
                  <a:pt x="973328" y="48895"/>
                </a:lnTo>
                <a:lnTo>
                  <a:pt x="973328" y="47117"/>
                </a:lnTo>
                <a:lnTo>
                  <a:pt x="976770" y="47117"/>
                </a:lnTo>
                <a:lnTo>
                  <a:pt x="89598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46014" y="5593143"/>
            <a:ext cx="999490" cy="120650"/>
          </a:xfrm>
          <a:custGeom>
            <a:avLst/>
            <a:gdLst/>
            <a:ahLst/>
            <a:cxnLst/>
            <a:rect l="l" t="t" r="r" b="b"/>
            <a:pathLst>
              <a:path w="999489" h="120650">
                <a:moveTo>
                  <a:pt x="947670" y="60134"/>
                </a:moveTo>
                <a:lnTo>
                  <a:pt x="882903" y="97891"/>
                </a:lnTo>
                <a:lnTo>
                  <a:pt x="880745" y="105816"/>
                </a:lnTo>
                <a:lnTo>
                  <a:pt x="884427" y="112001"/>
                </a:lnTo>
                <a:lnTo>
                  <a:pt x="887984" y="118173"/>
                </a:lnTo>
                <a:lnTo>
                  <a:pt x="895985" y="120269"/>
                </a:lnTo>
                <a:lnTo>
                  <a:pt x="976775" y="73088"/>
                </a:lnTo>
                <a:lnTo>
                  <a:pt x="973327" y="73088"/>
                </a:lnTo>
                <a:lnTo>
                  <a:pt x="973327" y="71323"/>
                </a:lnTo>
                <a:lnTo>
                  <a:pt x="966851" y="71323"/>
                </a:lnTo>
                <a:lnTo>
                  <a:pt x="947670" y="60134"/>
                </a:lnTo>
                <a:close/>
              </a:path>
              <a:path w="999489" h="120650">
                <a:moveTo>
                  <a:pt x="925463" y="47180"/>
                </a:moveTo>
                <a:lnTo>
                  <a:pt x="0" y="47180"/>
                </a:lnTo>
                <a:lnTo>
                  <a:pt x="0" y="73088"/>
                </a:lnTo>
                <a:lnTo>
                  <a:pt x="925463" y="73088"/>
                </a:lnTo>
                <a:lnTo>
                  <a:pt x="947670" y="60134"/>
                </a:lnTo>
                <a:lnTo>
                  <a:pt x="925463" y="47180"/>
                </a:lnTo>
                <a:close/>
              </a:path>
              <a:path w="999489" h="120650">
                <a:moveTo>
                  <a:pt x="976775" y="47180"/>
                </a:moveTo>
                <a:lnTo>
                  <a:pt x="973327" y="47180"/>
                </a:lnTo>
                <a:lnTo>
                  <a:pt x="973327" y="73088"/>
                </a:lnTo>
                <a:lnTo>
                  <a:pt x="976775" y="73088"/>
                </a:lnTo>
                <a:lnTo>
                  <a:pt x="998982" y="60134"/>
                </a:lnTo>
                <a:lnTo>
                  <a:pt x="976775" y="47180"/>
                </a:lnTo>
                <a:close/>
              </a:path>
              <a:path w="999489" h="120650">
                <a:moveTo>
                  <a:pt x="966851" y="48945"/>
                </a:moveTo>
                <a:lnTo>
                  <a:pt x="947670" y="60134"/>
                </a:lnTo>
                <a:lnTo>
                  <a:pt x="966851" y="71323"/>
                </a:lnTo>
                <a:lnTo>
                  <a:pt x="966851" y="48945"/>
                </a:lnTo>
                <a:close/>
              </a:path>
              <a:path w="999489" h="120650">
                <a:moveTo>
                  <a:pt x="973327" y="48945"/>
                </a:moveTo>
                <a:lnTo>
                  <a:pt x="966851" y="48945"/>
                </a:lnTo>
                <a:lnTo>
                  <a:pt x="966851" y="71323"/>
                </a:lnTo>
                <a:lnTo>
                  <a:pt x="973327" y="71323"/>
                </a:lnTo>
                <a:lnTo>
                  <a:pt x="973327" y="48945"/>
                </a:lnTo>
                <a:close/>
              </a:path>
              <a:path w="999489" h="120650">
                <a:moveTo>
                  <a:pt x="895985" y="0"/>
                </a:moveTo>
                <a:lnTo>
                  <a:pt x="887984" y="2082"/>
                </a:lnTo>
                <a:lnTo>
                  <a:pt x="884427" y="8267"/>
                </a:lnTo>
                <a:lnTo>
                  <a:pt x="880745" y="14452"/>
                </a:lnTo>
                <a:lnTo>
                  <a:pt x="882903" y="22377"/>
                </a:lnTo>
                <a:lnTo>
                  <a:pt x="947670" y="60134"/>
                </a:lnTo>
                <a:lnTo>
                  <a:pt x="966851" y="48945"/>
                </a:lnTo>
                <a:lnTo>
                  <a:pt x="973327" y="48945"/>
                </a:lnTo>
                <a:lnTo>
                  <a:pt x="973327" y="47180"/>
                </a:lnTo>
                <a:lnTo>
                  <a:pt x="976775" y="47180"/>
                </a:lnTo>
                <a:lnTo>
                  <a:pt x="89598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519042" y="4135629"/>
            <a:ext cx="864235" cy="17203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384">
              <a:spcBef>
                <a:spcPts val="95"/>
              </a:spcBef>
            </a:pPr>
            <a:r>
              <a:rPr sz="1600" i="1" spc="-85" dirty="0">
                <a:latin typeface="Trebuchet MS"/>
                <a:cs typeface="Trebuchet MS"/>
              </a:rPr>
              <a:t>Kepala</a:t>
            </a:r>
            <a:r>
              <a:rPr sz="1600" i="1" spc="-175" dirty="0">
                <a:latin typeface="Trebuchet MS"/>
                <a:cs typeface="Trebuchet MS"/>
              </a:rPr>
              <a:t> </a:t>
            </a:r>
            <a:r>
              <a:rPr sz="1600" i="1" spc="-120" dirty="0">
                <a:latin typeface="Trebuchet MS"/>
                <a:cs typeface="Trebuchet MS"/>
              </a:rPr>
              <a:t>rel</a:t>
            </a:r>
            <a:endParaRPr sz="1600">
              <a:latin typeface="Trebuchet MS"/>
              <a:cs typeface="Trebuchet MS"/>
            </a:endParaRPr>
          </a:p>
          <a:p>
            <a:pPr marL="54610" marR="53340" indent="-42545">
              <a:lnSpc>
                <a:spcPts val="5710"/>
              </a:lnSpc>
              <a:spcBef>
                <a:spcPts val="35"/>
              </a:spcBef>
            </a:pPr>
            <a:r>
              <a:rPr sz="1600" i="1" spc="-50" dirty="0">
                <a:latin typeface="Trebuchet MS"/>
                <a:cs typeface="Trebuchet MS"/>
              </a:rPr>
              <a:t>Badan</a:t>
            </a:r>
            <a:r>
              <a:rPr sz="1600" i="1" spc="-155" dirty="0">
                <a:latin typeface="Trebuchet MS"/>
                <a:cs typeface="Trebuchet MS"/>
              </a:rPr>
              <a:t> </a:t>
            </a:r>
            <a:r>
              <a:rPr sz="1600" i="1" spc="-120" dirty="0">
                <a:latin typeface="Trebuchet MS"/>
                <a:cs typeface="Trebuchet MS"/>
              </a:rPr>
              <a:t>rel  </a:t>
            </a:r>
            <a:r>
              <a:rPr sz="1600" i="1" spc="-100" dirty="0">
                <a:latin typeface="Trebuchet MS"/>
                <a:cs typeface="Trebuchet MS"/>
              </a:rPr>
              <a:t>kaki</a:t>
            </a:r>
            <a:r>
              <a:rPr sz="1600" i="1" spc="-130" dirty="0">
                <a:latin typeface="Trebuchet MS"/>
                <a:cs typeface="Trebuchet MS"/>
              </a:rPr>
              <a:t> </a:t>
            </a:r>
            <a:r>
              <a:rPr sz="1600" i="1" spc="-120" dirty="0">
                <a:latin typeface="Trebuchet MS"/>
                <a:cs typeface="Trebuchet MS"/>
              </a:rPr>
              <a:t>rel</a:t>
            </a:r>
            <a:endParaRPr sz="16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18093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270510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270510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271986"/>
            <a:ext cx="3833254" cy="337272"/>
          </a:xfrm>
          <a:prstGeom prst="rect">
            <a:avLst/>
          </a:prstGeom>
        </p:spPr>
        <p:txBody>
          <a:bodyPr vert="horz" wrap="square" lIns="0" tIns="1397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i="1" spc="-80" dirty="0" err="1">
                <a:solidFill>
                  <a:srgbClr val="FF0000"/>
                </a:solidFill>
                <a:latin typeface="Arial Black"/>
                <a:cs typeface="Arial Black"/>
              </a:rPr>
              <a:t>Penampang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 err="1" smtClean="0">
                <a:solidFill>
                  <a:srgbClr val="FF0000"/>
                </a:solidFill>
                <a:latin typeface="Arial Black"/>
                <a:cs typeface="Arial Black"/>
              </a:rPr>
              <a:t>Jalan</a:t>
            </a:r>
            <a:r>
              <a:rPr sz="2100" b="1" i="1" spc="-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 err="1" smtClean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91943" y="1369921"/>
            <a:ext cx="7267853" cy="47230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742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270510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270510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271986"/>
            <a:ext cx="4404750" cy="337272"/>
          </a:xfrm>
          <a:prstGeom prst="rect">
            <a:avLst/>
          </a:prstGeom>
        </p:spPr>
        <p:txBody>
          <a:bodyPr vert="horz" wrap="square" lIns="0" tIns="1397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Kedudukan </a:t>
            </a:r>
            <a:r>
              <a:rPr sz="2100" b="1" i="1" spc="-55" dirty="0">
                <a:solidFill>
                  <a:srgbClr val="FF0000"/>
                </a:solidFill>
                <a:latin typeface="Arial Black"/>
                <a:cs typeface="Arial Black"/>
              </a:rPr>
              <a:t>roda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04033" y="1053083"/>
            <a:ext cx="4096511" cy="2447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04032" y="3884677"/>
            <a:ext cx="4251588" cy="19202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27773" y="1370203"/>
            <a:ext cx="262826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6385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70" dirty="0">
                <a:latin typeface="Arial"/>
                <a:cs typeface="Arial"/>
              </a:rPr>
              <a:t>Kedudukan </a:t>
            </a:r>
            <a:r>
              <a:rPr sz="2000" b="1" spc="-130" dirty="0">
                <a:latin typeface="Arial"/>
                <a:cs typeface="Arial"/>
              </a:rPr>
              <a:t>roda </a:t>
            </a:r>
            <a:r>
              <a:rPr sz="2000" b="1" spc="-135" dirty="0">
                <a:latin typeface="Arial"/>
                <a:cs typeface="Arial"/>
              </a:rPr>
              <a:t>pada  </a:t>
            </a:r>
            <a:r>
              <a:rPr sz="2000" b="1" spc="-145" dirty="0">
                <a:latin typeface="Arial"/>
                <a:cs typeface="Arial"/>
              </a:rPr>
              <a:t>saat </a:t>
            </a:r>
            <a:r>
              <a:rPr sz="2000" b="1" spc="-155" dirty="0">
                <a:latin typeface="Arial"/>
                <a:cs typeface="Arial"/>
              </a:rPr>
              <a:t>salah </a:t>
            </a:r>
            <a:r>
              <a:rPr sz="2000" b="1" spc="-150" dirty="0">
                <a:latin typeface="Arial"/>
                <a:cs typeface="Arial"/>
              </a:rPr>
              <a:t>satu </a:t>
            </a:r>
            <a:r>
              <a:rPr sz="2000" b="1" spc="-140" dirty="0">
                <a:latin typeface="Arial"/>
                <a:cs typeface="Arial"/>
              </a:rPr>
              <a:t>flens  </a:t>
            </a:r>
            <a:r>
              <a:rPr sz="2000" b="1" spc="-114" dirty="0">
                <a:latin typeface="Arial"/>
                <a:cs typeface="Arial"/>
              </a:rPr>
              <a:t>merapat </a:t>
            </a:r>
            <a:r>
              <a:rPr sz="2000" b="1" spc="-135" dirty="0">
                <a:latin typeface="Arial"/>
                <a:cs typeface="Arial"/>
              </a:rPr>
              <a:t>pada</a:t>
            </a:r>
            <a:r>
              <a:rPr sz="2000" b="1" spc="-120" dirty="0">
                <a:latin typeface="Arial"/>
                <a:cs typeface="Arial"/>
              </a:rPr>
              <a:t> </a:t>
            </a:r>
            <a:r>
              <a:rPr sz="2000" b="1" spc="-95" dirty="0">
                <a:latin typeface="Arial"/>
                <a:cs typeface="Arial"/>
              </a:rPr>
              <a:t>rel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27772" y="4202126"/>
            <a:ext cx="262890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6385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75" dirty="0">
                <a:latin typeface="Arial"/>
                <a:cs typeface="Arial"/>
              </a:rPr>
              <a:t>Kedudukan </a:t>
            </a:r>
            <a:r>
              <a:rPr sz="2000" b="1" spc="-130" dirty="0">
                <a:latin typeface="Arial"/>
                <a:cs typeface="Arial"/>
              </a:rPr>
              <a:t>roda </a:t>
            </a:r>
            <a:r>
              <a:rPr sz="2000" b="1" spc="-135" dirty="0">
                <a:latin typeface="Arial"/>
                <a:cs typeface="Arial"/>
              </a:rPr>
              <a:t>pada  </a:t>
            </a:r>
            <a:r>
              <a:rPr sz="2000" b="1" spc="-145" dirty="0">
                <a:latin typeface="Arial"/>
                <a:cs typeface="Arial"/>
              </a:rPr>
              <a:t>saat </a:t>
            </a:r>
            <a:r>
              <a:rPr sz="2000" b="1" spc="-90" dirty="0">
                <a:latin typeface="Arial"/>
                <a:cs typeface="Arial"/>
              </a:rPr>
              <a:t>melewati  </a:t>
            </a:r>
            <a:r>
              <a:rPr sz="2000" b="1" spc="-140" dirty="0">
                <a:latin typeface="Arial"/>
                <a:cs typeface="Arial"/>
              </a:rPr>
              <a:t>tikungan</a:t>
            </a:r>
            <a:endParaRPr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315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0047958" y="5500220"/>
            <a:ext cx="497507" cy="497507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5899301" y="3565469"/>
            <a:ext cx="4700061" cy="2627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022130" y="785878"/>
            <a:ext cx="5554347" cy="442516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BENTUK DAN </a:t>
            </a:r>
            <a:r>
              <a:rPr sz="2800" b="1" spc="-5" dirty="0">
                <a:solidFill>
                  <a:srgbClr val="000000"/>
                </a:solidFill>
                <a:latin typeface="Arial"/>
                <a:cs typeface="Arial"/>
              </a:rPr>
              <a:t>DIMENSI</a:t>
            </a:r>
            <a:r>
              <a:rPr sz="2800" b="1" spc="-7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REL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06772" y="2029646"/>
            <a:ext cx="6657038" cy="1979287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>
              <a:spcBef>
                <a:spcPts val="95"/>
              </a:spcBef>
            </a:pPr>
            <a:r>
              <a:rPr sz="1814" b="1" spc="204" dirty="0">
                <a:latin typeface="Times New Roman"/>
                <a:cs typeface="Times New Roman"/>
              </a:rPr>
              <a:t>Suatu</a:t>
            </a:r>
            <a:r>
              <a:rPr sz="1814" b="1" spc="59" dirty="0">
                <a:latin typeface="Times New Roman"/>
                <a:cs typeface="Times New Roman"/>
              </a:rPr>
              <a:t> </a:t>
            </a:r>
            <a:r>
              <a:rPr sz="1814" b="1" spc="213" dirty="0">
                <a:latin typeface="Times New Roman"/>
                <a:cs typeface="Times New Roman"/>
              </a:rPr>
              <a:t>komponen</a:t>
            </a:r>
            <a:r>
              <a:rPr sz="1814" b="1" spc="73" dirty="0">
                <a:latin typeface="Times New Roman"/>
                <a:cs typeface="Times New Roman"/>
              </a:rPr>
              <a:t> </a:t>
            </a:r>
            <a:r>
              <a:rPr sz="1814" b="1" spc="163" dirty="0">
                <a:latin typeface="Times New Roman"/>
                <a:cs typeface="Times New Roman"/>
              </a:rPr>
              <a:t>rel</a:t>
            </a:r>
            <a:r>
              <a:rPr sz="1814" b="1" spc="50" dirty="0">
                <a:latin typeface="Times New Roman"/>
                <a:cs typeface="Times New Roman"/>
              </a:rPr>
              <a:t> </a:t>
            </a:r>
            <a:r>
              <a:rPr sz="1814" b="1" spc="168" dirty="0">
                <a:latin typeface="Times New Roman"/>
                <a:cs typeface="Times New Roman"/>
              </a:rPr>
              <a:t>terdiri</a:t>
            </a:r>
            <a:r>
              <a:rPr sz="1814" b="1" spc="54" dirty="0">
                <a:latin typeface="Times New Roman"/>
                <a:cs typeface="Times New Roman"/>
              </a:rPr>
              <a:t> </a:t>
            </a:r>
            <a:r>
              <a:rPr sz="1814" b="1" spc="172" dirty="0">
                <a:latin typeface="Times New Roman"/>
                <a:cs typeface="Times New Roman"/>
              </a:rPr>
              <a:t>dari</a:t>
            </a:r>
            <a:r>
              <a:rPr sz="1814" b="1" spc="59" dirty="0">
                <a:latin typeface="Times New Roman"/>
                <a:cs typeface="Times New Roman"/>
              </a:rPr>
              <a:t> </a:t>
            </a:r>
            <a:r>
              <a:rPr sz="1814" b="1" spc="136" dirty="0">
                <a:latin typeface="Times New Roman"/>
                <a:cs typeface="Times New Roman"/>
              </a:rPr>
              <a:t>4</a:t>
            </a:r>
            <a:r>
              <a:rPr sz="1814" b="1" spc="73" dirty="0">
                <a:latin typeface="Times New Roman"/>
                <a:cs typeface="Times New Roman"/>
              </a:rPr>
              <a:t> </a:t>
            </a:r>
            <a:r>
              <a:rPr sz="1814" b="1" spc="190" dirty="0">
                <a:latin typeface="Times New Roman"/>
                <a:cs typeface="Times New Roman"/>
              </a:rPr>
              <a:t>bagian</a:t>
            </a:r>
            <a:r>
              <a:rPr sz="1814" b="1" spc="68" dirty="0">
                <a:latin typeface="Times New Roman"/>
                <a:cs typeface="Times New Roman"/>
              </a:rPr>
              <a:t> </a:t>
            </a:r>
            <a:r>
              <a:rPr sz="1814" b="1" spc="177" dirty="0">
                <a:latin typeface="Times New Roman"/>
                <a:cs typeface="Times New Roman"/>
              </a:rPr>
              <a:t>utama,</a:t>
            </a:r>
            <a:r>
              <a:rPr sz="1814" b="1" spc="63" dirty="0">
                <a:latin typeface="Times New Roman"/>
                <a:cs typeface="Times New Roman"/>
              </a:rPr>
              <a:t> </a:t>
            </a:r>
            <a:r>
              <a:rPr sz="1814" b="1" spc="190" dirty="0">
                <a:latin typeface="Times New Roman"/>
                <a:cs typeface="Times New Roman"/>
              </a:rPr>
              <a:t>yaitu</a:t>
            </a:r>
            <a:r>
              <a:rPr sz="1814" b="1" spc="54" dirty="0">
                <a:latin typeface="Times New Roman"/>
                <a:cs typeface="Times New Roman"/>
              </a:rPr>
              <a:t> </a:t>
            </a:r>
            <a:r>
              <a:rPr sz="1814" b="1" spc="-100" dirty="0">
                <a:latin typeface="Times New Roman"/>
                <a:cs typeface="Times New Roman"/>
              </a:rPr>
              <a:t>:</a:t>
            </a:r>
            <a:endParaRPr sz="1814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859">
              <a:latin typeface="Times New Roman"/>
              <a:cs typeface="Times New Roman"/>
            </a:endParaRPr>
          </a:p>
          <a:p>
            <a:pPr marL="426105" marR="221690" indent="-414589">
              <a:buAutoNum type="arabicPeriod"/>
              <a:tabLst>
                <a:tab pos="424378" algn="l"/>
                <a:tab pos="424954" algn="l"/>
              </a:tabLst>
            </a:pPr>
            <a:r>
              <a:rPr sz="1814" b="1" spc="213" dirty="0">
                <a:latin typeface="Times New Roman"/>
                <a:cs typeface="Times New Roman"/>
              </a:rPr>
              <a:t>Permukaan</a:t>
            </a:r>
            <a:r>
              <a:rPr sz="1814" b="1" spc="36" dirty="0">
                <a:latin typeface="Times New Roman"/>
                <a:cs typeface="Times New Roman"/>
              </a:rPr>
              <a:t> </a:t>
            </a:r>
            <a:r>
              <a:rPr sz="1814" b="1" spc="177" dirty="0">
                <a:latin typeface="Times New Roman"/>
                <a:cs typeface="Times New Roman"/>
              </a:rPr>
              <a:t>Rel</a:t>
            </a:r>
            <a:r>
              <a:rPr sz="1814" b="1" spc="77" dirty="0">
                <a:latin typeface="Times New Roman"/>
                <a:cs typeface="Times New Roman"/>
              </a:rPr>
              <a:t> </a:t>
            </a:r>
            <a:r>
              <a:rPr sz="1814" b="1" spc="208" dirty="0">
                <a:latin typeface="Times New Roman"/>
                <a:cs typeface="Times New Roman"/>
              </a:rPr>
              <a:t>untuk</a:t>
            </a:r>
            <a:r>
              <a:rPr sz="1814" b="1" spc="77" dirty="0">
                <a:latin typeface="Times New Roman"/>
                <a:cs typeface="Times New Roman"/>
              </a:rPr>
              <a:t> </a:t>
            </a:r>
            <a:r>
              <a:rPr sz="1814" b="1" spc="195" dirty="0">
                <a:latin typeface="Times New Roman"/>
                <a:cs typeface="Times New Roman"/>
              </a:rPr>
              <a:t>pergerakan</a:t>
            </a:r>
            <a:r>
              <a:rPr sz="1814" b="1" spc="50" dirty="0">
                <a:latin typeface="Times New Roman"/>
                <a:cs typeface="Times New Roman"/>
              </a:rPr>
              <a:t> </a:t>
            </a:r>
            <a:r>
              <a:rPr sz="1814" b="1" spc="190" dirty="0">
                <a:latin typeface="Times New Roman"/>
                <a:cs typeface="Times New Roman"/>
              </a:rPr>
              <a:t>kereta</a:t>
            </a:r>
            <a:r>
              <a:rPr sz="1814" b="1" spc="68" dirty="0">
                <a:latin typeface="Times New Roman"/>
                <a:cs typeface="Times New Roman"/>
              </a:rPr>
              <a:t> </a:t>
            </a:r>
            <a:r>
              <a:rPr sz="1814" b="1" spc="181" dirty="0">
                <a:latin typeface="Times New Roman"/>
                <a:cs typeface="Times New Roman"/>
              </a:rPr>
              <a:t>api</a:t>
            </a:r>
            <a:r>
              <a:rPr sz="1814" b="1" spc="63" dirty="0">
                <a:latin typeface="Times New Roman"/>
                <a:cs typeface="Times New Roman"/>
              </a:rPr>
              <a:t> </a:t>
            </a:r>
            <a:r>
              <a:rPr sz="1814" b="1" spc="195" dirty="0">
                <a:latin typeface="Times New Roman"/>
                <a:cs typeface="Times New Roman"/>
              </a:rPr>
              <a:t>atau  disebut</a:t>
            </a:r>
            <a:r>
              <a:rPr sz="1814" b="1" spc="54" dirty="0">
                <a:latin typeface="Times New Roman"/>
                <a:cs typeface="Times New Roman"/>
              </a:rPr>
              <a:t> </a:t>
            </a:r>
            <a:r>
              <a:rPr sz="1814" b="1" spc="190" dirty="0">
                <a:latin typeface="Times New Roman"/>
                <a:cs typeface="Times New Roman"/>
              </a:rPr>
              <a:t>sebagai</a:t>
            </a:r>
            <a:r>
              <a:rPr sz="1814" b="1" spc="82" dirty="0">
                <a:latin typeface="Times New Roman"/>
                <a:cs typeface="Times New Roman"/>
              </a:rPr>
              <a:t> </a:t>
            </a:r>
            <a:r>
              <a:rPr sz="1814" b="1" i="1" spc="218" dirty="0">
                <a:latin typeface="Times New Roman"/>
                <a:cs typeface="Times New Roman"/>
              </a:rPr>
              <a:t>running</a:t>
            </a:r>
            <a:r>
              <a:rPr sz="1814" b="1" i="1" spc="68" dirty="0">
                <a:latin typeface="Times New Roman"/>
                <a:cs typeface="Times New Roman"/>
              </a:rPr>
              <a:t> </a:t>
            </a:r>
            <a:r>
              <a:rPr sz="1814" b="1" i="1" spc="185" dirty="0">
                <a:latin typeface="Times New Roman"/>
                <a:cs typeface="Times New Roman"/>
              </a:rPr>
              <a:t>surface</a:t>
            </a:r>
            <a:r>
              <a:rPr sz="1814" b="1" i="1" spc="91" dirty="0">
                <a:latin typeface="Times New Roman"/>
                <a:cs typeface="Times New Roman"/>
              </a:rPr>
              <a:t> </a:t>
            </a:r>
            <a:r>
              <a:rPr sz="1814" b="1" spc="199" dirty="0">
                <a:latin typeface="Times New Roman"/>
                <a:cs typeface="Times New Roman"/>
              </a:rPr>
              <a:t>(</a:t>
            </a:r>
            <a:r>
              <a:rPr sz="1814" b="1" i="1" spc="199" dirty="0">
                <a:latin typeface="Times New Roman"/>
                <a:cs typeface="Times New Roman"/>
              </a:rPr>
              <a:t>rail</a:t>
            </a:r>
            <a:r>
              <a:rPr sz="1814" b="1" i="1" spc="45" dirty="0">
                <a:latin typeface="Times New Roman"/>
                <a:cs typeface="Times New Roman"/>
              </a:rPr>
              <a:t> </a:t>
            </a:r>
            <a:r>
              <a:rPr sz="1814" b="1" i="1" spc="195" dirty="0">
                <a:latin typeface="Times New Roman"/>
                <a:cs typeface="Times New Roman"/>
              </a:rPr>
              <a:t>thread</a:t>
            </a:r>
            <a:r>
              <a:rPr sz="1814" b="1" spc="195" dirty="0">
                <a:latin typeface="Times New Roman"/>
                <a:cs typeface="Times New Roman"/>
              </a:rPr>
              <a:t>),</a:t>
            </a:r>
            <a:endParaRPr sz="1814">
              <a:latin typeface="Times New Roman"/>
              <a:cs typeface="Times New Roman"/>
            </a:endParaRPr>
          </a:p>
          <a:p>
            <a:pPr marL="426105" indent="-414589">
              <a:lnSpc>
                <a:spcPts val="2172"/>
              </a:lnSpc>
              <a:spcBef>
                <a:spcPts val="9"/>
              </a:spcBef>
              <a:buAutoNum type="arabicPeriod"/>
              <a:tabLst>
                <a:tab pos="425530" algn="l"/>
                <a:tab pos="426105" algn="l"/>
              </a:tabLst>
            </a:pPr>
            <a:r>
              <a:rPr sz="1814" b="1" spc="168" dirty="0">
                <a:latin typeface="Times New Roman"/>
                <a:cs typeface="Times New Roman"/>
              </a:rPr>
              <a:t>Kepala </a:t>
            </a:r>
            <a:r>
              <a:rPr sz="1814" b="1" spc="177" dirty="0">
                <a:latin typeface="Times New Roman"/>
                <a:cs typeface="Times New Roman"/>
              </a:rPr>
              <a:t>Rel</a:t>
            </a:r>
            <a:r>
              <a:rPr sz="1814" b="1" spc="-59" dirty="0">
                <a:latin typeface="Times New Roman"/>
                <a:cs typeface="Times New Roman"/>
              </a:rPr>
              <a:t> </a:t>
            </a:r>
            <a:r>
              <a:rPr sz="1814" b="1" spc="168" dirty="0">
                <a:latin typeface="Times New Roman"/>
                <a:cs typeface="Times New Roman"/>
              </a:rPr>
              <a:t>(</a:t>
            </a:r>
            <a:r>
              <a:rPr sz="1814" b="1" i="1" spc="168" dirty="0">
                <a:latin typeface="Times New Roman"/>
                <a:cs typeface="Times New Roman"/>
              </a:rPr>
              <a:t>head</a:t>
            </a:r>
            <a:r>
              <a:rPr sz="1814" b="1" spc="168" dirty="0">
                <a:latin typeface="Times New Roman"/>
                <a:cs typeface="Times New Roman"/>
              </a:rPr>
              <a:t>),</a:t>
            </a:r>
            <a:endParaRPr sz="1814">
              <a:latin typeface="Times New Roman"/>
              <a:cs typeface="Times New Roman"/>
            </a:endParaRPr>
          </a:p>
          <a:p>
            <a:pPr marL="426105" indent="-414589">
              <a:lnSpc>
                <a:spcPts val="2172"/>
              </a:lnSpc>
              <a:buAutoNum type="arabicPeriod"/>
              <a:tabLst>
                <a:tab pos="425530" algn="l"/>
                <a:tab pos="426105" algn="l"/>
              </a:tabLst>
            </a:pPr>
            <a:r>
              <a:rPr sz="1814" b="1" spc="204" dirty="0">
                <a:latin typeface="Times New Roman"/>
                <a:cs typeface="Times New Roman"/>
              </a:rPr>
              <a:t>Badan </a:t>
            </a:r>
            <a:r>
              <a:rPr sz="1814" b="1" spc="177" dirty="0">
                <a:latin typeface="Times New Roman"/>
                <a:cs typeface="Times New Roman"/>
              </a:rPr>
              <a:t>Rel</a:t>
            </a:r>
            <a:r>
              <a:rPr sz="1814" b="1" spc="-150" dirty="0">
                <a:latin typeface="Times New Roman"/>
                <a:cs typeface="Times New Roman"/>
              </a:rPr>
              <a:t> </a:t>
            </a:r>
            <a:r>
              <a:rPr sz="1814" b="1" spc="145" dirty="0">
                <a:latin typeface="Times New Roman"/>
                <a:cs typeface="Times New Roman"/>
              </a:rPr>
              <a:t>(</a:t>
            </a:r>
            <a:r>
              <a:rPr sz="1814" b="1" i="1" spc="145" dirty="0">
                <a:latin typeface="Times New Roman"/>
                <a:cs typeface="Times New Roman"/>
              </a:rPr>
              <a:t>web</a:t>
            </a:r>
            <a:r>
              <a:rPr sz="1814" b="1" spc="145" dirty="0">
                <a:latin typeface="Times New Roman"/>
                <a:cs typeface="Times New Roman"/>
              </a:rPr>
              <a:t>),</a:t>
            </a:r>
            <a:endParaRPr sz="1814">
              <a:latin typeface="Times New Roman"/>
              <a:cs typeface="Times New Roman"/>
            </a:endParaRPr>
          </a:p>
          <a:p>
            <a:pPr marL="426105" indent="-414589">
              <a:buAutoNum type="arabicPeriod"/>
              <a:tabLst>
                <a:tab pos="425530" algn="l"/>
                <a:tab pos="426105" algn="l"/>
              </a:tabLst>
            </a:pPr>
            <a:r>
              <a:rPr sz="1814" b="1" spc="185" dirty="0">
                <a:latin typeface="Times New Roman"/>
                <a:cs typeface="Times New Roman"/>
              </a:rPr>
              <a:t>Dasar </a:t>
            </a:r>
            <a:r>
              <a:rPr sz="1814" b="1" spc="172" dirty="0">
                <a:latin typeface="Times New Roman"/>
                <a:cs typeface="Times New Roman"/>
              </a:rPr>
              <a:t>Rel</a:t>
            </a:r>
            <a:r>
              <a:rPr sz="1814" b="1" spc="-100" dirty="0">
                <a:latin typeface="Times New Roman"/>
                <a:cs typeface="Times New Roman"/>
              </a:rPr>
              <a:t> </a:t>
            </a:r>
            <a:r>
              <a:rPr sz="1814" b="1" spc="145" dirty="0">
                <a:latin typeface="Times New Roman"/>
                <a:cs typeface="Times New Roman"/>
              </a:rPr>
              <a:t>(</a:t>
            </a:r>
            <a:r>
              <a:rPr sz="1814" b="1" i="1" spc="145" dirty="0">
                <a:latin typeface="Times New Roman"/>
                <a:cs typeface="Times New Roman"/>
              </a:rPr>
              <a:t>base</a:t>
            </a:r>
            <a:r>
              <a:rPr sz="1814" b="1" spc="145" dirty="0">
                <a:latin typeface="Times New Roman"/>
                <a:cs typeface="Times New Roman"/>
              </a:rPr>
              <a:t>).</a:t>
            </a:r>
            <a:endParaRPr sz="1814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7855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3567" y="1580968"/>
            <a:ext cx="7039728" cy="4897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591745" y="475628"/>
            <a:ext cx="6403371" cy="380960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KOMPOSISI KIMIA DAN</a:t>
            </a:r>
            <a:r>
              <a:rPr sz="2400" b="1" spc="-1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PENGERASAN</a:t>
            </a:r>
            <a:endParaRPr sz="2400" b="1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14823" y="856588"/>
            <a:ext cx="3157213" cy="380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400" b="1" spc="-5" dirty="0">
                <a:latin typeface="Arial"/>
                <a:cs typeface="Arial"/>
              </a:rPr>
              <a:t>DI </a:t>
            </a:r>
            <a:r>
              <a:rPr sz="2400" b="1" spc="-45" dirty="0">
                <a:latin typeface="Arial"/>
                <a:cs typeface="Arial"/>
              </a:rPr>
              <a:t>KEPALA</a:t>
            </a:r>
            <a:r>
              <a:rPr sz="2400" b="1" spc="-163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REL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733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4538089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60" dirty="0">
                <a:solidFill>
                  <a:srgbClr val="FF0000"/>
                </a:solidFill>
                <a:latin typeface="Arial Black"/>
                <a:cs typeface="Arial Black"/>
              </a:rPr>
              <a:t>Tipe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Rel </a:t>
            </a:r>
            <a:r>
              <a:rPr sz="2100" b="1" i="1" spc="-55" dirty="0">
                <a:solidFill>
                  <a:srgbClr val="FF0000"/>
                </a:solidFill>
                <a:latin typeface="Arial Black"/>
                <a:cs typeface="Arial Black"/>
              </a:rPr>
              <a:t>di</a:t>
            </a:r>
            <a:r>
              <a:rPr sz="2100" b="1" i="1" spc="-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Indonesia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45002" y="1152347"/>
            <a:ext cx="4300855" cy="136779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2000" b="1" spc="-175" dirty="0">
                <a:latin typeface="Arial"/>
                <a:cs typeface="Arial"/>
              </a:rPr>
              <a:t>Type </a:t>
            </a:r>
            <a:r>
              <a:rPr sz="2000" b="1" spc="-90" dirty="0">
                <a:latin typeface="Arial"/>
                <a:cs typeface="Arial"/>
              </a:rPr>
              <a:t>of </a:t>
            </a:r>
            <a:r>
              <a:rPr sz="2000" b="1" spc="-145" dirty="0">
                <a:latin typeface="Arial"/>
                <a:cs typeface="Arial"/>
              </a:rPr>
              <a:t>Rail </a:t>
            </a:r>
            <a:r>
              <a:rPr sz="2000" b="1" spc="-180" dirty="0">
                <a:latin typeface="Arial"/>
                <a:cs typeface="Arial"/>
              </a:rPr>
              <a:t>used </a:t>
            </a:r>
            <a:r>
              <a:rPr sz="2000" b="1" spc="-105" dirty="0">
                <a:latin typeface="Arial"/>
                <a:cs typeface="Arial"/>
              </a:rPr>
              <a:t>in </a:t>
            </a:r>
            <a:r>
              <a:rPr sz="2000" b="1" spc="-135" dirty="0">
                <a:latin typeface="Arial"/>
                <a:cs typeface="Arial"/>
              </a:rPr>
              <a:t>Indonesian </a:t>
            </a:r>
            <a:r>
              <a:rPr sz="2000" b="1" spc="-145" dirty="0">
                <a:latin typeface="Arial"/>
                <a:cs typeface="Arial"/>
              </a:rPr>
              <a:t>Railway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14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550545" indent="-269875">
              <a:spcBef>
                <a:spcPts val="245"/>
              </a:spcBef>
              <a:buAutoNum type="alphaLcPeriod"/>
              <a:tabLst>
                <a:tab pos="551180" algn="l"/>
              </a:tabLst>
            </a:pPr>
            <a:r>
              <a:rPr sz="2000" b="1" spc="-165" dirty="0">
                <a:latin typeface="Arial"/>
                <a:cs typeface="Arial"/>
              </a:rPr>
              <a:t>R.</a:t>
            </a:r>
            <a:r>
              <a:rPr sz="2000" b="1" spc="-195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25</a:t>
            </a:r>
            <a:endParaRPr sz="2000">
              <a:latin typeface="Arial"/>
              <a:cs typeface="Arial"/>
            </a:endParaRPr>
          </a:p>
          <a:p>
            <a:pPr marL="550545" indent="-269875">
              <a:spcBef>
                <a:spcPts val="240"/>
              </a:spcBef>
              <a:buAutoNum type="alphaLcPeriod"/>
              <a:tabLst>
                <a:tab pos="551180" algn="l"/>
              </a:tabLst>
            </a:pPr>
            <a:r>
              <a:rPr sz="2000" b="1" spc="-165" dirty="0">
                <a:latin typeface="Arial"/>
                <a:cs typeface="Arial"/>
              </a:rPr>
              <a:t>R.</a:t>
            </a:r>
            <a:r>
              <a:rPr sz="2000" b="1" spc="-195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33</a:t>
            </a:r>
            <a:endParaRPr sz="2000">
              <a:latin typeface="Arial"/>
              <a:cs typeface="Arial"/>
            </a:endParaRPr>
          </a:p>
          <a:p>
            <a:pPr marL="550545" indent="-269875">
              <a:spcBef>
                <a:spcPts val="240"/>
              </a:spcBef>
              <a:buAutoNum type="alphaLcPeriod"/>
              <a:tabLst>
                <a:tab pos="551180" algn="l"/>
              </a:tabLst>
            </a:pPr>
            <a:r>
              <a:rPr sz="2000" b="1" spc="-210" dirty="0">
                <a:latin typeface="Arial"/>
                <a:cs typeface="Arial"/>
              </a:rPr>
              <a:t>NP.</a:t>
            </a:r>
            <a:r>
              <a:rPr sz="2000" b="1" spc="-125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34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3227" y="2493593"/>
            <a:ext cx="1191895" cy="136779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spcBef>
                <a:spcPts val="345"/>
              </a:spcBef>
            </a:pPr>
            <a:r>
              <a:rPr sz="2000" b="1" spc="-80" dirty="0">
                <a:latin typeface="Arial"/>
                <a:cs typeface="Arial"/>
              </a:rPr>
              <a:t>d. </a:t>
            </a:r>
            <a:r>
              <a:rPr sz="2000" b="1" spc="-254" dirty="0">
                <a:latin typeface="Arial"/>
                <a:cs typeface="Arial"/>
              </a:rPr>
              <a:t>P.</a:t>
            </a:r>
            <a:r>
              <a:rPr sz="2000" b="1" spc="-114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38</a:t>
            </a:r>
            <a:endParaRPr sz="2000">
              <a:latin typeface="Arial"/>
              <a:cs typeface="Arial"/>
            </a:endParaRPr>
          </a:p>
          <a:p>
            <a:pPr marL="12700">
              <a:spcBef>
                <a:spcPts val="240"/>
              </a:spcBef>
            </a:pPr>
            <a:r>
              <a:rPr sz="2000" b="1" spc="-65" dirty="0">
                <a:latin typeface="Arial"/>
                <a:cs typeface="Arial"/>
              </a:rPr>
              <a:t>e. </a:t>
            </a:r>
            <a:r>
              <a:rPr sz="2000" b="1" spc="-165" dirty="0">
                <a:latin typeface="Arial"/>
                <a:cs typeface="Arial"/>
              </a:rPr>
              <a:t>R.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41/42</a:t>
            </a:r>
            <a:endParaRPr sz="2000">
              <a:latin typeface="Arial"/>
              <a:cs typeface="Arial"/>
            </a:endParaRPr>
          </a:p>
          <a:p>
            <a:pPr marL="12700" marR="361315">
              <a:lnSpc>
                <a:spcPct val="110000"/>
              </a:lnSpc>
            </a:pPr>
            <a:r>
              <a:rPr sz="2000" b="1" spc="-30" dirty="0">
                <a:latin typeface="Arial"/>
                <a:cs typeface="Arial"/>
              </a:rPr>
              <a:t>f. </a:t>
            </a:r>
            <a:r>
              <a:rPr sz="2000" b="1" spc="-165" dirty="0">
                <a:latin typeface="Arial"/>
                <a:cs typeface="Arial"/>
              </a:rPr>
              <a:t>R. </a:t>
            </a:r>
            <a:r>
              <a:rPr sz="2000" b="1" spc="-100" dirty="0">
                <a:latin typeface="Arial"/>
                <a:cs typeface="Arial"/>
              </a:rPr>
              <a:t>50  </a:t>
            </a:r>
            <a:r>
              <a:rPr sz="2000" b="1" spc="-150" dirty="0">
                <a:latin typeface="Arial"/>
                <a:cs typeface="Arial"/>
              </a:rPr>
              <a:t>g.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10" dirty="0">
                <a:latin typeface="Arial"/>
                <a:cs typeface="Arial"/>
              </a:rPr>
              <a:t>R.54.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32653" y="1701545"/>
            <a:ext cx="576580" cy="2087880"/>
          </a:xfrm>
          <a:custGeom>
            <a:avLst/>
            <a:gdLst/>
            <a:ahLst/>
            <a:cxnLst/>
            <a:rect l="l" t="t" r="r" b="b"/>
            <a:pathLst>
              <a:path w="576579" h="2087879">
                <a:moveTo>
                  <a:pt x="0" y="0"/>
                </a:moveTo>
                <a:lnTo>
                  <a:pt x="76589" y="1712"/>
                </a:lnTo>
                <a:lnTo>
                  <a:pt x="145400" y="6547"/>
                </a:lnTo>
                <a:lnTo>
                  <a:pt x="203692" y="14049"/>
                </a:lnTo>
                <a:lnTo>
                  <a:pt x="248722" y="23763"/>
                </a:lnTo>
                <a:lnTo>
                  <a:pt x="288036" y="48005"/>
                </a:lnTo>
                <a:lnTo>
                  <a:pt x="288036" y="995933"/>
                </a:lnTo>
                <a:lnTo>
                  <a:pt x="298321" y="1008706"/>
                </a:lnTo>
                <a:lnTo>
                  <a:pt x="372379" y="1029890"/>
                </a:lnTo>
                <a:lnTo>
                  <a:pt x="430671" y="1037392"/>
                </a:lnTo>
                <a:lnTo>
                  <a:pt x="499482" y="1042227"/>
                </a:lnTo>
                <a:lnTo>
                  <a:pt x="576072" y="1043939"/>
                </a:lnTo>
                <a:lnTo>
                  <a:pt x="499482" y="1045652"/>
                </a:lnTo>
                <a:lnTo>
                  <a:pt x="430671" y="1050487"/>
                </a:lnTo>
                <a:lnTo>
                  <a:pt x="372379" y="1057989"/>
                </a:lnTo>
                <a:lnTo>
                  <a:pt x="327349" y="1067703"/>
                </a:lnTo>
                <a:lnTo>
                  <a:pt x="288036" y="1091945"/>
                </a:lnTo>
                <a:lnTo>
                  <a:pt x="288036" y="2039873"/>
                </a:lnTo>
                <a:lnTo>
                  <a:pt x="277750" y="2052646"/>
                </a:lnTo>
                <a:lnTo>
                  <a:pt x="248722" y="2064116"/>
                </a:lnTo>
                <a:lnTo>
                  <a:pt x="203692" y="2073830"/>
                </a:lnTo>
                <a:lnTo>
                  <a:pt x="145400" y="2081332"/>
                </a:lnTo>
                <a:lnTo>
                  <a:pt x="76589" y="2086167"/>
                </a:lnTo>
                <a:lnTo>
                  <a:pt x="0" y="2087879"/>
                </a:lnTo>
              </a:path>
            </a:pathLst>
          </a:custGeom>
          <a:ln w="2895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959603" y="2578734"/>
            <a:ext cx="2997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140" dirty="0">
                <a:solidFill>
                  <a:srgbClr val="C00000"/>
                </a:solidFill>
                <a:latin typeface="Arial"/>
                <a:cs typeface="Arial"/>
              </a:rPr>
              <a:t>Apa </a:t>
            </a:r>
            <a:r>
              <a:rPr b="1" i="1" spc="-114" dirty="0">
                <a:solidFill>
                  <a:srgbClr val="C00000"/>
                </a:solidFill>
                <a:latin typeface="Arial"/>
                <a:cs typeface="Arial"/>
              </a:rPr>
              <a:t>definisi </a:t>
            </a:r>
            <a:r>
              <a:rPr b="1" i="1" spc="-120" dirty="0">
                <a:solidFill>
                  <a:srgbClr val="C00000"/>
                </a:solidFill>
                <a:latin typeface="Arial"/>
                <a:cs typeface="Arial"/>
              </a:rPr>
              <a:t>angka </a:t>
            </a:r>
            <a:r>
              <a:rPr b="1" i="1" spc="-110" dirty="0">
                <a:solidFill>
                  <a:srgbClr val="C00000"/>
                </a:solidFill>
                <a:latin typeface="Arial"/>
                <a:cs typeface="Arial"/>
              </a:rPr>
              <a:t>tersebut</a:t>
            </a:r>
            <a:r>
              <a:rPr b="1" i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i="1" spc="-270" dirty="0">
                <a:solidFill>
                  <a:srgbClr val="C00000"/>
                </a:solidFill>
                <a:latin typeface="Arial"/>
                <a:cs typeface="Arial"/>
              </a:rPr>
              <a:t>???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321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156210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1"/>
                </a:moveTo>
                <a:lnTo>
                  <a:pt x="7595616" y="400811"/>
                </a:lnTo>
                <a:lnTo>
                  <a:pt x="7595616" y="0"/>
                </a:lnTo>
                <a:lnTo>
                  <a:pt x="0" y="0"/>
                </a:lnTo>
                <a:lnTo>
                  <a:pt x="0" y="4008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156210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1"/>
                </a:moveTo>
                <a:lnTo>
                  <a:pt x="7595616" y="400811"/>
                </a:lnTo>
                <a:lnTo>
                  <a:pt x="7595616" y="0"/>
                </a:lnTo>
                <a:lnTo>
                  <a:pt x="0" y="0"/>
                </a:lnTo>
                <a:lnTo>
                  <a:pt x="0" y="400811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69" y="158194"/>
            <a:ext cx="4312031" cy="337272"/>
          </a:xfrm>
          <a:prstGeom prst="rect">
            <a:avLst/>
          </a:prstGeom>
        </p:spPr>
        <p:txBody>
          <a:bodyPr vert="horz" wrap="square" lIns="0" tIns="1397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Penampang 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dimensi</a:t>
            </a:r>
            <a:r>
              <a:rPr sz="2100" b="1" i="1" spc="-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72027" y="2247900"/>
            <a:ext cx="2583194" cy="2668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462901" y="960119"/>
            <a:ext cx="0" cy="5519420"/>
          </a:xfrm>
          <a:custGeom>
            <a:avLst/>
            <a:gdLst/>
            <a:ahLst/>
            <a:cxnLst/>
            <a:rect l="l" t="t" r="r" b="b"/>
            <a:pathLst>
              <a:path h="5519420">
                <a:moveTo>
                  <a:pt x="0" y="0"/>
                </a:moveTo>
                <a:lnTo>
                  <a:pt x="0" y="551910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73751" y="692150"/>
            <a:ext cx="4549775" cy="0"/>
          </a:xfrm>
          <a:custGeom>
            <a:avLst/>
            <a:gdLst/>
            <a:ahLst/>
            <a:cxnLst/>
            <a:rect l="l" t="t" r="r" b="b"/>
            <a:pathLst>
              <a:path w="4549775">
                <a:moveTo>
                  <a:pt x="0" y="0"/>
                </a:moveTo>
                <a:lnTo>
                  <a:pt x="454977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73751" y="6472872"/>
            <a:ext cx="4549775" cy="0"/>
          </a:xfrm>
          <a:custGeom>
            <a:avLst/>
            <a:gdLst/>
            <a:ahLst/>
            <a:cxnLst/>
            <a:rect l="l" t="t" r="r" b="b"/>
            <a:pathLst>
              <a:path w="4549775">
                <a:moveTo>
                  <a:pt x="0" y="0"/>
                </a:moveTo>
                <a:lnTo>
                  <a:pt x="454977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867401" y="692150"/>
          <a:ext cx="4549775" cy="5777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3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6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Karakteristik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Tipe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40703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Karakteristik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103505" indent="-3238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Notasi</a:t>
                      </a:r>
                      <a:r>
                        <a:rPr sz="12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/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Satuan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Tinggi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138,0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153,0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159,0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172,0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37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Lebar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kaki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110,0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127,0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140,0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Lebar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kepala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68,50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70,00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74,30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Tebal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badan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16,00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16,50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Tinggi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kepala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40,50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49,00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49,40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51,00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Tinggi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kaki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23,50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30,20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31,50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104775" marR="24002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Jarak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tepi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bawah kaki  rel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ke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grs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horisontal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dari pusat  kelengkungan badan  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72,00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76,00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74,97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80,95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04775" marR="20320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Jari-jari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kelengkungan  badan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320,0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508,0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Luas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penampang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(cm²)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54,26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64,20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69,34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76,86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Berat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(kg/m)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42,59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50,40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54,43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60,34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6565">
                <a:tc>
                  <a:txBody>
                    <a:bodyPr/>
                    <a:lstStyle/>
                    <a:p>
                      <a:pPr marL="104775" marR="448309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Momen inersia  terhadap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sumbu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X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cm4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1.369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1.960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2.346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3.055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04775" marR="240029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Jarak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tepi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bawah kaki  rel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garis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netral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Yb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68,50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71,60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76,20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80,95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82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4701" y="176785"/>
            <a:ext cx="7274559" cy="5777865"/>
          </a:xfrm>
          <a:custGeom>
            <a:avLst/>
            <a:gdLst/>
            <a:ahLst/>
            <a:cxnLst/>
            <a:rect l="l" t="t" r="r" b="b"/>
            <a:pathLst>
              <a:path w="7274559" h="5777865">
                <a:moveTo>
                  <a:pt x="0" y="5777484"/>
                </a:moveTo>
                <a:lnTo>
                  <a:pt x="7274052" y="5777484"/>
                </a:lnTo>
                <a:lnTo>
                  <a:pt x="7274052" y="0"/>
                </a:lnTo>
                <a:lnTo>
                  <a:pt x="0" y="0"/>
                </a:lnTo>
                <a:lnTo>
                  <a:pt x="0" y="5777484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14701" y="176785"/>
            <a:ext cx="7274559" cy="5777865"/>
          </a:xfrm>
          <a:custGeom>
            <a:avLst/>
            <a:gdLst/>
            <a:ahLst/>
            <a:cxnLst/>
            <a:rect l="l" t="t" r="r" b="b"/>
            <a:pathLst>
              <a:path w="7274559" h="5777865">
                <a:moveTo>
                  <a:pt x="0" y="5777484"/>
                </a:moveTo>
                <a:lnTo>
                  <a:pt x="7274052" y="5777484"/>
                </a:lnTo>
                <a:lnTo>
                  <a:pt x="7274052" y="0"/>
                </a:lnTo>
                <a:lnTo>
                  <a:pt x="0" y="0"/>
                </a:lnTo>
                <a:lnTo>
                  <a:pt x="0" y="577748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26051" y="242316"/>
            <a:ext cx="3246120" cy="280205"/>
          </a:xfrm>
          <a:prstGeom prst="rect">
            <a:avLst/>
          </a:prstGeom>
          <a:solidFill>
            <a:srgbClr val="CDFCA0"/>
          </a:solidFill>
        </p:spPr>
        <p:txBody>
          <a:bodyPr vert="horz" wrap="square" lIns="0" tIns="33655" rIns="0" bIns="0" rtlCol="0" anchor="t">
            <a:spAutoFit/>
          </a:bodyPr>
          <a:lstStyle/>
          <a:p>
            <a:pPr marL="408940">
              <a:lnSpc>
                <a:spcPct val="100000"/>
              </a:lnSpc>
              <a:spcBef>
                <a:spcPts val="265"/>
              </a:spcBef>
            </a:pPr>
            <a:r>
              <a:rPr sz="1600" b="1" spc="-180" dirty="0">
                <a:latin typeface="Arial"/>
                <a:cs typeface="Arial"/>
              </a:rPr>
              <a:t>UKURAN </a:t>
            </a:r>
            <a:r>
              <a:rPr sz="1600" b="1" spc="-165" dirty="0">
                <a:latin typeface="Arial"/>
                <a:cs typeface="Arial"/>
              </a:rPr>
              <a:t>DARI </a:t>
            </a:r>
            <a:r>
              <a:rPr sz="1600" b="1" spc="-155" dirty="0">
                <a:latin typeface="Arial"/>
                <a:cs typeface="Arial"/>
              </a:rPr>
              <a:t>TIPE- </a:t>
            </a:r>
            <a:r>
              <a:rPr sz="1600" b="1" spc="-185" dirty="0">
                <a:latin typeface="Arial"/>
                <a:cs typeface="Arial"/>
              </a:rPr>
              <a:t>TIPE</a:t>
            </a:r>
            <a:r>
              <a:rPr sz="1600" b="1" spc="-120" dirty="0">
                <a:latin typeface="Arial"/>
                <a:cs typeface="Arial"/>
              </a:rPr>
              <a:t> </a:t>
            </a:r>
            <a:r>
              <a:rPr sz="1600" b="1" spc="-285" dirty="0">
                <a:latin typeface="Arial"/>
                <a:cs typeface="Arial"/>
              </a:rPr>
              <a:t>REL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99916" y="708660"/>
            <a:ext cx="6169660" cy="5047615"/>
          </a:xfrm>
          <a:custGeom>
            <a:avLst/>
            <a:gdLst/>
            <a:ahLst/>
            <a:cxnLst/>
            <a:rect l="l" t="t" r="r" b="b"/>
            <a:pathLst>
              <a:path w="6169659" h="5047615">
                <a:moveTo>
                  <a:pt x="0" y="5047488"/>
                </a:moveTo>
                <a:lnTo>
                  <a:pt x="6169152" y="5047488"/>
                </a:lnTo>
                <a:lnTo>
                  <a:pt x="6169152" y="0"/>
                </a:lnTo>
                <a:lnTo>
                  <a:pt x="0" y="0"/>
                </a:lnTo>
                <a:lnTo>
                  <a:pt x="0" y="50474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99916" y="708660"/>
            <a:ext cx="6169660" cy="5047615"/>
          </a:xfrm>
          <a:custGeom>
            <a:avLst/>
            <a:gdLst/>
            <a:ahLst/>
            <a:cxnLst/>
            <a:rect l="l" t="t" r="r" b="b"/>
            <a:pathLst>
              <a:path w="6169659" h="5047615">
                <a:moveTo>
                  <a:pt x="0" y="5047488"/>
                </a:moveTo>
                <a:lnTo>
                  <a:pt x="6169152" y="5047488"/>
                </a:lnTo>
                <a:lnTo>
                  <a:pt x="6169152" y="0"/>
                </a:lnTo>
                <a:lnTo>
                  <a:pt x="0" y="0"/>
                </a:lnTo>
                <a:lnTo>
                  <a:pt x="0" y="50474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47616" y="1371600"/>
            <a:ext cx="1632204" cy="1687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96811" y="1371600"/>
            <a:ext cx="1632204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36864" y="1371600"/>
            <a:ext cx="1632204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47616" y="3762755"/>
            <a:ext cx="1632204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96811" y="3762755"/>
            <a:ext cx="1632204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80477" y="3762755"/>
            <a:ext cx="1632203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67301" y="1400555"/>
            <a:ext cx="650875" cy="76200"/>
          </a:xfrm>
          <a:custGeom>
            <a:avLst/>
            <a:gdLst/>
            <a:ahLst/>
            <a:cxnLst/>
            <a:rect l="l" t="t" r="r" b="b"/>
            <a:pathLst>
              <a:path w="65087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50875" h="76200">
                <a:moveTo>
                  <a:pt x="574548" y="0"/>
                </a:moveTo>
                <a:lnTo>
                  <a:pt x="574548" y="76200"/>
                </a:lnTo>
                <a:lnTo>
                  <a:pt x="638048" y="44450"/>
                </a:lnTo>
                <a:lnTo>
                  <a:pt x="587248" y="44450"/>
                </a:lnTo>
                <a:lnTo>
                  <a:pt x="587248" y="31750"/>
                </a:lnTo>
                <a:lnTo>
                  <a:pt x="638048" y="31750"/>
                </a:lnTo>
                <a:lnTo>
                  <a:pt x="574548" y="0"/>
                </a:lnTo>
                <a:close/>
              </a:path>
              <a:path w="65087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50875" h="76200">
                <a:moveTo>
                  <a:pt x="57454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4548" y="44450"/>
                </a:lnTo>
                <a:lnTo>
                  <a:pt x="574548" y="31750"/>
                </a:lnTo>
                <a:close/>
              </a:path>
              <a:path w="650875" h="76200">
                <a:moveTo>
                  <a:pt x="638048" y="31750"/>
                </a:moveTo>
                <a:lnTo>
                  <a:pt x="587248" y="31750"/>
                </a:lnTo>
                <a:lnTo>
                  <a:pt x="587248" y="44450"/>
                </a:lnTo>
                <a:lnTo>
                  <a:pt x="638048" y="44450"/>
                </a:lnTo>
                <a:lnTo>
                  <a:pt x="650748" y="38100"/>
                </a:lnTo>
                <a:lnTo>
                  <a:pt x="63804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45507" y="1571245"/>
            <a:ext cx="76200" cy="1396365"/>
          </a:xfrm>
          <a:custGeom>
            <a:avLst/>
            <a:gdLst/>
            <a:ahLst/>
            <a:cxnLst/>
            <a:rect l="l" t="t" r="r" b="b"/>
            <a:pathLst>
              <a:path w="76200" h="1396364">
                <a:moveTo>
                  <a:pt x="31750" y="1319783"/>
                </a:moveTo>
                <a:lnTo>
                  <a:pt x="0" y="1319783"/>
                </a:lnTo>
                <a:lnTo>
                  <a:pt x="38100" y="1395983"/>
                </a:lnTo>
                <a:lnTo>
                  <a:pt x="69850" y="1332483"/>
                </a:lnTo>
                <a:lnTo>
                  <a:pt x="31750" y="1332483"/>
                </a:lnTo>
                <a:lnTo>
                  <a:pt x="31750" y="1319783"/>
                </a:lnTo>
                <a:close/>
              </a:path>
              <a:path w="76200" h="1396364">
                <a:moveTo>
                  <a:pt x="44450" y="63500"/>
                </a:moveTo>
                <a:lnTo>
                  <a:pt x="31750" y="63500"/>
                </a:lnTo>
                <a:lnTo>
                  <a:pt x="31750" y="1332483"/>
                </a:lnTo>
                <a:lnTo>
                  <a:pt x="44450" y="1332483"/>
                </a:lnTo>
                <a:lnTo>
                  <a:pt x="44450" y="63500"/>
                </a:lnTo>
                <a:close/>
              </a:path>
              <a:path w="76200" h="1396364">
                <a:moveTo>
                  <a:pt x="76200" y="1319783"/>
                </a:moveTo>
                <a:lnTo>
                  <a:pt x="44450" y="1319783"/>
                </a:lnTo>
                <a:lnTo>
                  <a:pt x="44450" y="1332483"/>
                </a:lnTo>
                <a:lnTo>
                  <a:pt x="69850" y="1332483"/>
                </a:lnTo>
                <a:lnTo>
                  <a:pt x="76200" y="1319783"/>
                </a:lnTo>
                <a:close/>
              </a:path>
              <a:path w="76200" h="13963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63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58711" y="1571245"/>
            <a:ext cx="76200" cy="1396365"/>
          </a:xfrm>
          <a:custGeom>
            <a:avLst/>
            <a:gdLst/>
            <a:ahLst/>
            <a:cxnLst/>
            <a:rect l="l" t="t" r="r" b="b"/>
            <a:pathLst>
              <a:path w="76200" h="1396364">
                <a:moveTo>
                  <a:pt x="31750" y="1319783"/>
                </a:moveTo>
                <a:lnTo>
                  <a:pt x="0" y="1319783"/>
                </a:lnTo>
                <a:lnTo>
                  <a:pt x="38100" y="1395983"/>
                </a:lnTo>
                <a:lnTo>
                  <a:pt x="69850" y="1332483"/>
                </a:lnTo>
                <a:lnTo>
                  <a:pt x="31750" y="1332483"/>
                </a:lnTo>
                <a:lnTo>
                  <a:pt x="31750" y="1319783"/>
                </a:lnTo>
                <a:close/>
              </a:path>
              <a:path w="76200" h="1396364">
                <a:moveTo>
                  <a:pt x="44450" y="63500"/>
                </a:moveTo>
                <a:lnTo>
                  <a:pt x="31750" y="63500"/>
                </a:lnTo>
                <a:lnTo>
                  <a:pt x="31750" y="1332483"/>
                </a:lnTo>
                <a:lnTo>
                  <a:pt x="44450" y="1332483"/>
                </a:lnTo>
                <a:lnTo>
                  <a:pt x="44450" y="63500"/>
                </a:lnTo>
                <a:close/>
              </a:path>
              <a:path w="76200" h="1396364">
                <a:moveTo>
                  <a:pt x="76200" y="1319783"/>
                </a:moveTo>
                <a:lnTo>
                  <a:pt x="44450" y="1319783"/>
                </a:lnTo>
                <a:lnTo>
                  <a:pt x="44450" y="1332483"/>
                </a:lnTo>
                <a:lnTo>
                  <a:pt x="69850" y="1332483"/>
                </a:lnTo>
                <a:lnTo>
                  <a:pt x="76200" y="1319783"/>
                </a:lnTo>
                <a:close/>
              </a:path>
              <a:path w="76200" h="13963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63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06383" y="1571245"/>
            <a:ext cx="76200" cy="1396365"/>
          </a:xfrm>
          <a:custGeom>
            <a:avLst/>
            <a:gdLst/>
            <a:ahLst/>
            <a:cxnLst/>
            <a:rect l="l" t="t" r="r" b="b"/>
            <a:pathLst>
              <a:path w="76200" h="1396364">
                <a:moveTo>
                  <a:pt x="31750" y="1319783"/>
                </a:moveTo>
                <a:lnTo>
                  <a:pt x="0" y="1319783"/>
                </a:lnTo>
                <a:lnTo>
                  <a:pt x="38100" y="1395983"/>
                </a:lnTo>
                <a:lnTo>
                  <a:pt x="69850" y="1332483"/>
                </a:lnTo>
                <a:lnTo>
                  <a:pt x="31750" y="1332483"/>
                </a:lnTo>
                <a:lnTo>
                  <a:pt x="31750" y="1319783"/>
                </a:lnTo>
                <a:close/>
              </a:path>
              <a:path w="76200" h="1396364">
                <a:moveTo>
                  <a:pt x="44450" y="63500"/>
                </a:moveTo>
                <a:lnTo>
                  <a:pt x="31750" y="63500"/>
                </a:lnTo>
                <a:lnTo>
                  <a:pt x="31750" y="1332483"/>
                </a:lnTo>
                <a:lnTo>
                  <a:pt x="44450" y="1332483"/>
                </a:lnTo>
                <a:lnTo>
                  <a:pt x="44450" y="63500"/>
                </a:lnTo>
                <a:close/>
              </a:path>
              <a:path w="76200" h="1396364">
                <a:moveTo>
                  <a:pt x="76200" y="1319783"/>
                </a:moveTo>
                <a:lnTo>
                  <a:pt x="44450" y="1319783"/>
                </a:lnTo>
                <a:lnTo>
                  <a:pt x="44450" y="1332483"/>
                </a:lnTo>
                <a:lnTo>
                  <a:pt x="69850" y="1332483"/>
                </a:lnTo>
                <a:lnTo>
                  <a:pt x="76200" y="1319783"/>
                </a:lnTo>
                <a:close/>
              </a:path>
              <a:path w="76200" h="13963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63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09516" y="3962400"/>
            <a:ext cx="76200" cy="1394460"/>
          </a:xfrm>
          <a:custGeom>
            <a:avLst/>
            <a:gdLst/>
            <a:ahLst/>
            <a:cxnLst/>
            <a:rect l="l" t="t" r="r" b="b"/>
            <a:pathLst>
              <a:path w="76200" h="1394460">
                <a:moveTo>
                  <a:pt x="31750" y="1318260"/>
                </a:moveTo>
                <a:lnTo>
                  <a:pt x="0" y="1318260"/>
                </a:lnTo>
                <a:lnTo>
                  <a:pt x="38100" y="1394460"/>
                </a:lnTo>
                <a:lnTo>
                  <a:pt x="69850" y="1330960"/>
                </a:lnTo>
                <a:lnTo>
                  <a:pt x="31750" y="1330960"/>
                </a:lnTo>
                <a:lnTo>
                  <a:pt x="31750" y="1318260"/>
                </a:lnTo>
                <a:close/>
              </a:path>
              <a:path w="76200" h="1394460">
                <a:moveTo>
                  <a:pt x="44450" y="63500"/>
                </a:moveTo>
                <a:lnTo>
                  <a:pt x="31750" y="63500"/>
                </a:lnTo>
                <a:lnTo>
                  <a:pt x="31750" y="1330960"/>
                </a:lnTo>
                <a:lnTo>
                  <a:pt x="44450" y="1330960"/>
                </a:lnTo>
                <a:lnTo>
                  <a:pt x="44450" y="63500"/>
                </a:lnTo>
                <a:close/>
              </a:path>
              <a:path w="76200" h="1394460">
                <a:moveTo>
                  <a:pt x="76200" y="1318260"/>
                </a:moveTo>
                <a:lnTo>
                  <a:pt x="44450" y="1318260"/>
                </a:lnTo>
                <a:lnTo>
                  <a:pt x="44450" y="1330960"/>
                </a:lnTo>
                <a:lnTo>
                  <a:pt x="69850" y="1330960"/>
                </a:lnTo>
                <a:lnTo>
                  <a:pt x="76200" y="1318260"/>
                </a:lnTo>
                <a:close/>
              </a:path>
              <a:path w="76200" h="13944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44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58711" y="3962400"/>
            <a:ext cx="76200" cy="1394460"/>
          </a:xfrm>
          <a:custGeom>
            <a:avLst/>
            <a:gdLst/>
            <a:ahLst/>
            <a:cxnLst/>
            <a:rect l="l" t="t" r="r" b="b"/>
            <a:pathLst>
              <a:path w="76200" h="1394460">
                <a:moveTo>
                  <a:pt x="31750" y="1318260"/>
                </a:moveTo>
                <a:lnTo>
                  <a:pt x="0" y="1318260"/>
                </a:lnTo>
                <a:lnTo>
                  <a:pt x="38100" y="1394460"/>
                </a:lnTo>
                <a:lnTo>
                  <a:pt x="69850" y="1330960"/>
                </a:lnTo>
                <a:lnTo>
                  <a:pt x="31750" y="1330960"/>
                </a:lnTo>
                <a:lnTo>
                  <a:pt x="31750" y="1318260"/>
                </a:lnTo>
                <a:close/>
              </a:path>
              <a:path w="76200" h="1394460">
                <a:moveTo>
                  <a:pt x="44450" y="63500"/>
                </a:moveTo>
                <a:lnTo>
                  <a:pt x="31750" y="63500"/>
                </a:lnTo>
                <a:lnTo>
                  <a:pt x="31750" y="1330960"/>
                </a:lnTo>
                <a:lnTo>
                  <a:pt x="44450" y="1330960"/>
                </a:lnTo>
                <a:lnTo>
                  <a:pt x="44450" y="63500"/>
                </a:lnTo>
                <a:close/>
              </a:path>
              <a:path w="76200" h="1394460">
                <a:moveTo>
                  <a:pt x="76200" y="1318260"/>
                </a:moveTo>
                <a:lnTo>
                  <a:pt x="44450" y="1318260"/>
                </a:lnTo>
                <a:lnTo>
                  <a:pt x="44450" y="1330960"/>
                </a:lnTo>
                <a:lnTo>
                  <a:pt x="69850" y="1330960"/>
                </a:lnTo>
                <a:lnTo>
                  <a:pt x="76200" y="1318260"/>
                </a:lnTo>
                <a:close/>
              </a:path>
              <a:path w="76200" h="13944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44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95716" y="3962400"/>
            <a:ext cx="76200" cy="1394460"/>
          </a:xfrm>
          <a:custGeom>
            <a:avLst/>
            <a:gdLst/>
            <a:ahLst/>
            <a:cxnLst/>
            <a:rect l="l" t="t" r="r" b="b"/>
            <a:pathLst>
              <a:path w="76200" h="1394460">
                <a:moveTo>
                  <a:pt x="31750" y="1318260"/>
                </a:moveTo>
                <a:lnTo>
                  <a:pt x="0" y="1318260"/>
                </a:lnTo>
                <a:lnTo>
                  <a:pt x="38100" y="1394460"/>
                </a:lnTo>
                <a:lnTo>
                  <a:pt x="69850" y="1330960"/>
                </a:lnTo>
                <a:lnTo>
                  <a:pt x="31750" y="1330960"/>
                </a:lnTo>
                <a:lnTo>
                  <a:pt x="31750" y="1318260"/>
                </a:lnTo>
                <a:close/>
              </a:path>
              <a:path w="76200" h="1394460">
                <a:moveTo>
                  <a:pt x="44450" y="63500"/>
                </a:moveTo>
                <a:lnTo>
                  <a:pt x="31750" y="63500"/>
                </a:lnTo>
                <a:lnTo>
                  <a:pt x="31750" y="1330960"/>
                </a:lnTo>
                <a:lnTo>
                  <a:pt x="44450" y="1330960"/>
                </a:lnTo>
                <a:lnTo>
                  <a:pt x="44450" y="63500"/>
                </a:lnTo>
                <a:close/>
              </a:path>
              <a:path w="76200" h="1394460">
                <a:moveTo>
                  <a:pt x="76200" y="1318260"/>
                </a:moveTo>
                <a:lnTo>
                  <a:pt x="44450" y="1318260"/>
                </a:lnTo>
                <a:lnTo>
                  <a:pt x="44450" y="1330960"/>
                </a:lnTo>
                <a:lnTo>
                  <a:pt x="69850" y="1330960"/>
                </a:lnTo>
                <a:lnTo>
                  <a:pt x="76200" y="1318260"/>
                </a:lnTo>
                <a:close/>
              </a:path>
              <a:path w="76200" h="13944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44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16497" y="1400555"/>
            <a:ext cx="649605" cy="76200"/>
          </a:xfrm>
          <a:custGeom>
            <a:avLst/>
            <a:gdLst/>
            <a:ahLst/>
            <a:cxnLst/>
            <a:rect l="l" t="t" r="r" b="b"/>
            <a:pathLst>
              <a:path w="64960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49604" h="76200">
                <a:moveTo>
                  <a:pt x="573024" y="0"/>
                </a:moveTo>
                <a:lnTo>
                  <a:pt x="573024" y="76200"/>
                </a:lnTo>
                <a:lnTo>
                  <a:pt x="636524" y="44450"/>
                </a:lnTo>
                <a:lnTo>
                  <a:pt x="585724" y="44450"/>
                </a:lnTo>
                <a:lnTo>
                  <a:pt x="585724" y="31750"/>
                </a:lnTo>
                <a:lnTo>
                  <a:pt x="636524" y="31750"/>
                </a:lnTo>
                <a:lnTo>
                  <a:pt x="573024" y="0"/>
                </a:lnTo>
                <a:close/>
              </a:path>
              <a:path w="64960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49604" h="76200">
                <a:moveTo>
                  <a:pt x="573024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3024" y="44450"/>
                </a:lnTo>
                <a:lnTo>
                  <a:pt x="573024" y="31750"/>
                </a:lnTo>
                <a:close/>
              </a:path>
              <a:path w="649604" h="76200">
                <a:moveTo>
                  <a:pt x="636524" y="31750"/>
                </a:moveTo>
                <a:lnTo>
                  <a:pt x="585724" y="31750"/>
                </a:lnTo>
                <a:lnTo>
                  <a:pt x="585724" y="44450"/>
                </a:lnTo>
                <a:lnTo>
                  <a:pt x="636524" y="44450"/>
                </a:lnTo>
                <a:lnTo>
                  <a:pt x="649224" y="38100"/>
                </a:lnTo>
                <a:lnTo>
                  <a:pt x="63652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62644" y="1400555"/>
            <a:ext cx="650875" cy="76200"/>
          </a:xfrm>
          <a:custGeom>
            <a:avLst/>
            <a:gdLst/>
            <a:ahLst/>
            <a:cxnLst/>
            <a:rect l="l" t="t" r="r" b="b"/>
            <a:pathLst>
              <a:path w="65087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50875" h="76200">
                <a:moveTo>
                  <a:pt x="574548" y="0"/>
                </a:moveTo>
                <a:lnTo>
                  <a:pt x="574548" y="76200"/>
                </a:lnTo>
                <a:lnTo>
                  <a:pt x="638048" y="44450"/>
                </a:lnTo>
                <a:lnTo>
                  <a:pt x="587248" y="44450"/>
                </a:lnTo>
                <a:lnTo>
                  <a:pt x="587248" y="31750"/>
                </a:lnTo>
                <a:lnTo>
                  <a:pt x="638048" y="31750"/>
                </a:lnTo>
                <a:lnTo>
                  <a:pt x="574548" y="0"/>
                </a:lnTo>
                <a:close/>
              </a:path>
              <a:path w="65087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50875" h="76200">
                <a:moveTo>
                  <a:pt x="57454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4548" y="44450"/>
                </a:lnTo>
                <a:lnTo>
                  <a:pt x="574548" y="31750"/>
                </a:lnTo>
                <a:close/>
              </a:path>
              <a:path w="650875" h="76200">
                <a:moveTo>
                  <a:pt x="638048" y="31750"/>
                </a:moveTo>
                <a:lnTo>
                  <a:pt x="587248" y="31750"/>
                </a:lnTo>
                <a:lnTo>
                  <a:pt x="587248" y="44450"/>
                </a:lnTo>
                <a:lnTo>
                  <a:pt x="638048" y="44450"/>
                </a:lnTo>
                <a:lnTo>
                  <a:pt x="650748" y="38100"/>
                </a:lnTo>
                <a:lnTo>
                  <a:pt x="63804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67301" y="3791711"/>
            <a:ext cx="650875" cy="76200"/>
          </a:xfrm>
          <a:custGeom>
            <a:avLst/>
            <a:gdLst/>
            <a:ahLst/>
            <a:cxnLst/>
            <a:rect l="l" t="t" r="r" b="b"/>
            <a:pathLst>
              <a:path w="65087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50875" h="76200">
                <a:moveTo>
                  <a:pt x="574548" y="0"/>
                </a:moveTo>
                <a:lnTo>
                  <a:pt x="574548" y="76200"/>
                </a:lnTo>
                <a:lnTo>
                  <a:pt x="638048" y="44450"/>
                </a:lnTo>
                <a:lnTo>
                  <a:pt x="587248" y="44450"/>
                </a:lnTo>
                <a:lnTo>
                  <a:pt x="587248" y="31750"/>
                </a:lnTo>
                <a:lnTo>
                  <a:pt x="638048" y="31750"/>
                </a:lnTo>
                <a:lnTo>
                  <a:pt x="574548" y="0"/>
                </a:lnTo>
                <a:close/>
              </a:path>
              <a:path w="65087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50875" h="76200">
                <a:moveTo>
                  <a:pt x="57454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4548" y="44450"/>
                </a:lnTo>
                <a:lnTo>
                  <a:pt x="574548" y="31750"/>
                </a:lnTo>
                <a:close/>
              </a:path>
              <a:path w="650875" h="76200">
                <a:moveTo>
                  <a:pt x="638048" y="31750"/>
                </a:moveTo>
                <a:lnTo>
                  <a:pt x="587248" y="31750"/>
                </a:lnTo>
                <a:lnTo>
                  <a:pt x="587248" y="44450"/>
                </a:lnTo>
                <a:lnTo>
                  <a:pt x="638048" y="44450"/>
                </a:lnTo>
                <a:lnTo>
                  <a:pt x="650748" y="38100"/>
                </a:lnTo>
                <a:lnTo>
                  <a:pt x="63804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16497" y="3791711"/>
            <a:ext cx="649605" cy="76200"/>
          </a:xfrm>
          <a:custGeom>
            <a:avLst/>
            <a:gdLst/>
            <a:ahLst/>
            <a:cxnLst/>
            <a:rect l="l" t="t" r="r" b="b"/>
            <a:pathLst>
              <a:path w="64960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49604" h="76200">
                <a:moveTo>
                  <a:pt x="573024" y="0"/>
                </a:moveTo>
                <a:lnTo>
                  <a:pt x="573024" y="76200"/>
                </a:lnTo>
                <a:lnTo>
                  <a:pt x="636524" y="44450"/>
                </a:lnTo>
                <a:lnTo>
                  <a:pt x="585724" y="44450"/>
                </a:lnTo>
                <a:lnTo>
                  <a:pt x="585724" y="31750"/>
                </a:lnTo>
                <a:lnTo>
                  <a:pt x="636524" y="31750"/>
                </a:lnTo>
                <a:lnTo>
                  <a:pt x="573024" y="0"/>
                </a:lnTo>
                <a:close/>
              </a:path>
              <a:path w="64960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49604" h="76200">
                <a:moveTo>
                  <a:pt x="573024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3024" y="44450"/>
                </a:lnTo>
                <a:lnTo>
                  <a:pt x="573024" y="31750"/>
                </a:lnTo>
                <a:close/>
              </a:path>
              <a:path w="649604" h="76200">
                <a:moveTo>
                  <a:pt x="636524" y="31750"/>
                </a:moveTo>
                <a:lnTo>
                  <a:pt x="585724" y="31750"/>
                </a:lnTo>
                <a:lnTo>
                  <a:pt x="585724" y="44450"/>
                </a:lnTo>
                <a:lnTo>
                  <a:pt x="636524" y="44450"/>
                </a:lnTo>
                <a:lnTo>
                  <a:pt x="649224" y="38100"/>
                </a:lnTo>
                <a:lnTo>
                  <a:pt x="63652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84920" y="3791711"/>
            <a:ext cx="649605" cy="76200"/>
          </a:xfrm>
          <a:custGeom>
            <a:avLst/>
            <a:gdLst/>
            <a:ahLst/>
            <a:cxnLst/>
            <a:rect l="l" t="t" r="r" b="b"/>
            <a:pathLst>
              <a:path w="64960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49604" h="76200">
                <a:moveTo>
                  <a:pt x="573024" y="0"/>
                </a:moveTo>
                <a:lnTo>
                  <a:pt x="573024" y="76200"/>
                </a:lnTo>
                <a:lnTo>
                  <a:pt x="636524" y="44450"/>
                </a:lnTo>
                <a:lnTo>
                  <a:pt x="585724" y="44450"/>
                </a:lnTo>
                <a:lnTo>
                  <a:pt x="585724" y="31750"/>
                </a:lnTo>
                <a:lnTo>
                  <a:pt x="636524" y="31750"/>
                </a:lnTo>
                <a:lnTo>
                  <a:pt x="573024" y="0"/>
                </a:lnTo>
                <a:close/>
              </a:path>
              <a:path w="64960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49604" h="76200">
                <a:moveTo>
                  <a:pt x="573024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3024" y="44450"/>
                </a:lnTo>
                <a:lnTo>
                  <a:pt x="573024" y="31750"/>
                </a:lnTo>
                <a:close/>
              </a:path>
              <a:path w="649604" h="76200">
                <a:moveTo>
                  <a:pt x="636524" y="31750"/>
                </a:moveTo>
                <a:lnTo>
                  <a:pt x="585724" y="31750"/>
                </a:lnTo>
                <a:lnTo>
                  <a:pt x="585724" y="44450"/>
                </a:lnTo>
                <a:lnTo>
                  <a:pt x="636524" y="44450"/>
                </a:lnTo>
                <a:lnTo>
                  <a:pt x="649224" y="38100"/>
                </a:lnTo>
                <a:lnTo>
                  <a:pt x="63652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32833" y="2263139"/>
            <a:ext cx="195071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80503" y="2263139"/>
            <a:ext cx="195072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32833" y="4654296"/>
            <a:ext cx="195071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80503" y="4654296"/>
            <a:ext cx="195072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47404" y="4654296"/>
            <a:ext cx="195072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29700" y="2263139"/>
            <a:ext cx="193548" cy="76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354311" y="2263139"/>
            <a:ext cx="129540" cy="7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05116" y="2263139"/>
            <a:ext cx="131063" cy="76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336023" y="4654296"/>
            <a:ext cx="129540" cy="76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05116" y="4654296"/>
            <a:ext cx="131063" cy="76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457445" y="4654296"/>
            <a:ext cx="129539" cy="7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457445" y="2263139"/>
            <a:ext cx="129539" cy="7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341747" y="1214754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53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175243" y="1201673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68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26301" y="1201673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58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98340" y="2200401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11</a:t>
            </a:r>
            <a:endParaRPr sz="1000" dirty="0">
              <a:latin typeface="Arial"/>
              <a:cs typeface="Arial"/>
            </a:endParaRPr>
          </a:p>
          <a:p>
            <a:pPr marL="12700"/>
            <a:r>
              <a:rPr sz="1000" spc="-5" dirty="0">
                <a:latin typeface="Arial"/>
                <a:cs typeface="Arial"/>
              </a:rPr>
              <a:t>0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523479" y="4591634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74664" y="4591634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562602" y="4591634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</a:t>
            </a:r>
            <a:endParaRPr sz="1000" dirty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8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459217" y="2200401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  <a:p>
            <a:pPr marL="12700"/>
            <a:r>
              <a:rPr sz="1000" spc="-5" dirty="0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10274" y="2240025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  <a:p>
            <a:pPr marL="12700"/>
            <a:r>
              <a:rPr sz="1000" spc="-5" dirty="0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602352" y="2200402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551166" y="2200402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498583" y="2200401"/>
            <a:ext cx="2006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13.</a:t>
            </a:r>
            <a:endParaRPr sz="1000">
              <a:latin typeface="Arial"/>
              <a:cs typeface="Arial"/>
            </a:endParaRPr>
          </a:p>
          <a:p>
            <a:pPr marL="12700"/>
            <a:r>
              <a:rPr sz="1000" spc="-5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564752" y="4591635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16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551166" y="4591635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602351" y="4591634"/>
            <a:ext cx="2006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13.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198364" y="1638300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30">
                <a:moveTo>
                  <a:pt x="194310" y="0"/>
                </a:moveTo>
                <a:lnTo>
                  <a:pt x="142654" y="4732"/>
                </a:lnTo>
                <a:lnTo>
                  <a:pt x="96237" y="18090"/>
                </a:lnTo>
                <a:lnTo>
                  <a:pt x="56911" y="38814"/>
                </a:lnTo>
                <a:lnTo>
                  <a:pt x="26528" y="65644"/>
                </a:lnTo>
                <a:lnTo>
                  <a:pt x="0" y="132587"/>
                </a:lnTo>
                <a:lnTo>
                  <a:pt x="6940" y="167853"/>
                </a:lnTo>
                <a:lnTo>
                  <a:pt x="56911" y="226361"/>
                </a:lnTo>
                <a:lnTo>
                  <a:pt x="96237" y="247085"/>
                </a:lnTo>
                <a:lnTo>
                  <a:pt x="142654" y="260443"/>
                </a:lnTo>
                <a:lnTo>
                  <a:pt x="194310" y="265175"/>
                </a:lnTo>
                <a:lnTo>
                  <a:pt x="245965" y="260443"/>
                </a:lnTo>
                <a:lnTo>
                  <a:pt x="292382" y="247085"/>
                </a:lnTo>
                <a:lnTo>
                  <a:pt x="331708" y="226361"/>
                </a:lnTo>
                <a:lnTo>
                  <a:pt x="362091" y="199531"/>
                </a:lnTo>
                <a:lnTo>
                  <a:pt x="388620" y="132587"/>
                </a:lnTo>
                <a:lnTo>
                  <a:pt x="381679" y="97322"/>
                </a:lnTo>
                <a:lnTo>
                  <a:pt x="331708" y="38814"/>
                </a:lnTo>
                <a:lnTo>
                  <a:pt x="292382" y="18090"/>
                </a:lnTo>
                <a:lnTo>
                  <a:pt x="245965" y="4732"/>
                </a:lnTo>
                <a:lnTo>
                  <a:pt x="19431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198364" y="1638300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30">
                <a:moveTo>
                  <a:pt x="0" y="132587"/>
                </a:moveTo>
                <a:lnTo>
                  <a:pt x="26528" y="65644"/>
                </a:lnTo>
                <a:lnTo>
                  <a:pt x="56911" y="38814"/>
                </a:lnTo>
                <a:lnTo>
                  <a:pt x="96237" y="18090"/>
                </a:lnTo>
                <a:lnTo>
                  <a:pt x="142654" y="4732"/>
                </a:lnTo>
                <a:lnTo>
                  <a:pt x="194310" y="0"/>
                </a:lnTo>
                <a:lnTo>
                  <a:pt x="245965" y="4732"/>
                </a:lnTo>
                <a:lnTo>
                  <a:pt x="292382" y="18090"/>
                </a:lnTo>
                <a:lnTo>
                  <a:pt x="331708" y="38814"/>
                </a:lnTo>
                <a:lnTo>
                  <a:pt x="362091" y="65644"/>
                </a:lnTo>
                <a:lnTo>
                  <a:pt x="388620" y="132587"/>
                </a:lnTo>
                <a:lnTo>
                  <a:pt x="381679" y="167853"/>
                </a:lnTo>
                <a:lnTo>
                  <a:pt x="331708" y="226361"/>
                </a:lnTo>
                <a:lnTo>
                  <a:pt x="292382" y="247085"/>
                </a:lnTo>
                <a:lnTo>
                  <a:pt x="245965" y="260443"/>
                </a:lnTo>
                <a:lnTo>
                  <a:pt x="194310" y="265175"/>
                </a:lnTo>
                <a:lnTo>
                  <a:pt x="142654" y="260443"/>
                </a:lnTo>
                <a:lnTo>
                  <a:pt x="96237" y="247085"/>
                </a:lnTo>
                <a:lnTo>
                  <a:pt x="56911" y="226361"/>
                </a:lnTo>
                <a:lnTo>
                  <a:pt x="26528" y="199531"/>
                </a:lnTo>
                <a:lnTo>
                  <a:pt x="0" y="132587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218557" y="1662810"/>
            <a:ext cx="347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R.25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9012936" y="4029455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29">
                <a:moveTo>
                  <a:pt x="195072" y="0"/>
                </a:moveTo>
                <a:lnTo>
                  <a:pt x="143227" y="4732"/>
                </a:lnTo>
                <a:lnTo>
                  <a:pt x="96632" y="18090"/>
                </a:lnTo>
                <a:lnTo>
                  <a:pt x="57150" y="38814"/>
                </a:lnTo>
                <a:lnTo>
                  <a:pt x="26641" y="65644"/>
                </a:lnTo>
                <a:lnTo>
                  <a:pt x="0" y="132588"/>
                </a:lnTo>
                <a:lnTo>
                  <a:pt x="6970" y="167853"/>
                </a:lnTo>
                <a:lnTo>
                  <a:pt x="57150" y="226361"/>
                </a:lnTo>
                <a:lnTo>
                  <a:pt x="96632" y="247085"/>
                </a:lnTo>
                <a:lnTo>
                  <a:pt x="143227" y="260443"/>
                </a:lnTo>
                <a:lnTo>
                  <a:pt x="195072" y="265176"/>
                </a:lnTo>
                <a:lnTo>
                  <a:pt x="246916" y="260443"/>
                </a:lnTo>
                <a:lnTo>
                  <a:pt x="293511" y="247085"/>
                </a:lnTo>
                <a:lnTo>
                  <a:pt x="332994" y="226361"/>
                </a:lnTo>
                <a:lnTo>
                  <a:pt x="363502" y="199531"/>
                </a:lnTo>
                <a:lnTo>
                  <a:pt x="390144" y="132588"/>
                </a:lnTo>
                <a:lnTo>
                  <a:pt x="383173" y="97322"/>
                </a:lnTo>
                <a:lnTo>
                  <a:pt x="332994" y="38814"/>
                </a:lnTo>
                <a:lnTo>
                  <a:pt x="293511" y="18090"/>
                </a:lnTo>
                <a:lnTo>
                  <a:pt x="246916" y="4732"/>
                </a:lnTo>
                <a:lnTo>
                  <a:pt x="19507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012936" y="4029455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29">
                <a:moveTo>
                  <a:pt x="0" y="132588"/>
                </a:moveTo>
                <a:lnTo>
                  <a:pt x="26641" y="65644"/>
                </a:lnTo>
                <a:lnTo>
                  <a:pt x="57150" y="38814"/>
                </a:lnTo>
                <a:lnTo>
                  <a:pt x="96632" y="18090"/>
                </a:lnTo>
                <a:lnTo>
                  <a:pt x="143227" y="4732"/>
                </a:lnTo>
                <a:lnTo>
                  <a:pt x="195072" y="0"/>
                </a:lnTo>
                <a:lnTo>
                  <a:pt x="246916" y="4732"/>
                </a:lnTo>
                <a:lnTo>
                  <a:pt x="293511" y="18090"/>
                </a:lnTo>
                <a:lnTo>
                  <a:pt x="332994" y="38814"/>
                </a:lnTo>
                <a:lnTo>
                  <a:pt x="363502" y="65644"/>
                </a:lnTo>
                <a:lnTo>
                  <a:pt x="390144" y="132588"/>
                </a:lnTo>
                <a:lnTo>
                  <a:pt x="383173" y="167853"/>
                </a:lnTo>
                <a:lnTo>
                  <a:pt x="332994" y="226361"/>
                </a:lnTo>
                <a:lnTo>
                  <a:pt x="293511" y="247085"/>
                </a:lnTo>
                <a:lnTo>
                  <a:pt x="246916" y="260443"/>
                </a:lnTo>
                <a:lnTo>
                  <a:pt x="195072" y="265176"/>
                </a:lnTo>
                <a:lnTo>
                  <a:pt x="143227" y="260443"/>
                </a:lnTo>
                <a:lnTo>
                  <a:pt x="96632" y="247085"/>
                </a:lnTo>
                <a:lnTo>
                  <a:pt x="57150" y="226361"/>
                </a:lnTo>
                <a:lnTo>
                  <a:pt x="26641" y="199531"/>
                </a:lnTo>
                <a:lnTo>
                  <a:pt x="0" y="132588"/>
                </a:lnTo>
                <a:close/>
              </a:path>
            </a:pathLst>
          </a:custGeom>
          <a:ln w="9143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9035033" y="4054220"/>
            <a:ext cx="347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R.54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7146036" y="4029455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29">
                <a:moveTo>
                  <a:pt x="195072" y="0"/>
                </a:moveTo>
                <a:lnTo>
                  <a:pt x="143227" y="4732"/>
                </a:lnTo>
                <a:lnTo>
                  <a:pt x="96632" y="18090"/>
                </a:lnTo>
                <a:lnTo>
                  <a:pt x="57149" y="38814"/>
                </a:lnTo>
                <a:lnTo>
                  <a:pt x="26641" y="65644"/>
                </a:lnTo>
                <a:lnTo>
                  <a:pt x="0" y="132588"/>
                </a:lnTo>
                <a:lnTo>
                  <a:pt x="6970" y="167853"/>
                </a:lnTo>
                <a:lnTo>
                  <a:pt x="57150" y="226361"/>
                </a:lnTo>
                <a:lnTo>
                  <a:pt x="96632" y="247085"/>
                </a:lnTo>
                <a:lnTo>
                  <a:pt x="143227" y="260443"/>
                </a:lnTo>
                <a:lnTo>
                  <a:pt x="195072" y="265176"/>
                </a:lnTo>
                <a:lnTo>
                  <a:pt x="246916" y="260443"/>
                </a:lnTo>
                <a:lnTo>
                  <a:pt x="293511" y="247085"/>
                </a:lnTo>
                <a:lnTo>
                  <a:pt x="332993" y="226361"/>
                </a:lnTo>
                <a:lnTo>
                  <a:pt x="363502" y="199531"/>
                </a:lnTo>
                <a:lnTo>
                  <a:pt x="390143" y="132588"/>
                </a:lnTo>
                <a:lnTo>
                  <a:pt x="383173" y="97322"/>
                </a:lnTo>
                <a:lnTo>
                  <a:pt x="332993" y="38814"/>
                </a:lnTo>
                <a:lnTo>
                  <a:pt x="293511" y="18090"/>
                </a:lnTo>
                <a:lnTo>
                  <a:pt x="246916" y="4732"/>
                </a:lnTo>
                <a:lnTo>
                  <a:pt x="19507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146036" y="4029455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29">
                <a:moveTo>
                  <a:pt x="0" y="132588"/>
                </a:moveTo>
                <a:lnTo>
                  <a:pt x="26641" y="65644"/>
                </a:lnTo>
                <a:lnTo>
                  <a:pt x="57150" y="38814"/>
                </a:lnTo>
                <a:lnTo>
                  <a:pt x="96632" y="18090"/>
                </a:lnTo>
                <a:lnTo>
                  <a:pt x="143227" y="4732"/>
                </a:lnTo>
                <a:lnTo>
                  <a:pt x="195072" y="0"/>
                </a:lnTo>
                <a:lnTo>
                  <a:pt x="246916" y="4732"/>
                </a:lnTo>
                <a:lnTo>
                  <a:pt x="293511" y="18090"/>
                </a:lnTo>
                <a:lnTo>
                  <a:pt x="332993" y="38814"/>
                </a:lnTo>
                <a:lnTo>
                  <a:pt x="363502" y="65644"/>
                </a:lnTo>
                <a:lnTo>
                  <a:pt x="390143" y="132588"/>
                </a:lnTo>
                <a:lnTo>
                  <a:pt x="383173" y="167853"/>
                </a:lnTo>
                <a:lnTo>
                  <a:pt x="332993" y="226361"/>
                </a:lnTo>
                <a:lnTo>
                  <a:pt x="293511" y="247085"/>
                </a:lnTo>
                <a:lnTo>
                  <a:pt x="246916" y="260443"/>
                </a:lnTo>
                <a:lnTo>
                  <a:pt x="195072" y="265176"/>
                </a:lnTo>
                <a:lnTo>
                  <a:pt x="143227" y="260443"/>
                </a:lnTo>
                <a:lnTo>
                  <a:pt x="96632" y="247085"/>
                </a:lnTo>
                <a:lnTo>
                  <a:pt x="57150" y="226361"/>
                </a:lnTo>
                <a:lnTo>
                  <a:pt x="26641" y="199531"/>
                </a:lnTo>
                <a:lnTo>
                  <a:pt x="0" y="132588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98364" y="4029455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29">
                <a:moveTo>
                  <a:pt x="194310" y="0"/>
                </a:moveTo>
                <a:lnTo>
                  <a:pt x="142654" y="4732"/>
                </a:lnTo>
                <a:lnTo>
                  <a:pt x="96237" y="18090"/>
                </a:lnTo>
                <a:lnTo>
                  <a:pt x="56911" y="38814"/>
                </a:lnTo>
                <a:lnTo>
                  <a:pt x="26528" y="65644"/>
                </a:lnTo>
                <a:lnTo>
                  <a:pt x="0" y="132588"/>
                </a:lnTo>
                <a:lnTo>
                  <a:pt x="6940" y="167853"/>
                </a:lnTo>
                <a:lnTo>
                  <a:pt x="56911" y="226361"/>
                </a:lnTo>
                <a:lnTo>
                  <a:pt x="96237" y="247085"/>
                </a:lnTo>
                <a:lnTo>
                  <a:pt x="142654" y="260443"/>
                </a:lnTo>
                <a:lnTo>
                  <a:pt x="194310" y="265176"/>
                </a:lnTo>
                <a:lnTo>
                  <a:pt x="245965" y="260443"/>
                </a:lnTo>
                <a:lnTo>
                  <a:pt x="292382" y="247085"/>
                </a:lnTo>
                <a:lnTo>
                  <a:pt x="331708" y="226361"/>
                </a:lnTo>
                <a:lnTo>
                  <a:pt x="362091" y="199531"/>
                </a:lnTo>
                <a:lnTo>
                  <a:pt x="388620" y="132588"/>
                </a:lnTo>
                <a:lnTo>
                  <a:pt x="381679" y="97322"/>
                </a:lnTo>
                <a:lnTo>
                  <a:pt x="331708" y="38814"/>
                </a:lnTo>
                <a:lnTo>
                  <a:pt x="292382" y="18090"/>
                </a:lnTo>
                <a:lnTo>
                  <a:pt x="245965" y="4732"/>
                </a:lnTo>
                <a:lnTo>
                  <a:pt x="19431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198364" y="4029455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29">
                <a:moveTo>
                  <a:pt x="0" y="132588"/>
                </a:moveTo>
                <a:lnTo>
                  <a:pt x="26528" y="65644"/>
                </a:lnTo>
                <a:lnTo>
                  <a:pt x="56911" y="38814"/>
                </a:lnTo>
                <a:lnTo>
                  <a:pt x="96237" y="18090"/>
                </a:lnTo>
                <a:lnTo>
                  <a:pt x="142654" y="4732"/>
                </a:lnTo>
                <a:lnTo>
                  <a:pt x="194310" y="0"/>
                </a:lnTo>
                <a:lnTo>
                  <a:pt x="245965" y="4732"/>
                </a:lnTo>
                <a:lnTo>
                  <a:pt x="292382" y="18090"/>
                </a:lnTo>
                <a:lnTo>
                  <a:pt x="331708" y="38814"/>
                </a:lnTo>
                <a:lnTo>
                  <a:pt x="362091" y="65644"/>
                </a:lnTo>
                <a:lnTo>
                  <a:pt x="388620" y="132588"/>
                </a:lnTo>
                <a:lnTo>
                  <a:pt x="381679" y="167853"/>
                </a:lnTo>
                <a:lnTo>
                  <a:pt x="331708" y="226361"/>
                </a:lnTo>
                <a:lnTo>
                  <a:pt x="292382" y="247085"/>
                </a:lnTo>
                <a:lnTo>
                  <a:pt x="245965" y="260443"/>
                </a:lnTo>
                <a:lnTo>
                  <a:pt x="194310" y="265176"/>
                </a:lnTo>
                <a:lnTo>
                  <a:pt x="142654" y="260443"/>
                </a:lnTo>
                <a:lnTo>
                  <a:pt x="96237" y="247085"/>
                </a:lnTo>
                <a:lnTo>
                  <a:pt x="56911" y="226361"/>
                </a:lnTo>
                <a:lnTo>
                  <a:pt x="26528" y="199531"/>
                </a:lnTo>
                <a:lnTo>
                  <a:pt x="0" y="132588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095231" y="1638300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30">
                <a:moveTo>
                  <a:pt x="194310" y="0"/>
                </a:moveTo>
                <a:lnTo>
                  <a:pt x="142654" y="4732"/>
                </a:lnTo>
                <a:lnTo>
                  <a:pt x="96237" y="18090"/>
                </a:lnTo>
                <a:lnTo>
                  <a:pt x="56911" y="38814"/>
                </a:lnTo>
                <a:lnTo>
                  <a:pt x="26528" y="65644"/>
                </a:lnTo>
                <a:lnTo>
                  <a:pt x="0" y="132587"/>
                </a:lnTo>
                <a:lnTo>
                  <a:pt x="6940" y="167853"/>
                </a:lnTo>
                <a:lnTo>
                  <a:pt x="56911" y="226361"/>
                </a:lnTo>
                <a:lnTo>
                  <a:pt x="96237" y="247085"/>
                </a:lnTo>
                <a:lnTo>
                  <a:pt x="142654" y="260443"/>
                </a:lnTo>
                <a:lnTo>
                  <a:pt x="194310" y="265175"/>
                </a:lnTo>
                <a:lnTo>
                  <a:pt x="245965" y="260443"/>
                </a:lnTo>
                <a:lnTo>
                  <a:pt x="292382" y="247085"/>
                </a:lnTo>
                <a:lnTo>
                  <a:pt x="331708" y="226361"/>
                </a:lnTo>
                <a:lnTo>
                  <a:pt x="362091" y="199531"/>
                </a:lnTo>
                <a:lnTo>
                  <a:pt x="388620" y="132587"/>
                </a:lnTo>
                <a:lnTo>
                  <a:pt x="381679" y="97322"/>
                </a:lnTo>
                <a:lnTo>
                  <a:pt x="331708" y="38814"/>
                </a:lnTo>
                <a:lnTo>
                  <a:pt x="292382" y="18090"/>
                </a:lnTo>
                <a:lnTo>
                  <a:pt x="245965" y="4732"/>
                </a:lnTo>
                <a:lnTo>
                  <a:pt x="19431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095231" y="1638300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30">
                <a:moveTo>
                  <a:pt x="0" y="132587"/>
                </a:moveTo>
                <a:lnTo>
                  <a:pt x="26528" y="65644"/>
                </a:lnTo>
                <a:lnTo>
                  <a:pt x="56911" y="38814"/>
                </a:lnTo>
                <a:lnTo>
                  <a:pt x="96237" y="18090"/>
                </a:lnTo>
                <a:lnTo>
                  <a:pt x="142654" y="4732"/>
                </a:lnTo>
                <a:lnTo>
                  <a:pt x="194310" y="0"/>
                </a:lnTo>
                <a:lnTo>
                  <a:pt x="245965" y="4732"/>
                </a:lnTo>
                <a:lnTo>
                  <a:pt x="292382" y="18090"/>
                </a:lnTo>
                <a:lnTo>
                  <a:pt x="331708" y="38814"/>
                </a:lnTo>
                <a:lnTo>
                  <a:pt x="362091" y="65644"/>
                </a:lnTo>
                <a:lnTo>
                  <a:pt x="388620" y="132587"/>
                </a:lnTo>
                <a:lnTo>
                  <a:pt x="381679" y="167853"/>
                </a:lnTo>
                <a:lnTo>
                  <a:pt x="331708" y="226361"/>
                </a:lnTo>
                <a:lnTo>
                  <a:pt x="292382" y="247085"/>
                </a:lnTo>
                <a:lnTo>
                  <a:pt x="245965" y="260443"/>
                </a:lnTo>
                <a:lnTo>
                  <a:pt x="194310" y="265175"/>
                </a:lnTo>
                <a:lnTo>
                  <a:pt x="142654" y="260443"/>
                </a:lnTo>
                <a:lnTo>
                  <a:pt x="96237" y="247085"/>
                </a:lnTo>
                <a:lnTo>
                  <a:pt x="56911" y="226361"/>
                </a:lnTo>
                <a:lnTo>
                  <a:pt x="26528" y="199531"/>
                </a:lnTo>
                <a:lnTo>
                  <a:pt x="0" y="132587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9116314" y="1662810"/>
            <a:ext cx="347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R.41</a:t>
            </a:r>
            <a:endParaRPr sz="120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7146036" y="1638300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30">
                <a:moveTo>
                  <a:pt x="195072" y="0"/>
                </a:moveTo>
                <a:lnTo>
                  <a:pt x="143227" y="4732"/>
                </a:lnTo>
                <a:lnTo>
                  <a:pt x="96632" y="18090"/>
                </a:lnTo>
                <a:lnTo>
                  <a:pt x="57149" y="38814"/>
                </a:lnTo>
                <a:lnTo>
                  <a:pt x="26641" y="65644"/>
                </a:lnTo>
                <a:lnTo>
                  <a:pt x="0" y="132587"/>
                </a:lnTo>
                <a:lnTo>
                  <a:pt x="6970" y="167853"/>
                </a:lnTo>
                <a:lnTo>
                  <a:pt x="57150" y="226361"/>
                </a:lnTo>
                <a:lnTo>
                  <a:pt x="96632" y="247085"/>
                </a:lnTo>
                <a:lnTo>
                  <a:pt x="143227" y="260443"/>
                </a:lnTo>
                <a:lnTo>
                  <a:pt x="195072" y="265175"/>
                </a:lnTo>
                <a:lnTo>
                  <a:pt x="246916" y="260443"/>
                </a:lnTo>
                <a:lnTo>
                  <a:pt x="293511" y="247085"/>
                </a:lnTo>
                <a:lnTo>
                  <a:pt x="332993" y="226361"/>
                </a:lnTo>
                <a:lnTo>
                  <a:pt x="363502" y="199531"/>
                </a:lnTo>
                <a:lnTo>
                  <a:pt x="390143" y="132587"/>
                </a:lnTo>
                <a:lnTo>
                  <a:pt x="383173" y="97322"/>
                </a:lnTo>
                <a:lnTo>
                  <a:pt x="332993" y="38814"/>
                </a:lnTo>
                <a:lnTo>
                  <a:pt x="293511" y="18090"/>
                </a:lnTo>
                <a:lnTo>
                  <a:pt x="246916" y="4732"/>
                </a:lnTo>
                <a:lnTo>
                  <a:pt x="19507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146036" y="1638300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30">
                <a:moveTo>
                  <a:pt x="0" y="132587"/>
                </a:moveTo>
                <a:lnTo>
                  <a:pt x="26641" y="65644"/>
                </a:lnTo>
                <a:lnTo>
                  <a:pt x="57150" y="38814"/>
                </a:lnTo>
                <a:lnTo>
                  <a:pt x="96632" y="18090"/>
                </a:lnTo>
                <a:lnTo>
                  <a:pt x="143227" y="4732"/>
                </a:lnTo>
                <a:lnTo>
                  <a:pt x="195072" y="0"/>
                </a:lnTo>
                <a:lnTo>
                  <a:pt x="246916" y="4732"/>
                </a:lnTo>
                <a:lnTo>
                  <a:pt x="293511" y="18090"/>
                </a:lnTo>
                <a:lnTo>
                  <a:pt x="332993" y="38814"/>
                </a:lnTo>
                <a:lnTo>
                  <a:pt x="363502" y="65644"/>
                </a:lnTo>
                <a:lnTo>
                  <a:pt x="390143" y="132587"/>
                </a:lnTo>
                <a:lnTo>
                  <a:pt x="383173" y="167853"/>
                </a:lnTo>
                <a:lnTo>
                  <a:pt x="332993" y="226361"/>
                </a:lnTo>
                <a:lnTo>
                  <a:pt x="293511" y="247085"/>
                </a:lnTo>
                <a:lnTo>
                  <a:pt x="246916" y="260443"/>
                </a:lnTo>
                <a:lnTo>
                  <a:pt x="195072" y="265175"/>
                </a:lnTo>
                <a:lnTo>
                  <a:pt x="143227" y="260443"/>
                </a:lnTo>
                <a:lnTo>
                  <a:pt x="96632" y="247085"/>
                </a:lnTo>
                <a:lnTo>
                  <a:pt x="57150" y="226361"/>
                </a:lnTo>
                <a:lnTo>
                  <a:pt x="26641" y="199531"/>
                </a:lnTo>
                <a:lnTo>
                  <a:pt x="0" y="132587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7167498" y="1662810"/>
            <a:ext cx="347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R.33</a:t>
            </a:r>
            <a:endParaRPr sz="12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6626352" y="3127248"/>
            <a:ext cx="1430020" cy="76200"/>
          </a:xfrm>
          <a:custGeom>
            <a:avLst/>
            <a:gdLst/>
            <a:ahLst/>
            <a:cxnLst/>
            <a:rect l="l" t="t" r="r" b="b"/>
            <a:pathLst>
              <a:path w="143002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30020" h="76200">
                <a:moveTo>
                  <a:pt x="1353312" y="0"/>
                </a:moveTo>
                <a:lnTo>
                  <a:pt x="1353312" y="76200"/>
                </a:lnTo>
                <a:lnTo>
                  <a:pt x="1416812" y="44450"/>
                </a:lnTo>
                <a:lnTo>
                  <a:pt x="1366012" y="44450"/>
                </a:lnTo>
                <a:lnTo>
                  <a:pt x="1366012" y="31750"/>
                </a:lnTo>
                <a:lnTo>
                  <a:pt x="1416812" y="31750"/>
                </a:lnTo>
                <a:lnTo>
                  <a:pt x="1353312" y="0"/>
                </a:lnTo>
                <a:close/>
              </a:path>
              <a:path w="143002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30020" h="76200">
                <a:moveTo>
                  <a:pt x="1353312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3312" y="44450"/>
                </a:lnTo>
                <a:lnTo>
                  <a:pt x="1353312" y="31750"/>
                </a:lnTo>
                <a:close/>
              </a:path>
              <a:path w="1430020" h="76200">
                <a:moveTo>
                  <a:pt x="1416812" y="31750"/>
                </a:moveTo>
                <a:lnTo>
                  <a:pt x="1366012" y="31750"/>
                </a:lnTo>
                <a:lnTo>
                  <a:pt x="1366012" y="44450"/>
                </a:lnTo>
                <a:lnTo>
                  <a:pt x="1416812" y="44450"/>
                </a:lnTo>
                <a:lnTo>
                  <a:pt x="1429512" y="38100"/>
                </a:lnTo>
                <a:lnTo>
                  <a:pt x="141681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678680" y="5518403"/>
            <a:ext cx="1428115" cy="76200"/>
          </a:xfrm>
          <a:custGeom>
            <a:avLst/>
            <a:gdLst/>
            <a:ahLst/>
            <a:cxnLst/>
            <a:rect l="l" t="t" r="r" b="b"/>
            <a:pathLst>
              <a:path w="142811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28114" h="76200">
                <a:moveTo>
                  <a:pt x="1351787" y="0"/>
                </a:moveTo>
                <a:lnTo>
                  <a:pt x="1351787" y="76200"/>
                </a:lnTo>
                <a:lnTo>
                  <a:pt x="1415287" y="44450"/>
                </a:lnTo>
                <a:lnTo>
                  <a:pt x="1364487" y="44450"/>
                </a:lnTo>
                <a:lnTo>
                  <a:pt x="1364487" y="31750"/>
                </a:lnTo>
                <a:lnTo>
                  <a:pt x="1415287" y="31750"/>
                </a:lnTo>
                <a:lnTo>
                  <a:pt x="1351787" y="0"/>
                </a:lnTo>
                <a:close/>
              </a:path>
              <a:path w="142811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28114" h="76200">
                <a:moveTo>
                  <a:pt x="1351787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1787" y="44450"/>
                </a:lnTo>
                <a:lnTo>
                  <a:pt x="1351787" y="31750"/>
                </a:lnTo>
                <a:close/>
              </a:path>
              <a:path w="1428114" h="76200">
                <a:moveTo>
                  <a:pt x="1415287" y="31750"/>
                </a:moveTo>
                <a:lnTo>
                  <a:pt x="1364487" y="31750"/>
                </a:lnTo>
                <a:lnTo>
                  <a:pt x="1364487" y="44450"/>
                </a:lnTo>
                <a:lnTo>
                  <a:pt x="1415287" y="44450"/>
                </a:lnTo>
                <a:lnTo>
                  <a:pt x="1427987" y="38100"/>
                </a:lnTo>
                <a:lnTo>
                  <a:pt x="141528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26352" y="5518403"/>
            <a:ext cx="1430020" cy="76200"/>
          </a:xfrm>
          <a:custGeom>
            <a:avLst/>
            <a:gdLst/>
            <a:ahLst/>
            <a:cxnLst/>
            <a:rect l="l" t="t" r="r" b="b"/>
            <a:pathLst>
              <a:path w="143002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30020" h="76200">
                <a:moveTo>
                  <a:pt x="1353312" y="0"/>
                </a:moveTo>
                <a:lnTo>
                  <a:pt x="1353312" y="76200"/>
                </a:lnTo>
                <a:lnTo>
                  <a:pt x="1416812" y="44450"/>
                </a:lnTo>
                <a:lnTo>
                  <a:pt x="1366012" y="44450"/>
                </a:lnTo>
                <a:lnTo>
                  <a:pt x="1366012" y="31750"/>
                </a:lnTo>
                <a:lnTo>
                  <a:pt x="1416812" y="31750"/>
                </a:lnTo>
                <a:lnTo>
                  <a:pt x="1353312" y="0"/>
                </a:lnTo>
                <a:close/>
              </a:path>
              <a:path w="143002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30020" h="76200">
                <a:moveTo>
                  <a:pt x="1353312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3312" y="44450"/>
                </a:lnTo>
                <a:lnTo>
                  <a:pt x="1353312" y="31750"/>
                </a:lnTo>
                <a:close/>
              </a:path>
              <a:path w="1430020" h="76200">
                <a:moveTo>
                  <a:pt x="1416812" y="31750"/>
                </a:moveTo>
                <a:lnTo>
                  <a:pt x="1366012" y="31750"/>
                </a:lnTo>
                <a:lnTo>
                  <a:pt x="1366012" y="44450"/>
                </a:lnTo>
                <a:lnTo>
                  <a:pt x="1416812" y="44450"/>
                </a:lnTo>
                <a:lnTo>
                  <a:pt x="1429512" y="38100"/>
                </a:lnTo>
                <a:lnTo>
                  <a:pt x="141681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575548" y="3127248"/>
            <a:ext cx="1428115" cy="76200"/>
          </a:xfrm>
          <a:custGeom>
            <a:avLst/>
            <a:gdLst/>
            <a:ahLst/>
            <a:cxnLst/>
            <a:rect l="l" t="t" r="r" b="b"/>
            <a:pathLst>
              <a:path w="142811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28115" h="76200">
                <a:moveTo>
                  <a:pt x="1351787" y="0"/>
                </a:moveTo>
                <a:lnTo>
                  <a:pt x="1351787" y="76200"/>
                </a:lnTo>
                <a:lnTo>
                  <a:pt x="1415287" y="44450"/>
                </a:lnTo>
                <a:lnTo>
                  <a:pt x="1364487" y="44450"/>
                </a:lnTo>
                <a:lnTo>
                  <a:pt x="1364487" y="31750"/>
                </a:lnTo>
                <a:lnTo>
                  <a:pt x="1415287" y="31750"/>
                </a:lnTo>
                <a:lnTo>
                  <a:pt x="1351787" y="0"/>
                </a:lnTo>
                <a:close/>
              </a:path>
              <a:path w="142811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28115" h="76200">
                <a:moveTo>
                  <a:pt x="1351787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1787" y="44450"/>
                </a:lnTo>
                <a:lnTo>
                  <a:pt x="1351787" y="31750"/>
                </a:lnTo>
                <a:close/>
              </a:path>
              <a:path w="1428115" h="76200">
                <a:moveTo>
                  <a:pt x="1415287" y="31750"/>
                </a:moveTo>
                <a:lnTo>
                  <a:pt x="1364487" y="31750"/>
                </a:lnTo>
                <a:lnTo>
                  <a:pt x="1364487" y="44450"/>
                </a:lnTo>
                <a:lnTo>
                  <a:pt x="1415287" y="44450"/>
                </a:lnTo>
                <a:lnTo>
                  <a:pt x="1427987" y="38100"/>
                </a:lnTo>
                <a:lnTo>
                  <a:pt x="141528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678680" y="3127248"/>
            <a:ext cx="1428115" cy="76200"/>
          </a:xfrm>
          <a:custGeom>
            <a:avLst/>
            <a:gdLst/>
            <a:ahLst/>
            <a:cxnLst/>
            <a:rect l="l" t="t" r="r" b="b"/>
            <a:pathLst>
              <a:path w="142811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28114" h="76200">
                <a:moveTo>
                  <a:pt x="1351787" y="0"/>
                </a:moveTo>
                <a:lnTo>
                  <a:pt x="1351787" y="76200"/>
                </a:lnTo>
                <a:lnTo>
                  <a:pt x="1415287" y="44450"/>
                </a:lnTo>
                <a:lnTo>
                  <a:pt x="1364487" y="44450"/>
                </a:lnTo>
                <a:lnTo>
                  <a:pt x="1364487" y="31750"/>
                </a:lnTo>
                <a:lnTo>
                  <a:pt x="1415287" y="31750"/>
                </a:lnTo>
                <a:lnTo>
                  <a:pt x="1351787" y="0"/>
                </a:lnTo>
                <a:close/>
              </a:path>
              <a:path w="142811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28114" h="76200">
                <a:moveTo>
                  <a:pt x="1351787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1787" y="44450"/>
                </a:lnTo>
                <a:lnTo>
                  <a:pt x="1351787" y="31750"/>
                </a:lnTo>
                <a:close/>
              </a:path>
              <a:path w="1428114" h="76200">
                <a:moveTo>
                  <a:pt x="1415287" y="31750"/>
                </a:moveTo>
                <a:lnTo>
                  <a:pt x="1364487" y="31750"/>
                </a:lnTo>
                <a:lnTo>
                  <a:pt x="1364487" y="44450"/>
                </a:lnTo>
                <a:lnTo>
                  <a:pt x="1415287" y="44450"/>
                </a:lnTo>
                <a:lnTo>
                  <a:pt x="1427987" y="38100"/>
                </a:lnTo>
                <a:lnTo>
                  <a:pt x="141528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97823" y="5498591"/>
            <a:ext cx="1430020" cy="76200"/>
          </a:xfrm>
          <a:custGeom>
            <a:avLst/>
            <a:gdLst/>
            <a:ahLst/>
            <a:cxnLst/>
            <a:rect l="l" t="t" r="r" b="b"/>
            <a:pathLst>
              <a:path w="143002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30020" h="76200">
                <a:moveTo>
                  <a:pt x="1353311" y="0"/>
                </a:moveTo>
                <a:lnTo>
                  <a:pt x="1353311" y="76200"/>
                </a:lnTo>
                <a:lnTo>
                  <a:pt x="1416811" y="44450"/>
                </a:lnTo>
                <a:lnTo>
                  <a:pt x="1366011" y="44450"/>
                </a:lnTo>
                <a:lnTo>
                  <a:pt x="1366011" y="31750"/>
                </a:lnTo>
                <a:lnTo>
                  <a:pt x="1416811" y="31750"/>
                </a:lnTo>
                <a:lnTo>
                  <a:pt x="1353311" y="0"/>
                </a:lnTo>
                <a:close/>
              </a:path>
              <a:path w="143002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30020" h="76200">
                <a:moveTo>
                  <a:pt x="1353311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3311" y="44450"/>
                </a:lnTo>
                <a:lnTo>
                  <a:pt x="1353311" y="31750"/>
                </a:lnTo>
                <a:close/>
              </a:path>
              <a:path w="1430020" h="76200">
                <a:moveTo>
                  <a:pt x="1416811" y="31750"/>
                </a:moveTo>
                <a:lnTo>
                  <a:pt x="1366011" y="31750"/>
                </a:lnTo>
                <a:lnTo>
                  <a:pt x="1366011" y="44450"/>
                </a:lnTo>
                <a:lnTo>
                  <a:pt x="1416811" y="44450"/>
                </a:lnTo>
                <a:lnTo>
                  <a:pt x="1429511" y="38100"/>
                </a:lnTo>
                <a:lnTo>
                  <a:pt x="1416811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5212842" y="3260041"/>
            <a:ext cx="353695" cy="100266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R="51435" algn="ctr">
              <a:spcBef>
                <a:spcPts val="790"/>
              </a:spcBef>
            </a:pPr>
            <a:r>
              <a:rPr sz="1000" b="1" spc="-10" dirty="0">
                <a:latin typeface="Arial"/>
                <a:cs typeface="Arial"/>
              </a:rPr>
              <a:t>90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835"/>
              </a:spcBef>
            </a:pPr>
            <a:r>
              <a:rPr sz="1200" spc="-5" dirty="0">
                <a:latin typeface="Arial"/>
                <a:cs typeface="Arial"/>
              </a:rPr>
              <a:t>68.</a:t>
            </a:r>
            <a:endParaRPr sz="1200">
              <a:latin typeface="Arial"/>
              <a:cs typeface="Arial"/>
            </a:endParaRPr>
          </a:p>
          <a:p>
            <a:pPr marL="12700"/>
            <a:r>
              <a:rPr sz="1200" spc="-5" dirty="0"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  <a:p>
            <a:pPr marL="18415">
              <a:spcBef>
                <a:spcPts val="645"/>
              </a:spcBef>
            </a:pPr>
            <a:r>
              <a:rPr sz="1200" spc="-5" dirty="0">
                <a:latin typeface="Arial"/>
                <a:cs typeface="Arial"/>
              </a:rPr>
              <a:t>R.42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071609" y="3196209"/>
            <a:ext cx="269240" cy="619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  <a:p>
            <a:pPr marL="33655" algn="ctr"/>
            <a:r>
              <a:rPr sz="1000" b="1" spc="-5" dirty="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  <a:p>
            <a:pPr marR="65405" algn="ctr">
              <a:spcBef>
                <a:spcPts val="835"/>
              </a:spcBef>
            </a:pPr>
            <a:r>
              <a:rPr sz="1200" spc="-5" dirty="0">
                <a:latin typeface="Arial"/>
                <a:cs typeface="Arial"/>
              </a:rPr>
              <a:t>70</a:t>
            </a:r>
            <a:endParaRPr sz="12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277104" y="5561482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  <a:p>
            <a:pPr marL="12700"/>
            <a:r>
              <a:rPr sz="1000" b="1" spc="-5" dirty="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290562" y="5588001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290562" y="5740401"/>
            <a:ext cx="958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5" dirty="0"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157844" y="5588001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157844" y="5740401"/>
            <a:ext cx="958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5" dirty="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161658" y="3196208"/>
            <a:ext cx="353695" cy="1066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215" algn="ctr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spc="-5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  <a:p>
            <a:pPr marR="106680" algn="ctr">
              <a:spcBef>
                <a:spcPts val="730"/>
              </a:spcBef>
            </a:pPr>
            <a:r>
              <a:rPr sz="1200" spc="-5" dirty="0">
                <a:latin typeface="Arial"/>
                <a:cs typeface="Arial"/>
              </a:rPr>
              <a:t>63.</a:t>
            </a:r>
            <a:endParaRPr sz="1200">
              <a:latin typeface="Arial"/>
              <a:cs typeface="Arial"/>
            </a:endParaRPr>
          </a:p>
          <a:p>
            <a:pPr marL="12700"/>
            <a:r>
              <a:rPr sz="1200" dirty="0"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  <a:p>
            <a:pPr marL="5715" algn="ctr">
              <a:spcBef>
                <a:spcPts val="750"/>
              </a:spcBef>
            </a:pPr>
            <a:r>
              <a:rPr sz="1200" spc="-5" dirty="0">
                <a:latin typeface="Arial"/>
                <a:cs typeface="Arial"/>
              </a:rPr>
              <a:t>R.50</a:t>
            </a:r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05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2928076" y="2114406"/>
            <a:ext cx="7740384" cy="31799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59059" y="819044"/>
            <a:ext cx="5841104" cy="513945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3264" spc="-5" dirty="0">
                <a:solidFill>
                  <a:srgbClr val="000000"/>
                </a:solidFill>
                <a:latin typeface="Arial"/>
                <a:cs typeface="Arial"/>
              </a:rPr>
              <a:t>TEGANGAN IJIN PROFIL</a:t>
            </a:r>
            <a:r>
              <a:rPr sz="3264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64" spc="-5" dirty="0">
                <a:solidFill>
                  <a:srgbClr val="000000"/>
                </a:solidFill>
                <a:latin typeface="Arial"/>
                <a:cs typeface="Arial"/>
              </a:rPr>
              <a:t>REL</a:t>
            </a:r>
            <a:endParaRPr sz="3264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4222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4069736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Bahan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dan </a:t>
            </a: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kekuatan</a:t>
            </a:r>
            <a:r>
              <a:rPr sz="2100" b="1" i="1" spc="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60421" y="2046732"/>
            <a:ext cx="6376415" cy="20025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94633" y="1141221"/>
            <a:ext cx="600456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245" dirty="0">
                <a:latin typeface="DejaVu Sans"/>
                <a:cs typeface="DejaVu Sans"/>
              </a:rPr>
              <a:t>Terdapat </a:t>
            </a:r>
            <a:r>
              <a:rPr sz="2000" spc="-210" dirty="0" err="1">
                <a:latin typeface="DejaVu Sans"/>
                <a:cs typeface="DejaVu Sans"/>
              </a:rPr>
              <a:t>tiga</a:t>
            </a:r>
            <a:r>
              <a:rPr sz="2000" spc="-210" dirty="0">
                <a:latin typeface="DejaVu Sans"/>
                <a:cs typeface="DejaVu Sans"/>
              </a:rPr>
              <a:t> </a:t>
            </a:r>
            <a:r>
              <a:rPr sz="2000" spc="-300" dirty="0" err="1" smtClean="0">
                <a:latin typeface="DejaVu Sans"/>
                <a:cs typeface="DejaVu Sans"/>
              </a:rPr>
              <a:t>macam</a:t>
            </a:r>
            <a:r>
              <a:rPr sz="2000" spc="-300" dirty="0" smtClean="0">
                <a:latin typeface="DejaVu Sans"/>
                <a:cs typeface="DejaVu Sans"/>
              </a:rPr>
              <a:t>  </a:t>
            </a:r>
            <a:r>
              <a:rPr sz="2000" spc="-165" dirty="0">
                <a:latin typeface="DejaVu Sans"/>
                <a:cs typeface="DejaVu Sans"/>
              </a:rPr>
              <a:t>rel </a:t>
            </a:r>
            <a:r>
              <a:rPr sz="2000" spc="-220" dirty="0">
                <a:latin typeface="DejaVu Sans"/>
                <a:cs typeface="DejaVu Sans"/>
              </a:rPr>
              <a:t>tahan </a:t>
            </a:r>
            <a:r>
              <a:rPr sz="2000" spc="-250" dirty="0">
                <a:latin typeface="DejaVu Sans"/>
                <a:cs typeface="DejaVu Sans"/>
              </a:rPr>
              <a:t>aus </a:t>
            </a:r>
            <a:r>
              <a:rPr sz="2000" spc="-100" dirty="0">
                <a:latin typeface="DejaVu Sans"/>
                <a:cs typeface="DejaVu Sans"/>
              </a:rPr>
              <a:t>(</a:t>
            </a:r>
            <a:r>
              <a:rPr sz="2000" i="1" spc="-100" dirty="0">
                <a:latin typeface="Trebuchet MS"/>
                <a:cs typeface="Trebuchet MS"/>
              </a:rPr>
              <a:t>wear </a:t>
            </a:r>
            <a:r>
              <a:rPr sz="2000" i="1" spc="-105" dirty="0">
                <a:latin typeface="Trebuchet MS"/>
                <a:cs typeface="Trebuchet MS"/>
              </a:rPr>
              <a:t>resistance </a:t>
            </a:r>
            <a:r>
              <a:rPr sz="2000" spc="-5" dirty="0">
                <a:latin typeface="DejaVu Sans"/>
                <a:cs typeface="DejaVu Sans"/>
              </a:rPr>
              <a:t>–</a:t>
            </a:r>
            <a:r>
              <a:rPr sz="2000" spc="-360" dirty="0">
                <a:latin typeface="DejaVu Sans"/>
                <a:cs typeface="DejaVu Sans"/>
              </a:rPr>
              <a:t> </a:t>
            </a:r>
            <a:r>
              <a:rPr sz="2000" spc="-220" dirty="0">
                <a:latin typeface="DejaVu Sans"/>
                <a:cs typeface="DejaVu Sans"/>
              </a:rPr>
              <a:t>WR)</a:t>
            </a:r>
            <a:endParaRPr sz="2000" dirty="0">
              <a:latin typeface="DejaVu Sans"/>
              <a:cs typeface="DejaVu Sans"/>
            </a:endParaRPr>
          </a:p>
          <a:p>
            <a:pPr marL="12700"/>
            <a:r>
              <a:rPr sz="2000" spc="-210" dirty="0">
                <a:latin typeface="DejaVu Sans"/>
                <a:cs typeface="DejaVu Sans"/>
              </a:rPr>
              <a:t>menurut </a:t>
            </a:r>
            <a:r>
              <a:rPr sz="2000" spc="-190" dirty="0">
                <a:latin typeface="DejaVu Sans"/>
                <a:cs typeface="DejaVu Sans"/>
              </a:rPr>
              <a:t>UIC, </a:t>
            </a:r>
            <a:r>
              <a:rPr sz="2000" spc="-204" dirty="0">
                <a:latin typeface="DejaVu Sans"/>
                <a:cs typeface="DejaVu Sans"/>
              </a:rPr>
              <a:t>yaitu </a:t>
            </a:r>
            <a:r>
              <a:rPr sz="2000" spc="-245" dirty="0">
                <a:latin typeface="DejaVu Sans"/>
                <a:cs typeface="DejaVu Sans"/>
              </a:rPr>
              <a:t>WR </a:t>
            </a:r>
            <a:r>
              <a:rPr sz="2000" spc="-5" dirty="0">
                <a:latin typeface="DejaVu Sans"/>
                <a:cs typeface="DejaVu Sans"/>
              </a:rPr>
              <a:t>– </a:t>
            </a:r>
            <a:r>
              <a:rPr sz="2000" spc="-170" dirty="0">
                <a:latin typeface="DejaVu Sans"/>
                <a:cs typeface="DejaVu Sans"/>
              </a:rPr>
              <a:t>A, </a:t>
            </a:r>
            <a:r>
              <a:rPr sz="2000" spc="-225" dirty="0">
                <a:latin typeface="DejaVu Sans"/>
                <a:cs typeface="DejaVu Sans"/>
              </a:rPr>
              <a:t>WR-B </a:t>
            </a:r>
            <a:r>
              <a:rPr sz="2000" spc="-235" dirty="0">
                <a:latin typeface="DejaVu Sans"/>
                <a:cs typeface="DejaVu Sans"/>
              </a:rPr>
              <a:t>dan</a:t>
            </a:r>
            <a:r>
              <a:rPr sz="2000" spc="-310" dirty="0">
                <a:latin typeface="DejaVu Sans"/>
                <a:cs typeface="DejaVu Sans"/>
              </a:rPr>
              <a:t> </a:t>
            </a:r>
            <a:r>
              <a:rPr sz="2000" spc="-235" dirty="0">
                <a:latin typeface="DejaVu Sans"/>
                <a:cs typeface="DejaVu Sans"/>
              </a:rPr>
              <a:t>WR-C</a:t>
            </a:r>
            <a:endParaRPr sz="2000" dirty="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19134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9693" y="1120233"/>
            <a:ext cx="4050794" cy="813684"/>
          </a:xfrm>
          <a:prstGeom prst="rect">
            <a:avLst/>
          </a:prstGeom>
        </p:spPr>
        <p:txBody>
          <a:bodyPr vert="horz" wrap="square" lIns="0" tIns="74295" rIns="0" bIns="0" rtlCol="0" anchor="t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585"/>
              </a:spcBef>
            </a:pPr>
            <a:r>
              <a:rPr lang="id-ID" sz="2000" cap="none" spc="-204" dirty="0" smtClean="0">
                <a:latin typeface="Arial" panose="020B0604020202020204" pitchFamily="34" charset="0"/>
                <a:cs typeface="Arial" panose="020B0604020202020204" pitchFamily="34" charset="0"/>
              </a:rPr>
              <a:t>WR-A </a:t>
            </a:r>
            <a:r>
              <a:rPr lang="id-ID" sz="2000" cap="none" spc="-229" dirty="0" smtClean="0">
                <a:latin typeface="Arial" panose="020B0604020202020204" pitchFamily="34" charset="0"/>
                <a:cs typeface="Arial" panose="020B0604020202020204" pitchFamily="34" charset="0"/>
              </a:rPr>
              <a:t>Termasuk </a:t>
            </a:r>
            <a:r>
              <a:rPr lang="id-ID" sz="2000" cap="none" spc="-210" dirty="0" smtClean="0">
                <a:latin typeface="Arial" panose="020B0604020202020204" pitchFamily="34" charset="0"/>
                <a:cs typeface="Arial" panose="020B0604020202020204" pitchFamily="34" charset="0"/>
              </a:rPr>
              <a:t>Baja </a:t>
            </a:r>
            <a:r>
              <a:rPr lang="id-ID" sz="2000" cap="none" spc="-220" dirty="0" smtClean="0">
                <a:latin typeface="Arial" panose="020B0604020202020204" pitchFamily="34" charset="0"/>
                <a:cs typeface="Arial" panose="020B0604020202020204" pitchFamily="34" charset="0"/>
              </a:rPr>
              <a:t>Berkadar  </a:t>
            </a:r>
            <a:r>
              <a:rPr lang="id-ID" sz="2000" cap="none" spc="-225" dirty="0" smtClean="0">
                <a:latin typeface="Arial" panose="020B0604020202020204" pitchFamily="34" charset="0"/>
                <a:cs typeface="Arial" panose="020B0604020202020204" pitchFamily="34" charset="0"/>
              </a:rPr>
              <a:t>Carbon </a:t>
            </a:r>
            <a:r>
              <a:rPr lang="id-ID" sz="2000" cap="none" spc="-195" dirty="0" smtClean="0">
                <a:latin typeface="Arial" panose="020B0604020202020204" pitchFamily="34" charset="0"/>
                <a:cs typeface="Arial" panose="020B0604020202020204" pitchFamily="34" charset="0"/>
              </a:rPr>
              <a:t>Tinggi </a:t>
            </a:r>
            <a:r>
              <a:rPr lang="id-ID" sz="2000" cap="none" spc="-250" dirty="0" smtClean="0">
                <a:latin typeface="Arial" panose="020B0604020202020204" pitchFamily="34" charset="0"/>
                <a:cs typeface="Arial" panose="020B0604020202020204" pitchFamily="34" charset="0"/>
              </a:rPr>
              <a:t>Sehingga  </a:t>
            </a:r>
            <a:r>
              <a:rPr lang="id-ID" sz="2000" cap="none" spc="-254" dirty="0" smtClean="0">
                <a:latin typeface="Arial" panose="020B0604020202020204" pitchFamily="34" charset="0"/>
                <a:cs typeface="Arial" panose="020B0604020202020204" pitchFamily="34" charset="0"/>
              </a:rPr>
              <a:t>Mempunyai </a:t>
            </a:r>
            <a:r>
              <a:rPr lang="id-ID" sz="2000" cap="none" spc="-240" dirty="0" smtClean="0">
                <a:latin typeface="Arial" panose="020B0604020202020204" pitchFamily="34" charset="0"/>
                <a:cs typeface="Arial" panose="020B0604020202020204" pitchFamily="34" charset="0"/>
              </a:rPr>
              <a:t>Ketahanan  </a:t>
            </a:r>
            <a:r>
              <a:rPr lang="id-ID" sz="2000" cap="none" spc="-215" dirty="0" smtClean="0">
                <a:latin typeface="Arial" panose="020B0604020202020204" pitchFamily="34" charset="0"/>
                <a:cs typeface="Arial" panose="020B0604020202020204" pitchFamily="34" charset="0"/>
              </a:rPr>
              <a:t>Terhadap </a:t>
            </a:r>
            <a:r>
              <a:rPr lang="id-ID" sz="2000" cap="none" spc="-250" dirty="0" smtClean="0">
                <a:latin typeface="Arial" panose="020B0604020202020204" pitchFamily="34" charset="0"/>
                <a:cs typeface="Arial" panose="020B0604020202020204" pitchFamily="34" charset="0"/>
              </a:rPr>
              <a:t>Aus </a:t>
            </a:r>
            <a:r>
              <a:rPr lang="id-ID" sz="2000" cap="none" spc="-175" dirty="0" smtClean="0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id-ID" sz="2000" cap="none" spc="-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000" cap="none" spc="-245" dirty="0" smtClean="0">
                <a:latin typeface="Arial" panose="020B0604020202020204" pitchFamily="34" charset="0"/>
                <a:cs typeface="Arial" panose="020B0604020202020204" pitchFamily="34" charset="0"/>
              </a:rPr>
              <a:t>Besar.</a:t>
            </a:r>
            <a:endParaRPr lang="id-ID" sz="2000" cap="none" spc="-24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10788" y="2051050"/>
            <a:ext cx="3371850" cy="4299254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5600" marR="262890" indent="-342900">
              <a:lnSpc>
                <a:spcPct val="80000"/>
              </a:lnSpc>
              <a:spcBef>
                <a:spcPts val="585"/>
              </a:spcBef>
            </a:pPr>
            <a:r>
              <a:rPr sz="2000" spc="-225" dirty="0">
                <a:latin typeface="DejaVu Sans"/>
                <a:cs typeface="DejaVu Sans"/>
              </a:rPr>
              <a:t>WR-B </a:t>
            </a:r>
            <a:r>
              <a:rPr sz="2000" spc="-229" dirty="0">
                <a:latin typeface="DejaVu Sans"/>
                <a:cs typeface="DejaVu Sans"/>
              </a:rPr>
              <a:t>termasuk </a:t>
            </a:r>
            <a:r>
              <a:rPr sz="2000" spc="-210" dirty="0">
                <a:latin typeface="DejaVu Sans"/>
                <a:cs typeface="DejaVu Sans"/>
              </a:rPr>
              <a:t>baja </a:t>
            </a:r>
            <a:r>
              <a:rPr sz="2000" spc="-220" dirty="0">
                <a:latin typeface="DejaVu Sans"/>
                <a:cs typeface="DejaVu Sans"/>
              </a:rPr>
              <a:t>berkadar  </a:t>
            </a:r>
            <a:r>
              <a:rPr sz="2000" spc="-225" dirty="0">
                <a:latin typeface="DejaVu Sans"/>
                <a:cs typeface="DejaVu Sans"/>
              </a:rPr>
              <a:t>Carbon</a:t>
            </a:r>
            <a:r>
              <a:rPr sz="2000" spc="-204" dirty="0">
                <a:latin typeface="DejaVu Sans"/>
                <a:cs typeface="DejaVu Sans"/>
              </a:rPr>
              <a:t> </a:t>
            </a:r>
            <a:r>
              <a:rPr sz="2000" spc="-260" dirty="0">
                <a:latin typeface="DejaVu Sans"/>
                <a:cs typeface="DejaVu Sans"/>
              </a:rPr>
              <a:t>sedang</a:t>
            </a:r>
            <a:endParaRPr sz="2000" dirty="0">
              <a:latin typeface="DejaVu Sans"/>
              <a:cs typeface="DejaVu Sans"/>
            </a:endParaRPr>
          </a:p>
          <a:p>
            <a:pPr marL="355600" marR="266065" indent="-342900">
              <a:lnSpc>
                <a:spcPts val="1920"/>
              </a:lnSpc>
              <a:spcBef>
                <a:spcPts val="459"/>
              </a:spcBef>
            </a:pPr>
            <a:r>
              <a:rPr sz="2000" spc="-235" dirty="0">
                <a:latin typeface="DejaVu Sans"/>
                <a:cs typeface="DejaVu Sans"/>
              </a:rPr>
              <a:t>WR-C </a:t>
            </a:r>
            <a:r>
              <a:rPr sz="2000" spc="-229" dirty="0">
                <a:latin typeface="DejaVu Sans"/>
                <a:cs typeface="DejaVu Sans"/>
              </a:rPr>
              <a:t>termasuk </a:t>
            </a:r>
            <a:r>
              <a:rPr sz="2000" spc="-210" dirty="0">
                <a:latin typeface="DejaVu Sans"/>
                <a:cs typeface="DejaVu Sans"/>
              </a:rPr>
              <a:t>baja </a:t>
            </a:r>
            <a:r>
              <a:rPr sz="2000" spc="-220" dirty="0">
                <a:latin typeface="DejaVu Sans"/>
                <a:cs typeface="DejaVu Sans"/>
              </a:rPr>
              <a:t>berkadar  </a:t>
            </a:r>
            <a:r>
              <a:rPr sz="2000" spc="-225" dirty="0">
                <a:latin typeface="DejaVu Sans"/>
                <a:cs typeface="DejaVu Sans"/>
              </a:rPr>
              <a:t>Carbon</a:t>
            </a:r>
            <a:r>
              <a:rPr sz="2000" spc="-204" dirty="0">
                <a:latin typeface="DejaVu Sans"/>
                <a:cs typeface="DejaVu Sans"/>
              </a:rPr>
              <a:t> </a:t>
            </a:r>
            <a:r>
              <a:rPr sz="2000" spc="-220" dirty="0">
                <a:latin typeface="DejaVu Sans"/>
                <a:cs typeface="DejaVu Sans"/>
              </a:rPr>
              <a:t>rendah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2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55600" marR="167005" indent="-342900">
              <a:lnSpc>
                <a:spcPct val="80000"/>
              </a:lnSpc>
            </a:pPr>
            <a:r>
              <a:rPr sz="2000" spc="-254" dirty="0">
                <a:latin typeface="DejaVu Sans"/>
                <a:cs typeface="DejaVu Sans"/>
              </a:rPr>
              <a:t>Keausan </a:t>
            </a:r>
            <a:r>
              <a:rPr sz="2000" spc="-165" dirty="0">
                <a:latin typeface="DejaVu Sans"/>
                <a:cs typeface="DejaVu Sans"/>
              </a:rPr>
              <a:t>rel </a:t>
            </a:r>
            <a:r>
              <a:rPr sz="2000" spc="-195" dirty="0">
                <a:latin typeface="DejaVu Sans"/>
                <a:cs typeface="DejaVu Sans"/>
              </a:rPr>
              <a:t>diukur </a:t>
            </a:r>
            <a:r>
              <a:rPr sz="2000" spc="-245" dirty="0">
                <a:latin typeface="DejaVu Sans"/>
                <a:cs typeface="DejaVu Sans"/>
              </a:rPr>
              <a:t>pada </a:t>
            </a:r>
            <a:r>
              <a:rPr sz="2000" spc="-260" dirty="0">
                <a:latin typeface="DejaVu Sans"/>
                <a:cs typeface="DejaVu Sans"/>
              </a:rPr>
              <a:t>2 </a:t>
            </a:r>
            <a:r>
              <a:rPr sz="2000" spc="-229" dirty="0">
                <a:latin typeface="DejaVu Sans"/>
                <a:cs typeface="DejaVu Sans"/>
              </a:rPr>
              <a:t>arah  </a:t>
            </a:r>
            <a:r>
              <a:rPr sz="2000" spc="-204" dirty="0">
                <a:latin typeface="DejaVu Sans"/>
                <a:cs typeface="DejaVu Sans"/>
              </a:rPr>
              <a:t>yaitu</a:t>
            </a:r>
            <a:r>
              <a:rPr sz="2000" spc="-200" dirty="0">
                <a:latin typeface="DejaVu Sans"/>
                <a:cs typeface="DejaVu Sans"/>
              </a:rPr>
              <a:t> </a:t>
            </a:r>
            <a:r>
              <a:rPr sz="2000" spc="-140" dirty="0">
                <a:latin typeface="DejaVu Sans"/>
                <a:cs typeface="DejaVu Sans"/>
              </a:rPr>
              <a:t>:</a:t>
            </a:r>
            <a:endParaRPr sz="2000" dirty="0">
              <a:latin typeface="DejaVu Sans"/>
              <a:cs typeface="DejaVu Sans"/>
            </a:endParaRPr>
          </a:p>
          <a:p>
            <a:pPr marL="355600" marR="203835" indent="-342900">
              <a:lnSpc>
                <a:spcPct val="80000"/>
              </a:lnSpc>
              <a:spcBef>
                <a:spcPts val="480"/>
              </a:spcBef>
            </a:pPr>
            <a:r>
              <a:rPr sz="2000" spc="-215" dirty="0">
                <a:latin typeface="DejaVu Sans"/>
                <a:cs typeface="DejaVu Sans"/>
              </a:rPr>
              <a:t>Arah </a:t>
            </a:r>
            <a:r>
              <a:rPr sz="2000" spc="-195" dirty="0">
                <a:latin typeface="DejaVu Sans"/>
                <a:cs typeface="DejaVu Sans"/>
              </a:rPr>
              <a:t>vertikal </a:t>
            </a:r>
            <a:r>
              <a:rPr sz="2000" spc="-175" dirty="0">
                <a:latin typeface="DejaVu Sans"/>
                <a:cs typeface="DejaVu Sans"/>
              </a:rPr>
              <a:t>( </a:t>
            </a:r>
            <a:r>
              <a:rPr sz="2000" spc="-270" dirty="0">
                <a:latin typeface="DejaVu Sans"/>
                <a:cs typeface="DejaVu Sans"/>
              </a:rPr>
              <a:t>a </a:t>
            </a:r>
            <a:r>
              <a:rPr sz="2000" spc="-175" dirty="0">
                <a:latin typeface="DejaVu Sans"/>
                <a:cs typeface="DejaVu Sans"/>
              </a:rPr>
              <a:t>) </a:t>
            </a:r>
            <a:r>
              <a:rPr sz="2000" spc="-240" dirty="0">
                <a:latin typeface="DejaVu Sans"/>
                <a:cs typeface="DejaVu Sans"/>
              </a:rPr>
              <a:t>dan </a:t>
            </a:r>
            <a:r>
              <a:rPr sz="2000" spc="-229" dirty="0">
                <a:latin typeface="DejaVu Sans"/>
                <a:cs typeface="DejaVu Sans"/>
              </a:rPr>
              <a:t>arah </a:t>
            </a:r>
            <a:r>
              <a:rPr sz="2000" spc="-200" dirty="0">
                <a:latin typeface="DejaVu Sans"/>
                <a:cs typeface="DejaVu Sans"/>
              </a:rPr>
              <a:t>45º 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60" dirty="0">
                <a:latin typeface="DejaVu Sans"/>
                <a:cs typeface="DejaVu Sans"/>
              </a:rPr>
              <a:t>sumbu </a:t>
            </a:r>
            <a:r>
              <a:rPr sz="2000" spc="-195" dirty="0">
                <a:latin typeface="DejaVu Sans"/>
                <a:cs typeface="DejaVu Sans"/>
              </a:rPr>
              <a:t>vertikal </a:t>
            </a:r>
            <a:r>
              <a:rPr sz="2000" spc="-175" dirty="0">
                <a:latin typeface="DejaVu Sans"/>
                <a:cs typeface="DejaVu Sans"/>
              </a:rPr>
              <a:t>( </a:t>
            </a:r>
            <a:r>
              <a:rPr sz="2000" spc="-235" dirty="0">
                <a:latin typeface="DejaVu Sans"/>
                <a:cs typeface="DejaVu Sans"/>
              </a:rPr>
              <a:t>e</a:t>
            </a:r>
            <a:r>
              <a:rPr sz="2000" spc="-114" dirty="0">
                <a:latin typeface="DejaVu Sans"/>
                <a:cs typeface="DejaVu Sans"/>
              </a:rPr>
              <a:t> </a:t>
            </a:r>
            <a:r>
              <a:rPr sz="2000" spc="-175" dirty="0">
                <a:latin typeface="DejaVu Sans"/>
                <a:cs typeface="DejaVu Sans"/>
              </a:rPr>
              <a:t>)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/>
            <a:r>
              <a:rPr sz="2000" spc="-265" dirty="0">
                <a:solidFill>
                  <a:srgbClr val="CC0000"/>
                </a:solidFill>
                <a:latin typeface="DejaVu Sans"/>
                <a:cs typeface="DejaVu Sans"/>
              </a:rPr>
              <a:t>Harga </a:t>
            </a:r>
            <a:r>
              <a:rPr sz="2000" spc="-235" dirty="0">
                <a:solidFill>
                  <a:srgbClr val="CC0000"/>
                </a:solidFill>
                <a:latin typeface="DejaVu Sans"/>
                <a:cs typeface="DejaVu Sans"/>
              </a:rPr>
              <a:t>e </a:t>
            </a:r>
            <a:r>
              <a:rPr sz="2000" spc="-290" dirty="0">
                <a:solidFill>
                  <a:srgbClr val="CC0000"/>
                </a:solidFill>
                <a:latin typeface="DejaVu Sans"/>
                <a:cs typeface="DejaVu Sans"/>
              </a:rPr>
              <a:t>maks </a:t>
            </a:r>
            <a:r>
              <a:rPr sz="2000" spc="-680" dirty="0">
                <a:solidFill>
                  <a:srgbClr val="CC0000"/>
                </a:solidFill>
                <a:latin typeface="DejaVu Sans"/>
                <a:cs typeface="DejaVu Sans"/>
              </a:rPr>
              <a:t>=</a:t>
            </a:r>
            <a:r>
              <a:rPr sz="2000" spc="-190" dirty="0">
                <a:solidFill>
                  <a:srgbClr val="CC0000"/>
                </a:solidFill>
                <a:latin typeface="DejaVu Sans"/>
                <a:cs typeface="DejaVu Sans"/>
              </a:rPr>
              <a:t> </a:t>
            </a:r>
            <a:r>
              <a:rPr sz="2000" spc="-229" dirty="0">
                <a:solidFill>
                  <a:srgbClr val="CC0000"/>
                </a:solidFill>
                <a:latin typeface="DejaVu Sans"/>
                <a:cs typeface="DejaVu Sans"/>
              </a:rPr>
              <a:t>0,54 </a:t>
            </a:r>
            <a:r>
              <a:rPr sz="2000" spc="-215" dirty="0">
                <a:solidFill>
                  <a:srgbClr val="CC0000"/>
                </a:solidFill>
                <a:latin typeface="DejaVu Sans"/>
                <a:cs typeface="DejaVu Sans"/>
              </a:rPr>
              <a:t>h </a:t>
            </a:r>
            <a:r>
              <a:rPr sz="2000" spc="-5" dirty="0">
                <a:solidFill>
                  <a:srgbClr val="CC0000"/>
                </a:solidFill>
                <a:latin typeface="DejaVu Sans"/>
                <a:cs typeface="DejaVu Sans"/>
              </a:rPr>
              <a:t>–</a:t>
            </a:r>
            <a:r>
              <a:rPr sz="2000" spc="-260" dirty="0">
                <a:solidFill>
                  <a:srgbClr val="CC0000"/>
                </a:solidFill>
                <a:latin typeface="DejaVu Sans"/>
                <a:cs typeface="DejaVu Sans"/>
              </a:rPr>
              <a:t> 4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100"/>
              </a:lnSpc>
            </a:pPr>
            <a:r>
              <a:rPr sz="2000" spc="-250" dirty="0">
                <a:latin typeface="DejaVu Sans"/>
                <a:cs typeface="DejaVu Sans"/>
              </a:rPr>
              <a:t>Batas aus </a:t>
            </a:r>
            <a:r>
              <a:rPr sz="2000" spc="-275" dirty="0">
                <a:latin typeface="DejaVu Sans"/>
                <a:cs typeface="DejaVu Sans"/>
              </a:rPr>
              <a:t>maksimum </a:t>
            </a:r>
            <a:r>
              <a:rPr sz="2000" spc="-204" dirty="0">
                <a:latin typeface="DejaVu Sans"/>
                <a:cs typeface="DejaVu Sans"/>
              </a:rPr>
              <a:t>ditentukan  untuk </a:t>
            </a:r>
            <a:r>
              <a:rPr sz="2000" spc="-245" dirty="0">
                <a:latin typeface="DejaVu Sans"/>
                <a:cs typeface="DejaVu Sans"/>
              </a:rPr>
              <a:t>masing-masing </a:t>
            </a:r>
            <a:r>
              <a:rPr sz="2000" spc="-165" dirty="0">
                <a:latin typeface="DejaVu Sans"/>
                <a:cs typeface="DejaVu Sans"/>
              </a:rPr>
              <a:t>tipe rel  </a:t>
            </a:r>
            <a:r>
              <a:rPr sz="2000" spc="-190" dirty="0">
                <a:latin typeface="DejaVu Sans"/>
                <a:cs typeface="DejaVu Sans"/>
              </a:rPr>
              <a:t>seperti daftar</a:t>
            </a:r>
            <a:r>
              <a:rPr sz="2000" spc="-175" dirty="0">
                <a:latin typeface="DejaVu Sans"/>
                <a:cs typeface="DejaVu Sans"/>
              </a:rPr>
              <a:t> </a:t>
            </a:r>
            <a:r>
              <a:rPr sz="2000" spc="-225" dirty="0">
                <a:latin typeface="DejaVu Sans"/>
                <a:cs typeface="DejaVu Sans"/>
              </a:rPr>
              <a:t>disamping.</a:t>
            </a:r>
            <a:endParaRPr sz="2000" dirty="0">
              <a:latin typeface="DejaVu Sans"/>
              <a:cs typeface="DejaVu San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738300" y="3699066"/>
          <a:ext cx="2800350" cy="2153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8030"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Tipe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2385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Rel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57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maks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(mm)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maks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(mm)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5255"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42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670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50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670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54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670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60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7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7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7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7789640" y="1187470"/>
            <a:ext cx="188595" cy="327025"/>
          </a:xfrm>
          <a:custGeom>
            <a:avLst/>
            <a:gdLst/>
            <a:ahLst/>
            <a:cxnLst/>
            <a:rect l="l" t="t" r="r" b="b"/>
            <a:pathLst>
              <a:path w="188595" h="327025">
                <a:moveTo>
                  <a:pt x="188119" y="0"/>
                </a:moveTo>
                <a:lnTo>
                  <a:pt x="150767" y="31460"/>
                </a:lnTo>
                <a:lnTo>
                  <a:pt x="117008" y="66234"/>
                </a:lnTo>
                <a:lnTo>
                  <a:pt x="87024" y="104011"/>
                </a:lnTo>
                <a:lnTo>
                  <a:pt x="60993" y="144475"/>
                </a:lnTo>
                <a:lnTo>
                  <a:pt x="39095" y="187313"/>
                </a:lnTo>
                <a:lnTo>
                  <a:pt x="21510" y="232213"/>
                </a:lnTo>
                <a:lnTo>
                  <a:pt x="8418" y="278860"/>
                </a:lnTo>
                <a:lnTo>
                  <a:pt x="0" y="326941"/>
                </a:lnTo>
              </a:path>
            </a:pathLst>
          </a:custGeom>
          <a:ln w="46618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63730" y="1187470"/>
            <a:ext cx="170815" cy="327025"/>
          </a:xfrm>
          <a:custGeom>
            <a:avLst/>
            <a:gdLst/>
            <a:ahLst/>
            <a:cxnLst/>
            <a:rect l="l" t="t" r="r" b="b"/>
            <a:pathLst>
              <a:path w="170815" h="327025">
                <a:moveTo>
                  <a:pt x="170440" y="326941"/>
                </a:moveTo>
                <a:lnTo>
                  <a:pt x="169833" y="277864"/>
                </a:lnTo>
                <a:lnTo>
                  <a:pt x="162708" y="229977"/>
                </a:lnTo>
                <a:lnTo>
                  <a:pt x="149367" y="183857"/>
                </a:lnTo>
                <a:lnTo>
                  <a:pt x="130113" y="140082"/>
                </a:lnTo>
                <a:lnTo>
                  <a:pt x="105247" y="99231"/>
                </a:lnTo>
                <a:lnTo>
                  <a:pt x="75071" y="61881"/>
                </a:lnTo>
                <a:lnTo>
                  <a:pt x="39888" y="28611"/>
                </a:lnTo>
                <a:lnTo>
                  <a:pt x="0" y="0"/>
                </a:lnTo>
              </a:path>
            </a:pathLst>
          </a:custGeom>
          <a:ln w="46619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34171" y="1514411"/>
            <a:ext cx="5715" cy="643255"/>
          </a:xfrm>
          <a:custGeom>
            <a:avLst/>
            <a:gdLst/>
            <a:ahLst/>
            <a:cxnLst/>
            <a:rect l="l" t="t" r="r" b="b"/>
            <a:pathLst>
              <a:path w="5715" h="643255">
                <a:moveTo>
                  <a:pt x="0" y="0"/>
                </a:moveTo>
                <a:lnTo>
                  <a:pt x="5180" y="642987"/>
                </a:lnTo>
              </a:path>
            </a:pathLst>
          </a:custGeom>
          <a:ln w="466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36241" y="2504576"/>
            <a:ext cx="303530" cy="456565"/>
          </a:xfrm>
          <a:custGeom>
            <a:avLst/>
            <a:gdLst/>
            <a:ahLst/>
            <a:cxnLst/>
            <a:rect l="l" t="t" r="r" b="b"/>
            <a:pathLst>
              <a:path w="303529" h="456564">
                <a:moveTo>
                  <a:pt x="303077" y="0"/>
                </a:moveTo>
                <a:lnTo>
                  <a:pt x="259057" y="16311"/>
                </a:lnTo>
                <a:lnTo>
                  <a:pt x="217747" y="36924"/>
                </a:lnTo>
                <a:lnTo>
                  <a:pt x="179358" y="61519"/>
                </a:lnTo>
                <a:lnTo>
                  <a:pt x="144100" y="89777"/>
                </a:lnTo>
                <a:lnTo>
                  <a:pt x="112183" y="121379"/>
                </a:lnTo>
                <a:lnTo>
                  <a:pt x="83818" y="156006"/>
                </a:lnTo>
                <a:lnTo>
                  <a:pt x="59216" y="193338"/>
                </a:lnTo>
                <a:lnTo>
                  <a:pt x="38586" y="233057"/>
                </a:lnTo>
                <a:lnTo>
                  <a:pt x="22139" y="274842"/>
                </a:lnTo>
                <a:lnTo>
                  <a:pt x="10085" y="318376"/>
                </a:lnTo>
                <a:lnTo>
                  <a:pt x="2635" y="363338"/>
                </a:lnTo>
                <a:lnTo>
                  <a:pt x="0" y="409410"/>
                </a:lnTo>
                <a:lnTo>
                  <a:pt x="2388" y="456272"/>
                </a:lnTo>
              </a:path>
            </a:pathLst>
          </a:custGeom>
          <a:ln w="46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57840" y="1085833"/>
            <a:ext cx="820419" cy="12700"/>
          </a:xfrm>
          <a:custGeom>
            <a:avLst/>
            <a:gdLst/>
            <a:ahLst/>
            <a:cxnLst/>
            <a:rect l="l" t="t" r="r" b="b"/>
            <a:pathLst>
              <a:path w="820420" h="12700">
                <a:moveTo>
                  <a:pt x="-23299" y="6302"/>
                </a:moveTo>
                <a:lnTo>
                  <a:pt x="843209" y="6302"/>
                </a:lnTo>
              </a:path>
            </a:pathLst>
          </a:custGeom>
          <a:ln w="59202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77759" y="1098438"/>
            <a:ext cx="380365" cy="89535"/>
          </a:xfrm>
          <a:custGeom>
            <a:avLst/>
            <a:gdLst/>
            <a:ahLst/>
            <a:cxnLst/>
            <a:rect l="l" t="t" r="r" b="b"/>
            <a:pathLst>
              <a:path w="380365" h="89534">
                <a:moveTo>
                  <a:pt x="380080" y="0"/>
                </a:moveTo>
                <a:lnTo>
                  <a:pt x="331855" y="7871"/>
                </a:lnTo>
                <a:lnTo>
                  <a:pt x="283808" y="16681"/>
                </a:lnTo>
                <a:lnTo>
                  <a:pt x="235952" y="26424"/>
                </a:lnTo>
                <a:lnTo>
                  <a:pt x="188299" y="37097"/>
                </a:lnTo>
                <a:lnTo>
                  <a:pt x="140865" y="48698"/>
                </a:lnTo>
                <a:lnTo>
                  <a:pt x="93661" y="61223"/>
                </a:lnTo>
                <a:lnTo>
                  <a:pt x="46701" y="74669"/>
                </a:lnTo>
                <a:lnTo>
                  <a:pt x="0" y="89032"/>
                </a:lnTo>
              </a:path>
            </a:pathLst>
          </a:custGeom>
          <a:ln w="46599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77772" y="1098438"/>
            <a:ext cx="486409" cy="89535"/>
          </a:xfrm>
          <a:custGeom>
            <a:avLst/>
            <a:gdLst/>
            <a:ahLst/>
            <a:cxnLst/>
            <a:rect l="l" t="t" r="r" b="b"/>
            <a:pathLst>
              <a:path w="486409" h="89534">
                <a:moveTo>
                  <a:pt x="485958" y="89032"/>
                </a:moveTo>
                <a:lnTo>
                  <a:pt x="437299" y="80488"/>
                </a:lnTo>
                <a:lnTo>
                  <a:pt x="388654" y="71863"/>
                </a:lnTo>
                <a:lnTo>
                  <a:pt x="340023" y="63159"/>
                </a:lnTo>
                <a:lnTo>
                  <a:pt x="291405" y="54375"/>
                </a:lnTo>
                <a:lnTo>
                  <a:pt x="242801" y="45511"/>
                </a:lnTo>
                <a:lnTo>
                  <a:pt x="194211" y="36567"/>
                </a:lnTo>
                <a:lnTo>
                  <a:pt x="145636" y="27544"/>
                </a:lnTo>
                <a:lnTo>
                  <a:pt x="97075" y="18442"/>
                </a:lnTo>
                <a:lnTo>
                  <a:pt x="48530" y="9260"/>
                </a:lnTo>
                <a:lnTo>
                  <a:pt x="0" y="0"/>
                </a:lnTo>
              </a:path>
            </a:pathLst>
          </a:custGeom>
          <a:ln w="46598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61654" y="2365104"/>
            <a:ext cx="391795" cy="172720"/>
          </a:xfrm>
          <a:custGeom>
            <a:avLst/>
            <a:gdLst/>
            <a:ahLst/>
            <a:cxnLst/>
            <a:rect l="l" t="t" r="r" b="b"/>
            <a:pathLst>
              <a:path w="391795" h="172719">
                <a:moveTo>
                  <a:pt x="391456" y="0"/>
                </a:moveTo>
                <a:lnTo>
                  <a:pt x="0" y="172196"/>
                </a:lnTo>
              </a:path>
            </a:pathLst>
          </a:custGeom>
          <a:ln w="466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653109" y="2157399"/>
            <a:ext cx="186690" cy="208279"/>
          </a:xfrm>
          <a:custGeom>
            <a:avLst/>
            <a:gdLst/>
            <a:ahLst/>
            <a:cxnLst/>
            <a:rect l="l" t="t" r="r" b="b"/>
            <a:pathLst>
              <a:path w="186690" h="208280">
                <a:moveTo>
                  <a:pt x="186241" y="0"/>
                </a:moveTo>
                <a:lnTo>
                  <a:pt x="177074" y="50101"/>
                </a:lnTo>
                <a:lnTo>
                  <a:pt x="157517" y="95821"/>
                </a:lnTo>
                <a:lnTo>
                  <a:pt x="128801" y="135800"/>
                </a:lnTo>
                <a:lnTo>
                  <a:pt x="92156" y="168679"/>
                </a:lnTo>
                <a:lnTo>
                  <a:pt x="48812" y="193101"/>
                </a:lnTo>
                <a:lnTo>
                  <a:pt x="0" y="207706"/>
                </a:lnTo>
              </a:path>
            </a:pathLst>
          </a:custGeom>
          <a:ln w="46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19709" y="1354274"/>
            <a:ext cx="635" cy="1812289"/>
          </a:xfrm>
          <a:custGeom>
            <a:avLst/>
            <a:gdLst/>
            <a:ahLst/>
            <a:cxnLst/>
            <a:rect l="l" t="t" r="r" b="b"/>
            <a:pathLst>
              <a:path w="634" h="1812289">
                <a:moveTo>
                  <a:pt x="0" y="0"/>
                </a:moveTo>
                <a:lnTo>
                  <a:pt x="474" y="1811663"/>
                </a:lnTo>
              </a:path>
            </a:pathLst>
          </a:custGeom>
          <a:ln w="15541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01091" y="2510400"/>
            <a:ext cx="280035" cy="473075"/>
          </a:xfrm>
          <a:custGeom>
            <a:avLst/>
            <a:gdLst/>
            <a:ahLst/>
            <a:cxnLst/>
            <a:rect l="l" t="t" r="r" b="b"/>
            <a:pathLst>
              <a:path w="280034" h="473075">
                <a:moveTo>
                  <a:pt x="277505" y="472732"/>
                </a:moveTo>
                <a:lnTo>
                  <a:pt x="279832" y="422717"/>
                </a:lnTo>
                <a:lnTo>
                  <a:pt x="276848" y="373469"/>
                </a:lnTo>
                <a:lnTo>
                  <a:pt x="268758" y="325336"/>
                </a:lnTo>
                <a:lnTo>
                  <a:pt x="255767" y="278669"/>
                </a:lnTo>
                <a:lnTo>
                  <a:pt x="238080" y="233816"/>
                </a:lnTo>
                <a:lnTo>
                  <a:pt x="215902" y="191127"/>
                </a:lnTo>
                <a:lnTo>
                  <a:pt x="189438" y="150951"/>
                </a:lnTo>
                <a:lnTo>
                  <a:pt x="158892" y="113638"/>
                </a:lnTo>
                <a:lnTo>
                  <a:pt x="124471" y="79537"/>
                </a:lnTo>
                <a:lnTo>
                  <a:pt x="86378" y="48997"/>
                </a:lnTo>
                <a:lnTo>
                  <a:pt x="44819" y="22368"/>
                </a:lnTo>
                <a:lnTo>
                  <a:pt x="0" y="0"/>
                </a:lnTo>
              </a:path>
            </a:pathLst>
          </a:custGeom>
          <a:ln w="466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89640" y="2157398"/>
            <a:ext cx="511809" cy="353060"/>
          </a:xfrm>
          <a:custGeom>
            <a:avLst/>
            <a:gdLst/>
            <a:ahLst/>
            <a:cxnLst/>
            <a:rect l="l" t="t" r="r" b="b"/>
            <a:pathLst>
              <a:path w="511809" h="353060">
                <a:moveTo>
                  <a:pt x="0" y="0"/>
                </a:moveTo>
                <a:lnTo>
                  <a:pt x="23621" y="45536"/>
                </a:lnTo>
                <a:lnTo>
                  <a:pt x="52633" y="87344"/>
                </a:lnTo>
                <a:lnTo>
                  <a:pt x="86590" y="124986"/>
                </a:lnTo>
                <a:lnTo>
                  <a:pt x="125045" y="158028"/>
                </a:lnTo>
                <a:lnTo>
                  <a:pt x="167548" y="186034"/>
                </a:lnTo>
                <a:lnTo>
                  <a:pt x="213654" y="208569"/>
                </a:lnTo>
                <a:lnTo>
                  <a:pt x="511450" y="353001"/>
                </a:lnTo>
              </a:path>
            </a:pathLst>
          </a:custGeom>
          <a:ln w="466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89639" y="1514411"/>
            <a:ext cx="0" cy="643255"/>
          </a:xfrm>
          <a:custGeom>
            <a:avLst/>
            <a:gdLst/>
            <a:ahLst/>
            <a:cxnLst/>
            <a:rect l="l" t="t" r="r" b="b"/>
            <a:pathLst>
              <a:path h="643255">
                <a:moveTo>
                  <a:pt x="0" y="0"/>
                </a:moveTo>
                <a:lnTo>
                  <a:pt x="0" y="642987"/>
                </a:lnTo>
              </a:path>
            </a:pathLst>
          </a:custGeom>
          <a:ln w="466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89640" y="1527075"/>
            <a:ext cx="600075" cy="630555"/>
          </a:xfrm>
          <a:custGeom>
            <a:avLst/>
            <a:gdLst/>
            <a:ahLst/>
            <a:cxnLst/>
            <a:rect l="l" t="t" r="r" b="b"/>
            <a:pathLst>
              <a:path w="600075" h="630555">
                <a:moveTo>
                  <a:pt x="599736" y="0"/>
                </a:moveTo>
                <a:lnTo>
                  <a:pt x="570209" y="42172"/>
                </a:lnTo>
                <a:lnTo>
                  <a:pt x="539917" y="83757"/>
                </a:lnTo>
                <a:lnTo>
                  <a:pt x="508869" y="124744"/>
                </a:lnTo>
                <a:lnTo>
                  <a:pt x="477074" y="165124"/>
                </a:lnTo>
                <a:lnTo>
                  <a:pt x="444541" y="204886"/>
                </a:lnTo>
                <a:lnTo>
                  <a:pt x="411280" y="244021"/>
                </a:lnTo>
                <a:lnTo>
                  <a:pt x="377300" y="282519"/>
                </a:lnTo>
                <a:lnTo>
                  <a:pt x="342610" y="320371"/>
                </a:lnTo>
                <a:lnTo>
                  <a:pt x="307219" y="357566"/>
                </a:lnTo>
                <a:lnTo>
                  <a:pt x="271138" y="394095"/>
                </a:lnTo>
                <a:lnTo>
                  <a:pt x="234375" y="429948"/>
                </a:lnTo>
                <a:lnTo>
                  <a:pt x="196939" y="465115"/>
                </a:lnTo>
                <a:lnTo>
                  <a:pt x="158840" y="499587"/>
                </a:lnTo>
                <a:lnTo>
                  <a:pt x="120088" y="533354"/>
                </a:lnTo>
                <a:lnTo>
                  <a:pt x="80690" y="566405"/>
                </a:lnTo>
                <a:lnTo>
                  <a:pt x="40658" y="598732"/>
                </a:lnTo>
                <a:lnTo>
                  <a:pt x="0" y="630324"/>
                </a:lnTo>
              </a:path>
            </a:pathLst>
          </a:custGeom>
          <a:ln w="46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89376" y="1362579"/>
            <a:ext cx="336550" cy="165100"/>
          </a:xfrm>
          <a:custGeom>
            <a:avLst/>
            <a:gdLst/>
            <a:ahLst/>
            <a:cxnLst/>
            <a:rect l="l" t="t" r="r" b="b"/>
            <a:pathLst>
              <a:path w="336550" h="165100">
                <a:moveTo>
                  <a:pt x="336391" y="0"/>
                </a:moveTo>
                <a:lnTo>
                  <a:pt x="287803" y="3867"/>
                </a:lnTo>
                <a:lnTo>
                  <a:pt x="240331" y="12872"/>
                </a:lnTo>
                <a:lnTo>
                  <a:pt x="194352" y="26831"/>
                </a:lnTo>
                <a:lnTo>
                  <a:pt x="150241" y="45559"/>
                </a:lnTo>
                <a:lnTo>
                  <a:pt x="108375" y="68874"/>
                </a:lnTo>
                <a:lnTo>
                  <a:pt x="69128" y="96590"/>
                </a:lnTo>
                <a:lnTo>
                  <a:pt x="32878" y="128525"/>
                </a:lnTo>
                <a:lnTo>
                  <a:pt x="0" y="164495"/>
                </a:lnTo>
              </a:path>
            </a:pathLst>
          </a:custGeom>
          <a:ln w="466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25789" y="1359018"/>
            <a:ext cx="1099820" cy="50165"/>
          </a:xfrm>
          <a:custGeom>
            <a:avLst/>
            <a:gdLst/>
            <a:ahLst/>
            <a:cxnLst/>
            <a:rect l="l" t="t" r="r" b="b"/>
            <a:pathLst>
              <a:path w="1099820" h="50165">
                <a:moveTo>
                  <a:pt x="1099315" y="50030"/>
                </a:moveTo>
                <a:lnTo>
                  <a:pt x="1049548" y="44433"/>
                </a:lnTo>
                <a:lnTo>
                  <a:pt x="999751" y="39167"/>
                </a:lnTo>
                <a:lnTo>
                  <a:pt x="949926" y="34232"/>
                </a:lnTo>
                <a:lnTo>
                  <a:pt x="900073" y="29630"/>
                </a:lnTo>
                <a:lnTo>
                  <a:pt x="850196" y="25358"/>
                </a:lnTo>
                <a:lnTo>
                  <a:pt x="800294" y="21419"/>
                </a:lnTo>
                <a:lnTo>
                  <a:pt x="750371" y="17811"/>
                </a:lnTo>
                <a:lnTo>
                  <a:pt x="700427" y="14536"/>
                </a:lnTo>
                <a:lnTo>
                  <a:pt x="650465" y="11592"/>
                </a:lnTo>
                <a:lnTo>
                  <a:pt x="600486" y="8980"/>
                </a:lnTo>
                <a:lnTo>
                  <a:pt x="550491" y="6700"/>
                </a:lnTo>
                <a:lnTo>
                  <a:pt x="500482" y="4753"/>
                </a:lnTo>
                <a:lnTo>
                  <a:pt x="450461" y="3137"/>
                </a:lnTo>
                <a:lnTo>
                  <a:pt x="400430" y="1854"/>
                </a:lnTo>
                <a:lnTo>
                  <a:pt x="350390" y="903"/>
                </a:lnTo>
                <a:lnTo>
                  <a:pt x="300343" y="285"/>
                </a:lnTo>
                <a:lnTo>
                  <a:pt x="250290" y="0"/>
                </a:lnTo>
                <a:lnTo>
                  <a:pt x="200233" y="46"/>
                </a:lnTo>
                <a:lnTo>
                  <a:pt x="150174" y="426"/>
                </a:lnTo>
                <a:lnTo>
                  <a:pt x="100114" y="1138"/>
                </a:lnTo>
                <a:lnTo>
                  <a:pt x="50056" y="2183"/>
                </a:lnTo>
                <a:lnTo>
                  <a:pt x="0" y="3561"/>
                </a:lnTo>
              </a:path>
            </a:pathLst>
          </a:custGeom>
          <a:ln w="46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833459" y="2232149"/>
            <a:ext cx="1988185" cy="1270"/>
          </a:xfrm>
          <a:custGeom>
            <a:avLst/>
            <a:gdLst/>
            <a:ahLst/>
            <a:cxnLst/>
            <a:rect l="l" t="t" r="r" b="b"/>
            <a:pathLst>
              <a:path w="1988184" h="1269">
                <a:moveTo>
                  <a:pt x="0" y="1057"/>
                </a:moveTo>
                <a:lnTo>
                  <a:pt x="1987759" y="0"/>
                </a:lnTo>
              </a:path>
            </a:pathLst>
          </a:custGeom>
          <a:ln w="15532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348947" y="1749860"/>
            <a:ext cx="471805" cy="471170"/>
          </a:xfrm>
          <a:custGeom>
            <a:avLst/>
            <a:gdLst/>
            <a:ahLst/>
            <a:cxnLst/>
            <a:rect l="l" t="t" r="r" b="b"/>
            <a:pathLst>
              <a:path w="471804" h="471169">
                <a:moveTo>
                  <a:pt x="0" y="0"/>
                </a:moveTo>
                <a:lnTo>
                  <a:pt x="471236" y="470575"/>
                </a:lnTo>
              </a:path>
            </a:pathLst>
          </a:custGeom>
          <a:ln w="155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74066" y="1675066"/>
            <a:ext cx="148379" cy="148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20225" y="1086055"/>
            <a:ext cx="2540" cy="268605"/>
          </a:xfrm>
          <a:custGeom>
            <a:avLst/>
            <a:gdLst/>
            <a:ahLst/>
            <a:cxnLst/>
            <a:rect l="l" t="t" r="r" b="b"/>
            <a:pathLst>
              <a:path w="2540" h="268605">
                <a:moveTo>
                  <a:pt x="0" y="268175"/>
                </a:moveTo>
                <a:lnTo>
                  <a:pt x="2374" y="0"/>
                </a:lnTo>
              </a:path>
            </a:pathLst>
          </a:custGeom>
          <a:ln w="15541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 rot="18960000">
            <a:off x="8021633" y="1294943"/>
            <a:ext cx="249204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sz="1700" b="1" spc="-5" dirty="0">
                <a:latin typeface="Arial"/>
                <a:cs typeface="Arial"/>
              </a:rPr>
              <a:t>e</a:t>
            </a:r>
            <a:endParaRPr sz="17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55296" y="1028070"/>
            <a:ext cx="14541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700" b="1" spc="-5" dirty="0">
                <a:latin typeface="Arial"/>
                <a:cs typeface="Arial"/>
              </a:rPr>
              <a:t>a</a:t>
            </a:r>
            <a:endParaRPr sz="17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598867" y="1000278"/>
            <a:ext cx="280374" cy="287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873458" y="1281939"/>
            <a:ext cx="394335" cy="409575"/>
          </a:xfrm>
          <a:custGeom>
            <a:avLst/>
            <a:gdLst/>
            <a:ahLst/>
            <a:cxnLst/>
            <a:rect l="l" t="t" r="r" b="b"/>
            <a:pathLst>
              <a:path w="394334" h="409575">
                <a:moveTo>
                  <a:pt x="0" y="0"/>
                </a:moveTo>
                <a:lnTo>
                  <a:pt x="394089" y="409221"/>
                </a:lnTo>
              </a:path>
            </a:pathLst>
          </a:custGeom>
          <a:ln w="1553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853079" y="1086379"/>
            <a:ext cx="36830" cy="635"/>
          </a:xfrm>
          <a:custGeom>
            <a:avLst/>
            <a:gdLst/>
            <a:ahLst/>
            <a:cxnLst/>
            <a:rect l="l" t="t" r="r" b="b"/>
            <a:pathLst>
              <a:path w="36829" h="634">
                <a:moveTo>
                  <a:pt x="0" y="0"/>
                </a:moveTo>
                <a:lnTo>
                  <a:pt x="36436" y="560"/>
                </a:lnTo>
              </a:path>
            </a:pathLst>
          </a:custGeom>
          <a:ln w="155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28277" y="702570"/>
            <a:ext cx="0" cy="278130"/>
          </a:xfrm>
          <a:custGeom>
            <a:avLst/>
            <a:gdLst/>
            <a:ahLst/>
            <a:cxnLst/>
            <a:rect l="l" t="t" r="r" b="b"/>
            <a:pathLst>
              <a:path h="278130">
                <a:moveTo>
                  <a:pt x="0" y="277646"/>
                </a:moveTo>
                <a:lnTo>
                  <a:pt x="0" y="0"/>
                </a:lnTo>
              </a:path>
            </a:pathLst>
          </a:custGeom>
          <a:ln w="155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58340" y="946346"/>
            <a:ext cx="139875" cy="139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819816" y="1460047"/>
            <a:ext cx="635" cy="245745"/>
          </a:xfrm>
          <a:custGeom>
            <a:avLst/>
            <a:gdLst/>
            <a:ahLst/>
            <a:cxnLst/>
            <a:rect l="l" t="t" r="r" b="b"/>
            <a:pathLst>
              <a:path w="634" h="245744">
                <a:moveTo>
                  <a:pt x="280" y="0"/>
                </a:moveTo>
                <a:lnTo>
                  <a:pt x="0" y="245416"/>
                </a:lnTo>
              </a:path>
            </a:pathLst>
          </a:custGeom>
          <a:ln w="155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50138" y="1354230"/>
            <a:ext cx="139875" cy="139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774098" y="1085838"/>
            <a:ext cx="1494155" cy="0"/>
          </a:xfrm>
          <a:custGeom>
            <a:avLst/>
            <a:gdLst/>
            <a:ahLst/>
            <a:cxnLst/>
            <a:rect l="l" t="t" r="r" b="b"/>
            <a:pathLst>
              <a:path w="1494154">
                <a:moveTo>
                  <a:pt x="0" y="0"/>
                </a:moveTo>
                <a:lnTo>
                  <a:pt x="1494160" y="0"/>
                </a:lnTo>
              </a:path>
            </a:pathLst>
          </a:custGeom>
          <a:ln w="15532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818844" y="2237348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>
                <a:moveTo>
                  <a:pt x="0" y="0"/>
                </a:moveTo>
                <a:lnTo>
                  <a:pt x="449413" y="0"/>
                </a:lnTo>
              </a:path>
            </a:pathLst>
          </a:custGeom>
          <a:ln w="15532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268257" y="1191655"/>
            <a:ext cx="0" cy="940435"/>
          </a:xfrm>
          <a:custGeom>
            <a:avLst/>
            <a:gdLst/>
            <a:ahLst/>
            <a:cxnLst/>
            <a:rect l="l" t="t" r="r" b="b"/>
            <a:pathLst>
              <a:path h="940435">
                <a:moveTo>
                  <a:pt x="0" y="0"/>
                </a:moveTo>
                <a:lnTo>
                  <a:pt x="0" y="939877"/>
                </a:lnTo>
              </a:path>
            </a:pathLst>
          </a:custGeom>
          <a:ln w="155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198321" y="1085839"/>
            <a:ext cx="139875" cy="1397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198321" y="2097555"/>
            <a:ext cx="139875" cy="1397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0284698" y="1486716"/>
            <a:ext cx="15748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700" b="1" spc="-5" dirty="0">
                <a:latin typeface="Arial"/>
                <a:cs typeface="Arial"/>
              </a:rPr>
              <a:t>h</a:t>
            </a:r>
            <a:endParaRPr sz="17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606636" y="2983132"/>
            <a:ext cx="2570480" cy="0"/>
          </a:xfrm>
          <a:custGeom>
            <a:avLst/>
            <a:gdLst/>
            <a:ahLst/>
            <a:cxnLst/>
            <a:rect l="l" t="t" r="r" b="b"/>
            <a:pathLst>
              <a:path w="2570479">
                <a:moveTo>
                  <a:pt x="0" y="0"/>
                </a:moveTo>
                <a:lnTo>
                  <a:pt x="2569882" y="0"/>
                </a:lnTo>
              </a:path>
            </a:pathLst>
          </a:custGeom>
          <a:ln w="46597">
            <a:solidFill>
              <a:srgbClr val="000000"/>
            </a:solidFill>
            <a:prstDash val="lgDash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468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77773" y="332232"/>
            <a:ext cx="2847379" cy="26321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32048" y="3562155"/>
            <a:ext cx="1799844" cy="26755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33615" y="3429000"/>
            <a:ext cx="1583436" cy="2636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010780" y="162432"/>
          <a:ext cx="3559808" cy="21101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0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Golongan</a:t>
                      </a:r>
                      <a:r>
                        <a:rPr sz="14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UIC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Batas </a:t>
                      </a:r>
                      <a:r>
                        <a:rPr sz="14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aus </a:t>
                      </a:r>
                      <a:r>
                        <a:rPr sz="14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vertical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spc="-155" dirty="0">
                          <a:latin typeface="DejaVu Sans"/>
                          <a:cs typeface="DejaVu Sans"/>
                        </a:rPr>
                        <a:t>Rel</a:t>
                      </a:r>
                      <a:r>
                        <a:rPr sz="1400" spc="-15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5" dirty="0">
                          <a:latin typeface="DejaVu Sans"/>
                          <a:cs typeface="DejaVu Sans"/>
                        </a:rPr>
                        <a:t>33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spc="-155" dirty="0">
                          <a:latin typeface="DejaVu Sans"/>
                          <a:cs typeface="DejaVu Sans"/>
                        </a:rPr>
                        <a:t>Rel</a:t>
                      </a:r>
                      <a:r>
                        <a:rPr sz="1400" spc="-15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5" dirty="0">
                          <a:latin typeface="DejaVu Sans"/>
                          <a:cs typeface="DejaVu Sans"/>
                        </a:rPr>
                        <a:t>42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180" dirty="0">
                          <a:latin typeface="DejaVu Sans"/>
                          <a:cs typeface="DejaVu Sans"/>
                        </a:rPr>
                        <a:t>1 </a:t>
                      </a:r>
                      <a:r>
                        <a:rPr sz="1400" spc="-175" dirty="0">
                          <a:latin typeface="DejaVu Sans"/>
                          <a:cs typeface="DejaVu Sans"/>
                        </a:rPr>
                        <a:t>sampai</a:t>
                      </a:r>
                      <a:r>
                        <a:rPr sz="1400" spc="-9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0" dirty="0">
                          <a:latin typeface="DejaVu Sans"/>
                          <a:cs typeface="DejaVu Sans"/>
                        </a:rPr>
                        <a:t>6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latin typeface="DejaVu Sans"/>
                          <a:cs typeface="DejaVu Sans"/>
                        </a:rPr>
                        <a:t>9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14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spc="-180" dirty="0">
                          <a:latin typeface="DejaVu Sans"/>
                          <a:cs typeface="DejaVu Sans"/>
                        </a:rPr>
                        <a:t>7 </a:t>
                      </a:r>
                      <a:r>
                        <a:rPr sz="1400" spc="-170" dirty="0">
                          <a:latin typeface="DejaVu Sans"/>
                          <a:cs typeface="DejaVu Sans"/>
                        </a:rPr>
                        <a:t>dan </a:t>
                      </a:r>
                      <a:r>
                        <a:rPr sz="1400" spc="-180" dirty="0">
                          <a:latin typeface="DejaVu Sans"/>
                          <a:cs typeface="DejaVu Sans"/>
                        </a:rPr>
                        <a:t>8</a:t>
                      </a:r>
                      <a:r>
                        <a:rPr sz="1400" spc="-7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0" dirty="0">
                          <a:latin typeface="DejaVu Sans"/>
                          <a:cs typeface="DejaVu Sans"/>
                        </a:rPr>
                        <a:t>dengan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spc="-130" dirty="0">
                          <a:latin typeface="DejaVu Sans"/>
                          <a:cs typeface="DejaVu Sans"/>
                        </a:rPr>
                        <a:t>lintas</a:t>
                      </a:r>
                      <a:r>
                        <a:rPr sz="1400" spc="-13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5" dirty="0">
                          <a:latin typeface="DejaVu Sans"/>
                          <a:cs typeface="DejaVu Sans"/>
                        </a:rPr>
                        <a:t>penumpang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470"/>
                        </a:lnSpc>
                      </a:pPr>
                      <a:r>
                        <a:rPr sz="1400" dirty="0">
                          <a:latin typeface="DejaVu Sans"/>
                          <a:cs typeface="DejaVu Sans"/>
                        </a:rPr>
                        <a:t>9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14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spc="-180" dirty="0">
                          <a:latin typeface="DejaVu Sans"/>
                          <a:cs typeface="DejaVu Sans"/>
                        </a:rPr>
                        <a:t>7 </a:t>
                      </a:r>
                      <a:r>
                        <a:rPr sz="1400" spc="-170" dirty="0">
                          <a:latin typeface="DejaVu Sans"/>
                          <a:cs typeface="DejaVu Sans"/>
                        </a:rPr>
                        <a:t>dan </a:t>
                      </a:r>
                      <a:r>
                        <a:rPr sz="1400" spc="-180" dirty="0">
                          <a:latin typeface="DejaVu Sans"/>
                          <a:cs typeface="DejaVu Sans"/>
                        </a:rPr>
                        <a:t>8</a:t>
                      </a:r>
                      <a:r>
                        <a:rPr sz="1400" spc="-6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60" dirty="0">
                          <a:latin typeface="DejaVu Sans"/>
                          <a:cs typeface="DejaVu Sans"/>
                        </a:rPr>
                        <a:t>tanpa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spc="-130" dirty="0">
                          <a:latin typeface="DejaVu Sans"/>
                          <a:cs typeface="DejaVu Sans"/>
                        </a:rPr>
                        <a:t>lintas</a:t>
                      </a:r>
                      <a:r>
                        <a:rPr sz="1400" spc="-14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5" dirty="0">
                          <a:latin typeface="DejaVu Sans"/>
                          <a:cs typeface="DejaVu Sans"/>
                        </a:rPr>
                        <a:t>penumpang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10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16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dirty="0">
                          <a:latin typeface="DejaVu Sans"/>
                          <a:cs typeface="DejaVu Sans"/>
                        </a:rPr>
                        <a:t>9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10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16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4561713" y="2399792"/>
            <a:ext cx="4161154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400" spc="-105" dirty="0">
                <a:latin typeface="DejaVu Sans"/>
                <a:cs typeface="DejaVu Sans"/>
              </a:rPr>
              <a:t>Jika </a:t>
            </a:r>
            <a:r>
              <a:rPr sz="1400" spc="-145" dirty="0">
                <a:latin typeface="DejaVu Sans"/>
                <a:cs typeface="DejaVu Sans"/>
              </a:rPr>
              <a:t>terdapat </a:t>
            </a:r>
            <a:r>
              <a:rPr sz="1400" spc="-180" dirty="0">
                <a:latin typeface="DejaVu Sans"/>
                <a:cs typeface="DejaVu Sans"/>
              </a:rPr>
              <a:t>aus </a:t>
            </a:r>
            <a:r>
              <a:rPr sz="1400" spc="-155" dirty="0">
                <a:latin typeface="DejaVu Sans"/>
                <a:cs typeface="DejaVu Sans"/>
              </a:rPr>
              <a:t>melintang </a:t>
            </a:r>
            <a:r>
              <a:rPr sz="1400" spc="-170" dirty="0">
                <a:latin typeface="DejaVu Sans"/>
                <a:cs typeface="DejaVu Sans"/>
              </a:rPr>
              <a:t>dan </a:t>
            </a:r>
            <a:r>
              <a:rPr sz="1400" spc="-155" dirty="0">
                <a:latin typeface="DejaVu Sans"/>
                <a:cs typeface="DejaVu Sans"/>
              </a:rPr>
              <a:t>arus </a:t>
            </a:r>
            <a:r>
              <a:rPr sz="1400" spc="-130" dirty="0">
                <a:latin typeface="DejaVu Sans"/>
                <a:cs typeface="DejaVu Sans"/>
              </a:rPr>
              <a:t>vertical, </a:t>
            </a:r>
            <a:r>
              <a:rPr sz="1400" spc="-210" dirty="0">
                <a:latin typeface="DejaVu Sans"/>
                <a:cs typeface="DejaVu Sans"/>
              </a:rPr>
              <a:t>maka </a:t>
            </a:r>
            <a:r>
              <a:rPr sz="1400" spc="-180" dirty="0">
                <a:latin typeface="DejaVu Sans"/>
                <a:cs typeface="DejaVu Sans"/>
              </a:rPr>
              <a:t>harga  </a:t>
            </a:r>
            <a:r>
              <a:rPr sz="1400" spc="-160" dirty="0">
                <a:latin typeface="DejaVu Sans"/>
                <a:cs typeface="DejaVu Sans"/>
              </a:rPr>
              <a:t>batas-batas </a:t>
            </a:r>
            <a:r>
              <a:rPr sz="1400" spc="-130" dirty="0">
                <a:latin typeface="DejaVu Sans"/>
                <a:cs typeface="DejaVu Sans"/>
              </a:rPr>
              <a:t>ditabel </a:t>
            </a:r>
            <a:r>
              <a:rPr sz="1400" spc="-150" dirty="0">
                <a:latin typeface="DejaVu Sans"/>
                <a:cs typeface="DejaVu Sans"/>
              </a:rPr>
              <a:t>dikurangi </a:t>
            </a:r>
            <a:r>
              <a:rPr sz="1400" spc="-180" dirty="0">
                <a:latin typeface="DejaVu Sans"/>
                <a:cs typeface="DejaVu Sans"/>
              </a:rPr>
              <a:t>dengan setengahnya </a:t>
            </a:r>
            <a:r>
              <a:rPr sz="1400" spc="-175" dirty="0">
                <a:latin typeface="DejaVu Sans"/>
                <a:cs typeface="DejaVu Sans"/>
              </a:rPr>
              <a:t>aus  </a:t>
            </a:r>
            <a:r>
              <a:rPr sz="1400" spc="-155" dirty="0">
                <a:latin typeface="DejaVu Sans"/>
                <a:cs typeface="DejaVu Sans"/>
              </a:rPr>
              <a:t>melintang </a:t>
            </a:r>
            <a:r>
              <a:rPr sz="1400" spc="-100" dirty="0">
                <a:latin typeface="DejaVu Sans"/>
                <a:cs typeface="DejaVu Sans"/>
              </a:rPr>
              <a:t>itu </a:t>
            </a:r>
            <a:r>
              <a:rPr sz="1400" spc="-140" dirty="0">
                <a:latin typeface="DejaVu Sans"/>
                <a:cs typeface="DejaVu Sans"/>
              </a:rPr>
              <a:t>(diukur </a:t>
            </a:r>
            <a:r>
              <a:rPr sz="1400" spc="-125" dirty="0">
                <a:latin typeface="DejaVu Sans"/>
                <a:cs typeface="DejaVu Sans"/>
              </a:rPr>
              <a:t>dari sisi </a:t>
            </a:r>
            <a:r>
              <a:rPr sz="1400" spc="-170" dirty="0">
                <a:latin typeface="DejaVu Sans"/>
                <a:cs typeface="DejaVu Sans"/>
              </a:rPr>
              <a:t>dalam </a:t>
            </a:r>
            <a:r>
              <a:rPr sz="1400" spc="-165" dirty="0">
                <a:latin typeface="DejaVu Sans"/>
                <a:cs typeface="DejaVu Sans"/>
              </a:rPr>
              <a:t>kepala </a:t>
            </a:r>
            <a:r>
              <a:rPr sz="1400" spc="-114" dirty="0">
                <a:latin typeface="DejaVu Sans"/>
                <a:cs typeface="DejaVu Sans"/>
              </a:rPr>
              <a:t>rel), </a:t>
            </a:r>
            <a:r>
              <a:rPr sz="1400" spc="-180" dirty="0">
                <a:latin typeface="DejaVu Sans"/>
                <a:cs typeface="DejaVu Sans"/>
              </a:rPr>
              <a:t>15 </a:t>
            </a:r>
            <a:r>
              <a:rPr sz="1400" spc="-245" dirty="0">
                <a:latin typeface="DejaVu Sans"/>
                <a:cs typeface="DejaVu Sans"/>
              </a:rPr>
              <a:t>mm  </a:t>
            </a:r>
            <a:r>
              <a:rPr sz="1400" spc="-114" dirty="0">
                <a:latin typeface="DejaVu Sans"/>
                <a:cs typeface="DejaVu Sans"/>
              </a:rPr>
              <a:t>di </a:t>
            </a:r>
            <a:r>
              <a:rPr sz="1400" spc="-170" dirty="0">
                <a:latin typeface="DejaVu Sans"/>
                <a:cs typeface="DejaVu Sans"/>
              </a:rPr>
              <a:t>bawah </a:t>
            </a:r>
            <a:r>
              <a:rPr sz="1400" spc="-200" dirty="0">
                <a:latin typeface="DejaVu Sans"/>
                <a:cs typeface="DejaVu Sans"/>
              </a:rPr>
              <a:t>muka</a:t>
            </a:r>
            <a:r>
              <a:rPr sz="1400" spc="-100" dirty="0">
                <a:latin typeface="DejaVu Sans"/>
                <a:cs typeface="DejaVu Sans"/>
              </a:rPr>
              <a:t> </a:t>
            </a:r>
            <a:r>
              <a:rPr sz="1400" spc="-114" dirty="0">
                <a:latin typeface="DejaVu Sans"/>
                <a:cs typeface="DejaVu Sans"/>
              </a:rPr>
              <a:t>rel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87485" y="3814649"/>
            <a:ext cx="1363980" cy="1307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400" spc="-110" dirty="0">
                <a:latin typeface="DejaVu Sans"/>
                <a:cs typeface="DejaVu Sans"/>
              </a:rPr>
              <a:t>Jika </a:t>
            </a:r>
            <a:r>
              <a:rPr sz="1400" spc="-175" dirty="0">
                <a:latin typeface="DejaVu Sans"/>
                <a:cs typeface="DejaVu Sans"/>
              </a:rPr>
              <a:t>aus </a:t>
            </a:r>
            <a:r>
              <a:rPr sz="1400" spc="-155" dirty="0">
                <a:latin typeface="DejaVu Sans"/>
                <a:cs typeface="DejaVu Sans"/>
              </a:rPr>
              <a:t>melintang  </a:t>
            </a:r>
            <a:r>
              <a:rPr sz="1400" spc="-175" dirty="0">
                <a:latin typeface="DejaVu Sans"/>
                <a:cs typeface="DejaVu Sans"/>
              </a:rPr>
              <a:t>pada </a:t>
            </a:r>
            <a:r>
              <a:rPr sz="1400" spc="-165" dirty="0">
                <a:latin typeface="DejaVu Sans"/>
                <a:cs typeface="DejaVu Sans"/>
              </a:rPr>
              <a:t>kepala </a:t>
            </a:r>
            <a:r>
              <a:rPr sz="1400" spc="-114" dirty="0">
                <a:latin typeface="DejaVu Sans"/>
                <a:cs typeface="DejaVu Sans"/>
              </a:rPr>
              <a:t>rel  </a:t>
            </a:r>
            <a:r>
              <a:rPr sz="1400" spc="-170" dirty="0">
                <a:latin typeface="DejaVu Sans"/>
                <a:cs typeface="DejaVu Sans"/>
              </a:rPr>
              <a:t>sudah </a:t>
            </a:r>
            <a:r>
              <a:rPr sz="1400" spc="-175" dirty="0">
                <a:latin typeface="DejaVu Sans"/>
                <a:cs typeface="DejaVu Sans"/>
              </a:rPr>
              <a:t>sampai  </a:t>
            </a:r>
            <a:r>
              <a:rPr sz="1400" spc="-150" dirty="0">
                <a:latin typeface="DejaVu Sans"/>
                <a:cs typeface="DejaVu Sans"/>
              </a:rPr>
              <a:t>bulatan </a:t>
            </a:r>
            <a:r>
              <a:rPr sz="1400" spc="-165" dirty="0">
                <a:latin typeface="DejaVu Sans"/>
                <a:cs typeface="DejaVu Sans"/>
              </a:rPr>
              <a:t>kepala </a:t>
            </a:r>
            <a:r>
              <a:rPr sz="1400" spc="-114" dirty="0">
                <a:latin typeface="DejaVu Sans"/>
                <a:cs typeface="DejaVu Sans"/>
              </a:rPr>
              <a:t>rel  </a:t>
            </a:r>
            <a:r>
              <a:rPr sz="1400" spc="-200" dirty="0">
                <a:latin typeface="DejaVu Sans"/>
                <a:cs typeface="DejaVu Sans"/>
              </a:rPr>
              <a:t>yang </a:t>
            </a:r>
            <a:r>
              <a:rPr sz="1400" spc="-160" dirty="0">
                <a:latin typeface="DejaVu Sans"/>
                <a:cs typeface="DejaVu Sans"/>
              </a:rPr>
              <a:t>bawah, </a:t>
            </a:r>
            <a:r>
              <a:rPr sz="1400" spc="-210" dirty="0">
                <a:latin typeface="DejaVu Sans"/>
                <a:cs typeface="DejaVu Sans"/>
              </a:rPr>
              <a:t>maka  </a:t>
            </a:r>
            <a:r>
              <a:rPr sz="1400" spc="-114" dirty="0">
                <a:latin typeface="DejaVu Sans"/>
                <a:cs typeface="DejaVu Sans"/>
              </a:rPr>
              <a:t>rel </a:t>
            </a:r>
            <a:r>
              <a:rPr sz="1400" spc="-155" dirty="0">
                <a:latin typeface="DejaVu Sans"/>
                <a:cs typeface="DejaVu Sans"/>
              </a:rPr>
              <a:t>harus</a:t>
            </a:r>
            <a:r>
              <a:rPr sz="1400" spc="-170" dirty="0">
                <a:latin typeface="DejaVu Sans"/>
                <a:cs typeface="DejaVu Sans"/>
              </a:rPr>
              <a:t> </a:t>
            </a:r>
            <a:r>
              <a:rPr sz="1400" spc="-135" dirty="0">
                <a:latin typeface="DejaVu Sans"/>
                <a:cs typeface="DejaVu Sans"/>
              </a:rPr>
              <a:t>diganti.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65268" y="4507739"/>
            <a:ext cx="1534795" cy="1520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400" spc="-105" dirty="0">
                <a:latin typeface="DejaVu Sans"/>
                <a:cs typeface="DejaVu Sans"/>
              </a:rPr>
              <a:t>Jika </a:t>
            </a:r>
            <a:r>
              <a:rPr sz="1400" spc="-155" dirty="0">
                <a:latin typeface="DejaVu Sans"/>
                <a:cs typeface="DejaVu Sans"/>
              </a:rPr>
              <a:t>garis </a:t>
            </a:r>
            <a:r>
              <a:rPr sz="1400" spc="-130" dirty="0">
                <a:latin typeface="DejaVu Sans"/>
                <a:cs typeface="DejaVu Sans"/>
              </a:rPr>
              <a:t>lurus </a:t>
            </a:r>
            <a:r>
              <a:rPr sz="1400" spc="-229" dirty="0">
                <a:latin typeface="DejaVu Sans"/>
                <a:cs typeface="DejaVu Sans"/>
              </a:rPr>
              <a:t>yg  </a:t>
            </a:r>
            <a:r>
              <a:rPr sz="1400" spc="-185" dirty="0">
                <a:latin typeface="DejaVu Sans"/>
                <a:cs typeface="DejaVu Sans"/>
              </a:rPr>
              <a:t>menyinggung </a:t>
            </a:r>
            <a:r>
              <a:rPr sz="1400" spc="-125" dirty="0">
                <a:latin typeface="DejaVu Sans"/>
                <a:cs typeface="DejaVu Sans"/>
              </a:rPr>
              <a:t>sisi  </a:t>
            </a:r>
            <a:r>
              <a:rPr sz="1400" spc="-170" dirty="0">
                <a:latin typeface="DejaVu Sans"/>
                <a:cs typeface="DejaVu Sans"/>
              </a:rPr>
              <a:t>dalam </a:t>
            </a:r>
            <a:r>
              <a:rPr sz="1400" spc="-165" dirty="0">
                <a:latin typeface="DejaVu Sans"/>
                <a:cs typeface="DejaVu Sans"/>
              </a:rPr>
              <a:t>kepala </a:t>
            </a:r>
            <a:r>
              <a:rPr sz="1400" spc="-114" dirty="0">
                <a:latin typeface="DejaVu Sans"/>
                <a:cs typeface="DejaVu Sans"/>
              </a:rPr>
              <a:t>rel  </a:t>
            </a:r>
            <a:r>
              <a:rPr sz="1400" spc="-170" dirty="0">
                <a:latin typeface="DejaVu Sans"/>
                <a:cs typeface="DejaVu Sans"/>
              </a:rPr>
              <a:t>sudah </a:t>
            </a:r>
            <a:r>
              <a:rPr sz="1400" spc="-180" dirty="0">
                <a:latin typeface="DejaVu Sans"/>
                <a:cs typeface="DejaVu Sans"/>
              </a:rPr>
              <a:t>aus </a:t>
            </a:r>
            <a:r>
              <a:rPr sz="1400" spc="-155" dirty="0">
                <a:latin typeface="DejaVu Sans"/>
                <a:cs typeface="DejaVu Sans"/>
              </a:rPr>
              <a:t>melintang  </a:t>
            </a:r>
            <a:r>
              <a:rPr sz="1400" spc="-175" dirty="0">
                <a:latin typeface="DejaVu Sans"/>
                <a:cs typeface="DejaVu Sans"/>
              </a:rPr>
              <a:t>membentuk </a:t>
            </a:r>
            <a:r>
              <a:rPr sz="1400" spc="-150" dirty="0">
                <a:latin typeface="DejaVu Sans"/>
                <a:cs typeface="DejaVu Sans"/>
              </a:rPr>
              <a:t>sudut </a:t>
            </a:r>
            <a:r>
              <a:rPr sz="1400" spc="-475" dirty="0">
                <a:latin typeface="DejaVu Sans"/>
                <a:cs typeface="DejaVu Sans"/>
              </a:rPr>
              <a:t>&gt; </a:t>
            </a:r>
            <a:r>
              <a:rPr sz="1400" spc="-395" dirty="0">
                <a:latin typeface="DejaVu Sans"/>
                <a:cs typeface="DejaVu Sans"/>
              </a:rPr>
              <a:t> </a:t>
            </a:r>
            <a:r>
              <a:rPr sz="1400" spc="-130" dirty="0">
                <a:latin typeface="DejaVu Sans"/>
                <a:cs typeface="DejaVu Sans"/>
              </a:rPr>
              <a:t>26⁰ </a:t>
            </a:r>
            <a:r>
              <a:rPr sz="1400" spc="-180" dirty="0">
                <a:latin typeface="DejaVu Sans"/>
                <a:cs typeface="DejaVu Sans"/>
              </a:rPr>
              <a:t>dengan </a:t>
            </a:r>
            <a:r>
              <a:rPr sz="1400" spc="-150" dirty="0">
                <a:latin typeface="DejaVu Sans"/>
                <a:cs typeface="DejaVu Sans"/>
              </a:rPr>
              <a:t>sudut  </a:t>
            </a:r>
            <a:r>
              <a:rPr sz="1400" spc="-145" dirty="0">
                <a:latin typeface="DejaVu Sans"/>
                <a:cs typeface="DejaVu Sans"/>
              </a:rPr>
              <a:t>vertikalnya, </a:t>
            </a:r>
            <a:r>
              <a:rPr sz="1400" spc="-114" dirty="0">
                <a:latin typeface="DejaVu Sans"/>
                <a:cs typeface="DejaVu Sans"/>
              </a:rPr>
              <a:t>rel</a:t>
            </a:r>
            <a:r>
              <a:rPr sz="1400" spc="-170" dirty="0">
                <a:latin typeface="DejaVu Sans"/>
                <a:cs typeface="DejaVu Sans"/>
              </a:rPr>
              <a:t> </a:t>
            </a:r>
            <a:r>
              <a:rPr sz="1400" spc="-155" dirty="0">
                <a:latin typeface="DejaVu Sans"/>
                <a:cs typeface="DejaVu Sans"/>
              </a:rPr>
              <a:t>harus  </a:t>
            </a:r>
            <a:r>
              <a:rPr sz="1400" spc="-145" dirty="0">
                <a:latin typeface="DejaVu Sans"/>
                <a:cs typeface="DejaVu Sans"/>
              </a:rPr>
              <a:t>diganti</a:t>
            </a:r>
            <a:endParaRPr sz="140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431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50870" y="478928"/>
            <a:ext cx="6845934" cy="336412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Bagaimana </a:t>
            </a: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membuat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tahan aus</a:t>
            </a:r>
            <a:r>
              <a:rPr sz="2100" b="1" i="1" spc="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?????</a:t>
            </a:r>
            <a:endParaRPr sz="21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 marL="586740" marR="5080" indent="-286385">
              <a:lnSpc>
                <a:spcPct val="100800"/>
              </a:lnSpc>
              <a:spcBef>
                <a:spcPts val="2585"/>
              </a:spcBef>
              <a:buFont typeface="Arial"/>
              <a:buChar char="•"/>
              <a:tabLst>
                <a:tab pos="586740" algn="l"/>
                <a:tab pos="587375" algn="l"/>
              </a:tabLst>
            </a:pPr>
            <a:r>
              <a:rPr sz="2400" spc="-280" dirty="0">
                <a:latin typeface="DejaVu Sans"/>
                <a:cs typeface="DejaVu Sans"/>
              </a:rPr>
              <a:t>Kepala </a:t>
            </a:r>
            <a:r>
              <a:rPr sz="2400" spc="-195" dirty="0">
                <a:latin typeface="DejaVu Sans"/>
                <a:cs typeface="DejaVu Sans"/>
              </a:rPr>
              <a:t>rel </a:t>
            </a:r>
            <a:r>
              <a:rPr sz="2400" spc="-235" dirty="0">
                <a:latin typeface="DejaVu Sans"/>
                <a:cs typeface="DejaVu Sans"/>
              </a:rPr>
              <a:t>dibuat </a:t>
            </a:r>
            <a:r>
              <a:rPr sz="2400" spc="-265" dirty="0">
                <a:latin typeface="DejaVu Sans"/>
                <a:cs typeface="DejaVu Sans"/>
              </a:rPr>
              <a:t>harus </a:t>
            </a:r>
            <a:r>
              <a:rPr sz="2400" spc="-210" dirty="0">
                <a:latin typeface="DejaVu Sans"/>
                <a:cs typeface="DejaVu Sans"/>
              </a:rPr>
              <a:t>lebih </a:t>
            </a:r>
            <a:r>
              <a:rPr sz="2400" spc="-300" dirty="0">
                <a:latin typeface="DejaVu Sans"/>
                <a:cs typeface="DejaVu Sans"/>
              </a:rPr>
              <a:t>keras </a:t>
            </a:r>
            <a:r>
              <a:rPr sz="2400" spc="-260" dirty="0">
                <a:latin typeface="DejaVu Sans"/>
                <a:cs typeface="DejaVu Sans"/>
              </a:rPr>
              <a:t>daripada </a:t>
            </a:r>
            <a:r>
              <a:rPr sz="2400" spc="-295" dirty="0">
                <a:latin typeface="DejaVu Sans"/>
                <a:cs typeface="DejaVu Sans"/>
              </a:rPr>
              <a:t>badan  </a:t>
            </a:r>
            <a:r>
              <a:rPr sz="2400" spc="-285" dirty="0">
                <a:latin typeface="DejaVu Sans"/>
                <a:cs typeface="DejaVu Sans"/>
              </a:rPr>
              <a:t>dan </a:t>
            </a:r>
            <a:r>
              <a:rPr sz="2400" spc="-270" dirty="0">
                <a:latin typeface="DejaVu Sans"/>
                <a:cs typeface="DejaVu Sans"/>
              </a:rPr>
              <a:t>kaki </a:t>
            </a:r>
            <a:r>
              <a:rPr sz="2400" spc="-265" dirty="0">
                <a:latin typeface="DejaVu Sans"/>
                <a:cs typeface="DejaVu Sans"/>
              </a:rPr>
              <a:t>relnya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60" dirty="0">
                <a:latin typeface="DejaVu Sans"/>
                <a:cs typeface="DejaVu Sans"/>
              </a:rPr>
              <a:t>heat</a:t>
            </a:r>
            <a:r>
              <a:rPr sz="2400" spc="-180" dirty="0">
                <a:latin typeface="DejaVu Sans"/>
                <a:cs typeface="DejaVu Sans"/>
              </a:rPr>
              <a:t> </a:t>
            </a:r>
            <a:r>
              <a:rPr sz="2400" spc="-245" dirty="0">
                <a:latin typeface="DejaVu Sans"/>
                <a:cs typeface="DejaVu Sans"/>
              </a:rPr>
              <a:t>treatment</a:t>
            </a:r>
            <a:endParaRPr sz="2400">
              <a:latin typeface="DejaVu Sans"/>
              <a:cs typeface="DejaVu Sans"/>
            </a:endParaRPr>
          </a:p>
          <a:p>
            <a:pPr marL="586740" marR="36195" indent="-286385">
              <a:lnSpc>
                <a:spcPts val="2880"/>
              </a:lnSpc>
              <a:spcBef>
                <a:spcPts val="75"/>
              </a:spcBef>
              <a:buFont typeface="Arial"/>
              <a:buChar char="•"/>
              <a:tabLst>
                <a:tab pos="586740" algn="l"/>
                <a:tab pos="587375" algn="l"/>
              </a:tabLst>
            </a:pPr>
            <a:r>
              <a:rPr sz="2400" spc="-225" dirty="0">
                <a:latin typeface="DejaVu Sans"/>
                <a:cs typeface="DejaVu Sans"/>
              </a:rPr>
              <a:t>Merubah </a:t>
            </a:r>
            <a:r>
              <a:rPr sz="2400" spc="-290" dirty="0">
                <a:latin typeface="DejaVu Sans"/>
                <a:cs typeface="DejaVu Sans"/>
              </a:rPr>
              <a:t>susunan </a:t>
            </a:r>
            <a:r>
              <a:rPr sz="2400" spc="-254" dirty="0">
                <a:latin typeface="DejaVu Sans"/>
                <a:cs typeface="DejaVu Sans"/>
              </a:rPr>
              <a:t>kimia </a:t>
            </a:r>
            <a:r>
              <a:rPr sz="2400" spc="-215" dirty="0">
                <a:latin typeface="DejaVu Sans"/>
                <a:cs typeface="DejaVu Sans"/>
              </a:rPr>
              <a:t>dari </a:t>
            </a:r>
            <a:r>
              <a:rPr sz="2400" spc="-290" dirty="0">
                <a:latin typeface="DejaVu Sans"/>
                <a:cs typeface="DejaVu Sans"/>
              </a:rPr>
              <a:t>bahannya, </a:t>
            </a:r>
            <a:r>
              <a:rPr sz="2400" spc="-285" dirty="0">
                <a:latin typeface="DejaVu Sans"/>
                <a:cs typeface="DejaVu Sans"/>
              </a:rPr>
              <a:t>misalnya  </a:t>
            </a:r>
            <a:r>
              <a:rPr sz="2400" spc="-310" dirty="0">
                <a:latin typeface="DejaVu Sans"/>
                <a:cs typeface="DejaVu Sans"/>
              </a:rPr>
              <a:t>dengan </a:t>
            </a:r>
            <a:r>
              <a:rPr sz="2400" spc="-305" dirty="0">
                <a:latin typeface="DejaVu Sans"/>
                <a:cs typeface="DejaVu Sans"/>
              </a:rPr>
              <a:t>mencampurkan </a:t>
            </a:r>
            <a:r>
              <a:rPr sz="2400" spc="-220" dirty="0">
                <a:latin typeface="DejaVu Sans"/>
                <a:cs typeface="DejaVu Sans"/>
              </a:rPr>
              <a:t>dari </a:t>
            </a:r>
            <a:r>
              <a:rPr sz="2400" spc="-275" dirty="0">
                <a:latin typeface="DejaVu Sans"/>
                <a:cs typeface="DejaVu Sans"/>
              </a:rPr>
              <a:t>elemen </a:t>
            </a:r>
            <a:r>
              <a:rPr sz="2400" spc="-200" dirty="0">
                <a:latin typeface="DejaVu Sans"/>
                <a:cs typeface="DejaVu Sans"/>
              </a:rPr>
              <a:t>lain, </a:t>
            </a:r>
            <a:r>
              <a:rPr sz="2400" spc="-290" dirty="0">
                <a:latin typeface="DejaVu Sans"/>
                <a:cs typeface="DejaVu Sans"/>
              </a:rPr>
              <a:t>misalnya  </a:t>
            </a:r>
            <a:r>
              <a:rPr sz="2400" spc="-140" dirty="0">
                <a:latin typeface="DejaVu Sans"/>
                <a:cs typeface="DejaVu Sans"/>
              </a:rPr>
              <a:t>Mn</a:t>
            </a:r>
            <a:endParaRPr sz="2400">
              <a:latin typeface="DejaVu Sans"/>
              <a:cs typeface="DejaVu Sans"/>
            </a:endParaRPr>
          </a:p>
          <a:p>
            <a:pPr marL="586740" indent="-286385">
              <a:lnSpc>
                <a:spcPts val="2785"/>
              </a:lnSpc>
              <a:buFont typeface="Arial"/>
              <a:buChar char="•"/>
              <a:tabLst>
                <a:tab pos="586740" algn="l"/>
                <a:tab pos="587375" algn="l"/>
              </a:tabLst>
            </a:pPr>
            <a:r>
              <a:rPr sz="2400" spc="-260" dirty="0">
                <a:latin typeface="DejaVu Sans"/>
                <a:cs typeface="DejaVu Sans"/>
              </a:rPr>
              <a:t>Memakai </a:t>
            </a:r>
            <a:r>
              <a:rPr sz="2400" spc="-195" dirty="0">
                <a:latin typeface="DejaVu Sans"/>
                <a:cs typeface="DejaVu Sans"/>
              </a:rPr>
              <a:t>rel </a:t>
            </a:r>
            <a:r>
              <a:rPr sz="2400" spc="-335" dirty="0">
                <a:latin typeface="DejaVu Sans"/>
                <a:cs typeface="DejaVu Sans"/>
              </a:rPr>
              <a:t>yang </a:t>
            </a:r>
            <a:r>
              <a:rPr sz="2400" spc="-225" dirty="0">
                <a:latin typeface="DejaVu Sans"/>
                <a:cs typeface="DejaVu Sans"/>
              </a:rPr>
              <a:t>profilnya </a:t>
            </a:r>
            <a:r>
              <a:rPr sz="2400" spc="-270" dirty="0">
                <a:latin typeface="DejaVu Sans"/>
                <a:cs typeface="DejaVu Sans"/>
              </a:rPr>
              <a:t>besar</a:t>
            </a:r>
            <a:r>
              <a:rPr sz="2400" spc="-155" dirty="0">
                <a:latin typeface="DejaVu Sans"/>
                <a:cs typeface="DejaVu Sans"/>
              </a:rPr>
              <a:t> </a:t>
            </a:r>
            <a:r>
              <a:rPr sz="2400" spc="-300" dirty="0">
                <a:latin typeface="DejaVu Sans"/>
                <a:cs typeface="DejaVu Sans"/>
              </a:rPr>
              <a:t>(banyak</a:t>
            </a:r>
            <a:endParaRPr sz="2400">
              <a:latin typeface="DejaVu Sans"/>
              <a:cs typeface="DejaVu Sans"/>
            </a:endParaRPr>
          </a:p>
          <a:p>
            <a:pPr marL="586740"/>
            <a:r>
              <a:rPr sz="2400" spc="-285" dirty="0">
                <a:latin typeface="DejaVu Sans"/>
                <a:cs typeface="DejaVu Sans"/>
              </a:rPr>
              <a:t>digunakan </a:t>
            </a:r>
            <a:r>
              <a:rPr sz="2400" spc="-300" dirty="0">
                <a:latin typeface="DejaVu Sans"/>
                <a:cs typeface="DejaVu Sans"/>
              </a:rPr>
              <a:t>pada </a:t>
            </a:r>
            <a:r>
              <a:rPr sz="2400" spc="-345" dirty="0">
                <a:latin typeface="DejaVu Sans"/>
                <a:cs typeface="DejaVu Sans"/>
              </a:rPr>
              <a:t>masa</a:t>
            </a:r>
            <a:r>
              <a:rPr sz="2400" spc="-100" dirty="0">
                <a:latin typeface="DejaVu Sans"/>
                <a:cs typeface="DejaVu Sans"/>
              </a:rPr>
              <a:t> </a:t>
            </a:r>
            <a:r>
              <a:rPr sz="2400" spc="-295" dirty="0">
                <a:latin typeface="DejaVu Sans"/>
                <a:cs typeface="DejaVu Sans"/>
              </a:rPr>
              <a:t>sekarang)</a:t>
            </a:r>
            <a:endParaRPr sz="240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08152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5457102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Jenis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 </a:t>
            </a:r>
            <a:r>
              <a:rPr sz="2100" b="1" i="1" spc="-60" dirty="0">
                <a:solidFill>
                  <a:srgbClr val="FF0000"/>
                </a:solidFill>
                <a:latin typeface="Arial Black"/>
                <a:cs typeface="Arial Black"/>
              </a:rPr>
              <a:t>menurut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panjangnya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4633" y="1142746"/>
            <a:ext cx="6656070" cy="35573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60" dirty="0">
                <a:latin typeface="Arial" panose="020B0604020202020204" pitchFamily="34" charset="0"/>
                <a:cs typeface="Arial" panose="020B0604020202020204" pitchFamily="34" charset="0"/>
              </a:rPr>
              <a:t>Rel</a:t>
            </a:r>
            <a:r>
              <a:rPr b="1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25" dirty="0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215" dirty="0">
                <a:latin typeface="Arial" panose="020B0604020202020204" pitchFamily="34" charset="0"/>
                <a:cs typeface="Arial" panose="020B0604020202020204" pitchFamily="34" charset="0"/>
              </a:rPr>
              <a:t>Awalnya </a:t>
            </a:r>
            <a:r>
              <a:rPr spc="-145" dirty="0"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spc="-180" dirty="0">
                <a:latin typeface="Arial" panose="020B0604020202020204" pitchFamily="34" charset="0"/>
                <a:cs typeface="Arial" panose="020B0604020202020204" pitchFamily="34" charset="0"/>
              </a:rPr>
              <a:t>Indonesia memiliki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panjang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00" dirty="0">
                <a:latin typeface="Arial" panose="020B0604020202020204" pitchFamily="34" charset="0"/>
                <a:cs typeface="Arial" panose="020B0604020202020204" pitchFamily="34" charset="0"/>
              </a:rPr>
              <a:t>standar </a:t>
            </a:r>
            <a:r>
              <a:rPr spc="-235" dirty="0"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spc="-220" dirty="0">
                <a:latin typeface="Arial" panose="020B0604020202020204" pitchFamily="34" charset="0"/>
                <a:cs typeface="Arial" panose="020B0604020202020204" pitchFamily="34" charset="0"/>
              </a:rPr>
              <a:t>m, </a:t>
            </a:r>
            <a:r>
              <a:rPr spc="-225" dirty="0">
                <a:latin typeface="Arial" panose="020B0604020202020204" pitchFamily="34" charset="0"/>
                <a:cs typeface="Arial" panose="020B0604020202020204" pitchFamily="34" charset="0"/>
              </a:rPr>
              <a:t>naumun  </a:t>
            </a:r>
            <a:r>
              <a:rPr spc="-204" dirty="0">
                <a:latin typeface="Arial" panose="020B0604020202020204" pitchFamily="34" charset="0"/>
                <a:cs typeface="Arial" panose="020B0604020202020204" pitchFamily="34" charset="0"/>
              </a:rPr>
              <a:t>PT.KAI </a:t>
            </a:r>
            <a:r>
              <a:rPr spc="-229" dirty="0">
                <a:latin typeface="Arial" panose="020B0604020202020204" pitchFamily="34" charset="0"/>
                <a:cs typeface="Arial" panose="020B0604020202020204" pitchFamily="34" charset="0"/>
              </a:rPr>
              <a:t>sekarang </a:t>
            </a:r>
            <a:r>
              <a:rPr spc="-240" dirty="0">
                <a:latin typeface="Arial" panose="020B0604020202020204" pitchFamily="34" charset="0"/>
                <a:cs typeface="Arial" panose="020B0604020202020204" pitchFamily="34" charset="0"/>
              </a:rPr>
              <a:t>menggunakan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panjang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35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20" dirty="0">
                <a:latin typeface="Arial" panose="020B0604020202020204" pitchFamily="34" charset="0"/>
                <a:cs typeface="Arial" panose="020B0604020202020204" pitchFamily="34" charset="0"/>
              </a:rPr>
              <a:t>m.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0"/>
              </a:spcBef>
              <a:buFont typeface="Arial"/>
              <a:buChar char="•"/>
            </a:pP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r>
              <a:rPr b="1" spc="-160" dirty="0">
                <a:latin typeface="Arial" panose="020B0604020202020204" pitchFamily="34" charset="0"/>
                <a:cs typeface="Arial" panose="020B0604020202020204" pitchFamily="34" charset="0"/>
              </a:rPr>
              <a:t>Rel</a:t>
            </a:r>
            <a:r>
              <a:rPr b="1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25" dirty="0">
                <a:latin typeface="Arial" panose="020B0604020202020204" pitchFamily="34" charset="0"/>
                <a:cs typeface="Arial" panose="020B0604020202020204" pitchFamily="34" charset="0"/>
              </a:rPr>
              <a:t>pendek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90" dirty="0">
                <a:latin typeface="Arial" panose="020B0604020202020204" pitchFamily="34" charset="0"/>
                <a:cs typeface="Arial" panose="020B0604020202020204" pitchFamily="34" charset="0"/>
              </a:rPr>
              <a:t>Dibuat </a:t>
            </a:r>
            <a:r>
              <a:rPr spc="-165" dirty="0"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beberapa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00" dirty="0">
                <a:latin typeface="Arial" panose="020B0604020202020204" pitchFamily="34" charset="0"/>
                <a:cs typeface="Arial" panose="020B0604020202020204" pitchFamily="34" charset="0"/>
              </a:rPr>
              <a:t>standar </a:t>
            </a:r>
            <a:r>
              <a:rPr spc="-254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spc="-225" dirty="0">
                <a:latin typeface="Arial" panose="020B0604020202020204" pitchFamily="34" charset="0"/>
                <a:cs typeface="Arial" panose="020B0604020202020204" pitchFamily="34" charset="0"/>
              </a:rPr>
              <a:t>disambung </a:t>
            </a:r>
            <a:r>
              <a:rPr spc="-229" dirty="0">
                <a:latin typeface="Arial" panose="020B0604020202020204" pitchFamily="34" charset="0"/>
                <a:cs typeface="Arial" panose="020B0604020202020204" pitchFamily="34" charset="0"/>
              </a:rPr>
              <a:t>dengan </a:t>
            </a:r>
            <a:r>
              <a:rPr spc="-19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pc="-145" dirty="0"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spc="-180" dirty="0">
                <a:latin typeface="Arial" panose="020B0604020202020204" pitchFamily="34" charset="0"/>
                <a:cs typeface="Arial" panose="020B0604020202020204" pitchFamily="34" charset="0"/>
              </a:rPr>
              <a:t>balai  </a:t>
            </a:r>
            <a:r>
              <a:rPr spc="-225" dirty="0">
                <a:latin typeface="Arial" panose="020B0604020202020204" pitchFamily="34" charset="0"/>
                <a:cs typeface="Arial" panose="020B0604020202020204" pitchFamily="34" charset="0"/>
              </a:rPr>
              <a:t>yasa, </a:t>
            </a:r>
            <a:r>
              <a:rPr spc="-175" dirty="0">
                <a:latin typeface="Arial" panose="020B0604020202020204" pitchFamily="34" charset="0"/>
                <a:cs typeface="Arial" panose="020B0604020202020204" pitchFamily="34" charset="0"/>
              </a:rPr>
              <a:t>melalui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sistem </a:t>
            </a:r>
            <a:r>
              <a:rPr i="1" spc="-100" dirty="0">
                <a:latin typeface="Arial" panose="020B0604020202020204" pitchFamily="34" charset="0"/>
                <a:cs typeface="Arial" panose="020B0604020202020204" pitchFamily="34" charset="0"/>
              </a:rPr>
              <a:t>flash </a:t>
            </a:r>
            <a:r>
              <a:rPr i="1" spc="-90" dirty="0">
                <a:latin typeface="Arial" panose="020B0604020202020204" pitchFamily="34" charset="0"/>
                <a:cs typeface="Arial" panose="020B0604020202020204" pitchFamily="34" charset="0"/>
              </a:rPr>
              <a:t>welding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atau </a:t>
            </a:r>
            <a:r>
              <a:rPr i="1" spc="-105" dirty="0">
                <a:latin typeface="Arial" panose="020B0604020202020204" pitchFamily="34" charset="0"/>
                <a:cs typeface="Arial" panose="020B0604020202020204" pitchFamily="34" charset="0"/>
              </a:rPr>
              <a:t>welded </a:t>
            </a:r>
            <a:r>
              <a:rPr i="1" spc="-140" dirty="0">
                <a:latin typeface="Arial" panose="020B0604020202020204" pitchFamily="34" charset="0"/>
                <a:cs typeface="Arial" panose="020B0604020202020204" pitchFamily="34" charset="0"/>
              </a:rPr>
              <a:t>rail. </a:t>
            </a:r>
            <a:r>
              <a:rPr spc="-204" dirty="0">
                <a:latin typeface="Arial" panose="020B0604020202020204" pitchFamily="34" charset="0"/>
                <a:cs typeface="Arial" panose="020B0604020202020204" pitchFamily="34" charset="0"/>
              </a:rPr>
              <a:t>Panjang  </a:t>
            </a:r>
            <a:r>
              <a:rPr spc="-245" dirty="0">
                <a:latin typeface="Arial" panose="020B0604020202020204" pitchFamily="34" charset="0"/>
                <a:cs typeface="Arial" panose="020B0604020202020204" pitchFamily="34" charset="0"/>
              </a:rPr>
              <a:t>maksimum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pendek </a:t>
            </a:r>
            <a:r>
              <a:rPr spc="-235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15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1570"/>
              </a:spcBef>
            </a:pPr>
            <a:r>
              <a:rPr b="1" spc="-160" dirty="0">
                <a:latin typeface="Arial" panose="020B0604020202020204" pitchFamily="34" charset="0"/>
                <a:cs typeface="Arial" panose="020B0604020202020204" pitchFamily="34" charset="0"/>
              </a:rPr>
              <a:t>Rel</a:t>
            </a:r>
            <a:r>
              <a:rPr b="1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35" dirty="0">
                <a:latin typeface="Arial" panose="020B0604020202020204" pitchFamily="34" charset="0"/>
                <a:cs typeface="Arial" panose="020B0604020202020204" pitchFamily="34" charset="0"/>
              </a:rPr>
              <a:t>panjang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90" dirty="0">
                <a:latin typeface="Arial" panose="020B0604020202020204" pitchFamily="34" charset="0"/>
                <a:cs typeface="Arial" panose="020B0604020202020204" pitchFamily="34" charset="0"/>
              </a:rPr>
              <a:t>Dibuat </a:t>
            </a:r>
            <a:r>
              <a:rPr spc="-165" dirty="0"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beberapa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pendek </a:t>
            </a:r>
            <a:r>
              <a:rPr spc="-254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spc="-225" dirty="0">
                <a:latin typeface="Arial" panose="020B0604020202020204" pitchFamily="34" charset="0"/>
                <a:cs typeface="Arial" panose="020B0604020202020204" pitchFamily="34" charset="0"/>
              </a:rPr>
              <a:t>disambung </a:t>
            </a:r>
            <a:r>
              <a:rPr spc="-229" dirty="0">
                <a:latin typeface="Arial" panose="020B0604020202020204" pitchFamily="34" charset="0"/>
                <a:cs typeface="Arial" panose="020B0604020202020204" pitchFamily="34" charset="0"/>
              </a:rPr>
              <a:t>dengan </a:t>
            </a:r>
            <a:r>
              <a:rPr spc="-19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pc="-145" dirty="0"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/>
            <a:r>
              <a:rPr spc="-220" dirty="0">
                <a:latin typeface="Arial" panose="020B0604020202020204" pitchFamily="34" charset="0"/>
                <a:cs typeface="Arial" panose="020B0604020202020204" pitchFamily="34" charset="0"/>
              </a:rPr>
              <a:t>lapangan </a:t>
            </a:r>
            <a:r>
              <a:rPr spc="-180" dirty="0">
                <a:latin typeface="Arial" panose="020B0604020202020204" pitchFamily="34" charset="0"/>
                <a:cs typeface="Arial" panose="020B0604020202020204" pitchFamily="34" charset="0"/>
              </a:rPr>
              <a:t>(continuous </a:t>
            </a:r>
            <a:r>
              <a:rPr spc="-185" dirty="0">
                <a:latin typeface="Arial" panose="020B0604020202020204" pitchFamily="34" charset="0"/>
                <a:cs typeface="Arial" panose="020B0604020202020204" pitchFamily="34" charset="0"/>
              </a:rPr>
              <a:t>welded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rail)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04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4633" y="566673"/>
            <a:ext cx="6483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95" dirty="0">
                <a:latin typeface="DejaVu Sans"/>
                <a:cs typeface="DejaVu Sans"/>
              </a:rPr>
              <a:t>Penentuan </a:t>
            </a:r>
            <a:r>
              <a:rPr spc="-210" dirty="0">
                <a:latin typeface="DejaVu Sans"/>
                <a:cs typeface="DejaVu Sans"/>
              </a:rPr>
              <a:t>panjang </a:t>
            </a:r>
            <a:r>
              <a:rPr spc="-220" dirty="0">
                <a:latin typeface="DejaVu Sans"/>
                <a:cs typeface="DejaVu Sans"/>
              </a:rPr>
              <a:t>minimum </a:t>
            </a:r>
            <a:r>
              <a:rPr spc="-150" dirty="0">
                <a:latin typeface="DejaVu Sans"/>
                <a:cs typeface="DejaVu Sans"/>
              </a:rPr>
              <a:t>rel </a:t>
            </a:r>
            <a:r>
              <a:rPr spc="-210" dirty="0">
                <a:latin typeface="DejaVu Sans"/>
                <a:cs typeface="DejaVu Sans"/>
              </a:rPr>
              <a:t>panjang </a:t>
            </a:r>
            <a:r>
              <a:rPr spc="-175" dirty="0">
                <a:latin typeface="DejaVu Sans"/>
                <a:cs typeface="DejaVu Sans"/>
              </a:rPr>
              <a:t>ialah </a:t>
            </a:r>
            <a:r>
              <a:rPr spc="-210" dirty="0">
                <a:latin typeface="DejaVu Sans"/>
                <a:cs typeface="DejaVu Sans"/>
              </a:rPr>
              <a:t>berdasarkan </a:t>
            </a:r>
            <a:r>
              <a:rPr spc="-225" dirty="0">
                <a:latin typeface="DejaVu Sans"/>
                <a:cs typeface="DejaVu Sans"/>
              </a:rPr>
              <a:t>pada  </a:t>
            </a:r>
            <a:r>
              <a:rPr spc="-215" dirty="0">
                <a:latin typeface="DejaVu Sans"/>
                <a:cs typeface="DejaVu Sans"/>
              </a:rPr>
              <a:t>pemuaian </a:t>
            </a:r>
            <a:r>
              <a:rPr spc="-145" dirty="0">
                <a:latin typeface="DejaVu Sans"/>
                <a:cs typeface="DejaVu Sans"/>
              </a:rPr>
              <a:t>rel, </a:t>
            </a:r>
            <a:r>
              <a:rPr spc="-285" dirty="0">
                <a:latin typeface="DejaVu Sans"/>
                <a:cs typeface="DejaVu Sans"/>
              </a:rPr>
              <a:t>gaya </a:t>
            </a:r>
            <a:r>
              <a:rPr spc="-190" dirty="0">
                <a:latin typeface="DejaVu Sans"/>
                <a:cs typeface="DejaVu Sans"/>
              </a:rPr>
              <a:t>normal </a:t>
            </a:r>
            <a:r>
              <a:rPr spc="-225" dirty="0">
                <a:latin typeface="DejaVu Sans"/>
                <a:cs typeface="DejaVu Sans"/>
              </a:rPr>
              <a:t>pada </a:t>
            </a:r>
            <a:r>
              <a:rPr spc="-150" dirty="0">
                <a:latin typeface="DejaVu Sans"/>
                <a:cs typeface="DejaVu Sans"/>
              </a:rPr>
              <a:t>rel </a:t>
            </a:r>
            <a:r>
              <a:rPr spc="-215" dirty="0">
                <a:latin typeface="DejaVu Sans"/>
                <a:cs typeface="DejaVu Sans"/>
              </a:rPr>
              <a:t>dan </a:t>
            </a:r>
            <a:r>
              <a:rPr spc="-285" dirty="0">
                <a:latin typeface="DejaVu Sans"/>
                <a:cs typeface="DejaVu Sans"/>
              </a:rPr>
              <a:t>gaya </a:t>
            </a:r>
            <a:r>
              <a:rPr spc="-200" dirty="0">
                <a:latin typeface="DejaVu Sans"/>
                <a:cs typeface="DejaVu Sans"/>
              </a:rPr>
              <a:t>lawan </a:t>
            </a:r>
            <a:r>
              <a:rPr spc="-195" dirty="0">
                <a:latin typeface="DejaVu Sans"/>
                <a:cs typeface="DejaVu Sans"/>
              </a:rPr>
              <a:t>bantalan </a:t>
            </a:r>
            <a:r>
              <a:rPr spc="-125" dirty="0">
                <a:latin typeface="DejaVu Sans"/>
                <a:cs typeface="DejaVu Sans"/>
              </a:rPr>
              <a:t>, </a:t>
            </a:r>
            <a:r>
              <a:rPr spc="-185" dirty="0">
                <a:latin typeface="DejaVu Sans"/>
                <a:cs typeface="DejaVu Sans"/>
              </a:rPr>
              <a:t>yaitu</a:t>
            </a:r>
            <a:r>
              <a:rPr spc="-150" dirty="0">
                <a:latin typeface="DejaVu Sans"/>
                <a:cs typeface="DejaVu Sans"/>
              </a:rPr>
              <a:t> </a:t>
            </a:r>
            <a:r>
              <a:rPr spc="-125" dirty="0">
                <a:latin typeface="DejaVu Sans"/>
                <a:cs typeface="DejaVu Sans"/>
              </a:rPr>
              <a:t>: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13176" y="1456931"/>
            <a:ext cx="1982724" cy="460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66516" y="1530071"/>
            <a:ext cx="1868424" cy="3505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60420" y="1484375"/>
            <a:ext cx="1892808" cy="3703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60421" y="1484375"/>
            <a:ext cx="1892935" cy="31034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019" rIns="0" bIns="0" rtlCol="0">
            <a:spAutoFit/>
          </a:bodyPr>
          <a:lstStyle/>
          <a:p>
            <a:pPr marL="125730">
              <a:spcBef>
                <a:spcPts val="259"/>
              </a:spcBef>
            </a:pPr>
            <a:r>
              <a:rPr spc="-215" dirty="0">
                <a:latin typeface="Arial Black"/>
                <a:cs typeface="Arial Black"/>
              </a:rPr>
              <a:t>∆𝐿 </a:t>
            </a:r>
            <a:r>
              <a:rPr spc="155" dirty="0">
                <a:latin typeface="Arial Black"/>
                <a:cs typeface="Arial Black"/>
              </a:rPr>
              <a:t>=</a:t>
            </a:r>
            <a:r>
              <a:rPr spc="-434" dirty="0">
                <a:latin typeface="Arial Black"/>
                <a:cs typeface="Arial Black"/>
              </a:rPr>
              <a:t> </a:t>
            </a:r>
            <a:r>
              <a:rPr spc="-395" dirty="0">
                <a:latin typeface="Arial Black"/>
                <a:cs typeface="Arial Black"/>
              </a:rPr>
              <a:t>𝐿 </a:t>
            </a:r>
            <a:r>
              <a:rPr spc="-395" dirty="0" smtClean="0">
                <a:latin typeface="Arial Black"/>
                <a:cs typeface="Arial Black"/>
              </a:rPr>
              <a:t>    </a:t>
            </a:r>
            <a:r>
              <a:rPr spc="95" dirty="0" smtClean="0">
                <a:latin typeface="Arial Black"/>
                <a:cs typeface="Arial Black"/>
              </a:rPr>
              <a:t>× </a:t>
            </a:r>
            <a:r>
              <a:rPr spc="-275" dirty="0">
                <a:latin typeface="Arial Black"/>
                <a:cs typeface="Arial Black"/>
              </a:rPr>
              <a:t>𝛼 </a:t>
            </a:r>
            <a:r>
              <a:rPr spc="-275" dirty="0" smtClean="0">
                <a:latin typeface="Arial Black"/>
                <a:cs typeface="Arial Black"/>
              </a:rPr>
              <a:t> </a:t>
            </a:r>
            <a:r>
              <a:rPr spc="95" dirty="0" smtClean="0">
                <a:latin typeface="Arial Black"/>
                <a:cs typeface="Arial Black"/>
              </a:rPr>
              <a:t>× </a:t>
            </a:r>
            <a:r>
              <a:rPr spc="-160" dirty="0">
                <a:latin typeface="Arial Black"/>
                <a:cs typeface="Arial Black"/>
              </a:rPr>
              <a:t>∆𝑇</a:t>
            </a:r>
            <a:endParaRPr dirty="0">
              <a:latin typeface="Arial Black"/>
              <a:cs typeface="Arial 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75081" y="3560065"/>
            <a:ext cx="6620251" cy="13759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38906" y="2204416"/>
            <a:ext cx="287337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18135" algn="l"/>
              </a:tabLst>
            </a:pPr>
            <a:r>
              <a:rPr spc="-250" dirty="0">
                <a:latin typeface="DejaVu Sans"/>
                <a:cs typeface="DejaVu Sans"/>
              </a:rPr>
              <a:t>L	</a:t>
            </a:r>
            <a:r>
              <a:rPr spc="-615" dirty="0">
                <a:latin typeface="DejaVu Sans"/>
                <a:cs typeface="DejaVu Sans"/>
              </a:rPr>
              <a:t>=</a:t>
            </a:r>
            <a:r>
              <a:rPr spc="-165" dirty="0">
                <a:latin typeface="DejaVu Sans"/>
                <a:cs typeface="DejaVu Sans"/>
              </a:rPr>
              <a:t> </a:t>
            </a:r>
            <a:r>
              <a:rPr spc="-210" dirty="0">
                <a:latin typeface="DejaVu Sans"/>
                <a:cs typeface="DejaVu Sans"/>
              </a:rPr>
              <a:t>panjang </a:t>
            </a:r>
            <a:r>
              <a:rPr spc="-150" dirty="0">
                <a:latin typeface="DejaVu Sans"/>
                <a:cs typeface="DejaVu Sans"/>
              </a:rPr>
              <a:t>rel</a:t>
            </a:r>
            <a:r>
              <a:rPr spc="-105" dirty="0">
                <a:latin typeface="DejaVu Sans"/>
                <a:cs typeface="DejaVu Sans"/>
              </a:rPr>
              <a:t> </a:t>
            </a:r>
            <a:r>
              <a:rPr spc="-215" dirty="0">
                <a:latin typeface="DejaVu Sans"/>
                <a:cs typeface="DejaVu Sans"/>
              </a:rPr>
              <a:t>(m)</a:t>
            </a:r>
            <a:endParaRPr>
              <a:latin typeface="DejaVu Sans"/>
              <a:cs typeface="DejaVu Sans"/>
            </a:endParaRPr>
          </a:p>
          <a:p>
            <a:pPr marL="12700">
              <a:spcBef>
                <a:spcPts val="5"/>
              </a:spcBef>
              <a:tabLst>
                <a:tab pos="299085" algn="l"/>
              </a:tabLst>
            </a:pPr>
            <a:r>
              <a:rPr dirty="0">
                <a:latin typeface="Symbol"/>
                <a:cs typeface="Symbol"/>
              </a:rPr>
              <a:t>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615" dirty="0">
                <a:latin typeface="DejaVu Sans"/>
                <a:cs typeface="DejaVu Sans"/>
              </a:rPr>
              <a:t>=</a:t>
            </a:r>
            <a:r>
              <a:rPr spc="-175" dirty="0">
                <a:latin typeface="DejaVu Sans"/>
                <a:cs typeface="DejaVu Sans"/>
              </a:rPr>
              <a:t> </a:t>
            </a:r>
            <a:r>
              <a:rPr spc="-180" dirty="0">
                <a:latin typeface="DejaVu Sans"/>
                <a:cs typeface="DejaVu Sans"/>
              </a:rPr>
              <a:t>koefisien </a:t>
            </a:r>
            <a:r>
              <a:rPr spc="-210" dirty="0">
                <a:latin typeface="DejaVu Sans"/>
                <a:cs typeface="DejaVu Sans"/>
              </a:rPr>
              <a:t>muai</a:t>
            </a:r>
            <a:r>
              <a:rPr spc="-150" dirty="0">
                <a:latin typeface="DejaVu Sans"/>
                <a:cs typeface="DejaVu Sans"/>
              </a:rPr>
              <a:t> </a:t>
            </a:r>
            <a:r>
              <a:rPr spc="-210" dirty="0">
                <a:latin typeface="DejaVu Sans"/>
                <a:cs typeface="DejaVu Sans"/>
              </a:rPr>
              <a:t>panjang</a:t>
            </a:r>
            <a:endParaRPr>
              <a:latin typeface="DejaVu Sans"/>
              <a:cs typeface="DejaVu Sans"/>
            </a:endParaRPr>
          </a:p>
          <a:p>
            <a:pPr marL="12700">
              <a:spcBef>
                <a:spcPts val="20"/>
              </a:spcBef>
            </a:pPr>
            <a:r>
              <a:rPr spc="-114" dirty="0">
                <a:latin typeface="Symbol"/>
                <a:cs typeface="Symbol"/>
              </a:rPr>
              <a:t></a:t>
            </a:r>
            <a:r>
              <a:rPr spc="-114" dirty="0">
                <a:latin typeface="DejaVu Sans"/>
                <a:cs typeface="DejaVu Sans"/>
              </a:rPr>
              <a:t>T </a:t>
            </a:r>
            <a:r>
              <a:rPr spc="-615" dirty="0">
                <a:latin typeface="DejaVu Sans"/>
                <a:cs typeface="DejaVu Sans"/>
              </a:rPr>
              <a:t>=</a:t>
            </a:r>
            <a:r>
              <a:rPr spc="-175" dirty="0">
                <a:latin typeface="DejaVu Sans"/>
                <a:cs typeface="DejaVu Sans"/>
              </a:rPr>
              <a:t> </a:t>
            </a:r>
            <a:r>
              <a:rPr spc="-210" dirty="0">
                <a:latin typeface="DejaVu Sans"/>
                <a:cs typeface="DejaVu Sans"/>
              </a:rPr>
              <a:t>pertambahan</a:t>
            </a:r>
            <a:r>
              <a:rPr spc="-220" dirty="0">
                <a:latin typeface="DejaVu Sans"/>
                <a:cs typeface="DejaVu Sans"/>
              </a:rPr>
              <a:t> </a:t>
            </a:r>
            <a:r>
              <a:rPr spc="-190" dirty="0">
                <a:latin typeface="DejaVu Sans"/>
                <a:cs typeface="DejaVu Sans"/>
              </a:rPr>
              <a:t>temperatur</a:t>
            </a:r>
            <a:endParaRPr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00753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5747385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PRINSIP </a:t>
            </a: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PEMBEBANAN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 </a:t>
            </a: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JALAN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54932" y="1285495"/>
            <a:ext cx="6196330" cy="4022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200" dirty="0">
                <a:latin typeface="DejaVu Sans"/>
                <a:cs typeface="DejaVu Sans"/>
              </a:rPr>
              <a:t>Prinsipnya, </a:t>
            </a:r>
            <a:r>
              <a:rPr sz="2000" spc="-190" dirty="0">
                <a:latin typeface="DejaVu Sans"/>
                <a:cs typeface="DejaVu Sans"/>
              </a:rPr>
              <a:t>jalan </a:t>
            </a:r>
            <a:r>
              <a:rPr sz="2000" spc="-165" dirty="0">
                <a:latin typeface="DejaVu Sans"/>
                <a:cs typeface="DejaVu Sans"/>
              </a:rPr>
              <a:t>rel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20" dirty="0">
                <a:latin typeface="DejaVu Sans"/>
                <a:cs typeface="DejaVu Sans"/>
              </a:rPr>
              <a:t>harus </a:t>
            </a:r>
            <a:r>
              <a:rPr sz="2000" spc="-225" dirty="0">
                <a:latin typeface="DejaVu Sans"/>
                <a:cs typeface="DejaVu Sans"/>
              </a:rPr>
              <a:t>dapat </a:t>
            </a:r>
            <a:r>
              <a:rPr sz="2000" spc="-215" dirty="0">
                <a:latin typeface="DejaVu Sans"/>
                <a:cs typeface="DejaVu Sans"/>
              </a:rPr>
              <a:t>mentransfer </a:t>
            </a:r>
            <a:r>
              <a:rPr sz="2000" spc="-235" dirty="0">
                <a:latin typeface="DejaVu Sans"/>
                <a:cs typeface="DejaVu Sans"/>
              </a:rPr>
              <a:t>tekanan 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20" dirty="0">
                <a:latin typeface="DejaVu Sans"/>
                <a:cs typeface="DejaVu Sans"/>
              </a:rPr>
              <a:t>diterimanya </a:t>
            </a:r>
            <a:r>
              <a:rPr sz="2000" spc="-254" dirty="0">
                <a:latin typeface="DejaVu Sans"/>
                <a:cs typeface="DejaVu Sans"/>
              </a:rPr>
              <a:t>dengan </a:t>
            </a:r>
            <a:r>
              <a:rPr sz="2000" spc="-215" dirty="0">
                <a:latin typeface="DejaVu Sans"/>
                <a:cs typeface="DejaVu Sans"/>
              </a:rPr>
              <a:t>baik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15" dirty="0">
                <a:latin typeface="DejaVu Sans"/>
                <a:cs typeface="DejaVu Sans"/>
              </a:rPr>
              <a:t>berupa </a:t>
            </a:r>
            <a:r>
              <a:rPr sz="2000" spc="-235" dirty="0">
                <a:latin typeface="DejaVu Sans"/>
                <a:cs typeface="DejaVu Sans"/>
              </a:rPr>
              <a:t>beban </a:t>
            </a:r>
            <a:r>
              <a:rPr sz="2000" spc="-210" dirty="0">
                <a:latin typeface="DejaVu Sans"/>
                <a:cs typeface="DejaVu Sans"/>
              </a:rPr>
              <a:t>berat  </a:t>
            </a:r>
            <a:r>
              <a:rPr sz="2000" spc="-229" dirty="0">
                <a:latin typeface="DejaVu Sans"/>
                <a:cs typeface="DejaVu Sans"/>
              </a:rPr>
              <a:t>(axle </a:t>
            </a:r>
            <a:r>
              <a:rPr sz="2000" spc="-185" dirty="0">
                <a:latin typeface="DejaVu Sans"/>
                <a:cs typeface="DejaVu Sans"/>
              </a:rPr>
              <a:t>load)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35" dirty="0">
                <a:latin typeface="DejaVu Sans"/>
                <a:cs typeface="DejaVu Sans"/>
              </a:rPr>
              <a:t>rangkaian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04" dirty="0">
                <a:latin typeface="DejaVu Sans"/>
                <a:cs typeface="DejaVu Sans"/>
              </a:rPr>
              <a:t>melintas. </a:t>
            </a:r>
            <a:r>
              <a:rPr sz="2000" spc="-265" dirty="0">
                <a:latin typeface="DejaVu Sans"/>
                <a:cs typeface="DejaVu Sans"/>
              </a:rPr>
              <a:t>Dalam </a:t>
            </a:r>
            <a:r>
              <a:rPr sz="2000" spc="-150" dirty="0">
                <a:latin typeface="DejaVu Sans"/>
                <a:cs typeface="DejaVu Sans"/>
              </a:rPr>
              <a:t>arti, </a:t>
            </a:r>
            <a:r>
              <a:rPr sz="2000" spc="-190" dirty="0">
                <a:latin typeface="DejaVu Sans"/>
                <a:cs typeface="DejaVu Sans"/>
              </a:rPr>
              <a:t>jalan </a:t>
            </a:r>
            <a:r>
              <a:rPr sz="2000" spc="-165" dirty="0">
                <a:latin typeface="DejaVu Sans"/>
                <a:cs typeface="DejaVu Sans"/>
              </a:rPr>
              <a:t>rel 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20" dirty="0">
                <a:latin typeface="DejaVu Sans"/>
                <a:cs typeface="DejaVu Sans"/>
              </a:rPr>
              <a:t>harus </a:t>
            </a:r>
            <a:r>
              <a:rPr sz="2000" spc="-204" dirty="0">
                <a:latin typeface="DejaVu Sans"/>
                <a:cs typeface="DejaVu Sans"/>
              </a:rPr>
              <a:t>tetap </a:t>
            </a:r>
            <a:r>
              <a:rPr sz="2000" spc="-240" dirty="0">
                <a:latin typeface="DejaVu Sans"/>
                <a:cs typeface="DejaVu Sans"/>
              </a:rPr>
              <a:t>kokoh </a:t>
            </a:r>
            <a:r>
              <a:rPr sz="2000" spc="-225" dirty="0">
                <a:latin typeface="DejaVu Sans"/>
                <a:cs typeface="DejaVu Sans"/>
              </a:rPr>
              <a:t>ketika </a:t>
            </a:r>
            <a:r>
              <a:rPr sz="2000" spc="-180" dirty="0">
                <a:latin typeface="DejaVu Sans"/>
                <a:cs typeface="DejaVu Sans"/>
              </a:rPr>
              <a:t>dilewati </a:t>
            </a:r>
            <a:r>
              <a:rPr sz="2000" spc="-235" dirty="0">
                <a:latin typeface="DejaVu Sans"/>
                <a:cs typeface="DejaVu Sans"/>
              </a:rPr>
              <a:t>rangkaian </a:t>
            </a:r>
            <a:r>
              <a:rPr sz="2000" spc="-204" dirty="0">
                <a:latin typeface="DejaVu Sans"/>
                <a:cs typeface="DejaVu Sans"/>
              </a:rPr>
              <a:t>KA, </a:t>
            </a:r>
            <a:r>
              <a:rPr sz="2000" spc="-250" dirty="0">
                <a:latin typeface="DejaVu Sans"/>
                <a:cs typeface="DejaVu Sans"/>
              </a:rPr>
              <a:t>sehingga  </a:t>
            </a:r>
            <a:r>
              <a:rPr sz="2000" spc="-235" dirty="0">
                <a:latin typeface="DejaVu Sans"/>
                <a:cs typeface="DejaVu Sans"/>
              </a:rPr>
              <a:t>rangkaian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25" dirty="0">
                <a:latin typeface="DejaVu Sans"/>
                <a:cs typeface="DejaVu Sans"/>
              </a:rPr>
              <a:t>dapat </a:t>
            </a:r>
            <a:r>
              <a:rPr sz="2000" spc="-215" dirty="0">
                <a:latin typeface="DejaVu Sans"/>
                <a:cs typeface="DejaVu Sans"/>
              </a:rPr>
              <a:t>melintas </a:t>
            </a:r>
            <a:r>
              <a:rPr sz="2000" spc="-254" dirty="0">
                <a:latin typeface="DejaVu Sans"/>
                <a:cs typeface="DejaVu Sans"/>
              </a:rPr>
              <a:t>dengan </a:t>
            </a:r>
            <a:r>
              <a:rPr sz="2000" spc="-210" dirty="0">
                <a:latin typeface="DejaVu Sans"/>
                <a:cs typeface="DejaVu Sans"/>
              </a:rPr>
              <a:t>cepat, </a:t>
            </a:r>
            <a:r>
              <a:rPr sz="2000" spc="-250" dirty="0">
                <a:latin typeface="DejaVu Sans"/>
                <a:cs typeface="DejaVu Sans"/>
              </a:rPr>
              <a:t>aman, </a:t>
            </a:r>
            <a:r>
              <a:rPr sz="2000" spc="-240" dirty="0">
                <a:latin typeface="DejaVu Sans"/>
                <a:cs typeface="DejaVu Sans"/>
              </a:rPr>
              <a:t>dan  </a:t>
            </a:r>
            <a:r>
              <a:rPr sz="2000" spc="-260" dirty="0">
                <a:latin typeface="DejaVu Sans"/>
                <a:cs typeface="DejaVu Sans"/>
              </a:rPr>
              <a:t>nyaman.</a:t>
            </a:r>
            <a:endParaRPr sz="2000">
              <a:latin typeface="DejaVu Sans"/>
              <a:cs typeface="DejaVu Sans"/>
            </a:endParaRPr>
          </a:p>
          <a:p>
            <a:pPr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28575"/>
            <a:r>
              <a:rPr sz="2000" spc="-215" dirty="0">
                <a:latin typeface="DejaVu Sans"/>
                <a:cs typeface="DejaVu Sans"/>
              </a:rPr>
              <a:t>Roda-roda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15" dirty="0">
                <a:latin typeface="DejaVu Sans"/>
                <a:cs typeface="DejaVu Sans"/>
              </a:rPr>
              <a:t>melintas </a:t>
            </a:r>
            <a:r>
              <a:rPr sz="2000" spc="-260" dirty="0">
                <a:latin typeface="DejaVu Sans"/>
                <a:cs typeface="DejaVu Sans"/>
              </a:rPr>
              <a:t>akan </a:t>
            </a:r>
            <a:r>
              <a:rPr sz="2000" spc="-245" dirty="0">
                <a:latin typeface="DejaVu Sans"/>
                <a:cs typeface="DejaVu Sans"/>
              </a:rPr>
              <a:t>memberikan </a:t>
            </a:r>
            <a:r>
              <a:rPr sz="2000" spc="-235" dirty="0">
                <a:latin typeface="DejaVu Sans"/>
                <a:cs typeface="DejaVu Sans"/>
              </a:rPr>
              <a:t>tekanan  </a:t>
            </a:r>
            <a:r>
              <a:rPr sz="2000" spc="-220" dirty="0">
                <a:latin typeface="DejaVu Sans"/>
                <a:cs typeface="DejaVu Sans"/>
              </a:rPr>
              <a:t>berupa </a:t>
            </a:r>
            <a:r>
              <a:rPr sz="2000" spc="-235" dirty="0">
                <a:latin typeface="DejaVu Sans"/>
                <a:cs typeface="DejaVu Sans"/>
              </a:rPr>
              <a:t>beban </a:t>
            </a:r>
            <a:r>
              <a:rPr sz="2000" spc="-210" dirty="0">
                <a:latin typeface="DejaVu Sans"/>
                <a:cs typeface="DejaVu Sans"/>
              </a:rPr>
              <a:t>berat </a:t>
            </a:r>
            <a:r>
              <a:rPr sz="2000" b="1" spc="-114" dirty="0">
                <a:latin typeface="Arial"/>
                <a:cs typeface="Arial"/>
              </a:rPr>
              <a:t>(axle </a:t>
            </a:r>
            <a:r>
              <a:rPr sz="2000" b="1" spc="-130" dirty="0">
                <a:latin typeface="Arial"/>
                <a:cs typeface="Arial"/>
              </a:rPr>
              <a:t>load</a:t>
            </a:r>
            <a:r>
              <a:rPr sz="2000" spc="-130" dirty="0">
                <a:latin typeface="DejaVu Sans"/>
                <a:cs typeface="DejaVu Sans"/>
              </a:rPr>
              <a:t>)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45" dirty="0">
                <a:latin typeface="DejaVu Sans"/>
                <a:cs typeface="DejaVu Sans"/>
              </a:rPr>
              <a:t>permukaan </a:t>
            </a:r>
            <a:r>
              <a:rPr sz="2000" spc="-190" dirty="0">
                <a:latin typeface="DejaVu Sans"/>
                <a:cs typeface="DejaVu Sans"/>
              </a:rPr>
              <a:t>trek </a:t>
            </a:r>
            <a:r>
              <a:rPr sz="2000" spc="-160" dirty="0">
                <a:latin typeface="DejaVu Sans"/>
                <a:cs typeface="DejaVu Sans"/>
              </a:rPr>
              <a:t>rel. </a:t>
            </a:r>
            <a:r>
              <a:rPr sz="2000" spc="-204" dirty="0">
                <a:latin typeface="DejaVu Sans"/>
                <a:cs typeface="DejaVu Sans"/>
              </a:rPr>
              <a:t>Oleh  </a:t>
            </a:r>
            <a:r>
              <a:rPr sz="2000" spc="-245" dirty="0">
                <a:latin typeface="DejaVu Sans"/>
                <a:cs typeface="DejaVu Sans"/>
              </a:rPr>
              <a:t>batang </a:t>
            </a:r>
            <a:r>
              <a:rPr sz="2000" spc="-165" dirty="0">
                <a:latin typeface="DejaVu Sans"/>
                <a:cs typeface="DejaVu Sans"/>
              </a:rPr>
              <a:t>rel </a:t>
            </a:r>
            <a:r>
              <a:rPr sz="2000" spc="-180" dirty="0">
                <a:latin typeface="DejaVu Sans"/>
                <a:cs typeface="DejaVu Sans"/>
              </a:rPr>
              <a:t>(rails) </a:t>
            </a:r>
            <a:r>
              <a:rPr sz="2000" spc="-235" dirty="0">
                <a:latin typeface="DejaVu Sans"/>
                <a:cs typeface="DejaVu Sans"/>
              </a:rPr>
              <a:t>tekanan </a:t>
            </a:r>
            <a:r>
              <a:rPr sz="2000" spc="-200" dirty="0">
                <a:latin typeface="DejaVu Sans"/>
                <a:cs typeface="DejaVu Sans"/>
              </a:rPr>
              <a:t>tersebut </a:t>
            </a:r>
            <a:r>
              <a:rPr sz="2000" spc="-210" dirty="0">
                <a:latin typeface="DejaVu Sans"/>
                <a:cs typeface="DejaVu Sans"/>
              </a:rPr>
              <a:t>diteruskan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15" dirty="0">
                <a:latin typeface="DejaVu Sans"/>
                <a:cs typeface="DejaVu Sans"/>
              </a:rPr>
              <a:t>bantalan  </a:t>
            </a:r>
            <a:r>
              <a:rPr sz="2000" spc="-210" dirty="0">
                <a:latin typeface="DejaVu Sans"/>
                <a:cs typeface="DejaVu Sans"/>
              </a:rPr>
              <a:t>(sleepers)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50" dirty="0">
                <a:latin typeface="DejaVu Sans"/>
                <a:cs typeface="DejaVu Sans"/>
              </a:rPr>
              <a:t>ada </a:t>
            </a:r>
            <a:r>
              <a:rPr sz="2000" spc="-229" dirty="0">
                <a:latin typeface="DejaVu Sans"/>
                <a:cs typeface="DejaVu Sans"/>
              </a:rPr>
              <a:t>dibawahnya. </a:t>
            </a:r>
            <a:r>
              <a:rPr sz="2000" spc="-200" dirty="0">
                <a:latin typeface="DejaVu Sans"/>
                <a:cs typeface="DejaVu Sans"/>
              </a:rPr>
              <a:t>Lalu,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15" dirty="0">
                <a:latin typeface="DejaVu Sans"/>
                <a:cs typeface="DejaVu Sans"/>
              </a:rPr>
              <a:t>bantalan </a:t>
            </a:r>
            <a:r>
              <a:rPr sz="2000" spc="-260" dirty="0">
                <a:latin typeface="DejaVu Sans"/>
                <a:cs typeface="DejaVu Sans"/>
              </a:rPr>
              <a:t>akan  </a:t>
            </a:r>
            <a:r>
              <a:rPr sz="2000" spc="-210" dirty="0">
                <a:latin typeface="DejaVu Sans"/>
                <a:cs typeface="DejaVu Sans"/>
              </a:rPr>
              <a:t>diteruskan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04" dirty="0">
                <a:latin typeface="DejaVu Sans"/>
                <a:cs typeface="DejaVu Sans"/>
              </a:rPr>
              <a:t>lapisan </a:t>
            </a:r>
            <a:r>
              <a:rPr sz="2000" spc="-200" dirty="0">
                <a:latin typeface="DejaVu Sans"/>
                <a:cs typeface="DejaVu Sans"/>
              </a:rPr>
              <a:t>ballast </a:t>
            </a:r>
            <a:r>
              <a:rPr sz="2000" spc="-240" dirty="0">
                <a:latin typeface="DejaVu Sans"/>
                <a:cs typeface="DejaVu Sans"/>
              </a:rPr>
              <a:t>dan </a:t>
            </a:r>
            <a:r>
              <a:rPr sz="2000" spc="-200" dirty="0">
                <a:latin typeface="DejaVu Sans"/>
                <a:cs typeface="DejaVu Sans"/>
              </a:rPr>
              <a:t>sub-ballast </a:t>
            </a:r>
            <a:r>
              <a:rPr sz="2000" spc="-160" dirty="0">
                <a:latin typeface="DejaVu Sans"/>
                <a:cs typeface="DejaVu Sans"/>
              </a:rPr>
              <a:t>di</a:t>
            </a:r>
            <a:r>
              <a:rPr sz="2000" spc="130" dirty="0">
                <a:latin typeface="DejaVu Sans"/>
                <a:cs typeface="DejaVu Sans"/>
              </a:rPr>
              <a:t> </a:t>
            </a:r>
            <a:r>
              <a:rPr sz="2000" spc="-215" dirty="0">
                <a:latin typeface="DejaVu Sans"/>
                <a:cs typeface="DejaVu Sans"/>
              </a:rPr>
              <a:t>sekitarnya.</a:t>
            </a:r>
            <a:endParaRPr sz="2000">
              <a:latin typeface="DejaVu Sans"/>
              <a:cs typeface="DejaVu Sans"/>
            </a:endParaRPr>
          </a:p>
          <a:p>
            <a:pPr marL="12700" marR="73660" algn="just">
              <a:spcBef>
                <a:spcPts val="5"/>
              </a:spcBef>
            </a:pPr>
            <a:r>
              <a:rPr sz="2000" spc="-204" dirty="0">
                <a:latin typeface="DejaVu Sans"/>
                <a:cs typeface="DejaVu Sans"/>
              </a:rPr>
              <a:t>Oleh lapisan </a:t>
            </a:r>
            <a:r>
              <a:rPr sz="2000" spc="-190" dirty="0">
                <a:latin typeface="DejaVu Sans"/>
                <a:cs typeface="DejaVu Sans"/>
              </a:rPr>
              <a:t>ballast, </a:t>
            </a:r>
            <a:r>
              <a:rPr sz="2000" spc="-235" dirty="0">
                <a:latin typeface="DejaVu Sans"/>
                <a:cs typeface="DejaVu Sans"/>
              </a:rPr>
              <a:t>tekanan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15" dirty="0">
                <a:latin typeface="DejaVu Sans"/>
                <a:cs typeface="DejaVu Sans"/>
              </a:rPr>
              <a:t>bantalan </a:t>
            </a:r>
            <a:r>
              <a:rPr sz="2000" spc="-140" dirty="0">
                <a:latin typeface="DejaVu Sans"/>
                <a:cs typeface="DejaVu Sans"/>
              </a:rPr>
              <a:t>ini </a:t>
            </a:r>
            <a:r>
              <a:rPr sz="2000" spc="-260" dirty="0">
                <a:latin typeface="DejaVu Sans"/>
                <a:cs typeface="DejaVu Sans"/>
              </a:rPr>
              <a:t>akan </a:t>
            </a:r>
            <a:r>
              <a:rPr sz="2000" spc="-210" dirty="0">
                <a:latin typeface="DejaVu Sans"/>
                <a:cs typeface="DejaVu Sans"/>
              </a:rPr>
              <a:t>disebar 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00" dirty="0">
                <a:latin typeface="DejaVu Sans"/>
                <a:cs typeface="DejaVu Sans"/>
              </a:rPr>
              <a:t>seluruh </a:t>
            </a:r>
            <a:r>
              <a:rPr sz="2000" spc="-245" dirty="0">
                <a:latin typeface="DejaVu Sans"/>
                <a:cs typeface="DejaVu Sans"/>
              </a:rPr>
              <a:t>permukaan </a:t>
            </a:r>
            <a:r>
              <a:rPr sz="2000" spc="-220" dirty="0">
                <a:latin typeface="DejaVu Sans"/>
                <a:cs typeface="DejaVu Sans"/>
              </a:rPr>
              <a:t>tanah </a:t>
            </a:r>
            <a:r>
              <a:rPr sz="2000" spc="-210" dirty="0">
                <a:latin typeface="DejaVu Sans"/>
                <a:cs typeface="DejaVu Sans"/>
              </a:rPr>
              <a:t>disekitarnya, untuk </a:t>
            </a:r>
            <a:r>
              <a:rPr sz="2000" spc="-270" dirty="0">
                <a:latin typeface="DejaVu Sans"/>
                <a:cs typeface="DejaVu Sans"/>
              </a:rPr>
              <a:t>mencegah  </a:t>
            </a:r>
            <a:r>
              <a:rPr sz="2000" spc="-254" dirty="0">
                <a:latin typeface="DejaVu Sans"/>
                <a:cs typeface="DejaVu Sans"/>
              </a:rPr>
              <a:t>amblesnya </a:t>
            </a:r>
            <a:r>
              <a:rPr sz="2000" spc="-190" dirty="0">
                <a:latin typeface="DejaVu Sans"/>
                <a:cs typeface="DejaVu Sans"/>
              </a:rPr>
              <a:t>trek</a:t>
            </a:r>
            <a:r>
              <a:rPr sz="2000" spc="-120" dirty="0">
                <a:latin typeface="DejaVu Sans"/>
                <a:cs typeface="DejaVu Sans"/>
              </a:rPr>
              <a:t> </a:t>
            </a:r>
            <a:r>
              <a:rPr sz="2000" spc="-160" dirty="0">
                <a:latin typeface="DejaVu Sans"/>
                <a:cs typeface="DejaVu Sans"/>
              </a:rPr>
              <a:t>rel.</a:t>
            </a:r>
            <a:endParaRPr sz="200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73338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79749" y="1124712"/>
            <a:ext cx="5108403" cy="1569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30702" y="2870963"/>
            <a:ext cx="6626859" cy="23140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95" dirty="0">
                <a:latin typeface="Arial"/>
                <a:cs typeface="Arial"/>
              </a:rPr>
              <a:t>Gaya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spc="-110" dirty="0">
                <a:latin typeface="Arial"/>
                <a:cs typeface="Arial"/>
              </a:rPr>
              <a:t>Vertikal</a:t>
            </a:r>
            <a:endParaRPr sz="2000">
              <a:latin typeface="Arial"/>
              <a:cs typeface="Arial"/>
            </a:endParaRPr>
          </a:p>
          <a:p>
            <a:pPr marL="12700" marR="5080">
              <a:spcBef>
                <a:spcPts val="5"/>
              </a:spcBef>
            </a:pPr>
            <a:r>
              <a:rPr spc="-265" dirty="0">
                <a:latin typeface="DejaVu Sans"/>
                <a:cs typeface="DejaVu Sans"/>
              </a:rPr>
              <a:t>Gaya </a:t>
            </a:r>
            <a:r>
              <a:rPr spc="-130" dirty="0">
                <a:latin typeface="DejaVu Sans"/>
                <a:cs typeface="DejaVu Sans"/>
              </a:rPr>
              <a:t>ini </a:t>
            </a:r>
            <a:r>
              <a:rPr spc="-204" dirty="0">
                <a:latin typeface="DejaVu Sans"/>
                <a:cs typeface="DejaVu Sans"/>
              </a:rPr>
              <a:t>adalah </a:t>
            </a:r>
            <a:r>
              <a:rPr i="1" spc="-30" dirty="0">
                <a:latin typeface="Trebuchet MS"/>
                <a:cs typeface="Trebuchet MS"/>
              </a:rPr>
              <a:t>gaya </a:t>
            </a:r>
            <a:r>
              <a:rPr i="1" spc="-75" dirty="0">
                <a:latin typeface="Trebuchet MS"/>
                <a:cs typeface="Trebuchet MS"/>
              </a:rPr>
              <a:t>dominan </a:t>
            </a:r>
            <a:r>
              <a:rPr i="1" spc="-40" dirty="0">
                <a:latin typeface="Trebuchet MS"/>
                <a:cs typeface="Trebuchet MS"/>
              </a:rPr>
              <a:t>yang </a:t>
            </a:r>
            <a:r>
              <a:rPr i="1" spc="-85" dirty="0">
                <a:latin typeface="Trebuchet MS"/>
                <a:cs typeface="Trebuchet MS"/>
              </a:rPr>
              <a:t>menyebabkan </a:t>
            </a:r>
            <a:r>
              <a:rPr i="1" spc="-114" dirty="0">
                <a:latin typeface="Trebuchet MS"/>
                <a:cs typeface="Trebuchet MS"/>
              </a:rPr>
              <a:t>defleksi </a:t>
            </a:r>
            <a:r>
              <a:rPr i="1" spc="-125" dirty="0">
                <a:latin typeface="Trebuchet MS"/>
                <a:cs typeface="Trebuchet MS"/>
              </a:rPr>
              <a:t>vertikal</a:t>
            </a:r>
            <a:r>
              <a:rPr spc="-125" dirty="0">
                <a:latin typeface="DejaVu Sans"/>
                <a:cs typeface="DejaVu Sans"/>
              </a:rPr>
              <a:t>.  </a:t>
            </a:r>
            <a:r>
              <a:rPr spc="-225" dirty="0">
                <a:latin typeface="DejaVu Sans"/>
                <a:cs typeface="DejaVu Sans"/>
              </a:rPr>
              <a:t>Beban </a:t>
            </a:r>
            <a:r>
              <a:rPr spc="-175" dirty="0">
                <a:latin typeface="DejaVu Sans"/>
                <a:cs typeface="DejaVu Sans"/>
              </a:rPr>
              <a:t>vertikal </a:t>
            </a:r>
            <a:r>
              <a:rPr spc="-254" dirty="0">
                <a:latin typeface="DejaVu Sans"/>
                <a:cs typeface="DejaVu Sans"/>
              </a:rPr>
              <a:t>yang </a:t>
            </a:r>
            <a:r>
              <a:rPr spc="-190" dirty="0">
                <a:latin typeface="DejaVu Sans"/>
                <a:cs typeface="DejaVu Sans"/>
              </a:rPr>
              <a:t>dihasilkan </a:t>
            </a:r>
            <a:r>
              <a:rPr spc="-165" dirty="0">
                <a:latin typeface="DejaVu Sans"/>
                <a:cs typeface="DejaVu Sans"/>
              </a:rPr>
              <a:t>dari </a:t>
            </a:r>
            <a:r>
              <a:rPr spc="-125" dirty="0">
                <a:latin typeface="DejaVu Sans"/>
                <a:cs typeface="DejaVu Sans"/>
              </a:rPr>
              <a:t>: </a:t>
            </a:r>
            <a:r>
              <a:rPr spc="-265" dirty="0">
                <a:latin typeface="DejaVu Sans"/>
                <a:cs typeface="DejaVu Sans"/>
              </a:rPr>
              <a:t>Gaya </a:t>
            </a:r>
            <a:r>
              <a:rPr spc="-185" dirty="0">
                <a:latin typeface="DejaVu Sans"/>
                <a:cs typeface="DejaVu Sans"/>
              </a:rPr>
              <a:t>Lokomotif, </a:t>
            </a:r>
            <a:r>
              <a:rPr spc="-265" dirty="0">
                <a:latin typeface="DejaVu Sans"/>
                <a:cs typeface="DejaVu Sans"/>
              </a:rPr>
              <a:t>Gaya </a:t>
            </a:r>
            <a:r>
              <a:rPr spc="-195" dirty="0">
                <a:latin typeface="DejaVu Sans"/>
                <a:cs typeface="DejaVu Sans"/>
              </a:rPr>
              <a:t>Kereta, </a:t>
            </a:r>
            <a:r>
              <a:rPr spc="-265" dirty="0">
                <a:latin typeface="DejaVu Sans"/>
                <a:cs typeface="DejaVu Sans"/>
              </a:rPr>
              <a:t>Gaya  </a:t>
            </a:r>
            <a:r>
              <a:rPr spc="-195" dirty="0">
                <a:latin typeface="DejaVu Sans"/>
                <a:cs typeface="DejaVu Sans"/>
              </a:rPr>
              <a:t>Gerbong. </a:t>
            </a:r>
            <a:r>
              <a:rPr u="heavy" spc="-22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Beban </a:t>
            </a:r>
            <a:r>
              <a:rPr u="heavy" spc="-17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vertikal </a:t>
            </a:r>
            <a:r>
              <a:rPr u="heavy" spc="-18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diperhitungkan </a:t>
            </a:r>
            <a:r>
              <a:rPr u="heavy" spc="-210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berdasarkan </a:t>
            </a:r>
            <a:r>
              <a:rPr u="heavy" spc="-21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beban </a:t>
            </a:r>
            <a:r>
              <a:rPr spc="-215" dirty="0">
                <a:latin typeface="DejaVu Sans"/>
                <a:cs typeface="DejaVu Sans"/>
              </a:rPr>
              <a:t> </a:t>
            </a:r>
            <a:r>
              <a:rPr u="heavy" spc="-220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gandarnya.</a:t>
            </a:r>
            <a:endParaRPr>
              <a:latin typeface="DejaVu Sans"/>
              <a:cs typeface="DejaVu Sans"/>
            </a:endParaRPr>
          </a:p>
          <a:p>
            <a:pPr>
              <a:spcBef>
                <a:spcPts val="20"/>
              </a:spcBef>
            </a:pPr>
            <a:endParaRPr sz="1950">
              <a:latin typeface="Times New Roman"/>
              <a:cs typeface="Times New Roman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95" dirty="0">
                <a:latin typeface="Arial"/>
                <a:cs typeface="Arial"/>
              </a:rPr>
              <a:t>Gaya </a:t>
            </a:r>
            <a:r>
              <a:rPr sz="2000" b="1" spc="-120" dirty="0">
                <a:latin typeface="Arial"/>
                <a:cs typeface="Arial"/>
              </a:rPr>
              <a:t>horizontal membujur </a:t>
            </a:r>
            <a:r>
              <a:rPr sz="2000" b="1" spc="-160" dirty="0">
                <a:latin typeface="Arial"/>
                <a:cs typeface="Arial"/>
              </a:rPr>
              <a:t>searah </a:t>
            </a:r>
            <a:r>
              <a:rPr sz="2000" b="1" spc="-180" dirty="0">
                <a:latin typeface="Arial"/>
                <a:cs typeface="Arial"/>
              </a:rPr>
              <a:t>sumbu</a:t>
            </a:r>
            <a:r>
              <a:rPr sz="2000" b="1" spc="35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sepur</a:t>
            </a:r>
            <a:endParaRPr sz="2000">
              <a:latin typeface="Arial"/>
              <a:cs typeface="Arial"/>
            </a:endParaRPr>
          </a:p>
          <a:p>
            <a:pPr marL="12700" marR="64769">
              <a:spcBef>
                <a:spcPts val="10"/>
              </a:spcBef>
            </a:pPr>
            <a:r>
              <a:rPr spc="-265" dirty="0">
                <a:latin typeface="DejaVu Sans"/>
                <a:cs typeface="DejaVu Sans"/>
              </a:rPr>
              <a:t>Gaya </a:t>
            </a:r>
            <a:r>
              <a:rPr spc="-130" dirty="0">
                <a:latin typeface="DejaVu Sans"/>
                <a:cs typeface="DejaVu Sans"/>
              </a:rPr>
              <a:t>ini </a:t>
            </a:r>
            <a:r>
              <a:rPr spc="-210" dirty="0">
                <a:latin typeface="DejaVu Sans"/>
                <a:cs typeface="DejaVu Sans"/>
              </a:rPr>
              <a:t>disebabkan </a:t>
            </a:r>
            <a:r>
              <a:rPr spc="-240" dirty="0">
                <a:latin typeface="DejaVu Sans"/>
                <a:cs typeface="DejaVu Sans"/>
              </a:rPr>
              <a:t>adanya </a:t>
            </a:r>
            <a:r>
              <a:rPr spc="-215" dirty="0">
                <a:latin typeface="DejaVu Sans"/>
                <a:cs typeface="DejaVu Sans"/>
              </a:rPr>
              <a:t>pengereman, </a:t>
            </a:r>
            <a:r>
              <a:rPr spc="-240" dirty="0">
                <a:latin typeface="DejaVu Sans"/>
                <a:cs typeface="DejaVu Sans"/>
              </a:rPr>
              <a:t>gesekan </a:t>
            </a:r>
            <a:r>
              <a:rPr spc="-204" dirty="0">
                <a:latin typeface="DejaVu Sans"/>
                <a:cs typeface="DejaVu Sans"/>
              </a:rPr>
              <a:t>antara </a:t>
            </a:r>
            <a:r>
              <a:rPr spc="-190" dirty="0">
                <a:latin typeface="DejaVu Sans"/>
                <a:cs typeface="DejaVu Sans"/>
              </a:rPr>
              <a:t>roda </a:t>
            </a:r>
            <a:r>
              <a:rPr spc="-215" dirty="0">
                <a:latin typeface="DejaVu Sans"/>
                <a:cs typeface="DejaVu Sans"/>
              </a:rPr>
              <a:t>dan </a:t>
            </a:r>
            <a:r>
              <a:rPr spc="-145" dirty="0">
                <a:latin typeface="DejaVu Sans"/>
                <a:cs typeface="DejaVu Sans"/>
              </a:rPr>
              <a:t>rel,  </a:t>
            </a:r>
            <a:r>
              <a:rPr spc="-165" dirty="0">
                <a:latin typeface="DejaVu Sans"/>
                <a:cs typeface="DejaVu Sans"/>
              </a:rPr>
              <a:t>factor </a:t>
            </a:r>
            <a:r>
              <a:rPr spc="-215" dirty="0">
                <a:latin typeface="DejaVu Sans"/>
                <a:cs typeface="DejaVu Sans"/>
              </a:rPr>
              <a:t>pemuaian dan </a:t>
            </a:r>
            <a:r>
              <a:rPr spc="-285" dirty="0">
                <a:latin typeface="DejaVu Sans"/>
                <a:cs typeface="DejaVu Sans"/>
              </a:rPr>
              <a:t>gaya </a:t>
            </a:r>
            <a:r>
              <a:rPr spc="-185" dirty="0">
                <a:latin typeface="DejaVu Sans"/>
                <a:cs typeface="DejaVu Sans"/>
              </a:rPr>
              <a:t>berat </a:t>
            </a:r>
            <a:r>
              <a:rPr spc="-190" dirty="0">
                <a:latin typeface="DejaVu Sans"/>
                <a:cs typeface="DejaVu Sans"/>
              </a:rPr>
              <a:t>akibat </a:t>
            </a:r>
            <a:r>
              <a:rPr spc="-240" dirty="0">
                <a:latin typeface="DejaVu Sans"/>
                <a:cs typeface="DejaVu Sans"/>
              </a:rPr>
              <a:t>adanya</a:t>
            </a:r>
            <a:r>
              <a:rPr spc="-145" dirty="0">
                <a:latin typeface="DejaVu Sans"/>
                <a:cs typeface="DejaVu Sans"/>
              </a:rPr>
              <a:t> </a:t>
            </a:r>
            <a:r>
              <a:rPr spc="-200" dirty="0">
                <a:latin typeface="DejaVu Sans"/>
                <a:cs typeface="DejaVu Sans"/>
              </a:rPr>
              <a:t>tanjakan</a:t>
            </a:r>
            <a:endParaRPr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9908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84550" y="3603593"/>
            <a:ext cx="6464300" cy="214693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99085" indent="-286385">
              <a:spcBef>
                <a:spcPts val="56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95" dirty="0">
                <a:latin typeface="Arial"/>
                <a:cs typeface="Arial"/>
              </a:rPr>
              <a:t>Gaya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spc="-135" dirty="0">
                <a:latin typeface="Arial"/>
                <a:cs typeface="Arial"/>
              </a:rPr>
              <a:t>Lateral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200"/>
              </a:lnSpc>
              <a:spcBef>
                <a:spcPts val="409"/>
              </a:spcBef>
            </a:pPr>
            <a:r>
              <a:rPr spc="35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ini </a:t>
            </a:r>
            <a:r>
              <a:rPr dirty="0">
                <a:latin typeface="Georgia"/>
                <a:cs typeface="Georgia"/>
              </a:rPr>
              <a:t>disebabkan oleh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-5" dirty="0">
                <a:latin typeface="Georgia"/>
                <a:cs typeface="Georgia"/>
              </a:rPr>
              <a:t>sentrifugal, </a:t>
            </a:r>
            <a:r>
              <a:rPr i="1" spc="-25" dirty="0">
                <a:latin typeface="Times New Roman"/>
                <a:cs typeface="Times New Roman"/>
              </a:rPr>
              <a:t>snake </a:t>
            </a:r>
            <a:r>
              <a:rPr i="1" spc="15" dirty="0">
                <a:latin typeface="Times New Roman"/>
                <a:cs typeface="Times New Roman"/>
              </a:rPr>
              <a:t>motion </a:t>
            </a:r>
            <a:r>
              <a:rPr spc="10" dirty="0">
                <a:latin typeface="Georgia"/>
                <a:cs typeface="Georgia"/>
              </a:rPr>
              <a:t>dan  </a:t>
            </a:r>
            <a:r>
              <a:rPr spc="-5" dirty="0">
                <a:latin typeface="Georgia"/>
                <a:cs typeface="Georgia"/>
              </a:rPr>
              <a:t>ketidakrataan </a:t>
            </a:r>
            <a:r>
              <a:rPr dirty="0">
                <a:latin typeface="Georgia"/>
                <a:cs typeface="Georgia"/>
              </a:rPr>
              <a:t>geometrik </a:t>
            </a:r>
            <a:r>
              <a:rPr spc="-30" dirty="0">
                <a:latin typeface="Georgia"/>
                <a:cs typeface="Georgia"/>
              </a:rPr>
              <a:t>jalan </a:t>
            </a:r>
            <a:r>
              <a:rPr spc="-10" dirty="0">
                <a:latin typeface="Georgia"/>
                <a:cs typeface="Georgia"/>
              </a:rPr>
              <a:t>rel </a:t>
            </a:r>
            <a:r>
              <a:rPr spc="40" dirty="0">
                <a:latin typeface="Georgia"/>
                <a:cs typeface="Georgia"/>
              </a:rPr>
              <a:t>yang </a:t>
            </a:r>
            <a:r>
              <a:rPr spc="-25" dirty="0">
                <a:latin typeface="Georgia"/>
                <a:cs typeface="Georgia"/>
              </a:rPr>
              <a:t>bekerja </a:t>
            </a:r>
            <a:r>
              <a:rPr spc="20" dirty="0">
                <a:latin typeface="Georgia"/>
                <a:cs typeface="Georgia"/>
              </a:rPr>
              <a:t>pada </a:t>
            </a:r>
            <a:r>
              <a:rPr spc="-10" dirty="0">
                <a:latin typeface="Georgia"/>
                <a:cs typeface="Georgia"/>
              </a:rPr>
              <a:t>titik </a:t>
            </a:r>
            <a:r>
              <a:rPr spc="35" dirty="0">
                <a:latin typeface="Georgia"/>
                <a:cs typeface="Georgia"/>
              </a:rPr>
              <a:t>yang  </a:t>
            </a:r>
            <a:r>
              <a:rPr spc="10" dirty="0">
                <a:latin typeface="Georgia"/>
                <a:cs typeface="Georgia"/>
              </a:rPr>
              <a:t>tidak </a:t>
            </a:r>
            <a:r>
              <a:rPr spc="-10" dirty="0">
                <a:latin typeface="Georgia"/>
                <a:cs typeface="Georgia"/>
              </a:rPr>
              <a:t>sama </a:t>
            </a:r>
            <a:r>
              <a:rPr spc="10" dirty="0">
                <a:latin typeface="Georgia"/>
                <a:cs typeface="Georgia"/>
              </a:rPr>
              <a:t>dengan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5" dirty="0">
                <a:latin typeface="Georgia"/>
                <a:cs typeface="Georgia"/>
              </a:rPr>
              <a:t>vertikal. </a:t>
            </a:r>
            <a:r>
              <a:rPr spc="35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ini </a:t>
            </a:r>
            <a:r>
              <a:rPr spc="10" dirty="0">
                <a:latin typeface="Georgia"/>
                <a:cs typeface="Georgia"/>
              </a:rPr>
              <a:t>dapat </a:t>
            </a:r>
            <a:r>
              <a:rPr dirty="0">
                <a:latin typeface="Georgia"/>
                <a:cs typeface="Georgia"/>
              </a:rPr>
              <a:t>menyebabkan  </a:t>
            </a:r>
            <a:r>
              <a:rPr spc="-5" dirty="0">
                <a:latin typeface="Georgia"/>
                <a:cs typeface="Georgia"/>
              </a:rPr>
              <a:t>tercabutnya </a:t>
            </a:r>
            <a:r>
              <a:rPr spc="-10" dirty="0">
                <a:latin typeface="Georgia"/>
                <a:cs typeface="Georgia"/>
              </a:rPr>
              <a:t>penambat rel </a:t>
            </a:r>
            <a:r>
              <a:rPr spc="10" dirty="0">
                <a:latin typeface="Georgia"/>
                <a:cs typeface="Georgia"/>
              </a:rPr>
              <a:t>dan </a:t>
            </a:r>
            <a:r>
              <a:rPr spc="-5" dirty="0">
                <a:latin typeface="Georgia"/>
                <a:cs typeface="Georgia"/>
              </a:rPr>
              <a:t>anjoknya </a:t>
            </a:r>
            <a:r>
              <a:rPr spc="-15" dirty="0">
                <a:latin typeface="Georgia"/>
                <a:cs typeface="Georgia"/>
              </a:rPr>
              <a:t>kereta </a:t>
            </a:r>
            <a:r>
              <a:rPr spc="10" dirty="0">
                <a:latin typeface="Georgia"/>
                <a:cs typeface="Georgia"/>
              </a:rPr>
              <a:t>api </a:t>
            </a:r>
            <a:r>
              <a:rPr spc="-15" dirty="0">
                <a:latin typeface="Georgia"/>
                <a:cs typeface="Georgia"/>
              </a:rPr>
              <a:t>(</a:t>
            </a:r>
            <a:r>
              <a:rPr i="1" spc="-15" dirty="0">
                <a:latin typeface="Times New Roman"/>
                <a:cs typeface="Times New Roman"/>
              </a:rPr>
              <a:t>derailment</a:t>
            </a:r>
            <a:r>
              <a:rPr spc="-15" dirty="0">
                <a:latin typeface="Georgia"/>
                <a:cs typeface="Georgia"/>
              </a:rPr>
              <a:t>).  </a:t>
            </a:r>
            <a:r>
              <a:rPr spc="-10" dirty="0">
                <a:latin typeface="Georgia"/>
                <a:cs typeface="Georgia"/>
              </a:rPr>
              <a:t>Besarnya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lateral </a:t>
            </a:r>
            <a:r>
              <a:rPr spc="-5" dirty="0">
                <a:latin typeface="Georgia"/>
                <a:cs typeface="Georgia"/>
              </a:rPr>
              <a:t>dibatasi </a:t>
            </a:r>
            <a:r>
              <a:rPr dirty="0">
                <a:latin typeface="Georgia"/>
                <a:cs typeface="Georgia"/>
              </a:rPr>
              <a:t>sebagai </a:t>
            </a:r>
            <a:r>
              <a:rPr spc="-5" dirty="0">
                <a:latin typeface="Georgia"/>
                <a:cs typeface="Georgia"/>
              </a:rPr>
              <a:t>berikut</a:t>
            </a:r>
            <a:r>
              <a:rPr spc="90" dirty="0">
                <a:latin typeface="Georgia"/>
                <a:cs typeface="Georgia"/>
              </a:rPr>
              <a:t> </a:t>
            </a:r>
            <a:r>
              <a:rPr spc="-114" dirty="0">
                <a:latin typeface="Georgia"/>
                <a:cs typeface="Georgia"/>
              </a:rPr>
              <a:t>:</a:t>
            </a:r>
            <a:endParaRPr>
              <a:latin typeface="Georgia"/>
              <a:cs typeface="Georgia"/>
            </a:endParaRPr>
          </a:p>
          <a:p>
            <a:pPr marL="355600">
              <a:spcBef>
                <a:spcPts val="445"/>
              </a:spcBef>
            </a:pPr>
            <a:r>
              <a:rPr b="1" spc="15" dirty="0">
                <a:latin typeface="Times New Roman"/>
                <a:cs typeface="Times New Roman"/>
              </a:rPr>
              <a:t>P</a:t>
            </a:r>
            <a:r>
              <a:rPr b="1" spc="22" baseline="-20833" dirty="0">
                <a:latin typeface="Times New Roman"/>
                <a:cs typeface="Times New Roman"/>
              </a:rPr>
              <a:t>lateral </a:t>
            </a:r>
            <a:r>
              <a:rPr b="1" spc="30" dirty="0">
                <a:latin typeface="Times New Roman"/>
                <a:cs typeface="Times New Roman"/>
              </a:rPr>
              <a:t>/ </a:t>
            </a:r>
            <a:r>
              <a:rPr b="1" dirty="0">
                <a:latin typeface="Times New Roman"/>
                <a:cs typeface="Times New Roman"/>
              </a:rPr>
              <a:t>P </a:t>
            </a:r>
            <a:r>
              <a:rPr b="1" spc="44" baseline="-20833" dirty="0">
                <a:latin typeface="Times New Roman"/>
                <a:cs typeface="Times New Roman"/>
              </a:rPr>
              <a:t>vertikal </a:t>
            </a:r>
            <a:r>
              <a:rPr b="1" spc="65" dirty="0">
                <a:latin typeface="Times New Roman"/>
                <a:cs typeface="Times New Roman"/>
              </a:rPr>
              <a:t>&lt; </a:t>
            </a:r>
            <a:r>
              <a:rPr b="1" dirty="0">
                <a:latin typeface="Times New Roman"/>
                <a:cs typeface="Times New Roman"/>
              </a:rPr>
              <a:t>1,2 </a:t>
            </a:r>
            <a:r>
              <a:rPr b="1" spc="20" dirty="0">
                <a:latin typeface="Times New Roman"/>
                <a:cs typeface="Times New Roman"/>
              </a:rPr>
              <a:t>atau </a:t>
            </a:r>
            <a:r>
              <a:rPr b="1" dirty="0">
                <a:latin typeface="Times New Roman"/>
                <a:cs typeface="Times New Roman"/>
              </a:rPr>
              <a:t>0,75 </a:t>
            </a:r>
            <a:r>
              <a:rPr b="1" spc="85" dirty="0">
                <a:latin typeface="Times New Roman"/>
                <a:cs typeface="Times New Roman"/>
              </a:rPr>
              <a:t>(kondisi</a:t>
            </a:r>
            <a:r>
              <a:rPr b="1" spc="105" dirty="0">
                <a:latin typeface="Times New Roman"/>
                <a:cs typeface="Times New Roman"/>
              </a:rPr>
              <a:t> </a:t>
            </a:r>
            <a:r>
              <a:rPr b="1" spc="50" dirty="0">
                <a:latin typeface="Times New Roman"/>
                <a:cs typeface="Times New Roman"/>
              </a:rPr>
              <a:t>aus)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36492" y="1196339"/>
            <a:ext cx="5372824" cy="2279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204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4634" y="1369819"/>
            <a:ext cx="6464935" cy="214757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99085" indent="-286385">
              <a:spcBef>
                <a:spcPts val="57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95" dirty="0">
                <a:latin typeface="Arial"/>
                <a:cs typeface="Arial"/>
              </a:rPr>
              <a:t>Gaya </a:t>
            </a:r>
            <a:r>
              <a:rPr sz="2000" b="1" spc="-120" dirty="0">
                <a:latin typeface="Arial"/>
                <a:cs typeface="Arial"/>
              </a:rPr>
              <a:t>horizontal </a:t>
            </a:r>
            <a:r>
              <a:rPr sz="2000" b="1" spc="-140" dirty="0">
                <a:latin typeface="Arial"/>
                <a:cs typeface="Arial"/>
              </a:rPr>
              <a:t>tegak </a:t>
            </a:r>
            <a:r>
              <a:rPr sz="2000" b="1" spc="-150" dirty="0">
                <a:latin typeface="Arial"/>
                <a:cs typeface="Arial"/>
              </a:rPr>
              <a:t>lurus </a:t>
            </a:r>
            <a:r>
              <a:rPr sz="2000" b="1" spc="-180" dirty="0">
                <a:latin typeface="Arial"/>
                <a:cs typeface="Arial"/>
              </a:rPr>
              <a:t>sumbu </a:t>
            </a:r>
            <a:r>
              <a:rPr sz="2000" b="1" spc="-155" dirty="0">
                <a:latin typeface="Arial"/>
                <a:cs typeface="Arial"/>
              </a:rPr>
              <a:t>sepur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spc="-80" dirty="0">
                <a:latin typeface="Arial"/>
                <a:cs typeface="Arial"/>
              </a:rPr>
              <a:t>(lateral)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99"/>
              </a:lnSpc>
              <a:spcBef>
                <a:spcPts val="415"/>
              </a:spcBef>
            </a:pPr>
            <a:r>
              <a:rPr spc="35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ini </a:t>
            </a:r>
            <a:r>
              <a:rPr dirty="0">
                <a:latin typeface="Georgia"/>
                <a:cs typeface="Georgia"/>
              </a:rPr>
              <a:t>disebabkan oleh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-5" dirty="0">
                <a:latin typeface="Georgia"/>
                <a:cs typeface="Georgia"/>
              </a:rPr>
              <a:t>sentrifugal, </a:t>
            </a:r>
            <a:r>
              <a:rPr i="1" spc="-25" dirty="0">
                <a:latin typeface="Times New Roman"/>
                <a:cs typeface="Times New Roman"/>
              </a:rPr>
              <a:t>snake </a:t>
            </a:r>
            <a:r>
              <a:rPr i="1" spc="15" dirty="0">
                <a:latin typeface="Times New Roman"/>
                <a:cs typeface="Times New Roman"/>
              </a:rPr>
              <a:t>motion </a:t>
            </a:r>
            <a:r>
              <a:rPr spc="10" dirty="0">
                <a:latin typeface="Georgia"/>
                <a:cs typeface="Georgia"/>
              </a:rPr>
              <a:t>dan  </a:t>
            </a:r>
            <a:r>
              <a:rPr spc="-5" dirty="0">
                <a:latin typeface="Georgia"/>
                <a:cs typeface="Georgia"/>
              </a:rPr>
              <a:t>ketidakrataan </a:t>
            </a:r>
            <a:r>
              <a:rPr dirty="0">
                <a:latin typeface="Georgia"/>
                <a:cs typeface="Georgia"/>
              </a:rPr>
              <a:t>geometrik </a:t>
            </a:r>
            <a:r>
              <a:rPr spc="-30" dirty="0">
                <a:latin typeface="Georgia"/>
                <a:cs typeface="Georgia"/>
              </a:rPr>
              <a:t>jalan </a:t>
            </a:r>
            <a:r>
              <a:rPr spc="-10" dirty="0">
                <a:latin typeface="Georgia"/>
                <a:cs typeface="Georgia"/>
              </a:rPr>
              <a:t>rel </a:t>
            </a:r>
            <a:r>
              <a:rPr spc="35" dirty="0">
                <a:latin typeface="Georgia"/>
                <a:cs typeface="Georgia"/>
              </a:rPr>
              <a:t>yang </a:t>
            </a:r>
            <a:r>
              <a:rPr spc="-25" dirty="0">
                <a:latin typeface="Georgia"/>
                <a:cs typeface="Georgia"/>
              </a:rPr>
              <a:t>bekerja </a:t>
            </a:r>
            <a:r>
              <a:rPr spc="20" dirty="0">
                <a:latin typeface="Georgia"/>
                <a:cs typeface="Georgia"/>
              </a:rPr>
              <a:t>pada </a:t>
            </a:r>
            <a:r>
              <a:rPr spc="-10" dirty="0">
                <a:latin typeface="Georgia"/>
                <a:cs typeface="Georgia"/>
              </a:rPr>
              <a:t>titik </a:t>
            </a:r>
            <a:r>
              <a:rPr spc="35" dirty="0">
                <a:latin typeface="Georgia"/>
                <a:cs typeface="Georgia"/>
              </a:rPr>
              <a:t>yang  </a:t>
            </a:r>
            <a:r>
              <a:rPr spc="10" dirty="0">
                <a:latin typeface="Georgia"/>
                <a:cs typeface="Georgia"/>
              </a:rPr>
              <a:t>tidak </a:t>
            </a:r>
            <a:r>
              <a:rPr spc="-10" dirty="0">
                <a:latin typeface="Georgia"/>
                <a:cs typeface="Georgia"/>
              </a:rPr>
              <a:t>sama </a:t>
            </a:r>
            <a:r>
              <a:rPr spc="10" dirty="0">
                <a:latin typeface="Georgia"/>
                <a:cs typeface="Georgia"/>
              </a:rPr>
              <a:t>dengan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5" dirty="0">
                <a:latin typeface="Georgia"/>
                <a:cs typeface="Georgia"/>
              </a:rPr>
              <a:t>vertikal. </a:t>
            </a:r>
            <a:r>
              <a:rPr spc="35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ini </a:t>
            </a:r>
            <a:r>
              <a:rPr spc="10" dirty="0">
                <a:latin typeface="Georgia"/>
                <a:cs typeface="Georgia"/>
              </a:rPr>
              <a:t>dapat </a:t>
            </a:r>
            <a:r>
              <a:rPr dirty="0">
                <a:latin typeface="Georgia"/>
                <a:cs typeface="Georgia"/>
              </a:rPr>
              <a:t>menyebabkan  </a:t>
            </a:r>
            <a:r>
              <a:rPr spc="-5" dirty="0">
                <a:latin typeface="Georgia"/>
                <a:cs typeface="Georgia"/>
              </a:rPr>
              <a:t>tercabutnya </a:t>
            </a:r>
            <a:r>
              <a:rPr spc="-10" dirty="0">
                <a:latin typeface="Georgia"/>
                <a:cs typeface="Georgia"/>
              </a:rPr>
              <a:t>penambat rel </a:t>
            </a:r>
            <a:r>
              <a:rPr spc="10" dirty="0">
                <a:latin typeface="Georgia"/>
                <a:cs typeface="Georgia"/>
              </a:rPr>
              <a:t>dan </a:t>
            </a:r>
            <a:r>
              <a:rPr spc="-5" dirty="0">
                <a:latin typeface="Georgia"/>
                <a:cs typeface="Georgia"/>
              </a:rPr>
              <a:t>anjoknya </a:t>
            </a:r>
            <a:r>
              <a:rPr spc="-15" dirty="0">
                <a:latin typeface="Georgia"/>
                <a:cs typeface="Georgia"/>
              </a:rPr>
              <a:t>kereta </a:t>
            </a:r>
            <a:r>
              <a:rPr spc="10" dirty="0">
                <a:latin typeface="Georgia"/>
                <a:cs typeface="Georgia"/>
              </a:rPr>
              <a:t>api </a:t>
            </a:r>
            <a:r>
              <a:rPr spc="-20" dirty="0">
                <a:latin typeface="Georgia"/>
                <a:cs typeface="Georgia"/>
              </a:rPr>
              <a:t>(</a:t>
            </a:r>
            <a:r>
              <a:rPr i="1" spc="-20" dirty="0">
                <a:latin typeface="Times New Roman"/>
                <a:cs typeface="Times New Roman"/>
              </a:rPr>
              <a:t>derailment</a:t>
            </a:r>
            <a:r>
              <a:rPr spc="-20" dirty="0">
                <a:latin typeface="Georgia"/>
                <a:cs typeface="Georgia"/>
              </a:rPr>
              <a:t>).  </a:t>
            </a:r>
            <a:r>
              <a:rPr spc="-10" dirty="0">
                <a:latin typeface="Georgia"/>
                <a:cs typeface="Georgia"/>
              </a:rPr>
              <a:t>Besarnya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-15" dirty="0">
                <a:latin typeface="Georgia"/>
                <a:cs typeface="Georgia"/>
              </a:rPr>
              <a:t>lateral </a:t>
            </a:r>
            <a:r>
              <a:rPr spc="-5" dirty="0">
                <a:latin typeface="Georgia"/>
                <a:cs typeface="Georgia"/>
              </a:rPr>
              <a:t>dibatasi </a:t>
            </a:r>
            <a:r>
              <a:rPr spc="5" dirty="0">
                <a:latin typeface="Georgia"/>
                <a:cs typeface="Georgia"/>
              </a:rPr>
              <a:t>sebagai </a:t>
            </a:r>
            <a:r>
              <a:rPr spc="-5" dirty="0">
                <a:latin typeface="Georgia"/>
                <a:cs typeface="Georgia"/>
              </a:rPr>
              <a:t>berikut</a:t>
            </a:r>
            <a:r>
              <a:rPr spc="90" dirty="0">
                <a:latin typeface="Georgia"/>
                <a:cs typeface="Georgia"/>
              </a:rPr>
              <a:t> </a:t>
            </a:r>
            <a:r>
              <a:rPr spc="-114" dirty="0">
                <a:latin typeface="Georgia"/>
                <a:cs typeface="Georgia"/>
              </a:rPr>
              <a:t>:</a:t>
            </a:r>
            <a:endParaRPr>
              <a:latin typeface="Georgia"/>
              <a:cs typeface="Georgia"/>
            </a:endParaRPr>
          </a:p>
          <a:p>
            <a:pPr marL="355600">
              <a:spcBef>
                <a:spcPts val="450"/>
              </a:spcBef>
            </a:pPr>
            <a:r>
              <a:rPr b="1" spc="15" dirty="0">
                <a:latin typeface="Times New Roman"/>
                <a:cs typeface="Times New Roman"/>
              </a:rPr>
              <a:t>P</a:t>
            </a:r>
            <a:r>
              <a:rPr b="1" spc="22" baseline="-20833" dirty="0">
                <a:latin typeface="Times New Roman"/>
                <a:cs typeface="Times New Roman"/>
              </a:rPr>
              <a:t>lateral </a:t>
            </a:r>
            <a:r>
              <a:rPr b="1" spc="30" dirty="0">
                <a:latin typeface="Times New Roman"/>
                <a:cs typeface="Times New Roman"/>
              </a:rPr>
              <a:t>/ </a:t>
            </a:r>
            <a:r>
              <a:rPr b="1" dirty="0">
                <a:latin typeface="Times New Roman"/>
                <a:cs typeface="Times New Roman"/>
              </a:rPr>
              <a:t>P </a:t>
            </a:r>
            <a:r>
              <a:rPr b="1" spc="44" baseline="-20833" dirty="0">
                <a:latin typeface="Times New Roman"/>
                <a:cs typeface="Times New Roman"/>
              </a:rPr>
              <a:t>vertikal </a:t>
            </a:r>
            <a:r>
              <a:rPr b="1" spc="65" dirty="0">
                <a:latin typeface="Times New Roman"/>
                <a:cs typeface="Times New Roman"/>
              </a:rPr>
              <a:t>&lt; </a:t>
            </a:r>
            <a:r>
              <a:rPr b="1" dirty="0">
                <a:latin typeface="Times New Roman"/>
                <a:cs typeface="Times New Roman"/>
              </a:rPr>
              <a:t>1,2 </a:t>
            </a:r>
            <a:r>
              <a:rPr b="1" spc="20" dirty="0">
                <a:latin typeface="Times New Roman"/>
                <a:cs typeface="Times New Roman"/>
              </a:rPr>
              <a:t>atau </a:t>
            </a:r>
            <a:r>
              <a:rPr b="1" dirty="0">
                <a:latin typeface="Times New Roman"/>
                <a:cs typeface="Times New Roman"/>
              </a:rPr>
              <a:t>0,75 </a:t>
            </a:r>
            <a:r>
              <a:rPr b="1" spc="85" dirty="0">
                <a:latin typeface="Times New Roman"/>
                <a:cs typeface="Times New Roman"/>
              </a:rPr>
              <a:t>(kondisi</a:t>
            </a:r>
            <a:r>
              <a:rPr b="1" spc="-204" dirty="0">
                <a:latin typeface="Times New Roman"/>
                <a:cs typeface="Times New Roman"/>
              </a:rPr>
              <a:t> </a:t>
            </a:r>
            <a:r>
              <a:rPr b="1" spc="50" dirty="0">
                <a:latin typeface="Times New Roman"/>
                <a:cs typeface="Times New Roman"/>
              </a:rPr>
              <a:t>aus)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308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23203" y="1412747"/>
            <a:ext cx="6228873" cy="4172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332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22559" y="1523117"/>
            <a:ext cx="3741747" cy="3398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113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25140" y="449581"/>
            <a:ext cx="7642859" cy="489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33288" y="423647"/>
            <a:ext cx="2267712" cy="614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72383" y="477012"/>
            <a:ext cx="7595616" cy="39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477013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78033" y="524241"/>
            <a:ext cx="1907539" cy="321242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200" dirty="0">
                <a:latin typeface="Arial"/>
                <a:cs typeface="Arial"/>
              </a:rPr>
              <a:t>SAMBUNGAN</a:t>
            </a:r>
            <a:r>
              <a:rPr sz="2000" b="1" i="1" spc="-195" dirty="0">
                <a:latin typeface="Arial"/>
                <a:cs typeface="Arial"/>
              </a:rPr>
              <a:t> </a:t>
            </a:r>
            <a:r>
              <a:rPr sz="2000" b="1" i="1" spc="-355" dirty="0">
                <a:latin typeface="Arial"/>
                <a:cs typeface="Arial"/>
              </a:rPr>
              <a:t>REL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294634" y="1214451"/>
            <a:ext cx="8135366" cy="2082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pc="-250" dirty="0">
                <a:latin typeface="DejaVu Sans"/>
                <a:cs typeface="DejaVu Sans"/>
              </a:rPr>
              <a:t>Sambungan </a:t>
            </a:r>
            <a:r>
              <a:rPr spc="-145" dirty="0">
                <a:latin typeface="DejaVu Sans"/>
                <a:cs typeface="DejaVu Sans"/>
              </a:rPr>
              <a:t>rel </a:t>
            </a:r>
            <a:r>
              <a:rPr spc="-200" dirty="0">
                <a:latin typeface="DejaVu Sans"/>
                <a:cs typeface="DejaVu Sans"/>
              </a:rPr>
              <a:t>adalah </a:t>
            </a:r>
            <a:r>
              <a:rPr spc="-190" dirty="0">
                <a:latin typeface="DejaVu Sans"/>
                <a:cs typeface="DejaVu Sans"/>
              </a:rPr>
              <a:t>konstruksi </a:t>
            </a:r>
            <a:r>
              <a:rPr spc="-254" dirty="0">
                <a:latin typeface="DejaVu Sans"/>
                <a:cs typeface="DejaVu Sans"/>
              </a:rPr>
              <a:t>yang </a:t>
            </a:r>
            <a:r>
              <a:rPr spc="-220" dirty="0">
                <a:latin typeface="DejaVu Sans"/>
                <a:cs typeface="DejaVu Sans"/>
              </a:rPr>
              <a:t>mengikat </a:t>
            </a:r>
            <a:r>
              <a:rPr spc="-215" dirty="0">
                <a:latin typeface="DejaVu Sans"/>
                <a:cs typeface="DejaVu Sans"/>
              </a:rPr>
              <a:t>dua </a:t>
            </a:r>
            <a:r>
              <a:rPr spc="-195" dirty="0">
                <a:latin typeface="DejaVu Sans"/>
                <a:cs typeface="DejaVu Sans"/>
              </a:rPr>
              <a:t>ujung </a:t>
            </a:r>
            <a:r>
              <a:rPr spc="-145" dirty="0">
                <a:latin typeface="DejaVu Sans"/>
                <a:cs typeface="DejaVu Sans"/>
              </a:rPr>
              <a:t>rel </a:t>
            </a:r>
            <a:r>
              <a:rPr spc="-125" dirty="0">
                <a:latin typeface="DejaVu Sans"/>
                <a:cs typeface="DejaVu Sans"/>
              </a:rPr>
              <a:t>,</a:t>
            </a:r>
            <a:r>
              <a:rPr spc="195" dirty="0">
                <a:latin typeface="DejaVu Sans"/>
                <a:cs typeface="DejaVu Sans"/>
              </a:rPr>
              <a:t> </a:t>
            </a:r>
            <a:r>
              <a:rPr spc="-235" dirty="0">
                <a:latin typeface="DejaVu Sans"/>
                <a:cs typeface="DejaVu Sans"/>
              </a:rPr>
              <a:t>namun</a:t>
            </a:r>
            <a:endParaRPr dirty="0">
              <a:latin typeface="DejaVu Sans"/>
              <a:cs typeface="DejaVu Sans"/>
            </a:endParaRPr>
          </a:p>
          <a:p>
            <a:pPr marL="12700" algn="just">
              <a:spcBef>
                <a:spcPts val="5"/>
              </a:spcBef>
            </a:pPr>
            <a:r>
              <a:rPr spc="-220" dirty="0">
                <a:latin typeface="DejaVu Sans"/>
                <a:cs typeface="DejaVu Sans"/>
              </a:rPr>
              <a:t>merupakan </a:t>
            </a:r>
            <a:r>
              <a:rPr spc="-125" dirty="0">
                <a:latin typeface="DejaVu Sans"/>
                <a:cs typeface="DejaVu Sans"/>
              </a:rPr>
              <a:t>titik </a:t>
            </a:r>
            <a:r>
              <a:rPr spc="-215" dirty="0">
                <a:latin typeface="DejaVu Sans"/>
                <a:cs typeface="DejaVu Sans"/>
              </a:rPr>
              <a:t>lemah </a:t>
            </a:r>
            <a:r>
              <a:rPr spc="-165" dirty="0">
                <a:latin typeface="DejaVu Sans"/>
                <a:cs typeface="DejaVu Sans"/>
              </a:rPr>
              <a:t>dari </a:t>
            </a:r>
            <a:r>
              <a:rPr spc="-225" dirty="0">
                <a:latin typeface="DejaVu Sans"/>
                <a:cs typeface="DejaVu Sans"/>
              </a:rPr>
              <a:t>kekuatan </a:t>
            </a:r>
            <a:r>
              <a:rPr spc="-150" dirty="0">
                <a:latin typeface="DejaVu Sans"/>
                <a:cs typeface="DejaVu Sans"/>
              </a:rPr>
              <a:t>rel </a:t>
            </a:r>
            <a:r>
              <a:rPr spc="-130" dirty="0">
                <a:latin typeface="DejaVu Sans"/>
                <a:cs typeface="DejaVu Sans"/>
              </a:rPr>
              <a:t>itu</a:t>
            </a:r>
            <a:r>
              <a:rPr spc="-320" dirty="0">
                <a:latin typeface="DejaVu Sans"/>
                <a:cs typeface="DejaVu Sans"/>
              </a:rPr>
              <a:t> </a:t>
            </a:r>
            <a:r>
              <a:rPr spc="-165" dirty="0">
                <a:latin typeface="DejaVu Sans"/>
                <a:cs typeface="DejaVu Sans"/>
              </a:rPr>
              <a:t>sendiri</a:t>
            </a:r>
            <a:endParaRPr dirty="0">
              <a:latin typeface="DejaVu Sans"/>
              <a:cs typeface="DejaVu Sans"/>
            </a:endParaRPr>
          </a:p>
          <a:p>
            <a:pPr algn="just">
              <a:lnSpc>
                <a:spcPct val="100000"/>
              </a:lnSpc>
            </a:pPr>
            <a:endParaRPr sz="2650" dirty="0">
              <a:latin typeface="Times New Roman"/>
              <a:cs typeface="Times New Roman"/>
            </a:endParaRPr>
          </a:p>
          <a:p>
            <a:pPr marL="84455" algn="just"/>
            <a:r>
              <a:rPr spc="-215" dirty="0">
                <a:latin typeface="DejaVu Sans"/>
                <a:cs typeface="DejaVu Sans"/>
              </a:rPr>
              <a:t>Persyaratan </a:t>
            </a:r>
            <a:r>
              <a:rPr spc="-240" dirty="0">
                <a:latin typeface="DejaVu Sans"/>
                <a:cs typeface="DejaVu Sans"/>
              </a:rPr>
              <a:t>sambungan </a:t>
            </a:r>
            <a:r>
              <a:rPr spc="-150" dirty="0">
                <a:latin typeface="DejaVu Sans"/>
                <a:cs typeface="DejaVu Sans"/>
              </a:rPr>
              <a:t>rel </a:t>
            </a:r>
            <a:r>
              <a:rPr spc="-254" dirty="0">
                <a:latin typeface="DejaVu Sans"/>
                <a:cs typeface="DejaVu Sans"/>
              </a:rPr>
              <a:t>yang </a:t>
            </a:r>
            <a:r>
              <a:rPr spc="-190" dirty="0">
                <a:latin typeface="DejaVu Sans"/>
                <a:cs typeface="DejaVu Sans"/>
              </a:rPr>
              <a:t>baik</a:t>
            </a:r>
            <a:r>
              <a:rPr spc="45" dirty="0">
                <a:latin typeface="DejaVu Sans"/>
                <a:cs typeface="DejaVu Sans"/>
              </a:rPr>
              <a:t> </a:t>
            </a:r>
            <a:r>
              <a:rPr spc="-125" dirty="0">
                <a:latin typeface="DejaVu Sans"/>
                <a:cs typeface="DejaVu Sans"/>
              </a:rPr>
              <a:t>:</a:t>
            </a:r>
            <a:endParaRPr dirty="0">
              <a:latin typeface="DejaVu Sans"/>
              <a:cs typeface="DejaVu Sans"/>
            </a:endParaRPr>
          </a:p>
          <a:p>
            <a:pPr marL="427355" marR="2997835" indent="-342900" algn="just">
              <a:spcBef>
                <a:spcPts val="5"/>
              </a:spcBef>
              <a:buAutoNum type="arabicPeriod"/>
              <a:tabLst>
                <a:tab pos="427355" algn="l"/>
                <a:tab pos="427990" algn="l"/>
              </a:tabLst>
            </a:pPr>
            <a:r>
              <a:rPr spc="-210" dirty="0">
                <a:latin typeface="DejaVu Sans"/>
                <a:cs typeface="DejaVu Sans"/>
              </a:rPr>
              <a:t>Kuat </a:t>
            </a:r>
            <a:r>
              <a:rPr spc="-229" dirty="0">
                <a:latin typeface="DejaVu Sans"/>
                <a:cs typeface="DejaVu Sans"/>
              </a:rPr>
              <a:t>menahan </a:t>
            </a:r>
            <a:r>
              <a:rPr spc="-245" dirty="0">
                <a:latin typeface="DejaVu Sans"/>
                <a:cs typeface="DejaVu Sans"/>
              </a:rPr>
              <a:t>momen </a:t>
            </a:r>
            <a:r>
              <a:rPr spc="-254" dirty="0">
                <a:latin typeface="DejaVu Sans"/>
                <a:cs typeface="DejaVu Sans"/>
              </a:rPr>
              <a:t>,gaya yang  </a:t>
            </a:r>
            <a:r>
              <a:rPr spc="-185" dirty="0">
                <a:latin typeface="DejaVu Sans"/>
                <a:cs typeface="DejaVu Sans"/>
              </a:rPr>
              <a:t>bekerja, </a:t>
            </a:r>
            <a:r>
              <a:rPr spc="-225" dirty="0">
                <a:latin typeface="DejaVu Sans"/>
                <a:cs typeface="DejaVu Sans"/>
              </a:rPr>
              <a:t>maupun </a:t>
            </a:r>
            <a:r>
              <a:rPr spc="-200" dirty="0">
                <a:latin typeface="DejaVu Sans"/>
                <a:cs typeface="DejaVu Sans"/>
              </a:rPr>
              <a:t>sentuhan </a:t>
            </a:r>
            <a:r>
              <a:rPr spc="-254" dirty="0">
                <a:latin typeface="DejaVu Sans"/>
                <a:cs typeface="DejaVu Sans"/>
              </a:rPr>
              <a:t>yang  </a:t>
            </a:r>
            <a:r>
              <a:rPr spc="-185" dirty="0">
                <a:latin typeface="DejaVu Sans"/>
                <a:cs typeface="DejaVu Sans"/>
              </a:rPr>
              <a:t>ditimbulkan </a:t>
            </a:r>
            <a:r>
              <a:rPr spc="-190" dirty="0">
                <a:latin typeface="DejaVu Sans"/>
                <a:cs typeface="DejaVu Sans"/>
              </a:rPr>
              <a:t>roda</a:t>
            </a:r>
            <a:r>
              <a:rPr spc="-125" dirty="0">
                <a:latin typeface="DejaVu Sans"/>
                <a:cs typeface="DejaVu Sans"/>
              </a:rPr>
              <a:t> </a:t>
            </a:r>
            <a:r>
              <a:rPr spc="-220" dirty="0">
                <a:latin typeface="DejaVu Sans"/>
                <a:cs typeface="DejaVu Sans"/>
              </a:rPr>
              <a:t>KA</a:t>
            </a:r>
            <a:endParaRPr dirty="0">
              <a:latin typeface="DejaVu Sans"/>
              <a:cs typeface="DejaVu Sans"/>
            </a:endParaRPr>
          </a:p>
          <a:p>
            <a:pPr marL="427355" indent="-342900" algn="just">
              <a:buAutoNum type="arabicPeriod"/>
              <a:tabLst>
                <a:tab pos="427355" algn="l"/>
                <a:tab pos="427990" algn="l"/>
              </a:tabLst>
            </a:pPr>
            <a:r>
              <a:rPr spc="-195" dirty="0">
                <a:latin typeface="DejaVu Sans"/>
                <a:cs typeface="DejaVu Sans"/>
              </a:rPr>
              <a:t>Mampu </a:t>
            </a:r>
            <a:r>
              <a:rPr spc="-229" dirty="0" err="1">
                <a:latin typeface="DejaVu Sans"/>
                <a:cs typeface="DejaVu Sans"/>
              </a:rPr>
              <a:t>mengakomodasi</a:t>
            </a:r>
            <a:r>
              <a:rPr spc="-140" dirty="0">
                <a:latin typeface="DejaVu Sans"/>
                <a:cs typeface="DejaVu Sans"/>
              </a:rPr>
              <a:t> </a:t>
            </a:r>
            <a:r>
              <a:rPr spc="-215" dirty="0" err="1" smtClean="0">
                <a:latin typeface="DejaVu Sans"/>
                <a:cs typeface="DejaVu Sans"/>
              </a:rPr>
              <a:t>pemuaian</a:t>
            </a:r>
            <a:r>
              <a:rPr spc="-215" dirty="0" smtClean="0">
                <a:latin typeface="DejaVu Sans"/>
                <a:cs typeface="DejaVu Sans"/>
              </a:rPr>
              <a:t>  </a:t>
            </a:r>
            <a:r>
              <a:rPr spc="-215" dirty="0" err="1" smtClean="0">
                <a:latin typeface="DejaVu Sans"/>
                <a:cs typeface="DejaVu Sans"/>
              </a:rPr>
              <a:t>r</a:t>
            </a:r>
            <a:r>
              <a:rPr spc="-150" dirty="0" err="1" smtClean="0">
                <a:latin typeface="DejaVu Sans"/>
                <a:cs typeface="DejaVu Sans"/>
              </a:rPr>
              <a:t>el</a:t>
            </a:r>
            <a:endParaRPr dirty="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2446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3801722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Jenis Sambungan</a:t>
            </a:r>
            <a:r>
              <a:rPr sz="2100" b="1" i="1" spc="-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02838" y="2050161"/>
            <a:ext cx="192976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8285" marR="5080" indent="-236220">
              <a:spcBef>
                <a:spcPts val="95"/>
              </a:spcBef>
            </a:pPr>
            <a:r>
              <a:rPr sz="1600" b="1" spc="-155" dirty="0">
                <a:solidFill>
                  <a:srgbClr val="00AF50"/>
                </a:solidFill>
                <a:latin typeface="Arial"/>
                <a:cs typeface="Arial"/>
              </a:rPr>
              <a:t>Sambungan </a:t>
            </a:r>
            <a:r>
              <a:rPr sz="1600" b="1" spc="-125" dirty="0">
                <a:solidFill>
                  <a:srgbClr val="00AF50"/>
                </a:solidFill>
                <a:latin typeface="Arial"/>
                <a:cs typeface="Arial"/>
              </a:rPr>
              <a:t>menumpu  </a:t>
            </a:r>
            <a:r>
              <a:rPr sz="1600" b="1" spc="-110" dirty="0">
                <a:solidFill>
                  <a:srgbClr val="00AF50"/>
                </a:solidFill>
                <a:latin typeface="Arial"/>
                <a:cs typeface="Arial"/>
              </a:rPr>
              <a:t>(supported</a:t>
            </a:r>
            <a:r>
              <a:rPr sz="1600" b="1" spc="-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65" dirty="0">
                <a:solidFill>
                  <a:srgbClr val="00AF50"/>
                </a:solidFill>
                <a:latin typeface="Arial"/>
                <a:cs typeface="Arial"/>
              </a:rPr>
              <a:t>joint)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58058" y="3738753"/>
            <a:ext cx="22205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2110" marR="5080" indent="-360045">
              <a:spcBef>
                <a:spcPts val="95"/>
              </a:spcBef>
            </a:pPr>
            <a:r>
              <a:rPr sz="1600" b="1" spc="-155" dirty="0">
                <a:solidFill>
                  <a:srgbClr val="00AF50"/>
                </a:solidFill>
                <a:latin typeface="Arial"/>
                <a:cs typeface="Arial"/>
              </a:rPr>
              <a:t>Sambungan </a:t>
            </a:r>
            <a:r>
              <a:rPr sz="1600" b="1" spc="-140" dirty="0">
                <a:solidFill>
                  <a:srgbClr val="00AF50"/>
                </a:solidFill>
                <a:latin typeface="Arial"/>
                <a:cs typeface="Arial"/>
              </a:rPr>
              <a:t>menggantung  (suspended</a:t>
            </a:r>
            <a:r>
              <a:rPr sz="1600" b="1" spc="-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65" dirty="0">
                <a:solidFill>
                  <a:srgbClr val="00AF50"/>
                </a:solidFill>
                <a:latin typeface="Arial"/>
                <a:cs typeface="Arial"/>
              </a:rPr>
              <a:t>joint)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09754" y="1618488"/>
            <a:ext cx="4438484" cy="1722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87959" y="3406140"/>
            <a:ext cx="3882908" cy="25496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674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952606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Penempatan Sambungan</a:t>
            </a:r>
            <a:r>
              <a:rPr sz="2100" b="1" i="1" spc="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51860" y="1053083"/>
            <a:ext cx="6100302" cy="1656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98668" y="3500628"/>
            <a:ext cx="5484350" cy="15849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126482" y="2909061"/>
            <a:ext cx="3455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25" dirty="0">
                <a:solidFill>
                  <a:srgbClr val="C00000"/>
                </a:solidFill>
                <a:latin typeface="Arial"/>
                <a:cs typeface="Arial"/>
              </a:rPr>
              <a:t>Penempatan </a:t>
            </a:r>
            <a:r>
              <a:rPr b="1" spc="-165" dirty="0">
                <a:solidFill>
                  <a:srgbClr val="C00000"/>
                </a:solidFill>
                <a:latin typeface="Arial"/>
                <a:cs typeface="Arial"/>
              </a:rPr>
              <a:t>sambungan </a:t>
            </a:r>
            <a:r>
              <a:rPr b="1" spc="-160" dirty="0">
                <a:solidFill>
                  <a:srgbClr val="C00000"/>
                </a:solidFill>
                <a:latin typeface="Arial"/>
                <a:cs typeface="Arial"/>
              </a:rPr>
              <a:t>secara</a:t>
            </a:r>
            <a:r>
              <a:rPr b="1" spc="-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-160" dirty="0">
                <a:solidFill>
                  <a:srgbClr val="C00000"/>
                </a:solidFill>
                <a:latin typeface="Arial"/>
                <a:cs typeface="Arial"/>
              </a:rPr>
              <a:t>siku</a:t>
            </a:r>
            <a:endParaRPr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31614" y="5351780"/>
            <a:ext cx="42849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25" dirty="0">
                <a:solidFill>
                  <a:srgbClr val="C00000"/>
                </a:solidFill>
                <a:latin typeface="Arial"/>
                <a:cs typeface="Arial"/>
              </a:rPr>
              <a:t>Penempatan </a:t>
            </a:r>
            <a:r>
              <a:rPr b="1" spc="-165" dirty="0">
                <a:solidFill>
                  <a:srgbClr val="C00000"/>
                </a:solidFill>
                <a:latin typeface="Arial"/>
                <a:cs typeface="Arial"/>
              </a:rPr>
              <a:t>sambungan </a:t>
            </a:r>
            <a:r>
              <a:rPr b="1" spc="-160" dirty="0">
                <a:solidFill>
                  <a:srgbClr val="C00000"/>
                </a:solidFill>
                <a:latin typeface="Arial"/>
                <a:cs typeface="Arial"/>
              </a:rPr>
              <a:t>secara </a:t>
            </a:r>
            <a:r>
              <a:rPr b="1" spc="-155" dirty="0">
                <a:solidFill>
                  <a:srgbClr val="C00000"/>
                </a:solidFill>
                <a:latin typeface="Arial"/>
                <a:cs typeface="Arial"/>
              </a:rPr>
              <a:t>selang</a:t>
            </a:r>
            <a:r>
              <a:rPr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-155" dirty="0">
                <a:solidFill>
                  <a:srgbClr val="C00000"/>
                </a:solidFill>
                <a:latin typeface="Arial"/>
                <a:cs typeface="Arial"/>
              </a:rPr>
              <a:t>seling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64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69" y="478928"/>
            <a:ext cx="4734305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Penempatan Sambungan</a:t>
            </a:r>
            <a:r>
              <a:rPr sz="2100" b="1" i="1" spc="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24737" y="1114317"/>
            <a:ext cx="5321030" cy="172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11267" y="3077083"/>
            <a:ext cx="2284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75" dirty="0">
                <a:latin typeface="Arial"/>
                <a:cs typeface="Arial"/>
              </a:rPr>
              <a:t>Sambungan </a:t>
            </a:r>
            <a:r>
              <a:rPr b="1" spc="-100" dirty="0">
                <a:latin typeface="Arial"/>
                <a:cs typeface="Arial"/>
              </a:rPr>
              <a:t>di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155" dirty="0">
                <a:latin typeface="Arial"/>
                <a:cs typeface="Arial"/>
              </a:rPr>
              <a:t>lengkung</a:t>
            </a:r>
            <a:endParaRPr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11151" y="3788664"/>
            <a:ext cx="7005388" cy="1946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57265" y="5753811"/>
            <a:ext cx="2327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75" dirty="0">
                <a:latin typeface="Arial"/>
                <a:cs typeface="Arial"/>
              </a:rPr>
              <a:t>Sambungan </a:t>
            </a:r>
            <a:r>
              <a:rPr b="1" spc="-100" dirty="0">
                <a:latin typeface="Arial"/>
                <a:cs typeface="Arial"/>
              </a:rPr>
              <a:t>di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spc="-100" dirty="0">
                <a:latin typeface="Arial"/>
                <a:cs typeface="Arial"/>
              </a:rPr>
              <a:t>jembatan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993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1712" y="836675"/>
            <a:ext cx="6099047" cy="4779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313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123</TotalTime>
  <Words>1462</Words>
  <Application>Microsoft Office PowerPoint</Application>
  <PresentationFormat>Widescreen</PresentationFormat>
  <Paragraphs>335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</vt:lpstr>
      <vt:lpstr>Arial Black</vt:lpstr>
      <vt:lpstr>Calibri</vt:lpstr>
      <vt:lpstr>DejaVu Sans</vt:lpstr>
      <vt:lpstr>Georgia</vt:lpstr>
      <vt:lpstr>Gill Sans MT</vt:lpstr>
      <vt:lpstr>Impact</vt:lpstr>
      <vt:lpstr>Symbol</vt:lpstr>
      <vt:lpstr>Times New Roman</vt:lpstr>
      <vt:lpstr>Trebuchet MS</vt:lpstr>
      <vt:lpstr>Wingdings</vt:lpstr>
      <vt:lpstr>Badge</vt:lpstr>
      <vt:lpstr>PowerPoint Presentation</vt:lpstr>
      <vt:lpstr>PowerPoint Presentation</vt:lpstr>
      <vt:lpstr>PowerPoint Presentation</vt:lpstr>
      <vt:lpstr>PowerPoint Presentation</vt:lpstr>
      <vt:lpstr>JALAN REL DAN FUNGSINYA</vt:lpstr>
      <vt:lpstr>KLASIFIKASI REL</vt:lpstr>
      <vt:lpstr>KLASIFIKASI REL</vt:lpstr>
      <vt:lpstr>KLASIFIKASI REL</vt:lpstr>
      <vt:lpstr>PowerPoint Presentation</vt:lpstr>
      <vt:lpstr>Bentuk rel</vt:lpstr>
      <vt:lpstr>Penampang Jalan rel</vt:lpstr>
      <vt:lpstr>Kedudukan roda pada rel</vt:lpstr>
      <vt:lpstr>BENTUK DAN DIMENSI REL</vt:lpstr>
      <vt:lpstr>KOMPOSISI KIMIA DAN PENGERASAN</vt:lpstr>
      <vt:lpstr>Tipe Rel di Indonesia</vt:lpstr>
      <vt:lpstr>Penampang dimensi rel</vt:lpstr>
      <vt:lpstr>UKURAN DARI TIPE- TIPE REL</vt:lpstr>
      <vt:lpstr>TEGANGAN IJIN PROFIL REL</vt:lpstr>
      <vt:lpstr>Bahan dan kekuatan rel</vt:lpstr>
      <vt:lpstr>WR-A Termasuk Baja Berkadar  Carbon Tinggi Sehingga  Mempunyai Ketahanan  Terhadap Aus Lebih Besar.</vt:lpstr>
      <vt:lpstr>PowerPoint Presentation</vt:lpstr>
      <vt:lpstr>PowerPoint Presentation</vt:lpstr>
      <vt:lpstr>Jenis rel menurut panjangnya</vt:lpstr>
      <vt:lpstr>PowerPoint Presentation</vt:lpstr>
      <vt:lpstr>PRINSIP PEMBEBANAN PADA JALAN REL</vt:lpstr>
      <vt:lpstr>BEBAN YANG BEKERJA PADA REL</vt:lpstr>
      <vt:lpstr>BEBAN YANG BEKERJA PADA REL</vt:lpstr>
      <vt:lpstr>BEBAN YANG BEKERJA PADA REL</vt:lpstr>
      <vt:lpstr>BEBAN YANG BEKERJA PADA REL</vt:lpstr>
      <vt:lpstr>BEBAN YANG BEKERJA PADA REL</vt:lpstr>
      <vt:lpstr>SAMBUNGAN REL</vt:lpstr>
      <vt:lpstr>Jenis Sambungan rel</vt:lpstr>
      <vt:lpstr>Penempatan Sambungan rel</vt:lpstr>
      <vt:lpstr>Penempatan Sambungan rel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Mr.Luqman</cp:lastModifiedBy>
  <cp:revision>8</cp:revision>
  <dcterms:created xsi:type="dcterms:W3CDTF">2018-03-15T17:37:23Z</dcterms:created>
  <dcterms:modified xsi:type="dcterms:W3CDTF">2021-03-08T21:55:32Z</dcterms:modified>
</cp:coreProperties>
</file>