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5" r:id="rId2"/>
    <p:sldId id="261" r:id="rId3"/>
    <p:sldId id="262" r:id="rId4"/>
    <p:sldId id="263" r:id="rId5"/>
    <p:sldId id="286" r:id="rId6"/>
    <p:sldId id="264" r:id="rId7"/>
    <p:sldId id="265" r:id="rId8"/>
    <p:sldId id="268" r:id="rId9"/>
    <p:sldId id="266" r:id="rId10"/>
    <p:sldId id="272" r:id="rId11"/>
    <p:sldId id="270" r:id="rId12"/>
    <p:sldId id="278" r:id="rId13"/>
    <p:sldId id="279" r:id="rId14"/>
    <p:sldId id="280" r:id="rId15"/>
    <p:sldId id="277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C66B4B-D6DC-4F69-87D2-0A64A5B06A4C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06119-8354-4D0A-8AA2-FD9B3E381F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820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82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60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94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008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68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82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26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75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69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80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C519E-D643-40EA-B6C4-0CD510AB8F9B}" type="datetimeFigureOut">
              <a:rPr lang="en-US" smtClean="0"/>
              <a:t>10/8/2018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4612A-818F-4776-8F67-D96210069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567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ETIKA PROFESI KEPENDIDIKAN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BIMBINGAN &amp; KONSELING </a:t>
            </a:r>
          </a:p>
          <a:p>
            <a:r>
              <a:rPr lang="en-US" dirty="0" smtClean="0">
                <a:solidFill>
                  <a:srgbClr val="FF0000"/>
                </a:solidFill>
                <a:latin typeface="Arial Rounded MT Bold" pitchFamily="34" charset="0"/>
              </a:rPr>
              <a:t>PERTEMUAN KE 3</a:t>
            </a:r>
            <a:endParaRPr lang="en-US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192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KEHENDAK MERDEKA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INSANI DITENTUKAN KEHENDAK MERDEKA</a:t>
            </a:r>
          </a:p>
          <a:p>
            <a:r>
              <a:rPr lang="en-US" b="1" dirty="0" smtClean="0"/>
              <a:t>DALAM DIRI MANUSIA NIAT, KEHENDAK</a:t>
            </a:r>
          </a:p>
          <a:p>
            <a:r>
              <a:rPr lang="en-US" b="1" dirty="0" smtClean="0"/>
              <a:t>KEHENDAK ADA YANG AKTUAL, VIRTUAL, HABITUAL, DAN INTERPRETATIF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KEMERDEKAAN MEMILIKI KEDUDUKAN SENTRAL DALAM KEHIDUPAN MANUSIA</a:t>
            </a:r>
            <a:endParaRPr lang="en-US" b="1" dirty="0" smtClean="0"/>
          </a:p>
          <a:p>
            <a:r>
              <a:rPr lang="en-US" b="1" dirty="0" smtClean="0"/>
              <a:t>KEMERDEKAAN MERUPAKAN HAL AZASI </a:t>
            </a:r>
            <a:r>
              <a:rPr lang="en-US" b="1" dirty="0" smtClean="0"/>
              <a:t>MANUSIA MELEKAT PADA KODRAT MANUSIA</a:t>
            </a:r>
            <a:endParaRPr lang="en-US" b="1" dirty="0" smtClean="0"/>
          </a:p>
          <a:p>
            <a:r>
              <a:rPr lang="en-US" b="1" dirty="0" smtClean="0"/>
              <a:t>PERBUATAN </a:t>
            </a:r>
            <a:r>
              <a:rPr lang="en-US" b="1" dirty="0" smtClean="0"/>
              <a:t>MENJADI </a:t>
            </a:r>
            <a:r>
              <a:rPr lang="en-US" b="1" dirty="0" smtClean="0"/>
              <a:t>TANGGUNG JAWAB PELAKUNYA. 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6374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458200" cy="4525963"/>
          </a:xfrm>
        </p:spPr>
        <p:txBody>
          <a:bodyPr/>
          <a:lstStyle/>
          <a:p>
            <a:r>
              <a:rPr lang="en-US" b="1" dirty="0" smtClean="0"/>
              <a:t>SECARA MORAL, KEBEBASAN/KEMERDEKAAN MANUSIA ADALAH SEMPURNA.</a:t>
            </a:r>
          </a:p>
          <a:p>
            <a:r>
              <a:rPr lang="en-US" b="1" dirty="0" smtClean="0"/>
              <a:t>PENYEBAB ORANG BERSALAH: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1. </a:t>
            </a:r>
            <a:r>
              <a:rPr lang="en-US" b="1" dirty="0" err="1" smtClean="0"/>
              <a:t>adanya</a:t>
            </a:r>
            <a:r>
              <a:rPr lang="en-US" b="1" dirty="0" smtClean="0"/>
              <a:t> </a:t>
            </a:r>
            <a:r>
              <a:rPr lang="en-US" b="1" dirty="0" err="1" smtClean="0"/>
              <a:t>kesengajaan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2.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berbuat</a:t>
            </a:r>
            <a:r>
              <a:rPr lang="en-US" b="1" dirty="0" smtClean="0"/>
              <a:t> </a:t>
            </a:r>
            <a:r>
              <a:rPr lang="en-US" b="1" dirty="0" err="1" smtClean="0"/>
              <a:t>apa-apa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menghilangkan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         </a:t>
            </a:r>
            <a:r>
              <a:rPr lang="en-US" b="1" dirty="0" err="1" smtClean="0"/>
              <a:t>ketidak</a:t>
            </a:r>
            <a:r>
              <a:rPr lang="en-US" b="1" dirty="0" smtClean="0"/>
              <a:t> </a:t>
            </a:r>
            <a:r>
              <a:rPr lang="en-US" b="1" dirty="0" err="1" smtClean="0"/>
              <a:t>tahuan</a:t>
            </a:r>
            <a:r>
              <a:rPr lang="en-US" b="1" dirty="0" smtClean="0"/>
              <a:t>.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3.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memperhatikan</a:t>
            </a:r>
            <a:r>
              <a:rPr lang="en-US" b="1" dirty="0" smtClean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65204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/>
              <a:t>KETIDAK TAHUAN MENYEBABKAN: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1. MENGENAI HUKUM:  TIDAK TAHU ADA U.U,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ADANYA LARANGAN, </a:t>
            </a:r>
            <a:r>
              <a:rPr lang="en-US" b="1" dirty="0" smtClean="0"/>
              <a:t>TIDAK TAHU MAKSUD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2. MENGENAI </a:t>
            </a:r>
            <a:r>
              <a:rPr lang="en-US" b="1" dirty="0" smtClean="0"/>
              <a:t>FAKTA, TIDAK MENGETAHUI KE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 KADAAN ORANG ATAU BARANG</a:t>
            </a:r>
            <a:r>
              <a:rPr lang="en-US" b="1" dirty="0" smtClean="0"/>
              <a:t>  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3. MENGENAI DENDA ATAU HUKUMAN</a:t>
            </a:r>
          </a:p>
          <a:p>
            <a:pPr>
              <a:buFont typeface="Wingdings" pitchFamily="2" charset="2"/>
              <a:buChar char="§"/>
            </a:pPr>
            <a:r>
              <a:rPr lang="en-US" b="1" dirty="0" smtClean="0"/>
              <a:t>KEKERASAN ATAU </a:t>
            </a:r>
            <a:r>
              <a:rPr lang="en-US" b="1" dirty="0" smtClean="0"/>
              <a:t>PAKSAAN KEKUATAN DARI LUAR YG TIDAK DIKEHENDAKI.</a:t>
            </a:r>
            <a:endParaRPr lang="en-US" b="1" dirty="0" smtClean="0"/>
          </a:p>
          <a:p>
            <a:pPr>
              <a:buFont typeface="Wingdings" pitchFamily="2" charset="2"/>
              <a:buChar char="§"/>
            </a:pPr>
            <a:r>
              <a:rPr lang="en-US" b="1" dirty="0" smtClean="0"/>
              <a:t>KETAKUTAN, </a:t>
            </a:r>
            <a:r>
              <a:rPr lang="en-US" b="1" dirty="0" smtClean="0"/>
              <a:t>KEGELISAHAN  ADA PERASAAN TERANCAM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2511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KEBIASAAN SUATU CARA TETAP MELAKUKAN PERBUATAN</a:t>
            </a:r>
          </a:p>
          <a:p>
            <a:r>
              <a:rPr lang="en-US" dirty="0" smtClean="0"/>
              <a:t>TIMBULNYA DAPAT KARENA DIKEHENDAKI ATAU TIDAK SAMA SEKALI.</a:t>
            </a:r>
          </a:p>
          <a:p>
            <a:r>
              <a:rPr lang="en-US" dirty="0" smtClean="0"/>
              <a:t>ADANYA USAHA UNTUK MENINGGALKAN KEBIASAAN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279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ETIKA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en-US" b="1" dirty="0" smtClean="0"/>
              <a:t>MANUSIA DAPAT MEMILIKI PROFESI, TETAPI TIDAK SEMUA ORANG BERPROFESI</a:t>
            </a:r>
          </a:p>
          <a:p>
            <a:r>
              <a:rPr lang="en-US" b="1" dirty="0" smtClean="0"/>
              <a:t>PENDIDIKAN ETIKA PROFESI SAMA DENGAN PEMBETUKAN KESADARAN MORAL, TERMASUK PENDIDIKAN NILAI</a:t>
            </a:r>
          </a:p>
          <a:p>
            <a:r>
              <a:rPr lang="en-US" b="1" dirty="0" smtClean="0"/>
              <a:t>PERKEMBANGAN MORAL Jean Piaget, Kohlberg, </a:t>
            </a:r>
            <a:r>
              <a:rPr lang="en-US" b="1" dirty="0" err="1" smtClean="0"/>
              <a:t>dan</a:t>
            </a:r>
            <a:r>
              <a:rPr lang="en-US" b="1" dirty="0" smtClean="0"/>
              <a:t> J R Rest.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282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534400" cy="4678363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JEAN PIAGET: </a:t>
            </a:r>
            <a:r>
              <a:rPr lang="en-US" b="1" dirty="0" err="1" smtClean="0"/>
              <a:t>perkembangan</a:t>
            </a:r>
            <a:r>
              <a:rPr lang="en-US" b="1" dirty="0" smtClean="0"/>
              <a:t> </a:t>
            </a:r>
            <a:r>
              <a:rPr lang="en-US" b="1" dirty="0" err="1" smtClean="0"/>
              <a:t>intelektual</a:t>
            </a:r>
            <a:r>
              <a:rPr lang="en-US" b="1" dirty="0" smtClean="0"/>
              <a:t> </a:t>
            </a:r>
            <a:r>
              <a:rPr lang="en-US" b="1" dirty="0" err="1" smtClean="0"/>
              <a:t>manusia</a:t>
            </a:r>
            <a:r>
              <a:rPr lang="en-US" b="1" dirty="0" smtClean="0"/>
              <a:t> </a:t>
            </a:r>
            <a:r>
              <a:rPr lang="en-US" b="1" dirty="0" err="1" smtClean="0"/>
              <a:t>ada</a:t>
            </a:r>
            <a:r>
              <a:rPr lang="en-US" b="1" dirty="0" smtClean="0"/>
              <a:t> 4 </a:t>
            </a:r>
            <a:r>
              <a:rPr lang="en-US" b="1" dirty="0" err="1" smtClean="0"/>
              <a:t>tingkatan</a:t>
            </a:r>
            <a:r>
              <a:rPr lang="en-US" b="1" dirty="0" smtClean="0"/>
              <a:t>: sensorimotor, </a:t>
            </a:r>
            <a:r>
              <a:rPr lang="en-US" b="1" dirty="0" err="1" smtClean="0"/>
              <a:t>praoperasional</a:t>
            </a:r>
            <a:r>
              <a:rPr lang="en-US" b="1" dirty="0" smtClean="0"/>
              <a:t>, operational </a:t>
            </a:r>
            <a:r>
              <a:rPr lang="en-US" b="1" dirty="0" err="1" smtClean="0"/>
              <a:t>konkrit</a:t>
            </a:r>
            <a:r>
              <a:rPr lang="en-US" b="1" dirty="0" smtClean="0"/>
              <a:t>, </a:t>
            </a:r>
            <a:r>
              <a:rPr lang="en-US" b="1" dirty="0" err="1" smtClean="0"/>
              <a:t>opertional</a:t>
            </a:r>
            <a:r>
              <a:rPr lang="en-US" b="1" dirty="0" smtClean="0"/>
              <a:t> formal.</a:t>
            </a:r>
          </a:p>
          <a:p>
            <a:r>
              <a:rPr lang="en-US" b="1" dirty="0" smtClean="0"/>
              <a:t>KOHLBERG: </a:t>
            </a:r>
            <a:r>
              <a:rPr lang="en-US" b="1" dirty="0" err="1" smtClean="0"/>
              <a:t>tingkat</a:t>
            </a:r>
            <a:r>
              <a:rPr lang="en-US" b="1" dirty="0" smtClean="0"/>
              <a:t> </a:t>
            </a:r>
            <a:r>
              <a:rPr lang="en-US" b="1" dirty="0" err="1" smtClean="0"/>
              <a:t>perkembangan</a:t>
            </a:r>
            <a:r>
              <a:rPr lang="en-US" b="1" dirty="0" smtClean="0"/>
              <a:t> moral 1: </a:t>
            </a:r>
            <a:r>
              <a:rPr lang="en-US" b="1" dirty="0" err="1" smtClean="0"/>
              <a:t>menghindari</a:t>
            </a:r>
            <a:r>
              <a:rPr lang="en-US" b="1" dirty="0" smtClean="0"/>
              <a:t> </a:t>
            </a:r>
            <a:r>
              <a:rPr lang="en-US" b="1" dirty="0" err="1" smtClean="0"/>
              <a:t>pelanggaran</a:t>
            </a:r>
            <a:r>
              <a:rPr lang="en-US" b="1" dirty="0" smtClean="0"/>
              <a:t>, moral 2: </a:t>
            </a:r>
            <a:r>
              <a:rPr lang="en-US" b="1" dirty="0" err="1" smtClean="0"/>
              <a:t>individualis</a:t>
            </a:r>
            <a:r>
              <a:rPr lang="en-US" b="1" dirty="0" smtClean="0"/>
              <a:t> me, moral 3: </a:t>
            </a:r>
            <a:r>
              <a:rPr lang="en-US" b="1" dirty="0" err="1" smtClean="0"/>
              <a:t>hubungan</a:t>
            </a:r>
            <a:r>
              <a:rPr lang="en-US" b="1" dirty="0" smtClean="0"/>
              <a:t> interpersonal, moral 4: </a:t>
            </a:r>
            <a:r>
              <a:rPr lang="en-US" b="1" dirty="0" err="1" smtClean="0"/>
              <a:t>sistem</a:t>
            </a:r>
            <a:r>
              <a:rPr lang="en-US" b="1" dirty="0" smtClean="0"/>
              <a:t> </a:t>
            </a:r>
            <a:r>
              <a:rPr lang="en-US" b="1" dirty="0" err="1" smtClean="0"/>
              <a:t>sosial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suara</a:t>
            </a:r>
            <a:r>
              <a:rPr lang="en-US" b="1" dirty="0" smtClean="0"/>
              <a:t> </a:t>
            </a:r>
            <a:r>
              <a:rPr lang="en-US" b="1" dirty="0" err="1" smtClean="0"/>
              <a:t>hati</a:t>
            </a:r>
            <a:r>
              <a:rPr lang="en-US" b="1" dirty="0" smtClean="0"/>
              <a:t>, moral 5: </a:t>
            </a:r>
            <a:r>
              <a:rPr lang="en-US" b="1" dirty="0" err="1" smtClean="0"/>
              <a:t>kegunaan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hak</a:t>
            </a:r>
            <a:r>
              <a:rPr lang="en-US" b="1" dirty="0" smtClean="0"/>
              <a:t> </a:t>
            </a:r>
            <a:r>
              <a:rPr lang="en-US" b="1" dirty="0" err="1" smtClean="0"/>
              <a:t>individu</a:t>
            </a:r>
            <a:r>
              <a:rPr lang="en-US" b="1" dirty="0" smtClean="0"/>
              <a:t>, moral 6 : </a:t>
            </a:r>
            <a:r>
              <a:rPr lang="en-US" b="1" dirty="0" err="1" smtClean="0"/>
              <a:t>prinsip</a:t>
            </a:r>
            <a:r>
              <a:rPr lang="en-US" b="1" dirty="0" smtClean="0"/>
              <a:t> </a:t>
            </a:r>
            <a:r>
              <a:rPr lang="en-US" b="1" dirty="0" err="1" smtClean="0"/>
              <a:t>etika</a:t>
            </a:r>
            <a:r>
              <a:rPr lang="en-US" b="1" dirty="0" smtClean="0"/>
              <a:t> universal.  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8874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4754563"/>
          </a:xfrm>
        </p:spPr>
        <p:txBody>
          <a:bodyPr/>
          <a:lstStyle/>
          <a:p>
            <a:r>
              <a:rPr lang="en-US" b="1" dirty="0" smtClean="0"/>
              <a:t>REST: TERJADINYA PERILAKU MORAL: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1. SENSITIVITAS MORAL, DAPAT DIPENGARUHI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 INTERVENSI PENDIDIKAN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2. PERTIMBANGAN MORAL, TINDAKAN MANA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 YG BAIK DINILAI SECARA MORAL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3. MOTIVASI DAN KOMITMEN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4. KARAKTER MORAL DAN KECAKAPAN, MENEN 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 TUKAN KEBERANIAN, KEGIGIHAN.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2511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PROFESIONALISME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4525963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JABATAN PROFESI MEMPUNYAI NILAI LEBIH TETAPI JUGA TUNTUTAN LEBIH. </a:t>
            </a:r>
          </a:p>
          <a:p>
            <a:r>
              <a:rPr lang="en-US" b="1" dirty="0" smtClean="0"/>
              <a:t>PERLU ADANYA STANDAR, KODE ETIK, DAN UJI SERTIFIKASI.</a:t>
            </a:r>
          </a:p>
          <a:p>
            <a:r>
              <a:rPr lang="en-US" b="1" dirty="0" smtClean="0"/>
              <a:t>PROFESIONAL BUKAN PROSES INTELEKTUAL, NAMUN JUGA POSES SOSIAL DAN MORAL.</a:t>
            </a:r>
          </a:p>
          <a:p>
            <a:r>
              <a:rPr lang="en-US" b="1" dirty="0" smtClean="0"/>
              <a:t>PROFESI DITUNTUT: UTAMAKAN KLIEN, MENINGKATKAN KECAKAPAN, MENGATUR DIRI, MEMAJUKAN KESEJAHTERAN PROFESI, &amp; MASY </a:t>
            </a:r>
          </a:p>
          <a:p>
            <a:endParaRPr lang="en-US" b="1" dirty="0" smtClean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6716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PROFESI KRISIS KETIKA  KOMERSIALISASI MENGAMBIL ALIHPROFESI.</a:t>
            </a:r>
          </a:p>
          <a:p>
            <a:r>
              <a:rPr lang="en-US" dirty="0" smtClean="0"/>
              <a:t>PERAN PENDIDIK SEKOLAH PROFESI DIKALAH-KAN KETEPATAN POLITIS DAN KEPUASAN KONSUMEN.</a:t>
            </a:r>
          </a:p>
          <a:p>
            <a:r>
              <a:rPr lang="en-US" dirty="0" smtClean="0"/>
              <a:t>PENDIDIKAN ETIKA PROFESI  PERTAMA KALI DIARTIKULASIKAN OLEH BOK (1976) DISEBAR-KAN LEWAT KARYA  HASTINGS CENTER (1980). ETIKA PROFESI PERTAMA KALI KESEHATAN, KEMUDIAN HUKUM, BARU LAINNYA.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805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UNSUR KOMPETENSI PROFESI GURU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KOMPETENSI PAEDAGOGIK</a:t>
            </a:r>
          </a:p>
          <a:p>
            <a:r>
              <a:rPr lang="en-US" b="1" dirty="0" smtClean="0"/>
              <a:t>KOMPETENSI KEPRIBADIAN</a:t>
            </a:r>
          </a:p>
          <a:p>
            <a:r>
              <a:rPr lang="en-US" b="1" dirty="0" smtClean="0"/>
              <a:t>KOMPETENSI SOSIAL DAN</a:t>
            </a:r>
          </a:p>
          <a:p>
            <a:r>
              <a:rPr lang="en-US" b="1" dirty="0" smtClean="0"/>
              <a:t> KOMPETENSI PROFESIONAL</a:t>
            </a:r>
          </a:p>
          <a:p>
            <a:pPr marL="0" indent="0">
              <a:buNone/>
            </a:pPr>
            <a:r>
              <a:rPr lang="en-US" b="1" dirty="0" smtClean="0"/>
              <a:t>GURU PROFESIONAL DITANDAI </a:t>
            </a:r>
            <a:r>
              <a:rPr lang="en-US" b="1" smtClean="0"/>
              <a:t>DENGAN SERTI-FIKASI GURU.</a:t>
            </a:r>
            <a:endParaRPr lang="en-US" b="1" dirty="0" smtClean="0"/>
          </a:p>
          <a:p>
            <a:pPr marL="0" indent="0">
              <a:buNone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34322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KOMPETENSI PENDIDIK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KOMPETENSI PAEDAGOGIK, </a:t>
            </a:r>
            <a:r>
              <a:rPr lang="en-US" b="1" dirty="0" err="1" smtClean="0"/>
              <a:t>kemampuan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mendidik</a:t>
            </a:r>
            <a:endParaRPr lang="en-US" b="1" dirty="0" smtClean="0"/>
          </a:p>
          <a:p>
            <a:r>
              <a:rPr lang="en-US" b="1" dirty="0" smtClean="0"/>
              <a:t>KOMPETENSI KEPRIBADIAN, </a:t>
            </a:r>
            <a:r>
              <a:rPr lang="en-US" b="1" dirty="0" err="1" smtClean="0"/>
              <a:t>kematangan</a:t>
            </a:r>
            <a:r>
              <a:rPr lang="en-US" b="1" dirty="0" smtClean="0"/>
              <a:t> </a:t>
            </a:r>
            <a:r>
              <a:rPr lang="en-US" b="1" dirty="0" err="1" smtClean="0"/>
              <a:t>diri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pribadi</a:t>
            </a:r>
            <a:r>
              <a:rPr lang="en-US" b="1" dirty="0" smtClean="0"/>
              <a:t> yang </a:t>
            </a:r>
            <a:r>
              <a:rPr lang="en-US" b="1" dirty="0" err="1" smtClean="0"/>
              <a:t>stabil</a:t>
            </a:r>
            <a:endParaRPr lang="en-US" b="1" dirty="0" smtClean="0"/>
          </a:p>
          <a:p>
            <a:r>
              <a:rPr lang="en-US" b="1" dirty="0" smtClean="0"/>
              <a:t>KOMPETENSI SOSIAL; </a:t>
            </a:r>
            <a:r>
              <a:rPr lang="en-US" b="1" dirty="0" err="1" smtClean="0"/>
              <a:t>memiliki</a:t>
            </a:r>
            <a:r>
              <a:rPr lang="en-US" b="1" dirty="0" smtClean="0"/>
              <a:t> </a:t>
            </a:r>
            <a:r>
              <a:rPr lang="en-US" b="1" dirty="0" err="1" smtClean="0"/>
              <a:t>kematangan</a:t>
            </a:r>
            <a:r>
              <a:rPr lang="en-US" b="1" dirty="0" smtClean="0"/>
              <a:t> </a:t>
            </a:r>
            <a:r>
              <a:rPr lang="en-US" b="1" dirty="0" err="1" smtClean="0"/>
              <a:t>sosial</a:t>
            </a:r>
            <a:r>
              <a:rPr lang="en-US" b="1" dirty="0" smtClean="0"/>
              <a:t> </a:t>
            </a:r>
            <a:r>
              <a:rPr lang="en-US" b="1" dirty="0" err="1" smtClean="0"/>
              <a:t>di</a:t>
            </a:r>
            <a:r>
              <a:rPr lang="en-US" b="1" dirty="0" smtClean="0"/>
              <a:t> </a:t>
            </a:r>
            <a:r>
              <a:rPr lang="en-US" b="1" dirty="0" err="1" smtClean="0"/>
              <a:t>lingkungannya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KOMPETENSI PROFESIONAL; </a:t>
            </a:r>
            <a:r>
              <a:rPr lang="en-US" b="1" dirty="0" err="1" smtClean="0"/>
              <a:t>kemampuan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menguasai</a:t>
            </a:r>
            <a:r>
              <a:rPr lang="en-US" b="1" dirty="0" smtClean="0"/>
              <a:t> </a:t>
            </a:r>
            <a:r>
              <a:rPr lang="en-US" b="1" dirty="0" err="1" smtClean="0"/>
              <a:t>materi</a:t>
            </a:r>
            <a:r>
              <a:rPr lang="en-US" b="1" dirty="0" smtClean="0"/>
              <a:t> ajar, </a:t>
            </a:r>
            <a:r>
              <a:rPr lang="en-US" b="1" dirty="0" err="1" smtClean="0"/>
              <a:t>pengetahuan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terkait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bidangnya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91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TANGGUNG JAWAB PENDIDIK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MENERIMA DAN MEMATUHI NORMA DAN NILAI</a:t>
            </a:r>
          </a:p>
          <a:p>
            <a:r>
              <a:rPr lang="en-US" sz="2800" b="1" dirty="0" smtClean="0"/>
              <a:t>BERSEDIA MEMIKUL TUGAS MENDIDIK</a:t>
            </a:r>
          </a:p>
          <a:p>
            <a:r>
              <a:rPr lang="en-US" sz="2800" b="1" dirty="0" smtClean="0"/>
              <a:t>SADAR AKAN NILAI-NILAI YG TERKAIT PERBUATANNYA</a:t>
            </a:r>
          </a:p>
          <a:p>
            <a:r>
              <a:rPr lang="en-US" sz="2800" b="1" dirty="0" smtClean="0"/>
              <a:t>MENGHARGAI ANAK DIDIK DAN ORANG LAIN TERKAIT DENGAN TUGASNYA.</a:t>
            </a:r>
          </a:p>
          <a:p>
            <a:r>
              <a:rPr lang="en-US" sz="2800" b="1" dirty="0" smtClean="0"/>
              <a:t>BIJAKSANA DAN HATI-HATI DALAM BERTINDAK</a:t>
            </a:r>
          </a:p>
          <a:p>
            <a:r>
              <a:rPr lang="en-US" sz="2800" b="1" dirty="0" smtClean="0"/>
              <a:t>TAQWA KEPADA TUHAN YANG MAHAESA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9446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 Black" pitchFamily="34" charset="0"/>
              </a:rPr>
              <a:t>TANGGUNG JAWAB PENDIDIK</a:t>
            </a:r>
            <a:endParaRPr lang="en-US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MENERIMA DAN MEMATUHI NORMA DAN NILAI</a:t>
            </a:r>
          </a:p>
          <a:p>
            <a:r>
              <a:rPr lang="en-US" sz="2800" b="1" dirty="0" smtClean="0"/>
              <a:t>BERSEDIA MEMIKUL TUGAS MENDIDIK</a:t>
            </a:r>
          </a:p>
          <a:p>
            <a:r>
              <a:rPr lang="en-US" sz="2800" b="1" dirty="0" smtClean="0"/>
              <a:t>SADAR AKAN NILAI-NILAI YG TERKAIT PERBUATANNYA</a:t>
            </a:r>
          </a:p>
          <a:p>
            <a:r>
              <a:rPr lang="en-US" sz="2800" b="1" dirty="0" smtClean="0"/>
              <a:t>MENGHARGAI ANAK DIDIK DAN ORANG LAIN TERKAIT DENGAN TUGASNYA.</a:t>
            </a:r>
          </a:p>
          <a:p>
            <a:r>
              <a:rPr lang="en-US" sz="2800" b="1" dirty="0" smtClean="0"/>
              <a:t>BIJAKSANA DAN HATI-HATI DALAM BERTINDAK</a:t>
            </a:r>
          </a:p>
          <a:p>
            <a:r>
              <a:rPr lang="en-US" sz="2800" b="1" dirty="0" smtClean="0"/>
              <a:t>TAQWA KEPADA TUHAN YANG MAHAESA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2042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JALUR PENDIDIKAN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DALAM JABATAN : PENILAIAN PORTOFOLIO DAN PLPG, DAN JALUR PENDIKAN PROFESI GURU (PENDIDIKAN PROFESI GURU/PPG)</a:t>
            </a:r>
          </a:p>
          <a:p>
            <a:r>
              <a:rPr lang="en-US" dirty="0" smtClean="0"/>
              <a:t>PRA JABATAN : JALUR PENDIDIKAN : PENDIDIKAN PROFESI GURU (PPG)</a:t>
            </a:r>
          </a:p>
          <a:p>
            <a:r>
              <a:rPr lang="en-US" dirty="0" smtClean="0"/>
              <a:t>PENDIDIKAN PROFESI </a:t>
            </a:r>
            <a:r>
              <a:rPr lang="en-US" smtClean="0"/>
              <a:t>GURU (PPG) : REGULER DAN SUBSIDI.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32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GURU SEBAGAI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525963"/>
          </a:xfrm>
        </p:spPr>
        <p:txBody>
          <a:bodyPr/>
          <a:lstStyle/>
          <a:p>
            <a:r>
              <a:rPr lang="en-US" b="1" dirty="0" smtClean="0"/>
              <a:t>MENGIKUTI PENDIDIKAN</a:t>
            </a:r>
          </a:p>
          <a:p>
            <a:r>
              <a:rPr lang="en-US" b="1" dirty="0" smtClean="0"/>
              <a:t>MENGIKUTI PENDIDIKAN PROFESI</a:t>
            </a:r>
          </a:p>
          <a:p>
            <a:r>
              <a:rPr lang="en-US" b="1" dirty="0" smtClean="0"/>
              <a:t>MENTAATI ETIKA PROFESI 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rgbClr val="C00000"/>
                </a:solidFill>
              </a:rPr>
              <a:t>KOMPETENSI KEPRIBADIAN, APA YANG TERMASUK KOMPETENSI INI.</a:t>
            </a:r>
            <a:endParaRPr lang="en-US" sz="36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3600" b="1" dirty="0" smtClean="0">
                <a:solidFill>
                  <a:srgbClr val="C00000"/>
                </a:solidFill>
              </a:rPr>
              <a:t>MENGAPA </a:t>
            </a:r>
            <a:r>
              <a:rPr lang="en-US" sz="3600" b="1" dirty="0" smtClean="0">
                <a:solidFill>
                  <a:srgbClr val="C00000"/>
                </a:solidFill>
              </a:rPr>
              <a:t>GURU TERMASUK KONSELOR </a:t>
            </a:r>
            <a:r>
              <a:rPr lang="en-US" sz="3600" b="1" dirty="0" smtClean="0">
                <a:solidFill>
                  <a:srgbClr val="C00000"/>
                </a:solidFill>
              </a:rPr>
              <a:t>HARUS MENTAATI PROFESI KPENDIDIKAN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5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641</Words>
  <Application>Microsoft Office PowerPoint</Application>
  <PresentationFormat>On-screen Show (4:3)</PresentationFormat>
  <Paragraphs>90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ETIKA PROFESI KEPENDIDIKAN</vt:lpstr>
      <vt:lpstr>KEHENDAK MERDEKA</vt:lpstr>
      <vt:lpstr>LANJUTAN</vt:lpstr>
      <vt:lpstr>LANJUTAN</vt:lpstr>
      <vt:lpstr>LANJUTAN</vt:lpstr>
      <vt:lpstr>ETIKA PROFESI</vt:lpstr>
      <vt:lpstr>LANJUTAN</vt:lpstr>
      <vt:lpstr>LANJUTAN</vt:lpstr>
      <vt:lpstr>PROFESIONALISME</vt:lpstr>
      <vt:lpstr>LANJUTAN</vt:lpstr>
      <vt:lpstr>UNSUR KOMPETENSI PROFESI GURU</vt:lpstr>
      <vt:lpstr>KOMPETENSI PENDIDIK</vt:lpstr>
      <vt:lpstr>TANGGUNG JAWAB PENDIDIK</vt:lpstr>
      <vt:lpstr>TANGGUNG JAWAB PENDIDIK</vt:lpstr>
      <vt:lpstr>JALUR PENDIDIKAN PROFESI</vt:lpstr>
      <vt:lpstr>GURU SEBAGAI PROFESI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ETIKA PROFESI KEPENDIDIKAN</dc:title>
  <dc:creator>ismail - [2010]</dc:creator>
  <cp:lastModifiedBy>Windows User</cp:lastModifiedBy>
  <cp:revision>47</cp:revision>
  <dcterms:created xsi:type="dcterms:W3CDTF">2015-10-07T11:31:30Z</dcterms:created>
  <dcterms:modified xsi:type="dcterms:W3CDTF">2018-10-08T13:23:00Z</dcterms:modified>
</cp:coreProperties>
</file>