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19" r:id="rId38"/>
  </p:sldIdLst>
  <p:sldSz cx="10058400" cy="7772400"/>
  <p:notesSz cx="10058400" cy="7772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396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017011" y="1054100"/>
            <a:ext cx="4024376" cy="512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6/12/2019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6/12/2019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6/12/2019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6/12/2019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6/12/2019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82116" y="648715"/>
            <a:ext cx="7694167" cy="1245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2926791"/>
            <a:ext cx="8775065" cy="3860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6/12/2019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74759" y="6896312"/>
            <a:ext cx="204470" cy="196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‹#›</a:t>
            </a:fld>
            <a:endParaRPr spc="-6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425"/>
              </a:lnSpc>
            </a:pPr>
            <a:fld id="{81D60167-4931-47E6-BA6A-407CBD079E47}" type="slidenum">
              <a:rPr spc="-60" dirty="0"/>
              <a:t>1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5492" y="923036"/>
            <a:ext cx="548449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05" dirty="0"/>
              <a:t>Bahan </a:t>
            </a:r>
            <a:r>
              <a:rPr sz="4400" spc="-210" dirty="0"/>
              <a:t>dan </a:t>
            </a:r>
            <a:r>
              <a:rPr sz="4400" spc="-275" dirty="0"/>
              <a:t>Kekuatan</a:t>
            </a:r>
            <a:r>
              <a:rPr sz="4400" spc="-70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72132"/>
            <a:ext cx="7809865" cy="4926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324485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spc="-80" dirty="0">
                <a:latin typeface="Arial"/>
                <a:cs typeface="Arial"/>
              </a:rPr>
              <a:t>Untuk </a:t>
            </a:r>
            <a:r>
              <a:rPr sz="2400" spc="-110" dirty="0">
                <a:latin typeface="Arial"/>
                <a:cs typeface="Arial"/>
              </a:rPr>
              <a:t>mendapatkan </a:t>
            </a:r>
            <a:r>
              <a:rPr sz="2400" spc="-50" dirty="0">
                <a:latin typeface="Arial"/>
                <a:cs typeface="Arial"/>
              </a:rPr>
              <a:t>rel </a:t>
            </a:r>
            <a:r>
              <a:rPr sz="2400" spc="-160" dirty="0">
                <a:latin typeface="Arial"/>
                <a:cs typeface="Arial"/>
              </a:rPr>
              <a:t>yang </a:t>
            </a:r>
            <a:r>
              <a:rPr sz="2400" spc="-95" dirty="0">
                <a:latin typeface="Arial"/>
                <a:cs typeface="Arial"/>
              </a:rPr>
              <a:t>tahan </a:t>
            </a:r>
            <a:r>
              <a:rPr sz="2400" spc="-175" dirty="0">
                <a:latin typeface="Arial"/>
                <a:cs typeface="Arial"/>
              </a:rPr>
              <a:t>aus </a:t>
            </a:r>
            <a:r>
              <a:rPr sz="2400" spc="-110" dirty="0">
                <a:latin typeface="Arial"/>
                <a:cs typeface="Arial"/>
              </a:rPr>
              <a:t>dan </a:t>
            </a:r>
            <a:r>
              <a:rPr sz="2400" spc="-55" dirty="0">
                <a:latin typeface="Arial"/>
                <a:cs typeface="Arial"/>
              </a:rPr>
              <a:t>tidak </a:t>
            </a:r>
            <a:r>
              <a:rPr sz="2400" spc="-95" dirty="0">
                <a:latin typeface="Arial"/>
                <a:cs typeface="Arial"/>
              </a:rPr>
              <a:t>mudah  </a:t>
            </a:r>
            <a:r>
              <a:rPr sz="2400" spc="-80" dirty="0">
                <a:latin typeface="Arial"/>
                <a:cs typeface="Arial"/>
              </a:rPr>
              <a:t>retak </a:t>
            </a:r>
            <a:r>
              <a:rPr sz="2400" spc="-120" dirty="0">
                <a:latin typeface="Arial"/>
                <a:cs typeface="Arial"/>
              </a:rPr>
              <a:t>bahan </a:t>
            </a:r>
            <a:r>
              <a:rPr sz="2400" spc="-145" dirty="0">
                <a:latin typeface="Arial"/>
                <a:cs typeface="Arial"/>
              </a:rPr>
              <a:t>dasar </a:t>
            </a:r>
            <a:r>
              <a:rPr sz="2400" spc="-50" dirty="0">
                <a:latin typeface="Arial"/>
                <a:cs typeface="Arial"/>
              </a:rPr>
              <a:t>rel </a:t>
            </a:r>
            <a:r>
              <a:rPr sz="2400" spc="-110" dirty="0">
                <a:latin typeface="Arial"/>
                <a:cs typeface="Arial"/>
              </a:rPr>
              <a:t>selain </a:t>
            </a:r>
            <a:r>
              <a:rPr sz="2400" spc="-265" dirty="0">
                <a:latin typeface="Arial"/>
                <a:cs typeface="Arial"/>
              </a:rPr>
              <a:t>Fe </a:t>
            </a:r>
            <a:r>
              <a:rPr sz="2400" spc="-160" dirty="0">
                <a:latin typeface="Arial"/>
                <a:cs typeface="Arial"/>
              </a:rPr>
              <a:t>sebagai </a:t>
            </a:r>
            <a:r>
              <a:rPr sz="2400" spc="-114" dirty="0">
                <a:latin typeface="Arial"/>
                <a:cs typeface="Arial"/>
              </a:rPr>
              <a:t>bahan </a:t>
            </a:r>
            <a:r>
              <a:rPr sz="2400" spc="-80" dirty="0">
                <a:latin typeface="Arial"/>
                <a:cs typeface="Arial"/>
              </a:rPr>
              <a:t>utama, </a:t>
            </a:r>
            <a:r>
              <a:rPr sz="2400" spc="-120" dirty="0">
                <a:latin typeface="Arial"/>
                <a:cs typeface="Arial"/>
              </a:rPr>
              <a:t>juga  </a:t>
            </a:r>
            <a:r>
              <a:rPr sz="2400" spc="-125" dirty="0">
                <a:latin typeface="Arial"/>
                <a:cs typeface="Arial"/>
              </a:rPr>
              <a:t>mengandung </a:t>
            </a:r>
            <a:r>
              <a:rPr sz="2400" spc="-270" dirty="0">
                <a:latin typeface="Arial"/>
                <a:cs typeface="Arial"/>
              </a:rPr>
              <a:t>C, </a:t>
            </a:r>
            <a:r>
              <a:rPr sz="2400" spc="-110" dirty="0">
                <a:latin typeface="Arial"/>
                <a:cs typeface="Arial"/>
              </a:rPr>
              <a:t>dan</a:t>
            </a:r>
            <a:r>
              <a:rPr sz="2400" spc="-47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Mn.</a:t>
            </a:r>
            <a:endParaRPr sz="24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575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spc="-155" dirty="0">
                <a:latin typeface="Arial"/>
                <a:cs typeface="Arial"/>
              </a:rPr>
              <a:t>Kandungan </a:t>
            </a:r>
            <a:r>
              <a:rPr sz="2400" spc="-455" dirty="0">
                <a:latin typeface="Arial"/>
                <a:cs typeface="Arial"/>
              </a:rPr>
              <a:t>C </a:t>
            </a:r>
            <a:r>
              <a:rPr sz="2400" spc="-75" dirty="0">
                <a:latin typeface="Arial"/>
                <a:cs typeface="Arial"/>
              </a:rPr>
              <a:t>diperlukan </a:t>
            </a:r>
            <a:r>
              <a:rPr sz="2400" spc="-55" dirty="0">
                <a:latin typeface="Arial"/>
                <a:cs typeface="Arial"/>
              </a:rPr>
              <a:t>untuk </a:t>
            </a:r>
            <a:r>
              <a:rPr sz="2400" spc="-110" dirty="0">
                <a:latin typeface="Arial"/>
                <a:cs typeface="Arial"/>
              </a:rPr>
              <a:t>mendapatkan </a:t>
            </a:r>
            <a:r>
              <a:rPr sz="2400" spc="-95" dirty="0">
                <a:latin typeface="Arial"/>
                <a:cs typeface="Arial"/>
              </a:rPr>
              <a:t>sifat </a:t>
            </a:r>
            <a:r>
              <a:rPr sz="2400" spc="-105" dirty="0">
                <a:latin typeface="Arial"/>
                <a:cs typeface="Arial"/>
              </a:rPr>
              <a:t>kuat </a:t>
            </a:r>
            <a:r>
              <a:rPr sz="2400" spc="-110" dirty="0">
                <a:latin typeface="Arial"/>
                <a:cs typeface="Arial"/>
              </a:rPr>
              <a:t>dan  </a:t>
            </a:r>
            <a:r>
              <a:rPr sz="2400" spc="-145" dirty="0">
                <a:latin typeface="Arial"/>
                <a:cs typeface="Arial"/>
              </a:rPr>
              <a:t>keras, </a:t>
            </a:r>
            <a:r>
              <a:rPr sz="2400" spc="-25" dirty="0">
                <a:latin typeface="Arial"/>
                <a:cs typeface="Arial"/>
              </a:rPr>
              <a:t>Mn </a:t>
            </a:r>
            <a:r>
              <a:rPr sz="2400" spc="-75" dirty="0">
                <a:latin typeface="Arial"/>
                <a:cs typeface="Arial"/>
              </a:rPr>
              <a:t>diperlukan </a:t>
            </a:r>
            <a:r>
              <a:rPr sz="2400" spc="-160" dirty="0">
                <a:latin typeface="Arial"/>
                <a:cs typeface="Arial"/>
              </a:rPr>
              <a:t>sebagai </a:t>
            </a:r>
            <a:r>
              <a:rPr sz="2400" spc="-120" dirty="0">
                <a:latin typeface="Arial"/>
                <a:cs typeface="Arial"/>
              </a:rPr>
              <a:t>bahan </a:t>
            </a:r>
            <a:r>
              <a:rPr sz="2400" spc="-114" dirty="0">
                <a:latin typeface="Arial"/>
                <a:cs typeface="Arial"/>
              </a:rPr>
              <a:t>deoxidasi </a:t>
            </a:r>
            <a:r>
              <a:rPr sz="2400" spc="-110" dirty="0">
                <a:latin typeface="Arial"/>
                <a:cs typeface="Arial"/>
              </a:rPr>
              <a:t>dan </a:t>
            </a:r>
            <a:r>
              <a:rPr sz="2400" spc="-160" dirty="0">
                <a:latin typeface="Arial"/>
                <a:cs typeface="Arial"/>
              </a:rPr>
              <a:t>sebagai  </a:t>
            </a:r>
            <a:r>
              <a:rPr sz="2400" spc="-120" dirty="0">
                <a:latin typeface="Arial"/>
                <a:cs typeface="Arial"/>
              </a:rPr>
              <a:t>bahan </a:t>
            </a:r>
            <a:r>
              <a:rPr sz="2400" spc="-105" dirty="0">
                <a:latin typeface="Arial"/>
                <a:cs typeface="Arial"/>
              </a:rPr>
              <a:t>campuran. </a:t>
            </a:r>
            <a:r>
              <a:rPr sz="2400" spc="-20" dirty="0">
                <a:latin typeface="Arial"/>
                <a:cs typeface="Arial"/>
              </a:rPr>
              <a:t>Mn </a:t>
            </a:r>
            <a:r>
              <a:rPr sz="2400" spc="-155" dirty="0">
                <a:latin typeface="Arial"/>
                <a:cs typeface="Arial"/>
              </a:rPr>
              <a:t>akan </a:t>
            </a:r>
            <a:r>
              <a:rPr sz="2400" spc="-110" dirty="0">
                <a:latin typeface="Arial"/>
                <a:cs typeface="Arial"/>
              </a:rPr>
              <a:t>mengikat </a:t>
            </a:r>
            <a:r>
              <a:rPr sz="2400" spc="-120" dirty="0">
                <a:latin typeface="Arial"/>
                <a:cs typeface="Arial"/>
              </a:rPr>
              <a:t>0 </a:t>
            </a:r>
            <a:r>
              <a:rPr sz="2400" spc="-110" dirty="0">
                <a:latin typeface="Arial"/>
                <a:cs typeface="Arial"/>
              </a:rPr>
              <a:t>dan </a:t>
            </a:r>
            <a:r>
              <a:rPr sz="2400" spc="-500" dirty="0">
                <a:latin typeface="Arial"/>
                <a:cs typeface="Arial"/>
              </a:rPr>
              <a:t>S </a:t>
            </a:r>
            <a:r>
              <a:rPr sz="2400" spc="-75" dirty="0">
                <a:latin typeface="Arial"/>
                <a:cs typeface="Arial"/>
              </a:rPr>
              <a:t>menjadi </a:t>
            </a:r>
            <a:r>
              <a:rPr sz="2400" spc="-105" dirty="0">
                <a:latin typeface="Arial"/>
                <a:cs typeface="Arial"/>
              </a:rPr>
              <a:t>MnO  </a:t>
            </a:r>
            <a:r>
              <a:rPr sz="2400" spc="-110" dirty="0">
                <a:latin typeface="Arial"/>
                <a:cs typeface="Arial"/>
              </a:rPr>
              <a:t>dan </a:t>
            </a:r>
            <a:r>
              <a:rPr sz="2400" spc="-180" dirty="0">
                <a:latin typeface="Arial"/>
                <a:cs typeface="Arial"/>
              </a:rPr>
              <a:t>MnS </a:t>
            </a:r>
            <a:r>
              <a:rPr sz="2400" spc="-160" dirty="0">
                <a:latin typeface="Arial"/>
                <a:cs typeface="Arial"/>
              </a:rPr>
              <a:t>yang </a:t>
            </a:r>
            <a:r>
              <a:rPr sz="2400" spc="-55" dirty="0">
                <a:latin typeface="Arial"/>
                <a:cs typeface="Arial"/>
              </a:rPr>
              <a:t>tidak </a:t>
            </a:r>
            <a:r>
              <a:rPr sz="2400" spc="-95" dirty="0">
                <a:latin typeface="Arial"/>
                <a:cs typeface="Arial"/>
              </a:rPr>
              <a:t>merugikan. </a:t>
            </a:r>
            <a:r>
              <a:rPr sz="2400" spc="-200" dirty="0">
                <a:latin typeface="Arial"/>
                <a:cs typeface="Arial"/>
              </a:rPr>
              <a:t>Jika </a:t>
            </a:r>
            <a:r>
              <a:rPr sz="2400" spc="-55" dirty="0">
                <a:latin typeface="Arial"/>
                <a:cs typeface="Arial"/>
              </a:rPr>
              <a:t>tidak </a:t>
            </a:r>
            <a:r>
              <a:rPr sz="2400" spc="-80" dirty="0">
                <a:latin typeface="Arial"/>
                <a:cs typeface="Arial"/>
              </a:rPr>
              <a:t>terdapat </a:t>
            </a:r>
            <a:r>
              <a:rPr sz="2400" spc="-25" dirty="0">
                <a:latin typeface="Arial"/>
                <a:cs typeface="Arial"/>
              </a:rPr>
              <a:t>Mn </a:t>
            </a:r>
            <a:r>
              <a:rPr sz="2400" spc="-155" dirty="0">
                <a:latin typeface="Arial"/>
                <a:cs typeface="Arial"/>
              </a:rPr>
              <a:t>maka  akan </a:t>
            </a:r>
            <a:r>
              <a:rPr sz="2400" spc="-50" dirty="0">
                <a:latin typeface="Arial"/>
                <a:cs typeface="Arial"/>
              </a:rPr>
              <a:t>terbentuk </a:t>
            </a:r>
            <a:r>
              <a:rPr sz="2400" spc="-270" dirty="0">
                <a:latin typeface="Arial"/>
                <a:cs typeface="Arial"/>
              </a:rPr>
              <a:t>FeO </a:t>
            </a:r>
            <a:r>
              <a:rPr sz="2400" spc="-110" dirty="0">
                <a:latin typeface="Arial"/>
                <a:cs typeface="Arial"/>
              </a:rPr>
              <a:t>dan </a:t>
            </a:r>
            <a:r>
              <a:rPr sz="2400" spc="-345" dirty="0">
                <a:latin typeface="Arial"/>
                <a:cs typeface="Arial"/>
              </a:rPr>
              <a:t>FeS </a:t>
            </a:r>
            <a:r>
              <a:rPr sz="2400" spc="-160" dirty="0">
                <a:latin typeface="Arial"/>
                <a:cs typeface="Arial"/>
              </a:rPr>
              <a:t>yang </a:t>
            </a:r>
            <a:r>
              <a:rPr sz="2400" spc="-95" dirty="0">
                <a:latin typeface="Arial"/>
                <a:cs typeface="Arial"/>
              </a:rPr>
              <a:t>menjadikan </a:t>
            </a:r>
            <a:r>
              <a:rPr sz="2400" spc="-50" dirty="0">
                <a:latin typeface="Arial"/>
                <a:cs typeface="Arial"/>
              </a:rPr>
              <a:t>rel </a:t>
            </a:r>
            <a:r>
              <a:rPr sz="2400" spc="-160" dirty="0">
                <a:latin typeface="Arial"/>
                <a:cs typeface="Arial"/>
              </a:rPr>
              <a:t>getas </a:t>
            </a:r>
            <a:r>
              <a:rPr sz="2400" spc="-110" dirty="0">
                <a:latin typeface="Arial"/>
                <a:cs typeface="Arial"/>
              </a:rPr>
              <a:t>dan  </a:t>
            </a:r>
            <a:r>
              <a:rPr sz="2400" spc="-100" dirty="0">
                <a:latin typeface="Arial"/>
                <a:cs typeface="Arial"/>
              </a:rPr>
              <a:t>mudah</a:t>
            </a:r>
            <a:r>
              <a:rPr sz="2400" spc="-175" dirty="0">
                <a:latin typeface="Arial"/>
                <a:cs typeface="Arial"/>
              </a:rPr>
              <a:t> </a:t>
            </a:r>
            <a:r>
              <a:rPr sz="2400" spc="-80" dirty="0">
                <a:latin typeface="Arial"/>
                <a:cs typeface="Arial"/>
              </a:rPr>
              <a:t>patah.</a:t>
            </a:r>
            <a:endParaRPr sz="2400">
              <a:latin typeface="Arial"/>
              <a:cs typeface="Arial"/>
            </a:endParaRPr>
          </a:p>
          <a:p>
            <a:pPr marL="356870" marR="203835" indent="-344170">
              <a:lnSpc>
                <a:spcPct val="100000"/>
              </a:lnSpc>
              <a:spcBef>
                <a:spcPts val="575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spc="-165" dirty="0">
                <a:latin typeface="Arial"/>
                <a:cs typeface="Arial"/>
              </a:rPr>
              <a:t>Dengan </a:t>
            </a:r>
            <a:r>
              <a:rPr sz="2400" spc="-85" dirty="0">
                <a:latin typeface="Arial"/>
                <a:cs typeface="Arial"/>
              </a:rPr>
              <a:t>pertimbangan </a:t>
            </a:r>
            <a:r>
              <a:rPr sz="2400" spc="-90" dirty="0">
                <a:latin typeface="Arial"/>
                <a:cs typeface="Arial"/>
              </a:rPr>
              <a:t>perlunya </a:t>
            </a:r>
            <a:r>
              <a:rPr sz="2400" spc="-50" dirty="0">
                <a:latin typeface="Arial"/>
                <a:cs typeface="Arial"/>
              </a:rPr>
              <a:t>rel </a:t>
            </a:r>
            <a:r>
              <a:rPr sz="2400" spc="-160" dirty="0">
                <a:latin typeface="Arial"/>
                <a:cs typeface="Arial"/>
              </a:rPr>
              <a:t>yang </a:t>
            </a:r>
            <a:r>
              <a:rPr sz="2400" spc="-70" dirty="0">
                <a:latin typeface="Arial"/>
                <a:cs typeface="Arial"/>
              </a:rPr>
              <a:t>kuat, </a:t>
            </a:r>
            <a:r>
              <a:rPr sz="2400" spc="-145" dirty="0">
                <a:latin typeface="Arial"/>
                <a:cs typeface="Arial"/>
              </a:rPr>
              <a:t>keras, </a:t>
            </a:r>
            <a:r>
              <a:rPr sz="2400" spc="-95" dirty="0">
                <a:latin typeface="Arial"/>
                <a:cs typeface="Arial"/>
              </a:rPr>
              <a:t>tahan  </a:t>
            </a:r>
            <a:r>
              <a:rPr sz="2400" spc="-80" dirty="0">
                <a:latin typeface="Arial"/>
                <a:cs typeface="Arial"/>
              </a:rPr>
              <a:t>terhadap </a:t>
            </a:r>
            <a:r>
              <a:rPr sz="2400" spc="-150" dirty="0">
                <a:latin typeface="Arial"/>
                <a:cs typeface="Arial"/>
              </a:rPr>
              <a:t>aus, </a:t>
            </a:r>
            <a:r>
              <a:rPr sz="2400" spc="-55" dirty="0">
                <a:latin typeface="Arial"/>
                <a:cs typeface="Arial"/>
              </a:rPr>
              <a:t>tidak </a:t>
            </a:r>
            <a:r>
              <a:rPr sz="2400" spc="-135" dirty="0">
                <a:latin typeface="Arial"/>
                <a:cs typeface="Arial"/>
              </a:rPr>
              <a:t>getas, </a:t>
            </a:r>
            <a:r>
              <a:rPr sz="2400" spc="-110" dirty="0">
                <a:latin typeface="Arial"/>
                <a:cs typeface="Arial"/>
              </a:rPr>
              <a:t>dan </a:t>
            </a:r>
            <a:r>
              <a:rPr sz="2400" spc="-55" dirty="0">
                <a:latin typeface="Arial"/>
                <a:cs typeface="Arial"/>
              </a:rPr>
              <a:t>tidak </a:t>
            </a:r>
            <a:r>
              <a:rPr sz="2400" spc="-100" dirty="0">
                <a:latin typeface="Arial"/>
                <a:cs typeface="Arial"/>
              </a:rPr>
              <a:t>mudah patah </a:t>
            </a:r>
            <a:r>
              <a:rPr sz="2400" spc="-155" dirty="0">
                <a:latin typeface="Arial"/>
                <a:cs typeface="Arial"/>
              </a:rPr>
              <a:t>maka</a:t>
            </a:r>
            <a:r>
              <a:rPr sz="2400" spc="-280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  </a:t>
            </a:r>
            <a:r>
              <a:rPr sz="2400" spc="-160" dirty="0">
                <a:latin typeface="Arial"/>
                <a:cs typeface="Arial"/>
              </a:rPr>
              <a:t>yang </a:t>
            </a:r>
            <a:r>
              <a:rPr sz="2400" spc="-114" dirty="0">
                <a:latin typeface="Arial"/>
                <a:cs typeface="Arial"/>
              </a:rPr>
              <a:t>digunakan </a:t>
            </a:r>
            <a:r>
              <a:rPr sz="2400" spc="-35" dirty="0">
                <a:latin typeface="Arial"/>
                <a:cs typeface="Arial"/>
              </a:rPr>
              <a:t>di </a:t>
            </a:r>
            <a:r>
              <a:rPr sz="2400" spc="-105" dirty="0">
                <a:latin typeface="Arial"/>
                <a:cs typeface="Arial"/>
              </a:rPr>
              <a:t>Indonesia </a:t>
            </a:r>
            <a:r>
              <a:rPr sz="2400" spc="-85" dirty="0">
                <a:latin typeface="Arial"/>
                <a:cs typeface="Arial"/>
              </a:rPr>
              <a:t>ialah jenis </a:t>
            </a:r>
            <a:r>
              <a:rPr sz="2400" spc="-50" dirty="0">
                <a:latin typeface="Arial"/>
                <a:cs typeface="Arial"/>
              </a:rPr>
              <a:t>rel </a:t>
            </a:r>
            <a:r>
              <a:rPr sz="2400" spc="-95" dirty="0">
                <a:latin typeface="Arial"/>
                <a:cs typeface="Arial"/>
              </a:rPr>
              <a:t>tahan </a:t>
            </a:r>
            <a:r>
              <a:rPr sz="2400" spc="-175" dirty="0">
                <a:latin typeface="Arial"/>
                <a:cs typeface="Arial"/>
              </a:rPr>
              <a:t>aus </a:t>
            </a:r>
            <a:r>
              <a:rPr sz="2400" spc="-160" dirty="0">
                <a:latin typeface="Arial"/>
                <a:cs typeface="Arial"/>
              </a:rPr>
              <a:t>yang  </a:t>
            </a:r>
            <a:r>
              <a:rPr sz="2400" spc="-120" dirty="0">
                <a:latin typeface="Arial"/>
                <a:cs typeface="Arial"/>
              </a:rPr>
              <a:t>sejenis </a:t>
            </a:r>
            <a:r>
              <a:rPr sz="2400" spc="-135" dirty="0">
                <a:latin typeface="Arial"/>
                <a:cs typeface="Arial"/>
              </a:rPr>
              <a:t>dengan </a:t>
            </a:r>
            <a:r>
              <a:rPr sz="2400" spc="-50" dirty="0">
                <a:latin typeface="Arial"/>
                <a:cs typeface="Arial"/>
              </a:rPr>
              <a:t>rel </a:t>
            </a:r>
            <a:r>
              <a:rPr sz="2400" spc="-215" dirty="0">
                <a:latin typeface="Arial"/>
                <a:cs typeface="Arial"/>
              </a:rPr>
              <a:t>WR-A </a:t>
            </a:r>
            <a:r>
              <a:rPr sz="2400" spc="-125" dirty="0">
                <a:latin typeface="Arial"/>
                <a:cs typeface="Arial"/>
              </a:rPr>
              <a:t>pada </a:t>
            </a:r>
            <a:r>
              <a:rPr sz="2400" spc="-105" dirty="0">
                <a:latin typeface="Arial"/>
                <a:cs typeface="Arial"/>
              </a:rPr>
              <a:t>klasifikasi </a:t>
            </a:r>
            <a:r>
              <a:rPr sz="2400" spc="-200" dirty="0">
                <a:latin typeface="Arial"/>
                <a:cs typeface="Arial"/>
              </a:rPr>
              <a:t>UIC.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57815" y="923036"/>
            <a:ext cx="25368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45" dirty="0"/>
              <a:t>Macam</a:t>
            </a:r>
            <a:r>
              <a:rPr sz="4400" spc="-22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7820025" cy="25387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15" dirty="0">
                <a:latin typeface="Arial"/>
                <a:cs typeface="Arial"/>
              </a:rPr>
              <a:t>Ada </a:t>
            </a:r>
            <a:r>
              <a:rPr sz="3200" spc="-165" dirty="0">
                <a:latin typeface="Arial"/>
                <a:cs typeface="Arial"/>
              </a:rPr>
              <a:t>3 </a:t>
            </a:r>
            <a:r>
              <a:rPr sz="3200" spc="-204" dirty="0">
                <a:latin typeface="Arial"/>
                <a:cs typeface="Arial"/>
              </a:rPr>
              <a:t>macam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135" dirty="0">
                <a:latin typeface="Arial"/>
                <a:cs typeface="Arial"/>
              </a:rPr>
              <a:t>tahan </a:t>
            </a:r>
            <a:r>
              <a:rPr sz="3200" spc="-235" dirty="0">
                <a:latin typeface="Arial"/>
                <a:cs typeface="Arial"/>
              </a:rPr>
              <a:t>aus </a:t>
            </a:r>
            <a:r>
              <a:rPr sz="3200" spc="-175" dirty="0">
                <a:latin typeface="Arial"/>
                <a:cs typeface="Arial"/>
              </a:rPr>
              <a:t>(Wear </a:t>
            </a:r>
            <a:r>
              <a:rPr sz="3200" spc="-215" dirty="0">
                <a:latin typeface="Arial"/>
                <a:cs typeface="Arial"/>
              </a:rPr>
              <a:t>Resistant </a:t>
            </a:r>
            <a:r>
              <a:rPr sz="3200" spc="-195" dirty="0">
                <a:latin typeface="Arial"/>
                <a:cs typeface="Arial"/>
              </a:rPr>
              <a:t>–  </a:t>
            </a:r>
            <a:r>
              <a:rPr sz="3200" spc="-229" dirty="0">
                <a:latin typeface="Arial"/>
                <a:cs typeface="Arial"/>
              </a:rPr>
              <a:t>WR):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240" dirty="0">
                <a:latin typeface="Arial"/>
                <a:cs typeface="Arial"/>
              </a:rPr>
              <a:t>WR-A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265" dirty="0">
                <a:latin typeface="Arial"/>
                <a:cs typeface="Arial"/>
              </a:rPr>
              <a:t>WR-B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5"/>
              </a:spcBef>
              <a:buChar char="–"/>
              <a:tabLst>
                <a:tab pos="756920" algn="l"/>
              </a:tabLst>
            </a:pPr>
            <a:r>
              <a:rPr sz="2800" spc="-310" dirty="0">
                <a:latin typeface="Arial"/>
                <a:cs typeface="Arial"/>
              </a:rPr>
              <a:t>WR-C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52600" y="4556759"/>
            <a:ext cx="7848600" cy="2758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</a:t>
            </a:fld>
            <a:endParaRPr spc="-6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56379" y="926083"/>
            <a:ext cx="19424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40" dirty="0"/>
              <a:t>Jenis</a:t>
            </a:r>
            <a:r>
              <a:rPr sz="4400" spc="-26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530096" y="2075688"/>
            <a:ext cx="7949184" cy="5145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</a:t>
            </a:fld>
            <a:endParaRPr spc="-6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4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84523" y="923036"/>
            <a:ext cx="26828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15" dirty="0"/>
              <a:t>Dimensi</a:t>
            </a:r>
            <a:r>
              <a:rPr sz="4400" spc="-254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02027"/>
            <a:ext cx="7950834" cy="421640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6870" marR="382270" indent="-344170">
              <a:lnSpc>
                <a:spcPts val="2400"/>
              </a:lnSpc>
              <a:spcBef>
                <a:spcPts val="675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50" dirty="0">
                <a:latin typeface="Arial"/>
                <a:cs typeface="Arial"/>
              </a:rPr>
              <a:t>Permukaan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65" dirty="0">
                <a:latin typeface="Arial"/>
                <a:cs typeface="Arial"/>
              </a:rPr>
              <a:t>lebar; </a:t>
            </a:r>
            <a:r>
              <a:rPr sz="2500" spc="-175" dirty="0">
                <a:latin typeface="Arial"/>
                <a:cs typeface="Arial"/>
              </a:rPr>
              <a:t>supaya </a:t>
            </a:r>
            <a:r>
              <a:rPr sz="2500" spc="-150" dirty="0">
                <a:latin typeface="Arial"/>
                <a:cs typeface="Arial"/>
              </a:rPr>
              <a:t>tegangan </a:t>
            </a:r>
            <a:r>
              <a:rPr sz="2500" spc="-110" dirty="0">
                <a:latin typeface="Arial"/>
                <a:cs typeface="Arial"/>
              </a:rPr>
              <a:t>kontak </a:t>
            </a:r>
            <a:r>
              <a:rPr sz="2500" spc="-140" dirty="0">
                <a:latin typeface="Arial"/>
                <a:cs typeface="Arial"/>
              </a:rPr>
              <a:t>sekecil  </a:t>
            </a:r>
            <a:r>
              <a:rPr sz="2500" spc="-95" dirty="0">
                <a:latin typeface="Arial"/>
                <a:cs typeface="Arial"/>
              </a:rPr>
              <a:t>mungkin</a:t>
            </a:r>
            <a:endParaRPr sz="25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70" dirty="0">
                <a:latin typeface="Arial"/>
                <a:cs typeface="Arial"/>
              </a:rPr>
              <a:t>Kepala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50" dirty="0">
                <a:latin typeface="Arial"/>
                <a:cs typeface="Arial"/>
              </a:rPr>
              <a:t>tebal; </a:t>
            </a:r>
            <a:r>
              <a:rPr sz="2500" spc="-100" dirty="0">
                <a:latin typeface="Arial"/>
                <a:cs typeface="Arial"/>
              </a:rPr>
              <a:t>memberikan </a:t>
            </a:r>
            <a:r>
              <a:rPr sz="2500" spc="-60" dirty="0">
                <a:latin typeface="Arial"/>
                <a:cs typeface="Arial"/>
              </a:rPr>
              <a:t>umur</a:t>
            </a:r>
            <a:r>
              <a:rPr sz="2500" spc="-175" dirty="0">
                <a:latin typeface="Arial"/>
                <a:cs typeface="Arial"/>
              </a:rPr>
              <a:t> </a:t>
            </a:r>
            <a:r>
              <a:rPr sz="2500" spc="-120" dirty="0">
                <a:latin typeface="Arial"/>
                <a:cs typeface="Arial"/>
              </a:rPr>
              <a:t>panjang</a:t>
            </a:r>
            <a:endParaRPr sz="2500">
              <a:latin typeface="Arial"/>
              <a:cs typeface="Arial"/>
            </a:endParaRPr>
          </a:p>
          <a:p>
            <a:pPr marL="356870" marR="467359" indent="-344170">
              <a:lnSpc>
                <a:spcPts val="2400"/>
              </a:lnSpc>
              <a:spcBef>
                <a:spcPts val="58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70" dirty="0">
                <a:latin typeface="Arial"/>
                <a:cs typeface="Arial"/>
              </a:rPr>
              <a:t>Badan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50" dirty="0">
                <a:latin typeface="Arial"/>
                <a:cs typeface="Arial"/>
              </a:rPr>
              <a:t>tebal; </a:t>
            </a:r>
            <a:r>
              <a:rPr sz="2500" spc="-105" dirty="0">
                <a:latin typeface="Arial"/>
                <a:cs typeface="Arial"/>
              </a:rPr>
              <a:t>antisipasi korosi, </a:t>
            </a:r>
            <a:r>
              <a:rPr sz="2500" spc="-150" dirty="0">
                <a:latin typeface="Arial"/>
                <a:cs typeface="Arial"/>
              </a:rPr>
              <a:t>tegangan  </a:t>
            </a:r>
            <a:r>
              <a:rPr sz="2500" spc="-40" dirty="0">
                <a:latin typeface="Arial"/>
                <a:cs typeface="Arial"/>
              </a:rPr>
              <a:t>lentur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50" dirty="0">
                <a:latin typeface="Arial"/>
                <a:cs typeface="Arial"/>
              </a:rPr>
              <a:t>tegangan</a:t>
            </a:r>
            <a:r>
              <a:rPr sz="2500" spc="-85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horisontal</a:t>
            </a:r>
            <a:endParaRPr sz="2500">
              <a:latin typeface="Arial"/>
              <a:cs typeface="Arial"/>
            </a:endParaRPr>
          </a:p>
          <a:p>
            <a:pPr marL="356870" marR="83820" indent="-344170">
              <a:lnSpc>
                <a:spcPts val="2400"/>
              </a:lnSpc>
              <a:spcBef>
                <a:spcPts val="60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90" dirty="0">
                <a:latin typeface="Arial"/>
                <a:cs typeface="Arial"/>
              </a:rPr>
              <a:t>Dasar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65" dirty="0">
                <a:latin typeface="Arial"/>
                <a:cs typeface="Arial"/>
              </a:rPr>
              <a:t>lebar; </a:t>
            </a:r>
            <a:r>
              <a:rPr sz="2500" spc="-175" dirty="0">
                <a:latin typeface="Arial"/>
                <a:cs typeface="Arial"/>
              </a:rPr>
              <a:t>supaya </a:t>
            </a:r>
            <a:r>
              <a:rPr sz="2500" spc="-120" dirty="0">
                <a:latin typeface="Arial"/>
                <a:cs typeface="Arial"/>
              </a:rPr>
              <a:t>mengecilkan </a:t>
            </a:r>
            <a:r>
              <a:rPr sz="2500" spc="-70" dirty="0">
                <a:latin typeface="Arial"/>
                <a:cs typeface="Arial"/>
              </a:rPr>
              <a:t>distribusi  </a:t>
            </a:r>
            <a:r>
              <a:rPr sz="2500" spc="-150" dirty="0">
                <a:latin typeface="Arial"/>
                <a:cs typeface="Arial"/>
              </a:rPr>
              <a:t>tegangan </a:t>
            </a:r>
            <a:r>
              <a:rPr sz="2500" spc="-175" dirty="0">
                <a:latin typeface="Arial"/>
                <a:cs typeface="Arial"/>
              </a:rPr>
              <a:t>ke</a:t>
            </a:r>
            <a:r>
              <a:rPr sz="2500" spc="-75" dirty="0">
                <a:latin typeface="Arial"/>
                <a:cs typeface="Arial"/>
              </a:rPr>
              <a:t> </a:t>
            </a:r>
            <a:r>
              <a:rPr sz="2500" spc="-100" dirty="0">
                <a:latin typeface="Arial"/>
                <a:cs typeface="Arial"/>
              </a:rPr>
              <a:t>bantalan</a:t>
            </a:r>
            <a:endParaRPr sz="2500">
              <a:latin typeface="Arial"/>
              <a:cs typeface="Arial"/>
            </a:endParaRPr>
          </a:p>
          <a:p>
            <a:pPr marL="356870" marR="142875" indent="-344170">
              <a:lnSpc>
                <a:spcPts val="2400"/>
              </a:lnSpc>
              <a:spcBef>
                <a:spcPts val="60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90" dirty="0">
                <a:latin typeface="Arial"/>
                <a:cs typeface="Arial"/>
              </a:rPr>
              <a:t>Dasar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50" dirty="0">
                <a:latin typeface="Arial"/>
                <a:cs typeface="Arial"/>
              </a:rPr>
              <a:t>tebal; </a:t>
            </a:r>
            <a:r>
              <a:rPr sz="2500" spc="-105" dirty="0">
                <a:latin typeface="Arial"/>
                <a:cs typeface="Arial"/>
              </a:rPr>
              <a:t>antisipasi </a:t>
            </a:r>
            <a:r>
              <a:rPr sz="2500" spc="-114" dirty="0">
                <a:latin typeface="Arial"/>
                <a:cs typeface="Arial"/>
              </a:rPr>
              <a:t>korosi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35" dirty="0">
                <a:latin typeface="Arial"/>
                <a:cs typeface="Arial"/>
              </a:rPr>
              <a:t>menjaga  </a:t>
            </a:r>
            <a:r>
              <a:rPr sz="2500" spc="-150" dirty="0">
                <a:latin typeface="Arial"/>
                <a:cs typeface="Arial"/>
              </a:rPr>
              <a:t>kekakuan</a:t>
            </a:r>
            <a:endParaRPr sz="25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75" dirty="0">
                <a:latin typeface="Arial"/>
                <a:cs typeface="Arial"/>
              </a:rPr>
              <a:t>Momen </a:t>
            </a:r>
            <a:r>
              <a:rPr sz="2500" spc="-105" dirty="0">
                <a:latin typeface="Arial"/>
                <a:cs typeface="Arial"/>
              </a:rPr>
              <a:t>inersia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50" dirty="0">
                <a:latin typeface="Arial"/>
                <a:cs typeface="Arial"/>
              </a:rPr>
              <a:t>tinggi; </a:t>
            </a:r>
            <a:r>
              <a:rPr sz="2500" spc="-70" dirty="0">
                <a:latin typeface="Arial"/>
                <a:cs typeface="Arial"/>
              </a:rPr>
              <a:t>tinggi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40" dirty="0">
                <a:latin typeface="Arial"/>
                <a:cs typeface="Arial"/>
              </a:rPr>
              <a:t>semaksimal</a:t>
            </a:r>
            <a:r>
              <a:rPr sz="2500" spc="-175" dirty="0">
                <a:latin typeface="Arial"/>
                <a:cs typeface="Arial"/>
              </a:rPr>
              <a:t> </a:t>
            </a:r>
            <a:r>
              <a:rPr sz="2500" spc="-95" dirty="0">
                <a:latin typeface="Arial"/>
                <a:cs typeface="Arial"/>
              </a:rPr>
              <a:t>mungkin</a:t>
            </a:r>
            <a:endParaRPr sz="2500">
              <a:latin typeface="Arial"/>
              <a:cs typeface="Arial"/>
            </a:endParaRPr>
          </a:p>
          <a:p>
            <a:pPr marL="356870" marR="415290" indent="-344170">
              <a:lnSpc>
                <a:spcPts val="2400"/>
              </a:lnSpc>
              <a:spcBef>
                <a:spcPts val="580"/>
              </a:spcBef>
              <a:buChar char="•"/>
              <a:tabLst>
                <a:tab pos="356870" algn="l"/>
                <a:tab pos="357505" algn="l"/>
              </a:tabLst>
            </a:pPr>
            <a:r>
              <a:rPr sz="2500" spc="-170" dirty="0">
                <a:latin typeface="Arial"/>
                <a:cs typeface="Arial"/>
              </a:rPr>
              <a:t>Kepala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50" dirty="0">
                <a:latin typeface="Arial"/>
                <a:cs typeface="Arial"/>
              </a:rPr>
              <a:t>dasar </a:t>
            </a:r>
            <a:r>
              <a:rPr sz="2500" spc="-55" dirty="0">
                <a:latin typeface="Arial"/>
                <a:cs typeface="Arial"/>
              </a:rPr>
              <a:t>rel </a:t>
            </a:r>
            <a:r>
              <a:rPr sz="2500" spc="-125" dirty="0">
                <a:latin typeface="Arial"/>
                <a:cs typeface="Arial"/>
              </a:rPr>
              <a:t>harus </a:t>
            </a:r>
            <a:r>
              <a:rPr sz="2500" spc="-114" dirty="0">
                <a:latin typeface="Arial"/>
                <a:cs typeface="Arial"/>
              </a:rPr>
              <a:t>cukup </a:t>
            </a:r>
            <a:r>
              <a:rPr sz="2500" spc="-65" dirty="0">
                <a:latin typeface="Arial"/>
                <a:cs typeface="Arial"/>
              </a:rPr>
              <a:t>lebar; </a:t>
            </a:r>
            <a:r>
              <a:rPr sz="2500" spc="-60" dirty="0">
                <a:latin typeface="Arial"/>
                <a:cs typeface="Arial"/>
              </a:rPr>
              <a:t>untuk </a:t>
            </a:r>
            <a:r>
              <a:rPr sz="2500" spc="-125" dirty="0">
                <a:latin typeface="Arial"/>
                <a:cs typeface="Arial"/>
              </a:rPr>
              <a:t>menahan  </a:t>
            </a:r>
            <a:r>
              <a:rPr sz="2500" spc="-220" dirty="0">
                <a:latin typeface="Arial"/>
                <a:cs typeface="Arial"/>
              </a:rPr>
              <a:t>gaya</a:t>
            </a:r>
            <a:r>
              <a:rPr sz="2500" spc="-150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horisontal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5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84523" y="923036"/>
            <a:ext cx="26828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15" dirty="0"/>
              <a:t>Dimensi</a:t>
            </a:r>
            <a:r>
              <a:rPr sz="4400" spc="-254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7608570" cy="3730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84455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75" dirty="0">
                <a:latin typeface="Arial"/>
                <a:cs typeface="Arial"/>
              </a:rPr>
              <a:t>Perbandingan </a:t>
            </a:r>
            <a:r>
              <a:rPr sz="3200" spc="-110" dirty="0">
                <a:latin typeface="Arial"/>
                <a:cs typeface="Arial"/>
              </a:rPr>
              <a:t>lebar </a:t>
            </a:r>
            <a:r>
              <a:rPr sz="3200" spc="-155" dirty="0">
                <a:latin typeface="Arial"/>
                <a:cs typeface="Arial"/>
              </a:rPr>
              <a:t>dan </a:t>
            </a:r>
            <a:r>
              <a:rPr sz="3200" spc="-90" dirty="0">
                <a:latin typeface="Arial"/>
                <a:cs typeface="Arial"/>
              </a:rPr>
              <a:t>tinggi </a:t>
            </a:r>
            <a:r>
              <a:rPr sz="3200" spc="-160" dirty="0">
                <a:latin typeface="Arial"/>
                <a:cs typeface="Arial"/>
              </a:rPr>
              <a:t>harus </a:t>
            </a:r>
            <a:r>
              <a:rPr sz="3200" spc="-135" dirty="0">
                <a:latin typeface="Arial"/>
                <a:cs typeface="Arial"/>
              </a:rPr>
              <a:t>cukup;  </a:t>
            </a:r>
            <a:r>
              <a:rPr sz="3200" spc="-80" dirty="0">
                <a:latin typeface="Arial"/>
                <a:cs typeface="Arial"/>
              </a:rPr>
              <a:t>untuk </a:t>
            </a:r>
            <a:r>
              <a:rPr sz="3200" spc="-150" dirty="0">
                <a:latin typeface="Arial"/>
                <a:cs typeface="Arial"/>
              </a:rPr>
              <a:t>kestabilan</a:t>
            </a:r>
            <a:r>
              <a:rPr sz="3200" spc="-25" dirty="0">
                <a:latin typeface="Arial"/>
                <a:cs typeface="Arial"/>
              </a:rPr>
              <a:t> </a:t>
            </a:r>
            <a:r>
              <a:rPr sz="3200" spc="-100" dirty="0">
                <a:latin typeface="Arial"/>
                <a:cs typeface="Arial"/>
              </a:rPr>
              <a:t>horisontal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85" dirty="0">
                <a:latin typeface="Arial"/>
                <a:cs typeface="Arial"/>
              </a:rPr>
              <a:t>Titik </a:t>
            </a:r>
            <a:r>
              <a:rPr sz="3200" spc="-170" dirty="0">
                <a:latin typeface="Arial"/>
                <a:cs typeface="Arial"/>
              </a:rPr>
              <a:t>pusat </a:t>
            </a:r>
            <a:r>
              <a:rPr sz="3200" spc="-185" dirty="0">
                <a:latin typeface="Arial"/>
                <a:cs typeface="Arial"/>
              </a:rPr>
              <a:t>sebaiknya </a:t>
            </a:r>
            <a:r>
              <a:rPr sz="3200" spc="-125" dirty="0">
                <a:latin typeface="Arial"/>
                <a:cs typeface="Arial"/>
              </a:rPr>
              <a:t>ditengah</a:t>
            </a:r>
            <a:r>
              <a:rPr sz="3200" spc="185" dirty="0">
                <a:latin typeface="Arial"/>
                <a:cs typeface="Arial"/>
              </a:rPr>
              <a:t> </a:t>
            </a:r>
            <a:r>
              <a:rPr sz="3200" spc="-80" dirty="0">
                <a:latin typeface="Arial"/>
                <a:cs typeface="Arial"/>
              </a:rPr>
              <a:t>rel</a:t>
            </a:r>
            <a:endParaRPr sz="3200">
              <a:latin typeface="Arial"/>
              <a:cs typeface="Arial"/>
            </a:endParaRPr>
          </a:p>
          <a:p>
            <a:pPr marL="356870" marR="200025" indent="-344170">
              <a:lnSpc>
                <a:spcPct val="100000"/>
              </a:lnSpc>
              <a:spcBef>
                <a:spcPts val="7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30" dirty="0">
                <a:latin typeface="Arial"/>
                <a:cs typeface="Arial"/>
              </a:rPr>
              <a:t>Geometri </a:t>
            </a:r>
            <a:r>
              <a:rPr sz="3200" spc="-165" dirty="0">
                <a:latin typeface="Arial"/>
                <a:cs typeface="Arial"/>
              </a:rPr>
              <a:t>badan </a:t>
            </a:r>
            <a:r>
              <a:rPr sz="3200" spc="-160" dirty="0">
                <a:latin typeface="Arial"/>
                <a:cs typeface="Arial"/>
              </a:rPr>
              <a:t>harus </a:t>
            </a:r>
            <a:r>
              <a:rPr sz="3200" spc="-210" dirty="0">
                <a:latin typeface="Arial"/>
                <a:cs typeface="Arial"/>
              </a:rPr>
              <a:t>sesuai </a:t>
            </a:r>
            <a:r>
              <a:rPr sz="3200" spc="-180" dirty="0">
                <a:latin typeface="Arial"/>
                <a:cs typeface="Arial"/>
              </a:rPr>
              <a:t>dengan </a:t>
            </a:r>
            <a:r>
              <a:rPr sz="3200" spc="-110" dirty="0">
                <a:latin typeface="Arial"/>
                <a:cs typeface="Arial"/>
              </a:rPr>
              <a:t>pelat  </a:t>
            </a:r>
            <a:r>
              <a:rPr sz="3200" spc="-190" dirty="0">
                <a:latin typeface="Arial"/>
                <a:cs typeface="Arial"/>
              </a:rPr>
              <a:t>sambung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20" dirty="0">
                <a:latin typeface="Arial"/>
                <a:cs typeface="Arial"/>
              </a:rPr>
              <a:t>Jari-jari </a:t>
            </a:r>
            <a:r>
              <a:rPr sz="3200" spc="-175" dirty="0">
                <a:latin typeface="Arial"/>
                <a:cs typeface="Arial"/>
              </a:rPr>
              <a:t>kepala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160" dirty="0">
                <a:latin typeface="Arial"/>
                <a:cs typeface="Arial"/>
              </a:rPr>
              <a:t>harus </a:t>
            </a:r>
            <a:r>
              <a:rPr sz="3200" spc="-155" dirty="0">
                <a:latin typeface="Arial"/>
                <a:cs typeface="Arial"/>
              </a:rPr>
              <a:t>cukup </a:t>
            </a:r>
            <a:r>
              <a:rPr sz="3200" spc="-180" dirty="0">
                <a:latin typeface="Arial"/>
                <a:cs typeface="Arial"/>
              </a:rPr>
              <a:t>besar </a:t>
            </a:r>
            <a:r>
              <a:rPr sz="3200" spc="-220" dirty="0">
                <a:latin typeface="Arial"/>
                <a:cs typeface="Arial"/>
              </a:rPr>
              <a:t>supaya  </a:t>
            </a:r>
            <a:r>
              <a:rPr sz="3200" spc="-185" dirty="0">
                <a:latin typeface="Arial"/>
                <a:cs typeface="Arial"/>
              </a:rPr>
              <a:t>tegangan </a:t>
            </a:r>
            <a:r>
              <a:rPr sz="3200" spc="-145" dirty="0">
                <a:latin typeface="Arial"/>
                <a:cs typeface="Arial"/>
              </a:rPr>
              <a:t>kontak </a:t>
            </a:r>
            <a:r>
              <a:rPr sz="3200" spc="-180" dirty="0">
                <a:latin typeface="Arial"/>
                <a:cs typeface="Arial"/>
              </a:rPr>
              <a:t>sekecil</a:t>
            </a:r>
            <a:r>
              <a:rPr sz="3200" spc="35" dirty="0">
                <a:latin typeface="Arial"/>
                <a:cs typeface="Arial"/>
              </a:rPr>
              <a:t> </a:t>
            </a:r>
            <a:r>
              <a:rPr sz="3200" spc="-125" dirty="0">
                <a:latin typeface="Arial"/>
                <a:cs typeface="Arial"/>
              </a:rPr>
              <a:t>mungkin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932119" y="2547562"/>
            <a:ext cx="8197209" cy="3549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01572" y="3315715"/>
            <a:ext cx="1198245" cy="69659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31445" marR="5080" indent="-119380">
              <a:lnSpc>
                <a:spcPts val="2520"/>
              </a:lnSpc>
              <a:spcBef>
                <a:spcPts val="385"/>
              </a:spcBef>
            </a:pPr>
            <a:r>
              <a:rPr sz="2300" spc="-38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300" spc="-13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300" spc="-7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ili</a:t>
            </a:r>
            <a:r>
              <a:rPr sz="2300" spc="-40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300" spc="-95" dirty="0">
                <a:solidFill>
                  <a:srgbClr val="FFFFFF"/>
                </a:solidFill>
                <a:latin typeface="Arial"/>
                <a:cs typeface="Arial"/>
              </a:rPr>
              <a:t>an  </a:t>
            </a:r>
            <a:r>
              <a:rPr sz="2300" spc="-85" dirty="0">
                <a:solidFill>
                  <a:srgbClr val="FFFFFF"/>
                </a:solidFill>
                <a:latin typeface="Arial"/>
                <a:cs typeface="Arial"/>
              </a:rPr>
              <a:t>dimensi</a:t>
            </a:r>
            <a:endParaRPr sz="23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6</a:t>
            </a:fld>
            <a:endParaRPr spc="-60" dirty="0"/>
          </a:p>
        </p:txBody>
      </p:sp>
      <p:sp>
        <p:nvSpPr>
          <p:cNvPr id="5" name="object 5"/>
          <p:cNvSpPr txBox="1"/>
          <p:nvPr/>
        </p:nvSpPr>
        <p:spPr>
          <a:xfrm>
            <a:off x="4035044" y="2855468"/>
            <a:ext cx="198310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204" dirty="0">
                <a:solidFill>
                  <a:srgbClr val="FFFFFF"/>
                </a:solidFill>
                <a:latin typeface="Arial"/>
                <a:cs typeface="Arial"/>
              </a:rPr>
              <a:t>Tegangan </a:t>
            </a:r>
            <a:r>
              <a:rPr sz="2300" spc="-15" dirty="0">
                <a:solidFill>
                  <a:srgbClr val="FFFFFF"/>
                </a:solidFill>
                <a:latin typeface="Arial"/>
                <a:cs typeface="Arial"/>
              </a:rPr>
              <a:t>ijin</a:t>
            </a:r>
            <a:r>
              <a:rPr sz="23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(S</a:t>
            </a:r>
            <a:r>
              <a:rPr sz="2250" spc="-225" baseline="-2037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3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28947" y="3898493"/>
            <a:ext cx="1993900" cy="805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2295" marR="5080" indent="-570230">
              <a:lnSpc>
                <a:spcPct val="111300"/>
              </a:lnSpc>
              <a:spcBef>
                <a:spcPts val="100"/>
              </a:spcBef>
            </a:pPr>
            <a:r>
              <a:rPr sz="2300" spc="-204" dirty="0">
                <a:solidFill>
                  <a:srgbClr val="FFFFFF"/>
                </a:solidFill>
                <a:latin typeface="Arial"/>
                <a:cs typeface="Arial"/>
              </a:rPr>
              <a:t>Tegangan </a:t>
            </a:r>
            <a:r>
              <a:rPr sz="2300" spc="-25" dirty="0">
                <a:solidFill>
                  <a:srgbClr val="FFFFFF"/>
                </a:solidFill>
                <a:latin typeface="Arial"/>
                <a:cs typeface="Arial"/>
              </a:rPr>
              <a:t>lentur;  </a:t>
            </a:r>
            <a:r>
              <a:rPr sz="3450" spc="-284" baseline="1328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500" spc="-190" dirty="0">
                <a:solidFill>
                  <a:srgbClr val="FFFFFF"/>
                </a:solidFill>
                <a:latin typeface="Arial"/>
                <a:cs typeface="Arial"/>
              </a:rPr>
              <a:t>base</a:t>
            </a:r>
            <a:r>
              <a:rPr sz="3450" spc="-284" baseline="13285" dirty="0">
                <a:solidFill>
                  <a:srgbClr val="FFFFFF"/>
                </a:solidFill>
                <a:latin typeface="Arial"/>
                <a:cs typeface="Arial"/>
              </a:rPr>
              <a:t>&lt;S</a:t>
            </a:r>
            <a:r>
              <a:rPr sz="1500" spc="-19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22668" y="2855468"/>
            <a:ext cx="186690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300" spc="-114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2300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30" dirty="0">
                <a:solidFill>
                  <a:srgbClr val="FFFFFF"/>
                </a:solidFill>
                <a:latin typeface="Arial"/>
                <a:cs typeface="Arial"/>
              </a:rPr>
              <a:t>gandar</a:t>
            </a:r>
            <a:endParaRPr sz="23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86092" y="3779011"/>
            <a:ext cx="1939925" cy="101663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5080" algn="ctr">
              <a:lnSpc>
                <a:spcPts val="2520"/>
              </a:lnSpc>
              <a:spcBef>
                <a:spcPts val="385"/>
              </a:spcBef>
            </a:pPr>
            <a:r>
              <a:rPr sz="2300" spc="-150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300" spc="-114" dirty="0">
                <a:solidFill>
                  <a:srgbClr val="FFFFFF"/>
                </a:solidFill>
                <a:latin typeface="Arial"/>
                <a:cs typeface="Arial"/>
              </a:rPr>
              <a:t>6 </a:t>
            </a:r>
            <a:r>
              <a:rPr sz="2300" spc="-130" dirty="0">
                <a:solidFill>
                  <a:srgbClr val="FFFFFF"/>
                </a:solidFill>
                <a:latin typeface="Arial"/>
                <a:cs typeface="Arial"/>
              </a:rPr>
              <a:t>gandar  </a:t>
            </a:r>
            <a:r>
              <a:rPr sz="2300" spc="-440" dirty="0">
                <a:solidFill>
                  <a:srgbClr val="FFFFFF"/>
                </a:solidFill>
                <a:latin typeface="Arial"/>
                <a:cs typeface="Arial"/>
              </a:rPr>
              <a:t>CC </a:t>
            </a:r>
            <a:r>
              <a:rPr sz="2300" spc="-11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300" spc="-114" dirty="0">
                <a:solidFill>
                  <a:srgbClr val="FFFFFF"/>
                </a:solidFill>
                <a:latin typeface="Arial"/>
                <a:cs typeface="Arial"/>
              </a:rPr>
              <a:t>4 </a:t>
            </a:r>
            <a:r>
              <a:rPr sz="2300" spc="-130" dirty="0">
                <a:solidFill>
                  <a:srgbClr val="FFFFFF"/>
                </a:solidFill>
                <a:latin typeface="Arial"/>
                <a:cs typeface="Arial"/>
              </a:rPr>
              <a:t>gandar  </a:t>
            </a:r>
            <a:r>
              <a:rPr sz="2300" spc="-285" dirty="0">
                <a:solidFill>
                  <a:srgbClr val="FFFFFF"/>
                </a:solidFill>
                <a:latin typeface="Arial"/>
                <a:cs typeface="Arial"/>
              </a:rPr>
              <a:t>BB</a:t>
            </a:r>
            <a:endParaRPr sz="23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70852" y="5342635"/>
            <a:ext cx="1971039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160" dirty="0">
                <a:solidFill>
                  <a:srgbClr val="FFFFFF"/>
                </a:solidFill>
                <a:latin typeface="Arial"/>
                <a:cs typeface="Arial"/>
              </a:rPr>
              <a:t>Perancangan</a:t>
            </a:r>
            <a:r>
              <a:rPr sz="2300" spc="-200" dirty="0">
                <a:solidFill>
                  <a:srgbClr val="FFFFFF"/>
                </a:solidFill>
                <a:latin typeface="Arial"/>
                <a:cs typeface="Arial"/>
              </a:rPr>
              <a:t> Rel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7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83740"/>
            <a:ext cx="7818755" cy="4209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60" dirty="0">
                <a:latin typeface="Arial"/>
                <a:cs typeface="Arial"/>
              </a:rPr>
              <a:t>Tegangan</a:t>
            </a:r>
            <a:r>
              <a:rPr sz="3000" spc="-240" dirty="0">
                <a:latin typeface="Arial"/>
                <a:cs typeface="Arial"/>
              </a:rPr>
              <a:t> </a:t>
            </a:r>
            <a:r>
              <a:rPr sz="3000" spc="-30" dirty="0">
                <a:latin typeface="Arial"/>
                <a:cs typeface="Arial"/>
              </a:rPr>
              <a:t>Ijin</a:t>
            </a:r>
            <a:endParaRPr sz="3000">
              <a:latin typeface="Arial"/>
              <a:cs typeface="Arial"/>
            </a:endParaRPr>
          </a:p>
          <a:p>
            <a:pPr marL="756285" marR="5080" lvl="1" indent="-286385">
              <a:lnSpc>
                <a:spcPts val="2500"/>
              </a:lnSpc>
              <a:spcBef>
                <a:spcPts val="615"/>
              </a:spcBef>
              <a:buChar char="–"/>
              <a:tabLst>
                <a:tab pos="756920" algn="l"/>
              </a:tabLst>
            </a:pPr>
            <a:r>
              <a:rPr sz="2600" spc="-185" dirty="0">
                <a:latin typeface="Arial"/>
                <a:cs typeface="Arial"/>
              </a:rPr>
              <a:t>Besarnya </a:t>
            </a:r>
            <a:r>
              <a:rPr sz="2600" spc="-155" dirty="0">
                <a:latin typeface="Arial"/>
                <a:cs typeface="Arial"/>
              </a:rPr>
              <a:t>tegangan </a:t>
            </a:r>
            <a:r>
              <a:rPr sz="2600" spc="-15" dirty="0">
                <a:latin typeface="Arial"/>
                <a:cs typeface="Arial"/>
              </a:rPr>
              <a:t>ijin </a:t>
            </a:r>
            <a:r>
              <a:rPr sz="2600" spc="-180" dirty="0">
                <a:latin typeface="Arial"/>
                <a:cs typeface="Arial"/>
              </a:rPr>
              <a:t>sangat </a:t>
            </a:r>
            <a:r>
              <a:rPr sz="2600" spc="-100" dirty="0">
                <a:latin typeface="Arial"/>
                <a:cs typeface="Arial"/>
              </a:rPr>
              <a:t>tergantung </a:t>
            </a:r>
            <a:r>
              <a:rPr sz="2600" spc="-160" dirty="0">
                <a:latin typeface="Arial"/>
                <a:cs typeface="Arial"/>
              </a:rPr>
              <a:t>kepada  </a:t>
            </a:r>
            <a:r>
              <a:rPr sz="2600" spc="-55" dirty="0">
                <a:latin typeface="Arial"/>
                <a:cs typeface="Arial"/>
              </a:rPr>
              <a:t>mutu </a:t>
            </a:r>
            <a:r>
              <a:rPr sz="2600" spc="-50" dirty="0">
                <a:latin typeface="Arial"/>
                <a:cs typeface="Arial"/>
              </a:rPr>
              <a:t>rel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dipakai, </a:t>
            </a:r>
            <a:r>
              <a:rPr sz="2600" spc="-145" dirty="0">
                <a:latin typeface="Arial"/>
                <a:cs typeface="Arial"/>
              </a:rPr>
              <a:t>pada </a:t>
            </a:r>
            <a:r>
              <a:rPr sz="2600" spc="-125" dirty="0">
                <a:latin typeface="Arial"/>
                <a:cs typeface="Arial"/>
              </a:rPr>
              <a:t>umumnya </a:t>
            </a:r>
            <a:r>
              <a:rPr sz="2600" spc="-55" dirty="0">
                <a:latin typeface="Arial"/>
                <a:cs typeface="Arial"/>
              </a:rPr>
              <a:t>mutu </a:t>
            </a:r>
            <a:r>
              <a:rPr sz="2600" spc="-50" dirty="0">
                <a:latin typeface="Arial"/>
                <a:cs typeface="Arial"/>
              </a:rPr>
              <a:t>rel</a:t>
            </a:r>
            <a:r>
              <a:rPr sz="2600" spc="-165" dirty="0">
                <a:latin typeface="Arial"/>
                <a:cs typeface="Arial"/>
              </a:rPr>
              <a:t> </a:t>
            </a:r>
            <a:r>
              <a:rPr sz="2600" spc="-170" dirty="0">
                <a:latin typeface="Arial"/>
                <a:cs typeface="Arial"/>
              </a:rPr>
              <a:t>yang  </a:t>
            </a:r>
            <a:r>
              <a:rPr sz="2600" spc="-105" dirty="0">
                <a:latin typeface="Arial"/>
                <a:cs typeface="Arial"/>
              </a:rPr>
              <a:t>dipakai </a:t>
            </a:r>
            <a:r>
              <a:rPr sz="2600" spc="-130" dirty="0">
                <a:latin typeface="Arial"/>
                <a:cs typeface="Arial"/>
              </a:rPr>
              <a:t>bertegangan </a:t>
            </a:r>
            <a:r>
              <a:rPr sz="2600" spc="-45" dirty="0">
                <a:latin typeface="Arial"/>
                <a:cs typeface="Arial"/>
              </a:rPr>
              <a:t>‘ultimate’ di </a:t>
            </a:r>
            <a:r>
              <a:rPr sz="2600" spc="-170" dirty="0">
                <a:latin typeface="Arial"/>
                <a:cs typeface="Arial"/>
              </a:rPr>
              <a:t>atas </a:t>
            </a:r>
            <a:r>
              <a:rPr sz="2600" spc="-130" dirty="0">
                <a:latin typeface="Arial"/>
                <a:cs typeface="Arial"/>
              </a:rPr>
              <a:t>7000</a:t>
            </a:r>
            <a:r>
              <a:rPr sz="2600" spc="-535" dirty="0">
                <a:latin typeface="Arial"/>
                <a:cs typeface="Arial"/>
              </a:rPr>
              <a:t> </a:t>
            </a:r>
            <a:r>
              <a:rPr sz="2600" spc="-90" dirty="0">
                <a:latin typeface="Arial"/>
                <a:cs typeface="Arial"/>
              </a:rPr>
              <a:t>kg/cm.</a:t>
            </a:r>
            <a:endParaRPr sz="2600">
              <a:latin typeface="Arial"/>
              <a:cs typeface="Arial"/>
            </a:endParaRPr>
          </a:p>
          <a:p>
            <a:pPr marL="756285" marR="57150" lvl="1" indent="-286385">
              <a:lnSpc>
                <a:spcPct val="80000"/>
              </a:lnSpc>
              <a:spcBef>
                <a:spcPts val="635"/>
              </a:spcBef>
              <a:buChar char="–"/>
              <a:tabLst>
                <a:tab pos="756920" algn="l"/>
                <a:tab pos="2380615" algn="l"/>
              </a:tabLst>
            </a:pPr>
            <a:r>
              <a:rPr sz="2600" spc="-160" dirty="0">
                <a:latin typeface="Arial"/>
                <a:cs typeface="Arial"/>
              </a:rPr>
              <a:t>Dalam </a:t>
            </a:r>
            <a:r>
              <a:rPr sz="2600" spc="-110" dirty="0">
                <a:latin typeface="Arial"/>
                <a:cs typeface="Arial"/>
              </a:rPr>
              <a:t>menentukan </a:t>
            </a:r>
            <a:r>
              <a:rPr sz="2600" spc="-155" dirty="0">
                <a:latin typeface="Arial"/>
                <a:cs typeface="Arial"/>
              </a:rPr>
              <a:t>tegangan </a:t>
            </a:r>
            <a:r>
              <a:rPr sz="2600" spc="-15" dirty="0">
                <a:latin typeface="Arial"/>
                <a:cs typeface="Arial"/>
              </a:rPr>
              <a:t>ijin, </a:t>
            </a:r>
            <a:r>
              <a:rPr sz="2600" spc="-125" dirty="0">
                <a:latin typeface="Arial"/>
                <a:cs typeface="Arial"/>
              </a:rPr>
              <a:t>beberapa </a:t>
            </a:r>
            <a:r>
              <a:rPr sz="2600" spc="-155" dirty="0">
                <a:latin typeface="Arial"/>
                <a:cs typeface="Arial"/>
              </a:rPr>
              <a:t>negara  </a:t>
            </a:r>
            <a:r>
              <a:rPr sz="2600" spc="-135" dirty="0">
                <a:latin typeface="Arial"/>
                <a:cs typeface="Arial"/>
              </a:rPr>
              <a:t>memakai </a:t>
            </a:r>
            <a:r>
              <a:rPr sz="2600" spc="-160" dirty="0">
                <a:latin typeface="Arial"/>
                <a:cs typeface="Arial"/>
              </a:rPr>
              <a:t>dasar </a:t>
            </a:r>
            <a:r>
              <a:rPr sz="2600" spc="-170" dirty="0">
                <a:latin typeface="Arial"/>
                <a:cs typeface="Arial"/>
              </a:rPr>
              <a:t>kelas </a:t>
            </a:r>
            <a:r>
              <a:rPr sz="2600" spc="-95" dirty="0">
                <a:latin typeface="Arial"/>
                <a:cs typeface="Arial"/>
              </a:rPr>
              <a:t>jalan </a:t>
            </a:r>
            <a:r>
              <a:rPr sz="2600" spc="-190" dirty="0">
                <a:latin typeface="Arial"/>
                <a:cs typeface="Arial"/>
              </a:rPr>
              <a:t>(Jepang </a:t>
            </a:r>
            <a:r>
              <a:rPr sz="2600" spc="-125" dirty="0">
                <a:latin typeface="Arial"/>
                <a:cs typeface="Arial"/>
              </a:rPr>
              <a:t>dan </a:t>
            </a:r>
            <a:r>
              <a:rPr sz="2600" spc="-145" dirty="0">
                <a:latin typeface="Arial"/>
                <a:cs typeface="Arial"/>
              </a:rPr>
              <a:t>Jerman), </a:t>
            </a:r>
            <a:r>
              <a:rPr sz="2600" spc="-125" dirty="0">
                <a:latin typeface="Arial"/>
                <a:cs typeface="Arial"/>
              </a:rPr>
              <a:t>dan  </a:t>
            </a:r>
            <a:r>
              <a:rPr sz="2600" spc="-165" dirty="0">
                <a:latin typeface="Arial"/>
                <a:cs typeface="Arial"/>
              </a:rPr>
              <a:t>ada</a:t>
            </a:r>
            <a:r>
              <a:rPr sz="2600" spc="-130" dirty="0">
                <a:latin typeface="Arial"/>
                <a:cs typeface="Arial"/>
              </a:rPr>
              <a:t> </a:t>
            </a:r>
            <a:r>
              <a:rPr sz="2600" spc="-155" dirty="0">
                <a:latin typeface="Arial"/>
                <a:cs typeface="Arial"/>
              </a:rPr>
              <a:t>negara	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35" dirty="0">
                <a:latin typeface="Arial"/>
                <a:cs typeface="Arial"/>
              </a:rPr>
              <a:t>memakai </a:t>
            </a:r>
            <a:r>
              <a:rPr sz="2600" spc="-105" dirty="0">
                <a:latin typeface="Arial"/>
                <a:cs typeface="Arial"/>
              </a:rPr>
              <a:t>metoda </a:t>
            </a:r>
            <a:r>
              <a:rPr sz="2600" spc="-170" dirty="0">
                <a:latin typeface="Arial"/>
                <a:cs typeface="Arial"/>
              </a:rPr>
              <a:t>pemasangan </a:t>
            </a:r>
            <a:r>
              <a:rPr sz="2600" spc="-50" dirty="0">
                <a:latin typeface="Arial"/>
                <a:cs typeface="Arial"/>
              </a:rPr>
              <a:t>rel,  rel </a:t>
            </a:r>
            <a:r>
              <a:rPr sz="2600" spc="-114" dirty="0">
                <a:latin typeface="Arial"/>
                <a:cs typeface="Arial"/>
              </a:rPr>
              <a:t>pendek </a:t>
            </a:r>
            <a:r>
              <a:rPr sz="2600" spc="-120" dirty="0">
                <a:latin typeface="Arial"/>
                <a:cs typeface="Arial"/>
              </a:rPr>
              <a:t>atau </a:t>
            </a:r>
            <a:r>
              <a:rPr sz="2600" spc="-55" dirty="0">
                <a:latin typeface="Arial"/>
                <a:cs typeface="Arial"/>
              </a:rPr>
              <a:t>rel </a:t>
            </a:r>
            <a:r>
              <a:rPr sz="2600" spc="-125" dirty="0">
                <a:latin typeface="Arial"/>
                <a:cs typeface="Arial"/>
              </a:rPr>
              <a:t>panjang</a:t>
            </a:r>
            <a:r>
              <a:rPr sz="2600" spc="-225" dirty="0">
                <a:latin typeface="Arial"/>
                <a:cs typeface="Arial"/>
              </a:rPr>
              <a:t> </a:t>
            </a:r>
            <a:r>
              <a:rPr sz="2600" spc="-105" dirty="0">
                <a:latin typeface="Arial"/>
                <a:cs typeface="Arial"/>
              </a:rPr>
              <a:t>(Amerika).</a:t>
            </a:r>
            <a:endParaRPr sz="2600">
              <a:latin typeface="Arial"/>
              <a:cs typeface="Arial"/>
            </a:endParaRPr>
          </a:p>
          <a:p>
            <a:pPr marL="756285" marR="6985" lvl="1" indent="-286385">
              <a:lnSpc>
                <a:spcPts val="2500"/>
              </a:lnSpc>
              <a:spcBef>
                <a:spcPts val="600"/>
              </a:spcBef>
              <a:buChar char="–"/>
              <a:tabLst>
                <a:tab pos="756920" algn="l"/>
              </a:tabLst>
            </a:pPr>
            <a:r>
              <a:rPr sz="2600" spc="-165" dirty="0">
                <a:latin typeface="Arial"/>
                <a:cs typeface="Arial"/>
              </a:rPr>
              <a:t>Perumka </a:t>
            </a:r>
            <a:r>
              <a:rPr sz="2600" spc="-114" dirty="0">
                <a:latin typeface="Arial"/>
                <a:cs typeface="Arial"/>
              </a:rPr>
              <a:t>dalam </a:t>
            </a:r>
            <a:r>
              <a:rPr sz="2600" spc="-90" dirty="0">
                <a:latin typeface="Arial"/>
                <a:cs typeface="Arial"/>
              </a:rPr>
              <a:t>peraturan </a:t>
            </a:r>
            <a:r>
              <a:rPr sz="2600" spc="-114" dirty="0">
                <a:latin typeface="Arial"/>
                <a:cs typeface="Arial"/>
              </a:rPr>
              <a:t>barunya, </a:t>
            </a:r>
            <a:r>
              <a:rPr sz="2600" spc="-135" dirty="0">
                <a:latin typeface="Arial"/>
                <a:cs typeface="Arial"/>
              </a:rPr>
              <a:t>memakai </a:t>
            </a:r>
            <a:r>
              <a:rPr sz="2600" spc="-160" dirty="0">
                <a:latin typeface="Arial"/>
                <a:cs typeface="Arial"/>
              </a:rPr>
              <a:t>dasar  </a:t>
            </a:r>
            <a:r>
              <a:rPr sz="2600" spc="-170" dirty="0">
                <a:latin typeface="Arial"/>
                <a:cs typeface="Arial"/>
              </a:rPr>
              <a:t>kelas </a:t>
            </a:r>
            <a:r>
              <a:rPr sz="2600" spc="-85" dirty="0">
                <a:latin typeface="Arial"/>
                <a:cs typeface="Arial"/>
              </a:rPr>
              <a:t>jalan, </a:t>
            </a:r>
            <a:r>
              <a:rPr sz="2600" spc="-160" dirty="0">
                <a:latin typeface="Arial"/>
                <a:cs typeface="Arial"/>
              </a:rPr>
              <a:t>sehingga </a:t>
            </a:r>
            <a:r>
              <a:rPr sz="2600" spc="-155" dirty="0">
                <a:latin typeface="Arial"/>
                <a:cs typeface="Arial"/>
              </a:rPr>
              <a:t>tegangan </a:t>
            </a:r>
            <a:r>
              <a:rPr sz="2600" spc="-15" dirty="0">
                <a:latin typeface="Arial"/>
                <a:cs typeface="Arial"/>
              </a:rPr>
              <a:t>ijin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160" dirty="0">
                <a:latin typeface="Arial"/>
                <a:cs typeface="Arial"/>
              </a:rPr>
              <a:t>dasar </a:t>
            </a:r>
            <a:r>
              <a:rPr sz="2600" spc="-50" dirty="0">
                <a:latin typeface="Arial"/>
                <a:cs typeface="Arial"/>
              </a:rPr>
              <a:t>rel, </a:t>
            </a:r>
            <a:r>
              <a:rPr sz="2600" spc="-105" dirty="0">
                <a:latin typeface="Arial"/>
                <a:cs typeface="Arial"/>
              </a:rPr>
              <a:t>makin  </a:t>
            </a:r>
            <a:r>
              <a:rPr sz="2600" spc="-150" dirty="0">
                <a:latin typeface="Arial"/>
                <a:cs typeface="Arial"/>
              </a:rPr>
              <a:t>besar </a:t>
            </a:r>
            <a:r>
              <a:rPr sz="2600" spc="-65" dirty="0">
                <a:latin typeface="Arial"/>
                <a:cs typeface="Arial"/>
              </a:rPr>
              <a:t>untuk </a:t>
            </a:r>
            <a:r>
              <a:rPr sz="2600" spc="-175" dirty="0">
                <a:latin typeface="Arial"/>
                <a:cs typeface="Arial"/>
              </a:rPr>
              <a:t>kelas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135" dirty="0">
                <a:latin typeface="Arial"/>
                <a:cs typeface="Arial"/>
              </a:rPr>
              <a:t>bawahnya. </a:t>
            </a:r>
            <a:r>
              <a:rPr sz="2600" spc="-95" dirty="0">
                <a:latin typeface="Arial"/>
                <a:cs typeface="Arial"/>
              </a:rPr>
              <a:t>Untuk </a:t>
            </a:r>
            <a:r>
              <a:rPr sz="2600" spc="-140" dirty="0">
                <a:latin typeface="Arial"/>
                <a:cs typeface="Arial"/>
              </a:rPr>
              <a:t>jelasnya </a:t>
            </a:r>
            <a:r>
              <a:rPr sz="2600" spc="-120" dirty="0">
                <a:latin typeface="Arial"/>
                <a:cs typeface="Arial"/>
              </a:rPr>
              <a:t>dapat  </a:t>
            </a:r>
            <a:r>
              <a:rPr sz="2600" spc="-55" dirty="0">
                <a:latin typeface="Arial"/>
                <a:cs typeface="Arial"/>
              </a:rPr>
              <a:t>dilihat </a:t>
            </a:r>
            <a:r>
              <a:rPr sz="2600" spc="-145" dirty="0">
                <a:latin typeface="Arial"/>
                <a:cs typeface="Arial"/>
              </a:rPr>
              <a:t>pada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spc="-165" dirty="0">
                <a:latin typeface="Arial"/>
                <a:cs typeface="Arial"/>
              </a:rPr>
              <a:t>Tabel.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20750" marR="5080" indent="-908685">
              <a:lnSpc>
                <a:spcPct val="100000"/>
              </a:lnSpc>
              <a:spcBef>
                <a:spcPts val="105"/>
              </a:spcBef>
            </a:pPr>
            <a:r>
              <a:rPr sz="4000" spc="-295" dirty="0"/>
              <a:t>Tabel </a:t>
            </a:r>
            <a:r>
              <a:rPr sz="4000" spc="-130" dirty="0"/>
              <a:t>contoh perhitungan </a:t>
            </a:r>
            <a:r>
              <a:rPr sz="4000" spc="-150" dirty="0"/>
              <a:t>dimensi </a:t>
            </a:r>
            <a:r>
              <a:rPr sz="4000" spc="-85" dirty="0"/>
              <a:t>rel  </a:t>
            </a:r>
            <a:r>
              <a:rPr sz="4000" spc="-215" dirty="0"/>
              <a:t>pada </a:t>
            </a:r>
            <a:r>
              <a:rPr sz="4000" spc="-254" dirty="0"/>
              <a:t>kelas </a:t>
            </a:r>
            <a:r>
              <a:rPr sz="4000" spc="-130" dirty="0"/>
              <a:t>jalan </a:t>
            </a:r>
            <a:r>
              <a:rPr sz="4000" spc="-85" dirty="0"/>
              <a:t>rel</a:t>
            </a:r>
            <a:r>
              <a:rPr sz="4000" spc="-325" dirty="0"/>
              <a:t> </a:t>
            </a:r>
            <a:r>
              <a:rPr sz="4000" spc="-250" dirty="0"/>
              <a:t>Perumka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371600" y="2270760"/>
            <a:ext cx="7848600" cy="5044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8</a:t>
            </a:fld>
            <a:endParaRPr spc="-6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67635"/>
            <a:ext cx="7405370" cy="307340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00" dirty="0">
                <a:latin typeface="Arial"/>
                <a:cs typeface="Arial"/>
              </a:rPr>
              <a:t> </a:t>
            </a:r>
            <a:r>
              <a:rPr sz="3200" spc="-130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165" dirty="0">
                <a:latin typeface="Arial"/>
                <a:cs typeface="Arial"/>
              </a:rPr>
              <a:t>tegangan </a:t>
            </a:r>
            <a:r>
              <a:rPr sz="2800" spc="-50" dirty="0">
                <a:latin typeface="Arial"/>
                <a:cs typeface="Arial"/>
              </a:rPr>
              <a:t>lentur </a:t>
            </a:r>
            <a:r>
              <a:rPr sz="2800" spc="-65" dirty="0">
                <a:latin typeface="Arial"/>
                <a:cs typeface="Arial"/>
              </a:rPr>
              <a:t>dihitung </a:t>
            </a:r>
            <a:r>
              <a:rPr sz="2800" spc="-145" dirty="0">
                <a:latin typeface="Arial"/>
                <a:cs typeface="Arial"/>
              </a:rPr>
              <a:t>berdasarkan </a:t>
            </a:r>
            <a:r>
              <a:rPr sz="2800" spc="-100" dirty="0">
                <a:latin typeface="Arial"/>
                <a:cs typeface="Arial"/>
              </a:rPr>
              <a:t>balok </a:t>
            </a:r>
            <a:r>
              <a:rPr sz="2800" spc="-50" dirty="0">
                <a:latin typeface="Arial"/>
                <a:cs typeface="Arial"/>
              </a:rPr>
              <a:t>di  </a:t>
            </a:r>
            <a:r>
              <a:rPr sz="2800" spc="-175" dirty="0">
                <a:latin typeface="Arial"/>
                <a:cs typeface="Arial"/>
              </a:rPr>
              <a:t>atas </a:t>
            </a:r>
            <a:r>
              <a:rPr sz="2800" spc="-90" dirty="0">
                <a:latin typeface="Arial"/>
                <a:cs typeface="Arial"/>
              </a:rPr>
              <a:t>tumpuan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elastis</a:t>
            </a:r>
            <a:endParaRPr sz="2800">
              <a:latin typeface="Arial"/>
              <a:cs typeface="Arial"/>
            </a:endParaRPr>
          </a:p>
          <a:p>
            <a:pPr marL="756285" marR="2736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130" dirty="0">
                <a:latin typeface="Arial"/>
                <a:cs typeface="Arial"/>
              </a:rPr>
              <a:t>beban </a:t>
            </a:r>
            <a:r>
              <a:rPr sz="2800" spc="-180" dirty="0">
                <a:latin typeface="Arial"/>
                <a:cs typeface="Arial"/>
              </a:rPr>
              <a:t>yang </a:t>
            </a:r>
            <a:r>
              <a:rPr sz="2800" spc="-114" dirty="0">
                <a:latin typeface="Arial"/>
                <a:cs typeface="Arial"/>
              </a:rPr>
              <a:t>bekerja </a:t>
            </a:r>
            <a:r>
              <a:rPr sz="2800" spc="-140" dirty="0">
                <a:latin typeface="Arial"/>
                <a:cs typeface="Arial"/>
              </a:rPr>
              <a:t>adalah </a:t>
            </a:r>
            <a:r>
              <a:rPr sz="2800" spc="-130" dirty="0">
                <a:latin typeface="Arial"/>
                <a:cs typeface="Arial"/>
              </a:rPr>
              <a:t>beban </a:t>
            </a:r>
            <a:r>
              <a:rPr sz="2800" spc="-100" dirty="0">
                <a:latin typeface="Arial"/>
                <a:cs typeface="Arial"/>
              </a:rPr>
              <a:t>roda-roda  </a:t>
            </a:r>
            <a:r>
              <a:rPr sz="2800" spc="-150" dirty="0">
                <a:latin typeface="Arial"/>
                <a:cs typeface="Arial"/>
              </a:rPr>
              <a:t>kendaraan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rel</a:t>
            </a:r>
            <a:endParaRPr sz="28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5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60" dirty="0">
                <a:latin typeface="Arial"/>
                <a:cs typeface="Arial"/>
              </a:rPr>
              <a:t>Formula </a:t>
            </a:r>
            <a:r>
              <a:rPr sz="3200" spc="-80" dirty="0">
                <a:latin typeface="Arial"/>
                <a:cs typeface="Arial"/>
              </a:rPr>
              <a:t>untuk </a:t>
            </a:r>
            <a:r>
              <a:rPr sz="3200" spc="-185" dirty="0">
                <a:latin typeface="Arial"/>
                <a:cs typeface="Arial"/>
              </a:rPr>
              <a:t>tegangan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-55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521839" y="6206109"/>
            <a:ext cx="389890" cy="0"/>
          </a:xfrm>
          <a:custGeom>
            <a:avLst/>
            <a:gdLst/>
            <a:ahLst/>
            <a:cxnLst/>
            <a:rect l="l" t="t" r="r" b="b"/>
            <a:pathLst>
              <a:path w="389889">
                <a:moveTo>
                  <a:pt x="0" y="0"/>
                </a:moveTo>
                <a:lnTo>
                  <a:pt x="389572" y="0"/>
                </a:lnTo>
              </a:path>
            </a:pathLst>
          </a:custGeom>
          <a:ln w="112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17723" y="5758068"/>
            <a:ext cx="201930" cy="4051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450" spc="20" dirty="0">
                <a:latin typeface="Times New Roman"/>
                <a:cs typeface="Times New Roman"/>
              </a:rPr>
              <a:t>P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9</a:t>
            </a:fld>
            <a:endParaRPr spc="-60" dirty="0"/>
          </a:p>
        </p:txBody>
      </p:sp>
      <p:sp>
        <p:nvSpPr>
          <p:cNvPr id="6" name="object 6"/>
          <p:cNvSpPr txBox="1"/>
          <p:nvPr/>
        </p:nvSpPr>
        <p:spPr>
          <a:xfrm>
            <a:off x="2136139" y="6125747"/>
            <a:ext cx="139065" cy="2965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750" spc="15" dirty="0">
                <a:latin typeface="Times New Roman"/>
                <a:cs typeface="Times New Roman"/>
              </a:rPr>
              <a:t>x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22523" y="5858821"/>
            <a:ext cx="2744470" cy="5219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03885" algn="l"/>
              </a:tabLst>
            </a:pPr>
            <a:r>
              <a:rPr sz="2450" spc="15" dirty="0">
                <a:latin typeface="Times New Roman"/>
                <a:cs typeface="Times New Roman"/>
              </a:rPr>
              <a:t>e	</a:t>
            </a:r>
            <a:r>
              <a:rPr sz="3250" spc="-50" dirty="0">
                <a:latin typeface="Symbol"/>
                <a:cs typeface="Symbol"/>
              </a:rPr>
              <a:t></a:t>
            </a:r>
            <a:r>
              <a:rPr sz="2450" spc="-50" dirty="0">
                <a:latin typeface="Times New Roman"/>
                <a:cs typeface="Times New Roman"/>
              </a:rPr>
              <a:t>cos</a:t>
            </a:r>
            <a:r>
              <a:rPr sz="2450" spc="-395" dirty="0">
                <a:latin typeface="Times New Roman"/>
                <a:cs typeface="Times New Roman"/>
              </a:rPr>
              <a:t> </a:t>
            </a:r>
            <a:r>
              <a:rPr sz="2450" spc="30" dirty="0">
                <a:latin typeface="Symbol"/>
                <a:cs typeface="Symbol"/>
              </a:rPr>
              <a:t></a:t>
            </a:r>
            <a:r>
              <a:rPr sz="2450" spc="30" dirty="0">
                <a:latin typeface="Times New Roman"/>
                <a:cs typeface="Times New Roman"/>
              </a:rPr>
              <a:t>x</a:t>
            </a:r>
            <a:r>
              <a:rPr sz="2450" spc="-385" dirty="0">
                <a:latin typeface="Times New Roman"/>
                <a:cs typeface="Times New Roman"/>
              </a:rPr>
              <a:t> </a:t>
            </a:r>
            <a:r>
              <a:rPr sz="2450" spc="30" dirty="0">
                <a:latin typeface="Symbol"/>
                <a:cs typeface="Symbol"/>
              </a:rPr>
              <a:t></a:t>
            </a:r>
            <a:r>
              <a:rPr sz="2450" spc="30" dirty="0">
                <a:latin typeface="Times New Roman"/>
                <a:cs typeface="Times New Roman"/>
              </a:rPr>
              <a:t>sin</a:t>
            </a:r>
            <a:r>
              <a:rPr sz="2450" spc="-315" dirty="0">
                <a:latin typeface="Times New Roman"/>
                <a:cs typeface="Times New Roman"/>
              </a:rPr>
              <a:t> </a:t>
            </a:r>
            <a:r>
              <a:rPr sz="2450" spc="45" dirty="0">
                <a:latin typeface="Symbol"/>
                <a:cs typeface="Symbol"/>
              </a:rPr>
              <a:t></a:t>
            </a:r>
            <a:r>
              <a:rPr sz="2450" spc="45" dirty="0">
                <a:latin typeface="Times New Roman"/>
                <a:cs typeface="Times New Roman"/>
              </a:rPr>
              <a:t>x</a:t>
            </a:r>
            <a:r>
              <a:rPr sz="2450" spc="-380" dirty="0">
                <a:latin typeface="Times New Roman"/>
                <a:cs typeface="Times New Roman"/>
              </a:rPr>
              <a:t> </a:t>
            </a:r>
            <a:r>
              <a:rPr sz="2450" spc="10" dirty="0">
                <a:latin typeface="Times New Roman"/>
                <a:cs typeface="Times New Roman"/>
              </a:rPr>
              <a:t>)</a:t>
            </a:r>
            <a:r>
              <a:rPr sz="2450" spc="-375" dirty="0">
                <a:latin typeface="Times New Roman"/>
                <a:cs typeface="Times New Roman"/>
              </a:rPr>
              <a:t> </a:t>
            </a:r>
            <a:r>
              <a:rPr sz="3250" spc="-270" dirty="0">
                <a:latin typeface="Symbol"/>
                <a:cs typeface="Symbol"/>
              </a:rPr>
              <a:t>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29332" y="6203076"/>
            <a:ext cx="376555" cy="4051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450" spc="165" dirty="0">
                <a:latin typeface="Times New Roman"/>
                <a:cs typeface="Times New Roman"/>
              </a:rPr>
              <a:t>4</a:t>
            </a:r>
            <a:r>
              <a:rPr sz="2450" spc="20" dirty="0">
                <a:latin typeface="Symbol"/>
                <a:cs typeface="Symbol"/>
              </a:rPr>
              <a:t></a:t>
            </a:r>
            <a:endParaRPr sz="24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25244" y="5956188"/>
            <a:ext cx="687070" cy="4051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499745" algn="l"/>
              </a:tabLst>
            </a:pPr>
            <a:r>
              <a:rPr sz="2450" spc="35" dirty="0">
                <a:latin typeface="Times New Roman"/>
                <a:cs typeface="Times New Roman"/>
              </a:rPr>
              <a:t>M	</a:t>
            </a:r>
            <a:r>
              <a:rPr sz="2450" spc="20" dirty="0">
                <a:latin typeface="Symbol"/>
                <a:cs typeface="Symbol"/>
              </a:rPr>
              <a:t></a:t>
            </a:r>
            <a:endParaRPr sz="24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81020" y="5906291"/>
            <a:ext cx="391795" cy="2965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750" spc="45" dirty="0">
                <a:latin typeface="Symbol"/>
                <a:cs typeface="Symbol"/>
              </a:rPr>
              <a:t></a:t>
            </a:r>
            <a:r>
              <a:rPr sz="1750" spc="20" dirty="0">
                <a:latin typeface="Symbol"/>
                <a:cs typeface="Symbol"/>
              </a:rPr>
              <a:t></a:t>
            </a:r>
            <a:r>
              <a:rPr sz="1750" spc="15" dirty="0">
                <a:latin typeface="Times New Roman"/>
                <a:cs typeface="Times New Roman"/>
              </a:rPr>
              <a:t>x</a:t>
            </a:r>
            <a:endParaRPr sz="17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50339" y="4687316"/>
            <a:ext cx="215963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spc="-225" dirty="0">
                <a:latin typeface="Arial"/>
                <a:cs typeface="Arial"/>
              </a:rPr>
              <a:t>Jika </a:t>
            </a:r>
            <a:r>
              <a:rPr sz="2800" spc="-185" dirty="0">
                <a:latin typeface="Arial"/>
                <a:cs typeface="Arial"/>
              </a:rPr>
              <a:t>x </a:t>
            </a:r>
            <a:r>
              <a:rPr sz="2800" spc="-240" dirty="0">
                <a:latin typeface="Arial"/>
                <a:cs typeface="Arial"/>
              </a:rPr>
              <a:t>= </a:t>
            </a:r>
            <a:r>
              <a:rPr sz="2800" spc="-135" dirty="0">
                <a:latin typeface="Arial"/>
                <a:cs typeface="Arial"/>
              </a:rPr>
              <a:t>0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spc="-180" dirty="0">
                <a:latin typeface="Arial"/>
                <a:cs typeface="Arial"/>
              </a:rPr>
              <a:t>maka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41011" y="5262824"/>
            <a:ext cx="396240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650" spc="130" dirty="0">
                <a:latin typeface="Times New Roman"/>
                <a:cs typeface="Times New Roman"/>
              </a:rPr>
              <a:t>4</a:t>
            </a:r>
            <a:r>
              <a:rPr sz="2650" spc="-5" dirty="0">
                <a:latin typeface="Symbol"/>
                <a:cs typeface="Symbol"/>
              </a:rPr>
              <a:t></a:t>
            </a:r>
            <a:endParaRPr sz="265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12540" y="4790383"/>
            <a:ext cx="1146175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09270" algn="l"/>
              </a:tabLst>
            </a:pPr>
            <a:r>
              <a:rPr sz="3975" spc="-7" baseline="-34591" dirty="0">
                <a:latin typeface="Times New Roman"/>
                <a:cs typeface="Times New Roman"/>
              </a:rPr>
              <a:t>M	</a:t>
            </a:r>
            <a:r>
              <a:rPr sz="3975" spc="284" baseline="-34591" dirty="0">
                <a:latin typeface="Symbol"/>
                <a:cs typeface="Symbol"/>
              </a:rPr>
              <a:t></a:t>
            </a:r>
            <a:r>
              <a:rPr sz="2650" u="sng" spc="20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5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50" u="sng" spc="20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5628" y="5181996"/>
            <a:ext cx="132080" cy="3136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850" spc="15" dirty="0">
                <a:latin typeface="Times New Roman"/>
                <a:cs typeface="Times New Roman"/>
              </a:rPr>
              <a:t>a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62200" y="3963923"/>
            <a:ext cx="3200400" cy="0"/>
          </a:xfrm>
          <a:custGeom>
            <a:avLst/>
            <a:gdLst/>
            <a:ahLst/>
            <a:cxnLst/>
            <a:rect l="l" t="t" r="r" b="b"/>
            <a:pathLst>
              <a:path w="3200400">
                <a:moveTo>
                  <a:pt x="0" y="0"/>
                </a:moveTo>
                <a:lnTo>
                  <a:pt x="3200400" y="0"/>
                </a:lnTo>
              </a:path>
            </a:pathLst>
          </a:custGeom>
          <a:ln w="15240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10584" y="3432047"/>
            <a:ext cx="104139" cy="838200"/>
          </a:xfrm>
          <a:custGeom>
            <a:avLst/>
            <a:gdLst/>
            <a:ahLst/>
            <a:cxnLst/>
            <a:rect l="l" t="t" r="r" b="b"/>
            <a:pathLst>
              <a:path w="104139" h="838200">
                <a:moveTo>
                  <a:pt x="9143" y="740663"/>
                </a:moveTo>
                <a:lnTo>
                  <a:pt x="6095" y="743712"/>
                </a:lnTo>
                <a:lnTo>
                  <a:pt x="3048" y="743712"/>
                </a:lnTo>
                <a:lnTo>
                  <a:pt x="0" y="749807"/>
                </a:lnTo>
                <a:lnTo>
                  <a:pt x="3048" y="752855"/>
                </a:lnTo>
                <a:lnTo>
                  <a:pt x="51815" y="838200"/>
                </a:lnTo>
                <a:lnTo>
                  <a:pt x="59218" y="826007"/>
                </a:lnTo>
                <a:lnTo>
                  <a:pt x="45719" y="826007"/>
                </a:lnTo>
                <a:lnTo>
                  <a:pt x="45805" y="802782"/>
                </a:lnTo>
                <a:lnTo>
                  <a:pt x="12191" y="746760"/>
                </a:lnTo>
                <a:lnTo>
                  <a:pt x="12191" y="743712"/>
                </a:lnTo>
                <a:lnTo>
                  <a:pt x="9143" y="740663"/>
                </a:lnTo>
                <a:close/>
              </a:path>
              <a:path w="104139" h="838200">
                <a:moveTo>
                  <a:pt x="51815" y="812800"/>
                </a:moveTo>
                <a:lnTo>
                  <a:pt x="45731" y="822941"/>
                </a:lnTo>
                <a:lnTo>
                  <a:pt x="45719" y="826007"/>
                </a:lnTo>
                <a:lnTo>
                  <a:pt x="57912" y="826007"/>
                </a:lnTo>
                <a:lnTo>
                  <a:pt x="57900" y="822941"/>
                </a:lnTo>
                <a:lnTo>
                  <a:pt x="51815" y="812800"/>
                </a:lnTo>
                <a:close/>
              </a:path>
              <a:path w="104139" h="838200">
                <a:moveTo>
                  <a:pt x="97536" y="740663"/>
                </a:moveTo>
                <a:lnTo>
                  <a:pt x="91439" y="746760"/>
                </a:lnTo>
                <a:lnTo>
                  <a:pt x="57998" y="802495"/>
                </a:lnTo>
                <a:lnTo>
                  <a:pt x="57912" y="826007"/>
                </a:lnTo>
                <a:lnTo>
                  <a:pt x="59218" y="826007"/>
                </a:lnTo>
                <a:lnTo>
                  <a:pt x="103631" y="752855"/>
                </a:lnTo>
                <a:lnTo>
                  <a:pt x="103631" y="743712"/>
                </a:lnTo>
                <a:lnTo>
                  <a:pt x="100583" y="743712"/>
                </a:lnTo>
                <a:lnTo>
                  <a:pt x="97536" y="740663"/>
                </a:lnTo>
                <a:close/>
              </a:path>
              <a:path w="104139" h="838200">
                <a:moveTo>
                  <a:pt x="57998" y="802495"/>
                </a:moveTo>
                <a:lnTo>
                  <a:pt x="51815" y="812800"/>
                </a:lnTo>
                <a:lnTo>
                  <a:pt x="57912" y="822960"/>
                </a:lnTo>
                <a:lnTo>
                  <a:pt x="57998" y="802495"/>
                </a:lnTo>
                <a:close/>
              </a:path>
              <a:path w="104139" h="838200">
                <a:moveTo>
                  <a:pt x="45805" y="802782"/>
                </a:moveTo>
                <a:lnTo>
                  <a:pt x="45731" y="822941"/>
                </a:lnTo>
                <a:lnTo>
                  <a:pt x="51815" y="812800"/>
                </a:lnTo>
                <a:lnTo>
                  <a:pt x="45805" y="802782"/>
                </a:lnTo>
                <a:close/>
              </a:path>
              <a:path w="104139" h="838200">
                <a:moveTo>
                  <a:pt x="60960" y="0"/>
                </a:moveTo>
                <a:lnTo>
                  <a:pt x="48767" y="0"/>
                </a:lnTo>
                <a:lnTo>
                  <a:pt x="45805" y="802782"/>
                </a:lnTo>
                <a:lnTo>
                  <a:pt x="51815" y="812800"/>
                </a:lnTo>
                <a:lnTo>
                  <a:pt x="57998" y="802495"/>
                </a:lnTo>
                <a:lnTo>
                  <a:pt x="60960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507740" y="3522979"/>
            <a:ext cx="135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4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10</a:t>
            </a:fld>
            <a:endParaRPr spc="-60" dirty="0"/>
          </a:p>
        </p:txBody>
      </p:sp>
      <p:sp>
        <p:nvSpPr>
          <p:cNvPr id="10" name="object 10"/>
          <p:cNvSpPr txBox="1"/>
          <p:nvPr/>
        </p:nvSpPr>
        <p:spPr>
          <a:xfrm>
            <a:off x="993139" y="1967635"/>
            <a:ext cx="3268345" cy="155067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15" dirty="0">
                <a:latin typeface="Arial"/>
                <a:cs typeface="Arial"/>
              </a:rPr>
              <a:t> </a:t>
            </a:r>
            <a:r>
              <a:rPr sz="3200" spc="-130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90"/>
              </a:spcBef>
            </a:pPr>
            <a:r>
              <a:rPr sz="2800" dirty="0">
                <a:latin typeface="Arial"/>
                <a:cs typeface="Arial"/>
              </a:rPr>
              <a:t>– </a:t>
            </a:r>
            <a:r>
              <a:rPr sz="2800" spc="-180" dirty="0">
                <a:latin typeface="Arial"/>
                <a:cs typeface="Arial"/>
              </a:rPr>
              <a:t>Beban </a:t>
            </a:r>
            <a:r>
              <a:rPr sz="2800" spc="-135" dirty="0">
                <a:latin typeface="Arial"/>
                <a:cs typeface="Arial"/>
              </a:rPr>
              <a:t>1</a:t>
            </a:r>
            <a:r>
              <a:rPr sz="2800" spc="-260" dirty="0">
                <a:latin typeface="Arial"/>
                <a:cs typeface="Arial"/>
              </a:rPr>
              <a:t> </a:t>
            </a:r>
            <a:r>
              <a:rPr sz="2800" spc="-150" dirty="0">
                <a:latin typeface="Arial"/>
                <a:cs typeface="Arial"/>
              </a:rPr>
              <a:t>gandar</a:t>
            </a:r>
            <a:endParaRPr sz="28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190"/>
              </a:spcBef>
            </a:pPr>
            <a:r>
              <a:rPr sz="1800" spc="-270" dirty="0">
                <a:latin typeface="Arial"/>
                <a:cs typeface="Arial"/>
              </a:rPr>
              <a:t>P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65140" y="3599179"/>
            <a:ext cx="124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25" dirty="0"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3379" y="923036"/>
            <a:ext cx="42246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95" dirty="0"/>
              <a:t>Pemilihan</a:t>
            </a:r>
            <a:r>
              <a:rPr sz="4400" spc="-229" dirty="0"/>
              <a:t> </a:t>
            </a:r>
            <a:r>
              <a:rPr sz="4400" spc="-215" dirty="0"/>
              <a:t>Dimensi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069339" y="1891435"/>
            <a:ext cx="5916295" cy="112522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00" dirty="0">
                <a:latin typeface="Arial"/>
                <a:cs typeface="Arial"/>
              </a:rPr>
              <a:t> </a:t>
            </a:r>
            <a:r>
              <a:rPr sz="3200" spc="-130" dirty="0">
                <a:latin typeface="Arial"/>
                <a:cs typeface="Arial"/>
              </a:rPr>
              <a:t>Lentur</a:t>
            </a:r>
            <a:endParaRPr sz="32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90"/>
              </a:spcBef>
            </a:pPr>
            <a:r>
              <a:rPr sz="2800" dirty="0">
                <a:latin typeface="Arial"/>
                <a:cs typeface="Arial"/>
              </a:rPr>
              <a:t>– </a:t>
            </a:r>
            <a:r>
              <a:rPr sz="2800" spc="-180" dirty="0">
                <a:latin typeface="Arial"/>
                <a:cs typeface="Arial"/>
              </a:rPr>
              <a:t>Beban </a:t>
            </a:r>
            <a:r>
              <a:rPr sz="2800" spc="-135" dirty="0">
                <a:latin typeface="Arial"/>
                <a:cs typeface="Arial"/>
              </a:rPr>
              <a:t>6 </a:t>
            </a:r>
            <a:r>
              <a:rPr sz="2800" spc="-150" dirty="0">
                <a:latin typeface="Arial"/>
                <a:cs typeface="Arial"/>
              </a:rPr>
              <a:t>gandar </a:t>
            </a:r>
            <a:r>
              <a:rPr sz="2800" spc="-535" dirty="0">
                <a:latin typeface="Arial"/>
                <a:cs typeface="Arial"/>
              </a:rPr>
              <a:t>CC </a:t>
            </a:r>
            <a:r>
              <a:rPr sz="2800" spc="-130" dirty="0">
                <a:latin typeface="Arial"/>
                <a:cs typeface="Arial"/>
              </a:rPr>
              <a:t>dan </a:t>
            </a:r>
            <a:r>
              <a:rPr sz="2800" spc="-135" dirty="0">
                <a:latin typeface="Arial"/>
                <a:cs typeface="Arial"/>
              </a:rPr>
              <a:t>4 </a:t>
            </a:r>
            <a:r>
              <a:rPr sz="2800" spc="-150" dirty="0">
                <a:latin typeface="Arial"/>
                <a:cs typeface="Arial"/>
              </a:rPr>
              <a:t>gandar</a:t>
            </a:r>
            <a:r>
              <a:rPr sz="2800" spc="-360" dirty="0">
                <a:latin typeface="Arial"/>
                <a:cs typeface="Arial"/>
              </a:rPr>
              <a:t> </a:t>
            </a:r>
            <a:r>
              <a:rPr sz="2800" spc="-340" dirty="0">
                <a:latin typeface="Arial"/>
                <a:cs typeface="Arial"/>
              </a:rPr>
              <a:t>BB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95400" y="3963923"/>
            <a:ext cx="3200400" cy="0"/>
          </a:xfrm>
          <a:custGeom>
            <a:avLst/>
            <a:gdLst/>
            <a:ahLst/>
            <a:cxnLst/>
            <a:rect l="l" t="t" r="r" b="b"/>
            <a:pathLst>
              <a:path w="3200400">
                <a:moveTo>
                  <a:pt x="0" y="0"/>
                </a:moveTo>
                <a:lnTo>
                  <a:pt x="3200400" y="0"/>
                </a:lnTo>
              </a:path>
            </a:pathLst>
          </a:custGeom>
          <a:ln w="15240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38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1" y="801188"/>
                </a:lnTo>
                <a:lnTo>
                  <a:pt x="12192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2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2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2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74139" y="3522979"/>
            <a:ext cx="135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4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02739" y="4284979"/>
            <a:ext cx="82994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80" dirty="0">
                <a:latin typeface="Arial"/>
                <a:cs typeface="Arial"/>
              </a:rPr>
              <a:t>P1 P2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P3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98340" y="3599179"/>
            <a:ext cx="124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25" dirty="0"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9324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1" y="801188"/>
                </a:lnTo>
                <a:lnTo>
                  <a:pt x="12192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2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2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2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610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1" y="801188"/>
                </a:lnTo>
                <a:lnTo>
                  <a:pt x="12192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2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2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2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326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612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898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562600" y="3963923"/>
            <a:ext cx="3200400" cy="0"/>
          </a:xfrm>
          <a:custGeom>
            <a:avLst/>
            <a:gdLst/>
            <a:ahLst/>
            <a:cxnLst/>
            <a:rect l="l" t="t" r="r" b="b"/>
            <a:pathLst>
              <a:path w="3200400">
                <a:moveTo>
                  <a:pt x="0" y="0"/>
                </a:moveTo>
                <a:lnTo>
                  <a:pt x="3200400" y="0"/>
                </a:lnTo>
              </a:path>
            </a:pathLst>
          </a:custGeom>
          <a:ln w="15240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641340" y="3522979"/>
            <a:ext cx="135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4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765540" y="3599179"/>
            <a:ext cx="124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25" dirty="0"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1996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4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4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4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4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3" y="752855"/>
                </a:lnTo>
                <a:lnTo>
                  <a:pt x="100583" y="746760"/>
                </a:lnTo>
                <a:lnTo>
                  <a:pt x="97535" y="746760"/>
                </a:lnTo>
                <a:lnTo>
                  <a:pt x="94487" y="743712"/>
                </a:lnTo>
                <a:close/>
              </a:path>
              <a:path w="100964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4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4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428232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5" h="838200">
                <a:moveTo>
                  <a:pt x="9143" y="743712"/>
                </a:moveTo>
                <a:lnTo>
                  <a:pt x="6095" y="743712"/>
                </a:lnTo>
                <a:lnTo>
                  <a:pt x="3047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7" y="838200"/>
                </a:lnTo>
                <a:lnTo>
                  <a:pt x="56170" y="826008"/>
                </a:lnTo>
                <a:lnTo>
                  <a:pt x="42671" y="826008"/>
                </a:lnTo>
                <a:lnTo>
                  <a:pt x="42671" y="801188"/>
                </a:lnTo>
                <a:lnTo>
                  <a:pt x="12191" y="746760"/>
                </a:lnTo>
                <a:lnTo>
                  <a:pt x="9143" y="743712"/>
                </a:lnTo>
                <a:close/>
              </a:path>
              <a:path w="100965" h="838200">
                <a:moveTo>
                  <a:pt x="42762" y="801351"/>
                </a:moveTo>
                <a:lnTo>
                  <a:pt x="42671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19" y="822960"/>
                </a:lnTo>
                <a:lnTo>
                  <a:pt x="50291" y="814795"/>
                </a:lnTo>
                <a:lnTo>
                  <a:pt x="42762" y="801351"/>
                </a:lnTo>
                <a:close/>
              </a:path>
              <a:path w="100965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5" h="838200">
                <a:moveTo>
                  <a:pt x="94487" y="743712"/>
                </a:moveTo>
                <a:lnTo>
                  <a:pt x="91439" y="743712"/>
                </a:lnTo>
                <a:lnTo>
                  <a:pt x="88391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7" y="743712"/>
                </a:lnTo>
                <a:close/>
              </a:path>
              <a:path w="100965" h="838200">
                <a:moveTo>
                  <a:pt x="50291" y="814795"/>
                </a:moveTo>
                <a:lnTo>
                  <a:pt x="45719" y="822960"/>
                </a:lnTo>
                <a:lnTo>
                  <a:pt x="54863" y="822960"/>
                </a:lnTo>
                <a:lnTo>
                  <a:pt x="50291" y="814795"/>
                </a:lnTo>
                <a:close/>
              </a:path>
              <a:path w="100965" h="838200">
                <a:moveTo>
                  <a:pt x="57912" y="801188"/>
                </a:moveTo>
                <a:lnTo>
                  <a:pt x="50291" y="814795"/>
                </a:lnTo>
                <a:lnTo>
                  <a:pt x="54863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5" h="838200">
                <a:moveTo>
                  <a:pt x="57912" y="0"/>
                </a:moveTo>
                <a:lnTo>
                  <a:pt x="45719" y="0"/>
                </a:lnTo>
                <a:lnTo>
                  <a:pt x="42762" y="801351"/>
                </a:lnTo>
                <a:lnTo>
                  <a:pt x="50291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799831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5" h="838200">
                <a:moveTo>
                  <a:pt x="9144" y="743712"/>
                </a:moveTo>
                <a:lnTo>
                  <a:pt x="6096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2" y="801188"/>
                </a:lnTo>
                <a:lnTo>
                  <a:pt x="12192" y="746760"/>
                </a:lnTo>
                <a:lnTo>
                  <a:pt x="9144" y="743712"/>
                </a:lnTo>
                <a:close/>
              </a:path>
              <a:path w="100965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20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5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5" h="838200">
                <a:moveTo>
                  <a:pt x="94488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8" y="743712"/>
                </a:lnTo>
                <a:close/>
              </a:path>
              <a:path w="100965" h="838200">
                <a:moveTo>
                  <a:pt x="50292" y="814795"/>
                </a:moveTo>
                <a:lnTo>
                  <a:pt x="45720" y="822960"/>
                </a:lnTo>
                <a:lnTo>
                  <a:pt x="54864" y="822960"/>
                </a:lnTo>
                <a:lnTo>
                  <a:pt x="50292" y="814795"/>
                </a:lnTo>
                <a:close/>
              </a:path>
              <a:path w="100965" h="838200">
                <a:moveTo>
                  <a:pt x="57912" y="801188"/>
                </a:moveTo>
                <a:lnTo>
                  <a:pt x="50292" y="814795"/>
                </a:lnTo>
                <a:lnTo>
                  <a:pt x="54864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5" h="838200">
                <a:moveTo>
                  <a:pt x="57912" y="0"/>
                </a:moveTo>
                <a:lnTo>
                  <a:pt x="45720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028431" y="3429000"/>
            <a:ext cx="100965" cy="838200"/>
          </a:xfrm>
          <a:custGeom>
            <a:avLst/>
            <a:gdLst/>
            <a:ahLst/>
            <a:cxnLst/>
            <a:rect l="l" t="t" r="r" b="b"/>
            <a:pathLst>
              <a:path w="100965" h="838200">
                <a:moveTo>
                  <a:pt x="9144" y="743712"/>
                </a:moveTo>
                <a:lnTo>
                  <a:pt x="6096" y="743712"/>
                </a:lnTo>
                <a:lnTo>
                  <a:pt x="3048" y="746760"/>
                </a:lnTo>
                <a:lnTo>
                  <a:pt x="0" y="746760"/>
                </a:lnTo>
                <a:lnTo>
                  <a:pt x="0" y="752855"/>
                </a:lnTo>
                <a:lnTo>
                  <a:pt x="48768" y="838200"/>
                </a:lnTo>
                <a:lnTo>
                  <a:pt x="56170" y="826008"/>
                </a:lnTo>
                <a:lnTo>
                  <a:pt x="42672" y="826008"/>
                </a:lnTo>
                <a:lnTo>
                  <a:pt x="42672" y="801188"/>
                </a:lnTo>
                <a:lnTo>
                  <a:pt x="12192" y="746760"/>
                </a:lnTo>
                <a:lnTo>
                  <a:pt x="9144" y="743712"/>
                </a:lnTo>
                <a:close/>
              </a:path>
              <a:path w="100965" h="838200">
                <a:moveTo>
                  <a:pt x="42762" y="801351"/>
                </a:moveTo>
                <a:lnTo>
                  <a:pt x="42672" y="826008"/>
                </a:lnTo>
                <a:lnTo>
                  <a:pt x="56170" y="826008"/>
                </a:lnTo>
                <a:lnTo>
                  <a:pt x="57912" y="823139"/>
                </a:lnTo>
                <a:lnTo>
                  <a:pt x="57912" y="822960"/>
                </a:lnTo>
                <a:lnTo>
                  <a:pt x="45720" y="822960"/>
                </a:lnTo>
                <a:lnTo>
                  <a:pt x="50292" y="814795"/>
                </a:lnTo>
                <a:lnTo>
                  <a:pt x="42762" y="801351"/>
                </a:lnTo>
                <a:close/>
              </a:path>
              <a:path w="100965" h="838200">
                <a:moveTo>
                  <a:pt x="57912" y="823139"/>
                </a:moveTo>
                <a:lnTo>
                  <a:pt x="56170" y="826008"/>
                </a:lnTo>
                <a:lnTo>
                  <a:pt x="57912" y="826008"/>
                </a:lnTo>
                <a:lnTo>
                  <a:pt x="57912" y="823139"/>
                </a:lnTo>
                <a:close/>
              </a:path>
              <a:path w="100965" h="838200">
                <a:moveTo>
                  <a:pt x="94488" y="743712"/>
                </a:moveTo>
                <a:lnTo>
                  <a:pt x="91440" y="743712"/>
                </a:lnTo>
                <a:lnTo>
                  <a:pt x="88392" y="746760"/>
                </a:lnTo>
                <a:lnTo>
                  <a:pt x="57912" y="801188"/>
                </a:lnTo>
                <a:lnTo>
                  <a:pt x="57912" y="823139"/>
                </a:lnTo>
                <a:lnTo>
                  <a:pt x="100584" y="752855"/>
                </a:lnTo>
                <a:lnTo>
                  <a:pt x="100584" y="746760"/>
                </a:lnTo>
                <a:lnTo>
                  <a:pt x="97536" y="746760"/>
                </a:lnTo>
                <a:lnTo>
                  <a:pt x="94488" y="743712"/>
                </a:lnTo>
                <a:close/>
              </a:path>
              <a:path w="100965" h="838200">
                <a:moveTo>
                  <a:pt x="50292" y="814795"/>
                </a:moveTo>
                <a:lnTo>
                  <a:pt x="45720" y="822960"/>
                </a:lnTo>
                <a:lnTo>
                  <a:pt x="54864" y="822960"/>
                </a:lnTo>
                <a:lnTo>
                  <a:pt x="50292" y="814795"/>
                </a:lnTo>
                <a:close/>
              </a:path>
              <a:path w="100965" h="838200">
                <a:moveTo>
                  <a:pt x="57912" y="801188"/>
                </a:moveTo>
                <a:lnTo>
                  <a:pt x="50292" y="814795"/>
                </a:lnTo>
                <a:lnTo>
                  <a:pt x="54864" y="822960"/>
                </a:lnTo>
                <a:lnTo>
                  <a:pt x="57912" y="822960"/>
                </a:lnTo>
                <a:lnTo>
                  <a:pt x="57912" y="801188"/>
                </a:lnTo>
                <a:close/>
              </a:path>
              <a:path w="100965" h="838200">
                <a:moveTo>
                  <a:pt x="57912" y="0"/>
                </a:moveTo>
                <a:lnTo>
                  <a:pt x="45720" y="0"/>
                </a:lnTo>
                <a:lnTo>
                  <a:pt x="42762" y="801351"/>
                </a:lnTo>
                <a:lnTo>
                  <a:pt x="50292" y="814795"/>
                </a:lnTo>
                <a:lnTo>
                  <a:pt x="57821" y="801351"/>
                </a:lnTo>
                <a:lnTo>
                  <a:pt x="57912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431540" y="4284979"/>
            <a:ext cx="48113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79065" algn="l"/>
                <a:tab pos="4279265" algn="l"/>
              </a:tabLst>
            </a:pPr>
            <a:r>
              <a:rPr sz="1800" spc="-180" dirty="0">
                <a:latin typeface="Arial"/>
                <a:cs typeface="Arial"/>
              </a:rPr>
              <a:t>P1</a:t>
            </a:r>
            <a:r>
              <a:rPr sz="1800" spc="-114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P2</a:t>
            </a:r>
            <a:r>
              <a:rPr sz="1800" spc="-90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P3	P1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P2	P1</a:t>
            </a:r>
            <a:r>
              <a:rPr sz="1800" spc="-185" dirty="0">
                <a:latin typeface="Arial"/>
                <a:cs typeface="Arial"/>
              </a:rPr>
              <a:t> </a:t>
            </a:r>
            <a:r>
              <a:rPr sz="1800" spc="-180" dirty="0">
                <a:latin typeface="Arial"/>
                <a:cs typeface="Arial"/>
              </a:rPr>
              <a:t>P2</a:t>
            </a:r>
            <a:endParaRPr sz="18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772536" y="5291899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5">
                <a:moveTo>
                  <a:pt x="0" y="0"/>
                </a:moveTo>
                <a:lnTo>
                  <a:pt x="489203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817929" y="5291899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4">
                <a:moveTo>
                  <a:pt x="0" y="0"/>
                </a:moveTo>
                <a:lnTo>
                  <a:pt x="489394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72536" y="6407658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5">
                <a:moveTo>
                  <a:pt x="0" y="0"/>
                </a:moveTo>
                <a:lnTo>
                  <a:pt x="489203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24406" y="6407658"/>
            <a:ext cx="489584" cy="0"/>
          </a:xfrm>
          <a:custGeom>
            <a:avLst/>
            <a:gdLst/>
            <a:ahLst/>
            <a:cxnLst/>
            <a:rect l="l" t="t" r="r" b="b"/>
            <a:pathLst>
              <a:path w="489584">
                <a:moveTo>
                  <a:pt x="0" y="0"/>
                </a:moveTo>
                <a:lnTo>
                  <a:pt x="489394" y="0"/>
                </a:lnTo>
              </a:path>
            </a:pathLst>
          </a:custGeom>
          <a:ln w="172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398267" y="6113971"/>
            <a:ext cx="321310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250" spc="10" dirty="0">
                <a:latin typeface="Symbol"/>
                <a:cs typeface="Symbol"/>
              </a:rPr>
              <a:t>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11</a:t>
            </a:fld>
            <a:endParaRPr spc="-60" dirty="0"/>
          </a:p>
        </p:txBody>
      </p:sp>
      <p:sp>
        <p:nvSpPr>
          <p:cNvPr id="27" name="object 27"/>
          <p:cNvSpPr txBox="1"/>
          <p:nvPr/>
        </p:nvSpPr>
        <p:spPr>
          <a:xfrm>
            <a:off x="2398267" y="4998402"/>
            <a:ext cx="321310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250" spc="10" dirty="0">
                <a:latin typeface="Symbol"/>
                <a:cs typeface="Symbol"/>
              </a:rPr>
              <a:t>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422908" y="6083490"/>
            <a:ext cx="902969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661670" algn="l"/>
              </a:tabLst>
            </a:pPr>
            <a:r>
              <a:rPr sz="3250" spc="15" dirty="0">
                <a:latin typeface="Times New Roman"/>
                <a:cs typeface="Times New Roman"/>
              </a:rPr>
              <a:t>M	</a:t>
            </a:r>
            <a:r>
              <a:rPr sz="3250" spc="10" dirty="0">
                <a:latin typeface="Symbol"/>
                <a:cs typeface="Symbol"/>
              </a:rPr>
              <a:t>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22908" y="4967922"/>
            <a:ext cx="902969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661670" algn="l"/>
              </a:tabLst>
            </a:pPr>
            <a:r>
              <a:rPr sz="3250" spc="15" dirty="0">
                <a:latin typeface="Times New Roman"/>
                <a:cs typeface="Times New Roman"/>
              </a:rPr>
              <a:t>M	</a:t>
            </a:r>
            <a:r>
              <a:rPr sz="3250" spc="10" dirty="0">
                <a:latin typeface="Symbol"/>
                <a:cs typeface="Symbol"/>
              </a:rPr>
              <a:t>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486660" y="5920851"/>
            <a:ext cx="14668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4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392172" y="6406578"/>
            <a:ext cx="5907405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459095" algn="l"/>
              </a:tabLst>
            </a:pPr>
            <a:r>
              <a:rPr sz="2850" spc="172" baseline="2923" dirty="0">
                <a:latin typeface="Times New Roman"/>
                <a:cs typeface="Times New Roman"/>
              </a:rPr>
              <a:t>i</a:t>
            </a:r>
            <a:r>
              <a:rPr sz="2850" spc="-172" baseline="2923" dirty="0">
                <a:latin typeface="Symbol"/>
                <a:cs typeface="Symbol"/>
              </a:rPr>
              <a:t></a:t>
            </a:r>
            <a:r>
              <a:rPr sz="2850" baseline="2923" dirty="0">
                <a:latin typeface="Times New Roman"/>
                <a:cs typeface="Times New Roman"/>
              </a:rPr>
              <a:t>1</a:t>
            </a:r>
            <a:r>
              <a:rPr sz="2850" spc="157" baseline="2923" dirty="0">
                <a:latin typeface="Times New Roman"/>
                <a:cs typeface="Times New Roman"/>
              </a:rPr>
              <a:t> </a:t>
            </a:r>
            <a:r>
              <a:rPr sz="3250" dirty="0">
                <a:latin typeface="Times New Roman"/>
                <a:cs typeface="Times New Roman"/>
              </a:rPr>
              <a:t>4</a:t>
            </a:r>
            <a:r>
              <a:rPr sz="3250" spc="10" dirty="0">
                <a:latin typeface="Symbol"/>
                <a:cs typeface="Symbol"/>
              </a:rPr>
              <a:t></a:t>
            </a:r>
            <a:r>
              <a:rPr sz="3250" dirty="0">
                <a:latin typeface="Times New Roman"/>
                <a:cs typeface="Times New Roman"/>
              </a:rPr>
              <a:t>	4</a:t>
            </a:r>
            <a:r>
              <a:rPr sz="3250" spc="10" dirty="0">
                <a:latin typeface="Symbol"/>
                <a:cs typeface="Symbol"/>
              </a:rPr>
              <a:t>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892044" y="5950774"/>
            <a:ext cx="5307330" cy="6819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33070" algn="l"/>
                <a:tab pos="5062855" algn="l"/>
              </a:tabLst>
            </a:pPr>
            <a:r>
              <a:rPr sz="4875" spc="7" baseline="35042" dirty="0">
                <a:latin typeface="Times New Roman"/>
                <a:cs typeface="Times New Roman"/>
              </a:rPr>
              <a:t>P	</a:t>
            </a:r>
            <a:r>
              <a:rPr sz="3250" spc="160" dirty="0">
                <a:latin typeface="Times New Roman"/>
                <a:cs typeface="Times New Roman"/>
              </a:rPr>
              <a:t>e</a:t>
            </a:r>
            <a:r>
              <a:rPr sz="2850" spc="120" baseline="42397" dirty="0">
                <a:latin typeface="Symbol"/>
                <a:cs typeface="Symbol"/>
              </a:rPr>
              <a:t></a:t>
            </a:r>
            <a:r>
              <a:rPr sz="2850" spc="7" baseline="42397" dirty="0">
                <a:latin typeface="Symbol"/>
                <a:cs typeface="Symbol"/>
              </a:rPr>
              <a:t></a:t>
            </a:r>
            <a:r>
              <a:rPr sz="2850" baseline="42397" dirty="0">
                <a:latin typeface="Times New Roman"/>
                <a:cs typeface="Times New Roman"/>
              </a:rPr>
              <a:t>x</a:t>
            </a:r>
            <a:r>
              <a:rPr sz="2850" spc="-22" baseline="42397" dirty="0">
                <a:latin typeface="Times New Roman"/>
                <a:cs typeface="Times New Roman"/>
              </a:rPr>
              <a:t> </a:t>
            </a:r>
            <a:r>
              <a:rPr sz="4300" spc="-475" dirty="0">
                <a:latin typeface="Symbol"/>
                <a:cs typeface="Symbol"/>
              </a:rPr>
              <a:t></a:t>
            </a:r>
            <a:r>
              <a:rPr sz="3250" spc="-5" dirty="0">
                <a:latin typeface="Times New Roman"/>
                <a:cs typeface="Times New Roman"/>
              </a:rPr>
              <a:t>c</a:t>
            </a:r>
            <a:r>
              <a:rPr sz="3250" spc="5" dirty="0">
                <a:latin typeface="Times New Roman"/>
                <a:cs typeface="Times New Roman"/>
              </a:rPr>
              <a:t>os</a:t>
            </a:r>
            <a:r>
              <a:rPr sz="3250" spc="-434" dirty="0">
                <a:latin typeface="Times New Roman"/>
                <a:cs typeface="Times New Roman"/>
              </a:rPr>
              <a:t> </a:t>
            </a:r>
            <a:r>
              <a:rPr sz="3250" spc="60" dirty="0">
                <a:latin typeface="Symbol"/>
                <a:cs typeface="Symbol"/>
              </a:rPr>
              <a:t></a:t>
            </a:r>
            <a:r>
              <a:rPr sz="3250" spc="5" dirty="0">
                <a:latin typeface="Times New Roman"/>
                <a:cs typeface="Times New Roman"/>
              </a:rPr>
              <a:t>x</a:t>
            </a:r>
            <a:r>
              <a:rPr sz="3250" spc="-170" dirty="0">
                <a:latin typeface="Times New Roman"/>
                <a:cs typeface="Times New Roman"/>
              </a:rPr>
              <a:t> </a:t>
            </a:r>
            <a:r>
              <a:rPr sz="3250" spc="10" dirty="0">
                <a:latin typeface="Symbol"/>
                <a:cs typeface="Symbol"/>
              </a:rPr>
              <a:t></a:t>
            </a:r>
            <a:r>
              <a:rPr sz="3250" spc="-355" dirty="0">
                <a:latin typeface="Times New Roman"/>
                <a:cs typeface="Times New Roman"/>
              </a:rPr>
              <a:t> </a:t>
            </a:r>
            <a:r>
              <a:rPr sz="3250" spc="5" dirty="0">
                <a:latin typeface="Times New Roman"/>
                <a:cs typeface="Times New Roman"/>
              </a:rPr>
              <a:t>sin</a:t>
            </a:r>
            <a:r>
              <a:rPr sz="3250" spc="-310" dirty="0">
                <a:latin typeface="Times New Roman"/>
                <a:cs typeface="Times New Roman"/>
              </a:rPr>
              <a:t> </a:t>
            </a:r>
            <a:r>
              <a:rPr sz="3250" spc="40" dirty="0">
                <a:latin typeface="Symbol"/>
                <a:cs typeface="Symbol"/>
              </a:rPr>
              <a:t></a:t>
            </a:r>
            <a:r>
              <a:rPr sz="3250" spc="265" dirty="0">
                <a:latin typeface="Times New Roman"/>
                <a:cs typeface="Times New Roman"/>
              </a:rPr>
              <a:t>x</a:t>
            </a:r>
            <a:r>
              <a:rPr sz="4300" dirty="0">
                <a:latin typeface="Symbol"/>
                <a:cs typeface="Symbol"/>
              </a:rPr>
              <a:t></a:t>
            </a:r>
            <a:r>
              <a:rPr sz="3250" spc="10" dirty="0">
                <a:latin typeface="Symbol"/>
                <a:cs typeface="Symbol"/>
              </a:rPr>
              <a:t></a:t>
            </a:r>
            <a:r>
              <a:rPr sz="3250" spc="-114" dirty="0">
                <a:latin typeface="Times New Roman"/>
                <a:cs typeface="Times New Roman"/>
              </a:rPr>
              <a:t> </a:t>
            </a:r>
            <a:r>
              <a:rPr sz="3250" spc="-70" dirty="0">
                <a:latin typeface="Times New Roman"/>
                <a:cs typeface="Times New Roman"/>
              </a:rPr>
              <a:t>0</a:t>
            </a:r>
            <a:r>
              <a:rPr sz="3250" spc="-5" dirty="0">
                <a:latin typeface="Times New Roman"/>
                <a:cs typeface="Times New Roman"/>
              </a:rPr>
              <a:t>,</a:t>
            </a:r>
            <a:r>
              <a:rPr sz="3250" spc="5" dirty="0">
                <a:latin typeface="Times New Roman"/>
                <a:cs typeface="Times New Roman"/>
              </a:rPr>
              <a:t>75</a:t>
            </a:r>
            <a:r>
              <a:rPr sz="3250" dirty="0">
                <a:latin typeface="Times New Roman"/>
                <a:cs typeface="Times New Roman"/>
              </a:rPr>
              <a:t>	</a:t>
            </a:r>
            <a:r>
              <a:rPr sz="4875" spc="7" baseline="35042" dirty="0">
                <a:latin typeface="Times New Roman"/>
                <a:cs typeface="Times New Roman"/>
              </a:rPr>
              <a:t>P</a:t>
            </a:r>
            <a:endParaRPr sz="4875" baseline="35042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816100" y="6359763"/>
            <a:ext cx="133350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483611" y="4805283"/>
            <a:ext cx="14668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6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92172" y="5291010"/>
            <a:ext cx="5901690" cy="522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452745" algn="l"/>
              </a:tabLst>
            </a:pPr>
            <a:r>
              <a:rPr sz="2850" spc="172" baseline="2923" dirty="0">
                <a:latin typeface="Times New Roman"/>
                <a:cs typeface="Times New Roman"/>
              </a:rPr>
              <a:t>i</a:t>
            </a:r>
            <a:r>
              <a:rPr sz="2850" spc="-172" baseline="2923" dirty="0">
                <a:latin typeface="Symbol"/>
                <a:cs typeface="Symbol"/>
              </a:rPr>
              <a:t></a:t>
            </a:r>
            <a:r>
              <a:rPr sz="2850" baseline="2923" dirty="0">
                <a:latin typeface="Times New Roman"/>
                <a:cs typeface="Times New Roman"/>
              </a:rPr>
              <a:t>1</a:t>
            </a:r>
            <a:r>
              <a:rPr sz="2850" spc="157" baseline="2923" dirty="0">
                <a:latin typeface="Times New Roman"/>
                <a:cs typeface="Times New Roman"/>
              </a:rPr>
              <a:t> </a:t>
            </a:r>
            <a:r>
              <a:rPr sz="3250" dirty="0">
                <a:latin typeface="Times New Roman"/>
                <a:cs typeface="Times New Roman"/>
              </a:rPr>
              <a:t>4</a:t>
            </a:r>
            <a:r>
              <a:rPr sz="3250" spc="10" dirty="0">
                <a:latin typeface="Symbol"/>
                <a:cs typeface="Symbol"/>
              </a:rPr>
              <a:t></a:t>
            </a:r>
            <a:r>
              <a:rPr sz="3250" dirty="0">
                <a:latin typeface="Times New Roman"/>
                <a:cs typeface="Times New Roman"/>
              </a:rPr>
              <a:t>	4</a:t>
            </a:r>
            <a:r>
              <a:rPr sz="3250" spc="10" dirty="0">
                <a:latin typeface="Symbol"/>
                <a:cs typeface="Symbol"/>
              </a:rPr>
              <a:t>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892044" y="4835206"/>
            <a:ext cx="5300980" cy="6819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33070" algn="l"/>
                <a:tab pos="5056505" algn="l"/>
              </a:tabLst>
            </a:pPr>
            <a:r>
              <a:rPr sz="4875" spc="7" baseline="35042" dirty="0">
                <a:latin typeface="Times New Roman"/>
                <a:cs typeface="Times New Roman"/>
              </a:rPr>
              <a:t>P	</a:t>
            </a:r>
            <a:r>
              <a:rPr sz="3250" spc="160" dirty="0">
                <a:latin typeface="Times New Roman"/>
                <a:cs typeface="Times New Roman"/>
              </a:rPr>
              <a:t>e</a:t>
            </a:r>
            <a:r>
              <a:rPr sz="2850" spc="120" baseline="42397" dirty="0">
                <a:latin typeface="Symbol"/>
                <a:cs typeface="Symbol"/>
              </a:rPr>
              <a:t></a:t>
            </a:r>
            <a:r>
              <a:rPr sz="2850" spc="7" baseline="42397" dirty="0">
                <a:latin typeface="Symbol"/>
                <a:cs typeface="Symbol"/>
              </a:rPr>
              <a:t></a:t>
            </a:r>
            <a:r>
              <a:rPr sz="2850" baseline="42397" dirty="0">
                <a:latin typeface="Times New Roman"/>
                <a:cs typeface="Times New Roman"/>
              </a:rPr>
              <a:t>x</a:t>
            </a:r>
            <a:r>
              <a:rPr sz="2850" spc="-22" baseline="42397" dirty="0">
                <a:latin typeface="Times New Roman"/>
                <a:cs typeface="Times New Roman"/>
              </a:rPr>
              <a:t> </a:t>
            </a:r>
            <a:r>
              <a:rPr sz="4300" spc="-475" dirty="0">
                <a:latin typeface="Symbol"/>
                <a:cs typeface="Symbol"/>
              </a:rPr>
              <a:t></a:t>
            </a:r>
            <a:r>
              <a:rPr sz="3250" spc="-5" dirty="0">
                <a:latin typeface="Times New Roman"/>
                <a:cs typeface="Times New Roman"/>
              </a:rPr>
              <a:t>c</a:t>
            </a:r>
            <a:r>
              <a:rPr sz="3250" spc="5" dirty="0">
                <a:latin typeface="Times New Roman"/>
                <a:cs typeface="Times New Roman"/>
              </a:rPr>
              <a:t>os</a:t>
            </a:r>
            <a:r>
              <a:rPr sz="3250" spc="-434" dirty="0">
                <a:latin typeface="Times New Roman"/>
                <a:cs typeface="Times New Roman"/>
              </a:rPr>
              <a:t> </a:t>
            </a:r>
            <a:r>
              <a:rPr sz="3250" spc="60" dirty="0">
                <a:latin typeface="Symbol"/>
                <a:cs typeface="Symbol"/>
              </a:rPr>
              <a:t></a:t>
            </a:r>
            <a:r>
              <a:rPr sz="3250" spc="5" dirty="0">
                <a:latin typeface="Times New Roman"/>
                <a:cs typeface="Times New Roman"/>
              </a:rPr>
              <a:t>x</a:t>
            </a:r>
            <a:r>
              <a:rPr sz="3250" spc="-170" dirty="0">
                <a:latin typeface="Times New Roman"/>
                <a:cs typeface="Times New Roman"/>
              </a:rPr>
              <a:t> </a:t>
            </a:r>
            <a:r>
              <a:rPr sz="3250" spc="10" dirty="0">
                <a:latin typeface="Symbol"/>
                <a:cs typeface="Symbol"/>
              </a:rPr>
              <a:t></a:t>
            </a:r>
            <a:r>
              <a:rPr sz="3250" spc="-355" dirty="0">
                <a:latin typeface="Times New Roman"/>
                <a:cs typeface="Times New Roman"/>
              </a:rPr>
              <a:t> </a:t>
            </a:r>
            <a:r>
              <a:rPr sz="3250" spc="5" dirty="0">
                <a:latin typeface="Times New Roman"/>
                <a:cs typeface="Times New Roman"/>
              </a:rPr>
              <a:t>sin</a:t>
            </a:r>
            <a:r>
              <a:rPr sz="3250" spc="-310" dirty="0">
                <a:latin typeface="Times New Roman"/>
                <a:cs typeface="Times New Roman"/>
              </a:rPr>
              <a:t> </a:t>
            </a:r>
            <a:r>
              <a:rPr sz="3250" spc="40" dirty="0">
                <a:latin typeface="Symbol"/>
                <a:cs typeface="Symbol"/>
              </a:rPr>
              <a:t></a:t>
            </a:r>
            <a:r>
              <a:rPr sz="3250" spc="265" dirty="0">
                <a:latin typeface="Times New Roman"/>
                <a:cs typeface="Times New Roman"/>
              </a:rPr>
              <a:t>x</a:t>
            </a:r>
            <a:r>
              <a:rPr sz="4300" dirty="0">
                <a:latin typeface="Symbol"/>
                <a:cs typeface="Symbol"/>
              </a:rPr>
              <a:t></a:t>
            </a:r>
            <a:r>
              <a:rPr sz="3250" spc="10" dirty="0">
                <a:latin typeface="Symbol"/>
                <a:cs typeface="Symbol"/>
              </a:rPr>
              <a:t></a:t>
            </a:r>
            <a:r>
              <a:rPr sz="3250" spc="-114" dirty="0">
                <a:latin typeface="Times New Roman"/>
                <a:cs typeface="Times New Roman"/>
              </a:rPr>
              <a:t> </a:t>
            </a:r>
            <a:r>
              <a:rPr sz="3250" spc="-70" dirty="0">
                <a:latin typeface="Times New Roman"/>
                <a:cs typeface="Times New Roman"/>
              </a:rPr>
              <a:t>0</a:t>
            </a:r>
            <a:r>
              <a:rPr sz="3250" spc="-100" dirty="0">
                <a:latin typeface="Times New Roman"/>
                <a:cs typeface="Times New Roman"/>
              </a:rPr>
              <a:t>,</a:t>
            </a:r>
            <a:r>
              <a:rPr sz="3250" spc="5" dirty="0">
                <a:latin typeface="Times New Roman"/>
                <a:cs typeface="Times New Roman"/>
              </a:rPr>
              <a:t>82</a:t>
            </a:r>
            <a:r>
              <a:rPr sz="3250" dirty="0">
                <a:latin typeface="Times New Roman"/>
                <a:cs typeface="Times New Roman"/>
              </a:rPr>
              <a:t>	</a:t>
            </a:r>
            <a:r>
              <a:rPr sz="4875" spc="7" baseline="35042" dirty="0">
                <a:latin typeface="Times New Roman"/>
                <a:cs typeface="Times New Roman"/>
              </a:rPr>
              <a:t>P</a:t>
            </a:r>
            <a:endParaRPr sz="4875" baseline="35042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816100" y="5244195"/>
            <a:ext cx="133350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8076" y="923036"/>
            <a:ext cx="37560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15" dirty="0"/>
              <a:t>Perancangan</a:t>
            </a:r>
            <a:r>
              <a:rPr sz="4400" spc="-14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20315"/>
            <a:ext cx="4148454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40" dirty="0">
                <a:latin typeface="Arial"/>
                <a:cs typeface="Arial"/>
              </a:rPr>
              <a:t>Formula </a:t>
            </a:r>
            <a:r>
              <a:rPr sz="3000" spc="-190" dirty="0">
                <a:latin typeface="Arial"/>
                <a:cs typeface="Arial"/>
              </a:rPr>
              <a:t>yang</a:t>
            </a:r>
            <a:r>
              <a:rPr sz="3000" spc="-265" dirty="0">
                <a:latin typeface="Arial"/>
                <a:cs typeface="Arial"/>
              </a:rPr>
              <a:t> </a:t>
            </a:r>
            <a:r>
              <a:rPr sz="3000" spc="-140" dirty="0">
                <a:latin typeface="Arial"/>
                <a:cs typeface="Arial"/>
              </a:rPr>
              <a:t>digunakan</a:t>
            </a:r>
            <a:endParaRPr sz="3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39" y="3529076"/>
            <a:ext cx="6858634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20" dirty="0">
                <a:latin typeface="Arial"/>
                <a:cs typeface="Arial"/>
              </a:rPr>
              <a:t>Sehingga </a:t>
            </a:r>
            <a:r>
              <a:rPr sz="3000" spc="-170" dirty="0">
                <a:latin typeface="Arial"/>
                <a:cs typeface="Arial"/>
              </a:rPr>
              <a:t>persamaan </a:t>
            </a:r>
            <a:r>
              <a:rPr sz="3000" spc="-175" dirty="0">
                <a:latin typeface="Arial"/>
                <a:cs typeface="Arial"/>
              </a:rPr>
              <a:t>tegangan </a:t>
            </a:r>
            <a:r>
              <a:rPr sz="3000" spc="-45" dirty="0">
                <a:latin typeface="Arial"/>
                <a:cs typeface="Arial"/>
              </a:rPr>
              <a:t>di </a:t>
            </a:r>
            <a:r>
              <a:rPr sz="3000" spc="-180" dirty="0">
                <a:latin typeface="Arial"/>
                <a:cs typeface="Arial"/>
              </a:rPr>
              <a:t>dasar</a:t>
            </a:r>
            <a:r>
              <a:rPr sz="3000" spc="-140" dirty="0">
                <a:latin typeface="Arial"/>
                <a:cs typeface="Arial"/>
              </a:rPr>
              <a:t> </a:t>
            </a:r>
            <a:r>
              <a:rPr sz="3000" spc="-70" dirty="0">
                <a:latin typeface="Arial"/>
                <a:cs typeface="Arial"/>
              </a:rPr>
              <a:t>rel</a:t>
            </a:r>
            <a:endParaRPr sz="3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50339" y="5034788"/>
            <a:ext cx="1393825" cy="4210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00" spc="-5" dirty="0">
                <a:latin typeface="Arial"/>
                <a:cs typeface="Arial"/>
              </a:rPr>
              <a:t>–</a:t>
            </a:r>
            <a:r>
              <a:rPr sz="2600" spc="25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dengan: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07539" y="5435294"/>
            <a:ext cx="5036185" cy="150114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60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135" dirty="0">
                <a:latin typeface="Arial"/>
                <a:cs typeface="Arial"/>
              </a:rPr>
              <a:t>P=tekanan </a:t>
            </a:r>
            <a:r>
              <a:rPr sz="2200" spc="-75" dirty="0">
                <a:latin typeface="Arial"/>
                <a:cs typeface="Arial"/>
              </a:rPr>
              <a:t>roda </a:t>
            </a:r>
            <a:r>
              <a:rPr sz="2200" spc="-85" dirty="0">
                <a:latin typeface="Arial"/>
                <a:cs typeface="Arial"/>
              </a:rPr>
              <a:t>dinamis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290" dirty="0">
                <a:latin typeface="Arial"/>
                <a:cs typeface="Arial"/>
              </a:rPr>
              <a:t>Ps </a:t>
            </a:r>
            <a:r>
              <a:rPr sz="2200" spc="-325" dirty="0">
                <a:latin typeface="Arial"/>
                <a:cs typeface="Arial"/>
              </a:rPr>
              <a:t>X</a:t>
            </a:r>
            <a:r>
              <a:rPr sz="2200" spc="-350" dirty="0">
                <a:latin typeface="Arial"/>
                <a:cs typeface="Arial"/>
              </a:rPr>
              <a:t> </a:t>
            </a:r>
            <a:r>
              <a:rPr sz="2200" spc="-65" dirty="0">
                <a:latin typeface="Arial"/>
                <a:cs typeface="Arial"/>
              </a:rPr>
              <a:t>Ip</a:t>
            </a:r>
            <a:endParaRPr sz="2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290" dirty="0">
                <a:latin typeface="Arial"/>
                <a:cs typeface="Arial"/>
              </a:rPr>
              <a:t>Ps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00" dirty="0">
                <a:latin typeface="Arial"/>
                <a:cs typeface="Arial"/>
              </a:rPr>
              <a:t>tekanan </a:t>
            </a:r>
            <a:r>
              <a:rPr sz="2200" spc="-75" dirty="0">
                <a:latin typeface="Arial"/>
                <a:cs typeface="Arial"/>
              </a:rPr>
              <a:t>roda</a:t>
            </a:r>
            <a:r>
              <a:rPr sz="2200" spc="-250" dirty="0">
                <a:latin typeface="Arial"/>
                <a:cs typeface="Arial"/>
              </a:rPr>
              <a:t> </a:t>
            </a:r>
            <a:r>
              <a:rPr sz="2200" spc="-95" dirty="0">
                <a:latin typeface="Arial"/>
                <a:cs typeface="Arial"/>
              </a:rPr>
              <a:t>statis</a:t>
            </a:r>
            <a:endParaRPr sz="2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65" dirty="0">
                <a:latin typeface="Arial"/>
                <a:cs typeface="Arial"/>
              </a:rPr>
              <a:t>Ip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50" dirty="0">
                <a:latin typeface="Arial"/>
                <a:cs typeface="Arial"/>
              </a:rPr>
              <a:t>faktor </a:t>
            </a:r>
            <a:r>
              <a:rPr sz="2200" spc="-85" dirty="0">
                <a:latin typeface="Arial"/>
                <a:cs typeface="Arial"/>
              </a:rPr>
              <a:t>dinamis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05" dirty="0">
                <a:latin typeface="Arial"/>
                <a:cs typeface="Arial"/>
              </a:rPr>
              <a:t>1 </a:t>
            </a:r>
            <a:r>
              <a:rPr sz="2200" spc="-190" dirty="0">
                <a:latin typeface="Arial"/>
                <a:cs typeface="Arial"/>
              </a:rPr>
              <a:t>+ </a:t>
            </a:r>
            <a:r>
              <a:rPr sz="2200" spc="-95" dirty="0">
                <a:latin typeface="Arial"/>
                <a:cs typeface="Arial"/>
              </a:rPr>
              <a:t>0,01 </a:t>
            </a:r>
            <a:r>
              <a:rPr sz="2200" spc="-65" dirty="0">
                <a:latin typeface="Arial"/>
                <a:cs typeface="Arial"/>
              </a:rPr>
              <a:t>(v/1,609 </a:t>
            </a:r>
            <a:r>
              <a:rPr sz="2200" spc="-125" dirty="0">
                <a:latin typeface="Arial"/>
                <a:cs typeface="Arial"/>
              </a:rPr>
              <a:t>–</a:t>
            </a:r>
            <a:r>
              <a:rPr sz="2200" spc="-105" dirty="0">
                <a:latin typeface="Arial"/>
                <a:cs typeface="Arial"/>
              </a:rPr>
              <a:t> </a:t>
            </a:r>
            <a:r>
              <a:rPr sz="2200" spc="-85" dirty="0">
                <a:latin typeface="Arial"/>
                <a:cs typeface="Arial"/>
              </a:rPr>
              <a:t>5)</a:t>
            </a:r>
            <a:endParaRPr sz="2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240665" algn="l"/>
                <a:tab pos="241300" algn="l"/>
              </a:tabLst>
            </a:pPr>
            <a:r>
              <a:rPr sz="2200" spc="-105" dirty="0">
                <a:latin typeface="Arial"/>
                <a:cs typeface="Arial"/>
              </a:rPr>
              <a:t>v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14" dirty="0">
                <a:latin typeface="Arial"/>
                <a:cs typeface="Arial"/>
              </a:rPr>
              <a:t>kecepatan rencana</a:t>
            </a:r>
            <a:r>
              <a:rPr sz="2200" spc="-100" dirty="0">
                <a:latin typeface="Arial"/>
                <a:cs typeface="Arial"/>
              </a:rPr>
              <a:t> </a:t>
            </a:r>
            <a:r>
              <a:rPr sz="2200" spc="-45" dirty="0">
                <a:latin typeface="Arial"/>
                <a:cs typeface="Arial"/>
              </a:rPr>
              <a:t>(km/jam)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74376" y="3207829"/>
            <a:ext cx="414655" cy="0"/>
          </a:xfrm>
          <a:custGeom>
            <a:avLst/>
            <a:gdLst/>
            <a:ahLst/>
            <a:cxnLst/>
            <a:rect l="l" t="t" r="r" b="b"/>
            <a:pathLst>
              <a:path w="414654">
                <a:moveTo>
                  <a:pt x="0" y="0"/>
                </a:moveTo>
                <a:lnTo>
                  <a:pt x="414337" y="0"/>
                </a:lnTo>
              </a:path>
            </a:pathLst>
          </a:custGeom>
          <a:ln w="120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85108" y="3205424"/>
            <a:ext cx="396240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650" spc="130" dirty="0">
                <a:latin typeface="Times New Roman"/>
                <a:cs typeface="Times New Roman"/>
              </a:rPr>
              <a:t>4</a:t>
            </a:r>
            <a:r>
              <a:rPr sz="2650" spc="-5" dirty="0">
                <a:latin typeface="Symbol"/>
                <a:cs typeface="Symbol"/>
              </a:rPr>
              <a:t></a:t>
            </a:r>
            <a:endParaRPr sz="26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40939" y="2943296"/>
            <a:ext cx="1648460" cy="428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12445" algn="l"/>
                <a:tab pos="1447800" algn="l"/>
              </a:tabLst>
            </a:pPr>
            <a:r>
              <a:rPr sz="2650" spc="-5" dirty="0">
                <a:latin typeface="Times New Roman"/>
                <a:cs typeface="Times New Roman"/>
              </a:rPr>
              <a:t>M	</a:t>
            </a:r>
            <a:r>
              <a:rPr sz="2650" spc="100" dirty="0">
                <a:latin typeface="Symbol"/>
                <a:cs typeface="Symbol"/>
              </a:rPr>
              <a:t></a:t>
            </a:r>
            <a:r>
              <a:rPr sz="2650" spc="85" dirty="0">
                <a:latin typeface="Times New Roman"/>
                <a:cs typeface="Times New Roman"/>
              </a:rPr>
              <a:t>0</a:t>
            </a:r>
            <a:r>
              <a:rPr sz="2650" spc="50" dirty="0">
                <a:latin typeface="Times New Roman"/>
                <a:cs typeface="Times New Roman"/>
              </a:rPr>
              <a:t>,</a:t>
            </a:r>
            <a:r>
              <a:rPr sz="2650" spc="-10" dirty="0">
                <a:latin typeface="Times New Roman"/>
                <a:cs typeface="Times New Roman"/>
              </a:rPr>
              <a:t>8</a:t>
            </a:r>
            <a:r>
              <a:rPr sz="2650" spc="-5" dirty="0">
                <a:latin typeface="Times New Roman"/>
                <a:cs typeface="Times New Roman"/>
              </a:rPr>
              <a:t>5</a:t>
            </a:r>
            <a:r>
              <a:rPr sz="2650" dirty="0">
                <a:latin typeface="Times New Roman"/>
                <a:cs typeface="Times New Roman"/>
              </a:rPr>
              <a:t>	</a:t>
            </a:r>
            <a:r>
              <a:rPr sz="3975" spc="-7" baseline="34591" dirty="0">
                <a:latin typeface="Times New Roman"/>
                <a:cs typeface="Times New Roman"/>
              </a:rPr>
              <a:t>P</a:t>
            </a:r>
            <a:endParaRPr sz="3975" baseline="34591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64027" y="3124596"/>
            <a:ext cx="132080" cy="3136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850" spc="15" dirty="0">
                <a:latin typeface="Times New Roman"/>
                <a:cs typeface="Times New Roman"/>
              </a:rPr>
              <a:t>a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127057" y="4890325"/>
            <a:ext cx="431800" cy="0"/>
          </a:xfrm>
          <a:custGeom>
            <a:avLst/>
            <a:gdLst/>
            <a:ahLst/>
            <a:cxnLst/>
            <a:rect l="l" t="t" r="r" b="b"/>
            <a:pathLst>
              <a:path w="431800">
                <a:moveTo>
                  <a:pt x="0" y="0"/>
                </a:moveTo>
                <a:lnTo>
                  <a:pt x="431672" y="0"/>
                </a:lnTo>
              </a:path>
            </a:pathLst>
          </a:custGeom>
          <a:ln w="12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405121" y="4890325"/>
            <a:ext cx="725170" cy="0"/>
          </a:xfrm>
          <a:custGeom>
            <a:avLst/>
            <a:gdLst/>
            <a:ahLst/>
            <a:cxnLst/>
            <a:rect l="l" t="t" r="r" b="b"/>
            <a:pathLst>
              <a:path w="725170">
                <a:moveTo>
                  <a:pt x="0" y="0"/>
                </a:moveTo>
                <a:lnTo>
                  <a:pt x="724662" y="0"/>
                </a:lnTo>
              </a:path>
            </a:pathLst>
          </a:custGeom>
          <a:ln w="123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410203" y="5084721"/>
            <a:ext cx="1538605" cy="2330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438910" algn="l"/>
              </a:tabLst>
            </a:pPr>
            <a:r>
              <a:rPr sz="1350" spc="5" dirty="0">
                <a:latin typeface="Times New Roman"/>
                <a:cs typeface="Times New Roman"/>
              </a:rPr>
              <a:t>b	b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12</a:t>
            </a:fld>
            <a:endParaRPr spc="-60" dirty="0"/>
          </a:p>
        </p:txBody>
      </p:sp>
      <p:sp>
        <p:nvSpPr>
          <p:cNvPr id="14" name="object 14"/>
          <p:cNvSpPr txBox="1"/>
          <p:nvPr/>
        </p:nvSpPr>
        <p:spPr>
          <a:xfrm>
            <a:off x="2474467" y="4853073"/>
            <a:ext cx="330835" cy="2330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350" spc="-5" dirty="0">
                <a:latin typeface="Times New Roman"/>
                <a:cs typeface="Times New Roman"/>
              </a:rPr>
              <a:t>b</a:t>
            </a:r>
            <a:r>
              <a:rPr sz="1350" dirty="0">
                <a:latin typeface="Times New Roman"/>
                <a:cs typeface="Times New Roman"/>
              </a:rPr>
              <a:t>a</a:t>
            </a:r>
            <a:r>
              <a:rPr sz="1350" spc="-5" dirty="0">
                <a:latin typeface="Times New Roman"/>
                <a:cs typeface="Times New Roman"/>
              </a:rPr>
              <a:t>s</a:t>
            </a:r>
            <a:r>
              <a:rPr sz="1350" spc="5" dirty="0">
                <a:latin typeface="Times New Roman"/>
                <a:cs typeface="Times New Roman"/>
              </a:rPr>
              <a:t>e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23564" y="4656656"/>
            <a:ext cx="758825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300" spc="15" dirty="0">
                <a:latin typeface="Symbol"/>
                <a:cs typeface="Symbol"/>
              </a:rPr>
              <a:t></a:t>
            </a:r>
            <a:r>
              <a:rPr sz="2300" spc="-140" dirty="0">
                <a:latin typeface="Times New Roman"/>
                <a:cs typeface="Times New Roman"/>
              </a:rPr>
              <a:t> </a:t>
            </a:r>
            <a:r>
              <a:rPr sz="2300" spc="-15" dirty="0">
                <a:latin typeface="Times New Roman"/>
                <a:cs typeface="Times New Roman"/>
              </a:rPr>
              <a:t>0,85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141979" y="4888304"/>
            <a:ext cx="1980564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283335" algn="l"/>
              </a:tabLst>
            </a:pPr>
            <a:r>
              <a:rPr sz="2300" spc="30" dirty="0">
                <a:latin typeface="Times New Roman"/>
                <a:cs typeface="Times New Roman"/>
              </a:rPr>
              <a:t>W	</a:t>
            </a:r>
            <a:r>
              <a:rPr sz="2300" spc="50" dirty="0">
                <a:latin typeface="Times New Roman"/>
                <a:cs typeface="Times New Roman"/>
              </a:rPr>
              <a:t>4W</a:t>
            </a:r>
            <a:r>
              <a:rPr sz="2300" spc="20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Symbol"/>
                <a:cs typeface="Symbol"/>
              </a:rPr>
              <a:t>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79851" y="4470729"/>
            <a:ext cx="1985645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807845" algn="l"/>
              </a:tabLst>
            </a:pPr>
            <a:r>
              <a:rPr sz="3450" spc="22" baseline="-35024" dirty="0">
                <a:latin typeface="Symbol"/>
                <a:cs typeface="Symbol"/>
              </a:rPr>
              <a:t></a:t>
            </a:r>
            <a:r>
              <a:rPr sz="3450" spc="240" baseline="-35024" dirty="0">
                <a:latin typeface="Times New Roman"/>
                <a:cs typeface="Times New Roman"/>
              </a:rPr>
              <a:t> </a:t>
            </a:r>
            <a:r>
              <a:rPr sz="2300" spc="155" dirty="0">
                <a:latin typeface="Times New Roman"/>
                <a:cs typeface="Times New Roman"/>
              </a:rPr>
              <a:t>M</a:t>
            </a:r>
            <a:r>
              <a:rPr sz="2025" spc="7" baseline="-24691" dirty="0">
                <a:latin typeface="Times New Roman"/>
                <a:cs typeface="Times New Roman"/>
              </a:rPr>
              <a:t>a</a:t>
            </a:r>
            <a:r>
              <a:rPr sz="2025" baseline="-24691" dirty="0">
                <a:latin typeface="Times New Roman"/>
                <a:cs typeface="Times New Roman"/>
              </a:rPr>
              <a:t>	</a:t>
            </a:r>
            <a:r>
              <a:rPr sz="2300" spc="15" dirty="0">
                <a:latin typeface="Times New Roman"/>
                <a:cs typeface="Times New Roman"/>
              </a:rPr>
              <a:t>P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03779" y="4656656"/>
            <a:ext cx="190500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300" spc="15" dirty="0">
                <a:latin typeface="Times New Roman"/>
                <a:cs typeface="Times New Roman"/>
              </a:rPr>
              <a:t>S</a:t>
            </a:r>
            <a:endParaRPr sz="2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8076" y="923036"/>
            <a:ext cx="37560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15" dirty="0"/>
              <a:t>Perancangan</a:t>
            </a:r>
            <a:r>
              <a:rPr sz="4400" spc="-14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50339" y="3129415"/>
            <a:ext cx="3246120" cy="99504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855"/>
              </a:spcBef>
              <a:buChar char="–"/>
              <a:tabLst>
                <a:tab pos="299720" algn="l"/>
              </a:tabLst>
            </a:pPr>
            <a:r>
              <a:rPr sz="2800" spc="-195" dirty="0">
                <a:latin typeface="Arial"/>
                <a:cs typeface="Arial"/>
              </a:rPr>
              <a:t>Dengan</a:t>
            </a:r>
            <a:r>
              <a:rPr sz="2800" spc="-204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(lanjutan):</a:t>
            </a:r>
            <a:endParaRPr sz="2800">
              <a:latin typeface="Arial"/>
              <a:cs typeface="Arial"/>
            </a:endParaRPr>
          </a:p>
          <a:p>
            <a:pPr marL="698500" lvl="1" indent="-22860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698500" algn="l"/>
              </a:tabLst>
            </a:pPr>
            <a:r>
              <a:rPr sz="2400" dirty="0">
                <a:latin typeface="Symbol"/>
                <a:cs typeface="Symbol"/>
              </a:rPr>
              <a:t>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5" dirty="0">
                <a:latin typeface="Arial"/>
                <a:cs typeface="Arial"/>
              </a:rPr>
              <a:t>damping </a:t>
            </a:r>
            <a:r>
              <a:rPr sz="2400" spc="-70" dirty="0">
                <a:latin typeface="Arial"/>
                <a:cs typeface="Arial"/>
              </a:rPr>
              <a:t>factor</a:t>
            </a:r>
            <a:r>
              <a:rPr sz="2400" spc="-295" dirty="0">
                <a:latin typeface="Arial"/>
                <a:cs typeface="Arial"/>
              </a:rPr>
              <a:t> </a:t>
            </a:r>
            <a:r>
              <a:rPr sz="2400" spc="-210" dirty="0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07539" y="4096003"/>
            <a:ext cx="5226685" cy="178117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675"/>
              </a:spcBef>
              <a:buChar char="•"/>
              <a:tabLst>
                <a:tab pos="241300" algn="l"/>
                <a:tab pos="734695" algn="l"/>
              </a:tabLst>
            </a:pPr>
            <a:r>
              <a:rPr sz="2400" spc="-110" dirty="0">
                <a:latin typeface="Arial"/>
                <a:cs typeface="Arial"/>
              </a:rPr>
              <a:t>k</a:t>
            </a:r>
            <a:r>
              <a:rPr sz="2400" spc="-150" dirty="0">
                <a:latin typeface="Arial"/>
                <a:cs typeface="Arial"/>
              </a:rPr>
              <a:t> 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145" dirty="0">
                <a:latin typeface="Arial"/>
                <a:cs typeface="Arial"/>
              </a:rPr>
              <a:t>kekakuan </a:t>
            </a:r>
            <a:r>
              <a:rPr sz="2400" spc="-80" dirty="0">
                <a:latin typeface="Arial"/>
                <a:cs typeface="Arial"/>
              </a:rPr>
              <a:t>jalan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spc="-17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(kg/cm</a:t>
            </a:r>
            <a:r>
              <a:rPr sz="2400" spc="-97" baseline="24305" dirty="0">
                <a:latin typeface="Arial"/>
                <a:cs typeface="Arial"/>
              </a:rPr>
              <a:t>2</a:t>
            </a:r>
            <a:r>
              <a:rPr sz="2400" spc="-65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75"/>
              </a:spcBef>
              <a:buChar char="•"/>
              <a:tabLst>
                <a:tab pos="241300" algn="l"/>
              </a:tabLst>
            </a:pPr>
            <a:r>
              <a:rPr sz="2400" spc="-65" dirty="0">
                <a:latin typeface="Arial"/>
                <a:cs typeface="Arial"/>
              </a:rPr>
              <a:t>I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0" dirty="0">
                <a:latin typeface="Arial"/>
                <a:cs typeface="Arial"/>
              </a:rPr>
              <a:t>momen </a:t>
            </a:r>
            <a:r>
              <a:rPr sz="2400" spc="-100" dirty="0">
                <a:latin typeface="Arial"/>
                <a:cs typeface="Arial"/>
              </a:rPr>
              <a:t>inersia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spc="-180" dirty="0">
                <a:latin typeface="Arial"/>
                <a:cs typeface="Arial"/>
              </a:rPr>
              <a:t> </a:t>
            </a:r>
            <a:r>
              <a:rPr sz="2400" spc="-100" dirty="0">
                <a:latin typeface="Arial"/>
                <a:cs typeface="Arial"/>
              </a:rPr>
              <a:t>(cm</a:t>
            </a:r>
            <a:r>
              <a:rPr sz="2400" spc="-150" baseline="24305" dirty="0">
                <a:latin typeface="Arial"/>
                <a:cs typeface="Arial"/>
              </a:rPr>
              <a:t>4</a:t>
            </a:r>
            <a:r>
              <a:rPr sz="2400" spc="-100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75"/>
              </a:spcBef>
              <a:buChar char="•"/>
              <a:tabLst>
                <a:tab pos="241300" algn="l"/>
              </a:tabLst>
            </a:pPr>
            <a:r>
              <a:rPr sz="2400" spc="-90" dirty="0">
                <a:latin typeface="Arial"/>
                <a:cs typeface="Arial"/>
              </a:rPr>
              <a:t>W</a:t>
            </a:r>
            <a:r>
              <a:rPr sz="2400" spc="-135" baseline="-20833" dirty="0">
                <a:latin typeface="Arial"/>
                <a:cs typeface="Arial"/>
              </a:rPr>
              <a:t>b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5" dirty="0">
                <a:latin typeface="Arial"/>
                <a:cs typeface="Arial"/>
              </a:rPr>
              <a:t>section </a:t>
            </a:r>
            <a:r>
              <a:rPr sz="2400" spc="-85" dirty="0">
                <a:latin typeface="Arial"/>
                <a:cs typeface="Arial"/>
              </a:rPr>
              <a:t>modulus </a:t>
            </a:r>
            <a:r>
              <a:rPr sz="2400" spc="-165" dirty="0">
                <a:latin typeface="Arial"/>
                <a:cs typeface="Arial"/>
              </a:rPr>
              <a:t>base</a:t>
            </a:r>
            <a:r>
              <a:rPr sz="2400" spc="-430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(cm</a:t>
            </a:r>
            <a:r>
              <a:rPr sz="2400" spc="-127" baseline="24305" dirty="0">
                <a:latin typeface="Arial"/>
                <a:cs typeface="Arial"/>
              </a:rPr>
              <a:t>3</a:t>
            </a:r>
            <a:r>
              <a:rPr sz="2400" spc="-85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580"/>
              </a:spcBef>
              <a:buChar char="•"/>
              <a:tabLst>
                <a:tab pos="241300" algn="l"/>
              </a:tabLst>
            </a:pPr>
            <a:r>
              <a:rPr sz="2400" spc="-430" dirty="0">
                <a:latin typeface="Arial"/>
                <a:cs typeface="Arial"/>
              </a:rPr>
              <a:t>E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90" dirty="0">
                <a:latin typeface="Arial"/>
                <a:cs typeface="Arial"/>
              </a:rPr>
              <a:t>modulus </a:t>
            </a:r>
            <a:r>
              <a:rPr sz="2400" spc="-110" dirty="0">
                <a:latin typeface="Arial"/>
                <a:cs typeface="Arial"/>
              </a:rPr>
              <a:t>elastisitas </a:t>
            </a:r>
            <a:r>
              <a:rPr sz="2400" spc="-85" dirty="0">
                <a:latin typeface="Arial"/>
                <a:cs typeface="Arial"/>
              </a:rPr>
              <a:t>jalan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(kg/cm</a:t>
            </a:r>
            <a:r>
              <a:rPr sz="2400" spc="-97" baseline="24305" dirty="0">
                <a:latin typeface="Arial"/>
                <a:cs typeface="Arial"/>
              </a:rPr>
              <a:t>2</a:t>
            </a:r>
            <a:r>
              <a:rPr sz="2400" spc="-65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27819" y="2290572"/>
            <a:ext cx="588645" cy="0"/>
          </a:xfrm>
          <a:custGeom>
            <a:avLst/>
            <a:gdLst/>
            <a:ahLst/>
            <a:cxnLst/>
            <a:rect l="l" t="t" r="r" b="b"/>
            <a:pathLst>
              <a:path w="588645">
                <a:moveTo>
                  <a:pt x="0" y="0"/>
                </a:moveTo>
                <a:lnTo>
                  <a:pt x="588454" y="0"/>
                </a:lnTo>
              </a:path>
            </a:pathLst>
          </a:custGeom>
          <a:ln w="168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70322" y="2290572"/>
            <a:ext cx="988060" cy="0"/>
          </a:xfrm>
          <a:custGeom>
            <a:avLst/>
            <a:gdLst/>
            <a:ahLst/>
            <a:cxnLst/>
            <a:rect l="l" t="t" r="r" b="b"/>
            <a:pathLst>
              <a:path w="988060">
                <a:moveTo>
                  <a:pt x="0" y="0"/>
                </a:moveTo>
                <a:lnTo>
                  <a:pt x="987932" y="0"/>
                </a:lnTo>
              </a:path>
            </a:pathLst>
          </a:custGeom>
          <a:ln w="168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516884" y="2559184"/>
            <a:ext cx="2088514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57070" algn="l"/>
              </a:tabLst>
            </a:pPr>
            <a:r>
              <a:rPr sz="1850" dirty="0">
                <a:latin typeface="Times New Roman"/>
                <a:cs typeface="Times New Roman"/>
              </a:rPr>
              <a:t>b	b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39772" y="2245240"/>
            <a:ext cx="444500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50" spc="5" dirty="0">
                <a:latin typeface="Times New Roman"/>
                <a:cs typeface="Times New Roman"/>
              </a:rPr>
              <a:t>b</a:t>
            </a:r>
            <a:r>
              <a:rPr sz="1850" spc="-10" dirty="0">
                <a:latin typeface="Times New Roman"/>
                <a:cs typeface="Times New Roman"/>
              </a:rPr>
              <a:t>a</a:t>
            </a:r>
            <a:r>
              <a:rPr sz="1850" spc="-5" dirty="0">
                <a:latin typeface="Times New Roman"/>
                <a:cs typeface="Times New Roman"/>
              </a:rPr>
              <a:t>s</a:t>
            </a:r>
            <a:r>
              <a:rPr sz="1850" dirty="0">
                <a:latin typeface="Times New Roman"/>
                <a:cs typeface="Times New Roman"/>
              </a:rPr>
              <a:t>e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9491" y="1976568"/>
            <a:ext cx="1023619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150" spc="15" dirty="0">
                <a:latin typeface="Symbol"/>
                <a:cs typeface="Symbol"/>
              </a:rPr>
              <a:t></a:t>
            </a:r>
            <a:r>
              <a:rPr sz="3150" spc="-170" dirty="0">
                <a:latin typeface="Times New Roman"/>
                <a:cs typeface="Times New Roman"/>
              </a:rPr>
              <a:t> </a:t>
            </a:r>
            <a:r>
              <a:rPr sz="3150" spc="-30" dirty="0">
                <a:latin typeface="Times New Roman"/>
                <a:cs typeface="Times New Roman"/>
              </a:rPr>
              <a:t>0,85</a:t>
            </a:r>
            <a:endParaRPr sz="3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54172" y="2290512"/>
            <a:ext cx="2691765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743710" algn="l"/>
              </a:tabLst>
            </a:pPr>
            <a:r>
              <a:rPr sz="3150" spc="30" dirty="0">
                <a:latin typeface="Times New Roman"/>
                <a:cs typeface="Times New Roman"/>
              </a:rPr>
              <a:t>W	</a:t>
            </a:r>
            <a:r>
              <a:rPr sz="3150" spc="65" dirty="0">
                <a:latin typeface="Times New Roman"/>
                <a:cs typeface="Times New Roman"/>
              </a:rPr>
              <a:t>4W</a:t>
            </a:r>
            <a:r>
              <a:rPr sz="3150" spc="55" dirty="0">
                <a:latin typeface="Times New Roman"/>
                <a:cs typeface="Times New Roman"/>
              </a:rPr>
              <a:t> </a:t>
            </a:r>
            <a:r>
              <a:rPr sz="3150" spc="15" dirty="0">
                <a:latin typeface="Symbol"/>
                <a:cs typeface="Symbol"/>
              </a:rPr>
              <a:t></a:t>
            </a:r>
            <a:endParaRPr sz="315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94507" y="1720536"/>
            <a:ext cx="2698115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459990" algn="l"/>
              </a:tabLst>
            </a:pPr>
            <a:r>
              <a:rPr sz="4725" spc="22" baseline="-35273" dirty="0">
                <a:latin typeface="Symbol"/>
                <a:cs typeface="Symbol"/>
              </a:rPr>
              <a:t></a:t>
            </a:r>
            <a:r>
              <a:rPr sz="4725" spc="300" baseline="-35273" dirty="0">
                <a:latin typeface="Times New Roman"/>
                <a:cs typeface="Times New Roman"/>
              </a:rPr>
              <a:t> </a:t>
            </a:r>
            <a:r>
              <a:rPr sz="3150" spc="220" dirty="0">
                <a:latin typeface="Times New Roman"/>
                <a:cs typeface="Times New Roman"/>
              </a:rPr>
              <a:t>M</a:t>
            </a:r>
            <a:r>
              <a:rPr sz="2775" baseline="-24024" dirty="0">
                <a:latin typeface="Times New Roman"/>
                <a:cs typeface="Times New Roman"/>
              </a:rPr>
              <a:t>a	</a:t>
            </a:r>
            <a:r>
              <a:rPr sz="3150" spc="15" dirty="0">
                <a:latin typeface="Times New Roman"/>
                <a:cs typeface="Times New Roman"/>
              </a:rPr>
              <a:t>P</a:t>
            </a:r>
            <a:endParaRPr sz="31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11172" y="1976568"/>
            <a:ext cx="250190" cy="5099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150" spc="15" dirty="0">
                <a:latin typeface="Times New Roman"/>
                <a:cs typeface="Times New Roman"/>
              </a:rPr>
              <a:t>S</a:t>
            </a:r>
            <a:endParaRPr sz="31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968811" y="3800284"/>
            <a:ext cx="232410" cy="323850"/>
          </a:xfrm>
          <a:custGeom>
            <a:avLst/>
            <a:gdLst/>
            <a:ahLst/>
            <a:cxnLst/>
            <a:rect l="l" t="t" r="r" b="b"/>
            <a:pathLst>
              <a:path w="232410" h="323850">
                <a:moveTo>
                  <a:pt x="231838" y="0"/>
                </a:moveTo>
                <a:lnTo>
                  <a:pt x="0" y="323659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822126" y="3994022"/>
            <a:ext cx="27305" cy="15875"/>
          </a:xfrm>
          <a:custGeom>
            <a:avLst/>
            <a:gdLst/>
            <a:ahLst/>
            <a:cxnLst/>
            <a:rect l="l" t="t" r="r" b="b"/>
            <a:pathLst>
              <a:path w="27304" h="15875">
                <a:moveTo>
                  <a:pt x="0" y="15430"/>
                </a:moveTo>
                <a:lnTo>
                  <a:pt x="27050" y="0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49177" y="3998404"/>
            <a:ext cx="39370" cy="134620"/>
          </a:xfrm>
          <a:custGeom>
            <a:avLst/>
            <a:gdLst/>
            <a:ahLst/>
            <a:cxnLst/>
            <a:rect l="l" t="t" r="r" b="b"/>
            <a:pathLst>
              <a:path w="39370" h="134620">
                <a:moveTo>
                  <a:pt x="0" y="0"/>
                </a:moveTo>
                <a:lnTo>
                  <a:pt x="39052" y="134302"/>
                </a:lnTo>
              </a:path>
            </a:pathLst>
          </a:custGeom>
          <a:ln w="176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92611" y="3760660"/>
            <a:ext cx="52069" cy="372110"/>
          </a:xfrm>
          <a:custGeom>
            <a:avLst/>
            <a:gdLst/>
            <a:ahLst/>
            <a:cxnLst/>
            <a:rect l="l" t="t" r="r" b="b"/>
            <a:pathLst>
              <a:path w="52070" h="372110">
                <a:moveTo>
                  <a:pt x="0" y="372046"/>
                </a:moveTo>
                <a:lnTo>
                  <a:pt x="52006" y="0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44617" y="3760660"/>
            <a:ext cx="476884" cy="0"/>
          </a:xfrm>
          <a:custGeom>
            <a:avLst/>
            <a:gdLst/>
            <a:ahLst/>
            <a:cxnLst/>
            <a:rect l="l" t="t" r="r" b="b"/>
            <a:pathLst>
              <a:path w="476885">
                <a:moveTo>
                  <a:pt x="0" y="0"/>
                </a:moveTo>
                <a:lnTo>
                  <a:pt x="476821" y="0"/>
                </a:lnTo>
              </a:path>
            </a:pathLst>
          </a:custGeom>
          <a:ln w="88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803140" y="3738373"/>
            <a:ext cx="620395" cy="44069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299085" marR="5080" indent="-287020">
              <a:lnSpc>
                <a:spcPct val="64200"/>
              </a:lnSpc>
              <a:spcBef>
                <a:spcPts val="819"/>
              </a:spcBef>
            </a:pPr>
            <a:r>
              <a:rPr sz="1425" spc="15" baseline="-5847" dirty="0">
                <a:latin typeface="Times New Roman"/>
                <a:cs typeface="Times New Roman"/>
              </a:rPr>
              <a:t>4 </a:t>
            </a:r>
            <a:r>
              <a:rPr sz="1650" spc="5" dirty="0">
                <a:latin typeface="Times New Roman"/>
                <a:cs typeface="Times New Roman"/>
              </a:rPr>
              <a:t>k  </a:t>
            </a:r>
            <a:r>
              <a:rPr sz="1650" spc="35" dirty="0">
                <a:latin typeface="Times New Roman"/>
                <a:cs typeface="Times New Roman"/>
              </a:rPr>
              <a:t>4</a:t>
            </a:r>
            <a:r>
              <a:rPr sz="1650" dirty="0">
                <a:latin typeface="Times New Roman"/>
                <a:cs typeface="Times New Roman"/>
              </a:rPr>
              <a:t>E</a:t>
            </a:r>
            <a:r>
              <a:rPr sz="1650" spc="5" dirty="0">
                <a:latin typeface="Times New Roman"/>
                <a:cs typeface="Times New Roman"/>
              </a:rPr>
              <a:t>I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13</a:t>
            </a:fld>
            <a:endParaRPr spc="-6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14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70926"/>
            <a:ext cx="6480175" cy="444309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484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20" dirty="0">
                <a:latin typeface="Arial"/>
                <a:cs typeface="Arial"/>
              </a:rPr>
              <a:t>Jalan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95" dirty="0">
                <a:latin typeface="Arial"/>
                <a:cs typeface="Arial"/>
              </a:rPr>
              <a:t>kelas </a:t>
            </a:r>
            <a:r>
              <a:rPr sz="3000" spc="-310" dirty="0">
                <a:latin typeface="Arial"/>
                <a:cs typeface="Arial"/>
              </a:rPr>
              <a:t>V, </a:t>
            </a:r>
            <a:r>
              <a:rPr sz="3000" spc="-165" dirty="0">
                <a:latin typeface="Arial"/>
                <a:cs typeface="Arial"/>
              </a:rPr>
              <a:t>dengan </a:t>
            </a:r>
            <a:r>
              <a:rPr sz="3000" spc="-120" dirty="0">
                <a:latin typeface="Arial"/>
                <a:cs typeface="Arial"/>
              </a:rPr>
              <a:t>data-data</a:t>
            </a:r>
            <a:r>
              <a:rPr sz="3000" dirty="0">
                <a:latin typeface="Arial"/>
                <a:cs typeface="Arial"/>
              </a:rPr>
              <a:t> </a:t>
            </a:r>
            <a:r>
              <a:rPr sz="3000" spc="-135" dirty="0">
                <a:latin typeface="Arial"/>
                <a:cs typeface="Arial"/>
              </a:rPr>
              <a:t>sbb: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30"/>
              </a:spcBef>
              <a:buChar char="–"/>
              <a:tabLst>
                <a:tab pos="756920" algn="l"/>
              </a:tabLst>
            </a:pPr>
            <a:r>
              <a:rPr sz="2600" spc="-229" dirty="0">
                <a:latin typeface="Arial"/>
                <a:cs typeface="Arial"/>
              </a:rPr>
              <a:t>Daya </a:t>
            </a:r>
            <a:r>
              <a:rPr sz="2600" spc="-125" dirty="0">
                <a:latin typeface="Arial"/>
                <a:cs typeface="Arial"/>
              </a:rPr>
              <a:t>angkut </a:t>
            </a:r>
            <a:r>
              <a:rPr sz="2600" spc="-90" dirty="0">
                <a:latin typeface="Arial"/>
                <a:cs typeface="Arial"/>
              </a:rPr>
              <a:t>lintas </a:t>
            </a:r>
            <a:r>
              <a:rPr sz="2600" spc="-229" dirty="0">
                <a:latin typeface="Arial"/>
                <a:cs typeface="Arial"/>
              </a:rPr>
              <a:t>&lt; </a:t>
            </a:r>
            <a:r>
              <a:rPr sz="2600" spc="-114" dirty="0">
                <a:latin typeface="Arial"/>
                <a:cs typeface="Arial"/>
              </a:rPr>
              <a:t>2,5 </a:t>
            </a:r>
            <a:r>
              <a:rPr sz="2600" spc="-60" dirty="0">
                <a:latin typeface="Arial"/>
                <a:cs typeface="Arial"/>
              </a:rPr>
              <a:t>juta </a:t>
            </a:r>
            <a:r>
              <a:rPr sz="2600" spc="-30" dirty="0">
                <a:latin typeface="Arial"/>
                <a:cs typeface="Arial"/>
              </a:rPr>
              <a:t>ton/</a:t>
            </a:r>
            <a:r>
              <a:rPr sz="2600" spc="5" dirty="0">
                <a:latin typeface="Arial"/>
                <a:cs typeface="Arial"/>
              </a:rPr>
              <a:t> </a:t>
            </a:r>
            <a:r>
              <a:rPr sz="2600" spc="-85" dirty="0">
                <a:latin typeface="Arial"/>
                <a:cs typeface="Arial"/>
              </a:rPr>
              <a:t>tahun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210" dirty="0">
                <a:latin typeface="Arial"/>
                <a:cs typeface="Arial"/>
              </a:rPr>
              <a:t>Tekanan </a:t>
            </a:r>
            <a:r>
              <a:rPr sz="2600" spc="-140" dirty="0">
                <a:latin typeface="Arial"/>
                <a:cs typeface="Arial"/>
              </a:rPr>
              <a:t>gandar </a:t>
            </a:r>
            <a:r>
              <a:rPr sz="2600" spc="-130" dirty="0">
                <a:latin typeface="Arial"/>
                <a:cs typeface="Arial"/>
              </a:rPr>
              <a:t>18 </a:t>
            </a:r>
            <a:r>
              <a:rPr sz="2600" spc="-40" dirty="0">
                <a:latin typeface="Arial"/>
                <a:cs typeface="Arial"/>
              </a:rPr>
              <a:t>ton; </a:t>
            </a:r>
            <a:r>
              <a:rPr sz="2600" spc="-365" dirty="0">
                <a:latin typeface="Arial"/>
                <a:cs typeface="Arial"/>
              </a:rPr>
              <a:t>Ps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9000</a:t>
            </a:r>
            <a:r>
              <a:rPr sz="2600" spc="-200" dirty="0">
                <a:latin typeface="Arial"/>
                <a:cs typeface="Arial"/>
              </a:rPr>
              <a:t> </a:t>
            </a:r>
            <a:r>
              <a:rPr sz="2600" spc="-180" dirty="0">
                <a:latin typeface="Arial"/>
                <a:cs typeface="Arial"/>
              </a:rPr>
              <a:t>kg</a:t>
            </a:r>
            <a:endParaRPr sz="2600">
              <a:latin typeface="Arial"/>
              <a:cs typeface="Arial"/>
            </a:endParaRPr>
          </a:p>
          <a:p>
            <a:pPr marL="756285" marR="817880" lvl="1" indent="-286385">
              <a:lnSpc>
                <a:spcPts val="2810"/>
              </a:lnSpc>
              <a:spcBef>
                <a:spcPts val="665"/>
              </a:spcBef>
              <a:buChar char="–"/>
              <a:tabLst>
                <a:tab pos="756920" algn="l"/>
              </a:tabLst>
            </a:pPr>
            <a:r>
              <a:rPr sz="2600" spc="-165" dirty="0">
                <a:latin typeface="Arial"/>
                <a:cs typeface="Arial"/>
              </a:rPr>
              <a:t>Kecepatan </a:t>
            </a:r>
            <a:r>
              <a:rPr sz="2600" spc="-135" dirty="0">
                <a:latin typeface="Arial"/>
                <a:cs typeface="Arial"/>
              </a:rPr>
              <a:t>rencana </a:t>
            </a:r>
            <a:r>
              <a:rPr sz="2600" spc="-130" dirty="0">
                <a:latin typeface="Arial"/>
                <a:cs typeface="Arial"/>
              </a:rPr>
              <a:t>100 </a:t>
            </a:r>
            <a:r>
              <a:rPr sz="2600" spc="-60" dirty="0">
                <a:latin typeface="Arial"/>
                <a:cs typeface="Arial"/>
              </a:rPr>
              <a:t>km/jam; </a:t>
            </a:r>
            <a:r>
              <a:rPr sz="2600" spc="-80" dirty="0">
                <a:latin typeface="Arial"/>
                <a:cs typeface="Arial"/>
              </a:rPr>
              <a:t>Ip </a:t>
            </a:r>
            <a:r>
              <a:rPr sz="2600" spc="-229" dirty="0">
                <a:latin typeface="Arial"/>
                <a:cs typeface="Arial"/>
              </a:rPr>
              <a:t>=  </a:t>
            </a:r>
            <a:r>
              <a:rPr sz="2600" spc="-100" dirty="0">
                <a:latin typeface="Arial"/>
                <a:cs typeface="Arial"/>
              </a:rPr>
              <a:t>1+0,01(100/1,609-5)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270"/>
              </a:spcBef>
              <a:buChar char="–"/>
              <a:tabLst>
                <a:tab pos="756920" algn="l"/>
              </a:tabLst>
            </a:pPr>
            <a:r>
              <a:rPr sz="2600" spc="-185" dirty="0">
                <a:latin typeface="Arial"/>
                <a:cs typeface="Arial"/>
              </a:rPr>
              <a:t>Kekakuan </a:t>
            </a:r>
            <a:r>
              <a:rPr sz="2600" spc="-95" dirty="0">
                <a:latin typeface="Arial"/>
                <a:cs typeface="Arial"/>
              </a:rPr>
              <a:t>jalan </a:t>
            </a:r>
            <a:r>
              <a:rPr sz="2600" spc="-50" dirty="0">
                <a:latin typeface="Arial"/>
                <a:cs typeface="Arial"/>
              </a:rPr>
              <a:t>rel </a:t>
            </a:r>
            <a:r>
              <a:rPr sz="2600" spc="-95" dirty="0">
                <a:latin typeface="Arial"/>
                <a:cs typeface="Arial"/>
              </a:rPr>
              <a:t>(k)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180</a:t>
            </a:r>
            <a:r>
              <a:rPr sz="2600" spc="-120" dirty="0">
                <a:latin typeface="Arial"/>
                <a:cs typeface="Arial"/>
              </a:rPr>
              <a:t> </a:t>
            </a:r>
            <a:r>
              <a:rPr sz="2600" spc="-65" dirty="0">
                <a:latin typeface="Arial"/>
                <a:cs typeface="Arial"/>
              </a:rPr>
              <a:t>kg/cm</a:t>
            </a:r>
            <a:r>
              <a:rPr sz="2550" spc="-97" baseline="26143" dirty="0">
                <a:latin typeface="Arial"/>
                <a:cs typeface="Arial"/>
              </a:rPr>
              <a:t>2</a:t>
            </a:r>
            <a:endParaRPr sz="2550" baseline="26143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85" dirty="0">
                <a:latin typeface="Arial"/>
                <a:cs typeface="Arial"/>
              </a:rPr>
              <a:t>Momen </a:t>
            </a:r>
            <a:r>
              <a:rPr sz="2600" spc="-110" dirty="0">
                <a:latin typeface="Arial"/>
                <a:cs typeface="Arial"/>
              </a:rPr>
              <a:t>inersia </a:t>
            </a:r>
            <a:r>
              <a:rPr sz="2600" spc="-50" dirty="0">
                <a:latin typeface="Arial"/>
                <a:cs typeface="Arial"/>
              </a:rPr>
              <a:t>rel </a:t>
            </a:r>
            <a:r>
              <a:rPr sz="2600" spc="-204" dirty="0">
                <a:latin typeface="Arial"/>
                <a:cs typeface="Arial"/>
              </a:rPr>
              <a:t>R-42 </a:t>
            </a:r>
            <a:r>
              <a:rPr sz="2600" spc="-80" dirty="0">
                <a:latin typeface="Arial"/>
                <a:cs typeface="Arial"/>
              </a:rPr>
              <a:t>(I)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1369</a:t>
            </a:r>
            <a:r>
              <a:rPr sz="2600" spc="-120" dirty="0">
                <a:latin typeface="Arial"/>
                <a:cs typeface="Arial"/>
              </a:rPr>
              <a:t> </a:t>
            </a:r>
            <a:r>
              <a:rPr sz="2600" spc="-125" dirty="0">
                <a:latin typeface="Arial"/>
                <a:cs typeface="Arial"/>
              </a:rPr>
              <a:t>cm</a:t>
            </a:r>
            <a:r>
              <a:rPr sz="2550" spc="-187" baseline="26143" dirty="0">
                <a:latin typeface="Arial"/>
                <a:cs typeface="Arial"/>
              </a:rPr>
              <a:t>4</a:t>
            </a:r>
            <a:endParaRPr sz="2550" baseline="26143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5"/>
              </a:spcBef>
              <a:buChar char="–"/>
              <a:tabLst>
                <a:tab pos="756920" algn="l"/>
              </a:tabLst>
            </a:pPr>
            <a:r>
              <a:rPr sz="2600" spc="-195" dirty="0">
                <a:latin typeface="Arial"/>
                <a:cs typeface="Arial"/>
              </a:rPr>
              <a:t>Tahanan </a:t>
            </a:r>
            <a:r>
              <a:rPr sz="2600" spc="-105" dirty="0">
                <a:latin typeface="Arial"/>
                <a:cs typeface="Arial"/>
              </a:rPr>
              <a:t>momen </a:t>
            </a:r>
            <a:r>
              <a:rPr sz="2600" spc="-160" dirty="0">
                <a:latin typeface="Arial"/>
                <a:cs typeface="Arial"/>
              </a:rPr>
              <a:t>dasar </a:t>
            </a:r>
            <a:r>
              <a:rPr sz="2600" spc="-100" dirty="0">
                <a:latin typeface="Arial"/>
                <a:cs typeface="Arial"/>
              </a:rPr>
              <a:t>(Wb)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30" dirty="0">
                <a:latin typeface="Arial"/>
                <a:cs typeface="Arial"/>
              </a:rPr>
              <a:t>200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spc="-125" dirty="0">
                <a:latin typeface="Arial"/>
                <a:cs typeface="Arial"/>
              </a:rPr>
              <a:t>cm</a:t>
            </a:r>
            <a:r>
              <a:rPr sz="2550" spc="-187" baseline="26143" dirty="0">
                <a:latin typeface="Arial"/>
                <a:cs typeface="Arial"/>
              </a:rPr>
              <a:t>3</a:t>
            </a:r>
            <a:endParaRPr sz="2550" baseline="26143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85" dirty="0">
                <a:latin typeface="Arial"/>
                <a:cs typeface="Arial"/>
              </a:rPr>
              <a:t>Modulus </a:t>
            </a:r>
            <a:r>
              <a:rPr sz="2600" spc="-120" dirty="0">
                <a:latin typeface="Arial"/>
                <a:cs typeface="Arial"/>
              </a:rPr>
              <a:t>elastisitas </a:t>
            </a:r>
            <a:r>
              <a:rPr sz="2600" spc="-55" dirty="0">
                <a:latin typeface="Arial"/>
                <a:cs typeface="Arial"/>
              </a:rPr>
              <a:t>rel </a:t>
            </a:r>
            <a:r>
              <a:rPr sz="2600" spc="-210" dirty="0">
                <a:latin typeface="Arial"/>
                <a:cs typeface="Arial"/>
              </a:rPr>
              <a:t>(E) </a:t>
            </a:r>
            <a:r>
              <a:rPr sz="2600" spc="-229" dirty="0">
                <a:latin typeface="Arial"/>
                <a:cs typeface="Arial"/>
              </a:rPr>
              <a:t>= </a:t>
            </a:r>
            <a:r>
              <a:rPr sz="2600" spc="-105" dirty="0">
                <a:latin typeface="Arial"/>
                <a:cs typeface="Arial"/>
              </a:rPr>
              <a:t>2,1.10</a:t>
            </a:r>
            <a:r>
              <a:rPr sz="2550" spc="-157" baseline="26143" dirty="0">
                <a:latin typeface="Arial"/>
                <a:cs typeface="Arial"/>
              </a:rPr>
              <a:t>6</a:t>
            </a:r>
            <a:r>
              <a:rPr sz="2550" spc="-44" baseline="26143" dirty="0">
                <a:latin typeface="Arial"/>
                <a:cs typeface="Arial"/>
              </a:rPr>
              <a:t> </a:t>
            </a:r>
            <a:r>
              <a:rPr sz="2600" spc="-70" dirty="0">
                <a:latin typeface="Arial"/>
                <a:cs typeface="Arial"/>
              </a:rPr>
              <a:t>kg/cm</a:t>
            </a:r>
            <a:r>
              <a:rPr sz="2550" spc="-104" baseline="26143" dirty="0">
                <a:latin typeface="Arial"/>
                <a:cs typeface="Arial"/>
              </a:rPr>
              <a:t>2</a:t>
            </a:r>
            <a:endParaRPr sz="2550" baseline="26143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34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20" dirty="0">
                <a:latin typeface="Arial"/>
                <a:cs typeface="Arial"/>
              </a:rPr>
              <a:t>Rencanakan </a:t>
            </a:r>
            <a:r>
              <a:rPr sz="3000" spc="-25" dirty="0">
                <a:latin typeface="Arial"/>
                <a:cs typeface="Arial"/>
              </a:rPr>
              <a:t>profil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90" dirty="0">
                <a:latin typeface="Arial"/>
                <a:cs typeface="Arial"/>
              </a:rPr>
              <a:t>yang</a:t>
            </a:r>
            <a:r>
              <a:rPr sz="3000" spc="-305" dirty="0">
                <a:latin typeface="Arial"/>
                <a:cs typeface="Arial"/>
              </a:rPr>
              <a:t> </a:t>
            </a:r>
            <a:r>
              <a:rPr sz="3000" spc="-195" dirty="0">
                <a:latin typeface="Arial"/>
                <a:cs typeface="Arial"/>
              </a:rPr>
              <a:t>sesuai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279" y="2066036"/>
            <a:ext cx="229489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100" dirty="0">
                <a:latin typeface="Arial"/>
                <a:cs typeface="Arial"/>
              </a:rPr>
              <a:t>Momen</a:t>
            </a:r>
            <a:r>
              <a:rPr sz="3200" spc="-180" dirty="0">
                <a:latin typeface="Arial"/>
                <a:cs typeface="Arial"/>
              </a:rPr>
              <a:t> </a:t>
            </a:r>
            <a:r>
              <a:rPr sz="3200" spc="-190" dirty="0">
                <a:latin typeface="Arial"/>
                <a:cs typeface="Arial"/>
              </a:rPr>
              <a:t>Maks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0108" y="3043427"/>
            <a:ext cx="720725" cy="0"/>
          </a:xfrm>
          <a:custGeom>
            <a:avLst/>
            <a:gdLst/>
            <a:ahLst/>
            <a:cxnLst/>
            <a:rect l="l" t="t" r="r" b="b"/>
            <a:pathLst>
              <a:path w="720725">
                <a:moveTo>
                  <a:pt x="0" y="0"/>
                </a:moveTo>
                <a:lnTo>
                  <a:pt x="720280" y="0"/>
                </a:lnTo>
              </a:path>
            </a:pathLst>
          </a:custGeom>
          <a:ln w="71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783901" y="3812285"/>
            <a:ext cx="450215" cy="655955"/>
          </a:xfrm>
          <a:custGeom>
            <a:avLst/>
            <a:gdLst/>
            <a:ahLst/>
            <a:cxnLst/>
            <a:rect l="l" t="t" r="r" b="b"/>
            <a:pathLst>
              <a:path w="450214" h="655954">
                <a:moveTo>
                  <a:pt x="449961" y="0"/>
                </a:moveTo>
                <a:lnTo>
                  <a:pt x="0" y="655510"/>
                </a:lnTo>
              </a:path>
            </a:pathLst>
          </a:custGeom>
          <a:ln w="71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11233" y="3557778"/>
            <a:ext cx="4014470" cy="0"/>
          </a:xfrm>
          <a:custGeom>
            <a:avLst/>
            <a:gdLst/>
            <a:ahLst/>
            <a:cxnLst/>
            <a:rect l="l" t="t" r="r" b="b"/>
            <a:pathLst>
              <a:path w="4014470">
                <a:moveTo>
                  <a:pt x="0" y="0"/>
                </a:moveTo>
                <a:lnTo>
                  <a:pt x="4014215" y="0"/>
                </a:lnTo>
              </a:path>
            </a:pathLst>
          </a:custGeom>
          <a:ln w="142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373115" y="4024226"/>
            <a:ext cx="1270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Times New Roman"/>
                <a:cs typeface="Times New Roman"/>
              </a:rPr>
              <a:t>6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15</a:t>
            </a:fld>
            <a:endParaRPr spc="-60" dirty="0"/>
          </a:p>
        </p:txBody>
      </p:sp>
      <p:sp>
        <p:nvSpPr>
          <p:cNvPr id="8" name="object 8"/>
          <p:cNvSpPr txBox="1"/>
          <p:nvPr/>
        </p:nvSpPr>
        <p:spPr>
          <a:xfrm>
            <a:off x="1727707" y="3515210"/>
            <a:ext cx="1162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Times New Roman"/>
                <a:cs typeface="Times New Roman"/>
              </a:rPr>
              <a:t>a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53332" y="3825605"/>
            <a:ext cx="2421255" cy="6940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8280" algn="l"/>
              </a:tabLst>
            </a:pPr>
            <a:r>
              <a:rPr sz="4350" spc="-130" dirty="0">
                <a:latin typeface="Symbol"/>
                <a:cs typeface="Symbol"/>
              </a:rPr>
              <a:t></a:t>
            </a:r>
            <a:r>
              <a:rPr sz="2700" spc="-130" dirty="0">
                <a:latin typeface="Times New Roman"/>
                <a:cs typeface="Times New Roman"/>
              </a:rPr>
              <a:t>4x2,1x10	</a:t>
            </a:r>
            <a:r>
              <a:rPr sz="2700" spc="-175" dirty="0">
                <a:latin typeface="Times New Roman"/>
                <a:cs typeface="Times New Roman"/>
              </a:rPr>
              <a:t>x1369</a:t>
            </a:r>
            <a:r>
              <a:rPr sz="4350" spc="-175" dirty="0">
                <a:latin typeface="Symbol"/>
                <a:cs typeface="Symbol"/>
              </a:rPr>
              <a:t></a:t>
            </a:r>
            <a:endParaRPr sz="43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30771" y="4107939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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30771" y="3870195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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30771" y="3394707"/>
            <a:ext cx="56896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050" spc="7" baseline="-38065" dirty="0">
                <a:latin typeface="Symbol"/>
                <a:cs typeface="Symbol"/>
              </a:rPr>
              <a:t></a:t>
            </a:r>
            <a:r>
              <a:rPr sz="1600" spc="40" dirty="0">
                <a:latin typeface="Times New Roman"/>
                <a:cs typeface="Times New Roman"/>
              </a:rPr>
              <a:t>0</a:t>
            </a:r>
            <a:r>
              <a:rPr sz="1600" spc="80" dirty="0">
                <a:latin typeface="Times New Roman"/>
                <a:cs typeface="Times New Roman"/>
              </a:rPr>
              <a:t>,</a:t>
            </a:r>
            <a:r>
              <a:rPr sz="1600" spc="10" dirty="0">
                <a:latin typeface="Times New Roman"/>
                <a:cs typeface="Times New Roman"/>
              </a:rPr>
              <a:t>2</a:t>
            </a:r>
            <a:r>
              <a:rPr sz="1600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88867" y="4107939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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20060" y="3809235"/>
            <a:ext cx="5664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60" dirty="0">
                <a:latin typeface="Times New Roman"/>
                <a:cs typeface="Times New Roman"/>
              </a:rPr>
              <a:t>4</a:t>
            </a:r>
            <a:r>
              <a:rPr sz="2700" spc="135" dirty="0">
                <a:latin typeface="Times New Roman"/>
                <a:cs typeface="Times New Roman"/>
              </a:rPr>
              <a:t>x</a:t>
            </a:r>
            <a:r>
              <a:rPr sz="4050" spc="30" baseline="-10288" dirty="0">
                <a:latin typeface="Symbol"/>
                <a:cs typeface="Symbol"/>
              </a:rPr>
              <a:t></a:t>
            </a:r>
            <a:endParaRPr sz="4050" baseline="-10288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88867" y="3717795"/>
            <a:ext cx="67564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050" spc="-494" baseline="13374" dirty="0">
                <a:latin typeface="Symbol"/>
                <a:cs typeface="Symbol"/>
              </a:rPr>
              <a:t></a:t>
            </a:r>
            <a:r>
              <a:rPr sz="2700" spc="15" dirty="0">
                <a:latin typeface="Times New Roman"/>
                <a:cs typeface="Times New Roman"/>
              </a:rPr>
              <a:t>18</a:t>
            </a:r>
            <a:r>
              <a:rPr sz="2700" spc="20" dirty="0">
                <a:latin typeface="Times New Roman"/>
                <a:cs typeface="Times New Roman"/>
              </a:rPr>
              <a:t>0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46652" y="3126483"/>
            <a:ext cx="19812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20" dirty="0">
                <a:latin typeface="Symbol"/>
                <a:cs typeface="Symbol"/>
              </a:rPr>
              <a:t>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34988" y="3099051"/>
            <a:ext cx="33210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15" dirty="0">
                <a:latin typeface="Symbol"/>
                <a:cs typeface="Symbol"/>
              </a:rPr>
              <a:t></a:t>
            </a:r>
            <a:r>
              <a:rPr sz="4050" spc="30" baseline="-4115" dirty="0">
                <a:latin typeface="Symbol"/>
                <a:cs typeface="Symbol"/>
              </a:rPr>
              <a:t></a:t>
            </a:r>
            <a:endParaRPr sz="4050" baseline="-4115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46652" y="2532123"/>
            <a:ext cx="302006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700655" algn="l"/>
              </a:tabLst>
            </a:pPr>
            <a:r>
              <a:rPr sz="2700" spc="20" dirty="0">
                <a:latin typeface="Symbol"/>
                <a:cs typeface="Symbol"/>
              </a:rPr>
              <a:t></a:t>
            </a:r>
            <a:r>
              <a:rPr sz="2700" spc="20" dirty="0">
                <a:latin typeface="Times New Roman"/>
                <a:cs typeface="Times New Roman"/>
              </a:rPr>
              <a:t>	</a:t>
            </a:r>
            <a:r>
              <a:rPr sz="4050" spc="22" baseline="-5144" dirty="0">
                <a:latin typeface="Symbol"/>
                <a:cs typeface="Symbol"/>
              </a:rPr>
              <a:t></a:t>
            </a:r>
            <a:r>
              <a:rPr sz="2700" spc="20" dirty="0">
                <a:latin typeface="Symbol"/>
                <a:cs typeface="Symbol"/>
              </a:rPr>
              <a:t>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254244" y="3099051"/>
            <a:ext cx="15938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15" dirty="0">
                <a:latin typeface="Symbol"/>
                <a:cs typeface="Symbol"/>
              </a:rPr>
              <a:t></a:t>
            </a:r>
            <a:endParaRPr sz="27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54244" y="2562603"/>
            <a:ext cx="81597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80670" algn="l"/>
              </a:tabLst>
            </a:pPr>
            <a:r>
              <a:rPr sz="2700" spc="15" dirty="0">
                <a:latin typeface="Symbol"/>
                <a:cs typeface="Symbol"/>
              </a:rPr>
              <a:t></a:t>
            </a:r>
            <a:r>
              <a:rPr sz="2700" spc="15" dirty="0">
                <a:latin typeface="Times New Roman"/>
                <a:cs typeface="Times New Roman"/>
              </a:rPr>
              <a:t>	</a:t>
            </a:r>
            <a:r>
              <a:rPr sz="4050" spc="22" baseline="1028" dirty="0">
                <a:latin typeface="Times New Roman"/>
                <a:cs typeface="Times New Roman"/>
              </a:rPr>
              <a:t>10</a:t>
            </a:r>
            <a:r>
              <a:rPr sz="4050" spc="30" baseline="1028" dirty="0">
                <a:latin typeface="Times New Roman"/>
                <a:cs typeface="Times New Roman"/>
              </a:rPr>
              <a:t>0</a:t>
            </a:r>
            <a:endParaRPr sz="4050" baseline="1028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077972" y="2769867"/>
            <a:ext cx="3888740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00" spc="-10" dirty="0">
                <a:latin typeface="Times New Roman"/>
                <a:cs typeface="Times New Roman"/>
              </a:rPr>
              <a:t>9000x</a:t>
            </a:r>
            <a:r>
              <a:rPr sz="4050" spc="-15" baseline="-10288" dirty="0">
                <a:latin typeface="Symbol"/>
                <a:cs typeface="Symbol"/>
              </a:rPr>
              <a:t></a:t>
            </a:r>
            <a:r>
              <a:rPr sz="2700" spc="-10" dirty="0">
                <a:latin typeface="Times New Roman"/>
                <a:cs typeface="Times New Roman"/>
              </a:rPr>
              <a:t>1</a:t>
            </a:r>
            <a:r>
              <a:rPr sz="2700" spc="-10" dirty="0">
                <a:latin typeface="Symbol"/>
                <a:cs typeface="Symbol"/>
              </a:rPr>
              <a:t></a:t>
            </a:r>
            <a:r>
              <a:rPr sz="2700" spc="-300" dirty="0">
                <a:latin typeface="Times New Roman"/>
                <a:cs typeface="Times New Roman"/>
              </a:rPr>
              <a:t> </a:t>
            </a:r>
            <a:r>
              <a:rPr sz="2700" spc="-25" dirty="0">
                <a:latin typeface="Times New Roman"/>
                <a:cs typeface="Times New Roman"/>
              </a:rPr>
              <a:t>0,01x</a:t>
            </a:r>
            <a:r>
              <a:rPr sz="4050" spc="-37" baseline="-2057" dirty="0">
                <a:latin typeface="Symbol"/>
                <a:cs typeface="Symbol"/>
              </a:rPr>
              <a:t></a:t>
            </a:r>
            <a:r>
              <a:rPr sz="4050" spc="-37" baseline="-43209" dirty="0">
                <a:latin typeface="Times New Roman"/>
                <a:cs typeface="Times New Roman"/>
              </a:rPr>
              <a:t>1,609</a:t>
            </a:r>
            <a:r>
              <a:rPr sz="4050" spc="-322" baseline="-43209" dirty="0">
                <a:latin typeface="Times New Roman"/>
                <a:cs typeface="Times New Roman"/>
              </a:rPr>
              <a:t> </a:t>
            </a:r>
            <a:r>
              <a:rPr sz="2700" spc="20" dirty="0">
                <a:latin typeface="Symbol"/>
                <a:cs typeface="Symbol"/>
              </a:rPr>
              <a:t></a:t>
            </a:r>
            <a:r>
              <a:rPr sz="2700" spc="-370" dirty="0">
                <a:latin typeface="Times New Roman"/>
                <a:cs typeface="Times New Roman"/>
              </a:rPr>
              <a:t> </a:t>
            </a:r>
            <a:r>
              <a:rPr sz="2700" spc="55" dirty="0">
                <a:latin typeface="Times New Roman"/>
                <a:cs typeface="Times New Roman"/>
              </a:rPr>
              <a:t>5</a:t>
            </a:r>
            <a:r>
              <a:rPr sz="4050" spc="82" baseline="-2057" dirty="0">
                <a:latin typeface="Symbol"/>
                <a:cs typeface="Symbol"/>
              </a:rPr>
              <a:t></a:t>
            </a:r>
            <a:r>
              <a:rPr sz="4050" spc="82" baseline="-10288" dirty="0">
                <a:latin typeface="Symbol"/>
                <a:cs typeface="Symbol"/>
              </a:rPr>
              <a:t></a:t>
            </a:r>
            <a:endParaRPr sz="4050" baseline="-10288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10716" y="3284979"/>
            <a:ext cx="1556385" cy="4432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536575" algn="l"/>
              </a:tabLst>
            </a:pPr>
            <a:r>
              <a:rPr sz="2700" spc="35" dirty="0">
                <a:latin typeface="Times New Roman"/>
                <a:cs typeface="Times New Roman"/>
              </a:rPr>
              <a:t>M	</a:t>
            </a:r>
            <a:r>
              <a:rPr sz="2700" spc="20" dirty="0">
                <a:latin typeface="Symbol"/>
                <a:cs typeface="Symbol"/>
              </a:rPr>
              <a:t></a:t>
            </a:r>
            <a:r>
              <a:rPr sz="2700" spc="-225" dirty="0">
                <a:latin typeface="Times New Roman"/>
                <a:cs typeface="Times New Roman"/>
              </a:rPr>
              <a:t> </a:t>
            </a:r>
            <a:r>
              <a:rPr sz="2700" spc="-40" dirty="0">
                <a:latin typeface="Times New Roman"/>
                <a:cs typeface="Times New Roman"/>
              </a:rPr>
              <a:t>0,85x</a:t>
            </a:r>
            <a:endParaRPr sz="27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215836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80" dirty="0">
                <a:latin typeface="Arial"/>
                <a:cs typeface="Arial"/>
              </a:rPr>
              <a:t>Tegangan</a:t>
            </a:r>
            <a:r>
              <a:rPr sz="3200" spc="-26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ijin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1716" y="3210714"/>
            <a:ext cx="144145" cy="3092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850" spc="5" dirty="0">
                <a:latin typeface="Arial"/>
                <a:cs typeface="Arial"/>
              </a:rPr>
              <a:t>x</a:t>
            </a:r>
            <a:endParaRPr sz="185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72105" y="3335083"/>
            <a:ext cx="958850" cy="0"/>
          </a:xfrm>
          <a:custGeom>
            <a:avLst/>
            <a:gdLst/>
            <a:ahLst/>
            <a:cxnLst/>
            <a:rect l="l" t="t" r="r" b="b"/>
            <a:pathLst>
              <a:path w="958850">
                <a:moveTo>
                  <a:pt x="0" y="0"/>
                </a:moveTo>
                <a:lnTo>
                  <a:pt x="958595" y="0"/>
                </a:lnTo>
              </a:path>
            </a:pathLst>
          </a:custGeom>
          <a:ln w="169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07523" y="3335273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754" y="0"/>
                </a:lnTo>
              </a:path>
            </a:pathLst>
          </a:custGeom>
          <a:ln w="168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587500" y="2809652"/>
            <a:ext cx="4825365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99415" algn="l"/>
                <a:tab pos="808355" algn="l"/>
                <a:tab pos="2249805" algn="l"/>
              </a:tabLst>
            </a:pPr>
            <a:r>
              <a:rPr sz="4350" spc="-104" baseline="-34482" dirty="0">
                <a:latin typeface="Georgia"/>
                <a:cs typeface="Georgia"/>
              </a:rPr>
              <a:t>σ	</a:t>
            </a:r>
            <a:r>
              <a:rPr sz="4350" spc="22" baseline="-34482" dirty="0">
                <a:latin typeface="Arial"/>
                <a:cs typeface="Arial"/>
              </a:rPr>
              <a:t>=	</a:t>
            </a:r>
            <a:r>
              <a:rPr sz="4350" spc="37" baseline="3831" dirty="0" smtClean="0">
                <a:latin typeface="Arial"/>
                <a:cs typeface="Arial"/>
              </a:rPr>
              <a:t>M </a:t>
            </a:r>
            <a:r>
              <a:rPr sz="4350" spc="22" baseline="3831" dirty="0">
                <a:latin typeface="Symbol"/>
                <a:cs typeface="Symbol"/>
              </a:rPr>
              <a:t></a:t>
            </a:r>
            <a:r>
              <a:rPr sz="4350" spc="-112" baseline="3831" dirty="0">
                <a:latin typeface="Times New Roman"/>
                <a:cs typeface="Times New Roman"/>
              </a:rPr>
              <a:t> </a:t>
            </a:r>
            <a:r>
              <a:rPr sz="4350" spc="22" baseline="3831" dirty="0">
                <a:latin typeface="Arial"/>
                <a:cs typeface="Arial"/>
              </a:rPr>
              <a:t>y</a:t>
            </a:r>
            <a:r>
              <a:rPr sz="4350" spc="367" baseline="3831" dirty="0">
                <a:latin typeface="Arial"/>
                <a:cs typeface="Arial"/>
              </a:rPr>
              <a:t> </a:t>
            </a:r>
            <a:r>
              <a:rPr sz="4350" spc="22" baseline="-34482" dirty="0">
                <a:latin typeface="Arial"/>
                <a:cs typeface="Arial"/>
              </a:rPr>
              <a:t>=	</a:t>
            </a:r>
            <a:r>
              <a:rPr sz="2900" spc="-5" dirty="0">
                <a:latin typeface="Times New Roman"/>
                <a:cs typeface="Times New Roman"/>
              </a:rPr>
              <a:t>259217</a:t>
            </a:r>
            <a:r>
              <a:rPr sz="2900" spc="-5" dirty="0">
                <a:latin typeface="Arial"/>
                <a:cs typeface="Arial"/>
              </a:rPr>
              <a:t>.</a:t>
            </a:r>
            <a:r>
              <a:rPr sz="2900" spc="-5" dirty="0">
                <a:latin typeface="Times New Roman"/>
                <a:cs typeface="Times New Roman"/>
              </a:rPr>
              <a:t>57 </a:t>
            </a:r>
            <a:r>
              <a:rPr sz="2900" spc="10" dirty="0">
                <a:latin typeface="Symbol"/>
                <a:cs typeface="Symbol"/>
              </a:rPr>
              <a:t></a:t>
            </a:r>
            <a:r>
              <a:rPr sz="2900" spc="-475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Times New Roman"/>
                <a:cs typeface="Times New Roman"/>
              </a:rPr>
              <a:t>6</a:t>
            </a:r>
            <a:r>
              <a:rPr sz="2900" spc="-10" dirty="0">
                <a:latin typeface="Arial"/>
                <a:cs typeface="Arial"/>
              </a:rPr>
              <a:t>.</a:t>
            </a:r>
            <a:r>
              <a:rPr sz="2900" spc="-10" dirty="0">
                <a:latin typeface="Times New Roman"/>
                <a:cs typeface="Times New Roman"/>
              </a:rPr>
              <a:t>86</a:t>
            </a:r>
            <a:endParaRPr sz="29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16</a:t>
            </a:fld>
            <a:endParaRPr spc="-60" dirty="0"/>
          </a:p>
        </p:txBody>
      </p:sp>
      <p:sp>
        <p:nvSpPr>
          <p:cNvPr id="8" name="object 8"/>
          <p:cNvSpPr txBox="1"/>
          <p:nvPr/>
        </p:nvSpPr>
        <p:spPr>
          <a:xfrm>
            <a:off x="1968640" y="3072305"/>
            <a:ext cx="6318885" cy="1365885"/>
          </a:xfrm>
          <a:prstGeom prst="rect">
            <a:avLst/>
          </a:prstGeom>
        </p:spPr>
        <p:txBody>
          <a:bodyPr vert="horz" wrap="square" lIns="0" tIns="277495" rIns="0" bIns="0" rtlCol="0">
            <a:spAutoFit/>
          </a:bodyPr>
          <a:lstStyle/>
          <a:p>
            <a:pPr marL="692150">
              <a:lnSpc>
                <a:spcPct val="100000"/>
              </a:lnSpc>
              <a:spcBef>
                <a:spcPts val="2185"/>
              </a:spcBef>
              <a:tabLst>
                <a:tab pos="2755265" algn="l"/>
              </a:tabLst>
            </a:pPr>
            <a:r>
              <a:rPr sz="2900" spc="5" dirty="0">
                <a:latin typeface="Arial"/>
                <a:cs typeface="Arial"/>
              </a:rPr>
              <a:t>I</a:t>
            </a:r>
            <a:r>
              <a:rPr sz="2900" spc="-330" dirty="0">
                <a:latin typeface="Arial"/>
                <a:cs typeface="Arial"/>
              </a:rPr>
              <a:t> </a:t>
            </a:r>
            <a:r>
              <a:rPr sz="2775" spc="15" baseline="-22522" dirty="0">
                <a:latin typeface="Arial"/>
                <a:cs typeface="Arial"/>
              </a:rPr>
              <a:t>X	</a:t>
            </a:r>
            <a:r>
              <a:rPr sz="2900" spc="5" dirty="0">
                <a:latin typeface="Times New Roman"/>
                <a:cs typeface="Times New Roman"/>
              </a:rPr>
              <a:t>1369</a:t>
            </a: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860"/>
              </a:spcBef>
              <a:tabLst>
                <a:tab pos="4730750" algn="l"/>
              </a:tabLst>
            </a:pPr>
            <a:r>
              <a:rPr sz="2600" spc="15" dirty="0">
                <a:latin typeface="Arial"/>
                <a:cs typeface="Arial"/>
              </a:rPr>
              <a:t>=</a:t>
            </a:r>
            <a:r>
              <a:rPr sz="2600" spc="-5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1</a:t>
            </a:r>
            <a:r>
              <a:rPr sz="2600" spc="-110" dirty="0">
                <a:latin typeface="Arial"/>
                <a:cs typeface="Arial"/>
              </a:rPr>
              <a:t>2</a:t>
            </a:r>
            <a:r>
              <a:rPr sz="2600" spc="-155" dirty="0">
                <a:latin typeface="Arial"/>
                <a:cs typeface="Arial"/>
              </a:rPr>
              <a:t>9</a:t>
            </a:r>
            <a:r>
              <a:rPr sz="2600" spc="-130" dirty="0">
                <a:latin typeface="Arial"/>
                <a:cs typeface="Arial"/>
              </a:rPr>
              <a:t>7</a:t>
            </a:r>
            <a:r>
              <a:rPr sz="2600" spc="-105" dirty="0">
                <a:latin typeface="Arial"/>
                <a:cs typeface="Arial"/>
              </a:rPr>
              <a:t>.</a:t>
            </a:r>
            <a:r>
              <a:rPr sz="2600" spc="-110" dirty="0">
                <a:latin typeface="Arial"/>
                <a:cs typeface="Arial"/>
              </a:rPr>
              <a:t>0</a:t>
            </a:r>
            <a:r>
              <a:rPr sz="2600" spc="-155" dirty="0">
                <a:latin typeface="Arial"/>
                <a:cs typeface="Arial"/>
              </a:rPr>
              <a:t>3</a:t>
            </a:r>
            <a:r>
              <a:rPr sz="2600" spc="-135" dirty="0">
                <a:latin typeface="Arial"/>
                <a:cs typeface="Arial"/>
              </a:rPr>
              <a:t>5</a:t>
            </a:r>
            <a:r>
              <a:rPr sz="2600" spc="-45" dirty="0">
                <a:latin typeface="Arial"/>
                <a:cs typeface="Arial"/>
              </a:rPr>
              <a:t> </a:t>
            </a:r>
            <a:r>
              <a:rPr sz="2600" spc="55" dirty="0">
                <a:latin typeface="Arial"/>
                <a:cs typeface="Arial"/>
              </a:rPr>
              <a:t>kg</a:t>
            </a:r>
            <a:r>
              <a:rPr sz="2600" spc="5" dirty="0">
                <a:latin typeface="Arial"/>
                <a:cs typeface="Arial"/>
              </a:rPr>
              <a:t>/</a:t>
            </a:r>
            <a:r>
              <a:rPr sz="2600" spc="-340" dirty="0">
                <a:latin typeface="Arial"/>
                <a:cs typeface="Arial"/>
              </a:rPr>
              <a:t> </a:t>
            </a:r>
            <a:r>
              <a:rPr sz="2600" spc="-150" dirty="0">
                <a:latin typeface="Arial"/>
                <a:cs typeface="Arial"/>
              </a:rPr>
              <a:t>c</a:t>
            </a:r>
            <a:r>
              <a:rPr sz="2600" spc="20" dirty="0">
                <a:latin typeface="Arial"/>
                <a:cs typeface="Arial"/>
              </a:rPr>
              <a:t>m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475" spc="-127" baseline="20202" dirty="0">
                <a:latin typeface="Arial"/>
                <a:cs typeface="Arial"/>
              </a:rPr>
              <a:t>2</a:t>
            </a:r>
            <a:r>
              <a:rPr sz="2475" spc="322" baseline="20202" dirty="0">
                <a:latin typeface="Arial"/>
                <a:cs typeface="Arial"/>
              </a:rPr>
              <a:t> </a:t>
            </a:r>
            <a:r>
              <a:rPr sz="2600" spc="5" dirty="0">
                <a:latin typeface="Arial"/>
                <a:cs typeface="Arial"/>
              </a:rPr>
              <a:t>(</a:t>
            </a:r>
            <a:r>
              <a:rPr sz="2600" spc="-65" dirty="0">
                <a:latin typeface="Arial"/>
                <a:cs typeface="Arial"/>
              </a:rPr>
              <a:t> </a:t>
            </a:r>
            <a:r>
              <a:rPr sz="2600" spc="15" dirty="0">
                <a:latin typeface="Arial"/>
                <a:cs typeface="Arial"/>
              </a:rPr>
              <a:t>&lt;</a:t>
            </a:r>
            <a:r>
              <a:rPr sz="2600" spc="-80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2</a:t>
            </a:r>
            <a:r>
              <a:rPr sz="2600" spc="-155" dirty="0">
                <a:latin typeface="Arial"/>
                <a:cs typeface="Arial"/>
              </a:rPr>
              <a:t>0</a:t>
            </a:r>
            <a:r>
              <a:rPr sz="2600" spc="-110" dirty="0">
                <a:latin typeface="Arial"/>
                <a:cs typeface="Arial"/>
              </a:rPr>
              <a:t>0</a:t>
            </a:r>
            <a:r>
              <a:rPr sz="2600" spc="-135" dirty="0">
                <a:latin typeface="Arial"/>
                <a:cs typeface="Arial"/>
              </a:rPr>
              <a:t>0</a:t>
            </a:r>
            <a:r>
              <a:rPr sz="2600" spc="-90" dirty="0">
                <a:latin typeface="Arial"/>
                <a:cs typeface="Arial"/>
              </a:rPr>
              <a:t> </a:t>
            </a:r>
            <a:r>
              <a:rPr sz="2600" spc="105" dirty="0">
                <a:latin typeface="Arial"/>
                <a:cs typeface="Arial"/>
              </a:rPr>
              <a:t>k</a:t>
            </a:r>
            <a:r>
              <a:rPr sz="2600" spc="55" dirty="0">
                <a:latin typeface="Arial"/>
                <a:cs typeface="Arial"/>
              </a:rPr>
              <a:t>g</a:t>
            </a:r>
            <a:r>
              <a:rPr sz="2600" spc="5" dirty="0">
                <a:latin typeface="Arial"/>
                <a:cs typeface="Arial"/>
              </a:rPr>
              <a:t>/</a:t>
            </a:r>
            <a:r>
              <a:rPr sz="2600" dirty="0">
                <a:latin typeface="Arial"/>
                <a:cs typeface="Arial"/>
              </a:rPr>
              <a:t>	</a:t>
            </a:r>
            <a:r>
              <a:rPr sz="2600" spc="-150" dirty="0">
                <a:latin typeface="Arial"/>
                <a:cs typeface="Arial"/>
              </a:rPr>
              <a:t>c</a:t>
            </a:r>
            <a:r>
              <a:rPr sz="2600" spc="105" dirty="0">
                <a:latin typeface="Arial"/>
                <a:cs typeface="Arial"/>
              </a:rPr>
              <a:t>m</a:t>
            </a:r>
            <a:r>
              <a:rPr sz="2475" spc="-89" baseline="20202" dirty="0">
                <a:latin typeface="Arial"/>
                <a:cs typeface="Arial"/>
              </a:rPr>
              <a:t>2</a:t>
            </a:r>
            <a:r>
              <a:rPr sz="2600" spc="-10" dirty="0">
                <a:latin typeface="Arial"/>
                <a:cs typeface="Arial"/>
              </a:rPr>
              <a:t>)…</a:t>
            </a:r>
            <a:r>
              <a:rPr sz="2600" spc="50" dirty="0">
                <a:latin typeface="Arial"/>
                <a:cs typeface="Arial"/>
              </a:rPr>
              <a:t>O</a:t>
            </a:r>
            <a:r>
              <a:rPr sz="2600" spc="100" dirty="0">
                <a:latin typeface="Arial"/>
                <a:cs typeface="Arial"/>
              </a:rPr>
              <a:t>K</a:t>
            </a:r>
            <a:r>
              <a:rPr sz="2600" spc="5" dirty="0">
                <a:latin typeface="Arial"/>
                <a:cs typeface="Arial"/>
              </a:rPr>
              <a:t>!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4396" y="923036"/>
            <a:ext cx="167576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75" dirty="0"/>
              <a:t>L</a:t>
            </a:r>
            <a:r>
              <a:rPr sz="4400" spc="-515" dirty="0"/>
              <a:t>a</a:t>
            </a:r>
            <a:r>
              <a:rPr sz="4400" spc="110" dirty="0"/>
              <a:t>t</a:t>
            </a:r>
            <a:r>
              <a:rPr sz="4400" spc="-150" dirty="0"/>
              <a:t>iha</a:t>
            </a:r>
            <a:r>
              <a:rPr sz="4400" spc="-145" dirty="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280416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45" dirty="0">
                <a:latin typeface="Arial"/>
                <a:cs typeface="Arial"/>
              </a:rPr>
              <a:t>Tahanan</a:t>
            </a:r>
            <a:r>
              <a:rPr sz="3200" spc="-215" dirty="0">
                <a:latin typeface="Arial"/>
                <a:cs typeface="Arial"/>
              </a:rPr>
              <a:t> </a:t>
            </a:r>
            <a:r>
              <a:rPr sz="3200" spc="-100" dirty="0">
                <a:latin typeface="Arial"/>
                <a:cs typeface="Arial"/>
              </a:rPr>
              <a:t>Momen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39" y="4406900"/>
            <a:ext cx="788797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40" dirty="0">
                <a:latin typeface="Arial"/>
                <a:cs typeface="Arial"/>
              </a:rPr>
              <a:t>Jadi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254" dirty="0">
                <a:latin typeface="Arial"/>
                <a:cs typeface="Arial"/>
              </a:rPr>
              <a:t>R-42 </a:t>
            </a:r>
            <a:r>
              <a:rPr sz="3200" spc="-170" dirty="0">
                <a:latin typeface="Arial"/>
                <a:cs typeface="Arial"/>
              </a:rPr>
              <a:t>dianggap </a:t>
            </a:r>
            <a:r>
              <a:rPr sz="3200" spc="-155" dirty="0">
                <a:latin typeface="Arial"/>
                <a:cs typeface="Arial"/>
              </a:rPr>
              <a:t>cukup </a:t>
            </a:r>
            <a:r>
              <a:rPr sz="3200" spc="-80" dirty="0">
                <a:latin typeface="Arial"/>
                <a:cs typeface="Arial"/>
              </a:rPr>
              <a:t>untuk </a:t>
            </a:r>
            <a:r>
              <a:rPr sz="3200" spc="-210" dirty="0">
                <a:latin typeface="Arial"/>
                <a:cs typeface="Arial"/>
              </a:rPr>
              <a:t>kelas </a:t>
            </a:r>
            <a:r>
              <a:rPr sz="3200" spc="-110" dirty="0">
                <a:latin typeface="Arial"/>
                <a:cs typeface="Arial"/>
              </a:rPr>
              <a:t>jalan</a:t>
            </a:r>
            <a:r>
              <a:rPr sz="3200" spc="204" dirty="0">
                <a:latin typeface="Arial"/>
                <a:cs typeface="Arial"/>
              </a:rPr>
              <a:t> </a:t>
            </a:r>
            <a:r>
              <a:rPr sz="3200" spc="-325" dirty="0">
                <a:latin typeface="Arial"/>
                <a:cs typeface="Arial"/>
              </a:rPr>
              <a:t>V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983867" y="363073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>
                <a:moveTo>
                  <a:pt x="0" y="0"/>
                </a:moveTo>
                <a:lnTo>
                  <a:pt x="470725" y="0"/>
                </a:lnTo>
              </a:path>
            </a:pathLst>
          </a:custGeom>
          <a:ln w="13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797682" y="3630739"/>
            <a:ext cx="1410970" cy="0"/>
          </a:xfrm>
          <a:custGeom>
            <a:avLst/>
            <a:gdLst/>
            <a:ahLst/>
            <a:cxnLst/>
            <a:rect l="l" t="t" r="r" b="b"/>
            <a:pathLst>
              <a:path w="1410970">
                <a:moveTo>
                  <a:pt x="0" y="0"/>
                </a:moveTo>
                <a:lnTo>
                  <a:pt x="1410462" y="0"/>
                </a:lnTo>
              </a:path>
            </a:pathLst>
          </a:custGeom>
          <a:ln w="134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91588" y="3843737"/>
            <a:ext cx="120014" cy="251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50" spc="15" dirty="0">
                <a:latin typeface="Times New Roman"/>
                <a:cs typeface="Times New Roman"/>
              </a:rPr>
              <a:t>b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70508" y="3590753"/>
            <a:ext cx="361950" cy="251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450" spc="15" dirty="0">
                <a:latin typeface="Times New Roman"/>
                <a:cs typeface="Times New Roman"/>
              </a:rPr>
              <a:t>b</a:t>
            </a:r>
            <a:r>
              <a:rPr sz="1450" spc="25" dirty="0">
                <a:latin typeface="Times New Roman"/>
                <a:cs typeface="Times New Roman"/>
              </a:rPr>
              <a:t>a</a:t>
            </a:r>
            <a:r>
              <a:rPr sz="1450" spc="5" dirty="0">
                <a:latin typeface="Times New Roman"/>
                <a:cs typeface="Times New Roman"/>
              </a:rPr>
              <a:t>s</a:t>
            </a:r>
            <a:r>
              <a:rPr sz="1450" spc="15" dirty="0">
                <a:latin typeface="Times New Roman"/>
                <a:cs typeface="Times New Roman"/>
              </a:rPr>
              <a:t>e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02027" y="3626971"/>
            <a:ext cx="1763395" cy="412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264920" algn="l"/>
              </a:tabLst>
            </a:pPr>
            <a:r>
              <a:rPr sz="2550" spc="-5" dirty="0">
                <a:latin typeface="Times New Roman"/>
                <a:cs typeface="Times New Roman"/>
              </a:rPr>
              <a:t>W	200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87627" y="3377035"/>
            <a:ext cx="205740" cy="412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550" spc="-5" dirty="0">
                <a:latin typeface="Times New Roman"/>
                <a:cs typeface="Times New Roman"/>
              </a:rPr>
              <a:t>S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26283" y="3377035"/>
            <a:ext cx="6337935" cy="412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165" dirty="0">
                <a:latin typeface="Times New Roman"/>
                <a:cs typeface="Times New Roman"/>
              </a:rPr>
              <a:t> </a:t>
            </a:r>
            <a:r>
              <a:rPr sz="3825" spc="-7" baseline="34858" dirty="0">
                <a:latin typeface="Times New Roman"/>
                <a:cs typeface="Times New Roman"/>
              </a:rPr>
              <a:t>259217,57</a:t>
            </a:r>
            <a:r>
              <a:rPr sz="3825" spc="217" baseline="34858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335" dirty="0">
                <a:latin typeface="Times New Roman"/>
                <a:cs typeface="Times New Roman"/>
              </a:rPr>
              <a:t> </a:t>
            </a:r>
            <a:r>
              <a:rPr sz="2550" spc="-10" dirty="0">
                <a:latin typeface="Times New Roman"/>
                <a:cs typeface="Times New Roman"/>
              </a:rPr>
              <a:t>1296,09</a:t>
            </a:r>
            <a:r>
              <a:rPr sz="2550" spc="-19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kg</a:t>
            </a:r>
            <a:r>
              <a:rPr sz="2550" spc="-21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/</a:t>
            </a:r>
            <a:r>
              <a:rPr sz="2550" spc="-220" dirty="0">
                <a:latin typeface="Times New Roman"/>
                <a:cs typeface="Times New Roman"/>
              </a:rPr>
              <a:t> </a:t>
            </a:r>
            <a:r>
              <a:rPr sz="2550" spc="45" dirty="0">
                <a:latin typeface="Times New Roman"/>
                <a:cs typeface="Times New Roman"/>
              </a:rPr>
              <a:t>cm</a:t>
            </a:r>
            <a:r>
              <a:rPr sz="2175" spc="67" baseline="44061" dirty="0">
                <a:latin typeface="Times New Roman"/>
                <a:cs typeface="Times New Roman"/>
              </a:rPr>
              <a:t>2</a:t>
            </a:r>
            <a:r>
              <a:rPr sz="2175" spc="637" baseline="44061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</a:t>
            </a:r>
            <a:r>
              <a:rPr sz="2550" spc="-335" dirty="0">
                <a:latin typeface="Times New Roman"/>
                <a:cs typeface="Times New Roman"/>
              </a:rPr>
              <a:t> </a:t>
            </a:r>
            <a:r>
              <a:rPr sz="2550" spc="-25" dirty="0">
                <a:latin typeface="Times New Roman"/>
                <a:cs typeface="Times New Roman"/>
              </a:rPr>
              <a:t>1343,5kg</a:t>
            </a:r>
            <a:r>
              <a:rPr sz="2550" spc="-21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/</a:t>
            </a:r>
            <a:r>
              <a:rPr sz="2550" spc="-245" dirty="0">
                <a:latin typeface="Times New Roman"/>
                <a:cs typeface="Times New Roman"/>
              </a:rPr>
              <a:t> </a:t>
            </a:r>
            <a:r>
              <a:rPr sz="2550" spc="45" dirty="0">
                <a:latin typeface="Times New Roman"/>
                <a:cs typeface="Times New Roman"/>
              </a:rPr>
              <a:t>cm</a:t>
            </a:r>
            <a:r>
              <a:rPr sz="2175" spc="67" baseline="44061" dirty="0">
                <a:latin typeface="Times New Roman"/>
                <a:cs typeface="Times New Roman"/>
              </a:rPr>
              <a:t>2</a:t>
            </a:r>
            <a:endParaRPr sz="2175" baseline="44061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15516" y="3172819"/>
            <a:ext cx="694690" cy="4127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825" spc="-7" baseline="-34858" dirty="0">
                <a:latin typeface="Symbol"/>
                <a:cs typeface="Symbol"/>
              </a:rPr>
              <a:t></a:t>
            </a:r>
            <a:r>
              <a:rPr sz="3825" spc="89" baseline="-34858" dirty="0">
                <a:latin typeface="Times New Roman"/>
                <a:cs typeface="Times New Roman"/>
              </a:rPr>
              <a:t> </a:t>
            </a:r>
            <a:r>
              <a:rPr sz="2550" spc="85" dirty="0">
                <a:latin typeface="Times New Roman"/>
                <a:cs typeface="Times New Roman"/>
              </a:rPr>
              <a:t>M</a:t>
            </a:r>
            <a:r>
              <a:rPr sz="2175" spc="127" baseline="-22988" dirty="0">
                <a:latin typeface="Times New Roman"/>
                <a:cs typeface="Times New Roman"/>
              </a:rPr>
              <a:t>a</a:t>
            </a:r>
            <a:endParaRPr sz="2175" baseline="-22988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87459" y="6881876"/>
            <a:ext cx="179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7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18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58844" y="923036"/>
            <a:ext cx="213741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70" dirty="0"/>
              <a:t>Umur</a:t>
            </a:r>
            <a:r>
              <a:rPr sz="4400" spc="-229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83740"/>
            <a:ext cx="8003540" cy="4416425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56870" marR="811530" indent="-344170">
              <a:lnSpc>
                <a:spcPct val="80000"/>
              </a:lnSpc>
              <a:spcBef>
                <a:spcPts val="82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10" dirty="0">
                <a:latin typeface="Arial"/>
                <a:cs typeface="Arial"/>
              </a:rPr>
              <a:t>Umur </a:t>
            </a:r>
            <a:r>
              <a:rPr sz="3000" spc="-65" dirty="0">
                <a:latin typeface="Arial"/>
                <a:cs typeface="Arial"/>
              </a:rPr>
              <a:t>rel </a:t>
            </a:r>
            <a:r>
              <a:rPr sz="3000" spc="-200" dirty="0">
                <a:latin typeface="Arial"/>
                <a:cs typeface="Arial"/>
              </a:rPr>
              <a:t>sangat </a:t>
            </a:r>
            <a:r>
              <a:rPr sz="3000" spc="-105" dirty="0">
                <a:latin typeface="Arial"/>
                <a:cs typeface="Arial"/>
              </a:rPr>
              <a:t>dipengaruhi </a:t>
            </a:r>
            <a:r>
              <a:rPr sz="3000" spc="-90" dirty="0">
                <a:latin typeface="Arial"/>
                <a:cs typeface="Arial"/>
              </a:rPr>
              <a:t>oleh </a:t>
            </a:r>
            <a:r>
              <a:rPr sz="3000" spc="-50" dirty="0">
                <a:latin typeface="Arial"/>
                <a:cs typeface="Arial"/>
              </a:rPr>
              <a:t>mutu </a:t>
            </a:r>
            <a:r>
              <a:rPr sz="3000" spc="-60" dirty="0">
                <a:latin typeface="Arial"/>
                <a:cs typeface="Arial"/>
              </a:rPr>
              <a:t>rel,  </a:t>
            </a:r>
            <a:r>
              <a:rPr sz="3000" spc="-185" dirty="0">
                <a:latin typeface="Arial"/>
                <a:cs typeface="Arial"/>
              </a:rPr>
              <a:t>keadaan </a:t>
            </a:r>
            <a:r>
              <a:rPr sz="3000" spc="-130" dirty="0">
                <a:latin typeface="Arial"/>
                <a:cs typeface="Arial"/>
              </a:rPr>
              <a:t>lingkungan </a:t>
            </a:r>
            <a:r>
              <a:rPr sz="3000" spc="-140" dirty="0">
                <a:latin typeface="Arial"/>
                <a:cs typeface="Arial"/>
              </a:rPr>
              <a:t>dan beban </a:t>
            </a:r>
            <a:r>
              <a:rPr sz="3000" spc="-190" dirty="0">
                <a:latin typeface="Arial"/>
                <a:cs typeface="Arial"/>
              </a:rPr>
              <a:t>yang</a:t>
            </a:r>
            <a:r>
              <a:rPr sz="3000" spc="-375" dirty="0">
                <a:latin typeface="Arial"/>
                <a:cs typeface="Arial"/>
              </a:rPr>
              <a:t> </a:t>
            </a:r>
            <a:r>
              <a:rPr sz="3000" spc="-125" dirty="0">
                <a:latin typeface="Arial"/>
                <a:cs typeface="Arial"/>
              </a:rPr>
              <a:t>bekerja  </a:t>
            </a:r>
            <a:r>
              <a:rPr sz="3000" spc="-175" dirty="0">
                <a:latin typeface="Arial"/>
                <a:cs typeface="Arial"/>
              </a:rPr>
              <a:t>(daya </a:t>
            </a:r>
            <a:r>
              <a:rPr sz="3000" spc="-140" dirty="0">
                <a:latin typeface="Arial"/>
                <a:cs typeface="Arial"/>
              </a:rPr>
              <a:t>angkut</a:t>
            </a:r>
            <a:r>
              <a:rPr sz="3000" spc="-55" dirty="0">
                <a:latin typeface="Arial"/>
                <a:cs typeface="Arial"/>
              </a:rPr>
              <a:t> </a:t>
            </a:r>
            <a:r>
              <a:rPr sz="3000" spc="-85" dirty="0">
                <a:latin typeface="Arial"/>
                <a:cs typeface="Arial"/>
              </a:rPr>
              <a:t>lintas).</a:t>
            </a:r>
            <a:endParaRPr sz="3000">
              <a:latin typeface="Arial"/>
              <a:cs typeface="Arial"/>
            </a:endParaRPr>
          </a:p>
          <a:p>
            <a:pPr marL="356870" marR="5080" indent="-344170">
              <a:lnSpc>
                <a:spcPts val="2880"/>
              </a:lnSpc>
              <a:spcBef>
                <a:spcPts val="69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270" dirty="0">
                <a:latin typeface="Arial"/>
                <a:cs typeface="Arial"/>
              </a:rPr>
              <a:t>Pada </a:t>
            </a:r>
            <a:r>
              <a:rPr sz="3000" spc="-100" dirty="0">
                <a:latin typeface="Arial"/>
                <a:cs typeface="Arial"/>
              </a:rPr>
              <a:t>jalan </a:t>
            </a:r>
            <a:r>
              <a:rPr sz="3000" spc="-95" dirty="0">
                <a:latin typeface="Arial"/>
                <a:cs typeface="Arial"/>
              </a:rPr>
              <a:t>lurus </a:t>
            </a:r>
            <a:r>
              <a:rPr sz="3000" spc="-70" dirty="0">
                <a:latin typeface="Arial"/>
                <a:cs typeface="Arial"/>
              </a:rPr>
              <a:t>umur rel </a:t>
            </a:r>
            <a:r>
              <a:rPr sz="3000" spc="-170" dirty="0">
                <a:latin typeface="Arial"/>
                <a:cs typeface="Arial"/>
              </a:rPr>
              <a:t>banyak </a:t>
            </a:r>
            <a:r>
              <a:rPr sz="3000" spc="-190" dirty="0">
                <a:latin typeface="Arial"/>
                <a:cs typeface="Arial"/>
              </a:rPr>
              <a:t>yang </a:t>
            </a:r>
            <a:r>
              <a:rPr sz="3000" spc="-70" dirty="0">
                <a:latin typeface="Arial"/>
                <a:cs typeface="Arial"/>
              </a:rPr>
              <a:t>lebih</a:t>
            </a:r>
            <a:r>
              <a:rPr sz="3000" spc="-310" dirty="0">
                <a:latin typeface="Arial"/>
                <a:cs typeface="Arial"/>
              </a:rPr>
              <a:t> </a:t>
            </a:r>
            <a:r>
              <a:rPr sz="3000" spc="-170" dirty="0">
                <a:latin typeface="Arial"/>
                <a:cs typeface="Arial"/>
              </a:rPr>
              <a:t>besar  </a:t>
            </a:r>
            <a:r>
              <a:rPr sz="3000" spc="-75" dirty="0">
                <a:latin typeface="Arial"/>
                <a:cs typeface="Arial"/>
              </a:rPr>
              <a:t>dari </a:t>
            </a:r>
            <a:r>
              <a:rPr sz="3000" spc="-155" dirty="0">
                <a:latin typeface="Arial"/>
                <a:cs typeface="Arial"/>
              </a:rPr>
              <a:t>40 </a:t>
            </a:r>
            <a:r>
              <a:rPr sz="3000" spc="-95" dirty="0">
                <a:latin typeface="Arial"/>
                <a:cs typeface="Arial"/>
              </a:rPr>
              <a:t>tahun, </a:t>
            </a:r>
            <a:r>
              <a:rPr sz="3000" spc="-90" dirty="0">
                <a:latin typeface="Arial"/>
                <a:cs typeface="Arial"/>
              </a:rPr>
              <a:t>studi </a:t>
            </a:r>
            <a:r>
              <a:rPr sz="3000" spc="-75" dirty="0">
                <a:latin typeface="Arial"/>
                <a:cs typeface="Arial"/>
              </a:rPr>
              <a:t>lain </a:t>
            </a:r>
            <a:r>
              <a:rPr sz="3000" spc="-70" dirty="0">
                <a:latin typeface="Arial"/>
                <a:cs typeface="Arial"/>
              </a:rPr>
              <a:t>umur rel </a:t>
            </a:r>
            <a:r>
              <a:rPr sz="3000" spc="-160" dirty="0">
                <a:latin typeface="Arial"/>
                <a:cs typeface="Arial"/>
              </a:rPr>
              <a:t>bisa </a:t>
            </a:r>
            <a:r>
              <a:rPr sz="3000" spc="-150" dirty="0">
                <a:latin typeface="Arial"/>
                <a:cs typeface="Arial"/>
              </a:rPr>
              <a:t>mencapai  </a:t>
            </a:r>
            <a:r>
              <a:rPr sz="3000" spc="-155" dirty="0">
                <a:latin typeface="Arial"/>
                <a:cs typeface="Arial"/>
              </a:rPr>
              <a:t>60 </a:t>
            </a:r>
            <a:r>
              <a:rPr sz="3000" spc="-95" dirty="0">
                <a:latin typeface="Arial"/>
                <a:cs typeface="Arial"/>
              </a:rPr>
              <a:t>tahun, </a:t>
            </a:r>
            <a:r>
              <a:rPr sz="3000" spc="-75" dirty="0">
                <a:latin typeface="Arial"/>
                <a:cs typeface="Arial"/>
              </a:rPr>
              <a:t>tetapi </a:t>
            </a:r>
            <a:r>
              <a:rPr sz="3000" spc="-180" dirty="0">
                <a:latin typeface="Arial"/>
                <a:cs typeface="Arial"/>
              </a:rPr>
              <a:t>biasanya </a:t>
            </a:r>
            <a:r>
              <a:rPr sz="3000" spc="-70" dirty="0">
                <a:latin typeface="Arial"/>
                <a:cs typeface="Arial"/>
              </a:rPr>
              <a:t>umur </a:t>
            </a:r>
            <a:r>
              <a:rPr sz="3000" spc="-155" dirty="0">
                <a:latin typeface="Arial"/>
                <a:cs typeface="Arial"/>
              </a:rPr>
              <a:t>40 </a:t>
            </a:r>
            <a:r>
              <a:rPr sz="3000" spc="-95" dirty="0">
                <a:latin typeface="Arial"/>
                <a:cs typeface="Arial"/>
              </a:rPr>
              <a:t>tahun  dijadikan </a:t>
            </a:r>
            <a:r>
              <a:rPr sz="3000" spc="-195" dirty="0">
                <a:latin typeface="Arial"/>
                <a:cs typeface="Arial"/>
              </a:rPr>
              <a:t>sebagai </a:t>
            </a:r>
            <a:r>
              <a:rPr sz="3000" spc="-180" dirty="0">
                <a:latin typeface="Arial"/>
                <a:cs typeface="Arial"/>
              </a:rPr>
              <a:t>dasar</a:t>
            </a:r>
            <a:r>
              <a:rPr sz="3000" spc="-215" dirty="0">
                <a:latin typeface="Arial"/>
                <a:cs typeface="Arial"/>
              </a:rPr>
              <a:t> </a:t>
            </a:r>
            <a:r>
              <a:rPr sz="3000" spc="-125" dirty="0">
                <a:latin typeface="Arial"/>
                <a:cs typeface="Arial"/>
              </a:rPr>
              <a:t>umur.</a:t>
            </a:r>
            <a:endParaRPr sz="30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10" dirty="0">
                <a:latin typeface="Arial"/>
                <a:cs typeface="Arial"/>
              </a:rPr>
              <a:t>Umur </a:t>
            </a:r>
            <a:r>
              <a:rPr sz="3000" spc="-65" dirty="0">
                <a:latin typeface="Arial"/>
                <a:cs typeface="Arial"/>
              </a:rPr>
              <a:t>rel </a:t>
            </a:r>
            <a:r>
              <a:rPr sz="3000" spc="-135" dirty="0">
                <a:latin typeface="Arial"/>
                <a:cs typeface="Arial"/>
              </a:rPr>
              <a:t>dapat </a:t>
            </a:r>
            <a:r>
              <a:rPr sz="3000" spc="-85" dirty="0">
                <a:latin typeface="Arial"/>
                <a:cs typeface="Arial"/>
              </a:rPr>
              <a:t>ditentukan </a:t>
            </a:r>
            <a:r>
              <a:rPr sz="3000" spc="-80" dirty="0">
                <a:latin typeface="Arial"/>
                <a:cs typeface="Arial"/>
              </a:rPr>
              <a:t>dari</a:t>
            </a:r>
            <a:r>
              <a:rPr sz="3000" spc="-50" dirty="0">
                <a:latin typeface="Arial"/>
                <a:cs typeface="Arial"/>
              </a:rPr>
              <a:t> </a:t>
            </a:r>
            <a:r>
              <a:rPr sz="3000" spc="-30" dirty="0">
                <a:latin typeface="Arial"/>
                <a:cs typeface="Arial"/>
              </a:rPr>
              <a:t>: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15"/>
              </a:spcBef>
              <a:buChar char="–"/>
              <a:tabLst>
                <a:tab pos="756920" algn="l"/>
              </a:tabLst>
            </a:pPr>
            <a:r>
              <a:rPr sz="2600" spc="-180" dirty="0">
                <a:latin typeface="Arial"/>
                <a:cs typeface="Arial"/>
              </a:rPr>
              <a:t>Kerusakan </a:t>
            </a:r>
            <a:r>
              <a:rPr sz="2600" spc="-90" dirty="0">
                <a:latin typeface="Arial"/>
                <a:cs typeface="Arial"/>
              </a:rPr>
              <a:t>ujung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rel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600" spc="-210" dirty="0">
                <a:latin typeface="Arial"/>
                <a:cs typeface="Arial"/>
              </a:rPr>
              <a:t>Keausan </a:t>
            </a:r>
            <a:r>
              <a:rPr sz="2600" spc="-100" dirty="0">
                <a:latin typeface="Arial"/>
                <a:cs typeface="Arial"/>
              </a:rPr>
              <a:t>baik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85" dirty="0">
                <a:latin typeface="Arial"/>
                <a:cs typeface="Arial"/>
              </a:rPr>
              <a:t>lurus </a:t>
            </a:r>
            <a:r>
              <a:rPr sz="2600" spc="-105" dirty="0">
                <a:latin typeface="Arial"/>
                <a:cs typeface="Arial"/>
              </a:rPr>
              <a:t>maupun</a:t>
            </a:r>
            <a:r>
              <a:rPr sz="2600" spc="-204" dirty="0">
                <a:latin typeface="Arial"/>
                <a:cs typeface="Arial"/>
              </a:rPr>
              <a:t> </a:t>
            </a:r>
            <a:r>
              <a:rPr sz="2600" spc="-125" dirty="0">
                <a:latin typeface="Arial"/>
                <a:cs typeface="Arial"/>
              </a:rPr>
              <a:t>lengkung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600" spc="-160" dirty="0">
                <a:latin typeface="Arial"/>
                <a:cs typeface="Arial"/>
              </a:rPr>
              <a:t>Lelah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19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0020" y="923036"/>
            <a:ext cx="46551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05" dirty="0"/>
              <a:t>Kerusakan </a:t>
            </a:r>
            <a:r>
              <a:rPr sz="4400" spc="-200" dirty="0"/>
              <a:t>Ujung</a:t>
            </a:r>
            <a:r>
              <a:rPr sz="4400" spc="-5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92884"/>
            <a:ext cx="7899400" cy="447294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356870" marR="5080" indent="-344170">
              <a:lnSpc>
                <a:spcPct val="80000"/>
              </a:lnSpc>
              <a:spcBef>
                <a:spcPts val="760"/>
              </a:spcBef>
              <a:buChar char="•"/>
              <a:tabLst>
                <a:tab pos="356870" algn="l"/>
                <a:tab pos="357505" algn="l"/>
              </a:tabLst>
            </a:pPr>
            <a:r>
              <a:rPr sz="2700" spc="-185" dirty="0">
                <a:latin typeface="Arial"/>
                <a:cs typeface="Arial"/>
              </a:rPr>
              <a:t>Pembatas </a:t>
            </a:r>
            <a:r>
              <a:rPr sz="2700" spc="-70" dirty="0">
                <a:latin typeface="Arial"/>
                <a:cs typeface="Arial"/>
              </a:rPr>
              <a:t>umur </a:t>
            </a:r>
            <a:r>
              <a:rPr sz="2700" spc="-60" dirty="0">
                <a:latin typeface="Arial"/>
                <a:cs typeface="Arial"/>
              </a:rPr>
              <a:t>rel </a:t>
            </a:r>
            <a:r>
              <a:rPr sz="2700" spc="-130" dirty="0">
                <a:latin typeface="Arial"/>
                <a:cs typeface="Arial"/>
              </a:rPr>
              <a:t>adalah </a:t>
            </a:r>
            <a:r>
              <a:rPr sz="2700" spc="-150" dirty="0">
                <a:latin typeface="Arial"/>
                <a:cs typeface="Arial"/>
              </a:rPr>
              <a:t>pada </a:t>
            </a:r>
            <a:r>
              <a:rPr sz="2700" spc="-155" dirty="0">
                <a:latin typeface="Arial"/>
                <a:cs typeface="Arial"/>
              </a:rPr>
              <a:t>sambungan, </a:t>
            </a:r>
            <a:r>
              <a:rPr sz="2700" spc="-80" dirty="0">
                <a:latin typeface="Arial"/>
                <a:cs typeface="Arial"/>
              </a:rPr>
              <a:t>terutama  </a:t>
            </a:r>
            <a:r>
              <a:rPr sz="2700" spc="-150" dirty="0">
                <a:latin typeface="Arial"/>
                <a:cs typeface="Arial"/>
              </a:rPr>
              <a:t>pada </a:t>
            </a:r>
            <a:r>
              <a:rPr sz="2700" spc="-60" dirty="0">
                <a:latin typeface="Arial"/>
                <a:cs typeface="Arial"/>
              </a:rPr>
              <a:t>rel</a:t>
            </a:r>
            <a:r>
              <a:rPr sz="2700" spc="-175" dirty="0">
                <a:latin typeface="Arial"/>
                <a:cs typeface="Arial"/>
              </a:rPr>
              <a:t> </a:t>
            </a:r>
            <a:r>
              <a:rPr sz="2700" spc="-120" dirty="0">
                <a:latin typeface="Arial"/>
                <a:cs typeface="Arial"/>
              </a:rPr>
              <a:t>pendek</a:t>
            </a:r>
            <a:endParaRPr sz="27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85" dirty="0">
                <a:latin typeface="Arial"/>
                <a:cs typeface="Arial"/>
              </a:rPr>
              <a:t>Kerusakan </a:t>
            </a:r>
            <a:r>
              <a:rPr sz="2700" spc="-45" dirty="0">
                <a:latin typeface="Arial"/>
                <a:cs typeface="Arial"/>
              </a:rPr>
              <a:t>di </a:t>
            </a:r>
            <a:r>
              <a:rPr sz="2700" spc="-160" dirty="0">
                <a:latin typeface="Arial"/>
                <a:cs typeface="Arial"/>
              </a:rPr>
              <a:t>sambungan </a:t>
            </a:r>
            <a:r>
              <a:rPr sz="2700" spc="5" dirty="0">
                <a:latin typeface="Arial"/>
                <a:cs typeface="Arial"/>
              </a:rPr>
              <a:t>tjd</a:t>
            </a:r>
            <a:r>
              <a:rPr sz="2700" spc="-200" dirty="0">
                <a:latin typeface="Arial"/>
                <a:cs typeface="Arial"/>
              </a:rPr>
              <a:t> </a:t>
            </a:r>
            <a:r>
              <a:rPr sz="2700" spc="-75" dirty="0">
                <a:latin typeface="Arial"/>
                <a:cs typeface="Arial"/>
              </a:rPr>
              <a:t>akibat:</a:t>
            </a:r>
            <a:endParaRPr sz="27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10"/>
              </a:spcBef>
              <a:buChar char="–"/>
              <a:tabLst>
                <a:tab pos="756920" algn="l"/>
              </a:tabLst>
            </a:pPr>
            <a:r>
              <a:rPr sz="2400" spc="-155" dirty="0">
                <a:latin typeface="Arial"/>
                <a:cs typeface="Arial"/>
              </a:rPr>
              <a:t>Beban </a:t>
            </a:r>
            <a:r>
              <a:rPr sz="2400" spc="-130" dirty="0">
                <a:latin typeface="Arial"/>
                <a:cs typeface="Arial"/>
              </a:rPr>
              <a:t>gandar </a:t>
            </a:r>
            <a:r>
              <a:rPr sz="2400" spc="-160" dirty="0">
                <a:latin typeface="Arial"/>
                <a:cs typeface="Arial"/>
              </a:rPr>
              <a:t>yang</a:t>
            </a:r>
            <a:r>
              <a:rPr sz="2400" spc="-110" dirty="0">
                <a:latin typeface="Arial"/>
                <a:cs typeface="Arial"/>
              </a:rPr>
              <a:t> </a:t>
            </a:r>
            <a:r>
              <a:rPr sz="2400" spc="-65" dirty="0">
                <a:latin typeface="Arial"/>
                <a:cs typeface="Arial"/>
              </a:rPr>
              <a:t>tinggi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45" dirty="0">
                <a:latin typeface="Arial"/>
                <a:cs typeface="Arial"/>
              </a:rPr>
              <a:t>Lebar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170" dirty="0">
                <a:latin typeface="Arial"/>
                <a:cs typeface="Arial"/>
              </a:rPr>
              <a:t>Celah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0" dirty="0">
                <a:latin typeface="Arial"/>
                <a:cs typeface="Arial"/>
              </a:rPr>
              <a:t>Mutu</a:t>
            </a:r>
            <a:r>
              <a:rPr sz="2400" spc="-105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75" dirty="0">
                <a:latin typeface="Arial"/>
                <a:cs typeface="Arial"/>
              </a:rPr>
              <a:t>Beda </a:t>
            </a:r>
            <a:r>
              <a:rPr sz="2400" spc="-65" dirty="0">
                <a:latin typeface="Arial"/>
                <a:cs typeface="Arial"/>
              </a:rPr>
              <a:t>tinggi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95" dirty="0">
                <a:latin typeface="Arial"/>
                <a:cs typeface="Arial"/>
              </a:rPr>
              <a:t>Diameter </a:t>
            </a:r>
            <a:r>
              <a:rPr sz="2400" spc="-90" dirty="0">
                <a:latin typeface="Arial"/>
                <a:cs typeface="Arial"/>
              </a:rPr>
              <a:t>roda </a:t>
            </a:r>
            <a:r>
              <a:rPr sz="2400" spc="-160" dirty="0">
                <a:latin typeface="Arial"/>
                <a:cs typeface="Arial"/>
              </a:rPr>
              <a:t>yang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105" dirty="0">
                <a:latin typeface="Arial"/>
                <a:cs typeface="Arial"/>
              </a:rPr>
              <a:t>kecil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25" dirty="0">
                <a:latin typeface="Arial"/>
                <a:cs typeface="Arial"/>
              </a:rPr>
              <a:t>Kondisi </a:t>
            </a:r>
            <a:r>
              <a:rPr sz="2400" spc="-130" dirty="0">
                <a:latin typeface="Arial"/>
                <a:cs typeface="Arial"/>
              </a:rPr>
              <a:t>kendaraan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40" dirty="0">
                <a:latin typeface="Arial"/>
                <a:cs typeface="Arial"/>
              </a:rPr>
              <a:t>(pemegasan)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90" dirty="0">
                <a:latin typeface="Arial"/>
                <a:cs typeface="Arial"/>
              </a:rPr>
              <a:t>Jari-jari </a:t>
            </a:r>
            <a:r>
              <a:rPr sz="2400" spc="-110" dirty="0">
                <a:latin typeface="Arial"/>
                <a:cs typeface="Arial"/>
              </a:rPr>
              <a:t>permukaan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75" dirty="0">
                <a:latin typeface="Arial"/>
                <a:cs typeface="Arial"/>
              </a:rPr>
              <a:t>Kekakuan </a:t>
            </a:r>
            <a:r>
              <a:rPr sz="2400" spc="-80" dirty="0">
                <a:latin typeface="Arial"/>
                <a:cs typeface="Arial"/>
              </a:rPr>
              <a:t>jalan</a:t>
            </a:r>
            <a:r>
              <a:rPr sz="2400" spc="-110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Char char="–"/>
              <a:tabLst>
                <a:tab pos="756920" algn="l"/>
              </a:tabLst>
            </a:pPr>
            <a:r>
              <a:rPr sz="2400" spc="-155" dirty="0">
                <a:latin typeface="Arial"/>
                <a:cs typeface="Arial"/>
              </a:rPr>
              <a:t>Kecepatan </a:t>
            </a:r>
            <a:r>
              <a:rPr sz="2400" spc="-130" dirty="0">
                <a:latin typeface="Arial"/>
                <a:cs typeface="Arial"/>
              </a:rPr>
              <a:t>kendaraan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20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0020" y="923036"/>
            <a:ext cx="46551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05" dirty="0"/>
              <a:t>Kerusakan </a:t>
            </a:r>
            <a:r>
              <a:rPr sz="4400" spc="-200" dirty="0"/>
              <a:t>Ujung</a:t>
            </a:r>
            <a:r>
              <a:rPr sz="4400" spc="-5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20315"/>
            <a:ext cx="8030209" cy="429196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6870" marR="5080" indent="-344170">
              <a:lnSpc>
                <a:spcPts val="3240"/>
              </a:lnSpc>
              <a:spcBef>
                <a:spcPts val="50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25" dirty="0">
                <a:latin typeface="Arial"/>
                <a:cs typeface="Arial"/>
              </a:rPr>
              <a:t>Akibat </a:t>
            </a:r>
            <a:r>
              <a:rPr sz="3000" spc="-175" dirty="0">
                <a:latin typeface="Arial"/>
                <a:cs typeface="Arial"/>
              </a:rPr>
              <a:t>kerusakan </a:t>
            </a:r>
            <a:r>
              <a:rPr sz="3000" spc="-105" dirty="0">
                <a:latin typeface="Arial"/>
                <a:cs typeface="Arial"/>
              </a:rPr>
              <a:t>tersebut </a:t>
            </a:r>
            <a:r>
              <a:rPr sz="3000" spc="-85" dirty="0">
                <a:latin typeface="Arial"/>
                <a:cs typeface="Arial"/>
              </a:rPr>
              <a:t>, </a:t>
            </a:r>
            <a:r>
              <a:rPr sz="3000" spc="-185" dirty="0">
                <a:latin typeface="Arial"/>
                <a:cs typeface="Arial"/>
              </a:rPr>
              <a:t>ada </a:t>
            </a:r>
            <a:r>
              <a:rPr sz="3000" spc="-135" dirty="0">
                <a:latin typeface="Arial"/>
                <a:cs typeface="Arial"/>
              </a:rPr>
              <a:t>hantaman </a:t>
            </a:r>
            <a:r>
              <a:rPr sz="3000" spc="-110" dirty="0">
                <a:latin typeface="Arial"/>
                <a:cs typeface="Arial"/>
              </a:rPr>
              <a:t>roda</a:t>
            </a:r>
            <a:r>
              <a:rPr sz="3000" spc="-545" dirty="0">
                <a:latin typeface="Arial"/>
                <a:cs typeface="Arial"/>
              </a:rPr>
              <a:t> </a:t>
            </a:r>
            <a:r>
              <a:rPr sz="3000" spc="-204" dirty="0">
                <a:latin typeface="Arial"/>
                <a:cs typeface="Arial"/>
              </a:rPr>
              <a:t>ke  </a:t>
            </a:r>
            <a:r>
              <a:rPr sz="3000" spc="-175" dirty="0">
                <a:latin typeface="Arial"/>
                <a:cs typeface="Arial"/>
              </a:rPr>
              <a:t>sambungan</a:t>
            </a:r>
            <a:endParaRPr sz="30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31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50" dirty="0">
                <a:latin typeface="Arial"/>
                <a:cs typeface="Arial"/>
              </a:rPr>
              <a:t>Contoh </a:t>
            </a:r>
            <a:r>
              <a:rPr sz="3000" spc="-175" dirty="0">
                <a:latin typeface="Arial"/>
                <a:cs typeface="Arial"/>
              </a:rPr>
              <a:t>kerusakan </a:t>
            </a:r>
            <a:r>
              <a:rPr sz="3000" spc="-120" dirty="0">
                <a:latin typeface="Arial"/>
                <a:cs typeface="Arial"/>
              </a:rPr>
              <a:t>akibat</a:t>
            </a:r>
            <a:r>
              <a:rPr sz="3000" spc="5" dirty="0">
                <a:latin typeface="Arial"/>
                <a:cs typeface="Arial"/>
              </a:rPr>
              <a:t> </a:t>
            </a:r>
            <a:r>
              <a:rPr sz="3000" spc="-110" dirty="0">
                <a:latin typeface="Arial"/>
                <a:cs typeface="Arial"/>
              </a:rPr>
              <a:t>hantaman:</a:t>
            </a:r>
            <a:endParaRPr sz="30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25"/>
              </a:spcBef>
              <a:buChar char="–"/>
              <a:tabLst>
                <a:tab pos="756920" algn="l"/>
              </a:tabLst>
            </a:pPr>
            <a:r>
              <a:rPr sz="2600" spc="-160" dirty="0">
                <a:latin typeface="Arial"/>
                <a:cs typeface="Arial"/>
              </a:rPr>
              <a:t>Tercabutnya </a:t>
            </a:r>
            <a:r>
              <a:rPr sz="2600" spc="-30" dirty="0">
                <a:latin typeface="Arial"/>
                <a:cs typeface="Arial"/>
              </a:rPr>
              <a:t>tirpon </a:t>
            </a:r>
            <a:r>
              <a:rPr sz="2600" spc="-65" dirty="0">
                <a:latin typeface="Arial"/>
                <a:cs typeface="Arial"/>
              </a:rPr>
              <a:t>dari</a:t>
            </a:r>
            <a:r>
              <a:rPr sz="2600" spc="30" dirty="0">
                <a:latin typeface="Arial"/>
                <a:cs typeface="Arial"/>
              </a:rPr>
              <a:t> </a:t>
            </a:r>
            <a:r>
              <a:rPr sz="2600" spc="-105" dirty="0">
                <a:latin typeface="Arial"/>
                <a:cs typeface="Arial"/>
              </a:rPr>
              <a:t>bantalan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5"/>
              </a:spcBef>
              <a:buChar char="–"/>
              <a:tabLst>
                <a:tab pos="756920" algn="l"/>
              </a:tabLst>
            </a:pPr>
            <a:r>
              <a:rPr sz="2600" spc="-185" dirty="0">
                <a:latin typeface="Arial"/>
                <a:cs typeface="Arial"/>
              </a:rPr>
              <a:t>Retaknya </a:t>
            </a:r>
            <a:r>
              <a:rPr sz="2600" spc="-90" dirty="0">
                <a:latin typeface="Arial"/>
                <a:cs typeface="Arial"/>
              </a:rPr>
              <a:t>pelat </a:t>
            </a:r>
            <a:r>
              <a:rPr sz="2600" spc="-160" dirty="0">
                <a:latin typeface="Arial"/>
                <a:cs typeface="Arial"/>
              </a:rPr>
              <a:t>sambungan</a:t>
            </a:r>
            <a:r>
              <a:rPr sz="2600" spc="85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rel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0"/>
              </a:spcBef>
              <a:buChar char="–"/>
              <a:tabLst>
                <a:tab pos="756920" algn="l"/>
              </a:tabLst>
            </a:pPr>
            <a:r>
              <a:rPr sz="2600" spc="-170" dirty="0">
                <a:latin typeface="Arial"/>
                <a:cs typeface="Arial"/>
              </a:rPr>
              <a:t>Longgarnya </a:t>
            </a:r>
            <a:r>
              <a:rPr sz="2600" spc="-75" dirty="0">
                <a:latin typeface="Arial"/>
                <a:cs typeface="Arial"/>
              </a:rPr>
              <a:t>baut-baut </a:t>
            </a:r>
            <a:r>
              <a:rPr sz="2600" spc="-160" dirty="0">
                <a:latin typeface="Arial"/>
                <a:cs typeface="Arial"/>
              </a:rPr>
              <a:t>sambungan</a:t>
            </a:r>
            <a:r>
              <a:rPr sz="2600" spc="30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rel</a:t>
            </a:r>
            <a:endParaRPr sz="2600">
              <a:latin typeface="Arial"/>
              <a:cs typeface="Arial"/>
            </a:endParaRPr>
          </a:p>
          <a:p>
            <a:pPr marL="756285" marR="557530" lvl="1" indent="-286385">
              <a:lnSpc>
                <a:spcPts val="2810"/>
              </a:lnSpc>
              <a:spcBef>
                <a:spcPts val="665"/>
              </a:spcBef>
              <a:buChar char="–"/>
              <a:tabLst>
                <a:tab pos="756920" algn="l"/>
              </a:tabLst>
            </a:pPr>
            <a:r>
              <a:rPr sz="2600" spc="-150" dirty="0">
                <a:latin typeface="Arial"/>
                <a:cs typeface="Arial"/>
              </a:rPr>
              <a:t>Naiknya </a:t>
            </a:r>
            <a:r>
              <a:rPr sz="2600" spc="-60" dirty="0">
                <a:latin typeface="Arial"/>
                <a:cs typeface="Arial"/>
              </a:rPr>
              <a:t>lumpur </a:t>
            </a:r>
            <a:r>
              <a:rPr sz="2600" spc="-45" dirty="0">
                <a:latin typeface="Arial"/>
                <a:cs typeface="Arial"/>
              </a:rPr>
              <a:t>di </a:t>
            </a:r>
            <a:r>
              <a:rPr sz="2600" spc="-130" dirty="0">
                <a:latin typeface="Arial"/>
                <a:cs typeface="Arial"/>
              </a:rPr>
              <a:t>bawah </a:t>
            </a:r>
            <a:r>
              <a:rPr sz="2600" spc="-105" dirty="0">
                <a:latin typeface="Arial"/>
                <a:cs typeface="Arial"/>
              </a:rPr>
              <a:t>bantalan </a:t>
            </a:r>
            <a:r>
              <a:rPr sz="2600" spc="-160" dirty="0">
                <a:latin typeface="Arial"/>
                <a:cs typeface="Arial"/>
              </a:rPr>
              <a:t>sehingga </a:t>
            </a:r>
            <a:r>
              <a:rPr sz="2600" spc="-70" dirty="0">
                <a:latin typeface="Arial"/>
                <a:cs typeface="Arial"/>
              </a:rPr>
              <a:t>umur  </a:t>
            </a:r>
            <a:r>
              <a:rPr sz="2600" spc="-105" dirty="0">
                <a:latin typeface="Arial"/>
                <a:cs typeface="Arial"/>
              </a:rPr>
              <a:t>bantalan </a:t>
            </a:r>
            <a:r>
              <a:rPr sz="2600" spc="-100" dirty="0">
                <a:latin typeface="Arial"/>
                <a:cs typeface="Arial"/>
              </a:rPr>
              <a:t>rendah </a:t>
            </a:r>
            <a:r>
              <a:rPr sz="2600" spc="-95" dirty="0">
                <a:latin typeface="Arial"/>
                <a:cs typeface="Arial"/>
              </a:rPr>
              <a:t>(lapuk </a:t>
            </a:r>
            <a:r>
              <a:rPr sz="2600" spc="-120" dirty="0">
                <a:latin typeface="Arial"/>
                <a:cs typeface="Arial"/>
              </a:rPr>
              <a:t>atau</a:t>
            </a:r>
            <a:r>
              <a:rPr sz="2600" spc="-110" dirty="0">
                <a:latin typeface="Arial"/>
                <a:cs typeface="Arial"/>
              </a:rPr>
              <a:t> </a:t>
            </a:r>
            <a:r>
              <a:rPr sz="2600" spc="-95" dirty="0">
                <a:latin typeface="Arial"/>
                <a:cs typeface="Arial"/>
              </a:rPr>
              <a:t>patah)</a:t>
            </a:r>
            <a:endParaRPr sz="2600">
              <a:latin typeface="Arial"/>
              <a:cs typeface="Arial"/>
            </a:endParaRPr>
          </a:p>
          <a:p>
            <a:pPr marL="756285" marR="1342390" lvl="1" indent="-286385">
              <a:lnSpc>
                <a:spcPts val="2810"/>
              </a:lnSpc>
              <a:spcBef>
                <a:spcPts val="620"/>
              </a:spcBef>
              <a:buChar char="–"/>
              <a:tabLst>
                <a:tab pos="756920" algn="l"/>
              </a:tabLst>
            </a:pPr>
            <a:r>
              <a:rPr sz="2600" spc="-120" dirty="0">
                <a:latin typeface="Arial"/>
                <a:cs typeface="Arial"/>
              </a:rPr>
              <a:t>Ketidakstabilan </a:t>
            </a:r>
            <a:r>
              <a:rPr sz="2600" spc="-85" dirty="0">
                <a:latin typeface="Arial"/>
                <a:cs typeface="Arial"/>
              </a:rPr>
              <a:t>geometri </a:t>
            </a:r>
            <a:r>
              <a:rPr sz="2600" spc="-135" dirty="0">
                <a:latin typeface="Arial"/>
                <a:cs typeface="Arial"/>
              </a:rPr>
              <a:t>(angkatan </a:t>
            </a:r>
            <a:r>
              <a:rPr sz="2600" spc="-105" dirty="0">
                <a:latin typeface="Arial"/>
                <a:cs typeface="Arial"/>
              </a:rPr>
              <a:t>maupun  alinyemen)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21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0020" y="923036"/>
            <a:ext cx="46551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05" dirty="0"/>
              <a:t>Kerusakan </a:t>
            </a:r>
            <a:r>
              <a:rPr sz="4400" spc="-200" dirty="0"/>
              <a:t>Ujung</a:t>
            </a:r>
            <a:r>
              <a:rPr sz="4400" spc="-55" dirty="0"/>
              <a:t> </a:t>
            </a:r>
            <a:r>
              <a:rPr sz="4400" spc="-380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67635"/>
            <a:ext cx="4573905" cy="214947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35" dirty="0">
                <a:latin typeface="Arial"/>
                <a:cs typeface="Arial"/>
              </a:rPr>
              <a:t>Antisipasinya: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200" dirty="0">
                <a:latin typeface="Arial"/>
                <a:cs typeface="Arial"/>
              </a:rPr>
              <a:t>Pengerasan </a:t>
            </a:r>
            <a:r>
              <a:rPr sz="2800" spc="-155" dirty="0">
                <a:latin typeface="Arial"/>
                <a:cs typeface="Arial"/>
              </a:rPr>
              <a:t>pada </a:t>
            </a:r>
            <a:r>
              <a:rPr sz="2800" spc="-95" dirty="0">
                <a:latin typeface="Arial"/>
                <a:cs typeface="Arial"/>
              </a:rPr>
              <a:t>ujung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rel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150" dirty="0">
                <a:latin typeface="Arial"/>
                <a:cs typeface="Arial"/>
              </a:rPr>
              <a:t>Pemeliharaan </a:t>
            </a:r>
            <a:r>
              <a:rPr sz="2800" spc="-180" dirty="0">
                <a:latin typeface="Arial"/>
                <a:cs typeface="Arial"/>
              </a:rPr>
              <a:t>yang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baik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150" dirty="0">
                <a:latin typeface="Arial"/>
                <a:cs typeface="Arial"/>
              </a:rPr>
              <a:t>Mengelas </a:t>
            </a:r>
            <a:r>
              <a:rPr sz="2800" spc="-165" dirty="0">
                <a:latin typeface="Arial"/>
                <a:cs typeface="Arial"/>
              </a:rPr>
              <a:t>sambungan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22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4411" y="953516"/>
            <a:ext cx="7522209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spc="-330" dirty="0"/>
              <a:t>UMUR </a:t>
            </a:r>
            <a:r>
              <a:rPr sz="4000" spc="-655" dirty="0"/>
              <a:t>REL </a:t>
            </a:r>
            <a:r>
              <a:rPr sz="4000" spc="-540" dirty="0"/>
              <a:t>BERDASARKAN</a:t>
            </a:r>
            <a:r>
              <a:rPr sz="4000" spc="-270" dirty="0"/>
              <a:t> </a:t>
            </a:r>
            <a:r>
              <a:rPr sz="4000" spc="-509" dirty="0"/>
              <a:t>KEAUSAN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993139" y="1983740"/>
            <a:ext cx="8052434" cy="432308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820"/>
              </a:spcBef>
              <a:tabLst>
                <a:tab pos="2764790" algn="l"/>
              </a:tabLst>
            </a:pPr>
            <a:r>
              <a:rPr sz="3000" spc="-150" dirty="0">
                <a:latin typeface="Arial"/>
                <a:cs typeface="Arial"/>
              </a:rPr>
              <a:t>Konstruksi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35" dirty="0">
                <a:latin typeface="Arial"/>
                <a:cs typeface="Arial"/>
              </a:rPr>
              <a:t>dapat </a:t>
            </a:r>
            <a:r>
              <a:rPr sz="3000" spc="-75" dirty="0">
                <a:latin typeface="Arial"/>
                <a:cs typeface="Arial"/>
              </a:rPr>
              <a:t>diukur </a:t>
            </a:r>
            <a:r>
              <a:rPr sz="3000" spc="-70" dirty="0">
                <a:latin typeface="Arial"/>
                <a:cs typeface="Arial"/>
              </a:rPr>
              <a:t>umur </a:t>
            </a:r>
            <a:r>
              <a:rPr sz="3000" spc="-140" dirty="0">
                <a:latin typeface="Arial"/>
                <a:cs typeface="Arial"/>
              </a:rPr>
              <a:t>manfaatnya  </a:t>
            </a:r>
            <a:r>
              <a:rPr sz="3000" spc="-85" dirty="0">
                <a:latin typeface="Arial"/>
                <a:cs typeface="Arial"/>
              </a:rPr>
              <a:t>melalui</a:t>
            </a:r>
            <a:r>
              <a:rPr sz="3000" spc="-140" dirty="0">
                <a:latin typeface="Arial"/>
                <a:cs typeface="Arial"/>
              </a:rPr>
              <a:t> </a:t>
            </a:r>
            <a:r>
              <a:rPr sz="3000" spc="-185" dirty="0">
                <a:latin typeface="Arial"/>
                <a:cs typeface="Arial"/>
              </a:rPr>
              <a:t>keausan.	</a:t>
            </a:r>
            <a:r>
              <a:rPr sz="3000" spc="-110" dirty="0">
                <a:latin typeface="Arial"/>
                <a:cs typeface="Arial"/>
              </a:rPr>
              <a:t>Meskipun </a:t>
            </a:r>
            <a:r>
              <a:rPr sz="3000" spc="-105" dirty="0">
                <a:latin typeface="Arial"/>
                <a:cs typeface="Arial"/>
              </a:rPr>
              <a:t>demikian </a:t>
            </a:r>
            <a:r>
              <a:rPr sz="3000" spc="-75" dirty="0">
                <a:latin typeface="Arial"/>
                <a:cs typeface="Arial"/>
              </a:rPr>
              <a:t>faktor  </a:t>
            </a:r>
            <a:r>
              <a:rPr sz="3000" spc="-135" dirty="0">
                <a:latin typeface="Arial"/>
                <a:cs typeface="Arial"/>
              </a:rPr>
              <a:t>kelelahan </a:t>
            </a:r>
            <a:r>
              <a:rPr sz="3000" spc="-140" dirty="0">
                <a:latin typeface="Arial"/>
                <a:cs typeface="Arial"/>
              </a:rPr>
              <a:t>dan </a:t>
            </a:r>
            <a:r>
              <a:rPr sz="3000" spc="-175" dirty="0">
                <a:latin typeface="Arial"/>
                <a:cs typeface="Arial"/>
              </a:rPr>
              <a:t>masalah </a:t>
            </a:r>
            <a:r>
              <a:rPr sz="3000" i="1" spc="-114" dirty="0">
                <a:latin typeface="Arial"/>
                <a:cs typeface="Arial"/>
              </a:rPr>
              <a:t>shelling </a:t>
            </a:r>
            <a:r>
              <a:rPr sz="3000" spc="-120" dirty="0">
                <a:latin typeface="Arial"/>
                <a:cs typeface="Arial"/>
              </a:rPr>
              <a:t>akibat </a:t>
            </a:r>
            <a:r>
              <a:rPr sz="3000" spc="-140" dirty="0">
                <a:latin typeface="Arial"/>
                <a:cs typeface="Arial"/>
              </a:rPr>
              <a:t>beban </a:t>
            </a:r>
            <a:r>
              <a:rPr sz="3000" spc="-160" dirty="0">
                <a:latin typeface="Arial"/>
                <a:cs typeface="Arial"/>
              </a:rPr>
              <a:t>gandar  </a:t>
            </a:r>
            <a:r>
              <a:rPr sz="3000" spc="-165" dirty="0">
                <a:latin typeface="Arial"/>
                <a:cs typeface="Arial"/>
              </a:rPr>
              <a:t>(tegangan </a:t>
            </a:r>
            <a:r>
              <a:rPr sz="3000" spc="-110" dirty="0">
                <a:latin typeface="Arial"/>
                <a:cs typeface="Arial"/>
              </a:rPr>
              <a:t>kontak) </a:t>
            </a:r>
            <a:r>
              <a:rPr sz="3000" spc="-150" dirty="0">
                <a:latin typeface="Arial"/>
                <a:cs typeface="Arial"/>
              </a:rPr>
              <a:t>adalah </a:t>
            </a:r>
            <a:r>
              <a:rPr sz="3000" spc="-75" dirty="0">
                <a:latin typeface="Arial"/>
                <a:cs typeface="Arial"/>
              </a:rPr>
              <a:t>faktor </a:t>
            </a:r>
            <a:r>
              <a:rPr sz="3000" spc="-190" dirty="0">
                <a:latin typeface="Arial"/>
                <a:cs typeface="Arial"/>
              </a:rPr>
              <a:t>yang </a:t>
            </a:r>
            <a:r>
              <a:rPr sz="3000" spc="-120" dirty="0">
                <a:latin typeface="Arial"/>
                <a:cs typeface="Arial"/>
              </a:rPr>
              <a:t>menentukan  </a:t>
            </a:r>
            <a:r>
              <a:rPr sz="3000" spc="-70" dirty="0">
                <a:latin typeface="Arial"/>
                <a:cs typeface="Arial"/>
              </a:rPr>
              <a:t>umur</a:t>
            </a:r>
            <a:r>
              <a:rPr sz="3000" spc="-155" dirty="0">
                <a:latin typeface="Arial"/>
                <a:cs typeface="Arial"/>
              </a:rPr>
              <a:t> </a:t>
            </a:r>
            <a:r>
              <a:rPr sz="3000" spc="-70" dirty="0">
                <a:latin typeface="Arial"/>
                <a:cs typeface="Arial"/>
              </a:rPr>
              <a:t>rel.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700">
              <a:latin typeface="Times New Roman"/>
              <a:cs typeface="Times New Roman"/>
            </a:endParaRPr>
          </a:p>
          <a:p>
            <a:pPr marL="12700" marR="317500">
              <a:lnSpc>
                <a:spcPts val="2880"/>
              </a:lnSpc>
            </a:pPr>
            <a:r>
              <a:rPr sz="3000" spc="-335" dirty="0">
                <a:latin typeface="Arial"/>
                <a:cs typeface="Arial"/>
              </a:rPr>
              <a:t>PT.KAI </a:t>
            </a:r>
            <a:r>
              <a:rPr sz="3000" spc="-140" dirty="0">
                <a:latin typeface="Arial"/>
                <a:cs typeface="Arial"/>
              </a:rPr>
              <a:t>membatasi </a:t>
            </a:r>
            <a:r>
              <a:rPr sz="3000" spc="-175" dirty="0">
                <a:latin typeface="Arial"/>
                <a:cs typeface="Arial"/>
              </a:rPr>
              <a:t>besarnya </a:t>
            </a:r>
            <a:r>
              <a:rPr sz="3000" spc="-200" dirty="0">
                <a:latin typeface="Arial"/>
                <a:cs typeface="Arial"/>
              </a:rPr>
              <a:t>keausan </a:t>
            </a:r>
            <a:r>
              <a:rPr sz="3000" spc="-70" dirty="0">
                <a:latin typeface="Arial"/>
                <a:cs typeface="Arial"/>
              </a:rPr>
              <a:t>rel  </a:t>
            </a:r>
            <a:r>
              <a:rPr sz="3000" spc="-150" dirty="0">
                <a:latin typeface="Arial"/>
                <a:cs typeface="Arial"/>
              </a:rPr>
              <a:t>berdasarkan </a:t>
            </a:r>
            <a:r>
              <a:rPr sz="3000" spc="-180" dirty="0">
                <a:latin typeface="Arial"/>
                <a:cs typeface="Arial"/>
              </a:rPr>
              <a:t>asumsi </a:t>
            </a:r>
            <a:r>
              <a:rPr sz="3000" spc="-145" dirty="0">
                <a:latin typeface="Arial"/>
                <a:cs typeface="Arial"/>
              </a:rPr>
              <a:t>bahwa </a:t>
            </a:r>
            <a:r>
              <a:rPr sz="3000" spc="-160" dirty="0">
                <a:latin typeface="Arial"/>
                <a:cs typeface="Arial"/>
              </a:rPr>
              <a:t>pada </a:t>
            </a:r>
            <a:r>
              <a:rPr sz="3000" spc="-204" dirty="0">
                <a:latin typeface="Arial"/>
                <a:cs typeface="Arial"/>
              </a:rPr>
              <a:t>saat </a:t>
            </a:r>
            <a:r>
              <a:rPr sz="3000" spc="-70" dirty="0">
                <a:latin typeface="Arial"/>
                <a:cs typeface="Arial"/>
              </a:rPr>
              <a:t>rel </a:t>
            </a:r>
            <a:r>
              <a:rPr sz="3000" spc="-140" dirty="0">
                <a:latin typeface="Arial"/>
                <a:cs typeface="Arial"/>
              </a:rPr>
              <a:t>dan </a:t>
            </a:r>
            <a:r>
              <a:rPr sz="3000" spc="-110" dirty="0">
                <a:latin typeface="Arial"/>
                <a:cs typeface="Arial"/>
              </a:rPr>
              <a:t>roda  </a:t>
            </a:r>
            <a:r>
              <a:rPr sz="3000" spc="-160" dirty="0">
                <a:latin typeface="Arial"/>
                <a:cs typeface="Arial"/>
              </a:rPr>
              <a:t>pada </a:t>
            </a:r>
            <a:r>
              <a:rPr sz="3000" spc="-220" dirty="0">
                <a:latin typeface="Arial"/>
                <a:cs typeface="Arial"/>
              </a:rPr>
              <a:t>aus </a:t>
            </a:r>
            <a:r>
              <a:rPr sz="3000" spc="-130" dirty="0">
                <a:latin typeface="Arial"/>
                <a:cs typeface="Arial"/>
              </a:rPr>
              <a:t>maksimum, </a:t>
            </a:r>
            <a:r>
              <a:rPr sz="3000" spc="-155" dirty="0">
                <a:latin typeface="Arial"/>
                <a:cs typeface="Arial"/>
              </a:rPr>
              <a:t>pergerakan </a:t>
            </a:r>
            <a:r>
              <a:rPr sz="3000" spc="-110" dirty="0">
                <a:latin typeface="Arial"/>
                <a:cs typeface="Arial"/>
              </a:rPr>
              <a:t>roda </a:t>
            </a:r>
            <a:r>
              <a:rPr sz="3000" spc="-75" dirty="0">
                <a:latin typeface="Arial"/>
                <a:cs typeface="Arial"/>
              </a:rPr>
              <a:t>tidak  </a:t>
            </a:r>
            <a:r>
              <a:rPr sz="3000" spc="-110" dirty="0">
                <a:latin typeface="Arial"/>
                <a:cs typeface="Arial"/>
              </a:rPr>
              <a:t>menumbuk </a:t>
            </a:r>
            <a:r>
              <a:rPr sz="3000" spc="-175" dirty="0">
                <a:latin typeface="Arial"/>
                <a:cs typeface="Arial"/>
              </a:rPr>
              <a:t>sambungan </a:t>
            </a:r>
            <a:r>
              <a:rPr sz="3000" spc="-120" dirty="0">
                <a:latin typeface="Arial"/>
                <a:cs typeface="Arial"/>
              </a:rPr>
              <a:t>rel.(=Lihat </a:t>
            </a:r>
            <a:r>
              <a:rPr sz="3000" spc="-160" dirty="0">
                <a:latin typeface="Arial"/>
                <a:cs typeface="Arial"/>
              </a:rPr>
              <a:t>pembatasan  </a:t>
            </a:r>
            <a:r>
              <a:rPr sz="3000" spc="-200" dirty="0">
                <a:latin typeface="Arial"/>
                <a:cs typeface="Arial"/>
              </a:rPr>
              <a:t>keausan </a:t>
            </a:r>
            <a:r>
              <a:rPr sz="3000" spc="-135" dirty="0">
                <a:latin typeface="Arial"/>
                <a:cs typeface="Arial"/>
              </a:rPr>
              <a:t>maksimum)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23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2494" rIns="0" bIns="0" rtlCol="0">
            <a:spAutoFit/>
          </a:bodyPr>
          <a:lstStyle/>
          <a:p>
            <a:pPr marL="3075305" marR="5080" indent="-2862580">
              <a:lnSpc>
                <a:spcPct val="100000"/>
              </a:lnSpc>
              <a:spcBef>
                <a:spcPts val="90"/>
              </a:spcBef>
            </a:pPr>
            <a:r>
              <a:rPr spc="-235" dirty="0"/>
              <a:t>Persamaan </a:t>
            </a:r>
            <a:r>
              <a:rPr spc="-160" dirty="0"/>
              <a:t>Empiris </a:t>
            </a:r>
            <a:r>
              <a:rPr spc="-440" dirty="0"/>
              <a:t>AREA </a:t>
            </a:r>
            <a:r>
              <a:rPr spc="-80" dirty="0"/>
              <a:t>untuk </a:t>
            </a:r>
            <a:r>
              <a:rPr spc="-145" dirty="0"/>
              <a:t>Perhitungan  </a:t>
            </a:r>
            <a:r>
              <a:rPr spc="-130" dirty="0"/>
              <a:t>Umur</a:t>
            </a:r>
            <a:r>
              <a:rPr spc="-135" dirty="0"/>
              <a:t> </a:t>
            </a:r>
            <a:r>
              <a:rPr spc="-280" dirty="0"/>
              <a:t>Rel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3139" y="2038605"/>
            <a:ext cx="7941945" cy="431863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356870" marR="5080" indent="-344170">
              <a:lnSpc>
                <a:spcPts val="2380"/>
              </a:lnSpc>
              <a:spcBef>
                <a:spcPts val="400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300" dirty="0">
                <a:latin typeface="Arial"/>
                <a:cs typeface="Arial"/>
              </a:rPr>
              <a:t>AREA </a:t>
            </a:r>
            <a:r>
              <a:rPr sz="2200" spc="-100" dirty="0">
                <a:latin typeface="Arial"/>
                <a:cs typeface="Arial"/>
              </a:rPr>
              <a:t>(</a:t>
            </a:r>
            <a:r>
              <a:rPr sz="2200" i="1" spc="-100" dirty="0">
                <a:latin typeface="Arial"/>
                <a:cs typeface="Arial"/>
              </a:rPr>
              <a:t>American Railway </a:t>
            </a:r>
            <a:r>
              <a:rPr sz="2200" i="1" spc="-110" dirty="0">
                <a:latin typeface="Arial"/>
                <a:cs typeface="Arial"/>
              </a:rPr>
              <a:t>Engineering </a:t>
            </a:r>
            <a:r>
              <a:rPr sz="2200" i="1" spc="-95" dirty="0">
                <a:latin typeface="Arial"/>
                <a:cs typeface="Arial"/>
              </a:rPr>
              <a:t>Association</a:t>
            </a:r>
            <a:r>
              <a:rPr sz="2200" spc="-95" dirty="0">
                <a:latin typeface="Arial"/>
                <a:cs typeface="Arial"/>
              </a:rPr>
              <a:t>) </a:t>
            </a:r>
            <a:r>
              <a:rPr sz="2200" spc="-85" dirty="0">
                <a:latin typeface="Arial"/>
                <a:cs typeface="Arial"/>
              </a:rPr>
              <a:t>membuat </a:t>
            </a:r>
            <a:r>
              <a:rPr sz="2200" spc="-65" dirty="0">
                <a:latin typeface="Arial"/>
                <a:cs typeface="Arial"/>
              </a:rPr>
              <a:t>model  </a:t>
            </a:r>
            <a:r>
              <a:rPr sz="2200" spc="-125" dirty="0">
                <a:latin typeface="Arial"/>
                <a:cs typeface="Arial"/>
              </a:rPr>
              <a:t>persamaan </a:t>
            </a:r>
            <a:r>
              <a:rPr sz="2200" spc="-70" dirty="0">
                <a:latin typeface="Arial"/>
                <a:cs typeface="Arial"/>
              </a:rPr>
              <a:t>empiris </a:t>
            </a:r>
            <a:r>
              <a:rPr sz="2200" spc="-60" dirty="0">
                <a:latin typeface="Arial"/>
                <a:cs typeface="Arial"/>
              </a:rPr>
              <a:t>untuk </a:t>
            </a:r>
            <a:r>
              <a:rPr sz="2200" spc="-90" dirty="0">
                <a:latin typeface="Arial"/>
                <a:cs typeface="Arial"/>
              </a:rPr>
              <a:t>menentukan </a:t>
            </a:r>
            <a:r>
              <a:rPr sz="2200" spc="-55" dirty="0">
                <a:latin typeface="Arial"/>
                <a:cs typeface="Arial"/>
              </a:rPr>
              <a:t>umur </a:t>
            </a:r>
            <a:r>
              <a:rPr sz="2200" spc="-45" dirty="0">
                <a:latin typeface="Arial"/>
                <a:cs typeface="Arial"/>
              </a:rPr>
              <a:t>rel </a:t>
            </a:r>
            <a:r>
              <a:rPr sz="2200" spc="-114" dirty="0">
                <a:latin typeface="Arial"/>
                <a:cs typeface="Arial"/>
              </a:rPr>
              <a:t>berdasarkan  </a:t>
            </a:r>
            <a:r>
              <a:rPr sz="2200" spc="-145" dirty="0">
                <a:latin typeface="Arial"/>
                <a:cs typeface="Arial"/>
              </a:rPr>
              <a:t>keausan sebagai </a:t>
            </a:r>
            <a:r>
              <a:rPr sz="2200" spc="-55" dirty="0">
                <a:latin typeface="Arial"/>
                <a:cs typeface="Arial"/>
              </a:rPr>
              <a:t>berikut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spc="-20" dirty="0">
                <a:latin typeface="Arial"/>
                <a:cs typeface="Arial"/>
              </a:rPr>
              <a:t>: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300" spc="-405" baseline="-16414" dirty="0">
                <a:latin typeface="Arial"/>
                <a:cs typeface="Arial"/>
              </a:rPr>
              <a:t>T</a:t>
            </a:r>
            <a:r>
              <a:rPr sz="3300" spc="104" baseline="-16414" dirty="0">
                <a:latin typeface="Arial"/>
                <a:cs typeface="Arial"/>
              </a:rPr>
              <a:t> </a:t>
            </a:r>
            <a:r>
              <a:rPr sz="3300" spc="-284" baseline="-16414" dirty="0">
                <a:latin typeface="Arial"/>
                <a:cs typeface="Arial"/>
              </a:rPr>
              <a:t>= </a:t>
            </a:r>
            <a:r>
              <a:rPr sz="3300" spc="-480" baseline="-16414" dirty="0">
                <a:latin typeface="Arial"/>
                <a:cs typeface="Arial"/>
              </a:rPr>
              <a:t>K </a:t>
            </a:r>
            <a:r>
              <a:rPr sz="3300" spc="-172" baseline="-16414" dirty="0">
                <a:latin typeface="Arial"/>
                <a:cs typeface="Arial"/>
              </a:rPr>
              <a:t>W </a:t>
            </a:r>
            <a:r>
              <a:rPr sz="3300" spc="-135" baseline="-16414" dirty="0">
                <a:latin typeface="Arial"/>
                <a:cs typeface="Arial"/>
              </a:rPr>
              <a:t>D</a:t>
            </a:r>
            <a:r>
              <a:rPr sz="1450" spc="-90" dirty="0">
                <a:latin typeface="Arial"/>
                <a:cs typeface="Arial"/>
              </a:rPr>
              <a:t>0.565</a:t>
            </a:r>
            <a:endParaRPr sz="14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500" i="1" spc="-55" dirty="0">
                <a:latin typeface="Arial"/>
                <a:cs typeface="Arial"/>
              </a:rPr>
              <a:t>dengan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200" spc="-270" dirty="0">
                <a:latin typeface="Arial"/>
                <a:cs typeface="Arial"/>
              </a:rPr>
              <a:t>T</a:t>
            </a:r>
            <a:r>
              <a:rPr sz="2200" spc="70" dirty="0">
                <a:latin typeface="Arial"/>
                <a:cs typeface="Arial"/>
              </a:rPr>
              <a:t>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55" dirty="0">
                <a:latin typeface="Arial"/>
                <a:cs typeface="Arial"/>
              </a:rPr>
              <a:t>umur </a:t>
            </a:r>
            <a:r>
              <a:rPr sz="2200" spc="-45" dirty="0">
                <a:latin typeface="Arial"/>
                <a:cs typeface="Arial"/>
              </a:rPr>
              <a:t>rel </a:t>
            </a:r>
            <a:r>
              <a:rPr sz="2200" spc="-30" dirty="0">
                <a:latin typeface="Arial"/>
                <a:cs typeface="Arial"/>
              </a:rPr>
              <a:t>(juta</a:t>
            </a:r>
            <a:r>
              <a:rPr sz="2200" spc="-90" dirty="0">
                <a:latin typeface="Arial"/>
                <a:cs typeface="Arial"/>
              </a:rPr>
              <a:t> </a:t>
            </a:r>
            <a:r>
              <a:rPr sz="2200" spc="-40" dirty="0">
                <a:latin typeface="Arial"/>
                <a:cs typeface="Arial"/>
              </a:rPr>
              <a:t>ton)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  <a:tabLst>
                <a:tab pos="548640" algn="l"/>
              </a:tabLst>
            </a:pPr>
            <a:r>
              <a:rPr sz="2200" spc="-320" dirty="0">
                <a:latin typeface="Arial"/>
                <a:cs typeface="Arial"/>
              </a:rPr>
              <a:t>K  </a:t>
            </a:r>
            <a:r>
              <a:rPr sz="2200" spc="-229" dirty="0">
                <a:latin typeface="Arial"/>
                <a:cs typeface="Arial"/>
              </a:rPr>
              <a:t> </a:t>
            </a:r>
            <a:r>
              <a:rPr sz="2200" spc="-190" dirty="0">
                <a:latin typeface="Arial"/>
                <a:cs typeface="Arial"/>
              </a:rPr>
              <a:t>=	</a:t>
            </a:r>
            <a:r>
              <a:rPr sz="2200" spc="-100" dirty="0">
                <a:latin typeface="Arial"/>
                <a:cs typeface="Arial"/>
              </a:rPr>
              <a:t>konstanta </a:t>
            </a:r>
            <a:r>
              <a:rPr sz="2200" spc="-85" dirty="0">
                <a:latin typeface="Arial"/>
                <a:cs typeface="Arial"/>
              </a:rPr>
              <a:t>kondisi</a:t>
            </a:r>
            <a:r>
              <a:rPr sz="2200" spc="-114" dirty="0">
                <a:latin typeface="Arial"/>
                <a:cs typeface="Arial"/>
              </a:rPr>
              <a:t> </a:t>
            </a:r>
            <a:r>
              <a:rPr sz="2200" spc="-45" dirty="0">
                <a:latin typeface="Arial"/>
                <a:cs typeface="Arial"/>
              </a:rPr>
              <a:t>rel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200" spc="-114" dirty="0">
                <a:latin typeface="Arial"/>
                <a:cs typeface="Arial"/>
              </a:rPr>
              <a:t>W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85" dirty="0">
                <a:latin typeface="Arial"/>
                <a:cs typeface="Arial"/>
              </a:rPr>
              <a:t>berat </a:t>
            </a:r>
            <a:r>
              <a:rPr sz="2200" spc="-45" dirty="0">
                <a:latin typeface="Arial"/>
                <a:cs typeface="Arial"/>
              </a:rPr>
              <a:t>rel </a:t>
            </a:r>
            <a:r>
              <a:rPr sz="2200" spc="-70" dirty="0">
                <a:latin typeface="Arial"/>
                <a:cs typeface="Arial"/>
              </a:rPr>
              <a:t>(lbs/yard), </a:t>
            </a:r>
            <a:r>
              <a:rPr sz="2200" spc="-105" dirty="0">
                <a:latin typeface="Arial"/>
                <a:cs typeface="Arial"/>
              </a:rPr>
              <a:t>1 </a:t>
            </a:r>
            <a:r>
              <a:rPr sz="2200" spc="-25" dirty="0">
                <a:latin typeface="Arial"/>
                <a:cs typeface="Arial"/>
              </a:rPr>
              <a:t>lb/yd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95" dirty="0">
                <a:latin typeface="Arial"/>
                <a:cs typeface="Arial"/>
              </a:rPr>
              <a:t>0.496</a:t>
            </a:r>
            <a:r>
              <a:rPr sz="2200" spc="-204" dirty="0">
                <a:latin typeface="Arial"/>
                <a:cs typeface="Arial"/>
              </a:rPr>
              <a:t> </a:t>
            </a:r>
            <a:r>
              <a:rPr sz="2200" spc="-40" dirty="0">
                <a:latin typeface="Arial"/>
                <a:cs typeface="Arial"/>
              </a:rPr>
              <a:t>kg/m</a:t>
            </a:r>
            <a:endParaRPr sz="2200">
              <a:latin typeface="Arial"/>
              <a:cs typeface="Arial"/>
            </a:endParaRPr>
          </a:p>
          <a:p>
            <a:pPr marL="670560" marR="2360930" indent="-658495">
              <a:lnSpc>
                <a:spcPct val="110000"/>
              </a:lnSpc>
            </a:pPr>
            <a:r>
              <a:rPr sz="2200" spc="-235" dirty="0">
                <a:latin typeface="Arial"/>
                <a:cs typeface="Arial"/>
              </a:rPr>
              <a:t>D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145" dirty="0">
                <a:latin typeface="Arial"/>
                <a:cs typeface="Arial"/>
              </a:rPr>
              <a:t>daya </a:t>
            </a:r>
            <a:r>
              <a:rPr sz="2200" spc="-105" dirty="0">
                <a:latin typeface="Arial"/>
                <a:cs typeface="Arial"/>
              </a:rPr>
              <a:t>angkut </a:t>
            </a:r>
            <a:r>
              <a:rPr sz="2200" spc="-75" dirty="0">
                <a:latin typeface="Arial"/>
                <a:cs typeface="Arial"/>
              </a:rPr>
              <a:t>lintas </a:t>
            </a:r>
            <a:r>
              <a:rPr sz="2200" spc="-30" dirty="0">
                <a:latin typeface="Arial"/>
                <a:cs typeface="Arial"/>
              </a:rPr>
              <a:t>(juta </a:t>
            </a:r>
            <a:r>
              <a:rPr sz="2200" spc="-20" dirty="0">
                <a:latin typeface="Arial"/>
                <a:cs typeface="Arial"/>
              </a:rPr>
              <a:t>ton/ </a:t>
            </a:r>
            <a:r>
              <a:rPr sz="2200" spc="-70" dirty="0">
                <a:latin typeface="Arial"/>
                <a:cs typeface="Arial"/>
              </a:rPr>
              <a:t>tahun </a:t>
            </a:r>
            <a:r>
              <a:rPr sz="2200" spc="-95" dirty="0">
                <a:latin typeface="Arial"/>
                <a:cs typeface="Arial"/>
              </a:rPr>
              <a:t>atau </a:t>
            </a:r>
            <a:r>
              <a:rPr sz="2200" spc="-70" dirty="0">
                <a:latin typeface="Arial"/>
                <a:cs typeface="Arial"/>
              </a:rPr>
              <a:t>mgt)  </a:t>
            </a:r>
            <a:r>
              <a:rPr sz="2200" spc="-105" dirty="0">
                <a:latin typeface="Arial"/>
                <a:cs typeface="Arial"/>
              </a:rPr>
              <a:t>1 </a:t>
            </a:r>
            <a:r>
              <a:rPr sz="2200" spc="-90" dirty="0">
                <a:latin typeface="Arial"/>
                <a:cs typeface="Arial"/>
              </a:rPr>
              <a:t>mgt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95" dirty="0">
                <a:latin typeface="Arial"/>
                <a:cs typeface="Arial"/>
              </a:rPr>
              <a:t>0.909 </a:t>
            </a:r>
            <a:r>
              <a:rPr sz="2200" spc="-45" dirty="0">
                <a:latin typeface="Arial"/>
                <a:cs typeface="Arial"/>
              </a:rPr>
              <a:t>juta</a:t>
            </a:r>
            <a:r>
              <a:rPr sz="2200" spc="-5" dirty="0">
                <a:latin typeface="Arial"/>
                <a:cs typeface="Arial"/>
              </a:rPr>
              <a:t> </a:t>
            </a:r>
            <a:r>
              <a:rPr sz="2200" spc="-25" dirty="0">
                <a:latin typeface="Arial"/>
                <a:cs typeface="Arial"/>
              </a:rPr>
              <a:t>ton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4484" y="785875"/>
            <a:ext cx="3313429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310" dirty="0"/>
              <a:t>Besaran </a:t>
            </a:r>
            <a:r>
              <a:rPr sz="4400" spc="-100" dirty="0"/>
              <a:t>nilai</a:t>
            </a:r>
            <a:r>
              <a:rPr sz="4400" spc="-195" dirty="0"/>
              <a:t> </a:t>
            </a:r>
            <a:r>
              <a:rPr sz="4400" spc="-655" dirty="0"/>
              <a:t>K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2971800" y="3657600"/>
            <a:ext cx="6379463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93139" y="1625294"/>
            <a:ext cx="4069079" cy="3355975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200" spc="-65" dirty="0">
                <a:latin typeface="Arial"/>
                <a:cs typeface="Arial"/>
              </a:rPr>
              <a:t>Nilai </a:t>
            </a:r>
            <a:r>
              <a:rPr sz="2200" spc="-320" dirty="0">
                <a:latin typeface="Arial"/>
                <a:cs typeface="Arial"/>
              </a:rPr>
              <a:t>K </a:t>
            </a:r>
            <a:r>
              <a:rPr sz="2200" spc="-65" dirty="0">
                <a:latin typeface="Arial"/>
                <a:cs typeface="Arial"/>
              </a:rPr>
              <a:t>ditentukan </a:t>
            </a:r>
            <a:r>
              <a:rPr sz="2200" spc="-145" dirty="0">
                <a:latin typeface="Arial"/>
                <a:cs typeface="Arial"/>
              </a:rPr>
              <a:t>sebagai</a:t>
            </a:r>
            <a:r>
              <a:rPr sz="2200" spc="-240" dirty="0">
                <a:latin typeface="Arial"/>
                <a:cs typeface="Arial"/>
              </a:rPr>
              <a:t> </a:t>
            </a:r>
            <a:r>
              <a:rPr sz="2200" spc="-20" dirty="0">
                <a:latin typeface="Arial"/>
                <a:cs typeface="Arial"/>
              </a:rPr>
              <a:t>:</a:t>
            </a:r>
            <a:endParaRPr sz="2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5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160" dirty="0">
                <a:latin typeface="Arial"/>
                <a:cs typeface="Arial"/>
              </a:rPr>
              <a:t>Jalan </a:t>
            </a:r>
            <a:r>
              <a:rPr sz="2200" spc="-80" dirty="0">
                <a:latin typeface="Arial"/>
                <a:cs typeface="Arial"/>
              </a:rPr>
              <a:t>baru </a:t>
            </a:r>
            <a:r>
              <a:rPr sz="2200" spc="-20" dirty="0">
                <a:latin typeface="Arial"/>
                <a:cs typeface="Arial"/>
              </a:rPr>
              <a:t>: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90" dirty="0">
                <a:latin typeface="Arial"/>
                <a:cs typeface="Arial"/>
              </a:rPr>
              <a:t>0.9538,</a:t>
            </a:r>
            <a:endParaRPr sz="2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5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305" dirty="0">
                <a:latin typeface="Arial"/>
                <a:cs typeface="Arial"/>
              </a:rPr>
              <a:t>CWR </a:t>
            </a:r>
            <a:r>
              <a:rPr sz="2200" spc="-190" dirty="0">
                <a:latin typeface="Arial"/>
                <a:cs typeface="Arial"/>
              </a:rPr>
              <a:t>= </a:t>
            </a:r>
            <a:r>
              <a:rPr sz="2200" spc="-95" dirty="0">
                <a:latin typeface="Arial"/>
                <a:cs typeface="Arial"/>
              </a:rPr>
              <a:t>1,3544 </a:t>
            </a:r>
            <a:r>
              <a:rPr sz="2200" spc="-125" dirty="0">
                <a:latin typeface="Arial"/>
                <a:cs typeface="Arial"/>
              </a:rPr>
              <a:t>–</a:t>
            </a:r>
            <a:r>
              <a:rPr sz="2200" spc="-285" dirty="0">
                <a:latin typeface="Arial"/>
                <a:cs typeface="Arial"/>
              </a:rPr>
              <a:t> </a:t>
            </a:r>
            <a:r>
              <a:rPr sz="2200" spc="-95" dirty="0">
                <a:latin typeface="Arial"/>
                <a:cs typeface="Arial"/>
              </a:rPr>
              <a:t>1,3930</a:t>
            </a:r>
            <a:endParaRPr sz="2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5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190" dirty="0">
                <a:latin typeface="Arial"/>
                <a:cs typeface="Arial"/>
              </a:rPr>
              <a:t>Rel &gt; </a:t>
            </a:r>
            <a:r>
              <a:rPr sz="2200" spc="-105" dirty="0">
                <a:latin typeface="Arial"/>
                <a:cs typeface="Arial"/>
              </a:rPr>
              <a:t>123 </a:t>
            </a:r>
            <a:r>
              <a:rPr sz="2200" spc="-390" dirty="0">
                <a:latin typeface="Arial"/>
                <a:cs typeface="Arial"/>
              </a:rPr>
              <a:t>RE </a:t>
            </a:r>
            <a:r>
              <a:rPr sz="2200" spc="-20" dirty="0">
                <a:latin typeface="Arial"/>
                <a:cs typeface="Arial"/>
              </a:rPr>
              <a:t>:</a:t>
            </a:r>
            <a:r>
              <a:rPr sz="2200" dirty="0">
                <a:latin typeface="Arial"/>
                <a:cs typeface="Arial"/>
              </a:rPr>
              <a:t> </a:t>
            </a:r>
            <a:r>
              <a:rPr sz="2200" spc="-90" dirty="0">
                <a:latin typeface="Arial"/>
                <a:cs typeface="Arial"/>
              </a:rPr>
              <a:t>0.9810,</a:t>
            </a:r>
            <a:endParaRPr sz="2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60"/>
              </a:spcBef>
              <a:buChar char="•"/>
              <a:tabLst>
                <a:tab pos="356870" algn="l"/>
                <a:tab pos="357505" algn="l"/>
              </a:tabLst>
            </a:pPr>
            <a:r>
              <a:rPr sz="2200" spc="-120" dirty="0">
                <a:latin typeface="Arial"/>
                <a:cs typeface="Arial"/>
              </a:rPr>
              <a:t>High </a:t>
            </a:r>
            <a:r>
              <a:rPr sz="2200" spc="-105" dirty="0">
                <a:latin typeface="Arial"/>
                <a:cs typeface="Arial"/>
              </a:rPr>
              <a:t>Silicon </a:t>
            </a:r>
            <a:r>
              <a:rPr sz="2200" spc="-140" dirty="0">
                <a:latin typeface="Arial"/>
                <a:cs typeface="Arial"/>
              </a:rPr>
              <a:t>Rail </a:t>
            </a:r>
            <a:r>
              <a:rPr sz="2200" spc="-190" dirty="0">
                <a:latin typeface="Arial"/>
                <a:cs typeface="Arial"/>
              </a:rPr>
              <a:t>=</a:t>
            </a:r>
            <a:r>
              <a:rPr sz="2200" spc="-180" dirty="0">
                <a:latin typeface="Arial"/>
                <a:cs typeface="Arial"/>
              </a:rPr>
              <a:t> </a:t>
            </a:r>
            <a:r>
              <a:rPr sz="2200" spc="-95" dirty="0">
                <a:latin typeface="Arial"/>
                <a:cs typeface="Arial"/>
              </a:rPr>
              <a:t>1,4210-1,4616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100">
              <a:latin typeface="Times New Roman"/>
              <a:cs typeface="Times New Roman"/>
            </a:endParaRPr>
          </a:p>
          <a:p>
            <a:pPr marL="241300" marR="2273300">
              <a:lnSpc>
                <a:spcPct val="100000"/>
              </a:lnSpc>
            </a:pPr>
            <a:r>
              <a:rPr sz="1800" spc="-140" dirty="0">
                <a:latin typeface="Arial"/>
                <a:cs typeface="Arial"/>
              </a:rPr>
              <a:t>Tabel </a:t>
            </a:r>
            <a:r>
              <a:rPr sz="1800" spc="-90" dirty="0">
                <a:latin typeface="Arial"/>
                <a:cs typeface="Arial"/>
              </a:rPr>
              <a:t>hubungan  </a:t>
            </a:r>
            <a:r>
              <a:rPr sz="1800" spc="-30" dirty="0">
                <a:latin typeface="Arial"/>
                <a:cs typeface="Arial"/>
              </a:rPr>
              <a:t>jari-jari</a:t>
            </a:r>
            <a:r>
              <a:rPr sz="1800" spc="-130" dirty="0">
                <a:latin typeface="Arial"/>
                <a:cs typeface="Arial"/>
              </a:rPr>
              <a:t> </a:t>
            </a:r>
            <a:r>
              <a:rPr sz="1800" spc="-95" dirty="0">
                <a:latin typeface="Arial"/>
                <a:cs typeface="Arial"/>
              </a:rPr>
              <a:t>lengkung  </a:t>
            </a:r>
            <a:r>
              <a:rPr sz="1800" spc="-105" dirty="0">
                <a:latin typeface="Arial"/>
                <a:cs typeface="Arial"/>
              </a:rPr>
              <a:t>dengan </a:t>
            </a:r>
            <a:r>
              <a:rPr sz="1800" spc="-60" dirty="0">
                <a:latin typeface="Arial"/>
                <a:cs typeface="Arial"/>
              </a:rPr>
              <a:t>Nilai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265" dirty="0">
                <a:latin typeface="Arial"/>
                <a:cs typeface="Arial"/>
              </a:rPr>
              <a:t>K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24</a:t>
            </a:fld>
            <a:endParaRPr spc="-6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25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8788" y="923036"/>
            <a:ext cx="451485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25" dirty="0"/>
              <a:t>Contoh</a:t>
            </a:r>
            <a:r>
              <a:rPr sz="4400" spc="-260" dirty="0"/>
              <a:t> </a:t>
            </a:r>
            <a:r>
              <a:rPr sz="4400" spc="-210" dirty="0"/>
              <a:t>Perhitungan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450084"/>
            <a:ext cx="7983220" cy="397764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760"/>
              </a:spcBef>
            </a:pPr>
            <a:r>
              <a:rPr sz="2700" spc="-145" dirty="0">
                <a:latin typeface="Arial"/>
                <a:cs typeface="Arial"/>
              </a:rPr>
              <a:t>Direncanakan </a:t>
            </a:r>
            <a:r>
              <a:rPr sz="2700" spc="-155" dirty="0">
                <a:latin typeface="Arial"/>
                <a:cs typeface="Arial"/>
              </a:rPr>
              <a:t>sebuah </a:t>
            </a:r>
            <a:r>
              <a:rPr sz="2700" spc="-114" dirty="0">
                <a:latin typeface="Arial"/>
                <a:cs typeface="Arial"/>
              </a:rPr>
              <a:t>konstruksi </a:t>
            </a:r>
            <a:r>
              <a:rPr sz="2700" spc="-90" dirty="0">
                <a:latin typeface="Arial"/>
                <a:cs typeface="Arial"/>
              </a:rPr>
              <a:t>jalan </a:t>
            </a:r>
            <a:r>
              <a:rPr sz="2700" spc="-60" dirty="0">
                <a:latin typeface="Arial"/>
                <a:cs typeface="Arial"/>
              </a:rPr>
              <a:t>rel </a:t>
            </a:r>
            <a:r>
              <a:rPr sz="2700" spc="-90" dirty="0">
                <a:latin typeface="Arial"/>
                <a:cs typeface="Arial"/>
              </a:rPr>
              <a:t>baru </a:t>
            </a:r>
            <a:r>
              <a:rPr sz="2700" spc="-175" dirty="0">
                <a:latin typeface="Arial"/>
                <a:cs typeface="Arial"/>
              </a:rPr>
              <a:t>kelas IV  </a:t>
            </a:r>
            <a:r>
              <a:rPr sz="2700" spc="-155" dirty="0">
                <a:latin typeface="Arial"/>
                <a:cs typeface="Arial"/>
              </a:rPr>
              <a:t>dengan </a:t>
            </a:r>
            <a:r>
              <a:rPr sz="2700" spc="-180" dirty="0">
                <a:latin typeface="Arial"/>
                <a:cs typeface="Arial"/>
              </a:rPr>
              <a:t>daya </a:t>
            </a:r>
            <a:r>
              <a:rPr sz="2700" spc="-90" dirty="0">
                <a:latin typeface="Arial"/>
                <a:cs typeface="Arial"/>
              </a:rPr>
              <a:t>lintas </a:t>
            </a:r>
            <a:r>
              <a:rPr sz="2700" spc="-130" dirty="0">
                <a:latin typeface="Arial"/>
                <a:cs typeface="Arial"/>
              </a:rPr>
              <a:t>5 </a:t>
            </a:r>
            <a:r>
              <a:rPr sz="2700" spc="-45" dirty="0">
                <a:latin typeface="Arial"/>
                <a:cs typeface="Arial"/>
              </a:rPr>
              <a:t>juta </a:t>
            </a:r>
            <a:r>
              <a:rPr sz="2700" spc="-30" dirty="0">
                <a:latin typeface="Arial"/>
                <a:cs typeface="Arial"/>
              </a:rPr>
              <a:t>ton </a:t>
            </a:r>
            <a:r>
              <a:rPr sz="2700" spc="-85" dirty="0">
                <a:latin typeface="Arial"/>
                <a:cs typeface="Arial"/>
              </a:rPr>
              <a:t>per </a:t>
            </a:r>
            <a:r>
              <a:rPr sz="2700" spc="-85" dirty="0" err="1" smtClean="0">
                <a:latin typeface="Arial"/>
                <a:cs typeface="Arial"/>
              </a:rPr>
              <a:t>tahun</a:t>
            </a:r>
            <a:r>
              <a:rPr sz="2700" spc="-90" dirty="0" smtClean="0">
                <a:latin typeface="Arial"/>
                <a:cs typeface="Arial"/>
              </a:rPr>
              <a:t>,</a:t>
            </a:r>
            <a:r>
              <a:rPr sz="2700" spc="-330" dirty="0" smtClean="0">
                <a:latin typeface="Arial"/>
                <a:cs typeface="Arial"/>
              </a:rPr>
              <a:t> </a:t>
            </a:r>
            <a:r>
              <a:rPr sz="2700" spc="-155" dirty="0">
                <a:latin typeface="Arial"/>
                <a:cs typeface="Arial"/>
              </a:rPr>
              <a:t>dengan  </a:t>
            </a:r>
            <a:r>
              <a:rPr sz="2700" spc="-150" dirty="0">
                <a:latin typeface="Arial"/>
                <a:cs typeface="Arial"/>
              </a:rPr>
              <a:t>menggunakan </a:t>
            </a:r>
            <a:r>
              <a:rPr sz="2700" spc="-60" dirty="0">
                <a:latin typeface="Arial"/>
                <a:cs typeface="Arial"/>
              </a:rPr>
              <a:t>rel </a:t>
            </a:r>
            <a:r>
              <a:rPr sz="2700" spc="-40" dirty="0">
                <a:latin typeface="Arial"/>
                <a:cs typeface="Arial"/>
              </a:rPr>
              <a:t>tipe </a:t>
            </a:r>
            <a:r>
              <a:rPr sz="2700" spc="-480" dirty="0">
                <a:latin typeface="Arial"/>
                <a:cs typeface="Arial"/>
              </a:rPr>
              <a:t>R</a:t>
            </a:r>
            <a:r>
              <a:rPr sz="2700" spc="-320" dirty="0">
                <a:latin typeface="Arial"/>
                <a:cs typeface="Arial"/>
              </a:rPr>
              <a:t> </a:t>
            </a:r>
            <a:r>
              <a:rPr sz="2700" spc="-114" dirty="0">
                <a:latin typeface="Arial"/>
                <a:cs typeface="Arial"/>
              </a:rPr>
              <a:t>54.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700" spc="-180" dirty="0">
                <a:latin typeface="Arial"/>
                <a:cs typeface="Arial"/>
              </a:rPr>
              <a:t>Panjang </a:t>
            </a:r>
            <a:r>
              <a:rPr sz="2700" spc="-90" dirty="0">
                <a:latin typeface="Arial"/>
                <a:cs typeface="Arial"/>
              </a:rPr>
              <a:t>jalan </a:t>
            </a:r>
            <a:r>
              <a:rPr sz="2700" spc="-135" dirty="0">
                <a:latin typeface="Arial"/>
                <a:cs typeface="Arial"/>
              </a:rPr>
              <a:t>50</a:t>
            </a:r>
            <a:r>
              <a:rPr sz="2700" spc="-235" dirty="0">
                <a:latin typeface="Arial"/>
                <a:cs typeface="Arial"/>
              </a:rPr>
              <a:t> </a:t>
            </a:r>
            <a:r>
              <a:rPr sz="2700" spc="-105" dirty="0">
                <a:latin typeface="Arial"/>
                <a:cs typeface="Arial"/>
              </a:rPr>
              <a:t>km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10 </a:t>
            </a:r>
            <a:r>
              <a:rPr sz="2700" spc="-105" dirty="0">
                <a:latin typeface="Arial"/>
                <a:cs typeface="Arial"/>
              </a:rPr>
              <a:t>km</a:t>
            </a:r>
            <a:r>
              <a:rPr sz="2700" spc="-190" dirty="0">
                <a:latin typeface="Arial"/>
                <a:cs typeface="Arial"/>
              </a:rPr>
              <a:t> </a:t>
            </a:r>
            <a:r>
              <a:rPr sz="2700" spc="-90" dirty="0">
                <a:latin typeface="Arial"/>
                <a:cs typeface="Arial"/>
              </a:rPr>
              <a:t>lurus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10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500</a:t>
            </a:r>
            <a:r>
              <a:rPr sz="2700" spc="-95" dirty="0">
                <a:latin typeface="Arial"/>
                <a:cs typeface="Arial"/>
              </a:rPr>
              <a:t> </a:t>
            </a:r>
            <a:r>
              <a:rPr sz="2700" spc="-85" dirty="0">
                <a:latin typeface="Arial"/>
                <a:cs typeface="Arial"/>
              </a:rPr>
              <a:t>m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0" dirty="0">
                <a:latin typeface="Arial"/>
                <a:cs typeface="Arial"/>
              </a:rPr>
              <a:t>5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150</a:t>
            </a:r>
            <a:r>
              <a:rPr sz="2700" spc="-100" dirty="0">
                <a:latin typeface="Arial"/>
                <a:cs typeface="Arial"/>
              </a:rPr>
              <a:t> </a:t>
            </a:r>
            <a:r>
              <a:rPr sz="2700" spc="-85" dirty="0">
                <a:latin typeface="Arial"/>
                <a:cs typeface="Arial"/>
              </a:rPr>
              <a:t>m</a:t>
            </a:r>
            <a:endParaRPr sz="2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10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800</a:t>
            </a:r>
            <a:r>
              <a:rPr sz="2700" spc="-95" dirty="0">
                <a:latin typeface="Arial"/>
                <a:cs typeface="Arial"/>
              </a:rPr>
              <a:t> </a:t>
            </a:r>
            <a:r>
              <a:rPr sz="2700" spc="-85" dirty="0">
                <a:latin typeface="Arial"/>
                <a:cs typeface="Arial"/>
              </a:rPr>
              <a:t>m</a:t>
            </a:r>
            <a:endParaRPr sz="2700" dirty="0">
              <a:latin typeface="Arial"/>
              <a:cs typeface="Arial"/>
            </a:endParaRPr>
          </a:p>
          <a:p>
            <a:pPr marL="12700" marR="5066030">
              <a:lnSpc>
                <a:spcPct val="100000"/>
              </a:lnSpc>
              <a:buChar char="•"/>
              <a:tabLst>
                <a:tab pos="356870" algn="l"/>
                <a:tab pos="357505" algn="l"/>
              </a:tabLst>
            </a:pPr>
            <a:r>
              <a:rPr sz="2700" spc="-135" dirty="0">
                <a:latin typeface="Arial"/>
                <a:cs typeface="Arial"/>
              </a:rPr>
              <a:t>15 </a:t>
            </a:r>
            <a:r>
              <a:rPr sz="2700" spc="-105" dirty="0">
                <a:latin typeface="Arial"/>
                <a:cs typeface="Arial"/>
              </a:rPr>
              <a:t>km </a:t>
            </a:r>
            <a:r>
              <a:rPr sz="2700" spc="-480" dirty="0">
                <a:latin typeface="Arial"/>
                <a:cs typeface="Arial"/>
              </a:rPr>
              <a:t>R </a:t>
            </a:r>
            <a:r>
              <a:rPr sz="2700" spc="-229" dirty="0">
                <a:latin typeface="Arial"/>
                <a:cs typeface="Arial"/>
              </a:rPr>
              <a:t>= </a:t>
            </a:r>
            <a:r>
              <a:rPr sz="2700" spc="-135" dirty="0">
                <a:latin typeface="Arial"/>
                <a:cs typeface="Arial"/>
              </a:rPr>
              <a:t>300 </a:t>
            </a:r>
            <a:r>
              <a:rPr sz="2700" spc="-85" dirty="0">
                <a:latin typeface="Arial"/>
                <a:cs typeface="Arial"/>
              </a:rPr>
              <a:t>m  </a:t>
            </a:r>
            <a:r>
              <a:rPr sz="2700" spc="-165" dirty="0">
                <a:latin typeface="Arial"/>
                <a:cs typeface="Arial"/>
              </a:rPr>
              <a:t>Tentukan </a:t>
            </a:r>
            <a:r>
              <a:rPr sz="2700" spc="-70" dirty="0">
                <a:latin typeface="Arial"/>
                <a:cs typeface="Arial"/>
              </a:rPr>
              <a:t>umur</a:t>
            </a:r>
            <a:r>
              <a:rPr sz="2700" spc="-150" dirty="0">
                <a:latin typeface="Arial"/>
                <a:cs typeface="Arial"/>
              </a:rPr>
              <a:t> </a:t>
            </a:r>
            <a:r>
              <a:rPr sz="2700" spc="-50" dirty="0">
                <a:latin typeface="Arial"/>
                <a:cs typeface="Arial"/>
              </a:rPr>
              <a:t>rel...!</a:t>
            </a:r>
            <a:endParaRPr sz="27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8788" y="923036"/>
            <a:ext cx="45307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25" dirty="0"/>
              <a:t>Contoh</a:t>
            </a:r>
            <a:r>
              <a:rPr sz="4400" spc="-135" dirty="0"/>
              <a:t> </a:t>
            </a:r>
            <a:r>
              <a:rPr sz="4400" spc="-210" dirty="0"/>
              <a:t>Perhitungan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1967635"/>
            <a:ext cx="7388225" cy="206375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20" dirty="0">
                <a:latin typeface="Arial"/>
                <a:cs typeface="Arial"/>
              </a:rPr>
              <a:t>Menentukan </a:t>
            </a:r>
            <a:r>
              <a:rPr sz="3200" spc="-65" dirty="0">
                <a:latin typeface="Arial"/>
                <a:cs typeface="Arial"/>
              </a:rPr>
              <a:t>nilai</a:t>
            </a:r>
            <a:r>
              <a:rPr sz="3200" spc="-40" dirty="0">
                <a:latin typeface="Arial"/>
                <a:cs typeface="Arial"/>
              </a:rPr>
              <a:t> </a:t>
            </a:r>
            <a:r>
              <a:rPr sz="3200" spc="-475" dirty="0">
                <a:latin typeface="Arial"/>
                <a:cs typeface="Arial"/>
              </a:rPr>
              <a:t>K</a:t>
            </a:r>
            <a:endParaRPr sz="32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100" dirty="0">
                <a:latin typeface="Arial"/>
                <a:cs typeface="Arial"/>
              </a:rPr>
              <a:t>Untuk </a:t>
            </a:r>
            <a:r>
              <a:rPr sz="2800" spc="-90" dirty="0">
                <a:latin typeface="Arial"/>
                <a:cs typeface="Arial"/>
              </a:rPr>
              <a:t>jalan </a:t>
            </a:r>
            <a:r>
              <a:rPr sz="2800" spc="-100" dirty="0">
                <a:latin typeface="Arial"/>
                <a:cs typeface="Arial"/>
              </a:rPr>
              <a:t>baru </a:t>
            </a:r>
            <a:r>
              <a:rPr sz="2800" spc="-409" dirty="0">
                <a:latin typeface="Arial"/>
                <a:cs typeface="Arial"/>
              </a:rPr>
              <a:t>K </a:t>
            </a:r>
            <a:r>
              <a:rPr sz="2800" spc="-240" dirty="0">
                <a:latin typeface="Arial"/>
                <a:cs typeface="Arial"/>
              </a:rPr>
              <a:t>= </a:t>
            </a:r>
            <a:r>
              <a:rPr sz="2800" spc="-135" dirty="0">
                <a:latin typeface="Arial"/>
                <a:cs typeface="Arial"/>
              </a:rPr>
              <a:t>0,9538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(lurus)</a:t>
            </a:r>
            <a:endParaRPr sz="2800">
              <a:latin typeface="Arial"/>
              <a:cs typeface="Arial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200" dirty="0">
                <a:latin typeface="Arial"/>
                <a:cs typeface="Arial"/>
              </a:rPr>
              <a:t>Karena </a:t>
            </a:r>
            <a:r>
              <a:rPr sz="2800" spc="-70" dirty="0">
                <a:latin typeface="Arial"/>
                <a:cs typeface="Arial"/>
              </a:rPr>
              <a:t>tidak </a:t>
            </a:r>
            <a:r>
              <a:rPr sz="2800" spc="-175" dirty="0">
                <a:latin typeface="Arial"/>
                <a:cs typeface="Arial"/>
              </a:rPr>
              <a:t>semua </a:t>
            </a:r>
            <a:r>
              <a:rPr sz="2800" spc="-85" dirty="0">
                <a:latin typeface="Arial"/>
                <a:cs typeface="Arial"/>
              </a:rPr>
              <a:t>lurus, </a:t>
            </a:r>
            <a:r>
              <a:rPr sz="2800" spc="-409" dirty="0">
                <a:latin typeface="Arial"/>
                <a:cs typeface="Arial"/>
              </a:rPr>
              <a:t>K </a:t>
            </a:r>
            <a:r>
              <a:rPr sz="2800" spc="-65" dirty="0">
                <a:latin typeface="Arial"/>
                <a:cs typeface="Arial"/>
              </a:rPr>
              <a:t>dihitung </a:t>
            </a:r>
            <a:r>
              <a:rPr sz="2800" spc="-90" dirty="0">
                <a:latin typeface="Arial"/>
                <a:cs typeface="Arial"/>
              </a:rPr>
              <a:t>jika jalan  </a:t>
            </a:r>
            <a:r>
              <a:rPr sz="2800" spc="-114" dirty="0">
                <a:latin typeface="Arial"/>
                <a:cs typeface="Arial"/>
              </a:rPr>
              <a:t>tanpa </a:t>
            </a:r>
            <a:r>
              <a:rPr sz="2800" spc="-140" dirty="0">
                <a:latin typeface="Arial"/>
                <a:cs typeface="Arial"/>
              </a:rPr>
              <a:t>pelumasan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160" dirty="0">
                <a:latin typeface="Arial"/>
                <a:cs typeface="Arial"/>
              </a:rPr>
              <a:t>sbb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0339" y="6650228"/>
            <a:ext cx="478599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Arial"/>
                <a:cs typeface="Arial"/>
              </a:rPr>
              <a:t>– </a:t>
            </a:r>
            <a:r>
              <a:rPr sz="2800" spc="-80" dirty="0">
                <a:latin typeface="Arial"/>
                <a:cs typeface="Arial"/>
              </a:rPr>
              <a:t>Nilai </a:t>
            </a:r>
            <a:r>
              <a:rPr sz="2800" spc="-100" dirty="0">
                <a:latin typeface="Arial"/>
                <a:cs typeface="Arial"/>
              </a:rPr>
              <a:t>K</a:t>
            </a:r>
            <a:r>
              <a:rPr sz="2775" spc="-150" baseline="-19519" dirty="0">
                <a:latin typeface="Arial"/>
                <a:cs typeface="Arial"/>
              </a:rPr>
              <a:t>total </a:t>
            </a:r>
            <a:r>
              <a:rPr sz="2800" spc="-240" dirty="0">
                <a:latin typeface="Arial"/>
                <a:cs typeface="Arial"/>
              </a:rPr>
              <a:t>= </a:t>
            </a:r>
            <a:r>
              <a:rPr sz="2800" spc="-135" dirty="0">
                <a:latin typeface="Arial"/>
                <a:cs typeface="Arial"/>
              </a:rPr>
              <a:t>27,755 </a:t>
            </a:r>
            <a:r>
              <a:rPr sz="2800" dirty="0">
                <a:latin typeface="Arial"/>
                <a:cs typeface="Arial"/>
              </a:rPr>
              <a:t>/ </a:t>
            </a:r>
            <a:r>
              <a:rPr sz="2800" spc="-140" dirty="0">
                <a:latin typeface="Arial"/>
                <a:cs typeface="Arial"/>
              </a:rPr>
              <a:t>50 </a:t>
            </a:r>
            <a:r>
              <a:rPr sz="2800" spc="-240" dirty="0">
                <a:latin typeface="Arial"/>
                <a:cs typeface="Arial"/>
              </a:rPr>
              <a:t>=</a:t>
            </a:r>
            <a:r>
              <a:rPr sz="2800" spc="-26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0,555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524000" y="4267200"/>
            <a:ext cx="6373367" cy="2438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887459" y="6881876"/>
            <a:ext cx="179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7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8788" y="923036"/>
            <a:ext cx="45307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25" dirty="0"/>
              <a:t>Contoh</a:t>
            </a:r>
            <a:r>
              <a:rPr sz="4400" spc="-135" dirty="0"/>
              <a:t> </a:t>
            </a:r>
            <a:r>
              <a:rPr sz="4400" spc="-210" dirty="0"/>
              <a:t>Perhitungan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7933055" cy="392620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45" dirty="0">
                <a:latin typeface="Arial"/>
                <a:cs typeface="Arial"/>
              </a:rPr>
              <a:t>Perhitungan </a:t>
            </a:r>
            <a:r>
              <a:rPr sz="3200" spc="-95" dirty="0">
                <a:latin typeface="Arial"/>
                <a:cs typeface="Arial"/>
              </a:rPr>
              <a:t>Nilai </a:t>
            </a:r>
            <a:r>
              <a:rPr sz="3200" spc="-405" dirty="0">
                <a:latin typeface="Arial"/>
                <a:cs typeface="Arial"/>
              </a:rPr>
              <a:t>T </a:t>
            </a:r>
            <a:r>
              <a:rPr sz="3200" spc="-155" dirty="0">
                <a:latin typeface="Arial"/>
                <a:cs typeface="Arial"/>
              </a:rPr>
              <a:t>dan </a:t>
            </a:r>
            <a:r>
              <a:rPr sz="3200" spc="-130" dirty="0">
                <a:latin typeface="Arial"/>
                <a:cs typeface="Arial"/>
              </a:rPr>
              <a:t>Umur </a:t>
            </a:r>
            <a:r>
              <a:rPr sz="3200" spc="-125" dirty="0">
                <a:latin typeface="Arial"/>
                <a:cs typeface="Arial"/>
              </a:rPr>
              <a:t>Manfaat </a:t>
            </a:r>
            <a:r>
              <a:rPr sz="3200" spc="-280" dirty="0">
                <a:latin typeface="Arial"/>
                <a:cs typeface="Arial"/>
              </a:rPr>
              <a:t>Rel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spc="-165" dirty="0">
                <a:latin typeface="Arial"/>
                <a:cs typeface="Arial"/>
              </a:rPr>
              <a:t>(U)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46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290695" algn="l"/>
              </a:tabLst>
            </a:pPr>
            <a:r>
              <a:rPr sz="3200" spc="-405" dirty="0">
                <a:latin typeface="Arial"/>
                <a:cs typeface="Arial"/>
              </a:rPr>
              <a:t>T  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5" dirty="0">
                <a:latin typeface="Arial"/>
                <a:cs typeface="Arial"/>
              </a:rPr>
              <a:t>0,555 </a:t>
            </a:r>
            <a:r>
              <a:rPr sz="3200" spc="-220" dirty="0">
                <a:latin typeface="Arial"/>
                <a:cs typeface="Arial"/>
              </a:rPr>
              <a:t>x </a:t>
            </a:r>
            <a:r>
              <a:rPr sz="3200" spc="-170" dirty="0">
                <a:latin typeface="Arial"/>
                <a:cs typeface="Arial"/>
              </a:rPr>
              <a:t>109 </a:t>
            </a:r>
            <a:r>
              <a:rPr sz="3200" spc="-220" dirty="0">
                <a:latin typeface="Arial"/>
                <a:cs typeface="Arial"/>
              </a:rPr>
              <a:t>x</a:t>
            </a:r>
            <a:r>
              <a:rPr sz="3200" spc="-114" dirty="0">
                <a:latin typeface="Arial"/>
                <a:cs typeface="Arial"/>
              </a:rPr>
              <a:t> </a:t>
            </a:r>
            <a:r>
              <a:rPr sz="3200" spc="-145" dirty="0">
                <a:latin typeface="Arial"/>
                <a:cs typeface="Arial"/>
              </a:rPr>
              <a:t>5,5</a:t>
            </a:r>
            <a:r>
              <a:rPr sz="3200" spc="-130" dirty="0">
                <a:latin typeface="Arial"/>
                <a:cs typeface="Arial"/>
              </a:rPr>
              <a:t> </a:t>
            </a:r>
            <a:r>
              <a:rPr sz="3200" spc="-150" dirty="0">
                <a:latin typeface="Arial"/>
                <a:cs typeface="Arial"/>
              </a:rPr>
              <a:t>mgt	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5" dirty="0">
                <a:latin typeface="Arial"/>
                <a:cs typeface="Arial"/>
              </a:rPr>
              <a:t>158,5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-150" dirty="0">
                <a:latin typeface="Arial"/>
                <a:cs typeface="Arial"/>
              </a:rPr>
              <a:t>mgt</a:t>
            </a:r>
            <a:endParaRPr sz="3200">
              <a:latin typeface="Arial"/>
              <a:cs typeface="Arial"/>
            </a:endParaRPr>
          </a:p>
          <a:p>
            <a:pPr marL="286385">
              <a:lnSpc>
                <a:spcPct val="100000"/>
              </a:lnSpc>
              <a:spcBef>
                <a:spcPts val="765"/>
              </a:spcBef>
            </a:pP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60" dirty="0">
                <a:latin typeface="Arial"/>
                <a:cs typeface="Arial"/>
              </a:rPr>
              <a:t>144,14 </a:t>
            </a:r>
            <a:r>
              <a:rPr sz="3200" spc="-70" dirty="0">
                <a:latin typeface="Arial"/>
                <a:cs typeface="Arial"/>
              </a:rPr>
              <a:t>juta</a:t>
            </a:r>
            <a:r>
              <a:rPr sz="3200" spc="145" dirty="0">
                <a:latin typeface="Arial"/>
                <a:cs typeface="Arial"/>
              </a:rPr>
              <a:t> </a:t>
            </a:r>
            <a:r>
              <a:rPr sz="3200" spc="-45" dirty="0">
                <a:latin typeface="Arial"/>
                <a:cs typeface="Arial"/>
              </a:rPr>
              <a:t>ton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4650">
              <a:latin typeface="Times New Roman"/>
              <a:cs typeface="Times New Roman"/>
            </a:endParaRPr>
          </a:p>
          <a:p>
            <a:pPr marL="356870" marR="302260" indent="-344805">
              <a:lnSpc>
                <a:spcPct val="100000"/>
              </a:lnSpc>
            </a:pPr>
            <a:r>
              <a:rPr sz="3200" spc="-265" dirty="0">
                <a:latin typeface="Arial"/>
                <a:cs typeface="Arial"/>
              </a:rPr>
              <a:t>U 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0" dirty="0">
                <a:latin typeface="Arial"/>
                <a:cs typeface="Arial"/>
              </a:rPr>
              <a:t>(158,5 </a:t>
            </a:r>
            <a:r>
              <a:rPr sz="3200" spc="-70" dirty="0">
                <a:latin typeface="Arial"/>
                <a:cs typeface="Arial"/>
              </a:rPr>
              <a:t>juta </a:t>
            </a:r>
            <a:r>
              <a:rPr sz="3200" spc="-60" dirty="0">
                <a:latin typeface="Arial"/>
                <a:cs typeface="Arial"/>
              </a:rPr>
              <a:t>ton) </a:t>
            </a:r>
            <a:r>
              <a:rPr sz="3200" spc="-5" dirty="0">
                <a:latin typeface="Arial"/>
                <a:cs typeface="Arial"/>
              </a:rPr>
              <a:t>/ </a:t>
            </a:r>
            <a:r>
              <a:rPr sz="3200" spc="-135" dirty="0">
                <a:latin typeface="Arial"/>
                <a:cs typeface="Arial"/>
              </a:rPr>
              <a:t>(5 </a:t>
            </a:r>
            <a:r>
              <a:rPr sz="3200" spc="-70" dirty="0">
                <a:latin typeface="Arial"/>
                <a:cs typeface="Arial"/>
              </a:rPr>
              <a:t>juta </a:t>
            </a:r>
            <a:r>
              <a:rPr sz="3200" spc="-35" dirty="0">
                <a:latin typeface="Arial"/>
                <a:cs typeface="Arial"/>
              </a:rPr>
              <a:t>ton/ </a:t>
            </a:r>
            <a:r>
              <a:rPr sz="3200" spc="-90" dirty="0">
                <a:latin typeface="Arial"/>
                <a:cs typeface="Arial"/>
              </a:rPr>
              <a:t>tahun) </a:t>
            </a:r>
            <a:r>
              <a:rPr sz="3200" spc="-280" dirty="0">
                <a:latin typeface="Arial"/>
                <a:cs typeface="Arial"/>
              </a:rPr>
              <a:t>= </a:t>
            </a:r>
            <a:r>
              <a:rPr sz="3200" spc="-150" dirty="0">
                <a:latin typeface="Arial"/>
                <a:cs typeface="Arial"/>
              </a:rPr>
              <a:t>28,8  </a:t>
            </a:r>
            <a:r>
              <a:rPr sz="3200" spc="-105" dirty="0">
                <a:latin typeface="Arial"/>
                <a:cs typeface="Arial"/>
              </a:rPr>
              <a:t>tahun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39" y="6650228"/>
            <a:ext cx="4024629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40" dirty="0">
                <a:latin typeface="Arial"/>
                <a:cs typeface="Arial"/>
              </a:rPr>
              <a:t>Jadi </a:t>
            </a:r>
            <a:r>
              <a:rPr sz="3200" spc="-85" dirty="0">
                <a:latin typeface="Arial"/>
                <a:cs typeface="Arial"/>
              </a:rPr>
              <a:t>umur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150" dirty="0">
                <a:latin typeface="Arial"/>
                <a:cs typeface="Arial"/>
              </a:rPr>
              <a:t>28,8</a:t>
            </a:r>
            <a:r>
              <a:rPr sz="3200" spc="-95" dirty="0">
                <a:latin typeface="Arial"/>
                <a:cs typeface="Arial"/>
              </a:rPr>
              <a:t> </a:t>
            </a:r>
            <a:r>
              <a:rPr sz="3200" spc="-105" dirty="0">
                <a:latin typeface="Arial"/>
                <a:cs typeface="Arial"/>
              </a:rPr>
              <a:t>tahun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87459" y="6881876"/>
            <a:ext cx="179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7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28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83027" y="923036"/>
            <a:ext cx="52927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90" dirty="0"/>
              <a:t>Percobaan </a:t>
            </a:r>
            <a:r>
              <a:rPr sz="4400" spc="-275" dirty="0"/>
              <a:t>Ttg</a:t>
            </a:r>
            <a:r>
              <a:rPr sz="4400" spc="40" dirty="0"/>
              <a:t> </a:t>
            </a:r>
            <a:r>
              <a:rPr sz="4400" spc="-350" dirty="0"/>
              <a:t>Keausan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20315"/>
            <a:ext cx="7750175" cy="429768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6870" marR="443230" indent="-344170">
              <a:lnSpc>
                <a:spcPts val="3240"/>
              </a:lnSpc>
              <a:spcBef>
                <a:spcPts val="505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90" dirty="0">
                <a:latin typeface="Arial"/>
                <a:cs typeface="Arial"/>
              </a:rPr>
              <a:t>Selain </a:t>
            </a:r>
            <a:r>
              <a:rPr sz="3000" spc="-165" dirty="0">
                <a:latin typeface="Arial"/>
                <a:cs typeface="Arial"/>
              </a:rPr>
              <a:t>menggunakan </a:t>
            </a:r>
            <a:r>
              <a:rPr sz="3000" spc="-170" dirty="0">
                <a:latin typeface="Arial"/>
                <a:cs typeface="Arial"/>
              </a:rPr>
              <a:t>persamaan </a:t>
            </a:r>
            <a:r>
              <a:rPr sz="3000" spc="-45" dirty="0">
                <a:latin typeface="Arial"/>
                <a:cs typeface="Arial"/>
              </a:rPr>
              <a:t>di </a:t>
            </a:r>
            <a:r>
              <a:rPr sz="3000" spc="-195" dirty="0">
                <a:latin typeface="Arial"/>
                <a:cs typeface="Arial"/>
              </a:rPr>
              <a:t>atas  </a:t>
            </a:r>
            <a:r>
              <a:rPr sz="3000" spc="-140" dirty="0">
                <a:latin typeface="Arial"/>
                <a:cs typeface="Arial"/>
              </a:rPr>
              <a:t>digunakan </a:t>
            </a:r>
            <a:r>
              <a:rPr sz="3000" spc="-100" dirty="0">
                <a:latin typeface="Arial"/>
                <a:cs typeface="Arial"/>
              </a:rPr>
              <a:t>pula metode </a:t>
            </a:r>
            <a:r>
              <a:rPr sz="3000" spc="-95" dirty="0">
                <a:latin typeface="Arial"/>
                <a:cs typeface="Arial"/>
              </a:rPr>
              <a:t>perhitungan</a:t>
            </a:r>
            <a:r>
              <a:rPr sz="3000" spc="-525" dirty="0">
                <a:latin typeface="Arial"/>
                <a:cs typeface="Arial"/>
              </a:rPr>
              <a:t> </a:t>
            </a:r>
            <a:r>
              <a:rPr sz="3000" spc="-200" dirty="0">
                <a:latin typeface="Arial"/>
                <a:cs typeface="Arial"/>
              </a:rPr>
              <a:t>keausan  </a:t>
            </a:r>
            <a:r>
              <a:rPr sz="3000" spc="-165" dirty="0">
                <a:latin typeface="Arial"/>
                <a:cs typeface="Arial"/>
              </a:rPr>
              <a:t>dengan </a:t>
            </a:r>
            <a:r>
              <a:rPr sz="3000" spc="-145" dirty="0">
                <a:latin typeface="Arial"/>
                <a:cs typeface="Arial"/>
              </a:rPr>
              <a:t>percobaan </a:t>
            </a:r>
            <a:r>
              <a:rPr sz="3000" spc="-45" dirty="0">
                <a:latin typeface="Arial"/>
                <a:cs typeface="Arial"/>
              </a:rPr>
              <a:t>di </a:t>
            </a:r>
            <a:r>
              <a:rPr sz="3000" spc="-80" dirty="0">
                <a:latin typeface="Arial"/>
                <a:cs typeface="Arial"/>
              </a:rPr>
              <a:t>laboratorium </a:t>
            </a:r>
            <a:r>
              <a:rPr sz="3000" spc="-120" dirty="0">
                <a:latin typeface="Arial"/>
                <a:cs typeface="Arial"/>
              </a:rPr>
              <a:t>maupun  </a:t>
            </a:r>
            <a:r>
              <a:rPr sz="3000" spc="-150" dirty="0">
                <a:latin typeface="Arial"/>
                <a:cs typeface="Arial"/>
              </a:rPr>
              <a:t>lapangan.</a:t>
            </a:r>
            <a:endParaRPr sz="3000">
              <a:latin typeface="Arial"/>
              <a:cs typeface="Arial"/>
            </a:endParaRPr>
          </a:p>
          <a:p>
            <a:pPr marL="356870" marR="1136015" indent="-344170">
              <a:lnSpc>
                <a:spcPts val="3240"/>
              </a:lnSpc>
              <a:spcBef>
                <a:spcPts val="720"/>
              </a:spcBef>
              <a:buChar char="•"/>
              <a:tabLst>
                <a:tab pos="356870" algn="l"/>
                <a:tab pos="357505" algn="l"/>
              </a:tabLst>
            </a:pPr>
            <a:r>
              <a:rPr sz="3000" spc="-180" dirty="0">
                <a:latin typeface="Arial"/>
                <a:cs typeface="Arial"/>
              </a:rPr>
              <a:t>Beberapa </a:t>
            </a:r>
            <a:r>
              <a:rPr sz="3000" spc="-95" dirty="0">
                <a:latin typeface="Arial"/>
                <a:cs typeface="Arial"/>
              </a:rPr>
              <a:t>contoh </a:t>
            </a:r>
            <a:r>
              <a:rPr sz="3000" spc="-150" dirty="0">
                <a:latin typeface="Arial"/>
                <a:cs typeface="Arial"/>
              </a:rPr>
              <a:t>spesifikasi</a:t>
            </a:r>
            <a:r>
              <a:rPr sz="3000" spc="-300" dirty="0">
                <a:latin typeface="Arial"/>
                <a:cs typeface="Arial"/>
              </a:rPr>
              <a:t> </a:t>
            </a:r>
            <a:r>
              <a:rPr sz="3000" spc="-160" dirty="0">
                <a:latin typeface="Arial"/>
                <a:cs typeface="Arial"/>
              </a:rPr>
              <a:t>pembatasan  </a:t>
            </a:r>
            <a:r>
              <a:rPr sz="3000" spc="-180" dirty="0">
                <a:latin typeface="Arial"/>
                <a:cs typeface="Arial"/>
              </a:rPr>
              <a:t>keausan:</a:t>
            </a:r>
            <a:endParaRPr sz="3000">
              <a:latin typeface="Arial"/>
              <a:cs typeface="Arial"/>
            </a:endParaRPr>
          </a:p>
          <a:p>
            <a:pPr marL="756285" marR="692150" lvl="1" indent="-286385">
              <a:lnSpc>
                <a:spcPts val="2810"/>
              </a:lnSpc>
              <a:spcBef>
                <a:spcPts val="635"/>
              </a:spcBef>
              <a:buChar char="–"/>
              <a:tabLst>
                <a:tab pos="756920" algn="l"/>
              </a:tabLst>
            </a:pPr>
            <a:r>
              <a:rPr sz="2600" spc="-120" dirty="0">
                <a:latin typeface="Arial"/>
                <a:cs typeface="Arial"/>
              </a:rPr>
              <a:t>0,056 </a:t>
            </a:r>
            <a:r>
              <a:rPr sz="2600" spc="-55" dirty="0">
                <a:latin typeface="Arial"/>
                <a:cs typeface="Arial"/>
              </a:rPr>
              <a:t>in/100 </a:t>
            </a:r>
            <a:r>
              <a:rPr sz="2600" spc="-130" dirty="0">
                <a:latin typeface="Arial"/>
                <a:cs typeface="Arial"/>
              </a:rPr>
              <a:t>mgt </a:t>
            </a:r>
            <a:r>
              <a:rPr sz="2600" spc="-65" dirty="0">
                <a:latin typeface="Arial"/>
                <a:cs typeface="Arial"/>
              </a:rPr>
              <a:t>untuk </a:t>
            </a:r>
            <a:r>
              <a:rPr sz="2600" spc="-55" dirty="0">
                <a:latin typeface="Arial"/>
                <a:cs typeface="Arial"/>
              </a:rPr>
              <a:t>rel </a:t>
            </a:r>
            <a:r>
              <a:rPr sz="2600" spc="-265" dirty="0">
                <a:latin typeface="Arial"/>
                <a:cs typeface="Arial"/>
              </a:rPr>
              <a:t>115RE </a:t>
            </a:r>
            <a:r>
              <a:rPr sz="2600" spc="-95" dirty="0">
                <a:latin typeface="Arial"/>
                <a:cs typeface="Arial"/>
              </a:rPr>
              <a:t>(University</a:t>
            </a:r>
            <a:r>
              <a:rPr sz="2600" spc="-290" dirty="0">
                <a:latin typeface="Arial"/>
                <a:cs typeface="Arial"/>
              </a:rPr>
              <a:t> </a:t>
            </a:r>
            <a:r>
              <a:rPr sz="2600" spc="-45" dirty="0">
                <a:latin typeface="Arial"/>
                <a:cs typeface="Arial"/>
              </a:rPr>
              <a:t>of  </a:t>
            </a:r>
            <a:r>
              <a:rPr sz="2600" spc="-65" dirty="0">
                <a:latin typeface="Arial"/>
                <a:cs typeface="Arial"/>
              </a:rPr>
              <a:t>Illinois)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265"/>
              </a:spcBef>
              <a:buChar char="–"/>
              <a:tabLst>
                <a:tab pos="756920" algn="l"/>
              </a:tabLst>
            </a:pPr>
            <a:r>
              <a:rPr sz="2600" spc="-120" dirty="0">
                <a:latin typeface="Arial"/>
                <a:cs typeface="Arial"/>
              </a:rPr>
              <a:t>0,058 </a:t>
            </a:r>
            <a:r>
              <a:rPr sz="2600" spc="-55" dirty="0">
                <a:latin typeface="Arial"/>
                <a:cs typeface="Arial"/>
              </a:rPr>
              <a:t>in/100 </a:t>
            </a:r>
            <a:r>
              <a:rPr sz="2600" spc="-130" dirty="0">
                <a:latin typeface="Arial"/>
                <a:cs typeface="Arial"/>
              </a:rPr>
              <a:t>mgt </a:t>
            </a:r>
            <a:r>
              <a:rPr sz="2600" spc="-65" dirty="0">
                <a:latin typeface="Arial"/>
                <a:cs typeface="Arial"/>
              </a:rPr>
              <a:t>untuk </a:t>
            </a:r>
            <a:r>
              <a:rPr sz="2600" spc="-130" dirty="0">
                <a:latin typeface="Arial"/>
                <a:cs typeface="Arial"/>
              </a:rPr>
              <a:t>132 </a:t>
            </a:r>
            <a:r>
              <a:rPr sz="2600" spc="-470" dirty="0">
                <a:latin typeface="Arial"/>
                <a:cs typeface="Arial"/>
              </a:rPr>
              <a:t>RE </a:t>
            </a:r>
            <a:r>
              <a:rPr sz="2600" spc="-95" dirty="0">
                <a:latin typeface="Arial"/>
                <a:cs typeface="Arial"/>
              </a:rPr>
              <a:t>(University </a:t>
            </a:r>
            <a:r>
              <a:rPr sz="2600" spc="-45" dirty="0">
                <a:latin typeface="Arial"/>
                <a:cs typeface="Arial"/>
              </a:rPr>
              <a:t>of</a:t>
            </a:r>
            <a:r>
              <a:rPr sz="2600" spc="-520" dirty="0">
                <a:latin typeface="Arial"/>
                <a:cs typeface="Arial"/>
              </a:rPr>
              <a:t> </a:t>
            </a:r>
            <a:r>
              <a:rPr sz="2600" spc="-65" dirty="0">
                <a:latin typeface="Arial"/>
                <a:cs typeface="Arial"/>
              </a:rPr>
              <a:t>Illinois)</a:t>
            </a:r>
            <a:endParaRPr sz="26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315"/>
              </a:spcBef>
              <a:buChar char="–"/>
              <a:tabLst>
                <a:tab pos="756920" algn="l"/>
              </a:tabLst>
            </a:pPr>
            <a:r>
              <a:rPr sz="2600" spc="-120" dirty="0">
                <a:latin typeface="Arial"/>
                <a:cs typeface="Arial"/>
              </a:rPr>
              <a:t>0,028 </a:t>
            </a:r>
            <a:r>
              <a:rPr sz="2600" spc="-55" dirty="0">
                <a:latin typeface="Arial"/>
                <a:cs typeface="Arial"/>
              </a:rPr>
              <a:t>in/mgt </a:t>
            </a:r>
            <a:r>
              <a:rPr sz="2600" spc="-65" dirty="0">
                <a:latin typeface="Arial"/>
                <a:cs typeface="Arial"/>
              </a:rPr>
              <a:t>untuk </a:t>
            </a:r>
            <a:r>
              <a:rPr sz="2600" spc="-130" dirty="0">
                <a:latin typeface="Arial"/>
                <a:cs typeface="Arial"/>
              </a:rPr>
              <a:t>136 </a:t>
            </a:r>
            <a:r>
              <a:rPr sz="2600" spc="-470" dirty="0">
                <a:latin typeface="Arial"/>
                <a:cs typeface="Arial"/>
              </a:rPr>
              <a:t>RE </a:t>
            </a:r>
            <a:r>
              <a:rPr sz="2600" spc="-150" dirty="0">
                <a:latin typeface="Arial"/>
                <a:cs typeface="Arial"/>
              </a:rPr>
              <a:t>(Zarembski </a:t>
            </a:r>
            <a:r>
              <a:rPr sz="2600" spc="-10" dirty="0">
                <a:latin typeface="Arial"/>
                <a:cs typeface="Arial"/>
              </a:rPr>
              <a:t>&amp;</a:t>
            </a:r>
            <a:r>
              <a:rPr sz="2600" spc="-380" dirty="0">
                <a:latin typeface="Arial"/>
                <a:cs typeface="Arial"/>
              </a:rPr>
              <a:t> </a:t>
            </a:r>
            <a:r>
              <a:rPr sz="2600" spc="-85" dirty="0">
                <a:latin typeface="Arial"/>
                <a:cs typeface="Arial"/>
              </a:rPr>
              <a:t>Abbot)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29</a:t>
            </a:fld>
            <a:endParaRPr spc="-60" dirty="0"/>
          </a:p>
        </p:txBody>
      </p:sp>
      <p:sp>
        <p:nvSpPr>
          <p:cNvPr id="2" name="object 2"/>
          <p:cNvSpPr txBox="1"/>
          <p:nvPr/>
        </p:nvSpPr>
        <p:spPr>
          <a:xfrm>
            <a:off x="993139" y="1054099"/>
            <a:ext cx="8045450" cy="44646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19455">
              <a:lnSpc>
                <a:spcPct val="100000"/>
              </a:lnSpc>
              <a:spcBef>
                <a:spcPts val="105"/>
              </a:spcBef>
            </a:pPr>
            <a:r>
              <a:rPr sz="2800" spc="-110" dirty="0">
                <a:latin typeface="Arial"/>
                <a:cs typeface="Arial"/>
              </a:rPr>
              <a:t>3. </a:t>
            </a:r>
            <a:r>
              <a:rPr sz="2800" spc="-225" dirty="0">
                <a:latin typeface="Arial"/>
                <a:cs typeface="Arial"/>
              </a:rPr>
              <a:t>UMUR </a:t>
            </a:r>
            <a:r>
              <a:rPr sz="2800" spc="-455" dirty="0">
                <a:latin typeface="Arial"/>
                <a:cs typeface="Arial"/>
              </a:rPr>
              <a:t>REL </a:t>
            </a:r>
            <a:r>
              <a:rPr sz="2800" spc="-375" dirty="0">
                <a:latin typeface="Arial"/>
                <a:cs typeface="Arial"/>
              </a:rPr>
              <a:t>BERDASARKAN </a:t>
            </a:r>
            <a:r>
              <a:rPr sz="2800" spc="-355" dirty="0">
                <a:latin typeface="Arial"/>
                <a:cs typeface="Arial"/>
              </a:rPr>
              <a:t>LELAH</a:t>
            </a:r>
            <a:r>
              <a:rPr sz="2800" spc="-409" dirty="0">
                <a:latin typeface="Arial"/>
                <a:cs typeface="Arial"/>
              </a:rPr>
              <a:t> </a:t>
            </a:r>
            <a:r>
              <a:rPr sz="2800" spc="-310" dirty="0">
                <a:latin typeface="Arial"/>
                <a:cs typeface="Arial"/>
              </a:rPr>
              <a:t>(</a:t>
            </a:r>
            <a:r>
              <a:rPr sz="2800" i="1" spc="-310" dirty="0">
                <a:latin typeface="Arial"/>
                <a:cs typeface="Arial"/>
              </a:rPr>
              <a:t>FATIGUE</a:t>
            </a:r>
            <a:r>
              <a:rPr sz="2800" spc="-310" dirty="0"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800">
              <a:latin typeface="Times New Roman"/>
              <a:cs typeface="Times New Roman"/>
            </a:endParaRPr>
          </a:p>
          <a:p>
            <a:pPr marL="363220" marR="135255" indent="-350520">
              <a:lnSpc>
                <a:spcPts val="3050"/>
              </a:lnSpc>
              <a:buChar char="•"/>
              <a:tabLst>
                <a:tab pos="362585" algn="l"/>
                <a:tab pos="363220" algn="l"/>
              </a:tabLst>
            </a:pPr>
            <a:r>
              <a:rPr sz="2800" spc="-204" dirty="0">
                <a:latin typeface="Arial"/>
                <a:cs typeface="Arial"/>
              </a:rPr>
              <a:t>Jalan </a:t>
            </a:r>
            <a:r>
              <a:rPr sz="2800" spc="-65" dirty="0">
                <a:latin typeface="Arial"/>
                <a:cs typeface="Arial"/>
              </a:rPr>
              <a:t>rel </a:t>
            </a:r>
            <a:r>
              <a:rPr sz="2800" spc="-140" dirty="0">
                <a:latin typeface="Arial"/>
                <a:cs typeface="Arial"/>
              </a:rPr>
              <a:t>adalah </a:t>
            </a:r>
            <a:r>
              <a:rPr sz="2800" spc="-65" dirty="0">
                <a:latin typeface="Arial"/>
                <a:cs typeface="Arial"/>
              </a:rPr>
              <a:t>struktur </a:t>
            </a:r>
            <a:r>
              <a:rPr sz="2800" spc="-130" dirty="0">
                <a:latin typeface="Arial"/>
                <a:cs typeface="Arial"/>
              </a:rPr>
              <a:t>elastis </a:t>
            </a:r>
            <a:r>
              <a:rPr sz="2800" spc="-180" dirty="0">
                <a:latin typeface="Arial"/>
                <a:cs typeface="Arial"/>
              </a:rPr>
              <a:t>yang </a:t>
            </a:r>
            <a:r>
              <a:rPr sz="2800" spc="-95" dirty="0">
                <a:latin typeface="Arial"/>
                <a:cs typeface="Arial"/>
              </a:rPr>
              <a:t>dibebani </a:t>
            </a:r>
            <a:r>
              <a:rPr sz="2800" spc="-200" dirty="0">
                <a:latin typeface="Arial"/>
                <a:cs typeface="Arial"/>
              </a:rPr>
              <a:t>secara  </a:t>
            </a:r>
            <a:r>
              <a:rPr sz="2800" spc="-135" dirty="0">
                <a:latin typeface="Arial"/>
                <a:cs typeface="Arial"/>
              </a:rPr>
              <a:t>siklus </a:t>
            </a:r>
            <a:r>
              <a:rPr sz="2800" spc="-125" dirty="0">
                <a:latin typeface="Arial"/>
                <a:cs typeface="Arial"/>
              </a:rPr>
              <a:t>(</a:t>
            </a:r>
            <a:r>
              <a:rPr sz="2800" i="1" spc="-125" dirty="0">
                <a:latin typeface="Arial"/>
                <a:cs typeface="Arial"/>
              </a:rPr>
              <a:t>cyclic</a:t>
            </a:r>
            <a:r>
              <a:rPr sz="2800" spc="-125" dirty="0">
                <a:latin typeface="Arial"/>
                <a:cs typeface="Arial"/>
              </a:rPr>
              <a:t>) </a:t>
            </a:r>
            <a:r>
              <a:rPr sz="2800" spc="5" dirty="0">
                <a:latin typeface="Wingdings"/>
                <a:cs typeface="Wingdings"/>
              </a:rPr>
              <a:t>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spc="-180" dirty="0">
                <a:latin typeface="Arial"/>
                <a:cs typeface="Arial"/>
              </a:rPr>
              <a:t>bahaya</a:t>
            </a:r>
            <a:r>
              <a:rPr sz="2800" spc="-325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lelah</a:t>
            </a:r>
            <a:endParaRPr sz="2800">
              <a:latin typeface="Arial"/>
              <a:cs typeface="Arial"/>
            </a:endParaRPr>
          </a:p>
          <a:p>
            <a:pPr marL="363220" marR="38735" indent="-350520">
              <a:lnSpc>
                <a:spcPts val="3020"/>
              </a:lnSpc>
              <a:spcBef>
                <a:spcPts val="1485"/>
              </a:spcBef>
              <a:buChar char="•"/>
              <a:tabLst>
                <a:tab pos="362585" algn="l"/>
                <a:tab pos="363220" algn="l"/>
              </a:tabLst>
            </a:pPr>
            <a:r>
              <a:rPr sz="2800" spc="-165" dirty="0">
                <a:latin typeface="Arial"/>
                <a:cs typeface="Arial"/>
              </a:rPr>
              <a:t>Fatigue </a:t>
            </a:r>
            <a:r>
              <a:rPr sz="2800" spc="-105" dirty="0">
                <a:latin typeface="Arial"/>
                <a:cs typeface="Arial"/>
              </a:rPr>
              <a:t>dimulainya </a:t>
            </a:r>
            <a:r>
              <a:rPr sz="2800" spc="-100" dirty="0">
                <a:latin typeface="Arial"/>
                <a:cs typeface="Arial"/>
              </a:rPr>
              <a:t>retak </a:t>
            </a:r>
            <a:r>
              <a:rPr sz="2800" spc="-180" dirty="0">
                <a:latin typeface="Arial"/>
                <a:cs typeface="Arial"/>
              </a:rPr>
              <a:t>yang </a:t>
            </a:r>
            <a:r>
              <a:rPr sz="2800" spc="-145" dirty="0">
                <a:latin typeface="Arial"/>
                <a:cs typeface="Arial"/>
              </a:rPr>
              <a:t>semakin </a:t>
            </a:r>
            <a:r>
              <a:rPr sz="2800" spc="-130" dirty="0">
                <a:latin typeface="Arial"/>
                <a:cs typeface="Arial"/>
              </a:rPr>
              <a:t>lama </a:t>
            </a:r>
            <a:r>
              <a:rPr sz="2800" spc="-145" dirty="0">
                <a:latin typeface="Arial"/>
                <a:cs typeface="Arial"/>
              </a:rPr>
              <a:t>semakin  </a:t>
            </a:r>
            <a:r>
              <a:rPr sz="2800" spc="-105" dirty="0">
                <a:latin typeface="Arial"/>
                <a:cs typeface="Arial"/>
              </a:rPr>
              <a:t>melebar </a:t>
            </a:r>
            <a:r>
              <a:rPr sz="2800" spc="-130" dirty="0">
                <a:latin typeface="Arial"/>
                <a:cs typeface="Arial"/>
              </a:rPr>
              <a:t>dan </a:t>
            </a:r>
            <a:r>
              <a:rPr sz="2800" spc="-60" dirty="0">
                <a:latin typeface="Arial"/>
                <a:cs typeface="Arial"/>
              </a:rPr>
              <a:t>diakhiri </a:t>
            </a:r>
            <a:r>
              <a:rPr sz="2800" spc="-160" dirty="0">
                <a:latin typeface="Arial"/>
                <a:cs typeface="Arial"/>
              </a:rPr>
              <a:t>dengan</a:t>
            </a:r>
            <a:r>
              <a:rPr sz="2800" spc="-225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patah.</a:t>
            </a:r>
            <a:endParaRPr sz="2800">
              <a:latin typeface="Arial"/>
              <a:cs typeface="Arial"/>
            </a:endParaRPr>
          </a:p>
          <a:p>
            <a:pPr marL="363220" marR="5080" indent="-350520">
              <a:lnSpc>
                <a:spcPts val="3020"/>
              </a:lnSpc>
              <a:spcBef>
                <a:spcPts val="1520"/>
              </a:spcBef>
              <a:buChar char="•"/>
              <a:tabLst>
                <a:tab pos="362585" algn="l"/>
                <a:tab pos="363220" algn="l"/>
              </a:tabLst>
            </a:pPr>
            <a:r>
              <a:rPr sz="2800" spc="-225" dirty="0">
                <a:latin typeface="Arial"/>
                <a:cs typeface="Arial"/>
              </a:rPr>
              <a:t>Jika </a:t>
            </a:r>
            <a:r>
              <a:rPr sz="2800" spc="-165" dirty="0">
                <a:latin typeface="Arial"/>
                <a:cs typeface="Arial"/>
              </a:rPr>
              <a:t>tegangan </a:t>
            </a:r>
            <a:r>
              <a:rPr sz="2800" spc="-40" dirty="0">
                <a:latin typeface="Arial"/>
                <a:cs typeface="Arial"/>
              </a:rPr>
              <a:t>total </a:t>
            </a:r>
            <a:r>
              <a:rPr sz="2800" spc="-50" dirty="0">
                <a:latin typeface="Arial"/>
                <a:cs typeface="Arial"/>
              </a:rPr>
              <a:t>di </a:t>
            </a:r>
            <a:r>
              <a:rPr sz="2800" spc="-155" dirty="0">
                <a:latin typeface="Arial"/>
                <a:cs typeface="Arial"/>
              </a:rPr>
              <a:t>kepala </a:t>
            </a:r>
            <a:r>
              <a:rPr sz="2800" spc="-60" dirty="0">
                <a:latin typeface="Arial"/>
                <a:cs typeface="Arial"/>
              </a:rPr>
              <a:t>rel, </a:t>
            </a:r>
            <a:r>
              <a:rPr sz="2800" spc="-110" dirty="0">
                <a:latin typeface="Arial"/>
                <a:cs typeface="Arial"/>
              </a:rPr>
              <a:t>akibat </a:t>
            </a:r>
            <a:r>
              <a:rPr sz="2800" spc="-130" dirty="0">
                <a:latin typeface="Arial"/>
                <a:cs typeface="Arial"/>
              </a:rPr>
              <a:t>beban  </a:t>
            </a:r>
            <a:r>
              <a:rPr sz="2800" spc="-125" dirty="0">
                <a:latin typeface="Arial"/>
                <a:cs typeface="Arial"/>
              </a:rPr>
              <a:t>kombinasi </a:t>
            </a:r>
            <a:r>
              <a:rPr sz="2800" spc="-165" dirty="0">
                <a:latin typeface="Arial"/>
                <a:cs typeface="Arial"/>
              </a:rPr>
              <a:t>tegangan </a:t>
            </a:r>
            <a:r>
              <a:rPr sz="2800" spc="-70" dirty="0">
                <a:latin typeface="Arial"/>
                <a:cs typeface="Arial"/>
              </a:rPr>
              <a:t>lentur, </a:t>
            </a:r>
            <a:r>
              <a:rPr sz="2800" spc="-120" dirty="0">
                <a:latin typeface="Arial"/>
                <a:cs typeface="Arial"/>
              </a:rPr>
              <a:t>kontak </a:t>
            </a:r>
            <a:r>
              <a:rPr sz="2800" spc="-130" dirty="0">
                <a:latin typeface="Arial"/>
                <a:cs typeface="Arial"/>
              </a:rPr>
              <a:t>dan </a:t>
            </a:r>
            <a:r>
              <a:rPr sz="2800" spc="-145" dirty="0">
                <a:latin typeface="Arial"/>
                <a:cs typeface="Arial"/>
              </a:rPr>
              <a:t>suhu </a:t>
            </a:r>
            <a:r>
              <a:rPr sz="2800" spc="-80" dirty="0">
                <a:latin typeface="Arial"/>
                <a:cs typeface="Arial"/>
              </a:rPr>
              <a:t>melebihi  </a:t>
            </a:r>
            <a:r>
              <a:rPr sz="2800" spc="-165" dirty="0">
                <a:latin typeface="Arial"/>
                <a:cs typeface="Arial"/>
              </a:rPr>
              <a:t>tegangan </a:t>
            </a:r>
            <a:r>
              <a:rPr sz="2800" spc="-90" dirty="0">
                <a:latin typeface="Arial"/>
                <a:cs typeface="Arial"/>
              </a:rPr>
              <a:t>lelah </a:t>
            </a:r>
            <a:r>
              <a:rPr sz="2800" spc="-180" dirty="0">
                <a:latin typeface="Arial"/>
                <a:cs typeface="Arial"/>
              </a:rPr>
              <a:t>maka </a:t>
            </a:r>
            <a:r>
              <a:rPr sz="2800" spc="-75" dirty="0">
                <a:latin typeface="Arial"/>
                <a:cs typeface="Arial"/>
              </a:rPr>
              <a:t>umur </a:t>
            </a:r>
            <a:r>
              <a:rPr sz="2800" spc="-65" dirty="0">
                <a:latin typeface="Arial"/>
                <a:cs typeface="Arial"/>
              </a:rPr>
              <a:t>rel dihitung </a:t>
            </a:r>
            <a:r>
              <a:rPr sz="2800" spc="-145" dirty="0">
                <a:latin typeface="Arial"/>
                <a:cs typeface="Arial"/>
              </a:rPr>
              <a:t>berdasarkan  </a:t>
            </a:r>
            <a:r>
              <a:rPr sz="2800" spc="-75" dirty="0">
                <a:latin typeface="Arial"/>
                <a:cs typeface="Arial"/>
              </a:rPr>
              <a:t>umur</a:t>
            </a:r>
            <a:r>
              <a:rPr sz="2800" spc="-114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lelah.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7748" y="1023619"/>
            <a:ext cx="595185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280" dirty="0"/>
              <a:t>Tegangan </a:t>
            </a:r>
            <a:r>
              <a:rPr spc="-210" dirty="0"/>
              <a:t>yang </a:t>
            </a:r>
            <a:r>
              <a:rPr spc="-185" dirty="0"/>
              <a:t>Bekerja </a:t>
            </a:r>
            <a:r>
              <a:rPr spc="-55" dirty="0"/>
              <a:t>di </a:t>
            </a:r>
            <a:r>
              <a:rPr spc="-220" dirty="0"/>
              <a:t>Kepala</a:t>
            </a:r>
            <a:r>
              <a:rPr spc="-40" dirty="0"/>
              <a:t> </a:t>
            </a:r>
            <a:r>
              <a:rPr spc="-280" dirty="0"/>
              <a:t>Rel</a:t>
            </a:r>
          </a:p>
        </p:txBody>
      </p:sp>
      <p:sp>
        <p:nvSpPr>
          <p:cNvPr id="3" name="object 3"/>
          <p:cNvSpPr/>
          <p:nvPr/>
        </p:nvSpPr>
        <p:spPr>
          <a:xfrm>
            <a:off x="2586608" y="3361372"/>
            <a:ext cx="654685" cy="0"/>
          </a:xfrm>
          <a:custGeom>
            <a:avLst/>
            <a:gdLst/>
            <a:ahLst/>
            <a:cxnLst/>
            <a:rect l="l" t="t" r="r" b="b"/>
            <a:pathLst>
              <a:path w="654685">
                <a:moveTo>
                  <a:pt x="0" y="0"/>
                </a:moveTo>
                <a:lnTo>
                  <a:pt x="654367" y="0"/>
                </a:lnTo>
              </a:path>
            </a:pathLst>
          </a:custGeom>
          <a:ln w="193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11627" y="3364125"/>
            <a:ext cx="557530" cy="582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50" spc="-210" dirty="0">
                <a:latin typeface="Times New Roman"/>
                <a:cs typeface="Times New Roman"/>
              </a:rPr>
              <a:t>W</a:t>
            </a:r>
            <a:r>
              <a:rPr sz="3150" spc="15" baseline="-23809" dirty="0">
                <a:latin typeface="Times New Roman"/>
                <a:cs typeface="Times New Roman"/>
              </a:rPr>
              <a:t>a</a:t>
            </a:r>
            <a:endParaRPr sz="3150" baseline="-23809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30</a:t>
            </a:fld>
            <a:endParaRPr spc="-60" dirty="0"/>
          </a:p>
        </p:txBody>
      </p:sp>
      <p:sp>
        <p:nvSpPr>
          <p:cNvPr id="5" name="object 5"/>
          <p:cNvSpPr txBox="1"/>
          <p:nvPr/>
        </p:nvSpPr>
        <p:spPr>
          <a:xfrm>
            <a:off x="993139" y="2066036"/>
            <a:ext cx="3367404" cy="15176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42595" algn="l"/>
              </a:tabLst>
            </a:pPr>
            <a:r>
              <a:rPr sz="2800" spc="-110" dirty="0">
                <a:latin typeface="Arial"/>
                <a:cs typeface="Arial"/>
              </a:rPr>
              <a:t>1.	</a:t>
            </a:r>
            <a:r>
              <a:rPr sz="2800" spc="-245" dirty="0">
                <a:latin typeface="Arial"/>
                <a:cs typeface="Arial"/>
              </a:rPr>
              <a:t>Tegangan </a:t>
            </a:r>
            <a:r>
              <a:rPr sz="2800" spc="-114" dirty="0">
                <a:latin typeface="Arial"/>
                <a:cs typeface="Arial"/>
              </a:rPr>
              <a:t>Lentur</a:t>
            </a:r>
            <a:r>
              <a:rPr sz="2800" spc="-120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(</a:t>
            </a:r>
            <a:r>
              <a:rPr sz="2800" i="1" spc="-165" dirty="0">
                <a:latin typeface="Arial"/>
                <a:cs typeface="Arial"/>
              </a:rPr>
              <a:t>Sl</a:t>
            </a:r>
            <a:r>
              <a:rPr sz="2800" spc="-165" dirty="0"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450">
              <a:latin typeface="Times New Roman"/>
              <a:cs typeface="Times New Roman"/>
            </a:endParaRPr>
          </a:p>
          <a:p>
            <a:pPr marL="731520">
              <a:lnSpc>
                <a:spcPct val="100000"/>
              </a:lnSpc>
              <a:tabLst>
                <a:tab pos="1713230" algn="l"/>
              </a:tabLst>
            </a:pPr>
            <a:r>
              <a:rPr sz="3650" dirty="0">
                <a:latin typeface="Times New Roman"/>
                <a:cs typeface="Times New Roman"/>
              </a:rPr>
              <a:t>Sl</a:t>
            </a:r>
            <a:r>
              <a:rPr sz="3650" spc="-105" dirty="0">
                <a:latin typeface="Times New Roman"/>
                <a:cs typeface="Times New Roman"/>
              </a:rPr>
              <a:t> </a:t>
            </a:r>
            <a:r>
              <a:rPr sz="3650" dirty="0">
                <a:latin typeface="Symbol"/>
                <a:cs typeface="Symbol"/>
              </a:rPr>
              <a:t></a:t>
            </a:r>
            <a:r>
              <a:rPr sz="3650" dirty="0">
                <a:latin typeface="Times New Roman"/>
                <a:cs typeface="Times New Roman"/>
              </a:rPr>
              <a:t>	</a:t>
            </a:r>
            <a:r>
              <a:rPr sz="5475" spc="7" baseline="35007" dirty="0">
                <a:latin typeface="Times New Roman"/>
                <a:cs typeface="Times New Roman"/>
              </a:rPr>
              <a:t>M</a:t>
            </a:r>
            <a:endParaRPr sz="5475" baseline="35007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139" y="3758895"/>
            <a:ext cx="3193415" cy="1945639"/>
          </a:xfrm>
          <a:prstGeom prst="rect">
            <a:avLst/>
          </a:prstGeom>
        </p:spPr>
        <p:txBody>
          <a:bodyPr vert="horz" wrap="square" lIns="0" tIns="225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75"/>
              </a:spcBef>
            </a:pPr>
            <a:r>
              <a:rPr sz="2800" spc="-150" dirty="0">
                <a:latin typeface="Arial"/>
                <a:cs typeface="Arial"/>
              </a:rPr>
              <a:t>dengan</a:t>
            </a:r>
            <a:r>
              <a:rPr sz="2000" spc="-150" dirty="0">
                <a:latin typeface="Arial"/>
                <a:cs typeface="Arial"/>
              </a:rPr>
              <a:t>,</a:t>
            </a:r>
            <a:endParaRPr sz="2000">
              <a:latin typeface="Arial"/>
              <a:cs typeface="Arial"/>
            </a:endParaRPr>
          </a:p>
          <a:p>
            <a:pPr marL="12700" marR="5080" indent="-635">
              <a:lnSpc>
                <a:spcPct val="150000"/>
              </a:lnSpc>
              <a:tabLst>
                <a:tab pos="575945" algn="l"/>
                <a:tab pos="634365" algn="l"/>
                <a:tab pos="918210" algn="l"/>
                <a:tab pos="978535" algn="l"/>
              </a:tabLst>
            </a:pPr>
            <a:r>
              <a:rPr sz="2800" spc="-290" dirty="0">
                <a:latin typeface="Arial"/>
                <a:cs typeface="Arial"/>
              </a:rPr>
              <a:t>Sl	</a:t>
            </a:r>
            <a:r>
              <a:rPr sz="2800" spc="-240" dirty="0">
                <a:latin typeface="Arial"/>
                <a:cs typeface="Arial"/>
              </a:rPr>
              <a:t>=	</a:t>
            </a:r>
            <a:r>
              <a:rPr sz="2800" spc="-165" dirty="0">
                <a:latin typeface="Arial"/>
                <a:cs typeface="Arial"/>
              </a:rPr>
              <a:t>tegangan </a:t>
            </a:r>
            <a:r>
              <a:rPr sz="2800" spc="-50" dirty="0">
                <a:latin typeface="Arial"/>
                <a:cs typeface="Arial"/>
              </a:rPr>
              <a:t>lentur  </a:t>
            </a:r>
            <a:r>
              <a:rPr sz="2800" spc="5" dirty="0">
                <a:latin typeface="Arial"/>
                <a:cs typeface="Arial"/>
              </a:rPr>
              <a:t>M		</a:t>
            </a:r>
            <a:r>
              <a:rPr sz="2800" spc="-240" dirty="0">
                <a:latin typeface="Arial"/>
                <a:cs typeface="Arial"/>
              </a:rPr>
              <a:t>=		</a:t>
            </a:r>
            <a:r>
              <a:rPr sz="2800" spc="-110" dirty="0">
                <a:latin typeface="Arial"/>
                <a:cs typeface="Arial"/>
              </a:rPr>
              <a:t>momen</a:t>
            </a:r>
            <a:r>
              <a:rPr sz="2800" spc="-195" dirty="0">
                <a:latin typeface="Arial"/>
                <a:cs typeface="Arial"/>
              </a:rPr>
              <a:t> </a:t>
            </a:r>
            <a:r>
              <a:rPr sz="2800" spc="-50" dirty="0">
                <a:latin typeface="Arial"/>
                <a:cs typeface="Arial"/>
              </a:rPr>
              <a:t>lentur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139" y="5891276"/>
            <a:ext cx="396557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60705" algn="l"/>
                <a:tab pos="902969" algn="l"/>
              </a:tabLst>
            </a:pPr>
            <a:r>
              <a:rPr sz="2800" spc="-190" dirty="0">
                <a:latin typeface="Arial"/>
                <a:cs typeface="Arial"/>
              </a:rPr>
              <a:t>W</a:t>
            </a:r>
            <a:r>
              <a:rPr sz="2775" spc="-284" baseline="-19519" dirty="0">
                <a:latin typeface="Arial"/>
                <a:cs typeface="Arial"/>
              </a:rPr>
              <a:t>a	</a:t>
            </a:r>
            <a:r>
              <a:rPr sz="2800" spc="-240" dirty="0">
                <a:latin typeface="Arial"/>
                <a:cs typeface="Arial"/>
              </a:rPr>
              <a:t>=	</a:t>
            </a:r>
            <a:r>
              <a:rPr sz="2800" spc="-125" dirty="0">
                <a:latin typeface="Arial"/>
                <a:cs typeface="Arial"/>
              </a:rPr>
              <a:t>tahanan </a:t>
            </a:r>
            <a:r>
              <a:rPr sz="2800" spc="-110" dirty="0">
                <a:latin typeface="Arial"/>
                <a:cs typeface="Arial"/>
              </a:rPr>
              <a:t>momen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175" dirty="0">
                <a:latin typeface="Arial"/>
                <a:cs typeface="Arial"/>
              </a:rPr>
              <a:t>atas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87459" y="6881876"/>
            <a:ext cx="1790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7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47748" y="1023619"/>
            <a:ext cx="595185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280" dirty="0"/>
              <a:t>Tegangan </a:t>
            </a:r>
            <a:r>
              <a:rPr spc="-210" dirty="0"/>
              <a:t>yang </a:t>
            </a:r>
            <a:r>
              <a:rPr spc="-185" dirty="0"/>
              <a:t>Bekerja </a:t>
            </a:r>
            <a:r>
              <a:rPr spc="-55" dirty="0"/>
              <a:t>di </a:t>
            </a:r>
            <a:r>
              <a:rPr spc="-220" dirty="0"/>
              <a:t>Kepala</a:t>
            </a:r>
            <a:r>
              <a:rPr spc="-40" dirty="0"/>
              <a:t> </a:t>
            </a:r>
            <a:r>
              <a:rPr spc="-280" dirty="0"/>
              <a:t>Rel</a:t>
            </a:r>
          </a:p>
        </p:txBody>
      </p:sp>
      <p:sp>
        <p:nvSpPr>
          <p:cNvPr id="4" name="object 4"/>
          <p:cNvSpPr/>
          <p:nvPr/>
        </p:nvSpPr>
        <p:spPr>
          <a:xfrm>
            <a:off x="3182302" y="3856291"/>
            <a:ext cx="485140" cy="0"/>
          </a:xfrm>
          <a:custGeom>
            <a:avLst/>
            <a:gdLst/>
            <a:ahLst/>
            <a:cxnLst/>
            <a:rect l="l" t="t" r="r" b="b"/>
            <a:pathLst>
              <a:path w="485139">
                <a:moveTo>
                  <a:pt x="0" y="0"/>
                </a:moveTo>
                <a:lnTo>
                  <a:pt x="484822" y="0"/>
                </a:lnTo>
              </a:path>
            </a:pathLst>
          </a:custGeom>
          <a:ln w="78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88692" y="3222117"/>
            <a:ext cx="2694305" cy="0"/>
          </a:xfrm>
          <a:custGeom>
            <a:avLst/>
            <a:gdLst/>
            <a:ahLst/>
            <a:cxnLst/>
            <a:rect l="l" t="t" r="r" b="b"/>
            <a:pathLst>
              <a:path w="2694304">
                <a:moveTo>
                  <a:pt x="0" y="0"/>
                </a:moveTo>
                <a:lnTo>
                  <a:pt x="2693860" y="0"/>
                </a:lnTo>
              </a:path>
            </a:pathLst>
          </a:custGeom>
          <a:ln w="15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504435" y="2786035"/>
            <a:ext cx="104775" cy="2152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250" spc="-5" dirty="0">
                <a:latin typeface="Times New Roman"/>
                <a:cs typeface="Times New Roman"/>
              </a:rPr>
              <a:t>3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93139" y="2066036"/>
            <a:ext cx="6652895" cy="7797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42595" algn="l"/>
              </a:tabLst>
            </a:pPr>
            <a:r>
              <a:rPr sz="2800" spc="-110" dirty="0">
                <a:latin typeface="Arial"/>
                <a:cs typeface="Arial"/>
              </a:rPr>
              <a:t>2.	</a:t>
            </a:r>
            <a:r>
              <a:rPr sz="2800" spc="-245" dirty="0">
                <a:latin typeface="Arial"/>
                <a:cs typeface="Arial"/>
              </a:rPr>
              <a:t>Tegangan </a:t>
            </a:r>
            <a:r>
              <a:rPr sz="2800" spc="-155" dirty="0">
                <a:latin typeface="Arial"/>
                <a:cs typeface="Arial"/>
              </a:rPr>
              <a:t>Kontak </a:t>
            </a:r>
            <a:r>
              <a:rPr sz="2800" spc="-185" dirty="0">
                <a:latin typeface="Arial"/>
                <a:cs typeface="Arial"/>
              </a:rPr>
              <a:t>(</a:t>
            </a:r>
            <a:r>
              <a:rPr sz="2800" i="1" spc="-185" dirty="0">
                <a:latin typeface="Arial"/>
                <a:cs typeface="Arial"/>
              </a:rPr>
              <a:t>Sk</a:t>
            </a:r>
            <a:r>
              <a:rPr sz="2800" spc="-185" dirty="0">
                <a:latin typeface="Arial"/>
                <a:cs typeface="Arial"/>
              </a:rPr>
              <a:t>), </a:t>
            </a:r>
            <a:r>
              <a:rPr sz="2800" spc="-220" dirty="0">
                <a:latin typeface="Arial"/>
                <a:cs typeface="Arial"/>
              </a:rPr>
              <a:t>Rumus </a:t>
            </a:r>
            <a:r>
              <a:rPr sz="2800" spc="-275" dirty="0">
                <a:latin typeface="Arial"/>
                <a:cs typeface="Arial"/>
              </a:rPr>
              <a:t>HR. </a:t>
            </a:r>
            <a:r>
              <a:rPr sz="2800" spc="-190" dirty="0">
                <a:latin typeface="Arial"/>
                <a:cs typeface="Arial"/>
              </a:rPr>
              <a:t>Thomas</a:t>
            </a:r>
            <a:r>
              <a:rPr sz="2800" spc="120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467995" algn="ctr">
              <a:lnSpc>
                <a:spcPct val="100000"/>
              </a:lnSpc>
              <a:spcBef>
                <a:spcPts val="1070"/>
              </a:spcBef>
            </a:pPr>
            <a:r>
              <a:rPr sz="125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95164" y="3505363"/>
            <a:ext cx="136525" cy="5962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0480">
              <a:lnSpc>
                <a:spcPts val="1360"/>
              </a:lnSpc>
              <a:spcBef>
                <a:spcPts val="90"/>
              </a:spcBef>
            </a:pPr>
            <a:r>
              <a:rPr sz="125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  <a:p>
            <a:pPr marL="30480">
              <a:lnSpc>
                <a:spcPts val="1225"/>
              </a:lnSpc>
            </a:pPr>
            <a:r>
              <a:rPr sz="1250" spc="-5" dirty="0">
                <a:latin typeface="Times New Roman"/>
                <a:cs typeface="Times New Roman"/>
              </a:rPr>
              <a:t>3</a:t>
            </a:r>
            <a:endParaRPr sz="1250">
              <a:latin typeface="Times New Roman"/>
              <a:cs typeface="Times New Roman"/>
            </a:endParaRPr>
          </a:p>
          <a:p>
            <a:pPr marL="12700">
              <a:lnSpc>
                <a:spcPts val="1905"/>
              </a:lnSpc>
            </a:pPr>
            <a:r>
              <a:rPr sz="1700" spc="20" dirty="0">
                <a:latin typeface="Times New Roman"/>
                <a:cs typeface="Times New Roman"/>
              </a:rPr>
              <a:t>2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61308" y="3204490"/>
            <a:ext cx="550545" cy="2908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700" spc="80" dirty="0">
                <a:latin typeface="Times New Roman"/>
                <a:cs typeface="Times New Roman"/>
              </a:rPr>
              <a:t>0</a:t>
            </a:r>
            <a:r>
              <a:rPr sz="1700" spc="125" dirty="0">
                <a:latin typeface="Times New Roman"/>
                <a:cs typeface="Times New Roman"/>
              </a:rPr>
              <a:t>,</a:t>
            </a:r>
            <a:r>
              <a:rPr sz="1700" spc="35" dirty="0">
                <a:latin typeface="Times New Roman"/>
                <a:cs typeface="Times New Roman"/>
              </a:rPr>
              <a:t>27</a:t>
            </a:r>
            <a:r>
              <a:rPr sz="1700" spc="20" dirty="0">
                <a:latin typeface="Times New Roman"/>
                <a:cs typeface="Times New Roman"/>
              </a:rPr>
              <a:t>1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928876" y="3177058"/>
            <a:ext cx="136525" cy="2908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700" spc="20" dirty="0">
                <a:latin typeface="Times New Roman"/>
                <a:cs typeface="Times New Roman"/>
              </a:rPr>
              <a:t>k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443476" y="3558730"/>
            <a:ext cx="537845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271780" indent="-259079">
              <a:lnSpc>
                <a:spcPct val="100000"/>
              </a:lnSpc>
              <a:spcBef>
                <a:spcPts val="130"/>
              </a:spcBef>
              <a:buFont typeface="Symbol"/>
              <a:buChar char=""/>
              <a:tabLst>
                <a:tab pos="271780" algn="l"/>
              </a:tabLst>
            </a:pPr>
            <a:r>
              <a:rPr sz="2950" spc="25" dirty="0">
                <a:latin typeface="Times New Roman"/>
                <a:cs typeface="Times New Roman"/>
              </a:rPr>
              <a:t>R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02811" y="3546538"/>
            <a:ext cx="171450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950" spc="10" dirty="0">
                <a:latin typeface="Symbol"/>
                <a:cs typeface="Symbol"/>
              </a:rPr>
              <a:t></a:t>
            </a:r>
            <a:endParaRPr sz="295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89452" y="3945826"/>
            <a:ext cx="384810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spc="20" dirty="0">
                <a:latin typeface="Times New Roman"/>
                <a:cs typeface="Times New Roman"/>
              </a:rPr>
              <a:t>2</a:t>
            </a:r>
            <a:r>
              <a:rPr sz="1700" spc="295" dirty="0">
                <a:latin typeface="Times New Roman"/>
                <a:cs typeface="Times New Roman"/>
              </a:rPr>
              <a:t> </a:t>
            </a:r>
            <a:r>
              <a:rPr sz="2950" spc="10" dirty="0">
                <a:latin typeface="Symbol"/>
                <a:cs typeface="Symbol"/>
              </a:rPr>
              <a:t></a:t>
            </a:r>
            <a:endParaRPr sz="295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74339" y="3848290"/>
            <a:ext cx="501015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425" spc="15" baseline="-14124" dirty="0">
                <a:latin typeface="Symbol"/>
                <a:cs typeface="Symbol"/>
              </a:rPr>
              <a:t></a:t>
            </a:r>
            <a:r>
              <a:rPr sz="4425" spc="-330" baseline="-14124" dirty="0">
                <a:latin typeface="Times New Roman"/>
                <a:cs typeface="Times New Roman"/>
              </a:rPr>
              <a:t> </a:t>
            </a:r>
            <a:r>
              <a:rPr sz="2950" spc="25" dirty="0">
                <a:latin typeface="Times New Roman"/>
                <a:cs typeface="Times New Roman"/>
              </a:rPr>
              <a:t>R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74339" y="3302698"/>
            <a:ext cx="899794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950" spc="10" dirty="0">
                <a:latin typeface="Symbol"/>
                <a:cs typeface="Symbol"/>
              </a:rPr>
              <a:t></a:t>
            </a:r>
            <a:r>
              <a:rPr sz="2950" spc="10" dirty="0">
                <a:latin typeface="Times New Roman"/>
                <a:cs typeface="Times New Roman"/>
              </a:rPr>
              <a:t> </a:t>
            </a:r>
            <a:r>
              <a:rPr sz="4425" spc="120" baseline="-3766" dirty="0">
                <a:latin typeface="Times New Roman"/>
                <a:cs typeface="Times New Roman"/>
              </a:rPr>
              <a:t>R</a:t>
            </a:r>
            <a:r>
              <a:rPr sz="2550" spc="120" baseline="-31045" dirty="0">
                <a:latin typeface="Times New Roman"/>
                <a:cs typeface="Times New Roman"/>
              </a:rPr>
              <a:t>1</a:t>
            </a:r>
            <a:r>
              <a:rPr sz="2550" spc="517" baseline="-31045" dirty="0">
                <a:latin typeface="Times New Roman"/>
                <a:cs typeface="Times New Roman"/>
              </a:rPr>
              <a:t> </a:t>
            </a:r>
            <a:r>
              <a:rPr sz="2950" spc="10" dirty="0">
                <a:latin typeface="Symbol"/>
                <a:cs typeface="Symbol"/>
              </a:rPr>
              <a:t></a:t>
            </a:r>
            <a:endParaRPr sz="295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01900" y="3558730"/>
            <a:ext cx="643890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950" spc="15" dirty="0">
                <a:latin typeface="Times New Roman"/>
                <a:cs typeface="Times New Roman"/>
              </a:rPr>
              <a:t>2</a:t>
            </a:r>
            <a:r>
              <a:rPr sz="2950" spc="-500" dirty="0">
                <a:latin typeface="Times New Roman"/>
                <a:cs typeface="Times New Roman"/>
              </a:rPr>
              <a:t> </a:t>
            </a:r>
            <a:r>
              <a:rPr sz="2950" spc="20" dirty="0">
                <a:latin typeface="Symbol"/>
                <a:cs typeface="Symbol"/>
              </a:rPr>
              <a:t></a:t>
            </a:r>
            <a:r>
              <a:rPr sz="2950" spc="-475" dirty="0">
                <a:latin typeface="Times New Roman"/>
                <a:cs typeface="Times New Roman"/>
              </a:rPr>
              <a:t> </a:t>
            </a:r>
            <a:r>
              <a:rPr sz="4425" spc="15" baseline="1883" dirty="0">
                <a:latin typeface="Symbol"/>
                <a:cs typeface="Symbol"/>
              </a:rPr>
              <a:t></a:t>
            </a:r>
            <a:endParaRPr sz="4425" baseline="1883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17011" y="2687002"/>
            <a:ext cx="1477010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950" spc="10" dirty="0">
                <a:latin typeface="Times New Roman"/>
                <a:cs typeface="Times New Roman"/>
              </a:rPr>
              <a:t>23500</a:t>
            </a:r>
            <a:r>
              <a:rPr sz="2950" spc="-495" dirty="0">
                <a:latin typeface="Times New Roman"/>
                <a:cs typeface="Times New Roman"/>
              </a:rPr>
              <a:t> </a:t>
            </a:r>
            <a:r>
              <a:rPr sz="2950" spc="20" dirty="0">
                <a:latin typeface="Symbol"/>
                <a:cs typeface="Symbol"/>
              </a:rPr>
              <a:t></a:t>
            </a:r>
            <a:r>
              <a:rPr sz="2950" spc="-385" dirty="0">
                <a:latin typeface="Times New Roman"/>
                <a:cs typeface="Times New Roman"/>
              </a:rPr>
              <a:t> </a:t>
            </a:r>
            <a:r>
              <a:rPr sz="2950" spc="20" dirty="0">
                <a:latin typeface="Times New Roman"/>
                <a:cs typeface="Times New Roman"/>
              </a:rPr>
              <a:t>P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12467" y="2924746"/>
            <a:ext cx="697230" cy="480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475615" algn="l"/>
              </a:tabLst>
            </a:pPr>
            <a:r>
              <a:rPr sz="2950" spc="20" dirty="0">
                <a:latin typeface="Times New Roman"/>
                <a:cs typeface="Times New Roman"/>
              </a:rPr>
              <a:t>S	</a:t>
            </a:r>
            <a:r>
              <a:rPr sz="2950" spc="20" dirty="0">
                <a:latin typeface="Symbol"/>
                <a:cs typeface="Symbol"/>
              </a:rPr>
              <a:t></a:t>
            </a:r>
            <a:endParaRPr sz="295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78939" y="4586732"/>
            <a:ext cx="10223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25" dirty="0">
                <a:latin typeface="Arial"/>
                <a:cs typeface="Arial"/>
              </a:rPr>
              <a:t>dengan,</a:t>
            </a:r>
            <a:endParaRPr sz="2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78939" y="4952491"/>
            <a:ext cx="3879215" cy="2219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33070">
              <a:lnSpc>
                <a:spcPct val="150000"/>
              </a:lnSpc>
              <a:spcBef>
                <a:spcPts val="100"/>
              </a:spcBef>
              <a:tabLst>
                <a:tab pos="441959" algn="l"/>
                <a:tab pos="514984" algn="l"/>
                <a:tab pos="731520" algn="l"/>
                <a:tab pos="805180" algn="l"/>
              </a:tabLst>
            </a:pPr>
            <a:r>
              <a:rPr sz="2400" spc="-285" dirty="0">
                <a:latin typeface="Arial"/>
                <a:cs typeface="Arial"/>
              </a:rPr>
              <a:t>S</a:t>
            </a:r>
            <a:r>
              <a:rPr sz="2400" spc="-427" baseline="-20833" dirty="0">
                <a:latin typeface="Arial"/>
                <a:cs typeface="Arial"/>
              </a:rPr>
              <a:t>k		</a:t>
            </a:r>
            <a:r>
              <a:rPr sz="2400" spc="-210" dirty="0">
                <a:latin typeface="Arial"/>
                <a:cs typeface="Arial"/>
              </a:rPr>
              <a:t>=		</a:t>
            </a:r>
            <a:r>
              <a:rPr sz="2400" spc="-140" dirty="0">
                <a:latin typeface="Arial"/>
                <a:cs typeface="Arial"/>
              </a:rPr>
              <a:t>tegangan </a:t>
            </a:r>
            <a:r>
              <a:rPr sz="2400" spc="-100" dirty="0">
                <a:latin typeface="Arial"/>
                <a:cs typeface="Arial"/>
              </a:rPr>
              <a:t>kontak (psi)  </a:t>
            </a:r>
            <a:r>
              <a:rPr sz="2400" spc="-360" dirty="0">
                <a:latin typeface="Arial"/>
                <a:cs typeface="Arial"/>
              </a:rPr>
              <a:t>P	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110" dirty="0">
                <a:latin typeface="Arial"/>
                <a:cs typeface="Arial"/>
              </a:rPr>
              <a:t>beban </a:t>
            </a:r>
            <a:r>
              <a:rPr sz="2400" spc="-95" dirty="0">
                <a:latin typeface="Arial"/>
                <a:cs typeface="Arial"/>
              </a:rPr>
              <a:t>dinamis</a:t>
            </a:r>
            <a:r>
              <a:rPr sz="2400" spc="-220" dirty="0">
                <a:latin typeface="Arial"/>
                <a:cs typeface="Arial"/>
              </a:rPr>
              <a:t> </a:t>
            </a:r>
            <a:r>
              <a:rPr sz="2400" spc="-95" dirty="0">
                <a:latin typeface="Arial"/>
                <a:cs typeface="Arial"/>
              </a:rPr>
              <a:t>(lbs)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50000"/>
              </a:lnSpc>
              <a:tabLst>
                <a:tab pos="414655" algn="l"/>
                <a:tab pos="704215" algn="l"/>
              </a:tabLst>
            </a:pPr>
            <a:r>
              <a:rPr sz="2400" spc="-260" dirty="0">
                <a:latin typeface="Arial"/>
                <a:cs typeface="Arial"/>
              </a:rPr>
              <a:t>R</a:t>
            </a:r>
            <a:r>
              <a:rPr sz="2400" spc="-390" baseline="-20833" dirty="0">
                <a:latin typeface="Arial"/>
                <a:cs typeface="Arial"/>
              </a:rPr>
              <a:t>1	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85" dirty="0">
                <a:latin typeface="Arial"/>
                <a:cs typeface="Arial"/>
              </a:rPr>
              <a:t>Jari-jari </a:t>
            </a:r>
            <a:r>
              <a:rPr sz="2400" spc="-90" dirty="0">
                <a:latin typeface="Arial"/>
                <a:cs typeface="Arial"/>
              </a:rPr>
              <a:t>roda </a:t>
            </a:r>
            <a:r>
              <a:rPr sz="2400" spc="-105" dirty="0">
                <a:latin typeface="Arial"/>
                <a:cs typeface="Arial"/>
              </a:rPr>
              <a:t>kereta</a:t>
            </a:r>
            <a:r>
              <a:rPr sz="2400" spc="-200" dirty="0">
                <a:latin typeface="Arial"/>
                <a:cs typeface="Arial"/>
              </a:rPr>
              <a:t> </a:t>
            </a:r>
            <a:r>
              <a:rPr sz="2400" spc="-80" dirty="0">
                <a:latin typeface="Arial"/>
                <a:cs typeface="Arial"/>
              </a:rPr>
              <a:t>(inch)  </a:t>
            </a:r>
            <a:r>
              <a:rPr sz="2400" spc="-260" dirty="0">
                <a:latin typeface="Arial"/>
                <a:cs typeface="Arial"/>
              </a:rPr>
              <a:t>R</a:t>
            </a:r>
            <a:r>
              <a:rPr sz="2400" spc="-390" baseline="-20833" dirty="0">
                <a:latin typeface="Arial"/>
                <a:cs typeface="Arial"/>
              </a:rPr>
              <a:t>2</a:t>
            </a:r>
            <a:endParaRPr sz="2400" baseline="-20833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081276" y="6781292"/>
            <a:ext cx="2387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1625" algn="l"/>
              </a:tabLst>
            </a:pP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85" dirty="0">
                <a:latin typeface="Arial"/>
                <a:cs typeface="Arial"/>
              </a:rPr>
              <a:t>Jari-jari </a:t>
            </a:r>
            <a:r>
              <a:rPr sz="2400" spc="-50" dirty="0">
                <a:latin typeface="Arial"/>
                <a:cs typeface="Arial"/>
              </a:rPr>
              <a:t>rel</a:t>
            </a:r>
            <a:r>
              <a:rPr sz="2400" spc="-210" dirty="0">
                <a:latin typeface="Arial"/>
                <a:cs typeface="Arial"/>
              </a:rPr>
              <a:t> </a:t>
            </a:r>
            <a:r>
              <a:rPr sz="2400" spc="-80" dirty="0">
                <a:latin typeface="Arial"/>
                <a:cs typeface="Arial"/>
              </a:rPr>
              <a:t>(inch)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7748" y="977900"/>
            <a:ext cx="595185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280" dirty="0"/>
              <a:t>Tegangan </a:t>
            </a:r>
            <a:r>
              <a:rPr spc="-210" dirty="0"/>
              <a:t>yang </a:t>
            </a:r>
            <a:r>
              <a:rPr spc="-185" dirty="0"/>
              <a:t>Bekerja </a:t>
            </a:r>
            <a:r>
              <a:rPr spc="-55" dirty="0"/>
              <a:t>di </a:t>
            </a:r>
            <a:r>
              <a:rPr spc="-220" dirty="0"/>
              <a:t>Kepala</a:t>
            </a:r>
            <a:r>
              <a:rPr spc="-40" dirty="0"/>
              <a:t> </a:t>
            </a:r>
            <a:r>
              <a:rPr spc="-280" dirty="0"/>
              <a:t>Rel</a:t>
            </a:r>
          </a:p>
        </p:txBody>
      </p:sp>
      <p:sp>
        <p:nvSpPr>
          <p:cNvPr id="3" name="object 3"/>
          <p:cNvSpPr/>
          <p:nvPr/>
        </p:nvSpPr>
        <p:spPr>
          <a:xfrm>
            <a:off x="2016061" y="3653028"/>
            <a:ext cx="480695" cy="0"/>
          </a:xfrm>
          <a:custGeom>
            <a:avLst/>
            <a:gdLst/>
            <a:ahLst/>
            <a:cxnLst/>
            <a:rect l="l" t="t" r="r" b="b"/>
            <a:pathLst>
              <a:path w="480694">
                <a:moveTo>
                  <a:pt x="0" y="0"/>
                </a:moveTo>
                <a:lnTo>
                  <a:pt x="480631" y="0"/>
                </a:lnTo>
              </a:path>
            </a:pathLst>
          </a:custGeom>
          <a:ln w="138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49308" y="3653028"/>
            <a:ext cx="708660" cy="0"/>
          </a:xfrm>
          <a:custGeom>
            <a:avLst/>
            <a:gdLst/>
            <a:ahLst/>
            <a:cxnLst/>
            <a:rect l="l" t="t" r="r" b="b"/>
            <a:pathLst>
              <a:path w="708660">
                <a:moveTo>
                  <a:pt x="0" y="0"/>
                </a:moveTo>
                <a:lnTo>
                  <a:pt x="708659" y="0"/>
                </a:lnTo>
              </a:path>
            </a:pathLst>
          </a:custGeom>
          <a:ln w="138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912429" y="4541520"/>
            <a:ext cx="817880" cy="0"/>
          </a:xfrm>
          <a:custGeom>
            <a:avLst/>
            <a:gdLst/>
            <a:ahLst/>
            <a:cxnLst/>
            <a:rect l="l" t="t" r="r" b="b"/>
            <a:pathLst>
              <a:path w="817880">
                <a:moveTo>
                  <a:pt x="0" y="0"/>
                </a:moveTo>
                <a:lnTo>
                  <a:pt x="817626" y="0"/>
                </a:lnTo>
              </a:path>
            </a:pathLst>
          </a:custGeom>
          <a:ln w="138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09292" y="4538303"/>
            <a:ext cx="228600" cy="42418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600" spc="10" dirty="0">
                <a:latin typeface="Times New Roman"/>
                <a:cs typeface="Times New Roman"/>
              </a:rPr>
              <a:t>L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32</a:t>
            </a:fld>
            <a:endParaRPr spc="-60" dirty="0"/>
          </a:p>
        </p:txBody>
      </p:sp>
      <p:sp>
        <p:nvSpPr>
          <p:cNvPr id="7" name="object 7"/>
          <p:cNvSpPr txBox="1"/>
          <p:nvPr/>
        </p:nvSpPr>
        <p:spPr>
          <a:xfrm>
            <a:off x="4300220" y="4499808"/>
            <a:ext cx="133350" cy="2578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500" spc="10" dirty="0">
                <a:latin typeface="Times New Roman"/>
                <a:cs typeface="Times New Roman"/>
              </a:rPr>
              <a:t>P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40027" y="4279223"/>
            <a:ext cx="3348990" cy="42418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3225165" algn="l"/>
              </a:tabLst>
            </a:pPr>
            <a:r>
              <a:rPr sz="2600" spc="10" dirty="0">
                <a:latin typeface="Times New Roman"/>
                <a:cs typeface="Times New Roman"/>
              </a:rPr>
              <a:t>S</a:t>
            </a:r>
            <a:r>
              <a:rPr sz="2600" spc="5" dirty="0">
                <a:latin typeface="Times New Roman"/>
                <a:cs typeface="Times New Roman"/>
              </a:rPr>
              <a:t>s</a:t>
            </a:r>
            <a:r>
              <a:rPr sz="2600" spc="-15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Symbol"/>
                <a:cs typeface="Symbol"/>
              </a:rPr>
              <a:t></a:t>
            </a:r>
            <a:r>
              <a:rPr sz="2600" spc="165" dirty="0">
                <a:latin typeface="Times New Roman"/>
                <a:cs typeface="Times New Roman"/>
              </a:rPr>
              <a:t> </a:t>
            </a:r>
            <a:r>
              <a:rPr sz="3900" spc="15" baseline="35256" dirty="0">
                <a:latin typeface="Times New Roman"/>
                <a:cs typeface="Times New Roman"/>
              </a:rPr>
              <a:t>E</a:t>
            </a:r>
            <a:r>
              <a:rPr sz="3900" spc="-465" baseline="35256" dirty="0">
                <a:latin typeface="Times New Roman"/>
                <a:cs typeface="Times New Roman"/>
              </a:rPr>
              <a:t> </a:t>
            </a:r>
            <a:r>
              <a:rPr sz="3900" baseline="35256" dirty="0">
                <a:latin typeface="Symbol"/>
                <a:cs typeface="Symbol"/>
              </a:rPr>
              <a:t></a:t>
            </a:r>
            <a:r>
              <a:rPr sz="3900" spc="-487" baseline="35256" dirty="0">
                <a:latin typeface="Times New Roman"/>
                <a:cs typeface="Times New Roman"/>
              </a:rPr>
              <a:t> </a:t>
            </a:r>
            <a:r>
              <a:rPr sz="3900" spc="22" baseline="35256" dirty="0">
                <a:latin typeface="Symbol"/>
                <a:cs typeface="Symbol"/>
              </a:rPr>
              <a:t></a:t>
            </a:r>
            <a:r>
              <a:rPr sz="3900" spc="15" baseline="35256" dirty="0">
                <a:latin typeface="Times New Roman"/>
                <a:cs typeface="Times New Roman"/>
              </a:rPr>
              <a:t>L</a:t>
            </a:r>
            <a:r>
              <a:rPr sz="3900" spc="254" baseline="35256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Symbol"/>
                <a:cs typeface="Symbol"/>
              </a:rPr>
              <a:t></a:t>
            </a:r>
            <a:r>
              <a:rPr sz="2600" spc="-50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E</a:t>
            </a:r>
            <a:r>
              <a:rPr sz="2600" spc="-31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Symbol"/>
                <a:cs typeface="Symbol"/>
              </a:rPr>
              <a:t></a:t>
            </a:r>
            <a:r>
              <a:rPr sz="2600" spc="-370" dirty="0">
                <a:latin typeface="Times New Roman"/>
                <a:cs typeface="Times New Roman"/>
              </a:rPr>
              <a:t> </a:t>
            </a:r>
            <a:r>
              <a:rPr sz="2600" spc="85" dirty="0">
                <a:latin typeface="Symbol"/>
                <a:cs typeface="Symbol"/>
              </a:rPr>
              <a:t></a:t>
            </a:r>
            <a:r>
              <a:rPr sz="2600" spc="114" dirty="0">
                <a:latin typeface="Times New Roman"/>
                <a:cs typeface="Times New Roman"/>
              </a:rPr>
              <a:t>(</a:t>
            </a:r>
            <a:r>
              <a:rPr sz="2600" spc="5" dirty="0">
                <a:latin typeface="Times New Roman"/>
                <a:cs typeface="Times New Roman"/>
              </a:rPr>
              <a:t>t</a:t>
            </a:r>
            <a:r>
              <a:rPr sz="2600" spc="-110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Symbol"/>
                <a:cs typeface="Symbol"/>
              </a:rPr>
              <a:t></a:t>
            </a:r>
            <a:r>
              <a:rPr sz="2600" spc="-195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Times New Roman"/>
                <a:cs typeface="Times New Roman"/>
              </a:rPr>
              <a:t>t</a:t>
            </a:r>
            <a:r>
              <a:rPr sz="2600" dirty="0">
                <a:latin typeface="Times New Roman"/>
                <a:cs typeface="Times New Roman"/>
              </a:rPr>
              <a:t>	</a:t>
            </a:r>
            <a:r>
              <a:rPr sz="2600" spc="5" dirty="0">
                <a:latin typeface="Times New Roman"/>
                <a:cs typeface="Times New Roman"/>
              </a:rPr>
              <a:t>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6939" y="2025280"/>
            <a:ext cx="3982720" cy="2049780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25"/>
              </a:spcBef>
              <a:tabLst>
                <a:tab pos="442595" algn="l"/>
              </a:tabLst>
            </a:pPr>
            <a:r>
              <a:rPr sz="2800" spc="-110" dirty="0">
                <a:latin typeface="Arial"/>
                <a:cs typeface="Arial"/>
              </a:rPr>
              <a:t>3.	</a:t>
            </a:r>
            <a:r>
              <a:rPr sz="2800" spc="-245" dirty="0">
                <a:latin typeface="Arial"/>
                <a:cs typeface="Arial"/>
              </a:rPr>
              <a:t>Tegangan </a:t>
            </a:r>
            <a:r>
              <a:rPr sz="2800" spc="-190" dirty="0">
                <a:latin typeface="Arial"/>
                <a:cs typeface="Arial"/>
              </a:rPr>
              <a:t>Suhu,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spc="-275" dirty="0">
                <a:latin typeface="Arial"/>
                <a:cs typeface="Arial"/>
              </a:rPr>
              <a:t>(</a:t>
            </a:r>
            <a:r>
              <a:rPr sz="2800" i="1" spc="-275" dirty="0">
                <a:latin typeface="Arial"/>
                <a:cs typeface="Arial"/>
              </a:rPr>
              <a:t>Ss</a:t>
            </a:r>
            <a:r>
              <a:rPr sz="2800" spc="-275" dirty="0"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  <a:p>
            <a:pPr marL="350520">
              <a:lnSpc>
                <a:spcPct val="100000"/>
              </a:lnSpc>
              <a:spcBef>
                <a:spcPts val="875"/>
              </a:spcBef>
            </a:pPr>
            <a:r>
              <a:rPr sz="2600" spc="10" dirty="0">
                <a:latin typeface="Symbol"/>
                <a:cs typeface="Symbol"/>
              </a:rPr>
              <a:t></a:t>
            </a:r>
            <a:r>
              <a:rPr sz="2600" spc="10" dirty="0">
                <a:latin typeface="Times New Roman"/>
                <a:cs typeface="Times New Roman"/>
              </a:rPr>
              <a:t>L</a:t>
            </a:r>
            <a:r>
              <a:rPr sz="2600" spc="-50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Symbol"/>
                <a:cs typeface="Symbol"/>
              </a:rPr>
              <a:t></a:t>
            </a:r>
            <a:r>
              <a:rPr sz="2600" spc="-55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L</a:t>
            </a:r>
            <a:r>
              <a:rPr sz="2600" spc="-33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Symbol"/>
                <a:cs typeface="Symbol"/>
              </a:rPr>
              <a:t></a:t>
            </a:r>
            <a:r>
              <a:rPr sz="2600" spc="-370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Symbol"/>
                <a:cs typeface="Symbol"/>
              </a:rPr>
              <a:t></a:t>
            </a:r>
            <a:r>
              <a:rPr sz="2600" spc="-31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Symbol"/>
                <a:cs typeface="Symbol"/>
              </a:rPr>
              <a:t></a:t>
            </a:r>
            <a:r>
              <a:rPr sz="2600" spc="-325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Symbol"/>
                <a:cs typeface="Symbol"/>
              </a:rPr>
              <a:t></a:t>
            </a:r>
            <a:r>
              <a:rPr sz="2600" spc="-5" dirty="0">
                <a:latin typeface="Times New Roman"/>
                <a:cs typeface="Times New Roman"/>
              </a:rPr>
              <a:t>t</a:t>
            </a:r>
            <a:r>
              <a:rPr sz="2600" spc="55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Symbol"/>
                <a:cs typeface="Symbol"/>
              </a:rPr>
              <a:t></a:t>
            </a:r>
            <a:r>
              <a:rPr sz="2600" spc="-55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L</a:t>
            </a:r>
            <a:r>
              <a:rPr sz="2600" spc="-33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Symbol"/>
                <a:cs typeface="Symbol"/>
              </a:rPr>
              <a:t></a:t>
            </a:r>
            <a:r>
              <a:rPr sz="2600" spc="-370" dirty="0">
                <a:latin typeface="Times New Roman"/>
                <a:cs typeface="Times New Roman"/>
              </a:rPr>
              <a:t> </a:t>
            </a:r>
            <a:r>
              <a:rPr sz="2600" spc="60" dirty="0">
                <a:latin typeface="Symbol"/>
                <a:cs typeface="Symbol"/>
              </a:rPr>
              <a:t></a:t>
            </a:r>
            <a:r>
              <a:rPr sz="2600" spc="60" dirty="0">
                <a:latin typeface="Times New Roman"/>
                <a:cs typeface="Times New Roman"/>
              </a:rPr>
              <a:t>(t</a:t>
            </a:r>
            <a:r>
              <a:rPr sz="2600" spc="-114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Symbol"/>
                <a:cs typeface="Symbol"/>
              </a:rPr>
              <a:t></a:t>
            </a:r>
            <a:r>
              <a:rPr sz="2600" spc="-175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Times New Roman"/>
                <a:cs typeface="Times New Roman"/>
              </a:rPr>
              <a:t>t</a:t>
            </a:r>
            <a:r>
              <a:rPr sz="2600" spc="-420" dirty="0">
                <a:latin typeface="Times New Roman"/>
                <a:cs typeface="Times New Roman"/>
              </a:rPr>
              <a:t> </a:t>
            </a:r>
            <a:r>
              <a:rPr sz="2250" spc="15" baseline="-24074" dirty="0">
                <a:latin typeface="Times New Roman"/>
                <a:cs typeface="Times New Roman"/>
              </a:rPr>
              <a:t>P</a:t>
            </a:r>
            <a:r>
              <a:rPr sz="2250" spc="-82" baseline="-24074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Times New Roman"/>
                <a:cs typeface="Times New Roman"/>
              </a:rPr>
              <a:t>)</a:t>
            </a:r>
            <a:endParaRPr sz="2600">
              <a:latin typeface="Times New Roman"/>
              <a:cs typeface="Times New Roman"/>
            </a:endParaRPr>
          </a:p>
          <a:p>
            <a:pPr marL="350520">
              <a:lnSpc>
                <a:spcPct val="100000"/>
              </a:lnSpc>
              <a:spcBef>
                <a:spcPts val="840"/>
              </a:spcBef>
              <a:tabLst>
                <a:tab pos="1146175" algn="l"/>
                <a:tab pos="1667510" algn="l"/>
              </a:tabLst>
            </a:pPr>
            <a:r>
              <a:rPr sz="3900" spc="15" baseline="-35256" dirty="0">
                <a:latin typeface="Symbol"/>
                <a:cs typeface="Symbol"/>
              </a:rPr>
              <a:t></a:t>
            </a:r>
            <a:r>
              <a:rPr sz="3900" spc="15" baseline="-35256" dirty="0">
                <a:latin typeface="Times New Roman"/>
                <a:cs typeface="Times New Roman"/>
              </a:rPr>
              <a:t>L</a:t>
            </a:r>
            <a:r>
              <a:rPr sz="3900" spc="-67" baseline="-35256" dirty="0">
                <a:latin typeface="Times New Roman"/>
                <a:cs typeface="Times New Roman"/>
              </a:rPr>
              <a:t> </a:t>
            </a:r>
            <a:r>
              <a:rPr sz="3900" spc="7" baseline="-35256" dirty="0">
                <a:latin typeface="Symbol"/>
                <a:cs typeface="Symbol"/>
              </a:rPr>
              <a:t></a:t>
            </a:r>
            <a:r>
              <a:rPr sz="3900" spc="7" baseline="-35256" dirty="0">
                <a:latin typeface="Times New Roman"/>
                <a:cs typeface="Times New Roman"/>
              </a:rPr>
              <a:t>	</a:t>
            </a:r>
            <a:r>
              <a:rPr sz="2600" spc="10" dirty="0">
                <a:latin typeface="Times New Roman"/>
                <a:cs typeface="Times New Roman"/>
              </a:rPr>
              <a:t>PL	</a:t>
            </a:r>
            <a:r>
              <a:rPr sz="3900" spc="7" baseline="-35256" dirty="0">
                <a:latin typeface="Symbol"/>
                <a:cs typeface="Symbol"/>
              </a:rPr>
              <a:t></a:t>
            </a:r>
            <a:r>
              <a:rPr sz="3900" spc="60" baseline="-35256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Ss</a:t>
            </a:r>
            <a:r>
              <a:rPr sz="2600" spc="-32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Symbol"/>
                <a:cs typeface="Symbol"/>
              </a:rPr>
              <a:t></a:t>
            </a:r>
            <a:r>
              <a:rPr sz="2600" spc="-330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L</a:t>
            </a:r>
            <a:endParaRPr sz="2600">
              <a:latin typeface="Times New Roman"/>
              <a:cs typeface="Times New Roman"/>
            </a:endParaRPr>
          </a:p>
          <a:p>
            <a:pPr marL="1122045">
              <a:lnSpc>
                <a:spcPct val="100000"/>
              </a:lnSpc>
              <a:spcBef>
                <a:spcPts val="575"/>
              </a:spcBef>
              <a:tabLst>
                <a:tab pos="2185670" algn="l"/>
              </a:tabLst>
            </a:pPr>
            <a:r>
              <a:rPr sz="2600" spc="10" dirty="0">
                <a:latin typeface="Times New Roman"/>
                <a:cs typeface="Times New Roman"/>
              </a:rPr>
              <a:t>AE	E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45539" y="5043932"/>
            <a:ext cx="5308600" cy="1857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25" dirty="0">
                <a:latin typeface="Arial"/>
                <a:cs typeface="Arial"/>
              </a:rPr>
              <a:t>dengan,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478790" algn="l"/>
                <a:tab pos="768350" algn="l"/>
              </a:tabLst>
            </a:pPr>
            <a:r>
              <a:rPr sz="2400" spc="-330" dirty="0">
                <a:latin typeface="Arial"/>
                <a:cs typeface="Arial"/>
              </a:rPr>
              <a:t>L	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110" dirty="0">
                <a:latin typeface="Arial"/>
                <a:cs typeface="Arial"/>
              </a:rPr>
              <a:t>panjang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rel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490855" algn="l"/>
                <a:tab pos="780415" algn="l"/>
              </a:tabLst>
            </a:pPr>
            <a:r>
              <a:rPr sz="2400" spc="45" dirty="0">
                <a:latin typeface="Arial"/>
                <a:cs typeface="Arial"/>
              </a:rPr>
              <a:t>t</a:t>
            </a:r>
            <a:r>
              <a:rPr sz="2400" spc="67" baseline="-20833" dirty="0">
                <a:latin typeface="Arial"/>
                <a:cs typeface="Arial"/>
              </a:rPr>
              <a:t>p	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125" dirty="0">
                <a:latin typeface="Arial"/>
                <a:cs typeface="Arial"/>
              </a:rPr>
              <a:t>suhu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165" dirty="0">
                <a:latin typeface="Arial"/>
                <a:cs typeface="Arial"/>
              </a:rPr>
              <a:t>pemasangan(°C)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512445" algn="l"/>
                <a:tab pos="810895" algn="l"/>
              </a:tabLst>
            </a:pPr>
            <a:r>
              <a:rPr sz="2400" dirty="0">
                <a:latin typeface="Arial"/>
                <a:cs typeface="Arial"/>
              </a:rPr>
              <a:t>t	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125" dirty="0">
                <a:latin typeface="Arial"/>
                <a:cs typeface="Arial"/>
              </a:rPr>
              <a:t>suhu </a:t>
            </a:r>
            <a:r>
              <a:rPr sz="2400" spc="-114" dirty="0">
                <a:latin typeface="Arial"/>
                <a:cs typeface="Arial"/>
              </a:rPr>
              <a:t>maksimum </a:t>
            </a:r>
            <a:r>
              <a:rPr sz="2400" spc="-35" dirty="0">
                <a:latin typeface="Arial"/>
                <a:cs typeface="Arial"/>
              </a:rPr>
              <a:t>di </a:t>
            </a:r>
            <a:r>
              <a:rPr sz="2400" spc="-125" dirty="0">
                <a:latin typeface="Arial"/>
                <a:cs typeface="Arial"/>
              </a:rPr>
              <a:t>lapangan</a:t>
            </a:r>
            <a:r>
              <a:rPr sz="2400" spc="-315" dirty="0">
                <a:latin typeface="Arial"/>
                <a:cs typeface="Arial"/>
              </a:rPr>
              <a:t> </a:t>
            </a:r>
            <a:r>
              <a:rPr sz="2400" spc="-195" dirty="0">
                <a:latin typeface="Arial"/>
                <a:cs typeface="Arial"/>
              </a:rPr>
              <a:t>(°C)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542925" algn="l"/>
                <a:tab pos="832485" algn="l"/>
              </a:tabLst>
            </a:pPr>
            <a:r>
              <a:rPr sz="2400" dirty="0">
                <a:latin typeface="Symbol"/>
                <a:cs typeface="Symbol"/>
              </a:rPr>
              <a:t>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210" dirty="0">
                <a:latin typeface="Arial"/>
                <a:cs typeface="Arial"/>
              </a:rPr>
              <a:t>=	</a:t>
            </a:r>
            <a:r>
              <a:rPr sz="2400" spc="-95" dirty="0">
                <a:latin typeface="Arial"/>
                <a:cs typeface="Arial"/>
              </a:rPr>
              <a:t>koefisien </a:t>
            </a:r>
            <a:r>
              <a:rPr sz="2400" spc="-85" dirty="0">
                <a:latin typeface="Arial"/>
                <a:cs typeface="Arial"/>
              </a:rPr>
              <a:t>muai </a:t>
            </a:r>
            <a:r>
              <a:rPr sz="2400" spc="-105" dirty="0">
                <a:latin typeface="Arial"/>
                <a:cs typeface="Arial"/>
              </a:rPr>
              <a:t>panjang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80" dirty="0">
                <a:latin typeface="Arial"/>
                <a:cs typeface="Arial"/>
              </a:rPr>
              <a:t>1,5.10</a:t>
            </a:r>
            <a:r>
              <a:rPr sz="2400" spc="-120" baseline="24305" dirty="0">
                <a:latin typeface="Arial"/>
                <a:cs typeface="Arial"/>
              </a:rPr>
              <a:t>-5</a:t>
            </a:r>
            <a:r>
              <a:rPr sz="2400" spc="-80" dirty="0">
                <a:latin typeface="Arial"/>
                <a:cs typeface="Arial"/>
              </a:rPr>
              <a:t>/</a:t>
            </a:r>
            <a:r>
              <a:rPr sz="2400" spc="-465" dirty="0">
                <a:latin typeface="Arial"/>
                <a:cs typeface="Arial"/>
              </a:rPr>
              <a:t> </a:t>
            </a:r>
            <a:r>
              <a:rPr sz="2400" spc="-305" dirty="0">
                <a:latin typeface="Arial"/>
                <a:cs typeface="Arial"/>
              </a:rPr>
              <a:t>°C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33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7748" y="1023619"/>
            <a:ext cx="595185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280" dirty="0"/>
              <a:t>Tegangan </a:t>
            </a:r>
            <a:r>
              <a:rPr spc="-210" dirty="0"/>
              <a:t>yang </a:t>
            </a:r>
            <a:r>
              <a:rPr spc="-185" dirty="0"/>
              <a:t>Bekerja </a:t>
            </a:r>
            <a:r>
              <a:rPr spc="-55" dirty="0"/>
              <a:t>di </a:t>
            </a:r>
            <a:r>
              <a:rPr spc="-220" dirty="0"/>
              <a:t>Kepala</a:t>
            </a:r>
            <a:r>
              <a:rPr spc="-40" dirty="0"/>
              <a:t> </a:t>
            </a:r>
            <a:r>
              <a:rPr spc="-280" dirty="0"/>
              <a:t>Rel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21739" y="2424481"/>
            <a:ext cx="7775575" cy="3731895"/>
          </a:xfrm>
          <a:prstGeom prst="rect">
            <a:avLst/>
          </a:prstGeom>
        </p:spPr>
        <p:txBody>
          <a:bodyPr vert="horz" wrap="square" lIns="0" tIns="1104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70"/>
              </a:spcBef>
            </a:pPr>
            <a:r>
              <a:rPr sz="3200" spc="-280" dirty="0">
                <a:latin typeface="Arial"/>
                <a:cs typeface="Arial"/>
              </a:rPr>
              <a:t>Tegangan </a:t>
            </a:r>
            <a:r>
              <a:rPr sz="3200" spc="-195" dirty="0">
                <a:latin typeface="Arial"/>
                <a:cs typeface="Arial"/>
              </a:rPr>
              <a:t>Lelah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190" dirty="0">
                <a:latin typeface="Arial"/>
                <a:cs typeface="Arial"/>
              </a:rPr>
              <a:t>(</a:t>
            </a:r>
            <a:r>
              <a:rPr sz="3200" i="1" spc="-190" dirty="0">
                <a:latin typeface="Arial"/>
                <a:cs typeface="Arial"/>
              </a:rPr>
              <a:t>S</a:t>
            </a:r>
            <a:r>
              <a:rPr sz="3150" i="1" spc="-284" baseline="-19841" dirty="0">
                <a:latin typeface="Arial"/>
                <a:cs typeface="Arial"/>
              </a:rPr>
              <a:t>f</a:t>
            </a:r>
            <a:r>
              <a:rPr sz="3200" spc="-190" dirty="0">
                <a:latin typeface="Arial"/>
                <a:cs typeface="Arial"/>
              </a:rPr>
              <a:t>),</a:t>
            </a:r>
            <a:endParaRPr sz="3200">
              <a:latin typeface="Arial"/>
              <a:cs typeface="Arial"/>
            </a:endParaRPr>
          </a:p>
          <a:p>
            <a:pPr marL="356870" marR="455295" indent="-344170">
              <a:lnSpc>
                <a:spcPct val="100000"/>
              </a:lnSpc>
              <a:spcBef>
                <a:spcPts val="76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04" dirty="0">
                <a:latin typeface="Arial"/>
                <a:cs typeface="Arial"/>
              </a:rPr>
              <a:t>Yaitu </a:t>
            </a:r>
            <a:r>
              <a:rPr sz="3200" spc="-185" dirty="0">
                <a:latin typeface="Arial"/>
                <a:cs typeface="Arial"/>
              </a:rPr>
              <a:t>batas </a:t>
            </a:r>
            <a:r>
              <a:rPr sz="3200" spc="-85" dirty="0">
                <a:latin typeface="Arial"/>
                <a:cs typeface="Arial"/>
              </a:rPr>
              <a:t>umur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210" dirty="0">
                <a:latin typeface="Arial"/>
                <a:cs typeface="Arial"/>
              </a:rPr>
              <a:t>yang </a:t>
            </a:r>
            <a:r>
              <a:rPr sz="3200" spc="-70" dirty="0">
                <a:latin typeface="Arial"/>
                <a:cs typeface="Arial"/>
              </a:rPr>
              <a:t>dihitung </a:t>
            </a:r>
            <a:r>
              <a:rPr sz="3200" spc="-180" dirty="0">
                <a:latin typeface="Arial"/>
                <a:cs typeface="Arial"/>
              </a:rPr>
              <a:t>dengan  </a:t>
            </a:r>
            <a:r>
              <a:rPr sz="3200" spc="-160" dirty="0">
                <a:latin typeface="Arial"/>
                <a:cs typeface="Arial"/>
              </a:rPr>
              <a:t>analisis </a:t>
            </a:r>
            <a:r>
              <a:rPr sz="3200" spc="-215" dirty="0">
                <a:latin typeface="Arial"/>
                <a:cs typeface="Arial"/>
              </a:rPr>
              <a:t>keausan </a:t>
            </a:r>
            <a:r>
              <a:rPr sz="3200" spc="-145" dirty="0">
                <a:latin typeface="Arial"/>
                <a:cs typeface="Arial"/>
              </a:rPr>
              <a:t>atau </a:t>
            </a:r>
            <a:r>
              <a:rPr sz="3200" spc="-160" dirty="0">
                <a:latin typeface="Arial"/>
                <a:cs typeface="Arial"/>
              </a:rPr>
              <a:t>analisis</a:t>
            </a:r>
            <a:r>
              <a:rPr sz="3200" spc="40" dirty="0">
                <a:latin typeface="Arial"/>
                <a:cs typeface="Arial"/>
              </a:rPr>
              <a:t> </a:t>
            </a:r>
            <a:r>
              <a:rPr sz="3200" spc="-100" dirty="0">
                <a:latin typeface="Arial"/>
                <a:cs typeface="Arial"/>
              </a:rPr>
              <a:t>lelah.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25" dirty="0">
                <a:latin typeface="Arial"/>
                <a:cs typeface="Arial"/>
              </a:rPr>
              <a:t>Besarnya </a:t>
            </a:r>
            <a:r>
              <a:rPr sz="3200" spc="-185" dirty="0">
                <a:latin typeface="Arial"/>
                <a:cs typeface="Arial"/>
              </a:rPr>
              <a:t>tegangan </a:t>
            </a:r>
            <a:r>
              <a:rPr sz="3200" spc="-105" dirty="0">
                <a:latin typeface="Arial"/>
                <a:cs typeface="Arial"/>
              </a:rPr>
              <a:t>lelah </a:t>
            </a:r>
            <a:r>
              <a:rPr sz="3200" spc="-125" dirty="0">
                <a:latin typeface="Arial"/>
                <a:cs typeface="Arial"/>
              </a:rPr>
              <a:t>tergantung </a:t>
            </a:r>
            <a:r>
              <a:rPr sz="3200" spc="-60" dirty="0">
                <a:latin typeface="Arial"/>
                <a:cs typeface="Arial"/>
              </a:rPr>
              <a:t>mutu </a:t>
            </a:r>
            <a:r>
              <a:rPr sz="3200" spc="-80" dirty="0">
                <a:latin typeface="Arial"/>
                <a:cs typeface="Arial"/>
              </a:rPr>
              <a:t>rel  </a:t>
            </a:r>
            <a:r>
              <a:rPr sz="3200" spc="-155" dirty="0">
                <a:latin typeface="Arial"/>
                <a:cs typeface="Arial"/>
              </a:rPr>
              <a:t>dan standar </a:t>
            </a:r>
            <a:r>
              <a:rPr sz="3200" spc="-135" dirty="0">
                <a:latin typeface="Arial"/>
                <a:cs typeface="Arial"/>
              </a:rPr>
              <a:t>pembuatan </a:t>
            </a:r>
            <a:r>
              <a:rPr sz="3200" spc="-80" dirty="0">
                <a:latin typeface="Arial"/>
                <a:cs typeface="Arial"/>
              </a:rPr>
              <a:t>rel </a:t>
            </a:r>
            <a:r>
              <a:rPr sz="3200" spc="-210" dirty="0">
                <a:latin typeface="Arial"/>
                <a:cs typeface="Arial"/>
              </a:rPr>
              <a:t>yang </a:t>
            </a:r>
            <a:r>
              <a:rPr sz="3200" spc="-135" dirty="0">
                <a:latin typeface="Arial"/>
                <a:cs typeface="Arial"/>
              </a:rPr>
              <a:t>disajikan  </a:t>
            </a:r>
            <a:r>
              <a:rPr sz="3200" spc="-140" dirty="0">
                <a:latin typeface="Arial"/>
                <a:cs typeface="Arial"/>
              </a:rPr>
              <a:t>dalam </a:t>
            </a:r>
            <a:r>
              <a:rPr sz="3200" spc="-114" dirty="0">
                <a:latin typeface="Arial"/>
                <a:cs typeface="Arial"/>
              </a:rPr>
              <a:t>grafik </a:t>
            </a:r>
            <a:r>
              <a:rPr sz="3200" spc="-185" dirty="0">
                <a:latin typeface="Arial"/>
                <a:cs typeface="Arial"/>
              </a:rPr>
              <a:t>tegangan </a:t>
            </a:r>
            <a:r>
              <a:rPr sz="3200" spc="-270" dirty="0">
                <a:latin typeface="Arial"/>
                <a:cs typeface="Arial"/>
              </a:rPr>
              <a:t>vs </a:t>
            </a:r>
            <a:r>
              <a:rPr sz="3200" spc="-160" dirty="0">
                <a:latin typeface="Arial"/>
                <a:cs typeface="Arial"/>
              </a:rPr>
              <a:t>siklus </a:t>
            </a:r>
            <a:r>
              <a:rPr sz="3200" spc="-145" dirty="0">
                <a:latin typeface="Arial"/>
                <a:cs typeface="Arial"/>
              </a:rPr>
              <a:t>(Grafik </a:t>
            </a:r>
            <a:r>
              <a:rPr sz="3200" spc="-459" dirty="0">
                <a:latin typeface="Arial"/>
                <a:cs typeface="Arial"/>
              </a:rPr>
              <a:t>SN  </a:t>
            </a:r>
            <a:r>
              <a:rPr sz="3200" spc="-195" dirty="0">
                <a:latin typeface="Arial"/>
                <a:cs typeface="Arial"/>
              </a:rPr>
              <a:t>Curve)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34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81860" y="1023619"/>
            <a:ext cx="567055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65" dirty="0"/>
              <a:t>Linear </a:t>
            </a:r>
            <a:r>
              <a:rPr spc="-150" dirty="0"/>
              <a:t>Cumulative </a:t>
            </a:r>
            <a:r>
              <a:rPr spc="-245" dirty="0"/>
              <a:t>Damage</a:t>
            </a:r>
            <a:r>
              <a:rPr spc="-114" dirty="0"/>
              <a:t> </a:t>
            </a:r>
            <a:r>
              <a:rPr spc="-160" dirty="0"/>
              <a:t>Theory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3139" y="2023363"/>
            <a:ext cx="7668895" cy="3568700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 marR="5080">
              <a:lnSpc>
                <a:spcPts val="3020"/>
              </a:lnSpc>
              <a:spcBef>
                <a:spcPts val="490"/>
              </a:spcBef>
            </a:pPr>
            <a:r>
              <a:rPr sz="2800" spc="-90" dirty="0">
                <a:latin typeface="Arial"/>
                <a:cs typeface="Arial"/>
              </a:rPr>
              <a:t>Miners </a:t>
            </a:r>
            <a:r>
              <a:rPr sz="2800" spc="-145" dirty="0">
                <a:latin typeface="Arial"/>
                <a:cs typeface="Arial"/>
              </a:rPr>
              <a:t>mengusulkan </a:t>
            </a:r>
            <a:r>
              <a:rPr sz="2800" spc="-95" dirty="0">
                <a:latin typeface="Arial"/>
                <a:cs typeface="Arial"/>
              </a:rPr>
              <a:t>perhitungan </a:t>
            </a:r>
            <a:r>
              <a:rPr sz="2800" spc="-75" dirty="0">
                <a:latin typeface="Arial"/>
                <a:cs typeface="Arial"/>
              </a:rPr>
              <a:t>umur </a:t>
            </a:r>
            <a:r>
              <a:rPr sz="2800" spc="-90" dirty="0">
                <a:latin typeface="Arial"/>
                <a:cs typeface="Arial"/>
              </a:rPr>
              <a:t>lelah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170" dirty="0">
                <a:latin typeface="Arial"/>
                <a:cs typeface="Arial"/>
              </a:rPr>
              <a:t>asumsi </a:t>
            </a:r>
            <a:r>
              <a:rPr sz="2800" spc="-135" dirty="0">
                <a:latin typeface="Arial"/>
                <a:cs typeface="Arial"/>
              </a:rPr>
              <a:t>bahwa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1003300" indent="-533400">
              <a:lnSpc>
                <a:spcPct val="100000"/>
              </a:lnSpc>
              <a:spcBef>
                <a:spcPts val="295"/>
              </a:spcBef>
              <a:buAutoNum type="arabicPeriod"/>
              <a:tabLst>
                <a:tab pos="1002665" algn="l"/>
                <a:tab pos="1003300" algn="l"/>
              </a:tabLst>
            </a:pPr>
            <a:r>
              <a:rPr sz="2800" spc="-245" dirty="0">
                <a:latin typeface="Arial"/>
                <a:cs typeface="Arial"/>
              </a:rPr>
              <a:t>Tegangan </a:t>
            </a:r>
            <a:r>
              <a:rPr sz="2800" spc="-125" dirty="0">
                <a:latin typeface="Arial"/>
                <a:cs typeface="Arial"/>
              </a:rPr>
              <a:t>kombinasi </a:t>
            </a:r>
            <a:r>
              <a:rPr sz="2800" spc="-240" dirty="0">
                <a:latin typeface="Arial"/>
                <a:cs typeface="Arial"/>
              </a:rPr>
              <a:t>&lt; </a:t>
            </a:r>
            <a:r>
              <a:rPr sz="2800" spc="-165" dirty="0">
                <a:latin typeface="Arial"/>
                <a:cs typeface="Arial"/>
              </a:rPr>
              <a:t>tegangan</a:t>
            </a:r>
            <a:r>
              <a:rPr sz="2800" spc="35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lelah</a:t>
            </a:r>
            <a:endParaRPr sz="2800">
              <a:latin typeface="Arial"/>
              <a:cs typeface="Arial"/>
            </a:endParaRPr>
          </a:p>
          <a:p>
            <a:pPr marL="1003300" indent="-533400">
              <a:lnSpc>
                <a:spcPct val="100000"/>
              </a:lnSpc>
              <a:spcBef>
                <a:spcPts val="340"/>
              </a:spcBef>
              <a:buAutoNum type="arabicPeriod"/>
              <a:tabLst>
                <a:tab pos="1002665" algn="l"/>
                <a:tab pos="1003300" algn="l"/>
              </a:tabLst>
            </a:pPr>
            <a:r>
              <a:rPr sz="2800" spc="-114" dirty="0">
                <a:latin typeface="Arial"/>
                <a:cs typeface="Arial"/>
              </a:rPr>
              <a:t>Akibat </a:t>
            </a:r>
            <a:r>
              <a:rPr sz="2800" spc="-130" dirty="0">
                <a:latin typeface="Arial"/>
                <a:cs typeface="Arial"/>
              </a:rPr>
              <a:t>beban </a:t>
            </a:r>
            <a:r>
              <a:rPr sz="2800" spc="-150" dirty="0">
                <a:latin typeface="Arial"/>
                <a:cs typeface="Arial"/>
              </a:rPr>
              <a:t>dianggap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berterusan</a:t>
            </a:r>
            <a:endParaRPr sz="2800">
              <a:latin typeface="Arial"/>
              <a:cs typeface="Arial"/>
            </a:endParaRPr>
          </a:p>
          <a:p>
            <a:pPr marL="1003300" indent="-533400">
              <a:lnSpc>
                <a:spcPct val="100000"/>
              </a:lnSpc>
              <a:spcBef>
                <a:spcPts val="334"/>
              </a:spcBef>
              <a:buAutoNum type="arabicPeriod"/>
              <a:tabLst>
                <a:tab pos="1002665" algn="l"/>
                <a:tab pos="1003300" algn="l"/>
              </a:tabLst>
            </a:pPr>
            <a:r>
              <a:rPr sz="2800" spc="-155" dirty="0">
                <a:latin typeface="Arial"/>
                <a:cs typeface="Arial"/>
              </a:rPr>
              <a:t>Tidak </a:t>
            </a:r>
            <a:r>
              <a:rPr sz="2800" spc="-175" dirty="0">
                <a:latin typeface="Arial"/>
                <a:cs typeface="Arial"/>
              </a:rPr>
              <a:t>ada </a:t>
            </a:r>
            <a:r>
              <a:rPr sz="2800" spc="-100" dirty="0">
                <a:latin typeface="Arial"/>
                <a:cs typeface="Arial"/>
              </a:rPr>
              <a:t>retak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120" dirty="0">
                <a:latin typeface="Arial"/>
                <a:cs typeface="Arial"/>
              </a:rPr>
              <a:t>awal</a:t>
            </a:r>
            <a:endParaRPr sz="2800">
              <a:latin typeface="Arial"/>
              <a:cs typeface="Arial"/>
            </a:endParaRPr>
          </a:p>
          <a:p>
            <a:pPr marL="1003300" indent="-533400">
              <a:lnSpc>
                <a:spcPct val="100000"/>
              </a:lnSpc>
              <a:spcBef>
                <a:spcPts val="335"/>
              </a:spcBef>
              <a:buAutoNum type="arabicPeriod"/>
              <a:tabLst>
                <a:tab pos="1002665" algn="l"/>
                <a:tab pos="1003300" algn="l"/>
              </a:tabLst>
            </a:pPr>
            <a:r>
              <a:rPr sz="2800" spc="-155" dirty="0">
                <a:latin typeface="Arial"/>
                <a:cs typeface="Arial"/>
              </a:rPr>
              <a:t>Tidak </a:t>
            </a:r>
            <a:r>
              <a:rPr sz="2800" spc="-175" dirty="0">
                <a:latin typeface="Arial"/>
                <a:cs typeface="Arial"/>
              </a:rPr>
              <a:t>ada </a:t>
            </a:r>
            <a:r>
              <a:rPr sz="2800" spc="-180" dirty="0">
                <a:latin typeface="Arial"/>
                <a:cs typeface="Arial"/>
              </a:rPr>
              <a:t>bahaya </a:t>
            </a:r>
            <a:r>
              <a:rPr sz="2800" spc="-100" dirty="0">
                <a:latin typeface="Arial"/>
                <a:cs typeface="Arial"/>
              </a:rPr>
              <a:t>negatif </a:t>
            </a:r>
            <a:r>
              <a:rPr sz="2800" spc="-80" dirty="0">
                <a:latin typeface="Arial"/>
                <a:cs typeface="Arial"/>
              </a:rPr>
              <a:t>dari </a:t>
            </a:r>
            <a:r>
              <a:rPr sz="2800" spc="-135" dirty="0">
                <a:latin typeface="Arial"/>
                <a:cs typeface="Arial"/>
              </a:rPr>
              <a:t>siklus</a:t>
            </a:r>
            <a:r>
              <a:rPr sz="2800" spc="-2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beban</a:t>
            </a:r>
            <a:endParaRPr sz="2800">
              <a:latin typeface="Arial"/>
              <a:cs typeface="Arial"/>
            </a:endParaRPr>
          </a:p>
          <a:p>
            <a:pPr marL="1003300" marR="465455" indent="-533400">
              <a:lnSpc>
                <a:spcPts val="3020"/>
              </a:lnSpc>
              <a:spcBef>
                <a:spcPts val="720"/>
              </a:spcBef>
              <a:buAutoNum type="arabicPeriod"/>
              <a:tabLst>
                <a:tab pos="1002665" algn="l"/>
                <a:tab pos="1003300" algn="l"/>
              </a:tabLst>
            </a:pPr>
            <a:r>
              <a:rPr sz="2800" spc="-175" dirty="0">
                <a:latin typeface="Arial"/>
                <a:cs typeface="Arial"/>
              </a:rPr>
              <a:t>Asumsi </a:t>
            </a:r>
            <a:r>
              <a:rPr sz="2800" spc="-180" dirty="0">
                <a:latin typeface="Arial"/>
                <a:cs typeface="Arial"/>
              </a:rPr>
              <a:t>Beban </a:t>
            </a:r>
            <a:r>
              <a:rPr sz="2800" spc="-30" dirty="0">
                <a:latin typeface="Arial"/>
                <a:cs typeface="Arial"/>
              </a:rPr>
              <a:t>: </a:t>
            </a:r>
            <a:r>
              <a:rPr sz="2800" spc="-125" dirty="0">
                <a:latin typeface="Arial"/>
                <a:cs typeface="Arial"/>
              </a:rPr>
              <a:t>Grafik </a:t>
            </a:r>
            <a:r>
              <a:rPr sz="2800" spc="-395" dirty="0">
                <a:latin typeface="Arial"/>
                <a:cs typeface="Arial"/>
              </a:rPr>
              <a:t>SN </a:t>
            </a:r>
            <a:r>
              <a:rPr sz="2800" spc="-140" dirty="0">
                <a:latin typeface="Arial"/>
                <a:cs typeface="Arial"/>
              </a:rPr>
              <a:t>adalah </a:t>
            </a:r>
            <a:r>
              <a:rPr sz="2800" spc="-75" dirty="0">
                <a:latin typeface="Arial"/>
                <a:cs typeface="Arial"/>
              </a:rPr>
              <a:t>linear </a:t>
            </a:r>
            <a:r>
              <a:rPr sz="2800" spc="-130" dirty="0">
                <a:latin typeface="Arial"/>
                <a:cs typeface="Arial"/>
              </a:rPr>
              <a:t>dan  </a:t>
            </a:r>
            <a:r>
              <a:rPr sz="2800" spc="-210" dirty="0">
                <a:latin typeface="Arial"/>
                <a:cs typeface="Arial"/>
              </a:rPr>
              <a:t>Batas </a:t>
            </a:r>
            <a:r>
              <a:rPr sz="2800" spc="-105" dirty="0">
                <a:latin typeface="Arial"/>
                <a:cs typeface="Arial"/>
              </a:rPr>
              <a:t>Umur </a:t>
            </a:r>
            <a:r>
              <a:rPr sz="2800" spc="-170" dirty="0">
                <a:latin typeface="Arial"/>
                <a:cs typeface="Arial"/>
              </a:rPr>
              <a:t>Lelah </a:t>
            </a:r>
            <a:r>
              <a:rPr sz="2800" spc="-125" dirty="0">
                <a:latin typeface="Arial"/>
                <a:cs typeface="Arial"/>
              </a:rPr>
              <a:t>10</a:t>
            </a:r>
            <a:r>
              <a:rPr sz="2775" spc="-187" baseline="25525" dirty="0">
                <a:latin typeface="Arial"/>
                <a:cs typeface="Arial"/>
              </a:rPr>
              <a:t>7</a:t>
            </a:r>
            <a:r>
              <a:rPr sz="2775" spc="375" baseline="25525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siklus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00932" y="923036"/>
            <a:ext cx="224790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465" dirty="0"/>
              <a:t>S-N</a:t>
            </a:r>
            <a:r>
              <a:rPr sz="4400" spc="-300" dirty="0"/>
              <a:t> </a:t>
            </a:r>
            <a:r>
              <a:rPr sz="4400" spc="-290" dirty="0"/>
              <a:t>Curve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3304032" y="2286000"/>
            <a:ext cx="100965" cy="3200400"/>
          </a:xfrm>
          <a:custGeom>
            <a:avLst/>
            <a:gdLst/>
            <a:ahLst/>
            <a:cxnLst/>
            <a:rect l="l" t="t" r="r" b="b"/>
            <a:pathLst>
              <a:path w="100964" h="3200400">
                <a:moveTo>
                  <a:pt x="50291" y="26452"/>
                </a:moveTo>
                <a:lnTo>
                  <a:pt x="42671" y="40059"/>
                </a:lnTo>
                <a:lnTo>
                  <a:pt x="42671" y="3200400"/>
                </a:lnTo>
                <a:lnTo>
                  <a:pt x="57912" y="3200400"/>
                </a:lnTo>
                <a:lnTo>
                  <a:pt x="57912" y="40059"/>
                </a:lnTo>
                <a:lnTo>
                  <a:pt x="50291" y="26452"/>
                </a:lnTo>
                <a:close/>
              </a:path>
              <a:path w="100964" h="3200400">
                <a:moveTo>
                  <a:pt x="48767" y="0"/>
                </a:moveTo>
                <a:lnTo>
                  <a:pt x="0" y="88391"/>
                </a:lnTo>
                <a:lnTo>
                  <a:pt x="0" y="94487"/>
                </a:lnTo>
                <a:lnTo>
                  <a:pt x="3047" y="94487"/>
                </a:lnTo>
                <a:lnTo>
                  <a:pt x="6095" y="97536"/>
                </a:lnTo>
                <a:lnTo>
                  <a:pt x="9143" y="97536"/>
                </a:lnTo>
                <a:lnTo>
                  <a:pt x="12191" y="94487"/>
                </a:lnTo>
                <a:lnTo>
                  <a:pt x="42671" y="40059"/>
                </a:lnTo>
                <a:lnTo>
                  <a:pt x="42671" y="15239"/>
                </a:lnTo>
                <a:lnTo>
                  <a:pt x="57701" y="15239"/>
                </a:lnTo>
                <a:lnTo>
                  <a:pt x="48767" y="0"/>
                </a:lnTo>
                <a:close/>
              </a:path>
              <a:path w="100964" h="3200400">
                <a:moveTo>
                  <a:pt x="57912" y="15598"/>
                </a:moveTo>
                <a:lnTo>
                  <a:pt x="57912" y="40059"/>
                </a:lnTo>
                <a:lnTo>
                  <a:pt x="88391" y="94487"/>
                </a:lnTo>
                <a:lnTo>
                  <a:pt x="91439" y="97536"/>
                </a:lnTo>
                <a:lnTo>
                  <a:pt x="94487" y="97536"/>
                </a:lnTo>
                <a:lnTo>
                  <a:pt x="97535" y="94487"/>
                </a:lnTo>
                <a:lnTo>
                  <a:pt x="100583" y="94487"/>
                </a:lnTo>
                <a:lnTo>
                  <a:pt x="100583" y="88391"/>
                </a:lnTo>
                <a:lnTo>
                  <a:pt x="57912" y="15598"/>
                </a:lnTo>
                <a:close/>
              </a:path>
              <a:path w="100964" h="3200400">
                <a:moveTo>
                  <a:pt x="57701" y="15239"/>
                </a:moveTo>
                <a:lnTo>
                  <a:pt x="42671" y="15239"/>
                </a:lnTo>
                <a:lnTo>
                  <a:pt x="42671" y="40059"/>
                </a:lnTo>
                <a:lnTo>
                  <a:pt x="50291" y="26452"/>
                </a:lnTo>
                <a:lnTo>
                  <a:pt x="45719" y="18287"/>
                </a:lnTo>
                <a:lnTo>
                  <a:pt x="57912" y="18287"/>
                </a:lnTo>
                <a:lnTo>
                  <a:pt x="57912" y="15598"/>
                </a:lnTo>
                <a:lnTo>
                  <a:pt x="57701" y="15239"/>
                </a:lnTo>
                <a:close/>
              </a:path>
              <a:path w="100964" h="3200400">
                <a:moveTo>
                  <a:pt x="57912" y="18287"/>
                </a:moveTo>
                <a:lnTo>
                  <a:pt x="54863" y="18287"/>
                </a:lnTo>
                <a:lnTo>
                  <a:pt x="50291" y="26452"/>
                </a:lnTo>
                <a:lnTo>
                  <a:pt x="57912" y="40059"/>
                </a:lnTo>
                <a:lnTo>
                  <a:pt x="57912" y="18287"/>
                </a:lnTo>
                <a:close/>
              </a:path>
              <a:path w="100964" h="3200400">
                <a:moveTo>
                  <a:pt x="54863" y="18287"/>
                </a:moveTo>
                <a:lnTo>
                  <a:pt x="45719" y="18287"/>
                </a:lnTo>
                <a:lnTo>
                  <a:pt x="50291" y="26452"/>
                </a:lnTo>
                <a:lnTo>
                  <a:pt x="54863" y="18287"/>
                </a:lnTo>
                <a:close/>
              </a:path>
              <a:path w="100964" h="3200400">
                <a:moveTo>
                  <a:pt x="57912" y="15239"/>
                </a:moveTo>
                <a:lnTo>
                  <a:pt x="57701" y="15239"/>
                </a:lnTo>
                <a:lnTo>
                  <a:pt x="57912" y="15598"/>
                </a:lnTo>
                <a:lnTo>
                  <a:pt x="57912" y="1523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352800" y="5437632"/>
            <a:ext cx="5638800" cy="100965"/>
          </a:xfrm>
          <a:custGeom>
            <a:avLst/>
            <a:gdLst/>
            <a:ahLst/>
            <a:cxnLst/>
            <a:rect l="l" t="t" r="r" b="b"/>
            <a:pathLst>
              <a:path w="5638800" h="100964">
                <a:moveTo>
                  <a:pt x="5615395" y="50292"/>
                </a:moveTo>
                <a:lnTo>
                  <a:pt x="5547359" y="88392"/>
                </a:lnTo>
                <a:lnTo>
                  <a:pt x="5544311" y="91440"/>
                </a:lnTo>
                <a:lnTo>
                  <a:pt x="5544311" y="94488"/>
                </a:lnTo>
                <a:lnTo>
                  <a:pt x="5547359" y="97536"/>
                </a:lnTo>
                <a:lnTo>
                  <a:pt x="5547359" y="100584"/>
                </a:lnTo>
                <a:lnTo>
                  <a:pt x="5553456" y="100584"/>
                </a:lnTo>
                <a:lnTo>
                  <a:pt x="5626608" y="56170"/>
                </a:lnTo>
                <a:lnTo>
                  <a:pt x="5626608" y="54864"/>
                </a:lnTo>
                <a:lnTo>
                  <a:pt x="5623559" y="54864"/>
                </a:lnTo>
                <a:lnTo>
                  <a:pt x="5615395" y="50292"/>
                </a:lnTo>
                <a:close/>
              </a:path>
              <a:path w="5638800" h="100964">
                <a:moveTo>
                  <a:pt x="5601788" y="42672"/>
                </a:moveTo>
                <a:lnTo>
                  <a:pt x="0" y="42672"/>
                </a:lnTo>
                <a:lnTo>
                  <a:pt x="0" y="57912"/>
                </a:lnTo>
                <a:lnTo>
                  <a:pt x="5601788" y="57912"/>
                </a:lnTo>
                <a:lnTo>
                  <a:pt x="5615395" y="50292"/>
                </a:lnTo>
                <a:lnTo>
                  <a:pt x="5601788" y="42672"/>
                </a:lnTo>
                <a:close/>
              </a:path>
              <a:path w="5638800" h="100964">
                <a:moveTo>
                  <a:pt x="5626608" y="56170"/>
                </a:moveTo>
                <a:lnTo>
                  <a:pt x="5623739" y="57912"/>
                </a:lnTo>
                <a:lnTo>
                  <a:pt x="5626608" y="57912"/>
                </a:lnTo>
                <a:lnTo>
                  <a:pt x="5626608" y="56170"/>
                </a:lnTo>
                <a:close/>
              </a:path>
              <a:path w="5638800" h="100964">
                <a:moveTo>
                  <a:pt x="5628132" y="42672"/>
                </a:moveTo>
                <a:lnTo>
                  <a:pt x="5626608" y="42672"/>
                </a:lnTo>
                <a:lnTo>
                  <a:pt x="5626608" y="56170"/>
                </a:lnTo>
                <a:lnTo>
                  <a:pt x="5638800" y="48768"/>
                </a:lnTo>
                <a:lnTo>
                  <a:pt x="5628132" y="42672"/>
                </a:lnTo>
                <a:close/>
              </a:path>
              <a:path w="5638800" h="100964">
                <a:moveTo>
                  <a:pt x="5623559" y="45720"/>
                </a:moveTo>
                <a:lnTo>
                  <a:pt x="5615395" y="50292"/>
                </a:lnTo>
                <a:lnTo>
                  <a:pt x="5623559" y="54864"/>
                </a:lnTo>
                <a:lnTo>
                  <a:pt x="5623559" y="45720"/>
                </a:lnTo>
                <a:close/>
              </a:path>
              <a:path w="5638800" h="100964">
                <a:moveTo>
                  <a:pt x="5626608" y="45720"/>
                </a:moveTo>
                <a:lnTo>
                  <a:pt x="5623559" y="45720"/>
                </a:lnTo>
                <a:lnTo>
                  <a:pt x="5623559" y="54864"/>
                </a:lnTo>
                <a:lnTo>
                  <a:pt x="5626608" y="54864"/>
                </a:lnTo>
                <a:lnTo>
                  <a:pt x="5626608" y="45720"/>
                </a:lnTo>
                <a:close/>
              </a:path>
              <a:path w="5638800" h="100964">
                <a:moveTo>
                  <a:pt x="5553456" y="0"/>
                </a:moveTo>
                <a:lnTo>
                  <a:pt x="5547359" y="0"/>
                </a:lnTo>
                <a:lnTo>
                  <a:pt x="5547359" y="3048"/>
                </a:lnTo>
                <a:lnTo>
                  <a:pt x="5544311" y="6096"/>
                </a:lnTo>
                <a:lnTo>
                  <a:pt x="5544311" y="9144"/>
                </a:lnTo>
                <a:lnTo>
                  <a:pt x="5547359" y="12192"/>
                </a:lnTo>
                <a:lnTo>
                  <a:pt x="5615395" y="50292"/>
                </a:lnTo>
                <a:lnTo>
                  <a:pt x="5623559" y="45720"/>
                </a:lnTo>
                <a:lnTo>
                  <a:pt x="5626608" y="45720"/>
                </a:lnTo>
                <a:lnTo>
                  <a:pt x="5626608" y="42672"/>
                </a:lnTo>
                <a:lnTo>
                  <a:pt x="5628132" y="42672"/>
                </a:lnTo>
                <a:lnTo>
                  <a:pt x="5553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06952" y="2511551"/>
            <a:ext cx="3286125" cy="2143125"/>
          </a:xfrm>
          <a:custGeom>
            <a:avLst/>
            <a:gdLst/>
            <a:ahLst/>
            <a:cxnLst/>
            <a:rect l="l" t="t" r="r" b="b"/>
            <a:pathLst>
              <a:path w="3286125" h="2143125">
                <a:moveTo>
                  <a:pt x="9144" y="0"/>
                </a:moveTo>
                <a:lnTo>
                  <a:pt x="0" y="9144"/>
                </a:lnTo>
                <a:lnTo>
                  <a:pt x="3276600" y="2142744"/>
                </a:lnTo>
                <a:lnTo>
                  <a:pt x="3285744" y="2133600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0866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178040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66431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54823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443216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531607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6200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711440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799831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888223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976616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065007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534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244840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333231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421623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510016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598407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52800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44240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493008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81400" y="3118104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633215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721608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773423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861815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913632" y="3118104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002023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053840" y="3118104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142232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191000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82440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331208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419600" y="3118104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71415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59808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611623" y="3118104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700015" y="3118104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718303" y="31242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69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718303" y="3215639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718303" y="32644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718303" y="33528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718303" y="34046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718303" y="34930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718303" y="3544823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718303" y="3633215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718303" y="3685032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7"/>
                </a:lnTo>
                <a:lnTo>
                  <a:pt x="15240" y="48767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718303" y="3773423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718303" y="3825240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718303" y="3913632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718303" y="39624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718303" y="40538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718303" y="41026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718303" y="41910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718303" y="42428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718303" y="43312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718303" y="4383023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718303" y="4471415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718303" y="4523232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718303" y="4611623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718303" y="4663440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4718303" y="4751832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718303" y="48006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718303" y="48920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718303" y="49408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718303" y="50292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718303" y="50810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718303" y="51694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718303" y="5221223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718303" y="5309615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718303" y="5361432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718303" y="5449823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352800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444240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493008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581400" y="34229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633215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721608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773423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861815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3913632" y="34229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002023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053840" y="34229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142232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191000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282440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331208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419600" y="34229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471415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559808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611623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700015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751832" y="34229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840223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892040" y="34229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980432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029200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5120640" y="34229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169408" y="34229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251703" y="34290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5251703" y="35204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251703" y="35692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251703" y="36576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251703" y="37094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5251703" y="37978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251703" y="3849623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251703" y="3938015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251703" y="3989832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7"/>
                </a:lnTo>
                <a:lnTo>
                  <a:pt x="15240" y="48767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251703" y="4078223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251703" y="4130040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251703" y="4218432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251703" y="42672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251703" y="43586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251703" y="44074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251703" y="44958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251703" y="45476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251703" y="46360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251703" y="4687823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251703" y="4776215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251703" y="4828032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251703" y="4916423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251703" y="4968240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39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251703" y="5056632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251703" y="51054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251703" y="51968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251703" y="52456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251703" y="53340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251703" y="53858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39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251703" y="54742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39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3352800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3444240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3493008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3581400" y="43373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3633215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3721608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3773423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3861815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3913632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002023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053840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142232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191000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282440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331208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419600" y="43373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471415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559808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611623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700015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751832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840223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892040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980432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5029200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5120640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5169408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5257800" y="43373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309615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398008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449823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538215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5590032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678423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730240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818632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867400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958840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007608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6096000" y="43373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6147815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6236208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6288023" y="43373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6376415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428232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6516623" y="43373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6568440" y="43373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6623304" y="43434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623304" y="44348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623304" y="44836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6623304" y="45720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40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623304" y="46238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6623304" y="47122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6623304" y="4764023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6623304" y="4852415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623304" y="4904232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40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6623304" y="4992623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623304" y="5044440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40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623304" y="5132832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623304" y="51816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623304" y="52730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623304" y="53218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623304" y="54102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40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623304" y="5462015"/>
            <a:ext cx="15240" cy="24765"/>
          </a:xfrm>
          <a:custGeom>
            <a:avLst/>
            <a:gdLst/>
            <a:ahLst/>
            <a:cxnLst/>
            <a:rect l="l" t="t" r="r" b="b"/>
            <a:pathLst>
              <a:path w="15240" h="24764">
                <a:moveTo>
                  <a:pt x="15240" y="0"/>
                </a:moveTo>
                <a:lnTo>
                  <a:pt x="0" y="0"/>
                </a:lnTo>
                <a:lnTo>
                  <a:pt x="0" y="24383"/>
                </a:lnTo>
                <a:lnTo>
                  <a:pt x="15240" y="24383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3528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444240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493008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581400" y="46421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633215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721608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773423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861815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913632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002023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053840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142232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1910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282440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331208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4419600" y="46421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471415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559808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611623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700015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751832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840223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892040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980432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50292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5120640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169408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257800" y="46421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5309615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5398008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449823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5538215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5590032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5678423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5730240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8" y="0"/>
                </a:moveTo>
                <a:lnTo>
                  <a:pt x="0" y="0"/>
                </a:lnTo>
                <a:lnTo>
                  <a:pt x="0" y="15240"/>
                </a:lnTo>
                <a:lnTo>
                  <a:pt x="48768" y="15240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818632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8674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5958840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6007608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6096000" y="46421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39" y="0"/>
                </a:moveTo>
                <a:lnTo>
                  <a:pt x="0" y="0"/>
                </a:lnTo>
                <a:lnTo>
                  <a:pt x="0" y="15240"/>
                </a:lnTo>
                <a:lnTo>
                  <a:pt x="15239" y="15240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6147815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6236208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6288023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6376415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6428232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6516623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6568440" y="4642103"/>
            <a:ext cx="48895" cy="15240"/>
          </a:xfrm>
          <a:custGeom>
            <a:avLst/>
            <a:gdLst/>
            <a:ahLst/>
            <a:cxnLst/>
            <a:rect l="l" t="t" r="r" b="b"/>
            <a:pathLst>
              <a:path w="48895" h="15239">
                <a:moveTo>
                  <a:pt x="48767" y="0"/>
                </a:moveTo>
                <a:lnTo>
                  <a:pt x="0" y="0"/>
                </a:lnTo>
                <a:lnTo>
                  <a:pt x="0" y="15240"/>
                </a:lnTo>
                <a:lnTo>
                  <a:pt x="48767" y="15240"/>
                </a:lnTo>
                <a:lnTo>
                  <a:pt x="487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6656831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6705600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6797040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0"/>
                </a:lnTo>
                <a:lnTo>
                  <a:pt x="0" y="15240"/>
                </a:lnTo>
                <a:lnTo>
                  <a:pt x="12191" y="15240"/>
                </a:lnTo>
                <a:lnTo>
                  <a:pt x="12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6845807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6" y="0"/>
                </a:moveTo>
                <a:lnTo>
                  <a:pt x="0" y="0"/>
                </a:lnTo>
                <a:lnTo>
                  <a:pt x="0" y="15240"/>
                </a:lnTo>
                <a:lnTo>
                  <a:pt x="51816" y="15240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6934200" y="4642103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40" h="15239">
                <a:moveTo>
                  <a:pt x="15240" y="0"/>
                </a:moveTo>
                <a:lnTo>
                  <a:pt x="0" y="0"/>
                </a:lnTo>
                <a:lnTo>
                  <a:pt x="0" y="15240"/>
                </a:lnTo>
                <a:lnTo>
                  <a:pt x="15240" y="15240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6986016" y="4642103"/>
            <a:ext cx="52069" cy="15240"/>
          </a:xfrm>
          <a:custGeom>
            <a:avLst/>
            <a:gdLst/>
            <a:ahLst/>
            <a:cxnLst/>
            <a:rect l="l" t="t" r="r" b="b"/>
            <a:pathLst>
              <a:path w="52070" h="15239">
                <a:moveTo>
                  <a:pt x="51815" y="0"/>
                </a:moveTo>
                <a:lnTo>
                  <a:pt x="0" y="0"/>
                </a:lnTo>
                <a:lnTo>
                  <a:pt x="0" y="15240"/>
                </a:lnTo>
                <a:lnTo>
                  <a:pt x="51815" y="15240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074407" y="4642103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0"/>
                </a:lnTo>
                <a:lnTo>
                  <a:pt x="0" y="15240"/>
                </a:lnTo>
                <a:lnTo>
                  <a:pt x="12192" y="1524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080504" y="4648200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080504" y="4739640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080504" y="4788408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6"/>
                </a:lnTo>
                <a:lnTo>
                  <a:pt x="15240" y="5181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7080504" y="4876800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40" h="15239">
                <a:moveTo>
                  <a:pt x="15240" y="0"/>
                </a:moveTo>
                <a:lnTo>
                  <a:pt x="0" y="0"/>
                </a:lnTo>
                <a:lnTo>
                  <a:pt x="0" y="15239"/>
                </a:lnTo>
                <a:lnTo>
                  <a:pt x="15240" y="15239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7080504" y="4928615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080504" y="5017008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7080504" y="5068823"/>
            <a:ext cx="15240" cy="52069"/>
          </a:xfrm>
          <a:custGeom>
            <a:avLst/>
            <a:gdLst/>
            <a:ahLst/>
            <a:cxnLst/>
            <a:rect l="l" t="t" r="r" b="b"/>
            <a:pathLst>
              <a:path w="15240" h="52070">
                <a:moveTo>
                  <a:pt x="15240" y="0"/>
                </a:moveTo>
                <a:lnTo>
                  <a:pt x="0" y="0"/>
                </a:lnTo>
                <a:lnTo>
                  <a:pt x="0" y="51815"/>
                </a:lnTo>
                <a:lnTo>
                  <a:pt x="15240" y="51815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7080504" y="5157215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1"/>
                </a:lnTo>
                <a:lnTo>
                  <a:pt x="15240" y="12191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080504" y="5209032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40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080504" y="5297423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080504" y="5349240"/>
            <a:ext cx="15240" cy="48895"/>
          </a:xfrm>
          <a:custGeom>
            <a:avLst/>
            <a:gdLst/>
            <a:ahLst/>
            <a:cxnLst/>
            <a:rect l="l" t="t" r="r" b="b"/>
            <a:pathLst>
              <a:path w="15240" h="48895">
                <a:moveTo>
                  <a:pt x="15240" y="0"/>
                </a:moveTo>
                <a:lnTo>
                  <a:pt x="0" y="0"/>
                </a:lnTo>
                <a:lnTo>
                  <a:pt x="0" y="48768"/>
                </a:lnTo>
                <a:lnTo>
                  <a:pt x="15240" y="48768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7080504" y="5437632"/>
            <a:ext cx="15240" cy="12700"/>
          </a:xfrm>
          <a:custGeom>
            <a:avLst/>
            <a:gdLst/>
            <a:ahLst/>
            <a:cxnLst/>
            <a:rect l="l" t="t" r="r" b="b"/>
            <a:pathLst>
              <a:path w="15240" h="12700">
                <a:moveTo>
                  <a:pt x="15240" y="0"/>
                </a:moveTo>
                <a:lnTo>
                  <a:pt x="0" y="0"/>
                </a:lnTo>
                <a:lnTo>
                  <a:pt x="0" y="12192"/>
                </a:lnTo>
                <a:lnTo>
                  <a:pt x="15240" y="12192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 txBox="1"/>
          <p:nvPr/>
        </p:nvSpPr>
        <p:spPr>
          <a:xfrm>
            <a:off x="2742692" y="4193540"/>
            <a:ext cx="30289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" marR="5080" indent="-3175">
              <a:lnSpc>
                <a:spcPct val="111100"/>
              </a:lnSpc>
              <a:spcBef>
                <a:spcPts val="100"/>
              </a:spcBef>
            </a:pPr>
            <a:r>
              <a:rPr sz="1800" spc="-270" dirty="0">
                <a:latin typeface="Arial"/>
                <a:cs typeface="Arial"/>
              </a:rPr>
              <a:t>S</a:t>
            </a:r>
            <a:r>
              <a:rPr sz="1800" spc="70" dirty="0">
                <a:latin typeface="Arial"/>
                <a:cs typeface="Arial"/>
              </a:rPr>
              <a:t>t</a:t>
            </a:r>
            <a:r>
              <a:rPr sz="1800" baseline="-20833" dirty="0">
                <a:latin typeface="Arial"/>
                <a:cs typeface="Arial"/>
              </a:rPr>
              <a:t>n  </a:t>
            </a:r>
            <a:r>
              <a:rPr sz="1800" spc="-135" dirty="0">
                <a:latin typeface="Arial"/>
                <a:cs typeface="Arial"/>
              </a:rPr>
              <a:t>Sf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2" name="object 27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35</a:t>
            </a:fld>
            <a:endParaRPr spc="-60" dirty="0"/>
          </a:p>
        </p:txBody>
      </p:sp>
      <p:sp>
        <p:nvSpPr>
          <p:cNvPr id="266" name="object 266"/>
          <p:cNvSpPr txBox="1"/>
          <p:nvPr/>
        </p:nvSpPr>
        <p:spPr>
          <a:xfrm>
            <a:off x="5641340" y="3215132"/>
            <a:ext cx="127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105" dirty="0">
                <a:latin typeface="Arial"/>
                <a:cs typeface="Arial"/>
              </a:rPr>
              <a:t>k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7" name="object 267"/>
          <p:cNvSpPr txBox="1"/>
          <p:nvPr/>
        </p:nvSpPr>
        <p:spPr>
          <a:xfrm>
            <a:off x="4499031" y="5504179"/>
            <a:ext cx="89979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1665" algn="l"/>
              </a:tabLst>
            </a:pPr>
            <a:r>
              <a:rPr sz="1800" dirty="0">
                <a:latin typeface="Arial"/>
                <a:cs typeface="Arial"/>
              </a:rPr>
              <a:t>N</a:t>
            </a:r>
            <a:r>
              <a:rPr sz="1800" spc="-320" dirty="0">
                <a:latin typeface="Arial"/>
                <a:cs typeface="Arial"/>
              </a:rPr>
              <a:t> </a:t>
            </a:r>
            <a:r>
              <a:rPr sz="1800" spc="-104" baseline="-20833" dirty="0">
                <a:latin typeface="Arial"/>
                <a:cs typeface="Arial"/>
              </a:rPr>
              <a:t>1	</a:t>
            </a:r>
            <a:r>
              <a:rPr sz="1800" dirty="0">
                <a:latin typeface="Arial"/>
                <a:cs typeface="Arial"/>
              </a:rPr>
              <a:t>N</a:t>
            </a:r>
            <a:r>
              <a:rPr sz="1800" spc="-385" dirty="0">
                <a:latin typeface="Arial"/>
                <a:cs typeface="Arial"/>
              </a:rPr>
              <a:t> </a:t>
            </a:r>
            <a:r>
              <a:rPr sz="1800" spc="-104" baseline="-20833" dirty="0">
                <a:latin typeface="Arial"/>
                <a:cs typeface="Arial"/>
              </a:rPr>
              <a:t>2</a:t>
            </a:r>
            <a:endParaRPr sz="1800" baseline="-20833">
              <a:latin typeface="Arial"/>
              <a:cs typeface="Arial"/>
            </a:endParaRPr>
          </a:p>
        </p:txBody>
      </p:sp>
      <p:sp>
        <p:nvSpPr>
          <p:cNvPr id="268" name="object 268"/>
          <p:cNvSpPr txBox="1"/>
          <p:nvPr/>
        </p:nvSpPr>
        <p:spPr>
          <a:xfrm>
            <a:off x="6404031" y="5504179"/>
            <a:ext cx="8661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4830" algn="l"/>
              </a:tabLst>
            </a:pPr>
            <a:r>
              <a:rPr sz="1800" dirty="0">
                <a:latin typeface="Arial"/>
                <a:cs typeface="Arial"/>
              </a:rPr>
              <a:t>N</a:t>
            </a:r>
            <a:r>
              <a:rPr sz="1800" spc="-320" dirty="0">
                <a:latin typeface="Arial"/>
                <a:cs typeface="Arial"/>
              </a:rPr>
              <a:t> </a:t>
            </a:r>
            <a:r>
              <a:rPr sz="1800" baseline="-20833" dirty="0">
                <a:latin typeface="Arial"/>
                <a:cs typeface="Arial"/>
              </a:rPr>
              <a:t>n	</a:t>
            </a:r>
            <a:r>
              <a:rPr sz="1800" spc="-95" dirty="0">
                <a:latin typeface="Arial"/>
                <a:cs typeface="Arial"/>
              </a:rPr>
              <a:t>10</a:t>
            </a:r>
            <a:r>
              <a:rPr sz="1800" spc="-104" baseline="25462" dirty="0">
                <a:latin typeface="Arial"/>
                <a:cs typeface="Arial"/>
              </a:rPr>
              <a:t>7</a:t>
            </a:r>
            <a:endParaRPr sz="1800" baseline="25462">
              <a:latin typeface="Arial"/>
              <a:cs typeface="Arial"/>
            </a:endParaRPr>
          </a:p>
        </p:txBody>
      </p:sp>
      <p:sp>
        <p:nvSpPr>
          <p:cNvPr id="269" name="object 269"/>
          <p:cNvSpPr txBox="1"/>
          <p:nvPr/>
        </p:nvSpPr>
        <p:spPr>
          <a:xfrm>
            <a:off x="2745739" y="2959100"/>
            <a:ext cx="29400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sz="1800" spc="-265" dirty="0">
                <a:latin typeface="Arial"/>
                <a:cs typeface="Arial"/>
              </a:rPr>
              <a:t>S</a:t>
            </a:r>
            <a:r>
              <a:rPr sz="1800" spc="70" dirty="0">
                <a:latin typeface="Arial"/>
                <a:cs typeface="Arial"/>
              </a:rPr>
              <a:t>t</a:t>
            </a:r>
            <a:r>
              <a:rPr sz="1800" spc="-67" baseline="-20833" dirty="0">
                <a:latin typeface="Arial"/>
                <a:cs typeface="Arial"/>
              </a:rPr>
              <a:t>1  </a:t>
            </a:r>
            <a:r>
              <a:rPr sz="1800" spc="-265" dirty="0">
                <a:latin typeface="Arial"/>
                <a:cs typeface="Arial"/>
              </a:rPr>
              <a:t>S</a:t>
            </a:r>
            <a:r>
              <a:rPr sz="1800" spc="70" dirty="0">
                <a:latin typeface="Arial"/>
                <a:cs typeface="Arial"/>
              </a:rPr>
              <a:t>t</a:t>
            </a:r>
            <a:r>
              <a:rPr sz="1800" spc="-104" baseline="-20833" dirty="0">
                <a:latin typeface="Arial"/>
                <a:cs typeface="Arial"/>
              </a:rPr>
              <a:t>2</a:t>
            </a:r>
            <a:endParaRPr sz="1800" baseline="-20833">
              <a:latin typeface="Arial"/>
              <a:cs typeface="Arial"/>
            </a:endParaRPr>
          </a:p>
        </p:txBody>
      </p:sp>
      <p:sp>
        <p:nvSpPr>
          <p:cNvPr id="270" name="object 270"/>
          <p:cNvSpPr txBox="1"/>
          <p:nvPr/>
        </p:nvSpPr>
        <p:spPr>
          <a:xfrm>
            <a:off x="1755139" y="2227579"/>
            <a:ext cx="10210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0" dirty="0">
                <a:latin typeface="Arial"/>
                <a:cs typeface="Arial"/>
              </a:rPr>
              <a:t>Tegangan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1" name="object 271"/>
          <p:cNvSpPr txBox="1"/>
          <p:nvPr/>
        </p:nvSpPr>
        <p:spPr>
          <a:xfrm>
            <a:off x="8384540" y="5732779"/>
            <a:ext cx="6127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70" dirty="0">
                <a:latin typeface="Arial"/>
                <a:cs typeface="Arial"/>
              </a:rPr>
              <a:t>S</a:t>
            </a:r>
            <a:r>
              <a:rPr sz="1800" spc="60" dirty="0">
                <a:latin typeface="Arial"/>
                <a:cs typeface="Arial"/>
              </a:rPr>
              <a:t>i</a:t>
            </a:r>
            <a:r>
              <a:rPr sz="1800" spc="55" dirty="0">
                <a:latin typeface="Arial"/>
                <a:cs typeface="Arial"/>
              </a:rPr>
              <a:t>k</a:t>
            </a:r>
            <a:r>
              <a:rPr sz="1800" spc="60" dirty="0">
                <a:latin typeface="Arial"/>
                <a:cs typeface="Arial"/>
              </a:rPr>
              <a:t>l</a:t>
            </a:r>
            <a:r>
              <a:rPr sz="1800" spc="30" dirty="0">
                <a:latin typeface="Arial"/>
                <a:cs typeface="Arial"/>
              </a:rPr>
              <a:t>u</a:t>
            </a:r>
            <a:r>
              <a:rPr sz="1800" spc="-140" dirty="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55011" y="923036"/>
            <a:ext cx="554926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70" dirty="0"/>
              <a:t>Umur </a:t>
            </a:r>
            <a:r>
              <a:rPr sz="4400" spc="-380" dirty="0"/>
              <a:t>Rel </a:t>
            </a:r>
            <a:r>
              <a:rPr sz="4400" spc="-105" dirty="0"/>
              <a:t>dari </a:t>
            </a:r>
            <a:r>
              <a:rPr sz="4400" spc="-204" dirty="0"/>
              <a:t>Grafik</a:t>
            </a:r>
            <a:r>
              <a:rPr sz="4400" spc="-180" dirty="0"/>
              <a:t> </a:t>
            </a:r>
            <a:r>
              <a:rPr sz="4400" spc="-409" dirty="0"/>
              <a:t>S-N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909000" y="2907982"/>
            <a:ext cx="312420" cy="0"/>
          </a:xfrm>
          <a:custGeom>
            <a:avLst/>
            <a:gdLst/>
            <a:ahLst/>
            <a:cxnLst/>
            <a:rect l="l" t="t" r="r" b="b"/>
            <a:pathLst>
              <a:path w="312419">
                <a:moveTo>
                  <a:pt x="0" y="0"/>
                </a:moveTo>
                <a:lnTo>
                  <a:pt x="312038" y="0"/>
                </a:lnTo>
              </a:path>
            </a:pathLst>
          </a:custGeom>
          <a:ln w="54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65173" y="2489835"/>
            <a:ext cx="725805" cy="0"/>
          </a:xfrm>
          <a:custGeom>
            <a:avLst/>
            <a:gdLst/>
            <a:ahLst/>
            <a:cxnLst/>
            <a:rect l="l" t="t" r="r" b="b"/>
            <a:pathLst>
              <a:path w="725805">
                <a:moveTo>
                  <a:pt x="0" y="0"/>
                </a:moveTo>
                <a:lnTo>
                  <a:pt x="725804" y="0"/>
                </a:lnTo>
              </a:path>
            </a:pathLst>
          </a:custGeom>
          <a:ln w="10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3829" y="3653790"/>
            <a:ext cx="317500" cy="0"/>
          </a:xfrm>
          <a:custGeom>
            <a:avLst/>
            <a:gdLst/>
            <a:ahLst/>
            <a:cxnLst/>
            <a:rect l="l" t="t" r="r" b="b"/>
            <a:pathLst>
              <a:path w="317500">
                <a:moveTo>
                  <a:pt x="0" y="0"/>
                </a:moveTo>
                <a:lnTo>
                  <a:pt x="317372" y="0"/>
                </a:lnTo>
              </a:path>
            </a:pathLst>
          </a:custGeom>
          <a:ln w="10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49614" y="3653790"/>
            <a:ext cx="346075" cy="0"/>
          </a:xfrm>
          <a:custGeom>
            <a:avLst/>
            <a:gdLst/>
            <a:ahLst/>
            <a:cxnLst/>
            <a:rect l="l" t="t" r="r" b="b"/>
            <a:pathLst>
              <a:path w="346075">
                <a:moveTo>
                  <a:pt x="0" y="0"/>
                </a:moveTo>
                <a:lnTo>
                  <a:pt x="345757" y="0"/>
                </a:lnTo>
              </a:path>
            </a:pathLst>
          </a:custGeom>
          <a:ln w="10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43593" y="3653790"/>
            <a:ext cx="336550" cy="0"/>
          </a:xfrm>
          <a:custGeom>
            <a:avLst/>
            <a:gdLst/>
            <a:ahLst/>
            <a:cxnLst/>
            <a:rect l="l" t="t" r="r" b="b"/>
            <a:pathLst>
              <a:path w="336550">
                <a:moveTo>
                  <a:pt x="0" y="0"/>
                </a:moveTo>
                <a:lnTo>
                  <a:pt x="336423" y="0"/>
                </a:lnTo>
              </a:path>
            </a:pathLst>
          </a:custGeom>
          <a:ln w="10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27145" y="3653790"/>
            <a:ext cx="353695" cy="0"/>
          </a:xfrm>
          <a:custGeom>
            <a:avLst/>
            <a:gdLst/>
            <a:ahLst/>
            <a:cxnLst/>
            <a:rect l="l" t="t" r="r" b="b"/>
            <a:pathLst>
              <a:path w="353695">
                <a:moveTo>
                  <a:pt x="0" y="0"/>
                </a:moveTo>
                <a:lnTo>
                  <a:pt x="353377" y="0"/>
                </a:lnTo>
              </a:path>
            </a:pathLst>
          </a:custGeom>
          <a:ln w="10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768596" y="3653790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>
                <a:moveTo>
                  <a:pt x="0" y="0"/>
                </a:moveTo>
                <a:lnTo>
                  <a:pt x="310705" y="0"/>
                </a:lnTo>
              </a:path>
            </a:pathLst>
          </a:custGeom>
          <a:ln w="10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751391" y="4418647"/>
            <a:ext cx="219075" cy="0"/>
          </a:xfrm>
          <a:custGeom>
            <a:avLst/>
            <a:gdLst/>
            <a:ahLst/>
            <a:cxnLst/>
            <a:rect l="l" t="t" r="r" b="b"/>
            <a:pathLst>
              <a:path w="219075">
                <a:moveTo>
                  <a:pt x="0" y="0"/>
                </a:moveTo>
                <a:lnTo>
                  <a:pt x="218503" y="0"/>
                </a:lnTo>
              </a:path>
            </a:pathLst>
          </a:custGeom>
          <a:ln w="108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971548" y="2116327"/>
            <a:ext cx="330200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50" dirty="0">
                <a:latin typeface="Times New Roman"/>
                <a:cs typeface="Times New Roman"/>
              </a:rPr>
              <a:t>Ne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36</a:t>
            </a:fld>
            <a:endParaRPr spc="-60" dirty="0"/>
          </a:p>
        </p:txBody>
      </p:sp>
      <p:sp>
        <p:nvSpPr>
          <p:cNvPr id="12" name="object 12"/>
          <p:cNvSpPr txBox="1"/>
          <p:nvPr/>
        </p:nvSpPr>
        <p:spPr>
          <a:xfrm>
            <a:off x="4781803" y="3649472"/>
            <a:ext cx="269240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50" spc="95" dirty="0">
                <a:latin typeface="Times New Roman"/>
                <a:cs typeface="Times New Roman"/>
              </a:rPr>
              <a:t>N</a:t>
            </a:r>
            <a:r>
              <a:rPr sz="1800" spc="-7" baseline="-23148" dirty="0">
                <a:latin typeface="Times New Roman"/>
                <a:cs typeface="Times New Roman"/>
              </a:rPr>
              <a:t>i</a:t>
            </a:r>
            <a:endParaRPr sz="1800" baseline="-23148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839971" y="3649472"/>
            <a:ext cx="309245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50" spc="145" dirty="0">
                <a:latin typeface="Times New Roman"/>
                <a:cs typeface="Times New Roman"/>
              </a:rPr>
              <a:t>N</a:t>
            </a:r>
            <a:r>
              <a:rPr sz="1800" spc="-7" baseline="-23148" dirty="0">
                <a:latin typeface="Times New Roman"/>
                <a:cs typeface="Times New Roman"/>
              </a:rPr>
              <a:t>n</a:t>
            </a:r>
            <a:endParaRPr sz="1800" baseline="-23148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97227" y="3649472"/>
            <a:ext cx="1461135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9120" algn="l"/>
                <a:tab pos="1170305" algn="l"/>
              </a:tabLst>
            </a:pPr>
            <a:r>
              <a:rPr sz="2050" dirty="0">
                <a:latin typeface="Times New Roman"/>
                <a:cs typeface="Times New Roman"/>
              </a:rPr>
              <a:t>N</a:t>
            </a:r>
            <a:r>
              <a:rPr sz="1800" spc="-7" baseline="-23148" dirty="0">
                <a:latin typeface="Times New Roman"/>
                <a:cs typeface="Times New Roman"/>
              </a:rPr>
              <a:t>1	</a:t>
            </a:r>
            <a:r>
              <a:rPr sz="2050" spc="120" dirty="0">
                <a:latin typeface="Times New Roman"/>
                <a:cs typeface="Times New Roman"/>
              </a:rPr>
              <a:t>N</a:t>
            </a:r>
            <a:r>
              <a:rPr sz="1800" spc="-7" baseline="-23148" dirty="0">
                <a:latin typeface="Times New Roman"/>
                <a:cs typeface="Times New Roman"/>
              </a:rPr>
              <a:t>2</a:t>
            </a:r>
            <a:r>
              <a:rPr sz="1800" baseline="-23148" dirty="0">
                <a:latin typeface="Times New Roman"/>
                <a:cs typeface="Times New Roman"/>
              </a:rPr>
              <a:t>	</a:t>
            </a:r>
            <a:r>
              <a:rPr sz="2050" spc="95" dirty="0">
                <a:latin typeface="Times New Roman"/>
                <a:cs typeface="Times New Roman"/>
              </a:rPr>
              <a:t>N</a:t>
            </a:r>
            <a:r>
              <a:rPr sz="1800" spc="-7" baseline="-23148" dirty="0">
                <a:latin typeface="Times New Roman"/>
                <a:cs typeface="Times New Roman"/>
              </a:rPr>
              <a:t>3</a:t>
            </a:r>
            <a:endParaRPr sz="1800" baseline="-23148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54833" y="2484755"/>
            <a:ext cx="9334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u="sng" spc="-11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85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221227" y="3445255"/>
            <a:ext cx="891540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50" dirty="0">
                <a:latin typeface="Symbol"/>
                <a:cs typeface="Symbol"/>
              </a:rPr>
              <a:t></a:t>
            </a:r>
            <a:r>
              <a:rPr sz="2050" dirty="0">
                <a:latin typeface="Times New Roman"/>
                <a:cs typeface="Times New Roman"/>
              </a:rPr>
              <a:t> </a:t>
            </a:r>
            <a:r>
              <a:rPr sz="2050" spc="5" dirty="0">
                <a:latin typeface="Times New Roman"/>
                <a:cs typeface="Times New Roman"/>
              </a:rPr>
              <a:t>...</a:t>
            </a:r>
            <a:r>
              <a:rPr sz="2050" spc="-445" dirty="0">
                <a:latin typeface="Times New Roman"/>
                <a:cs typeface="Times New Roman"/>
              </a:rPr>
              <a:t> </a:t>
            </a:r>
            <a:r>
              <a:rPr sz="2050" dirty="0">
                <a:latin typeface="Symbol"/>
                <a:cs typeface="Symbol"/>
              </a:rPr>
              <a:t></a:t>
            </a:r>
            <a:r>
              <a:rPr sz="2050" dirty="0">
                <a:latin typeface="Times New Roman"/>
                <a:cs typeface="Times New Roman"/>
              </a:rPr>
              <a:t> </a:t>
            </a:r>
            <a:r>
              <a:rPr sz="3075" spc="67" baseline="35230" dirty="0">
                <a:latin typeface="Symbol"/>
                <a:cs typeface="Symbol"/>
              </a:rPr>
              <a:t></a:t>
            </a:r>
            <a:r>
              <a:rPr sz="1800" spc="67" baseline="34722" dirty="0">
                <a:latin typeface="Times New Roman"/>
                <a:cs typeface="Times New Roman"/>
              </a:rPr>
              <a:t>n</a:t>
            </a:r>
            <a:endParaRPr sz="1800" baseline="34722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041651" y="3280664"/>
            <a:ext cx="1080135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06425" algn="l"/>
              </a:tabLst>
            </a:pPr>
            <a:r>
              <a:rPr sz="3075" baseline="-35230" dirty="0">
                <a:latin typeface="Symbol"/>
                <a:cs typeface="Symbol"/>
              </a:rPr>
              <a:t></a:t>
            </a:r>
            <a:r>
              <a:rPr sz="3075" spc="345" baseline="-35230" dirty="0">
                <a:latin typeface="Times New Roman"/>
                <a:cs typeface="Times New Roman"/>
              </a:rPr>
              <a:t> </a:t>
            </a:r>
            <a:r>
              <a:rPr sz="2050" spc="35" dirty="0">
                <a:latin typeface="Symbol"/>
                <a:cs typeface="Symbol"/>
              </a:rPr>
              <a:t></a:t>
            </a:r>
            <a:r>
              <a:rPr sz="1800" spc="52" baseline="-25462" dirty="0">
                <a:latin typeface="Times New Roman"/>
                <a:cs typeface="Times New Roman"/>
              </a:rPr>
              <a:t>2	</a:t>
            </a:r>
            <a:r>
              <a:rPr sz="3075" baseline="-35230" dirty="0">
                <a:latin typeface="Symbol"/>
                <a:cs typeface="Symbol"/>
              </a:rPr>
              <a:t></a:t>
            </a:r>
            <a:r>
              <a:rPr sz="3075" spc="225" baseline="-35230" dirty="0">
                <a:latin typeface="Times New Roman"/>
                <a:cs typeface="Times New Roman"/>
              </a:rPr>
              <a:t> </a:t>
            </a:r>
            <a:r>
              <a:rPr sz="2050" spc="10" dirty="0">
                <a:latin typeface="Symbol"/>
                <a:cs typeface="Symbol"/>
              </a:rPr>
              <a:t></a:t>
            </a:r>
            <a:r>
              <a:rPr sz="1800" spc="15" baseline="-23148" dirty="0">
                <a:latin typeface="Times New Roman"/>
                <a:cs typeface="Times New Roman"/>
              </a:rPr>
              <a:t>3</a:t>
            </a:r>
            <a:endParaRPr sz="1800" baseline="-23148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15644" y="3445255"/>
            <a:ext cx="735965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50" dirty="0">
                <a:latin typeface="Times New Roman"/>
                <a:cs typeface="Times New Roman"/>
              </a:rPr>
              <a:t>D </a:t>
            </a:r>
            <a:r>
              <a:rPr sz="2050" dirty="0">
                <a:latin typeface="Symbol"/>
                <a:cs typeface="Symbol"/>
              </a:rPr>
              <a:t></a:t>
            </a:r>
            <a:r>
              <a:rPr sz="2050" spc="180" dirty="0">
                <a:latin typeface="Times New Roman"/>
                <a:cs typeface="Times New Roman"/>
              </a:rPr>
              <a:t> </a:t>
            </a:r>
            <a:r>
              <a:rPr sz="3075" spc="-37" baseline="35230" dirty="0">
                <a:latin typeface="Symbol"/>
                <a:cs typeface="Symbol"/>
              </a:rPr>
              <a:t></a:t>
            </a:r>
            <a:r>
              <a:rPr sz="1800" spc="-37" baseline="34722" dirty="0">
                <a:latin typeface="Times New Roman"/>
                <a:cs typeface="Times New Roman"/>
              </a:rPr>
              <a:t>1</a:t>
            </a:r>
            <a:endParaRPr sz="1800" baseline="34722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61235" y="2725927"/>
            <a:ext cx="604520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50" dirty="0">
                <a:latin typeface="Symbol"/>
                <a:cs typeface="Symbol"/>
              </a:rPr>
              <a:t></a:t>
            </a:r>
            <a:r>
              <a:rPr sz="2050" dirty="0">
                <a:latin typeface="Times New Roman"/>
                <a:cs typeface="Times New Roman"/>
              </a:rPr>
              <a:t> </a:t>
            </a:r>
            <a:r>
              <a:rPr sz="3075" baseline="-36585" dirty="0">
                <a:latin typeface="Times New Roman"/>
                <a:cs typeface="Times New Roman"/>
              </a:rPr>
              <a:t>Sf</a:t>
            </a:r>
            <a:r>
              <a:rPr sz="3075" spc="44" baseline="-36585" dirty="0">
                <a:latin typeface="Times New Roman"/>
                <a:cs typeface="Times New Roman"/>
              </a:rPr>
              <a:t> </a:t>
            </a:r>
            <a:r>
              <a:rPr sz="2050" dirty="0">
                <a:latin typeface="Symbol"/>
                <a:cs typeface="Symbol"/>
              </a:rPr>
              <a:t>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61235" y="2930143"/>
            <a:ext cx="604520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0855" algn="l"/>
              </a:tabLst>
            </a:pPr>
            <a:r>
              <a:rPr sz="2050" dirty="0">
                <a:latin typeface="Symbol"/>
                <a:cs typeface="Symbol"/>
              </a:rPr>
              <a:t></a:t>
            </a:r>
            <a:r>
              <a:rPr sz="2050" dirty="0">
                <a:latin typeface="Times New Roman"/>
                <a:cs typeface="Times New Roman"/>
              </a:rPr>
              <a:t>	</a:t>
            </a:r>
            <a:r>
              <a:rPr sz="2050" dirty="0">
                <a:latin typeface="Symbol"/>
                <a:cs typeface="Symbol"/>
              </a:rPr>
              <a:t>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761235" y="2539999"/>
            <a:ext cx="683895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75" baseline="-4065" dirty="0">
                <a:latin typeface="Symbol"/>
                <a:cs typeface="Symbol"/>
              </a:rPr>
              <a:t></a:t>
            </a:r>
            <a:r>
              <a:rPr sz="3075" spc="-345" baseline="-4065" dirty="0">
                <a:latin typeface="Times New Roman"/>
                <a:cs typeface="Times New Roman"/>
              </a:rPr>
              <a:t> </a:t>
            </a:r>
            <a:r>
              <a:rPr sz="2050" dirty="0">
                <a:latin typeface="Times New Roman"/>
                <a:cs typeface="Times New Roman"/>
              </a:rPr>
              <a:t>Sti</a:t>
            </a:r>
            <a:r>
              <a:rPr sz="2050" spc="-180" dirty="0">
                <a:latin typeface="Times New Roman"/>
                <a:cs typeface="Times New Roman"/>
              </a:rPr>
              <a:t> </a:t>
            </a:r>
            <a:r>
              <a:rPr sz="3075" baseline="-4065" dirty="0">
                <a:latin typeface="Symbol"/>
                <a:cs typeface="Symbol"/>
              </a:rPr>
              <a:t></a:t>
            </a:r>
            <a:r>
              <a:rPr sz="3075" spc="-502" baseline="-4065" dirty="0">
                <a:latin typeface="Times New Roman"/>
                <a:cs typeface="Times New Roman"/>
              </a:rPr>
              <a:t> </a:t>
            </a:r>
            <a:r>
              <a:rPr sz="1275" baseline="52287" dirty="0">
                <a:latin typeface="Times New Roman"/>
                <a:cs typeface="Times New Roman"/>
              </a:rPr>
              <a:t>k</a:t>
            </a:r>
            <a:endParaRPr sz="1275" baseline="52287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24788" y="2280919"/>
            <a:ext cx="488950" cy="33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50" dirty="0">
                <a:latin typeface="Times New Roman"/>
                <a:cs typeface="Times New Roman"/>
              </a:rPr>
              <a:t>Ni</a:t>
            </a:r>
            <a:r>
              <a:rPr sz="2050" spc="-125" dirty="0">
                <a:latin typeface="Times New Roman"/>
                <a:cs typeface="Times New Roman"/>
              </a:rPr>
              <a:t> </a:t>
            </a:r>
            <a:r>
              <a:rPr sz="2050" dirty="0">
                <a:latin typeface="Symbol"/>
                <a:cs typeface="Symbol"/>
              </a:rPr>
              <a:t>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236211" y="3150361"/>
            <a:ext cx="778510" cy="4946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075" baseline="-35230" dirty="0">
                <a:latin typeface="Symbol"/>
                <a:cs typeface="Symbol"/>
              </a:rPr>
              <a:t></a:t>
            </a:r>
            <a:r>
              <a:rPr sz="3075" baseline="-35230" dirty="0">
                <a:latin typeface="Times New Roman"/>
                <a:cs typeface="Times New Roman"/>
              </a:rPr>
              <a:t> </a:t>
            </a:r>
            <a:r>
              <a:rPr sz="4575" spc="30" baseline="-32786" dirty="0">
                <a:latin typeface="Symbol"/>
                <a:cs typeface="Symbol"/>
              </a:rPr>
              <a:t></a:t>
            </a:r>
            <a:r>
              <a:rPr sz="4575" spc="-405" baseline="-32786" dirty="0">
                <a:latin typeface="Times New Roman"/>
                <a:cs typeface="Times New Roman"/>
              </a:rPr>
              <a:t> </a:t>
            </a:r>
            <a:r>
              <a:rPr sz="2050" spc="20" dirty="0">
                <a:latin typeface="Symbol"/>
                <a:cs typeface="Symbol"/>
              </a:rPr>
              <a:t></a:t>
            </a:r>
            <a:r>
              <a:rPr sz="1800" spc="30" baseline="-25462" dirty="0">
                <a:latin typeface="Times New Roman"/>
                <a:cs typeface="Times New Roman"/>
              </a:rPr>
              <a:t>i</a:t>
            </a:r>
            <a:endParaRPr sz="1800" baseline="-25462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215644" y="4210304"/>
            <a:ext cx="7479030" cy="2663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35"/>
              </a:lnSpc>
              <a:spcBef>
                <a:spcPts val="100"/>
              </a:spcBef>
            </a:pPr>
            <a:r>
              <a:rPr sz="2050" spc="15" dirty="0">
                <a:latin typeface="Times New Roman"/>
                <a:cs typeface="Times New Roman"/>
              </a:rPr>
              <a:t>umurrel </a:t>
            </a:r>
            <a:r>
              <a:rPr sz="2050" dirty="0">
                <a:latin typeface="Symbol"/>
                <a:cs typeface="Symbol"/>
              </a:rPr>
              <a:t></a:t>
            </a:r>
            <a:r>
              <a:rPr sz="2050" dirty="0">
                <a:latin typeface="Times New Roman"/>
                <a:cs typeface="Times New Roman"/>
              </a:rPr>
              <a:t> L </a:t>
            </a:r>
            <a:r>
              <a:rPr sz="2050" dirty="0">
                <a:latin typeface="Symbol"/>
                <a:cs typeface="Symbol"/>
              </a:rPr>
              <a:t></a:t>
            </a:r>
            <a:r>
              <a:rPr sz="2050" dirty="0">
                <a:latin typeface="Times New Roman"/>
                <a:cs typeface="Times New Roman"/>
              </a:rPr>
              <a:t> </a:t>
            </a:r>
            <a:r>
              <a:rPr sz="3075" baseline="35230" dirty="0">
                <a:latin typeface="Times New Roman"/>
                <a:cs typeface="Times New Roman"/>
              </a:rPr>
              <a:t>1</a:t>
            </a:r>
            <a:r>
              <a:rPr sz="3075" spc="-270" baseline="35230" dirty="0">
                <a:latin typeface="Times New Roman"/>
                <a:cs typeface="Times New Roman"/>
              </a:rPr>
              <a:t> </a:t>
            </a:r>
            <a:r>
              <a:rPr sz="2050" dirty="0">
                <a:latin typeface="Times New Roman"/>
                <a:cs typeface="Times New Roman"/>
              </a:rPr>
              <a:t>tahun</a:t>
            </a:r>
            <a:endParaRPr sz="2050">
              <a:latin typeface="Times New Roman"/>
              <a:cs typeface="Times New Roman"/>
            </a:endParaRPr>
          </a:p>
          <a:p>
            <a:pPr marL="1554480">
              <a:lnSpc>
                <a:spcPts val="2035"/>
              </a:lnSpc>
            </a:pPr>
            <a:r>
              <a:rPr sz="2050" dirty="0">
                <a:latin typeface="Times New Roman"/>
                <a:cs typeface="Times New Roman"/>
              </a:rPr>
              <a:t>D</a:t>
            </a:r>
            <a:endParaRPr sz="2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50">
              <a:latin typeface="Times New Roman"/>
              <a:cs typeface="Times New Roman"/>
            </a:endParaRPr>
          </a:p>
          <a:p>
            <a:pPr marL="18415" marR="5080" indent="635">
              <a:lnSpc>
                <a:spcPct val="100000"/>
              </a:lnSpc>
              <a:tabLst>
                <a:tab pos="454659" algn="l"/>
                <a:tab pos="486409" algn="l"/>
                <a:tab pos="792480" algn="l"/>
                <a:tab pos="847725" algn="l"/>
              </a:tabLst>
            </a:pPr>
            <a:r>
              <a:rPr sz="2400" spc="65" dirty="0">
                <a:latin typeface="Arial"/>
                <a:cs typeface="Arial"/>
              </a:rPr>
              <a:t>Ni		</a:t>
            </a:r>
            <a:r>
              <a:rPr sz="2400" dirty="0">
                <a:latin typeface="Arial"/>
                <a:cs typeface="Arial"/>
              </a:rPr>
              <a:t>=		</a:t>
            </a:r>
            <a:r>
              <a:rPr sz="2400" spc="-15" dirty="0">
                <a:latin typeface="Arial"/>
                <a:cs typeface="Arial"/>
              </a:rPr>
              <a:t>siklus </a:t>
            </a:r>
            <a:r>
              <a:rPr sz="2400" spc="-50" dirty="0">
                <a:latin typeface="Arial"/>
                <a:cs typeface="Arial"/>
              </a:rPr>
              <a:t>penyebab </a:t>
            </a:r>
            <a:r>
              <a:rPr sz="2400" dirty="0">
                <a:latin typeface="Arial"/>
                <a:cs typeface="Arial"/>
              </a:rPr>
              <a:t>failure </a:t>
            </a:r>
            <a:r>
              <a:rPr sz="2400" spc="-40" dirty="0">
                <a:latin typeface="Arial"/>
                <a:cs typeface="Arial"/>
              </a:rPr>
              <a:t>pada </a:t>
            </a:r>
            <a:r>
              <a:rPr sz="2400" spc="-50" dirty="0">
                <a:latin typeface="Arial"/>
                <a:cs typeface="Arial"/>
              </a:rPr>
              <a:t>tegangan </a:t>
            </a:r>
            <a:r>
              <a:rPr sz="2400" spc="-80" dirty="0">
                <a:latin typeface="Arial"/>
                <a:cs typeface="Arial"/>
              </a:rPr>
              <a:t>St</a:t>
            </a:r>
            <a:r>
              <a:rPr sz="2400" i="1" spc="-80" dirty="0">
                <a:latin typeface="Arial"/>
                <a:cs typeface="Arial"/>
              </a:rPr>
              <a:t>i </a:t>
            </a:r>
            <a:r>
              <a:rPr sz="2400" i="1" spc="-55" dirty="0">
                <a:latin typeface="Arial"/>
                <a:cs typeface="Arial"/>
              </a:rPr>
              <a:t>(siklus)  </a:t>
            </a:r>
            <a:r>
              <a:rPr sz="2400" i="1" spc="-135" dirty="0">
                <a:latin typeface="Arial"/>
                <a:cs typeface="Arial"/>
              </a:rPr>
              <a:t>k	</a:t>
            </a:r>
            <a:r>
              <a:rPr sz="2400" dirty="0">
                <a:latin typeface="Arial"/>
                <a:cs typeface="Arial"/>
              </a:rPr>
              <a:t>=	</a:t>
            </a:r>
            <a:r>
              <a:rPr sz="2400" spc="-55" dirty="0">
                <a:latin typeface="Arial"/>
                <a:cs typeface="Arial"/>
              </a:rPr>
              <a:t>slope </a:t>
            </a:r>
            <a:r>
              <a:rPr sz="2400" spc="-40" dirty="0">
                <a:latin typeface="Arial"/>
                <a:cs typeface="Arial"/>
              </a:rPr>
              <a:t>pada </a:t>
            </a:r>
            <a:r>
              <a:rPr sz="2400" spc="-125" dirty="0">
                <a:latin typeface="Arial"/>
                <a:cs typeface="Arial"/>
              </a:rPr>
              <a:t>S-N</a:t>
            </a:r>
            <a:r>
              <a:rPr sz="2400" spc="28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diagram</a:t>
            </a:r>
            <a:endParaRPr sz="2400">
              <a:latin typeface="Arial"/>
              <a:cs typeface="Arial"/>
            </a:endParaRPr>
          </a:p>
          <a:p>
            <a:pPr marL="19050">
              <a:lnSpc>
                <a:spcPct val="100000"/>
              </a:lnSpc>
              <a:spcBef>
                <a:spcPts val="25"/>
              </a:spcBef>
              <a:tabLst>
                <a:tab pos="551815" algn="l"/>
              </a:tabLst>
            </a:pPr>
            <a:r>
              <a:rPr sz="2400" spc="-30" dirty="0">
                <a:latin typeface="Arial"/>
                <a:cs typeface="Arial"/>
              </a:rPr>
              <a:t>Ne	</a:t>
            </a:r>
            <a:r>
              <a:rPr sz="2400" dirty="0">
                <a:latin typeface="Arial"/>
                <a:cs typeface="Arial"/>
              </a:rPr>
              <a:t>= </a:t>
            </a:r>
            <a:r>
              <a:rPr sz="2400" spc="-85" dirty="0">
                <a:latin typeface="Arial"/>
                <a:cs typeface="Arial"/>
              </a:rPr>
              <a:t>batas </a:t>
            </a:r>
            <a:r>
              <a:rPr sz="2400" spc="-15" dirty="0">
                <a:latin typeface="Arial"/>
                <a:cs typeface="Arial"/>
              </a:rPr>
              <a:t>berulangnya </a:t>
            </a:r>
            <a:r>
              <a:rPr sz="2400" spc="-75" dirty="0">
                <a:latin typeface="Arial"/>
                <a:cs typeface="Arial"/>
              </a:rPr>
              <a:t>beban </a:t>
            </a:r>
            <a:r>
              <a:rPr sz="2400" dirty="0">
                <a:latin typeface="Arial"/>
                <a:cs typeface="Arial"/>
              </a:rPr>
              <a:t>jika </a:t>
            </a:r>
            <a:r>
              <a:rPr sz="2400" spc="-20" dirty="0">
                <a:latin typeface="Arial"/>
                <a:cs typeface="Arial"/>
              </a:rPr>
              <a:t>terjadi</a:t>
            </a:r>
            <a:r>
              <a:rPr sz="2400" spc="31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lelah</a:t>
            </a:r>
            <a:endParaRPr sz="2400">
              <a:latin typeface="Arial"/>
              <a:cs typeface="Arial"/>
            </a:endParaRPr>
          </a:p>
          <a:p>
            <a:pPr marL="19050" marR="1148715" indent="-1270">
              <a:lnSpc>
                <a:spcPts val="2860"/>
              </a:lnSpc>
              <a:spcBef>
                <a:spcPts val="135"/>
              </a:spcBef>
              <a:tabLst>
                <a:tab pos="405130" algn="l"/>
                <a:tab pos="424180" algn="l"/>
                <a:tab pos="758825" algn="l"/>
              </a:tabLst>
            </a:pPr>
            <a:r>
              <a:rPr sz="2400" spc="25" dirty="0">
                <a:latin typeface="Symbol"/>
                <a:cs typeface="Symbol"/>
              </a:rPr>
              <a:t></a:t>
            </a:r>
            <a:r>
              <a:rPr sz="2400" spc="25" dirty="0">
                <a:latin typeface="Arial"/>
                <a:cs typeface="Arial"/>
              </a:rPr>
              <a:t>i		</a:t>
            </a:r>
            <a:r>
              <a:rPr sz="2400" dirty="0">
                <a:latin typeface="Arial"/>
                <a:cs typeface="Arial"/>
              </a:rPr>
              <a:t>= </a:t>
            </a:r>
            <a:r>
              <a:rPr sz="2400" spc="-15" dirty="0">
                <a:latin typeface="Arial"/>
                <a:cs typeface="Arial"/>
              </a:rPr>
              <a:t>siklus </a:t>
            </a:r>
            <a:r>
              <a:rPr sz="2400" spc="-10" dirty="0">
                <a:latin typeface="Arial"/>
                <a:cs typeface="Arial"/>
              </a:rPr>
              <a:t>yang </a:t>
            </a:r>
            <a:r>
              <a:rPr sz="2400" spc="-55" dirty="0">
                <a:latin typeface="Arial"/>
                <a:cs typeface="Arial"/>
              </a:rPr>
              <a:t>bekerja </a:t>
            </a:r>
            <a:r>
              <a:rPr sz="2400" spc="35" dirty="0">
                <a:latin typeface="Arial"/>
                <a:cs typeface="Arial"/>
              </a:rPr>
              <a:t>untuk </a:t>
            </a:r>
            <a:r>
              <a:rPr sz="2400" spc="-65" dirty="0">
                <a:latin typeface="Arial"/>
                <a:cs typeface="Arial"/>
              </a:rPr>
              <a:t>setiap </a:t>
            </a:r>
            <a:r>
              <a:rPr sz="2400" spc="-75" dirty="0">
                <a:latin typeface="Arial"/>
                <a:cs typeface="Arial"/>
              </a:rPr>
              <a:t>beban </a:t>
            </a:r>
            <a:r>
              <a:rPr sz="2400" spc="-100" dirty="0">
                <a:latin typeface="Arial"/>
                <a:cs typeface="Arial"/>
              </a:rPr>
              <a:t>Sti  </a:t>
            </a:r>
            <a:r>
              <a:rPr sz="2400" dirty="0">
                <a:latin typeface="Arial"/>
                <a:cs typeface="Arial"/>
              </a:rPr>
              <a:t>N	=	</a:t>
            </a:r>
            <a:r>
              <a:rPr sz="2400" spc="-15" dirty="0">
                <a:latin typeface="Arial"/>
                <a:cs typeface="Arial"/>
              </a:rPr>
              <a:t>siklus </a:t>
            </a:r>
            <a:r>
              <a:rPr sz="2400" spc="-50" dirty="0">
                <a:latin typeface="Arial"/>
                <a:cs typeface="Arial"/>
              </a:rPr>
              <a:t>per </a:t>
            </a:r>
            <a:r>
              <a:rPr sz="2400" spc="20" dirty="0">
                <a:latin typeface="Arial"/>
                <a:cs typeface="Arial"/>
              </a:rPr>
              <a:t>waktu </a:t>
            </a:r>
            <a:r>
              <a:rPr sz="2400" spc="-15" dirty="0">
                <a:latin typeface="Arial"/>
                <a:cs typeface="Arial"/>
              </a:rPr>
              <a:t>(siklus </a:t>
            </a:r>
            <a:r>
              <a:rPr sz="2400" dirty="0">
                <a:latin typeface="Arial"/>
                <a:cs typeface="Arial"/>
              </a:rPr>
              <a:t>/</a:t>
            </a:r>
            <a:r>
              <a:rPr sz="2400" spc="-290" dirty="0">
                <a:latin typeface="Arial"/>
                <a:cs typeface="Arial"/>
              </a:rPr>
              <a:t> </a:t>
            </a:r>
            <a:r>
              <a:rPr sz="2400" spc="30" dirty="0">
                <a:latin typeface="Arial"/>
                <a:cs typeface="Arial"/>
              </a:rPr>
              <a:t>tahun)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5"/>
              </a:lnSpc>
            </a:pPr>
            <a:fld id="{81D60167-4931-47E6-BA6A-407CBD079E47}" type="slidenum">
              <a:rPr spc="-60" dirty="0"/>
              <a:t>37</a:t>
            </a:fld>
            <a:endParaRPr spc="-60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64940" y="923036"/>
            <a:ext cx="211010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275" dirty="0"/>
              <a:t>Referensi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3139" y="2066036"/>
            <a:ext cx="672274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40" dirty="0">
                <a:latin typeface="Arial"/>
                <a:cs typeface="Arial"/>
              </a:rPr>
              <a:t>Penerbit </a:t>
            </a:r>
            <a:r>
              <a:rPr sz="3200" spc="-260" dirty="0">
                <a:latin typeface="Arial"/>
                <a:cs typeface="Arial"/>
              </a:rPr>
              <a:t>ITB, </a:t>
            </a:r>
            <a:r>
              <a:rPr sz="3200" spc="-160" dirty="0">
                <a:latin typeface="Arial"/>
                <a:cs typeface="Arial"/>
              </a:rPr>
              <a:t>2001, </a:t>
            </a:r>
            <a:r>
              <a:rPr sz="3200" spc="-300" dirty="0">
                <a:latin typeface="Arial"/>
                <a:cs typeface="Arial"/>
              </a:rPr>
              <a:t>Rekayasa </a:t>
            </a:r>
            <a:r>
              <a:rPr sz="3200" spc="-235" dirty="0">
                <a:latin typeface="Arial"/>
                <a:cs typeface="Arial"/>
              </a:rPr>
              <a:t>Jalan</a:t>
            </a:r>
            <a:r>
              <a:rPr sz="3200" spc="345" dirty="0">
                <a:latin typeface="Arial"/>
                <a:cs typeface="Arial"/>
              </a:rPr>
              <a:t> </a:t>
            </a:r>
            <a:r>
              <a:rPr sz="3200" spc="-225" dirty="0">
                <a:latin typeface="Arial"/>
                <a:cs typeface="Arial"/>
              </a:rPr>
              <a:t>Rel.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1454</Words>
  <Application>Microsoft Office PowerPoint</Application>
  <PresentationFormat>Custom</PresentationFormat>
  <Paragraphs>360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Georgia</vt:lpstr>
      <vt:lpstr>Symbol</vt:lpstr>
      <vt:lpstr>Times New Roman</vt:lpstr>
      <vt:lpstr>Wingdings</vt:lpstr>
      <vt:lpstr>Office Theme</vt:lpstr>
      <vt:lpstr>Bahan dan Kekuatan Rel</vt:lpstr>
      <vt:lpstr>Macam Rel</vt:lpstr>
      <vt:lpstr>Jenis Rel</vt:lpstr>
      <vt:lpstr>Dimensi Rel</vt:lpstr>
      <vt:lpstr>Dimensi Rel</vt:lpstr>
      <vt:lpstr>Pemilihan Dimensi</vt:lpstr>
      <vt:lpstr>Pemilihan Dimensi</vt:lpstr>
      <vt:lpstr>Tabel contoh perhitungan dimensi rel  pada kelas jalan rel Perumka</vt:lpstr>
      <vt:lpstr>Pemilihan Dimensi</vt:lpstr>
      <vt:lpstr>Pemilihan Dimensi</vt:lpstr>
      <vt:lpstr>Pemilihan Dimensi</vt:lpstr>
      <vt:lpstr>Perancangan Rel</vt:lpstr>
      <vt:lpstr>Perancangan Rel</vt:lpstr>
      <vt:lpstr>Latihan</vt:lpstr>
      <vt:lpstr>Latihan</vt:lpstr>
      <vt:lpstr>Latihan</vt:lpstr>
      <vt:lpstr>Latihan</vt:lpstr>
      <vt:lpstr>Umur Rel</vt:lpstr>
      <vt:lpstr>Kerusakan Ujung Rel</vt:lpstr>
      <vt:lpstr>Kerusakan Ujung Rel</vt:lpstr>
      <vt:lpstr>Kerusakan Ujung Rel</vt:lpstr>
      <vt:lpstr>UMUR REL BERDASARKAN KEAUSAN</vt:lpstr>
      <vt:lpstr>Persamaan Empiris AREA untuk Perhitungan  Umur Rel</vt:lpstr>
      <vt:lpstr>Besaran nilai K</vt:lpstr>
      <vt:lpstr>Contoh Perhitungan</vt:lpstr>
      <vt:lpstr>Contoh Perhitungan</vt:lpstr>
      <vt:lpstr>Contoh Perhitungan</vt:lpstr>
      <vt:lpstr>Percobaan Ttg Keausan</vt:lpstr>
      <vt:lpstr>PowerPoint Presentation</vt:lpstr>
      <vt:lpstr>Tegangan yang Bekerja di Kepala Rel</vt:lpstr>
      <vt:lpstr>Tegangan yang Bekerja di Kepala Rel</vt:lpstr>
      <vt:lpstr>Tegangan yang Bekerja di Kepala Rel</vt:lpstr>
      <vt:lpstr>Tegangan yang Bekerja di Kepala Rel</vt:lpstr>
      <vt:lpstr>Linear Cumulative Damage Theory</vt:lpstr>
      <vt:lpstr>S-N Curve</vt:lpstr>
      <vt:lpstr>Umur Rel dari Grafik S-N</vt:lpstr>
      <vt:lpstr>Referensi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Nursyamsu Hidayat, Ph.D.</dc:title>
  <dc:creator>farida</dc:creator>
  <cp:lastModifiedBy>lenovo</cp:lastModifiedBy>
  <cp:revision>3</cp:revision>
  <dcterms:created xsi:type="dcterms:W3CDTF">2018-05-03T18:33:13Z</dcterms:created>
  <dcterms:modified xsi:type="dcterms:W3CDTF">2019-06-12T23:29:51Z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2014-03-04T00:00:00Z</vt:filetime>
  </property>
  <property fmtid="{D5CDD505-2E9C-101B-9397-08002B2CF9AE}" pid="3" name="LastSaved">
    <vt:filetime>2018-05-03T00:00:00Z</vt:filetime>
  </property>
</Properties>
</file>