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4" r:id="rId4"/>
    <p:sldId id="258" r:id="rId5"/>
    <p:sldId id="259" r:id="rId6"/>
    <p:sldId id="260" r:id="rId7"/>
    <p:sldId id="261" r:id="rId8"/>
    <p:sldId id="262" r:id="rId9"/>
    <p:sldId id="263"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showGuides="1">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5/14/2019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3918" y="3077739"/>
            <a:ext cx="9991165" cy="2262781"/>
          </a:xfrm>
        </p:spPr>
        <p:txBody>
          <a:bodyPr>
            <a:normAutofit/>
          </a:bodyPr>
          <a:lstStyle/>
          <a:p>
            <a:r>
              <a:rPr lang="id-ID" sz="4400" b="1" dirty="0"/>
              <a:t>LIBERALISASI DALAM PERDAGANGAN</a:t>
            </a:r>
            <a:r>
              <a:rPr lang="id-ID" sz="4400" dirty="0"/>
              <a:t/>
            </a:r>
            <a:br>
              <a:rPr lang="id-ID" sz="4400" dirty="0"/>
            </a:br>
            <a:endParaRPr lang="id-ID" sz="4400" dirty="0"/>
          </a:p>
        </p:txBody>
      </p:sp>
      <p:sp>
        <p:nvSpPr>
          <p:cNvPr id="3" name="Subtitle 2"/>
          <p:cNvSpPr>
            <a:spLocks noGrp="1"/>
          </p:cNvSpPr>
          <p:nvPr>
            <p:ph type="subTitle" idx="1"/>
          </p:nvPr>
        </p:nvSpPr>
        <p:spPr/>
        <p:txBody>
          <a:bodyPr/>
          <a:lstStyle/>
          <a:p>
            <a:r>
              <a:rPr lang="id-ID" dirty="0" smtClean="0"/>
              <a:t>DISUSUN KELOMPOK 2 PEREKONOMIAN INDONESIA</a:t>
            </a:r>
            <a:endParaRPr lang="id-ID" dirty="0"/>
          </a:p>
        </p:txBody>
      </p:sp>
    </p:spTree>
    <p:extLst>
      <p:ext uri="{BB962C8B-B14F-4D97-AF65-F5344CB8AC3E}">
        <p14:creationId xmlns:p14="http://schemas.microsoft.com/office/powerpoint/2010/main" xmlns="" val="2933778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Konsep</a:t>
            </a:r>
            <a:r>
              <a:rPr lang="en-US" b="1" dirty="0"/>
              <a:t> </a:t>
            </a:r>
            <a:r>
              <a:rPr lang="en-US" b="1" dirty="0" err="1"/>
              <a:t>Liberalisasi</a:t>
            </a:r>
            <a:r>
              <a:rPr lang="en-US" b="1" dirty="0"/>
              <a:t> </a:t>
            </a:r>
            <a:r>
              <a:rPr lang="en-US" b="1" dirty="0" err="1"/>
              <a:t>Perdagangan</a:t>
            </a:r>
            <a:r>
              <a:rPr lang="en-US" b="1" dirty="0"/>
              <a:t> </a:t>
            </a:r>
            <a:r>
              <a:rPr lang="id-ID" b="1" dirty="0"/>
              <a:t/>
            </a:r>
            <a:br>
              <a:rPr lang="id-ID" b="1" dirty="0"/>
            </a:br>
            <a:endParaRPr lang="id-ID" dirty="0"/>
          </a:p>
        </p:txBody>
      </p:sp>
      <p:sp>
        <p:nvSpPr>
          <p:cNvPr id="3" name="Content Placeholder 2"/>
          <p:cNvSpPr>
            <a:spLocks noGrp="1"/>
          </p:cNvSpPr>
          <p:nvPr>
            <p:ph idx="1"/>
          </p:nvPr>
        </p:nvSpPr>
        <p:spPr/>
        <p:txBody>
          <a:bodyPr/>
          <a:lstStyle/>
          <a:p>
            <a:r>
              <a:rPr lang="en-US" dirty="0"/>
              <a:t>Yang di </a:t>
            </a:r>
            <a:r>
              <a:rPr lang="en-US" dirty="0" err="1"/>
              <a:t>maksud</a:t>
            </a:r>
            <a:r>
              <a:rPr lang="en-US" dirty="0"/>
              <a:t> </a:t>
            </a:r>
            <a:r>
              <a:rPr lang="en-US" dirty="0" err="1"/>
              <a:t>dengan</a:t>
            </a:r>
            <a:r>
              <a:rPr lang="en-US" dirty="0"/>
              <a:t> </a:t>
            </a:r>
            <a:r>
              <a:rPr lang="en-US" dirty="0" err="1"/>
              <a:t>kebijakan</a:t>
            </a:r>
            <a:r>
              <a:rPr lang="en-US" dirty="0"/>
              <a:t> </a:t>
            </a:r>
            <a:r>
              <a:rPr lang="en-US" dirty="0" err="1"/>
              <a:t>liberalisasi</a:t>
            </a:r>
            <a:r>
              <a:rPr lang="en-US" dirty="0"/>
              <a:t> </a:t>
            </a:r>
            <a:r>
              <a:rPr lang="en-US" dirty="0" err="1"/>
              <a:t>dalam</a:t>
            </a:r>
            <a:r>
              <a:rPr lang="en-US" dirty="0"/>
              <a:t> </a:t>
            </a:r>
            <a:r>
              <a:rPr lang="en-US" dirty="0" err="1"/>
              <a:t>hal</a:t>
            </a:r>
            <a:r>
              <a:rPr lang="en-US" dirty="0"/>
              <a:t> </a:t>
            </a:r>
            <a:r>
              <a:rPr lang="en-US" dirty="0" err="1"/>
              <a:t>ini</a:t>
            </a:r>
            <a:r>
              <a:rPr lang="en-US" dirty="0"/>
              <a:t> </a:t>
            </a:r>
            <a:r>
              <a:rPr lang="en-US" dirty="0" err="1"/>
              <a:t>adalah</a:t>
            </a:r>
            <a:r>
              <a:rPr lang="en-US" dirty="0"/>
              <a:t> </a:t>
            </a:r>
            <a:r>
              <a:rPr lang="en-US" dirty="0" err="1"/>
              <a:t>suatu</a:t>
            </a:r>
            <a:r>
              <a:rPr lang="en-US" dirty="0"/>
              <a:t> </a:t>
            </a:r>
            <a:r>
              <a:rPr lang="en-US" dirty="0" err="1"/>
              <a:t>kebijakan</a:t>
            </a:r>
            <a:r>
              <a:rPr lang="en-US" dirty="0"/>
              <a:t> yang </a:t>
            </a:r>
            <a:r>
              <a:rPr lang="en-US" dirty="0" err="1"/>
              <a:t>diambil</a:t>
            </a:r>
            <a:r>
              <a:rPr lang="en-US" dirty="0"/>
              <a:t> </a:t>
            </a:r>
            <a:r>
              <a:rPr lang="en-US" dirty="0" err="1"/>
              <a:t>oleh</a:t>
            </a:r>
            <a:r>
              <a:rPr lang="en-US" dirty="0"/>
              <a:t> </a:t>
            </a:r>
            <a:r>
              <a:rPr lang="en-US" dirty="0" err="1"/>
              <a:t>suatu</a:t>
            </a:r>
            <a:r>
              <a:rPr lang="en-US" dirty="0"/>
              <a:t> </a:t>
            </a:r>
            <a:r>
              <a:rPr lang="en-US" dirty="0" err="1"/>
              <a:t>negara</a:t>
            </a:r>
            <a:r>
              <a:rPr lang="en-US" dirty="0"/>
              <a:t> yang </a:t>
            </a:r>
            <a:r>
              <a:rPr lang="en-US" dirty="0" err="1"/>
              <a:t>mencerminkan</a:t>
            </a:r>
            <a:r>
              <a:rPr lang="en-US" dirty="0"/>
              <a:t> </a:t>
            </a:r>
            <a:r>
              <a:rPr lang="en-US" dirty="0" err="1"/>
              <a:t>pergerakan</a:t>
            </a:r>
            <a:r>
              <a:rPr lang="en-US" dirty="0"/>
              <a:t> </a:t>
            </a:r>
            <a:r>
              <a:rPr lang="en-US" dirty="0" err="1"/>
              <a:t>ke</a:t>
            </a:r>
            <a:r>
              <a:rPr lang="en-US" dirty="0"/>
              <a:t> </a:t>
            </a:r>
            <a:r>
              <a:rPr lang="en-US" dirty="0" err="1"/>
              <a:t>arah</a:t>
            </a:r>
            <a:r>
              <a:rPr lang="en-US" dirty="0"/>
              <a:t> yang </a:t>
            </a:r>
            <a:r>
              <a:rPr lang="en-US" dirty="0" err="1"/>
              <a:t>lebih</a:t>
            </a:r>
            <a:r>
              <a:rPr lang="en-US" dirty="0"/>
              <a:t> </a:t>
            </a:r>
            <a:r>
              <a:rPr lang="en-US" dirty="0" err="1"/>
              <a:t>netral</a:t>
            </a:r>
            <a:r>
              <a:rPr lang="en-US" dirty="0"/>
              <a:t>, liberal </a:t>
            </a:r>
            <a:r>
              <a:rPr lang="en-US" dirty="0" err="1"/>
              <a:t>dan</a:t>
            </a:r>
            <a:r>
              <a:rPr lang="en-US" dirty="0"/>
              <a:t> </a:t>
            </a:r>
            <a:r>
              <a:rPr lang="en-US" dirty="0" err="1" smtClean="0"/>
              <a:t>terbuka</a:t>
            </a:r>
            <a:r>
              <a:rPr lang="id-ID" dirty="0" smtClean="0"/>
              <a:t>.</a:t>
            </a:r>
          </a:p>
          <a:p>
            <a:r>
              <a:rPr lang="en-US" dirty="0" err="1"/>
              <a:t>Suatu</a:t>
            </a:r>
            <a:r>
              <a:rPr lang="en-US" dirty="0"/>
              <a:t> </a:t>
            </a:r>
            <a:r>
              <a:rPr lang="en-US" dirty="0" err="1"/>
              <a:t>kebijakan</a:t>
            </a:r>
            <a:r>
              <a:rPr lang="en-US" dirty="0"/>
              <a:t> </a:t>
            </a:r>
            <a:r>
              <a:rPr lang="en-US" dirty="0" err="1"/>
              <a:t>dianggap</a:t>
            </a:r>
            <a:r>
              <a:rPr lang="en-US" dirty="0"/>
              <a:t> </a:t>
            </a:r>
            <a:r>
              <a:rPr lang="en-US" dirty="0" err="1"/>
              <a:t>sebagai</a:t>
            </a:r>
            <a:r>
              <a:rPr lang="en-US" dirty="0"/>
              <a:t> </a:t>
            </a:r>
            <a:r>
              <a:rPr lang="en-US" dirty="0" err="1"/>
              <a:t>kebijakan</a:t>
            </a:r>
            <a:r>
              <a:rPr lang="en-US" dirty="0"/>
              <a:t> </a:t>
            </a:r>
            <a:r>
              <a:rPr lang="en-US" dirty="0" err="1"/>
              <a:t>liberalisasi</a:t>
            </a:r>
            <a:r>
              <a:rPr lang="en-US" dirty="0"/>
              <a:t> </a:t>
            </a:r>
            <a:r>
              <a:rPr lang="en-US" dirty="0" err="1"/>
              <a:t>apabila</a:t>
            </a:r>
            <a:r>
              <a:rPr lang="en-US" dirty="0"/>
              <a:t> </a:t>
            </a:r>
            <a:r>
              <a:rPr lang="en-US" dirty="0" err="1"/>
              <a:t>tingkat</a:t>
            </a:r>
            <a:r>
              <a:rPr lang="en-US" dirty="0"/>
              <a:t> </a:t>
            </a:r>
            <a:r>
              <a:rPr lang="en-US" dirty="0" err="1"/>
              <a:t>intervensi</a:t>
            </a:r>
            <a:r>
              <a:rPr lang="en-US" dirty="0"/>
              <a:t> </a:t>
            </a:r>
            <a:r>
              <a:rPr lang="en-US" dirty="0" err="1"/>
              <a:t>secara</a:t>
            </a:r>
            <a:r>
              <a:rPr lang="en-US" dirty="0"/>
              <a:t> </a:t>
            </a:r>
            <a:r>
              <a:rPr lang="en-US" dirty="0" err="1"/>
              <a:t>keseluruhan</a:t>
            </a:r>
            <a:r>
              <a:rPr lang="en-US" dirty="0"/>
              <a:t> </a:t>
            </a:r>
            <a:r>
              <a:rPr lang="en-US" dirty="0" err="1"/>
              <a:t>semakin</a:t>
            </a:r>
            <a:r>
              <a:rPr lang="id-ID" dirty="0" smtClean="0"/>
              <a:t>berkurang</a:t>
            </a:r>
          </a:p>
          <a:p>
            <a:r>
              <a:rPr lang="id-ID" dirty="0" smtClean="0"/>
              <a:t> </a:t>
            </a:r>
            <a:r>
              <a:rPr lang="id-ID" dirty="0"/>
              <a:t>Kebijakan liberalisasi dapat tercapai melalui pengurangan hambatan dalam perdagangan atau pemberlakuan subsidi </a:t>
            </a:r>
            <a:r>
              <a:rPr lang="id-ID" dirty="0" smtClean="0"/>
              <a:t>impor</a:t>
            </a:r>
          </a:p>
          <a:p>
            <a:r>
              <a:rPr lang="id-ID" dirty="0"/>
              <a:t>Secara teoritis liberalisasi perdagangan akan meningkatkan volume perdagangan antar negara dengan meningkatnya spesialisasi dan efisiensi karena negara yang mempunyai keunggulan dari daya saing produknya akan terus meningkatkan produksi dan daya saingnya</a:t>
            </a:r>
            <a:endParaRPr lang="id-ID" dirty="0" smtClean="0"/>
          </a:p>
          <a:p>
            <a:endParaRPr lang="id-ID" dirty="0"/>
          </a:p>
        </p:txBody>
      </p:sp>
    </p:spTree>
    <p:extLst>
      <p:ext uri="{BB962C8B-B14F-4D97-AF65-F5344CB8AC3E}">
        <p14:creationId xmlns:p14="http://schemas.microsoft.com/office/powerpoint/2010/main" xmlns="" val="3370862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LIBERALISASI PERDAGANGAN</a:t>
            </a:r>
            <a:endParaRPr lang="id-ID" dirty="0"/>
          </a:p>
        </p:txBody>
      </p:sp>
      <p:sp>
        <p:nvSpPr>
          <p:cNvPr id="3" name="Content Placeholder 2"/>
          <p:cNvSpPr>
            <a:spLocks noGrp="1"/>
          </p:cNvSpPr>
          <p:nvPr>
            <p:ph idx="1"/>
          </p:nvPr>
        </p:nvSpPr>
        <p:spPr>
          <a:xfrm>
            <a:off x="2589212" y="2133599"/>
            <a:ext cx="8915400" cy="4401671"/>
          </a:xfrm>
        </p:spPr>
        <p:txBody>
          <a:bodyPr>
            <a:normAutofit/>
          </a:bodyPr>
          <a:lstStyle/>
          <a:p>
            <a:r>
              <a:rPr lang="en-US" dirty="0" err="1"/>
              <a:t>Liberalisasi</a:t>
            </a:r>
            <a:r>
              <a:rPr lang="en-US" dirty="0"/>
              <a:t> 	</a:t>
            </a:r>
            <a:r>
              <a:rPr lang="en-US" dirty="0" err="1"/>
              <a:t>perdagangan</a:t>
            </a:r>
            <a:r>
              <a:rPr lang="en-US" dirty="0"/>
              <a:t> </a:t>
            </a:r>
            <a:r>
              <a:rPr lang="en-US" dirty="0" err="1" smtClean="0"/>
              <a:t>merupakan</a:t>
            </a:r>
            <a:r>
              <a:rPr lang="en-US" dirty="0" smtClean="0"/>
              <a:t> </a:t>
            </a:r>
            <a:r>
              <a:rPr lang="en-US" dirty="0" err="1" smtClean="0"/>
              <a:t>salah</a:t>
            </a:r>
            <a:r>
              <a:rPr lang="en-US" dirty="0" smtClean="0"/>
              <a:t> </a:t>
            </a:r>
            <a:r>
              <a:rPr lang="en-US" dirty="0" err="1" smtClean="0"/>
              <a:t>satu</a:t>
            </a:r>
            <a:r>
              <a:rPr lang="en-US" dirty="0" smtClean="0"/>
              <a:t> </a:t>
            </a:r>
            <a:r>
              <a:rPr lang="en-US" dirty="0" err="1" smtClean="0"/>
              <a:t>tujuan</a:t>
            </a:r>
            <a:r>
              <a:rPr lang="en-US" dirty="0" smtClean="0"/>
              <a:t> </a:t>
            </a:r>
            <a:r>
              <a:rPr lang="en-US" dirty="0" err="1" smtClean="0"/>
              <a:t>organisasi</a:t>
            </a:r>
            <a:r>
              <a:rPr lang="en-US" dirty="0" smtClean="0"/>
              <a:t> </a:t>
            </a:r>
            <a:r>
              <a:rPr lang="en-US" dirty="0" err="1" smtClean="0"/>
              <a:t>internasional</a:t>
            </a:r>
            <a:r>
              <a:rPr lang="en-US" dirty="0" smtClean="0"/>
              <a:t> </a:t>
            </a:r>
            <a:r>
              <a:rPr lang="en-US" dirty="0" err="1"/>
              <a:t>yaitu</a:t>
            </a:r>
            <a:r>
              <a:rPr lang="en-US" dirty="0"/>
              <a:t> </a:t>
            </a:r>
            <a:r>
              <a:rPr lang="en-US" i="1" dirty="0"/>
              <a:t>World Trade Organization</a:t>
            </a:r>
            <a:r>
              <a:rPr lang="en-US" dirty="0"/>
              <a:t>. </a:t>
            </a:r>
            <a:r>
              <a:rPr lang="en-US" dirty="0" err="1"/>
              <a:t>Sektor</a:t>
            </a:r>
            <a:r>
              <a:rPr lang="en-US" dirty="0"/>
              <a:t> </a:t>
            </a:r>
            <a:r>
              <a:rPr lang="en-US" dirty="0" err="1"/>
              <a:t>pertanian</a:t>
            </a:r>
            <a:r>
              <a:rPr lang="en-US" dirty="0"/>
              <a:t> </a:t>
            </a:r>
            <a:r>
              <a:rPr lang="en-US" dirty="0" err="1"/>
              <a:t>merupakan</a:t>
            </a:r>
            <a:r>
              <a:rPr lang="en-US" dirty="0"/>
              <a:t> </a:t>
            </a:r>
            <a:r>
              <a:rPr lang="en-US" dirty="0" err="1"/>
              <a:t>salah</a:t>
            </a:r>
            <a:r>
              <a:rPr lang="en-US" dirty="0"/>
              <a:t> </a:t>
            </a:r>
            <a:r>
              <a:rPr lang="en-US" dirty="0" err="1"/>
              <a:t>satu</a:t>
            </a:r>
            <a:r>
              <a:rPr lang="en-US" dirty="0"/>
              <a:t> </a:t>
            </a:r>
            <a:r>
              <a:rPr lang="en-US" dirty="0" err="1"/>
              <a:t>bidang</a:t>
            </a:r>
            <a:r>
              <a:rPr lang="en-US" dirty="0"/>
              <a:t> yang </a:t>
            </a:r>
            <a:r>
              <a:rPr lang="en-US" dirty="0" err="1"/>
              <a:t>menjadi</a:t>
            </a:r>
            <a:r>
              <a:rPr lang="en-US" dirty="0"/>
              <a:t> </a:t>
            </a:r>
            <a:r>
              <a:rPr lang="en-US" dirty="0" err="1"/>
              <a:t>aspek</a:t>
            </a:r>
            <a:r>
              <a:rPr lang="en-US" dirty="0"/>
              <a:t> </a:t>
            </a:r>
            <a:r>
              <a:rPr lang="en-US" dirty="0" err="1"/>
              <a:t>komoditi</a:t>
            </a:r>
            <a:r>
              <a:rPr lang="en-US" dirty="0"/>
              <a:t> </a:t>
            </a:r>
            <a:r>
              <a:rPr lang="en-US" dirty="0" err="1"/>
              <a:t>perdagangan</a:t>
            </a:r>
            <a:r>
              <a:rPr lang="en-US" dirty="0"/>
              <a:t> </a:t>
            </a:r>
            <a:r>
              <a:rPr lang="en-US" dirty="0" err="1"/>
              <a:t>bebas</a:t>
            </a:r>
            <a:r>
              <a:rPr lang="en-US" dirty="0"/>
              <a:t> </a:t>
            </a:r>
            <a:r>
              <a:rPr lang="en-US" dirty="0" err="1"/>
              <a:t>atau</a:t>
            </a:r>
            <a:r>
              <a:rPr lang="en-US" dirty="0"/>
              <a:t> </a:t>
            </a:r>
            <a:r>
              <a:rPr lang="en-US" dirty="0" err="1"/>
              <a:t>liberalisasi</a:t>
            </a:r>
            <a:r>
              <a:rPr lang="en-US" dirty="0"/>
              <a:t> </a:t>
            </a:r>
            <a:r>
              <a:rPr lang="en-US" dirty="0" err="1"/>
              <a:t>dan</a:t>
            </a:r>
            <a:r>
              <a:rPr lang="en-US" dirty="0"/>
              <a:t> </a:t>
            </a:r>
            <a:r>
              <a:rPr lang="en-US" dirty="0" err="1"/>
              <a:t>juga</a:t>
            </a:r>
            <a:r>
              <a:rPr lang="en-US" dirty="0"/>
              <a:t> </a:t>
            </a:r>
            <a:r>
              <a:rPr lang="en-US" dirty="0" err="1"/>
              <a:t>diatur</a:t>
            </a:r>
            <a:r>
              <a:rPr lang="en-US" dirty="0"/>
              <a:t> </a:t>
            </a:r>
            <a:r>
              <a:rPr lang="en-US" dirty="0" err="1"/>
              <a:t>dalam</a:t>
            </a:r>
            <a:r>
              <a:rPr lang="en-US" dirty="0"/>
              <a:t> </a:t>
            </a:r>
            <a:r>
              <a:rPr lang="en-US" dirty="0" err="1"/>
              <a:t>ketentuan</a:t>
            </a:r>
            <a:r>
              <a:rPr lang="en-US" dirty="0"/>
              <a:t> WTO, </a:t>
            </a:r>
            <a:r>
              <a:rPr lang="en-US" dirty="0" err="1"/>
              <a:t>sektor</a:t>
            </a:r>
            <a:r>
              <a:rPr lang="en-US" dirty="0"/>
              <a:t> </a:t>
            </a:r>
            <a:r>
              <a:rPr lang="en-US" dirty="0" err="1"/>
              <a:t>pertanian</a:t>
            </a:r>
            <a:r>
              <a:rPr lang="en-US" dirty="0"/>
              <a:t> </a:t>
            </a:r>
            <a:r>
              <a:rPr lang="en-US" dirty="0" err="1"/>
              <a:t>tersebut</a:t>
            </a:r>
            <a:r>
              <a:rPr lang="en-US" dirty="0"/>
              <a:t> </a:t>
            </a:r>
            <a:r>
              <a:rPr lang="en-US" dirty="0" err="1"/>
              <a:t>masuk</a:t>
            </a:r>
            <a:r>
              <a:rPr lang="en-US" dirty="0"/>
              <a:t> </a:t>
            </a:r>
            <a:r>
              <a:rPr lang="en-US" dirty="0" err="1"/>
              <a:t>dalam</a:t>
            </a:r>
            <a:r>
              <a:rPr lang="en-US" dirty="0"/>
              <a:t> </a:t>
            </a:r>
            <a:r>
              <a:rPr lang="en-US" dirty="0" err="1"/>
              <a:t>kategori</a:t>
            </a:r>
            <a:r>
              <a:rPr lang="en-US" dirty="0"/>
              <a:t> </a:t>
            </a:r>
            <a:r>
              <a:rPr lang="en-US" dirty="0" err="1"/>
              <a:t>perdagangan</a:t>
            </a:r>
            <a:r>
              <a:rPr lang="en-US" dirty="0"/>
              <a:t> </a:t>
            </a:r>
            <a:r>
              <a:rPr lang="en-US" dirty="0" err="1"/>
              <a:t>jenis</a:t>
            </a:r>
            <a:r>
              <a:rPr lang="en-US" dirty="0"/>
              <a:t> </a:t>
            </a:r>
            <a:r>
              <a:rPr lang="en-US" dirty="0" err="1"/>
              <a:t>barang</a:t>
            </a:r>
            <a:r>
              <a:rPr lang="en-US" dirty="0"/>
              <a:t> </a:t>
            </a:r>
            <a:r>
              <a:rPr lang="en-US" dirty="0" err="1"/>
              <a:t>yaitu</a:t>
            </a:r>
            <a:r>
              <a:rPr lang="en-US" dirty="0"/>
              <a:t> </a:t>
            </a:r>
            <a:r>
              <a:rPr lang="en-US" i="1" dirty="0"/>
              <a:t>the General Agreement on Tariff and Trade </a:t>
            </a:r>
            <a:r>
              <a:rPr lang="en-US" dirty="0"/>
              <a:t>(GATT). </a:t>
            </a:r>
            <a:r>
              <a:rPr lang="en-US" dirty="0" err="1"/>
              <a:t>Perjanjian</a:t>
            </a:r>
            <a:r>
              <a:rPr lang="en-US" dirty="0"/>
              <a:t> </a:t>
            </a:r>
            <a:r>
              <a:rPr lang="en-US" dirty="0" err="1"/>
              <a:t>khusus</a:t>
            </a:r>
            <a:r>
              <a:rPr lang="en-US" dirty="0"/>
              <a:t> yang </a:t>
            </a:r>
            <a:r>
              <a:rPr lang="en-US" dirty="0" err="1"/>
              <a:t>mengatur</a:t>
            </a:r>
            <a:r>
              <a:rPr lang="en-US" dirty="0"/>
              <a:t> di </a:t>
            </a:r>
            <a:r>
              <a:rPr lang="en-US" dirty="0" err="1"/>
              <a:t>sektor</a:t>
            </a:r>
            <a:r>
              <a:rPr lang="en-US" dirty="0"/>
              <a:t> </a:t>
            </a:r>
            <a:r>
              <a:rPr lang="en-US" dirty="0" err="1"/>
              <a:t>pertanian</a:t>
            </a:r>
            <a:r>
              <a:rPr lang="en-US" dirty="0"/>
              <a:t> </a:t>
            </a:r>
            <a:r>
              <a:rPr lang="en-US" dirty="0" err="1"/>
              <a:t>dan</a:t>
            </a:r>
            <a:r>
              <a:rPr lang="en-US" dirty="0"/>
              <a:t> </a:t>
            </a:r>
            <a:r>
              <a:rPr lang="en-US" dirty="0" err="1"/>
              <a:t>kebutuhan</a:t>
            </a:r>
            <a:r>
              <a:rPr lang="en-US" dirty="0"/>
              <a:t> </a:t>
            </a:r>
            <a:r>
              <a:rPr lang="en-US" dirty="0" err="1"/>
              <a:t>pangan</a:t>
            </a:r>
            <a:r>
              <a:rPr lang="en-US" dirty="0"/>
              <a:t> </a:t>
            </a:r>
            <a:r>
              <a:rPr lang="en-US" dirty="0" err="1"/>
              <a:t>yaitu</a:t>
            </a:r>
            <a:r>
              <a:rPr lang="en-US" dirty="0"/>
              <a:t> </a:t>
            </a:r>
            <a:r>
              <a:rPr lang="en-US" i="1" dirty="0"/>
              <a:t>Agreement on Agriculture </a:t>
            </a:r>
            <a:r>
              <a:rPr lang="en-US" dirty="0"/>
              <a:t>(</a:t>
            </a:r>
            <a:r>
              <a:rPr lang="en-US" dirty="0" err="1"/>
              <a:t>AoA</a:t>
            </a:r>
            <a:r>
              <a:rPr lang="en-US" dirty="0" smtClean="0"/>
              <a:t>)</a:t>
            </a:r>
            <a:endParaRPr lang="id-ID" dirty="0" smtClean="0"/>
          </a:p>
          <a:p>
            <a:r>
              <a:rPr lang="en-US" dirty="0"/>
              <a:t> Indonesia </a:t>
            </a:r>
            <a:r>
              <a:rPr lang="en-US" dirty="0" err="1"/>
              <a:t>meratifikasi</a:t>
            </a:r>
            <a:r>
              <a:rPr lang="en-US" dirty="0"/>
              <a:t> </a:t>
            </a:r>
            <a:r>
              <a:rPr lang="en-US" dirty="0" err="1"/>
              <a:t>perjanjian</a:t>
            </a:r>
            <a:r>
              <a:rPr lang="en-US" dirty="0"/>
              <a:t> </a:t>
            </a:r>
            <a:r>
              <a:rPr lang="en-US" dirty="0" err="1"/>
              <a:t>AoA</a:t>
            </a:r>
            <a:r>
              <a:rPr lang="en-US" dirty="0"/>
              <a:t> </a:t>
            </a:r>
            <a:r>
              <a:rPr lang="en-US" dirty="0" err="1"/>
              <a:t>sejak</a:t>
            </a:r>
            <a:r>
              <a:rPr lang="en-US" dirty="0"/>
              <a:t> </a:t>
            </a:r>
            <a:r>
              <a:rPr lang="en-US" dirty="0" err="1"/>
              <a:t>tahun</a:t>
            </a:r>
            <a:r>
              <a:rPr lang="en-US" dirty="0"/>
              <a:t> 1995. </a:t>
            </a:r>
            <a:r>
              <a:rPr lang="en-US" dirty="0" err="1"/>
              <a:t>Mulai</a:t>
            </a:r>
            <a:r>
              <a:rPr lang="en-US" dirty="0"/>
              <a:t> </a:t>
            </a:r>
            <a:r>
              <a:rPr lang="en-US" dirty="0" err="1"/>
              <a:t>saat</a:t>
            </a:r>
            <a:r>
              <a:rPr lang="en-US" dirty="0"/>
              <a:t> </a:t>
            </a:r>
            <a:r>
              <a:rPr lang="en-US" dirty="0" err="1"/>
              <a:t>itu</a:t>
            </a:r>
            <a:r>
              <a:rPr lang="en-US" dirty="0"/>
              <a:t> </a:t>
            </a:r>
            <a:r>
              <a:rPr lang="en-US" dirty="0" err="1"/>
              <a:t>juga</a:t>
            </a:r>
            <a:r>
              <a:rPr lang="en-US" dirty="0"/>
              <a:t> Indonesia </a:t>
            </a:r>
            <a:r>
              <a:rPr lang="en-US" dirty="0" err="1"/>
              <a:t>sudah</a:t>
            </a:r>
            <a:r>
              <a:rPr lang="en-US" dirty="0"/>
              <a:t> </a:t>
            </a:r>
            <a:r>
              <a:rPr lang="en-US" dirty="0" err="1"/>
              <a:t>membuka</a:t>
            </a:r>
            <a:r>
              <a:rPr lang="en-US" dirty="0"/>
              <a:t> </a:t>
            </a:r>
            <a:r>
              <a:rPr lang="en-US" dirty="0" err="1"/>
              <a:t>pintu</a:t>
            </a:r>
            <a:r>
              <a:rPr lang="en-US" dirty="0"/>
              <a:t> </a:t>
            </a:r>
            <a:r>
              <a:rPr lang="en-US" dirty="0" err="1"/>
              <a:t>impor</a:t>
            </a:r>
            <a:r>
              <a:rPr lang="en-US" dirty="0"/>
              <a:t> yang </a:t>
            </a:r>
            <a:r>
              <a:rPr lang="en-US" dirty="0" err="1"/>
              <a:t>seluas-luasnya</a:t>
            </a:r>
            <a:r>
              <a:rPr lang="en-US" dirty="0"/>
              <a:t> </a:t>
            </a:r>
            <a:r>
              <a:rPr lang="en-US" dirty="0" err="1"/>
              <a:t>salah</a:t>
            </a:r>
            <a:r>
              <a:rPr lang="en-US" dirty="0"/>
              <a:t> </a:t>
            </a:r>
            <a:r>
              <a:rPr lang="en-US" dirty="0" err="1"/>
              <a:t>satu</a:t>
            </a:r>
            <a:r>
              <a:rPr lang="en-US" dirty="0"/>
              <a:t> </a:t>
            </a:r>
            <a:r>
              <a:rPr lang="en-US" dirty="0" err="1"/>
              <a:t>adalah</a:t>
            </a:r>
            <a:r>
              <a:rPr lang="en-US" dirty="0"/>
              <a:t> </a:t>
            </a:r>
            <a:r>
              <a:rPr lang="en-US" dirty="0" err="1"/>
              <a:t>beras</a:t>
            </a:r>
            <a:r>
              <a:rPr lang="en-US" dirty="0"/>
              <a:t>.  </a:t>
            </a:r>
            <a:r>
              <a:rPr lang="en-US" dirty="0" err="1"/>
              <a:t>Akibat</a:t>
            </a:r>
            <a:r>
              <a:rPr lang="en-US" dirty="0"/>
              <a:t> </a:t>
            </a:r>
            <a:r>
              <a:rPr lang="en-US" dirty="0" err="1"/>
              <a:t>dari</a:t>
            </a:r>
            <a:r>
              <a:rPr lang="en-US" dirty="0"/>
              <a:t> Indonesia </a:t>
            </a:r>
            <a:r>
              <a:rPr lang="en-US" dirty="0" err="1"/>
              <a:t>meratifikasi</a:t>
            </a:r>
            <a:r>
              <a:rPr lang="en-US" dirty="0"/>
              <a:t> </a:t>
            </a:r>
            <a:r>
              <a:rPr lang="en-US" dirty="0" err="1"/>
              <a:t>AoA</a:t>
            </a:r>
            <a:r>
              <a:rPr lang="en-US" dirty="0"/>
              <a:t> </a:t>
            </a:r>
            <a:r>
              <a:rPr lang="en-US" dirty="0" err="1"/>
              <a:t>menyebabkan</a:t>
            </a:r>
            <a:r>
              <a:rPr lang="en-US" dirty="0"/>
              <a:t> </a:t>
            </a:r>
            <a:r>
              <a:rPr lang="en-US" dirty="0" err="1"/>
              <a:t>hambatan</a:t>
            </a:r>
            <a:r>
              <a:rPr lang="en-US" dirty="0"/>
              <a:t> </a:t>
            </a:r>
            <a:r>
              <a:rPr lang="en-US" dirty="0" err="1"/>
              <a:t>tarif</a:t>
            </a:r>
            <a:r>
              <a:rPr lang="en-US" dirty="0"/>
              <a:t> </a:t>
            </a:r>
            <a:r>
              <a:rPr lang="en-US" dirty="0" err="1"/>
              <a:t>dan</a:t>
            </a:r>
            <a:r>
              <a:rPr lang="en-US" dirty="0"/>
              <a:t> non </a:t>
            </a:r>
            <a:r>
              <a:rPr lang="en-US" dirty="0" err="1"/>
              <a:t>tarif</a:t>
            </a:r>
            <a:r>
              <a:rPr lang="en-US" dirty="0"/>
              <a:t> </a:t>
            </a:r>
            <a:r>
              <a:rPr lang="en-US" dirty="0" err="1"/>
              <a:t>dikurangi</a:t>
            </a:r>
            <a:r>
              <a:rPr lang="en-US" dirty="0"/>
              <a:t> </a:t>
            </a:r>
            <a:r>
              <a:rPr lang="en-US" dirty="0" err="1"/>
              <a:t>bahkan</a:t>
            </a:r>
            <a:r>
              <a:rPr lang="en-US" dirty="0"/>
              <a:t> </a:t>
            </a:r>
            <a:r>
              <a:rPr lang="en-US" dirty="0" err="1"/>
              <a:t>dihilangkan</a:t>
            </a:r>
            <a:r>
              <a:rPr lang="en-US" dirty="0"/>
              <a:t> </a:t>
            </a:r>
            <a:r>
              <a:rPr lang="en-US" dirty="0" err="1"/>
              <a:t>dengan</a:t>
            </a:r>
            <a:r>
              <a:rPr lang="en-US" dirty="0"/>
              <a:t> kata lain </a:t>
            </a:r>
            <a:r>
              <a:rPr lang="en-US" dirty="0" err="1"/>
              <a:t>barang</a:t>
            </a:r>
            <a:r>
              <a:rPr lang="en-US" dirty="0"/>
              <a:t> </a:t>
            </a:r>
            <a:r>
              <a:rPr lang="en-US" dirty="0" err="1"/>
              <a:t>impor</a:t>
            </a:r>
            <a:r>
              <a:rPr lang="en-US" dirty="0"/>
              <a:t> </a:t>
            </a:r>
            <a:r>
              <a:rPr lang="en-US" dirty="0" err="1"/>
              <a:t>dari</a:t>
            </a:r>
            <a:r>
              <a:rPr lang="en-US" dirty="0"/>
              <a:t> </a:t>
            </a:r>
            <a:r>
              <a:rPr lang="en-US" dirty="0" err="1"/>
              <a:t>negara</a:t>
            </a:r>
            <a:r>
              <a:rPr lang="en-US" dirty="0"/>
              <a:t> lain </a:t>
            </a:r>
            <a:r>
              <a:rPr lang="en-US" dirty="0" err="1"/>
              <a:t>tidak</a:t>
            </a:r>
            <a:r>
              <a:rPr lang="en-US" dirty="0"/>
              <a:t> </a:t>
            </a:r>
            <a:r>
              <a:rPr lang="en-US" dirty="0" err="1"/>
              <a:t>dikenakan</a:t>
            </a:r>
            <a:r>
              <a:rPr lang="en-US" dirty="0"/>
              <a:t> </a:t>
            </a:r>
            <a:r>
              <a:rPr lang="en-US" dirty="0" err="1"/>
              <a:t>pajak</a:t>
            </a:r>
            <a:r>
              <a:rPr lang="en-US" dirty="0"/>
              <a:t> yang </a:t>
            </a:r>
            <a:r>
              <a:rPr lang="en-US" dirty="0" err="1"/>
              <a:t>berat</a:t>
            </a:r>
            <a:r>
              <a:rPr lang="en-US" dirty="0"/>
              <a:t>, </a:t>
            </a:r>
            <a:r>
              <a:rPr lang="en-US" dirty="0" err="1"/>
              <a:t>subsidi</a:t>
            </a:r>
            <a:r>
              <a:rPr lang="en-US" dirty="0"/>
              <a:t> di </a:t>
            </a:r>
            <a:r>
              <a:rPr lang="en-US" dirty="0" err="1"/>
              <a:t>sektor</a:t>
            </a:r>
            <a:r>
              <a:rPr lang="en-US" dirty="0"/>
              <a:t> </a:t>
            </a:r>
            <a:r>
              <a:rPr lang="en-US" dirty="0" err="1"/>
              <a:t>pertanian</a:t>
            </a:r>
            <a:r>
              <a:rPr lang="en-US" dirty="0"/>
              <a:t> </a:t>
            </a:r>
            <a:r>
              <a:rPr lang="en-US" dirty="0" err="1"/>
              <a:t>dicabut</a:t>
            </a:r>
            <a:r>
              <a:rPr lang="en-US" dirty="0"/>
              <a:t>, </a:t>
            </a:r>
            <a:r>
              <a:rPr lang="en-US" dirty="0" err="1"/>
              <a:t>dan</a:t>
            </a:r>
            <a:r>
              <a:rPr lang="en-US" dirty="0"/>
              <a:t> </a:t>
            </a:r>
            <a:r>
              <a:rPr lang="en-US" dirty="0" err="1"/>
              <a:t>subsidi</a:t>
            </a:r>
            <a:r>
              <a:rPr lang="en-US" dirty="0"/>
              <a:t> </a:t>
            </a:r>
            <a:r>
              <a:rPr lang="en-US" dirty="0" err="1"/>
              <a:t>ekspor</a:t>
            </a:r>
            <a:r>
              <a:rPr lang="en-US" dirty="0"/>
              <a:t> pun </a:t>
            </a:r>
            <a:r>
              <a:rPr lang="en-US" dirty="0" err="1" smtClean="0"/>
              <a:t>dikurang</a:t>
            </a:r>
            <a:r>
              <a:rPr lang="id-ID" dirty="0"/>
              <a:t>i</a:t>
            </a:r>
          </a:p>
        </p:txBody>
      </p:sp>
    </p:spTree>
    <p:extLst>
      <p:ext uri="{BB962C8B-B14F-4D97-AF65-F5344CB8AC3E}">
        <p14:creationId xmlns:p14="http://schemas.microsoft.com/office/powerpoint/2010/main" xmlns="" val="908916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Proses Perkembangan Liberalisasi Perdagangan</a:t>
            </a:r>
            <a:br>
              <a:rPr lang="id-ID" b="1" dirty="0"/>
            </a:br>
            <a:endParaRPr lang="id-ID" dirty="0"/>
          </a:p>
        </p:txBody>
      </p:sp>
      <p:sp>
        <p:nvSpPr>
          <p:cNvPr id="3" name="Content Placeholder 2"/>
          <p:cNvSpPr>
            <a:spLocks noGrp="1"/>
          </p:cNvSpPr>
          <p:nvPr>
            <p:ph idx="1"/>
          </p:nvPr>
        </p:nvSpPr>
        <p:spPr/>
        <p:txBody>
          <a:bodyPr/>
          <a:lstStyle/>
          <a:p>
            <a:r>
              <a:rPr lang="id-ID" b="1" dirty="0"/>
              <a:t>Periode Merkantilisme </a:t>
            </a:r>
            <a:endParaRPr lang="id-ID" dirty="0"/>
          </a:p>
          <a:p>
            <a:pPr marL="0" indent="0">
              <a:buNone/>
            </a:pPr>
            <a:r>
              <a:rPr lang="id-ID" dirty="0"/>
              <a:t>	Paham merkantilisme berkembang pada Abad ke 16 dan ke 17. Dalam masa ini kegiatan perekonomian dipusatkan pada upaya untuk memperoleh sumber daya atau kekayaan  (Wealth)sebanyak banyaknya, hal tersebut dimaksudkan untuk meningkatkan kekuatan politis maupun </a:t>
            </a:r>
            <a:r>
              <a:rPr lang="id-ID" dirty="0" smtClean="0"/>
              <a:t>militer.</a:t>
            </a:r>
          </a:p>
          <a:p>
            <a:pPr lvl="0"/>
            <a:r>
              <a:rPr lang="id-ID" b="1" dirty="0"/>
              <a:t>Zaman Keemasan Perdagangan Bebas: Rezim Liberal 1815-1914</a:t>
            </a:r>
            <a:endParaRPr lang="id-ID" dirty="0"/>
          </a:p>
          <a:p>
            <a:pPr marL="0" indent="0">
              <a:buNone/>
            </a:pPr>
            <a:r>
              <a:rPr lang="id-ID" dirty="0" smtClean="0"/>
              <a:t>	</a:t>
            </a:r>
            <a:r>
              <a:rPr lang="id-ID" dirty="0"/>
              <a:t>Dengan kegagalan paham merkantilisme maka paham tersebut juga mulai ditinggalkan, sebagai gantinya, paham  laissez-faire  dan  liberalisme semakin memegang peranan dalam pemikiran ekonomi di </a:t>
            </a:r>
            <a:r>
              <a:rPr lang="id-ID" dirty="0" smtClean="0"/>
              <a:t>Eropa.</a:t>
            </a:r>
          </a:p>
          <a:p>
            <a:pPr marL="0" indent="0">
              <a:buNone/>
            </a:pPr>
            <a:r>
              <a:rPr lang="id-ID" dirty="0"/>
              <a:t>	</a:t>
            </a:r>
            <a:endParaRPr lang="id-ID" dirty="0" smtClean="0"/>
          </a:p>
        </p:txBody>
      </p:sp>
    </p:spTree>
    <p:extLst>
      <p:ext uri="{BB962C8B-B14F-4D97-AF65-F5344CB8AC3E}">
        <p14:creationId xmlns:p14="http://schemas.microsoft.com/office/powerpoint/2010/main" xmlns="" val="1105406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2589212" y="2133599"/>
            <a:ext cx="8915400" cy="4536141"/>
          </a:xfrm>
        </p:spPr>
        <p:txBody>
          <a:bodyPr/>
          <a:lstStyle/>
          <a:p>
            <a:pPr marL="0" indent="0">
              <a:buNone/>
            </a:pPr>
            <a:r>
              <a:rPr lang="id-ID" dirty="0" smtClean="0"/>
              <a:t>	Dilihat </a:t>
            </a:r>
            <a:r>
              <a:rPr lang="id-ID" dirty="0"/>
              <a:t>dari perspektif sejarah ekonomi, periode liberal yang mencakup masa sejak akhir perang Napoleon tahun 1815 hingga saat meletusnya perang dunia I pada tahun 1914, merupakan satu abad yang gemilang dilihat dari segi perdagangan </a:t>
            </a:r>
            <a:r>
              <a:rPr lang="id-ID" dirty="0" smtClean="0"/>
              <a:t>internasional.</a:t>
            </a:r>
          </a:p>
          <a:p>
            <a:r>
              <a:rPr lang="id-ID" dirty="0"/>
              <a:t>Secara skematis, paham liberalisme yang mewarnai perekonomian dunia pada Abad ke-19 mencakup hal-hal berikut: </a:t>
            </a:r>
            <a:endParaRPr lang="id-ID" dirty="0" smtClean="0"/>
          </a:p>
          <a:p>
            <a:pPr lvl="0">
              <a:buFont typeface="+mj-lt"/>
              <a:buAutoNum type="arabicPeriod"/>
            </a:pPr>
            <a:r>
              <a:rPr lang="id-ID" dirty="0"/>
              <a:t>Perubahan utama yang bersifat fundamental dan yang merupakan landasan yang bertolak belakang dengan merkantilisme adalah peranan utama yang mengendalikan kegiatan yang optimal bagi semua pihak yang melakukan kegiatan ekonomi. </a:t>
            </a:r>
            <a:endParaRPr lang="id-ID" dirty="0" smtClean="0"/>
          </a:p>
          <a:p>
            <a:pPr lvl="0">
              <a:buFont typeface="+mj-lt"/>
              <a:buAutoNum type="arabicPeriod"/>
            </a:pPr>
            <a:r>
              <a:rPr lang="id-ID" dirty="0"/>
              <a:t>Agar mekanisme pasar ini dapat berjalan sesuai dengan logika permintaan dan penawaran, maka hambatan terhadap kegiatan ekonomi dalam bentuk regulasi dan berbagai jenis larangan yang menimbulkan distorsi pasar harus </a:t>
            </a:r>
            <a:r>
              <a:rPr lang="id-ID" dirty="0" smtClean="0"/>
              <a:t>dihapus</a:t>
            </a:r>
            <a:endParaRPr lang="id-ID" dirty="0"/>
          </a:p>
          <a:p>
            <a:pPr>
              <a:buFont typeface="+mj-lt"/>
              <a:buAutoNum type="arabicPeriod"/>
            </a:pPr>
            <a:endParaRPr lang="id-ID" dirty="0"/>
          </a:p>
        </p:txBody>
      </p:sp>
    </p:spTree>
    <p:extLst>
      <p:ext uri="{BB962C8B-B14F-4D97-AF65-F5344CB8AC3E}">
        <p14:creationId xmlns:p14="http://schemas.microsoft.com/office/powerpoint/2010/main" xmlns="" val="1161649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a:buFont typeface="+mj-lt"/>
              <a:buAutoNum type="arabicPeriod" startAt="3"/>
            </a:pPr>
            <a:r>
              <a:rPr lang="id-ID" dirty="0"/>
              <a:t>Kegiatan perdagangan antarbangsa dapat berkembang secara saling menguntungkan, karena perbedaan struktur  cost  secara alamiah akan menimbulkan spesialisasi bagi masing-masing pihak yang akan memusatkan kegiatan kepada bidang dimana negara tersebut memiliki keunggulan </a:t>
            </a:r>
            <a:r>
              <a:rPr lang="id-ID" dirty="0" smtClean="0"/>
              <a:t>komparatif</a:t>
            </a:r>
          </a:p>
          <a:p>
            <a:pPr>
              <a:buFont typeface="+mj-lt"/>
              <a:buAutoNum type="arabicPeriod" startAt="3"/>
            </a:pPr>
            <a:endParaRPr lang="id-ID" dirty="0"/>
          </a:p>
        </p:txBody>
      </p:sp>
    </p:spTree>
    <p:extLst>
      <p:ext uri="{BB962C8B-B14F-4D97-AF65-F5344CB8AC3E}">
        <p14:creationId xmlns:p14="http://schemas.microsoft.com/office/powerpoint/2010/main" xmlns="" val="1299053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Fragmentasi dan Disintegrasi di Eropa</a:t>
            </a:r>
            <a:endParaRPr lang="id-ID" dirty="0"/>
          </a:p>
        </p:txBody>
      </p:sp>
      <p:sp>
        <p:nvSpPr>
          <p:cNvPr id="3" name="Content Placeholder 2"/>
          <p:cNvSpPr>
            <a:spLocks noGrp="1"/>
          </p:cNvSpPr>
          <p:nvPr>
            <p:ph idx="1"/>
          </p:nvPr>
        </p:nvSpPr>
        <p:spPr/>
        <p:txBody>
          <a:bodyPr/>
          <a:lstStyle/>
          <a:p>
            <a:r>
              <a:rPr lang="id-ID" dirty="0"/>
              <a:t>Sistem perdagangan internasional yang berpijak pada landasan liberalisme mengalami fragmentasi. Pasaran bebas dan perdagangan bebas mulai menghadapi berbagai macam distorsi akibat diterapkannya kebijaksanaan yang semakin menyimpang dari paham liberal. </a:t>
            </a:r>
          </a:p>
          <a:p>
            <a:r>
              <a:rPr lang="id-ID" dirty="0"/>
              <a:t>Kebijaksanaan distortif semakin menjuruskan perekonomian dunia ke arah kegiatan yang mengesampingkan mekanisme </a:t>
            </a:r>
            <a:r>
              <a:rPr lang="id-ID" dirty="0" smtClean="0"/>
              <a:t>pasar</a:t>
            </a:r>
          </a:p>
          <a:p>
            <a:endParaRPr lang="id-ID" dirty="0"/>
          </a:p>
        </p:txBody>
      </p:sp>
    </p:spTree>
    <p:extLst>
      <p:ext uri="{BB962C8B-B14F-4D97-AF65-F5344CB8AC3E}">
        <p14:creationId xmlns:p14="http://schemas.microsoft.com/office/powerpoint/2010/main" xmlns="" val="2346651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Periode Pasca Perang Dunia II</a:t>
            </a:r>
            <a:br>
              <a:rPr lang="id-ID" b="1" dirty="0"/>
            </a:br>
            <a:endParaRPr lang="id-ID" dirty="0"/>
          </a:p>
        </p:txBody>
      </p:sp>
      <p:sp>
        <p:nvSpPr>
          <p:cNvPr id="3" name="Content Placeholder 2"/>
          <p:cNvSpPr>
            <a:spLocks noGrp="1"/>
          </p:cNvSpPr>
          <p:nvPr>
            <p:ph idx="1"/>
          </p:nvPr>
        </p:nvSpPr>
        <p:spPr/>
        <p:txBody>
          <a:bodyPr>
            <a:normAutofit lnSpcReduction="10000"/>
          </a:bodyPr>
          <a:lstStyle/>
          <a:p>
            <a:r>
              <a:rPr lang="id-ID" dirty="0"/>
              <a:t>Pada akhir Perang Dunia II, perdagangan internasional berada dalam keadaan yang tidak menentu. Negara-negara sekutu sebagai pihak pemenang dari perang mulai mengambil upaya untuk membenahi sistem perekonomian dan perdagangan internasional. Berbagai analisis telah dilakukan untuk mencegah terulangnya fragmentasi yang terjadi dalam sistem perekonomian dunia pada tahun 1930 </a:t>
            </a:r>
            <a:r>
              <a:rPr lang="id-ID" dirty="0" smtClean="0"/>
              <a:t>an</a:t>
            </a:r>
          </a:p>
          <a:p>
            <a:r>
              <a:rPr lang="id-ID" dirty="0"/>
              <a:t>Negara-negara sekutu menghendaki penerapan kembali elemen-elemen positif yang terdapat pada periode zaman emas perdagangan internasional dengan menanamkan landasan-landasan yang memungkinkan peningkatan kegiatan perdagangan internasional yang lebih terbuka. Mereka bermaksud menciptakan organisasi-organisasi internasional yang dapat secara aktif turut menciptakan aturan main dalam perdagangan internasional berdasarkan kerjasama antar negara.</a:t>
            </a:r>
          </a:p>
        </p:txBody>
      </p:sp>
    </p:spTree>
    <p:extLst>
      <p:ext uri="{BB962C8B-B14F-4D97-AF65-F5344CB8AC3E}">
        <p14:creationId xmlns:p14="http://schemas.microsoft.com/office/powerpoint/2010/main" xmlns="" val="49475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Periode Pasca Perang Dingin</a:t>
            </a:r>
            <a:r>
              <a:rPr lang="id-ID" dirty="0"/>
              <a:t/>
            </a:r>
            <a:br>
              <a:rPr lang="id-ID" dirty="0"/>
            </a:br>
            <a:endParaRPr lang="id-ID" dirty="0"/>
          </a:p>
        </p:txBody>
      </p:sp>
      <p:sp>
        <p:nvSpPr>
          <p:cNvPr id="3" name="Content Placeholder 2"/>
          <p:cNvSpPr>
            <a:spLocks noGrp="1"/>
          </p:cNvSpPr>
          <p:nvPr>
            <p:ph idx="1"/>
          </p:nvPr>
        </p:nvSpPr>
        <p:spPr/>
        <p:txBody>
          <a:bodyPr>
            <a:normAutofit lnSpcReduction="10000"/>
          </a:bodyPr>
          <a:lstStyle/>
          <a:p>
            <a:r>
              <a:rPr lang="id-ID" dirty="0"/>
              <a:t>Awal tahun 1990-an merupakan suatu pembukaan era baru yang sangat historis dalam sejarah dunia modern. Pada awal tahun 1990-an pemikiran bahwa mekanisme pasar merupakan instrument yang efisien untuk melakukan kegiatan ekonomi semakin diterima secara global. Disamping itu, semakin ada kesadaran mengenai terbatasnya kemampuan sektor pemerintah untuk memecahkan semua masalah </a:t>
            </a:r>
            <a:r>
              <a:rPr lang="id-ID" dirty="0" smtClean="0"/>
              <a:t>ekonomi</a:t>
            </a:r>
          </a:p>
          <a:p>
            <a:r>
              <a:rPr lang="id-ID" dirty="0"/>
              <a:t>Di bidang ekonomi, perkembangan yang terjadi lebih kompleks, perkembangan di Asia timur telah mengubah peta dan berangsur, pusat kegiatan ekonomi yang dinamis mulai semakin lebih terpusat di Asia, atau minimal di Asia Pasifik, dengan perkembangan hubungan ekonomi yang semakin intensif, baik hubungan trans-pasifik antara Asia pada satu pihak dan Amerika Utara pada lain pihak, maupun hubungan intra Asia-Pasifik yang juga semakin meningkat</a:t>
            </a:r>
          </a:p>
        </p:txBody>
      </p:sp>
    </p:spTree>
    <p:extLst>
      <p:ext uri="{BB962C8B-B14F-4D97-AF65-F5344CB8AC3E}">
        <p14:creationId xmlns:p14="http://schemas.microsoft.com/office/powerpoint/2010/main" xmlns="" val="2659804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2101" y="2788555"/>
            <a:ext cx="8911687" cy="1280890"/>
          </a:xfrm>
        </p:spPr>
        <p:txBody>
          <a:bodyPr/>
          <a:lstStyle/>
          <a:p>
            <a:r>
              <a:rPr lang="id-ID" dirty="0" smtClean="0"/>
              <a:t>SEKIAN DAN TERIMAKASIH</a:t>
            </a:r>
            <a:endParaRPr lang="id-ID" dirty="0"/>
          </a:p>
        </p:txBody>
      </p:sp>
      <p:sp>
        <p:nvSpPr>
          <p:cNvPr id="3" name="Content Placeholder 2"/>
          <p:cNvSpPr>
            <a:spLocks noGrp="1"/>
          </p:cNvSpPr>
          <p:nvPr>
            <p:ph idx="1"/>
          </p:nvPr>
        </p:nvSpPr>
        <p:spPr>
          <a:xfrm>
            <a:off x="4068388" y="3263153"/>
            <a:ext cx="8915400" cy="3777622"/>
          </a:xfrm>
        </p:spPr>
        <p:txBody>
          <a:bodyPr>
            <a:normAutofit/>
          </a:bodyPr>
          <a:lstStyle/>
          <a:p>
            <a:pPr marL="0" indent="0">
              <a:buNone/>
            </a:pPr>
            <a:r>
              <a:rPr lang="id-ID" sz="3600" dirty="0" smtClean="0">
                <a:latin typeface="Bickham Script Pro Semibold" panose="030306020407070D0D06" pitchFamily="66" charset="0"/>
              </a:rPr>
              <a:t>Oleh Kelompok 2 Perekonomian Indonesia</a:t>
            </a:r>
            <a:endParaRPr lang="id-ID" sz="3600" dirty="0">
              <a:latin typeface="Bickham Script Pro Semibold" panose="030306020407070D0D06" pitchFamily="66" charset="0"/>
            </a:endParaRPr>
          </a:p>
        </p:txBody>
      </p:sp>
    </p:spTree>
    <p:extLst>
      <p:ext uri="{BB962C8B-B14F-4D97-AF65-F5344CB8AC3E}">
        <p14:creationId xmlns:p14="http://schemas.microsoft.com/office/powerpoint/2010/main" xmlns="" val="311507672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31</TotalTime>
  <Words>429</Words>
  <Application>Microsoft Office PowerPoint</Application>
  <PresentationFormat>Custom</PresentationFormat>
  <Paragraphs>32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Wisp</vt:lpstr>
      <vt:lpstr>LIBERALISASI DALAM PERDAGANGAN </vt:lpstr>
      <vt:lpstr>Konsep Liberalisasi Perdagangan  </vt:lpstr>
      <vt:lpstr>LIBERALISASI PERDAGANGAN</vt:lpstr>
      <vt:lpstr>Proses Perkembangan Liberalisasi Perdagangan </vt:lpstr>
      <vt:lpstr>Slide 5</vt:lpstr>
      <vt:lpstr>Slide 6</vt:lpstr>
      <vt:lpstr>Fragmentasi dan Disintegrasi di Eropa</vt:lpstr>
      <vt:lpstr>Periode Pasca Perang Dunia II </vt:lpstr>
      <vt:lpstr>Periode Pasca Perang Dingin </vt:lpstr>
      <vt:lpstr>SEKIAN DAN TERIMAKASIH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LIBERALISASI DALAM PERDAGANGAN</dc:title>
  <dc:creator>WINDOWS</dc:creator>
  <cp:lastModifiedBy>efri</cp:lastModifiedBy>
  <cp:revision>3</cp:revision>
  <dcterms:created xsi:type="dcterms:W3CDTF">2019-05-14T12:19:17Z</dcterms:created>
  <dcterms:modified xsi:type="dcterms:W3CDTF">2019-05-14T15:13:53Z</dcterms:modified>
</cp:coreProperties>
</file>