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296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54938-52DE-48ED-BFE2-108EAFD68FE6}" type="datetimeFigureOut">
              <a:rPr lang="en-US" smtClean="0"/>
              <a:t>3/25/2019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537DB-A2B5-4F27-B39E-7921C8F45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919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54938-52DE-48ED-BFE2-108EAFD68FE6}" type="datetimeFigureOut">
              <a:rPr lang="en-US" smtClean="0"/>
              <a:t>3/25/2019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537DB-A2B5-4F27-B39E-7921C8F45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5218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54938-52DE-48ED-BFE2-108EAFD68FE6}" type="datetimeFigureOut">
              <a:rPr lang="en-US" smtClean="0"/>
              <a:t>3/25/2019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537DB-A2B5-4F27-B39E-7921C8F45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75461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54938-52DE-48ED-BFE2-108EAFD68FE6}" type="datetimeFigureOut">
              <a:rPr lang="en-US" smtClean="0"/>
              <a:t>3/25/2019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537DB-A2B5-4F27-B39E-7921C8F45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24462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54938-52DE-48ED-BFE2-108EAFD68FE6}" type="datetimeFigureOut">
              <a:rPr lang="en-US" smtClean="0"/>
              <a:t>3/25/2019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537DB-A2B5-4F27-B39E-7921C8F45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9618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54938-52DE-48ED-BFE2-108EAFD68FE6}" type="datetimeFigureOut">
              <a:rPr lang="en-US" smtClean="0"/>
              <a:t>3/25/2019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537DB-A2B5-4F27-B39E-7921C8F45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16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54938-52DE-48ED-BFE2-108EAFD68FE6}" type="datetimeFigureOut">
              <a:rPr lang="en-US" smtClean="0"/>
              <a:t>3/25/2019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537DB-A2B5-4F27-B39E-7921C8F45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1169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54938-52DE-48ED-BFE2-108EAFD68FE6}" type="datetimeFigureOut">
              <a:rPr lang="en-US" smtClean="0"/>
              <a:t>3/25/2019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537DB-A2B5-4F27-B39E-7921C8F45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4673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54938-52DE-48ED-BFE2-108EAFD68FE6}" type="datetimeFigureOut">
              <a:rPr lang="en-US" smtClean="0"/>
              <a:t>3/25/2019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537DB-A2B5-4F27-B39E-7921C8F45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6476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54938-52DE-48ED-BFE2-108EAFD68FE6}" type="datetimeFigureOut">
              <a:rPr lang="en-US" smtClean="0"/>
              <a:t>3/25/2019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537DB-A2B5-4F27-B39E-7921C8F45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4926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54938-52DE-48ED-BFE2-108EAFD68FE6}" type="datetimeFigureOut">
              <a:rPr lang="en-US" smtClean="0"/>
              <a:t>3/25/2019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537DB-A2B5-4F27-B39E-7921C8F45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407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754938-52DE-48ED-BFE2-108EAFD68FE6}" type="datetimeFigureOut">
              <a:rPr lang="en-US" smtClean="0"/>
              <a:t>3/25/2019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537DB-A2B5-4F27-B39E-7921C8F45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6358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 err="1" smtClean="0"/>
              <a:t>Penyerapan</a:t>
            </a:r>
            <a:r>
              <a:rPr lang="en-US" dirty="0" smtClean="0"/>
              <a:t> di </a:t>
            </a:r>
            <a:r>
              <a:rPr lang="en-US" dirty="0" err="1" smtClean="0"/>
              <a:t>Usus</a:t>
            </a:r>
            <a:r>
              <a:rPr lang="en-US" dirty="0" smtClean="0"/>
              <a:t> </a:t>
            </a:r>
            <a:r>
              <a:rPr lang="en-US" dirty="0" err="1" smtClean="0"/>
              <a:t>Halus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67200" y="3886200"/>
            <a:ext cx="3505200" cy="1752600"/>
          </a:xfrm>
        </p:spPr>
        <p:txBody>
          <a:bodyPr>
            <a:normAutofit/>
          </a:bodyPr>
          <a:lstStyle/>
          <a:p>
            <a:r>
              <a:rPr lang="en-US" sz="2000" dirty="0" smtClean="0"/>
              <a:t>by : </a:t>
            </a:r>
            <a:r>
              <a:rPr lang="en-US" sz="2000" dirty="0" err="1" smtClean="0"/>
              <a:t>Fibria</a:t>
            </a:r>
            <a:endParaRPr lang="en-US" sz="2000" dirty="0" smtClean="0"/>
          </a:p>
          <a:p>
            <a:r>
              <a:rPr lang="en-US" sz="2000" dirty="0" err="1" smtClean="0"/>
              <a:t>Jurusan</a:t>
            </a:r>
            <a:r>
              <a:rPr lang="en-US" sz="2000" dirty="0" smtClean="0"/>
              <a:t> </a:t>
            </a:r>
            <a:r>
              <a:rPr lang="en-US" sz="2000" dirty="0" err="1" smtClean="0"/>
              <a:t>Pendidikan</a:t>
            </a:r>
            <a:r>
              <a:rPr lang="en-US" sz="2000" dirty="0" smtClean="0"/>
              <a:t> </a:t>
            </a:r>
            <a:r>
              <a:rPr lang="en-US" sz="2000" dirty="0" err="1" smtClean="0"/>
              <a:t>Biologi</a:t>
            </a:r>
            <a:r>
              <a:rPr lang="en-US" sz="2000" dirty="0" smtClean="0"/>
              <a:t> </a:t>
            </a:r>
            <a:r>
              <a:rPr lang="en-US" sz="2000" dirty="0" err="1" smtClean="0"/>
              <a:t>Universitas</a:t>
            </a:r>
            <a:r>
              <a:rPr lang="en-US" sz="2000" dirty="0" smtClean="0"/>
              <a:t> PGRI Semarang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17953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52400"/>
            <a:ext cx="5410200" cy="6360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472701" y="142076"/>
            <a:ext cx="3276600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PENCERNAAN DAN PENYERAPAN KARBOHIDRAT</a:t>
            </a:r>
            <a:endParaRPr lang="en-US" sz="1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5503952" y="778174"/>
            <a:ext cx="358140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1400" dirty="0" err="1" smtClean="0"/>
              <a:t>Karbohidrat</a:t>
            </a:r>
            <a:r>
              <a:rPr lang="en-US" sz="1400" dirty="0" smtClean="0"/>
              <a:t> </a:t>
            </a:r>
            <a:r>
              <a:rPr lang="en-US" sz="1400" dirty="0" err="1" smtClean="0"/>
              <a:t>dimakan</a:t>
            </a:r>
            <a:r>
              <a:rPr lang="en-US" sz="1400" dirty="0" smtClean="0"/>
              <a:t> </a:t>
            </a:r>
            <a:r>
              <a:rPr lang="en-US" sz="1400" dirty="0" err="1" smtClean="0"/>
              <a:t>dlm</a:t>
            </a:r>
            <a:r>
              <a:rPr lang="en-US" sz="1400" dirty="0" smtClean="0"/>
              <a:t> </a:t>
            </a:r>
            <a:r>
              <a:rPr lang="en-US" sz="1400" dirty="0" err="1" smtClean="0"/>
              <a:t>bentuk</a:t>
            </a:r>
            <a:r>
              <a:rPr lang="en-US" sz="1400" dirty="0" smtClean="0"/>
              <a:t> </a:t>
            </a:r>
            <a:r>
              <a:rPr lang="en-US" sz="1400" dirty="0" err="1" smtClean="0"/>
              <a:t>polisakarida</a:t>
            </a:r>
            <a:r>
              <a:rPr lang="en-US" sz="1400" dirty="0" smtClean="0"/>
              <a:t> </a:t>
            </a:r>
            <a:r>
              <a:rPr lang="en-US" sz="1400" dirty="0" err="1" smtClean="0"/>
              <a:t>makanan</a:t>
            </a:r>
            <a:r>
              <a:rPr lang="en-US" sz="1400" dirty="0" smtClean="0"/>
              <a:t>, </a:t>
            </a:r>
            <a:r>
              <a:rPr lang="en-US" sz="1400" dirty="0" err="1" smtClean="0"/>
              <a:t>yaitu</a:t>
            </a:r>
            <a:r>
              <a:rPr lang="en-US" sz="1400" dirty="0" smtClean="0"/>
              <a:t> </a:t>
            </a:r>
            <a:r>
              <a:rPr lang="en-US" sz="1400" dirty="0" err="1" smtClean="0"/>
              <a:t>tepung&amp;glikogen</a:t>
            </a:r>
            <a:r>
              <a:rPr lang="en-US" sz="1400" dirty="0" smtClean="0"/>
              <a:t> . </a:t>
            </a:r>
            <a:r>
              <a:rPr lang="en-US" sz="1400" dirty="0" err="1" smtClean="0"/>
              <a:t>Lalu</a:t>
            </a:r>
            <a:r>
              <a:rPr lang="en-US" sz="1400" dirty="0" smtClean="0"/>
              <a:t> </a:t>
            </a:r>
            <a:r>
              <a:rPr lang="en-US" sz="1400" dirty="0" err="1" smtClean="0"/>
              <a:t>tepung&amp;glikogen</a:t>
            </a:r>
            <a:r>
              <a:rPr lang="en-US" sz="1400" dirty="0" smtClean="0"/>
              <a:t> </a:t>
            </a:r>
            <a:r>
              <a:rPr lang="en-US" sz="1400" dirty="0" err="1" smtClean="0"/>
              <a:t>dicerna</a:t>
            </a:r>
            <a:r>
              <a:rPr lang="en-US" sz="1400" dirty="0" smtClean="0"/>
              <a:t> di </a:t>
            </a:r>
            <a:r>
              <a:rPr lang="en-US" sz="1400" dirty="0" err="1" smtClean="0"/>
              <a:t>dlm</a:t>
            </a:r>
            <a:r>
              <a:rPr lang="en-US" sz="1400" dirty="0" smtClean="0"/>
              <a:t> </a:t>
            </a:r>
            <a:r>
              <a:rPr lang="en-US" sz="1400" dirty="0" err="1" smtClean="0"/>
              <a:t>mulut</a:t>
            </a:r>
            <a:r>
              <a:rPr lang="en-US" sz="1400" dirty="0" smtClean="0"/>
              <a:t> </a:t>
            </a:r>
            <a:r>
              <a:rPr lang="en-US" sz="1400" dirty="0" err="1" smtClean="0"/>
              <a:t>dgn</a:t>
            </a:r>
            <a:r>
              <a:rPr lang="en-US" sz="1400" dirty="0" smtClean="0"/>
              <a:t> </a:t>
            </a:r>
            <a:r>
              <a:rPr lang="en-US" sz="1400" dirty="0" err="1" smtClean="0"/>
              <a:t>bantuan</a:t>
            </a:r>
            <a:r>
              <a:rPr lang="en-US" sz="1400" dirty="0" smtClean="0"/>
              <a:t> </a:t>
            </a:r>
            <a:r>
              <a:rPr lang="en-US" sz="1400" dirty="0" err="1" smtClean="0"/>
              <a:t>enzim</a:t>
            </a:r>
            <a:r>
              <a:rPr lang="en-US" sz="1400" dirty="0" smtClean="0"/>
              <a:t> </a:t>
            </a:r>
            <a:r>
              <a:rPr lang="en-US" sz="1400" dirty="0" err="1" smtClean="0"/>
              <a:t>amilase</a:t>
            </a:r>
            <a:r>
              <a:rPr lang="en-US" sz="1400" dirty="0" smtClean="0"/>
              <a:t> saliva </a:t>
            </a:r>
            <a:r>
              <a:rPr lang="en-US" sz="1400" dirty="0" err="1" smtClean="0"/>
              <a:t>dan</a:t>
            </a:r>
            <a:r>
              <a:rPr lang="en-US" sz="1400" dirty="0" smtClean="0"/>
              <a:t> </a:t>
            </a:r>
            <a:r>
              <a:rPr lang="en-US" sz="1400" dirty="0" err="1" smtClean="0"/>
              <a:t>amilase</a:t>
            </a:r>
            <a:r>
              <a:rPr lang="en-US" sz="1400" dirty="0" smtClean="0"/>
              <a:t> </a:t>
            </a:r>
            <a:r>
              <a:rPr lang="en-US" sz="1400" dirty="0" err="1" smtClean="0"/>
              <a:t>pankreas</a:t>
            </a:r>
            <a:r>
              <a:rPr lang="en-US" sz="1400" dirty="0" smtClean="0"/>
              <a:t> </a:t>
            </a:r>
            <a:r>
              <a:rPr lang="en-US" sz="1400" dirty="0" err="1" smtClean="0"/>
              <a:t>diubah</a:t>
            </a:r>
            <a:r>
              <a:rPr lang="en-US" sz="1400" dirty="0" smtClean="0"/>
              <a:t> </a:t>
            </a:r>
            <a:r>
              <a:rPr lang="en-US" sz="1400" dirty="0" err="1" smtClean="0"/>
              <a:t>mjd</a:t>
            </a:r>
            <a:r>
              <a:rPr lang="en-US" sz="1400" dirty="0" smtClean="0"/>
              <a:t> </a:t>
            </a:r>
            <a:r>
              <a:rPr lang="en-US" sz="1400" dirty="0" err="1" smtClean="0"/>
              <a:t>disakarida</a:t>
            </a:r>
            <a:r>
              <a:rPr lang="en-US" sz="1400" dirty="0" smtClean="0"/>
              <a:t> </a:t>
            </a:r>
            <a:r>
              <a:rPr lang="en-US" sz="1400" dirty="0" err="1" smtClean="0"/>
              <a:t>yaitu</a:t>
            </a:r>
            <a:r>
              <a:rPr lang="en-US" sz="1400" dirty="0" smtClean="0"/>
              <a:t> </a:t>
            </a:r>
            <a:r>
              <a:rPr lang="en-US" sz="1400" dirty="0" err="1" smtClean="0"/>
              <a:t>laktosa</a:t>
            </a:r>
            <a:r>
              <a:rPr lang="en-US" sz="1400" dirty="0" smtClean="0"/>
              <a:t>, </a:t>
            </a:r>
            <a:r>
              <a:rPr lang="en-US" sz="1400" dirty="0" err="1" smtClean="0"/>
              <a:t>maltosa</a:t>
            </a:r>
            <a:r>
              <a:rPr lang="en-US" sz="1400" dirty="0" smtClean="0"/>
              <a:t> </a:t>
            </a:r>
            <a:r>
              <a:rPr lang="en-US" sz="1400" dirty="0" err="1" smtClean="0"/>
              <a:t>dan</a:t>
            </a:r>
            <a:r>
              <a:rPr lang="en-US" sz="1400" dirty="0" smtClean="0"/>
              <a:t> </a:t>
            </a:r>
            <a:r>
              <a:rPr lang="en-US" sz="1400" dirty="0" err="1" smtClean="0"/>
              <a:t>sukrosa</a:t>
            </a:r>
            <a:r>
              <a:rPr lang="en-US" sz="1400" dirty="0" smtClean="0"/>
              <a:t>.</a:t>
            </a:r>
          </a:p>
          <a:p>
            <a:pPr marL="342900" indent="-342900">
              <a:buAutoNum type="arabicPeriod"/>
            </a:pPr>
            <a:r>
              <a:rPr lang="en-US" sz="1400" dirty="0" err="1" smtClean="0"/>
              <a:t>Laktosa</a:t>
            </a:r>
            <a:r>
              <a:rPr lang="en-US" sz="1400" dirty="0" smtClean="0"/>
              <a:t>, </a:t>
            </a:r>
            <a:r>
              <a:rPr lang="en-US" sz="1400" dirty="0" err="1" smtClean="0"/>
              <a:t>maltosa</a:t>
            </a:r>
            <a:r>
              <a:rPr lang="en-US" sz="1400" dirty="0" smtClean="0"/>
              <a:t> </a:t>
            </a:r>
            <a:r>
              <a:rPr lang="en-US" sz="1400" dirty="0" err="1" smtClean="0"/>
              <a:t>dan</a:t>
            </a:r>
            <a:r>
              <a:rPr lang="en-US" sz="1400" dirty="0" smtClean="0"/>
              <a:t> </a:t>
            </a:r>
            <a:r>
              <a:rPr lang="en-US" sz="1400" dirty="0" err="1" smtClean="0"/>
              <a:t>sukrosa</a:t>
            </a:r>
            <a:r>
              <a:rPr lang="en-US" sz="1400" dirty="0" smtClean="0"/>
              <a:t> </a:t>
            </a:r>
            <a:r>
              <a:rPr lang="en-US" sz="1400" dirty="0" err="1" smtClean="0"/>
              <a:t>yg</a:t>
            </a:r>
            <a:r>
              <a:rPr lang="en-US" sz="1400" dirty="0" smtClean="0"/>
              <a:t> </a:t>
            </a:r>
            <a:r>
              <a:rPr lang="en-US" sz="1400" dirty="0" err="1" smtClean="0"/>
              <a:t>sdh</a:t>
            </a:r>
            <a:r>
              <a:rPr lang="en-US" sz="1400" dirty="0" smtClean="0"/>
              <a:t> </a:t>
            </a:r>
            <a:r>
              <a:rPr lang="en-US" sz="1400" dirty="0" err="1" smtClean="0"/>
              <a:t>terbentuk</a:t>
            </a:r>
            <a:r>
              <a:rPr lang="en-US" sz="1400" dirty="0" smtClean="0"/>
              <a:t>, </a:t>
            </a:r>
            <a:r>
              <a:rPr lang="en-US" sz="1400" dirty="0" err="1" smtClean="0"/>
              <a:t>akan</a:t>
            </a:r>
            <a:r>
              <a:rPr lang="en-US" sz="1400" dirty="0" smtClean="0"/>
              <a:t> </a:t>
            </a:r>
            <a:r>
              <a:rPr lang="en-US" sz="1400" dirty="0" err="1" smtClean="0"/>
              <a:t>diubah</a:t>
            </a:r>
            <a:r>
              <a:rPr lang="en-US" sz="1400" dirty="0" smtClean="0"/>
              <a:t> </a:t>
            </a:r>
            <a:r>
              <a:rPr lang="en-US" sz="1400" dirty="0" err="1" smtClean="0"/>
              <a:t>mjd</a:t>
            </a:r>
            <a:r>
              <a:rPr lang="en-US" sz="1400" dirty="0" smtClean="0"/>
              <a:t> </a:t>
            </a:r>
            <a:r>
              <a:rPr lang="en-US" sz="1400" dirty="0" err="1" smtClean="0"/>
              <a:t>btk</a:t>
            </a:r>
            <a:r>
              <a:rPr lang="en-US" sz="1400" dirty="0" smtClean="0"/>
              <a:t> </a:t>
            </a:r>
            <a:r>
              <a:rPr lang="en-US" sz="1400" dirty="0" err="1" smtClean="0"/>
              <a:t>monosakaridanya</a:t>
            </a:r>
            <a:r>
              <a:rPr lang="en-US" sz="1400" dirty="0" smtClean="0"/>
              <a:t>, </a:t>
            </a:r>
            <a:r>
              <a:rPr lang="en-US" sz="1400" dirty="0" err="1" smtClean="0"/>
              <a:t>yaitu</a:t>
            </a:r>
            <a:r>
              <a:rPr lang="en-US" sz="1400" dirty="0" smtClean="0"/>
              <a:t> :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en-US" sz="1400" dirty="0" err="1" smtClean="0"/>
              <a:t>Laktosa</a:t>
            </a:r>
            <a:r>
              <a:rPr lang="en-US" sz="1400" dirty="0" smtClean="0"/>
              <a:t> </a:t>
            </a:r>
            <a:r>
              <a:rPr lang="en-US" sz="1400" dirty="0" smtClean="0">
                <a:sym typeface="Wingdings" pitchFamily="2" charset="2"/>
              </a:rPr>
              <a:t> </a:t>
            </a:r>
            <a:r>
              <a:rPr lang="en-US" sz="1400" dirty="0" err="1" smtClean="0">
                <a:sym typeface="Wingdings" pitchFamily="2" charset="2"/>
              </a:rPr>
              <a:t>galaktosa+glukosa</a:t>
            </a:r>
            <a:r>
              <a:rPr lang="en-US" sz="1400" dirty="0" smtClean="0">
                <a:sym typeface="Wingdings" pitchFamily="2" charset="2"/>
              </a:rPr>
              <a:t> (</a:t>
            </a:r>
            <a:r>
              <a:rPr lang="en-US" sz="1400" dirty="0" err="1" smtClean="0">
                <a:sym typeface="Wingdings" pitchFamily="2" charset="2"/>
              </a:rPr>
              <a:t>bantuan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aenzim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laktase</a:t>
            </a:r>
            <a:r>
              <a:rPr lang="en-US" sz="1400" dirty="0" smtClean="0">
                <a:sym typeface="Wingdings" pitchFamily="2" charset="2"/>
              </a:rPr>
              <a:t>)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en-US" sz="1400" dirty="0" err="1" smtClean="0">
                <a:sym typeface="Wingdings" pitchFamily="2" charset="2"/>
              </a:rPr>
              <a:t>Maltosa</a:t>
            </a:r>
            <a:r>
              <a:rPr lang="en-US" sz="1400" dirty="0" smtClean="0">
                <a:sym typeface="Wingdings" pitchFamily="2" charset="2"/>
              </a:rPr>
              <a:t>  </a:t>
            </a:r>
            <a:r>
              <a:rPr lang="en-US" sz="1400" dirty="0" err="1" smtClean="0">
                <a:sym typeface="Wingdings" pitchFamily="2" charset="2"/>
              </a:rPr>
              <a:t>glukosa</a:t>
            </a:r>
            <a:r>
              <a:rPr lang="en-US" sz="1400" dirty="0" smtClean="0">
                <a:sym typeface="Wingdings" pitchFamily="2" charset="2"/>
              </a:rPr>
              <a:t> (</a:t>
            </a:r>
            <a:r>
              <a:rPr lang="en-US" sz="1400" dirty="0" err="1" smtClean="0">
                <a:sym typeface="Wingdings" pitchFamily="2" charset="2"/>
              </a:rPr>
              <a:t>bantuan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enzim</a:t>
            </a:r>
            <a:r>
              <a:rPr lang="en-US" sz="1400" dirty="0" smtClean="0">
                <a:sym typeface="Wingdings" pitchFamily="2" charset="2"/>
              </a:rPr>
              <a:t> maltase)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en-US" sz="1400" dirty="0" err="1" smtClean="0">
                <a:sym typeface="Wingdings" pitchFamily="2" charset="2"/>
              </a:rPr>
              <a:t>Sukrosa</a:t>
            </a:r>
            <a:r>
              <a:rPr lang="en-US" sz="1400" dirty="0" smtClean="0">
                <a:sym typeface="Wingdings" pitchFamily="2" charset="2"/>
              </a:rPr>
              <a:t>  </a:t>
            </a:r>
            <a:r>
              <a:rPr lang="en-US" sz="1400" dirty="0" err="1" smtClean="0">
                <a:sym typeface="Wingdings" pitchFamily="2" charset="2"/>
              </a:rPr>
              <a:t>glukosa+fruktosa</a:t>
            </a:r>
            <a:r>
              <a:rPr lang="en-US" sz="1400" dirty="0" smtClean="0">
                <a:sym typeface="Wingdings" pitchFamily="2" charset="2"/>
              </a:rPr>
              <a:t> (</a:t>
            </a:r>
            <a:r>
              <a:rPr lang="en-US" sz="1400" dirty="0" err="1" smtClean="0">
                <a:sym typeface="Wingdings" pitchFamily="2" charset="2"/>
              </a:rPr>
              <a:t>bantuan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enzim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sukrase</a:t>
            </a:r>
            <a:r>
              <a:rPr lang="en-US" sz="1400" dirty="0" smtClean="0">
                <a:sym typeface="Wingdings" pitchFamily="2" charset="2"/>
              </a:rPr>
              <a:t>)</a:t>
            </a:r>
          </a:p>
          <a:p>
            <a:pPr marL="342900" indent="-342900">
              <a:buAutoNum type="arabicPeriod" startAt="3"/>
            </a:pPr>
            <a:r>
              <a:rPr lang="en-US" sz="1400" dirty="0" err="1" smtClean="0"/>
              <a:t>Monosakarida</a:t>
            </a:r>
            <a:r>
              <a:rPr lang="en-US" sz="1400" dirty="0" smtClean="0"/>
              <a:t>  </a:t>
            </a:r>
            <a:r>
              <a:rPr lang="en-US" sz="1400" dirty="0" err="1" smtClean="0"/>
              <a:t>glukosa&amp;galaktosa</a:t>
            </a:r>
            <a:r>
              <a:rPr lang="en-US" sz="1400" dirty="0" smtClean="0"/>
              <a:t> </a:t>
            </a:r>
            <a:r>
              <a:rPr lang="en-US" sz="1400" dirty="0" err="1" smtClean="0"/>
              <a:t>diserap</a:t>
            </a:r>
            <a:r>
              <a:rPr lang="en-US" sz="1400" dirty="0" smtClean="0"/>
              <a:t> </a:t>
            </a:r>
            <a:r>
              <a:rPr lang="en-US" sz="1400" dirty="0" err="1" smtClean="0"/>
              <a:t>ke</a:t>
            </a:r>
            <a:r>
              <a:rPr lang="en-US" sz="1400" dirty="0" smtClean="0"/>
              <a:t> </a:t>
            </a:r>
            <a:r>
              <a:rPr lang="en-US" sz="1400" dirty="0" err="1" smtClean="0"/>
              <a:t>dlm</a:t>
            </a:r>
            <a:r>
              <a:rPr lang="en-US" sz="1400" dirty="0" smtClean="0"/>
              <a:t> </a:t>
            </a:r>
            <a:r>
              <a:rPr lang="en-US" sz="1400" dirty="0" err="1" smtClean="0"/>
              <a:t>sel</a:t>
            </a:r>
            <a:r>
              <a:rPr lang="en-US" sz="1400" dirty="0" smtClean="0"/>
              <a:t> </a:t>
            </a:r>
            <a:r>
              <a:rPr lang="en-US" sz="1400" dirty="0" err="1" smtClean="0"/>
              <a:t>melalui</a:t>
            </a:r>
            <a:r>
              <a:rPr lang="en-US" sz="1400" dirty="0" smtClean="0"/>
              <a:t> proses transport </a:t>
            </a:r>
            <a:r>
              <a:rPr lang="en-US" sz="1400" dirty="0" err="1" smtClean="0"/>
              <a:t>aktif</a:t>
            </a:r>
            <a:r>
              <a:rPr lang="en-US" sz="1400" dirty="0" smtClean="0"/>
              <a:t> </a:t>
            </a:r>
            <a:r>
              <a:rPr lang="en-US" sz="1400" dirty="0" err="1" smtClean="0"/>
              <a:t>oleh</a:t>
            </a:r>
            <a:r>
              <a:rPr lang="en-US" sz="1400" dirty="0" smtClean="0"/>
              <a:t> ion </a:t>
            </a:r>
            <a:r>
              <a:rPr lang="en-US" sz="1400" dirty="0" err="1" smtClean="0"/>
              <a:t>natrium</a:t>
            </a:r>
            <a:r>
              <a:rPr lang="en-US" sz="1400" dirty="0" smtClean="0"/>
              <a:t> (Na+)</a:t>
            </a:r>
          </a:p>
          <a:p>
            <a:pPr marL="342900" indent="-342900">
              <a:buAutoNum type="arabicPeriod" startAt="3"/>
            </a:pPr>
            <a:r>
              <a:rPr lang="en-US" sz="1400" dirty="0" err="1" smtClean="0"/>
              <a:t>Monosakarida</a:t>
            </a:r>
            <a:r>
              <a:rPr lang="en-US" sz="1400" dirty="0" smtClean="0"/>
              <a:t> </a:t>
            </a:r>
            <a:r>
              <a:rPr lang="en-US" sz="1400" dirty="0" err="1" smtClean="0"/>
              <a:t>fruktosa</a:t>
            </a:r>
            <a:r>
              <a:rPr lang="en-US" sz="1400" dirty="0" smtClean="0"/>
              <a:t> </a:t>
            </a:r>
            <a:r>
              <a:rPr lang="en-US" sz="1400" dirty="0" err="1" smtClean="0"/>
              <a:t>diserap</a:t>
            </a:r>
            <a:r>
              <a:rPr lang="en-US" sz="1400" dirty="0" smtClean="0"/>
              <a:t> </a:t>
            </a:r>
            <a:r>
              <a:rPr lang="en-US" sz="1400" dirty="0" err="1" smtClean="0"/>
              <a:t>ke</a:t>
            </a:r>
            <a:r>
              <a:rPr lang="en-US" sz="1400" dirty="0" smtClean="0"/>
              <a:t> </a:t>
            </a:r>
            <a:r>
              <a:rPr lang="en-US" sz="1400" dirty="0" err="1" smtClean="0"/>
              <a:t>dlm</a:t>
            </a:r>
            <a:r>
              <a:rPr lang="en-US" sz="1400" dirty="0" smtClean="0"/>
              <a:t> </a:t>
            </a:r>
            <a:r>
              <a:rPr lang="en-US" sz="1400" dirty="0" err="1" smtClean="0"/>
              <a:t>sel</a:t>
            </a:r>
            <a:r>
              <a:rPr lang="en-US" sz="1400" dirty="0" smtClean="0"/>
              <a:t> </a:t>
            </a:r>
            <a:r>
              <a:rPr lang="en-US" sz="1400" dirty="0" err="1" smtClean="0"/>
              <a:t>melalui</a:t>
            </a:r>
            <a:r>
              <a:rPr lang="en-US" sz="1400" dirty="0" smtClean="0"/>
              <a:t> proses </a:t>
            </a:r>
            <a:r>
              <a:rPr lang="en-US" sz="1400" dirty="0" err="1" smtClean="0"/>
              <a:t>difusi</a:t>
            </a:r>
            <a:r>
              <a:rPr lang="en-US" sz="1400" dirty="0" smtClean="0"/>
              <a:t> </a:t>
            </a:r>
            <a:r>
              <a:rPr lang="en-US" sz="1400" dirty="0" err="1" smtClean="0"/>
              <a:t>terfasilitasi</a:t>
            </a:r>
            <a:endParaRPr lang="en-US" sz="1400" dirty="0" smtClean="0"/>
          </a:p>
          <a:p>
            <a:pPr marL="342900" indent="-342900">
              <a:buAutoNum type="arabicPeriod" startAt="3"/>
            </a:pPr>
            <a:r>
              <a:rPr lang="en-US" sz="1400" dirty="0" err="1" smtClean="0"/>
              <a:t>Glukosa</a:t>
            </a:r>
            <a:r>
              <a:rPr lang="en-US" sz="1400" dirty="0" smtClean="0"/>
              <a:t>, </a:t>
            </a:r>
            <a:r>
              <a:rPr lang="en-US" sz="1400" dirty="0" err="1" smtClean="0"/>
              <a:t>galaktosa</a:t>
            </a:r>
            <a:r>
              <a:rPr lang="en-US" sz="1400" dirty="0" smtClean="0"/>
              <a:t> </a:t>
            </a:r>
            <a:r>
              <a:rPr lang="en-US" sz="1400" dirty="0" err="1" smtClean="0"/>
              <a:t>dan</a:t>
            </a:r>
            <a:r>
              <a:rPr lang="en-US" sz="1400" dirty="0" smtClean="0"/>
              <a:t> </a:t>
            </a:r>
            <a:r>
              <a:rPr lang="en-US" sz="1400" dirty="0" err="1" smtClean="0"/>
              <a:t>fruktosa</a:t>
            </a:r>
            <a:r>
              <a:rPr lang="en-US" sz="1400" dirty="0" smtClean="0"/>
              <a:t> </a:t>
            </a:r>
            <a:r>
              <a:rPr lang="en-US" sz="1400" dirty="0" err="1" smtClean="0"/>
              <a:t>keluar</a:t>
            </a:r>
            <a:r>
              <a:rPr lang="en-US" sz="1400" dirty="0" smtClean="0"/>
              <a:t> </a:t>
            </a:r>
            <a:r>
              <a:rPr lang="en-US" sz="1400" dirty="0" err="1" smtClean="0"/>
              <a:t>dr</a:t>
            </a:r>
            <a:r>
              <a:rPr lang="en-US" sz="1400" dirty="0" smtClean="0"/>
              <a:t> </a:t>
            </a:r>
            <a:r>
              <a:rPr lang="en-US" sz="1400" dirty="0" err="1" smtClean="0"/>
              <a:t>sel</a:t>
            </a:r>
            <a:r>
              <a:rPr lang="en-US" sz="1400" dirty="0" smtClean="0"/>
              <a:t> </a:t>
            </a:r>
            <a:r>
              <a:rPr lang="en-US" sz="1400" dirty="0" err="1" smtClean="0"/>
              <a:t>menuju</a:t>
            </a:r>
            <a:r>
              <a:rPr lang="en-US" sz="1400" dirty="0" smtClean="0"/>
              <a:t> </a:t>
            </a:r>
            <a:r>
              <a:rPr lang="en-US" sz="1400" dirty="0" err="1" smtClean="0"/>
              <a:t>peredaran</a:t>
            </a:r>
            <a:r>
              <a:rPr lang="en-US" sz="1400" dirty="0" smtClean="0"/>
              <a:t> </a:t>
            </a:r>
            <a:r>
              <a:rPr lang="en-US" sz="1400" dirty="0" err="1" smtClean="0"/>
              <a:t>darah</a:t>
            </a:r>
            <a:r>
              <a:rPr lang="en-US" sz="1400" dirty="0" smtClean="0"/>
              <a:t> </a:t>
            </a:r>
            <a:r>
              <a:rPr lang="en-US" sz="1400" dirty="0" err="1" smtClean="0"/>
              <a:t>utk</a:t>
            </a:r>
            <a:r>
              <a:rPr lang="en-US" sz="1400" dirty="0" smtClean="0"/>
              <a:t> </a:t>
            </a:r>
            <a:r>
              <a:rPr lang="en-US" sz="1400" dirty="0" err="1" smtClean="0"/>
              <a:t>diserap</a:t>
            </a:r>
            <a:r>
              <a:rPr lang="en-US" sz="1400" dirty="0" smtClean="0"/>
              <a:t> </a:t>
            </a:r>
            <a:r>
              <a:rPr lang="en-US" sz="1400" dirty="0" err="1" smtClean="0"/>
              <a:t>dgn</a:t>
            </a:r>
            <a:r>
              <a:rPr lang="en-US" sz="1400" dirty="0" smtClean="0"/>
              <a:t> </a:t>
            </a:r>
            <a:r>
              <a:rPr lang="en-US" sz="1400" dirty="0" err="1" smtClean="0"/>
              <a:t>menembus</a:t>
            </a:r>
            <a:r>
              <a:rPr lang="en-US" sz="1400" dirty="0" smtClean="0"/>
              <a:t> </a:t>
            </a:r>
            <a:r>
              <a:rPr lang="en-US" sz="1400" dirty="0" err="1" smtClean="0"/>
              <a:t>membran</a:t>
            </a:r>
            <a:r>
              <a:rPr lang="en-US" sz="1400" dirty="0" smtClean="0"/>
              <a:t> basal </a:t>
            </a:r>
            <a:r>
              <a:rPr lang="en-US" sz="1400" dirty="0" err="1" smtClean="0"/>
              <a:t>sel</a:t>
            </a:r>
            <a:r>
              <a:rPr lang="en-US" sz="1400" dirty="0" smtClean="0"/>
              <a:t> </a:t>
            </a:r>
            <a:r>
              <a:rPr lang="en-US" sz="1400" dirty="0" err="1" smtClean="0"/>
              <a:t>epitel</a:t>
            </a:r>
            <a:r>
              <a:rPr lang="en-US" sz="1400" dirty="0" smtClean="0"/>
              <a:t> </a:t>
            </a:r>
            <a:r>
              <a:rPr lang="en-US" sz="1400" dirty="0" err="1" smtClean="0"/>
              <a:t>dgn</a:t>
            </a:r>
            <a:r>
              <a:rPr lang="en-US" sz="1400" dirty="0" smtClean="0"/>
              <a:t> proses </a:t>
            </a:r>
            <a:r>
              <a:rPr lang="en-US" sz="1400" dirty="0" err="1" smtClean="0"/>
              <a:t>difusi</a:t>
            </a:r>
            <a:r>
              <a:rPr lang="en-US" sz="1400" dirty="0" smtClean="0"/>
              <a:t> </a:t>
            </a:r>
            <a:r>
              <a:rPr lang="en-US" sz="1400" dirty="0" err="1" smtClean="0"/>
              <a:t>terfasilitasi</a:t>
            </a:r>
            <a:endParaRPr lang="en-US" sz="1400" dirty="0" smtClean="0"/>
          </a:p>
          <a:p>
            <a:pPr marL="342900" indent="-342900">
              <a:buAutoNum type="arabicPeriod" startAt="3"/>
            </a:pPr>
            <a:r>
              <a:rPr lang="en-US" sz="1400" dirty="0" err="1" smtClean="0"/>
              <a:t>Glukosa</a:t>
            </a:r>
            <a:r>
              <a:rPr lang="en-US" sz="1400" dirty="0" smtClean="0"/>
              <a:t>, </a:t>
            </a:r>
            <a:r>
              <a:rPr lang="en-US" sz="1400" dirty="0" err="1" smtClean="0"/>
              <a:t>galaktosa</a:t>
            </a:r>
            <a:r>
              <a:rPr lang="en-US" sz="1400" dirty="0" smtClean="0"/>
              <a:t> </a:t>
            </a:r>
            <a:r>
              <a:rPr lang="en-US" sz="1400" dirty="0" err="1" smtClean="0"/>
              <a:t>dan</a:t>
            </a:r>
            <a:r>
              <a:rPr lang="en-US" sz="1400" dirty="0" smtClean="0"/>
              <a:t> </a:t>
            </a:r>
            <a:r>
              <a:rPr lang="en-US" sz="1400" dirty="0" err="1" smtClean="0"/>
              <a:t>fruktosa</a:t>
            </a:r>
            <a:r>
              <a:rPr lang="en-US" sz="1400" dirty="0" smtClean="0"/>
              <a:t> </a:t>
            </a:r>
            <a:r>
              <a:rPr lang="en-US" sz="1400" dirty="0" err="1" smtClean="0"/>
              <a:t>diserap</a:t>
            </a:r>
            <a:r>
              <a:rPr lang="en-US" sz="1400" dirty="0" smtClean="0"/>
              <a:t> </a:t>
            </a:r>
            <a:r>
              <a:rPr lang="en-US" sz="1400" dirty="0" err="1" smtClean="0"/>
              <a:t>ke</a:t>
            </a:r>
            <a:r>
              <a:rPr lang="en-US" sz="1400" dirty="0" smtClean="0"/>
              <a:t> </a:t>
            </a:r>
            <a:r>
              <a:rPr lang="en-US" sz="1400" dirty="0" err="1" smtClean="0"/>
              <a:t>dlm</a:t>
            </a:r>
            <a:r>
              <a:rPr lang="en-US" sz="1400" dirty="0" smtClean="0"/>
              <a:t> </a:t>
            </a:r>
            <a:r>
              <a:rPr lang="en-US" sz="1400" dirty="0" err="1" smtClean="0"/>
              <a:t>darah</a:t>
            </a:r>
            <a:r>
              <a:rPr lang="en-US" sz="1400" dirty="0" smtClean="0"/>
              <a:t> </a:t>
            </a:r>
            <a:r>
              <a:rPr lang="en-US" sz="1400" dirty="0" err="1" smtClean="0"/>
              <a:t>melalui</a:t>
            </a:r>
            <a:r>
              <a:rPr lang="en-US" sz="1400" dirty="0" smtClean="0"/>
              <a:t> proses </a:t>
            </a:r>
            <a:r>
              <a:rPr lang="en-US" sz="1400" dirty="0" err="1" smtClean="0"/>
              <a:t>difusi</a:t>
            </a:r>
            <a:r>
              <a:rPr lang="en-US" sz="1400" dirty="0" smtClean="0"/>
              <a:t> </a:t>
            </a:r>
            <a:r>
              <a:rPr lang="en-US" sz="1400" dirty="0" err="1" smtClean="0"/>
              <a:t>sederhana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130873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99" y="125000"/>
            <a:ext cx="5181601" cy="6652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472701" y="142076"/>
            <a:ext cx="3276600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PENCERNAAN DAN PENYERAPAN PROTEIN</a:t>
            </a:r>
            <a:endParaRPr lang="en-US" sz="16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5241104" y="1035063"/>
            <a:ext cx="3739793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1400" dirty="0" smtClean="0"/>
              <a:t>Protein </a:t>
            </a:r>
            <a:r>
              <a:rPr lang="en-US" sz="1400" dirty="0" err="1" smtClean="0"/>
              <a:t>eksogen</a:t>
            </a:r>
            <a:r>
              <a:rPr lang="en-US" sz="1400" dirty="0" smtClean="0"/>
              <a:t> </a:t>
            </a:r>
            <a:r>
              <a:rPr lang="en-US" sz="1400" dirty="0" err="1" smtClean="0"/>
              <a:t>dan</a:t>
            </a:r>
            <a:r>
              <a:rPr lang="en-US" sz="1400" dirty="0" smtClean="0"/>
              <a:t> endogen </a:t>
            </a:r>
            <a:r>
              <a:rPr lang="en-US" sz="1400" dirty="0" err="1" smtClean="0"/>
              <a:t>dihidrolisis</a:t>
            </a:r>
            <a:r>
              <a:rPr lang="en-US" sz="1400" dirty="0" smtClean="0"/>
              <a:t> </a:t>
            </a:r>
            <a:r>
              <a:rPr lang="en-US" sz="1400" dirty="0" err="1" smtClean="0"/>
              <a:t>menjadi</a:t>
            </a:r>
            <a:r>
              <a:rPr lang="en-US" sz="1400" dirty="0" smtClean="0"/>
              <a:t> </a:t>
            </a:r>
            <a:r>
              <a:rPr lang="en-US" sz="1400" dirty="0" err="1" smtClean="0"/>
              <a:t>asam-asam</a:t>
            </a:r>
            <a:r>
              <a:rPr lang="en-US" sz="1400" dirty="0" smtClean="0"/>
              <a:t> amino </a:t>
            </a:r>
            <a:r>
              <a:rPr lang="en-US" sz="1400" dirty="0" err="1" smtClean="0"/>
              <a:t>konstituennya</a:t>
            </a:r>
            <a:r>
              <a:rPr lang="en-US" sz="1400" dirty="0" smtClean="0"/>
              <a:t> </a:t>
            </a:r>
            <a:r>
              <a:rPr lang="en-US" sz="1400" dirty="0" err="1" smtClean="0"/>
              <a:t>dan</a:t>
            </a:r>
            <a:r>
              <a:rPr lang="en-US" sz="1400" dirty="0" smtClean="0"/>
              <a:t> </a:t>
            </a:r>
            <a:r>
              <a:rPr lang="en-US" sz="1400" dirty="0" err="1" smtClean="0"/>
              <a:t>beberapa</a:t>
            </a:r>
            <a:r>
              <a:rPr lang="en-US" sz="1400" dirty="0" smtClean="0"/>
              <a:t> </a:t>
            </a:r>
            <a:r>
              <a:rPr lang="en-US" sz="1400" dirty="0" err="1" smtClean="0"/>
              <a:t>peptida</a:t>
            </a:r>
            <a:r>
              <a:rPr lang="en-US" sz="1400" dirty="0" smtClean="0"/>
              <a:t> </a:t>
            </a:r>
            <a:r>
              <a:rPr lang="en-US" sz="1400" dirty="0" err="1" smtClean="0"/>
              <a:t>kecil</a:t>
            </a:r>
            <a:r>
              <a:rPr lang="en-US" sz="1400" dirty="0" smtClean="0"/>
              <a:t> </a:t>
            </a:r>
            <a:r>
              <a:rPr lang="en-US" sz="1400" dirty="0" err="1" smtClean="0"/>
              <a:t>dng</a:t>
            </a:r>
            <a:r>
              <a:rPr lang="en-US" sz="1400" dirty="0" smtClean="0"/>
              <a:t> </a:t>
            </a:r>
            <a:r>
              <a:rPr lang="en-US" sz="1400" dirty="0" err="1" smtClean="0"/>
              <a:t>bantuan</a:t>
            </a:r>
            <a:r>
              <a:rPr lang="en-US" sz="1400" dirty="0" smtClean="0"/>
              <a:t> </a:t>
            </a:r>
            <a:r>
              <a:rPr lang="en-US" sz="1400" dirty="0" err="1" smtClean="0"/>
              <a:t>enzim</a:t>
            </a:r>
            <a:r>
              <a:rPr lang="en-US" sz="1400" dirty="0" smtClean="0"/>
              <a:t> pepsin </a:t>
            </a:r>
            <a:r>
              <a:rPr lang="en-US" sz="1400" dirty="0" err="1" smtClean="0"/>
              <a:t>dan</a:t>
            </a:r>
            <a:r>
              <a:rPr lang="en-US" sz="1400" dirty="0" smtClean="0"/>
              <a:t> </a:t>
            </a:r>
            <a:r>
              <a:rPr lang="en-US" sz="1400" dirty="0" err="1" smtClean="0"/>
              <a:t>enzim</a:t>
            </a:r>
            <a:r>
              <a:rPr lang="en-US" sz="1400" dirty="0" smtClean="0"/>
              <a:t> </a:t>
            </a:r>
            <a:r>
              <a:rPr lang="en-US" sz="1400" dirty="0" err="1" smtClean="0"/>
              <a:t>pankreas</a:t>
            </a:r>
            <a:r>
              <a:rPr lang="en-US" sz="1400" dirty="0" smtClean="0"/>
              <a:t> </a:t>
            </a:r>
            <a:r>
              <a:rPr lang="en-US" sz="1400" dirty="0" err="1" smtClean="0"/>
              <a:t>proteolitik</a:t>
            </a:r>
            <a:endParaRPr lang="en-US" sz="1400" dirty="0" smtClean="0"/>
          </a:p>
          <a:p>
            <a:pPr marL="342900" indent="-342900">
              <a:buAutoNum type="arabicPeriod"/>
            </a:pPr>
            <a:r>
              <a:rPr lang="en-US" sz="1400" dirty="0" err="1" smtClean="0"/>
              <a:t>Beberapa</a:t>
            </a:r>
            <a:r>
              <a:rPr lang="en-US" sz="1400" dirty="0" smtClean="0"/>
              <a:t> </a:t>
            </a:r>
            <a:r>
              <a:rPr lang="en-US" sz="1400" dirty="0" err="1" smtClean="0"/>
              <a:t>peptida</a:t>
            </a:r>
            <a:r>
              <a:rPr lang="en-US" sz="1400" dirty="0" smtClean="0"/>
              <a:t> </a:t>
            </a:r>
            <a:r>
              <a:rPr lang="en-US" sz="1400" dirty="0" err="1" smtClean="0"/>
              <a:t>kecil</a:t>
            </a:r>
            <a:r>
              <a:rPr lang="en-US" sz="1400" dirty="0" smtClean="0"/>
              <a:t> </a:t>
            </a:r>
            <a:r>
              <a:rPr lang="en-US" sz="1400" dirty="0" err="1" smtClean="0"/>
              <a:t>dikonversi</a:t>
            </a:r>
            <a:r>
              <a:rPr lang="en-US" sz="1400" dirty="0" smtClean="0"/>
              <a:t> </a:t>
            </a:r>
            <a:r>
              <a:rPr lang="en-US" sz="1400" dirty="0" err="1" smtClean="0"/>
              <a:t>mjd</a:t>
            </a:r>
            <a:r>
              <a:rPr lang="en-US" sz="1400" dirty="0" smtClean="0"/>
              <a:t> </a:t>
            </a:r>
            <a:r>
              <a:rPr lang="en-US" sz="1400" dirty="0" err="1" smtClean="0"/>
              <a:t>asam</a:t>
            </a:r>
            <a:r>
              <a:rPr lang="en-US" sz="1400" dirty="0" smtClean="0"/>
              <a:t> amino </a:t>
            </a:r>
            <a:r>
              <a:rPr lang="en-US" sz="1400" dirty="0" err="1" smtClean="0"/>
              <a:t>oleh</a:t>
            </a:r>
            <a:r>
              <a:rPr lang="en-US" sz="1400" dirty="0" smtClean="0"/>
              <a:t> </a:t>
            </a:r>
            <a:r>
              <a:rPr lang="en-US" sz="1400" dirty="0" err="1" smtClean="0"/>
              <a:t>bantuan</a:t>
            </a:r>
            <a:r>
              <a:rPr lang="en-US" sz="1400" dirty="0" smtClean="0"/>
              <a:t> </a:t>
            </a:r>
            <a:r>
              <a:rPr lang="en-US" sz="1400" dirty="0" err="1" smtClean="0"/>
              <a:t>enzim</a:t>
            </a:r>
            <a:r>
              <a:rPr lang="en-US" sz="1400" dirty="0" smtClean="0"/>
              <a:t> </a:t>
            </a:r>
            <a:r>
              <a:rPr lang="en-US" sz="1400" dirty="0" err="1" smtClean="0"/>
              <a:t>aminopeptidase</a:t>
            </a:r>
            <a:r>
              <a:rPr lang="en-US" sz="1400" dirty="0" smtClean="0"/>
              <a:t> </a:t>
            </a:r>
            <a:r>
              <a:rPr lang="en-US" sz="1400" dirty="0" err="1" smtClean="0"/>
              <a:t>yg</a:t>
            </a:r>
            <a:r>
              <a:rPr lang="en-US" sz="1400" dirty="0" smtClean="0"/>
              <a:t> </a:t>
            </a:r>
            <a:r>
              <a:rPr lang="en-US" sz="1400" dirty="0" err="1" smtClean="0"/>
              <a:t>berlokasi</a:t>
            </a:r>
            <a:r>
              <a:rPr lang="en-US" sz="1400" dirty="0" smtClean="0"/>
              <a:t> di brush border di </a:t>
            </a:r>
            <a:r>
              <a:rPr lang="en-US" sz="1400" dirty="0" err="1" smtClean="0"/>
              <a:t>usus</a:t>
            </a:r>
            <a:r>
              <a:rPr lang="en-US" sz="1400" dirty="0" smtClean="0"/>
              <a:t> </a:t>
            </a:r>
            <a:r>
              <a:rPr lang="en-US" sz="1400" dirty="0" err="1" smtClean="0"/>
              <a:t>halus</a:t>
            </a:r>
            <a:r>
              <a:rPr lang="en-US" sz="1400" dirty="0" smtClean="0"/>
              <a:t>, </a:t>
            </a:r>
            <a:r>
              <a:rPr lang="en-US" sz="1400" dirty="0" err="1" smtClean="0"/>
              <a:t>sedangkan</a:t>
            </a:r>
            <a:r>
              <a:rPr lang="en-US" sz="1400" dirty="0" smtClean="0"/>
              <a:t> </a:t>
            </a:r>
            <a:r>
              <a:rPr lang="en-US" sz="1400" dirty="0" err="1" smtClean="0"/>
              <a:t>asam</a:t>
            </a:r>
            <a:r>
              <a:rPr lang="en-US" sz="1400" dirty="0" smtClean="0"/>
              <a:t> amino </a:t>
            </a:r>
            <a:r>
              <a:rPr lang="en-US" sz="1400" dirty="0" err="1" smtClean="0"/>
              <a:t>tetap</a:t>
            </a:r>
            <a:r>
              <a:rPr lang="en-US" sz="1400" dirty="0" smtClean="0"/>
              <a:t> </a:t>
            </a:r>
            <a:r>
              <a:rPr lang="en-US" sz="1400" dirty="0" err="1" smtClean="0"/>
              <a:t>menjadi</a:t>
            </a:r>
            <a:r>
              <a:rPr lang="en-US" sz="1400" dirty="0" smtClean="0"/>
              <a:t> </a:t>
            </a:r>
            <a:r>
              <a:rPr lang="en-US" sz="1400" dirty="0" err="1" smtClean="0"/>
              <a:t>asam</a:t>
            </a:r>
            <a:r>
              <a:rPr lang="en-US" sz="1400" dirty="0" smtClean="0"/>
              <a:t> amino</a:t>
            </a:r>
          </a:p>
          <a:p>
            <a:pPr marL="342900" indent="-342900">
              <a:buAutoNum type="arabicPeriod"/>
            </a:pPr>
            <a:r>
              <a:rPr lang="en-US" sz="1400" dirty="0" err="1" smtClean="0"/>
              <a:t>Asam</a:t>
            </a:r>
            <a:r>
              <a:rPr lang="en-US" sz="1400" dirty="0" smtClean="0"/>
              <a:t> amino </a:t>
            </a:r>
            <a:r>
              <a:rPr lang="en-US" sz="1400" dirty="0" err="1" smtClean="0"/>
              <a:t>diserap</a:t>
            </a:r>
            <a:r>
              <a:rPr lang="en-US" sz="1400" dirty="0" smtClean="0"/>
              <a:t> </a:t>
            </a:r>
            <a:r>
              <a:rPr lang="en-US" sz="1400" dirty="0" err="1" smtClean="0"/>
              <a:t>oleh</a:t>
            </a:r>
            <a:r>
              <a:rPr lang="en-US" sz="1400" dirty="0" smtClean="0"/>
              <a:t> </a:t>
            </a:r>
            <a:r>
              <a:rPr lang="en-US" sz="1400" dirty="0" err="1" smtClean="0"/>
              <a:t>sel</a:t>
            </a:r>
            <a:r>
              <a:rPr lang="en-US" sz="1400" dirty="0" smtClean="0"/>
              <a:t> </a:t>
            </a:r>
            <a:r>
              <a:rPr lang="en-US" sz="1400" dirty="0" err="1" smtClean="0"/>
              <a:t>melalui</a:t>
            </a:r>
            <a:r>
              <a:rPr lang="en-US" sz="1400" dirty="0" smtClean="0"/>
              <a:t> proses </a:t>
            </a:r>
            <a:r>
              <a:rPr lang="en-US" sz="1400" dirty="0" err="1" smtClean="0"/>
              <a:t>transpor</a:t>
            </a:r>
            <a:r>
              <a:rPr lang="en-US" sz="1400" dirty="0" smtClean="0"/>
              <a:t> </a:t>
            </a:r>
            <a:r>
              <a:rPr lang="en-US" sz="1400" dirty="0" err="1" smtClean="0"/>
              <a:t>aktif</a:t>
            </a:r>
            <a:endParaRPr lang="en-US" sz="1400" dirty="0" smtClean="0"/>
          </a:p>
          <a:p>
            <a:pPr marL="342900" indent="-342900">
              <a:buAutoNum type="arabicPeriod"/>
            </a:pPr>
            <a:r>
              <a:rPr lang="en-US" sz="1400" dirty="0" err="1" smtClean="0"/>
              <a:t>Peptida</a:t>
            </a:r>
            <a:r>
              <a:rPr lang="en-US" sz="1400" dirty="0" smtClean="0"/>
              <a:t> </a:t>
            </a:r>
            <a:r>
              <a:rPr lang="en-US" sz="1400" dirty="0" err="1" smtClean="0"/>
              <a:t>kecil</a:t>
            </a:r>
            <a:r>
              <a:rPr lang="en-US" sz="1400" dirty="0" smtClean="0"/>
              <a:t> </a:t>
            </a:r>
            <a:r>
              <a:rPr lang="en-US" sz="1400" dirty="0" err="1" smtClean="0"/>
              <a:t>diserap</a:t>
            </a:r>
            <a:r>
              <a:rPr lang="en-US" sz="1400" dirty="0" smtClean="0"/>
              <a:t> </a:t>
            </a:r>
            <a:r>
              <a:rPr lang="en-US" sz="1400" dirty="0" err="1" smtClean="0"/>
              <a:t>oleh</a:t>
            </a:r>
            <a:r>
              <a:rPr lang="en-US" sz="1400" dirty="0" smtClean="0"/>
              <a:t> </a:t>
            </a:r>
            <a:r>
              <a:rPr lang="en-US" sz="1400" dirty="0" err="1" smtClean="0"/>
              <a:t>sel</a:t>
            </a:r>
            <a:r>
              <a:rPr lang="en-US" sz="1400" dirty="0" smtClean="0"/>
              <a:t> </a:t>
            </a:r>
            <a:r>
              <a:rPr lang="en-US" sz="1400" dirty="0" err="1" smtClean="0"/>
              <a:t>melalui</a:t>
            </a:r>
            <a:r>
              <a:rPr lang="en-US" sz="1400" dirty="0" smtClean="0"/>
              <a:t> proses </a:t>
            </a:r>
            <a:r>
              <a:rPr lang="en-US" sz="1400" dirty="0" err="1" smtClean="0"/>
              <a:t>transpor</a:t>
            </a:r>
            <a:r>
              <a:rPr lang="en-US" sz="1400" dirty="0" smtClean="0"/>
              <a:t> </a:t>
            </a:r>
            <a:r>
              <a:rPr lang="en-US" sz="1400" dirty="0" err="1" smtClean="0"/>
              <a:t>aktif</a:t>
            </a:r>
            <a:endParaRPr lang="en-US" sz="1400" dirty="0" smtClean="0"/>
          </a:p>
          <a:p>
            <a:pPr marL="342900" indent="-342900">
              <a:buAutoNum type="arabicPeriod"/>
            </a:pPr>
            <a:r>
              <a:rPr lang="en-US" sz="1400" dirty="0" err="1" smtClean="0"/>
              <a:t>Sebagian</a:t>
            </a:r>
            <a:r>
              <a:rPr lang="en-US" sz="1400" dirty="0" smtClean="0"/>
              <a:t> </a:t>
            </a:r>
            <a:r>
              <a:rPr lang="en-US" sz="1400" dirty="0" err="1" smtClean="0"/>
              <a:t>besar</a:t>
            </a:r>
            <a:r>
              <a:rPr lang="en-US" sz="1400" dirty="0" smtClean="0"/>
              <a:t> </a:t>
            </a:r>
            <a:r>
              <a:rPr lang="en-US" sz="1400" dirty="0" err="1" smtClean="0"/>
              <a:t>peptida</a:t>
            </a:r>
            <a:r>
              <a:rPr lang="en-US" sz="1400" dirty="0" smtClean="0"/>
              <a:t> </a:t>
            </a:r>
            <a:r>
              <a:rPr lang="en-US" sz="1400" dirty="0" err="1" smtClean="0"/>
              <a:t>kecil</a:t>
            </a:r>
            <a:r>
              <a:rPr lang="en-US" sz="1400" dirty="0" smtClean="0"/>
              <a:t> </a:t>
            </a:r>
            <a:r>
              <a:rPr lang="en-US" sz="1400" dirty="0" err="1" smtClean="0"/>
              <a:t>dipecah</a:t>
            </a:r>
            <a:r>
              <a:rPr lang="en-US" sz="1400" dirty="0" smtClean="0"/>
              <a:t> </a:t>
            </a:r>
            <a:r>
              <a:rPr lang="en-US" sz="1400" dirty="0" err="1" smtClean="0"/>
              <a:t>menjadi</a:t>
            </a:r>
            <a:r>
              <a:rPr lang="en-US" sz="1400" dirty="0" smtClean="0"/>
              <a:t> </a:t>
            </a:r>
            <a:r>
              <a:rPr lang="en-US" sz="1400" dirty="0" err="1" smtClean="0"/>
              <a:t>asam</a:t>
            </a:r>
            <a:r>
              <a:rPr lang="en-US" sz="1400" dirty="0" smtClean="0"/>
              <a:t> amino </a:t>
            </a:r>
            <a:r>
              <a:rPr lang="en-US" sz="1400" dirty="0" err="1" smtClean="0"/>
              <a:t>dgn</a:t>
            </a:r>
            <a:r>
              <a:rPr lang="en-US" sz="1400" dirty="0" smtClean="0"/>
              <a:t> </a:t>
            </a:r>
            <a:r>
              <a:rPr lang="en-US" sz="1400" dirty="0" err="1" smtClean="0"/>
              <a:t>bantuan</a:t>
            </a:r>
            <a:r>
              <a:rPr lang="en-US" sz="1400" dirty="0" smtClean="0"/>
              <a:t> </a:t>
            </a:r>
            <a:r>
              <a:rPr lang="en-US" sz="1400" dirty="0" err="1" smtClean="0"/>
              <a:t>enzim</a:t>
            </a:r>
            <a:r>
              <a:rPr lang="en-US" sz="1400" dirty="0" smtClean="0"/>
              <a:t> peptidase </a:t>
            </a:r>
            <a:r>
              <a:rPr lang="en-US" sz="1400" dirty="0" err="1" smtClean="0"/>
              <a:t>intraseluler</a:t>
            </a:r>
            <a:endParaRPr lang="en-US" sz="1400" dirty="0" smtClean="0"/>
          </a:p>
          <a:p>
            <a:pPr marL="342900" indent="-342900">
              <a:buAutoNum type="arabicPeriod"/>
            </a:pPr>
            <a:r>
              <a:rPr lang="en-US" sz="1400" dirty="0" err="1" smtClean="0"/>
              <a:t>Asam</a:t>
            </a:r>
            <a:r>
              <a:rPr lang="en-US" sz="1400" dirty="0" smtClean="0"/>
              <a:t> amino </a:t>
            </a:r>
            <a:r>
              <a:rPr lang="en-US" sz="1400" dirty="0" err="1" smtClean="0"/>
              <a:t>keluar</a:t>
            </a:r>
            <a:r>
              <a:rPr lang="en-US" sz="1400" dirty="0" smtClean="0"/>
              <a:t> de </a:t>
            </a:r>
            <a:r>
              <a:rPr lang="en-US" sz="1400" dirty="0" err="1" smtClean="0"/>
              <a:t>sel</a:t>
            </a:r>
            <a:r>
              <a:rPr lang="en-US" sz="1400" dirty="0" smtClean="0"/>
              <a:t>, </a:t>
            </a:r>
            <a:r>
              <a:rPr lang="en-US" sz="1400" dirty="0" err="1" smtClean="0"/>
              <a:t>menembus</a:t>
            </a:r>
            <a:r>
              <a:rPr lang="en-US" sz="1400" dirty="0" smtClean="0"/>
              <a:t> </a:t>
            </a:r>
            <a:r>
              <a:rPr lang="en-US" sz="1400" dirty="0" err="1" smtClean="0"/>
              <a:t>membran</a:t>
            </a:r>
            <a:r>
              <a:rPr lang="en-US" sz="1400" dirty="0" smtClean="0"/>
              <a:t> basal </a:t>
            </a:r>
            <a:r>
              <a:rPr lang="en-US" sz="1400" dirty="0" err="1" smtClean="0"/>
              <a:t>melalui</a:t>
            </a:r>
            <a:r>
              <a:rPr lang="en-US" sz="1400" dirty="0" smtClean="0"/>
              <a:t> proses transport </a:t>
            </a:r>
            <a:r>
              <a:rPr lang="en-US" sz="1400" dirty="0" err="1" smtClean="0"/>
              <a:t>aktif</a:t>
            </a:r>
            <a:r>
              <a:rPr lang="en-US" sz="1400" dirty="0" smtClean="0"/>
              <a:t> </a:t>
            </a:r>
            <a:r>
              <a:rPr lang="en-US" sz="1400" dirty="0" err="1" smtClean="0"/>
              <a:t>dan</a:t>
            </a:r>
            <a:r>
              <a:rPr lang="en-US" sz="1400" dirty="0" smtClean="0"/>
              <a:t> </a:t>
            </a:r>
            <a:r>
              <a:rPr lang="en-US" sz="1400" dirty="0" err="1" smtClean="0"/>
              <a:t>diangkut</a:t>
            </a:r>
            <a:r>
              <a:rPr lang="en-US" sz="1400" dirty="0" smtClean="0"/>
              <a:t> </a:t>
            </a:r>
            <a:r>
              <a:rPr lang="en-US" sz="1400" dirty="0" err="1" smtClean="0"/>
              <a:t>oleh</a:t>
            </a:r>
            <a:r>
              <a:rPr lang="en-US" sz="1400" dirty="0" smtClean="0"/>
              <a:t> </a:t>
            </a:r>
            <a:r>
              <a:rPr lang="en-US" sz="1400" dirty="0" err="1" smtClean="0"/>
              <a:t>pembawa</a:t>
            </a:r>
            <a:r>
              <a:rPr lang="en-US" sz="1400" dirty="0" smtClean="0"/>
              <a:t> </a:t>
            </a:r>
            <a:r>
              <a:rPr lang="en-US" sz="1400" dirty="0" err="1" smtClean="0"/>
              <a:t>yg</a:t>
            </a:r>
            <a:r>
              <a:rPr lang="en-US" sz="1400" dirty="0" smtClean="0"/>
              <a:t> </a:t>
            </a:r>
            <a:r>
              <a:rPr lang="en-US" sz="1400" dirty="0" err="1" smtClean="0"/>
              <a:t>spesifik</a:t>
            </a:r>
            <a:endParaRPr lang="en-US" sz="1400" dirty="0" smtClean="0"/>
          </a:p>
          <a:p>
            <a:pPr marL="342900" indent="-342900">
              <a:buAutoNum type="arabicPeriod"/>
            </a:pPr>
            <a:r>
              <a:rPr lang="en-US" sz="1400" dirty="0" err="1" smtClean="0"/>
              <a:t>Asam</a:t>
            </a:r>
            <a:r>
              <a:rPr lang="en-US" sz="1400" dirty="0" smtClean="0"/>
              <a:t> amino </a:t>
            </a:r>
            <a:r>
              <a:rPr lang="en-US" sz="1400" dirty="0" err="1" smtClean="0"/>
              <a:t>masuk</a:t>
            </a:r>
            <a:r>
              <a:rPr lang="en-US" sz="1400" dirty="0" smtClean="0"/>
              <a:t> </a:t>
            </a:r>
            <a:r>
              <a:rPr lang="en-US" sz="1400" dirty="0" err="1" smtClean="0"/>
              <a:t>ke</a:t>
            </a:r>
            <a:r>
              <a:rPr lang="en-US" sz="1400" dirty="0" smtClean="0"/>
              <a:t> </a:t>
            </a:r>
            <a:r>
              <a:rPr lang="en-US" sz="1400" dirty="0" err="1" smtClean="0"/>
              <a:t>dalam</a:t>
            </a:r>
            <a:r>
              <a:rPr lang="en-US" sz="1400" dirty="0" smtClean="0"/>
              <a:t> </a:t>
            </a:r>
            <a:r>
              <a:rPr lang="en-US" sz="1400" dirty="0" err="1" smtClean="0"/>
              <a:t>darah</a:t>
            </a:r>
            <a:r>
              <a:rPr lang="en-US" sz="1400" dirty="0" smtClean="0"/>
              <a:t> </a:t>
            </a:r>
            <a:r>
              <a:rPr lang="en-US" sz="1400" dirty="0" err="1" smtClean="0"/>
              <a:t>melalui</a:t>
            </a:r>
            <a:r>
              <a:rPr lang="en-US" sz="1400" dirty="0" smtClean="0"/>
              <a:t> proses </a:t>
            </a:r>
            <a:r>
              <a:rPr lang="en-US" sz="1400" dirty="0" err="1" smtClean="0"/>
              <a:t>difusi</a:t>
            </a:r>
            <a:r>
              <a:rPr lang="en-US" sz="1400" dirty="0" smtClean="0"/>
              <a:t> </a:t>
            </a:r>
            <a:r>
              <a:rPr lang="en-US" sz="1400" dirty="0" err="1" smtClean="0"/>
              <a:t>sederhana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512323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9" y="82193"/>
            <a:ext cx="5943599" cy="662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638800" y="142076"/>
            <a:ext cx="3276600" cy="5847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PENCERNAAN DAN PENYERAPAN LIPID</a:t>
            </a:r>
            <a:endParaRPr lang="en-US" sz="16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6248400" y="838200"/>
            <a:ext cx="2667000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1400" dirty="0" err="1" smtClean="0"/>
              <a:t>Lemak</a:t>
            </a:r>
            <a:r>
              <a:rPr lang="en-US" sz="1400" dirty="0" smtClean="0"/>
              <a:t> </a:t>
            </a:r>
            <a:r>
              <a:rPr lang="en-US" sz="1400" dirty="0" err="1" smtClean="0"/>
              <a:t>makanan</a:t>
            </a:r>
            <a:r>
              <a:rPr lang="en-US" sz="1400" dirty="0" smtClean="0"/>
              <a:t> </a:t>
            </a:r>
            <a:r>
              <a:rPr lang="en-US" sz="1400" dirty="0" err="1" smtClean="0"/>
              <a:t>dlm</a:t>
            </a:r>
            <a:r>
              <a:rPr lang="en-US" sz="1400" dirty="0" smtClean="0"/>
              <a:t> </a:t>
            </a:r>
            <a:r>
              <a:rPr lang="en-US" sz="1400" dirty="0" err="1" smtClean="0"/>
              <a:t>bentuk</a:t>
            </a:r>
            <a:r>
              <a:rPr lang="en-US" sz="1400" dirty="0" smtClean="0"/>
              <a:t> </a:t>
            </a:r>
            <a:r>
              <a:rPr lang="en-US" sz="1400" dirty="0" err="1" smtClean="0"/>
              <a:t>globulus</a:t>
            </a:r>
            <a:r>
              <a:rPr lang="en-US" sz="1400" dirty="0" smtClean="0"/>
              <a:t>/</a:t>
            </a:r>
            <a:r>
              <a:rPr lang="en-US" sz="1400" dirty="0" err="1" smtClean="0"/>
              <a:t>butiran</a:t>
            </a:r>
            <a:r>
              <a:rPr lang="en-US" sz="1400" dirty="0" smtClean="0"/>
              <a:t> </a:t>
            </a:r>
            <a:r>
              <a:rPr lang="en-US" sz="1400" dirty="0" err="1" smtClean="0"/>
              <a:t>trigliserida</a:t>
            </a:r>
            <a:r>
              <a:rPr lang="en-US" sz="1400" dirty="0" smtClean="0"/>
              <a:t> </a:t>
            </a:r>
            <a:r>
              <a:rPr lang="en-US" sz="1400" dirty="0" err="1" smtClean="0"/>
              <a:t>besar</a:t>
            </a:r>
            <a:r>
              <a:rPr lang="en-US" sz="1400" dirty="0" smtClean="0"/>
              <a:t> </a:t>
            </a:r>
            <a:r>
              <a:rPr lang="en-US" sz="1400" dirty="0" err="1" smtClean="0"/>
              <a:t>diemulsifikasikan</a:t>
            </a:r>
            <a:r>
              <a:rPr lang="en-US" sz="1400" dirty="0" smtClean="0"/>
              <a:t> </a:t>
            </a:r>
            <a:r>
              <a:rPr lang="en-US" sz="1400" dirty="0" err="1" smtClean="0"/>
              <a:t>oleh</a:t>
            </a:r>
            <a:r>
              <a:rPr lang="en-US" sz="1400" dirty="0" smtClean="0"/>
              <a:t> </a:t>
            </a:r>
            <a:r>
              <a:rPr lang="en-US" sz="1400" dirty="0" err="1" smtClean="0"/>
              <a:t>deterjen</a:t>
            </a:r>
            <a:r>
              <a:rPr lang="en-US" sz="1400" dirty="0" smtClean="0"/>
              <a:t> </a:t>
            </a:r>
            <a:r>
              <a:rPr lang="en-US" sz="1400" dirty="0" err="1" smtClean="0"/>
              <a:t>garam-garam</a:t>
            </a:r>
            <a:r>
              <a:rPr lang="en-US" sz="1400" dirty="0" smtClean="0"/>
              <a:t> </a:t>
            </a:r>
            <a:r>
              <a:rPr lang="en-US" sz="1400" dirty="0" err="1" smtClean="0"/>
              <a:t>empedu</a:t>
            </a:r>
            <a:r>
              <a:rPr lang="en-US" sz="1400" dirty="0" smtClean="0"/>
              <a:t> </a:t>
            </a:r>
            <a:r>
              <a:rPr lang="en-US" sz="1400" dirty="0" err="1" smtClean="0"/>
              <a:t>mjd</a:t>
            </a:r>
            <a:r>
              <a:rPr lang="en-US" sz="1400" dirty="0" smtClean="0"/>
              <a:t> </a:t>
            </a:r>
            <a:r>
              <a:rPr lang="en-US" sz="1400" dirty="0" err="1" smtClean="0"/>
              <a:t>suspensi</a:t>
            </a:r>
            <a:r>
              <a:rPr lang="en-US" sz="1400" dirty="0" smtClean="0"/>
              <a:t> </a:t>
            </a:r>
            <a:r>
              <a:rPr lang="en-US" sz="1400" dirty="0" err="1" smtClean="0"/>
              <a:t>butiran-butiran</a:t>
            </a:r>
            <a:r>
              <a:rPr lang="en-US" sz="1400" dirty="0" smtClean="0"/>
              <a:t> </a:t>
            </a:r>
            <a:r>
              <a:rPr lang="en-US" sz="1400" dirty="0" err="1" smtClean="0"/>
              <a:t>halus</a:t>
            </a:r>
            <a:r>
              <a:rPr lang="en-US" sz="1400" dirty="0" smtClean="0"/>
              <a:t> </a:t>
            </a:r>
            <a:r>
              <a:rPr lang="en-US" sz="1400" dirty="0" err="1" smtClean="0"/>
              <a:t>lemak</a:t>
            </a:r>
            <a:r>
              <a:rPr lang="en-US" sz="1400" dirty="0" smtClean="0"/>
              <a:t>. </a:t>
            </a:r>
            <a:r>
              <a:rPr lang="en-US" sz="1400" dirty="0" err="1" smtClean="0"/>
              <a:t>Emulsi</a:t>
            </a:r>
            <a:r>
              <a:rPr lang="en-US" sz="1400" dirty="0" smtClean="0"/>
              <a:t> </a:t>
            </a:r>
            <a:r>
              <a:rPr lang="en-US" sz="1400" dirty="0" err="1" smtClean="0"/>
              <a:t>lemak</a:t>
            </a:r>
            <a:r>
              <a:rPr lang="en-US" sz="1400" dirty="0" smtClean="0"/>
              <a:t> </a:t>
            </a:r>
            <a:r>
              <a:rPr lang="en-US" sz="1400" dirty="0" err="1" smtClean="0"/>
              <a:t>ini</a:t>
            </a:r>
            <a:r>
              <a:rPr lang="en-US" sz="1400" dirty="0" smtClean="0"/>
              <a:t> </a:t>
            </a:r>
            <a:r>
              <a:rPr lang="en-US" sz="1400" dirty="0" err="1" smtClean="0"/>
              <a:t>mencegah</a:t>
            </a:r>
            <a:r>
              <a:rPr lang="en-US" sz="1400" dirty="0" smtClean="0"/>
              <a:t> </a:t>
            </a:r>
            <a:r>
              <a:rPr lang="en-US" sz="1400" dirty="0" err="1" smtClean="0"/>
              <a:t>menggumpalnya</a:t>
            </a:r>
            <a:r>
              <a:rPr lang="en-US" sz="1400" dirty="0" smtClean="0"/>
              <a:t> </a:t>
            </a:r>
            <a:r>
              <a:rPr lang="en-US" sz="1400" dirty="0" err="1" smtClean="0"/>
              <a:t>butiran-butiran</a:t>
            </a:r>
            <a:r>
              <a:rPr lang="en-US" sz="1400" dirty="0" smtClean="0"/>
              <a:t> </a:t>
            </a:r>
            <a:r>
              <a:rPr lang="en-US" sz="1400" dirty="0" err="1" smtClean="0"/>
              <a:t>lemak</a:t>
            </a:r>
            <a:r>
              <a:rPr lang="en-US" sz="1400" dirty="0" smtClean="0"/>
              <a:t>, </a:t>
            </a:r>
            <a:r>
              <a:rPr lang="en-US" sz="1400" dirty="0" err="1" smtClean="0"/>
              <a:t>shg</a:t>
            </a:r>
            <a:r>
              <a:rPr lang="en-US" sz="1400" dirty="0" smtClean="0"/>
              <a:t> </a:t>
            </a:r>
            <a:r>
              <a:rPr lang="en-US" sz="1400" dirty="0" err="1" smtClean="0"/>
              <a:t>meningkatkan</a:t>
            </a:r>
            <a:r>
              <a:rPr lang="en-US" sz="1400" dirty="0" smtClean="0"/>
              <a:t> </a:t>
            </a:r>
            <a:r>
              <a:rPr lang="en-US" sz="1400" dirty="0" err="1" smtClean="0"/>
              <a:t>luas</a:t>
            </a:r>
            <a:r>
              <a:rPr lang="en-US" sz="1400" dirty="0" smtClean="0"/>
              <a:t> </a:t>
            </a:r>
            <a:r>
              <a:rPr lang="en-US" sz="1400" dirty="0" err="1" smtClean="0"/>
              <a:t>permukaan</a:t>
            </a:r>
            <a:r>
              <a:rPr lang="en-US" sz="1400" dirty="0" smtClean="0"/>
              <a:t> </a:t>
            </a:r>
            <a:r>
              <a:rPr lang="en-US" sz="1400" dirty="0" err="1" smtClean="0"/>
              <a:t>yg</a:t>
            </a:r>
            <a:r>
              <a:rPr lang="en-US" sz="1400" dirty="0" smtClean="0"/>
              <a:t> </a:t>
            </a:r>
            <a:r>
              <a:rPr lang="en-US" sz="1400" dirty="0" err="1" smtClean="0"/>
              <a:t>tersedia</a:t>
            </a:r>
            <a:r>
              <a:rPr lang="en-US" sz="1400" dirty="0" smtClean="0"/>
              <a:t> </a:t>
            </a:r>
            <a:r>
              <a:rPr lang="en-US" sz="1400" dirty="0" err="1" smtClean="0"/>
              <a:t>utk</a:t>
            </a:r>
            <a:r>
              <a:rPr lang="en-US" sz="1400" dirty="0" smtClean="0"/>
              <a:t> </a:t>
            </a:r>
            <a:r>
              <a:rPr lang="en-US" sz="1400" dirty="0" err="1" smtClean="0"/>
              <a:t>diserang</a:t>
            </a:r>
            <a:r>
              <a:rPr lang="en-US" sz="1400" dirty="0" smtClean="0"/>
              <a:t> </a:t>
            </a:r>
            <a:r>
              <a:rPr lang="en-US" sz="1400" dirty="0" err="1" smtClean="0"/>
              <a:t>oleh</a:t>
            </a:r>
            <a:r>
              <a:rPr lang="en-US" sz="1400" dirty="0" smtClean="0"/>
              <a:t> lipase </a:t>
            </a:r>
            <a:r>
              <a:rPr lang="en-US" sz="1400" dirty="0" err="1" smtClean="0"/>
              <a:t>pankreas</a:t>
            </a:r>
            <a:endParaRPr lang="en-US" sz="1400" dirty="0" smtClean="0"/>
          </a:p>
          <a:p>
            <a:pPr marL="342900" indent="-342900">
              <a:buAutoNum type="arabicPeriod"/>
            </a:pPr>
            <a:r>
              <a:rPr lang="en-US" sz="1400" dirty="0" smtClean="0"/>
              <a:t>Lipase </a:t>
            </a:r>
            <a:r>
              <a:rPr lang="en-US" sz="1400" dirty="0" err="1" smtClean="0"/>
              <a:t>menghidrolisis</a:t>
            </a:r>
            <a:r>
              <a:rPr lang="en-US" sz="1400" dirty="0" smtClean="0"/>
              <a:t> </a:t>
            </a:r>
            <a:r>
              <a:rPr lang="en-US" sz="1400" dirty="0" err="1" smtClean="0"/>
              <a:t>trigliserida</a:t>
            </a:r>
            <a:r>
              <a:rPr lang="en-US" sz="1400" dirty="0" smtClean="0"/>
              <a:t> </a:t>
            </a:r>
            <a:r>
              <a:rPr lang="en-US" sz="1400" dirty="0" err="1" smtClean="0"/>
              <a:t>menjadi</a:t>
            </a:r>
            <a:r>
              <a:rPr lang="en-US" sz="1400" dirty="0" smtClean="0"/>
              <a:t> </a:t>
            </a:r>
            <a:r>
              <a:rPr lang="en-US" sz="1400" dirty="0" err="1" smtClean="0"/>
              <a:t>monogliserida</a:t>
            </a:r>
            <a:r>
              <a:rPr lang="en-US" sz="1400" dirty="0" smtClean="0"/>
              <a:t> </a:t>
            </a:r>
            <a:r>
              <a:rPr lang="en-US" sz="1400" dirty="0" err="1" smtClean="0"/>
              <a:t>dan</a:t>
            </a:r>
            <a:r>
              <a:rPr lang="en-US" sz="1400" dirty="0" smtClean="0"/>
              <a:t> </a:t>
            </a:r>
            <a:r>
              <a:rPr lang="en-US" sz="1400" dirty="0" err="1" smtClean="0"/>
              <a:t>asam</a:t>
            </a:r>
            <a:r>
              <a:rPr lang="en-US" sz="1400" dirty="0" smtClean="0"/>
              <a:t> </a:t>
            </a:r>
            <a:r>
              <a:rPr lang="en-US" sz="1400" dirty="0" err="1" smtClean="0"/>
              <a:t>lemak</a:t>
            </a:r>
            <a:r>
              <a:rPr lang="en-US" sz="1400" dirty="0" smtClean="0"/>
              <a:t> </a:t>
            </a:r>
            <a:r>
              <a:rPr lang="en-US" sz="1400" dirty="0" err="1" smtClean="0"/>
              <a:t>bebas</a:t>
            </a:r>
            <a:endParaRPr lang="en-US" sz="1400" dirty="0" smtClean="0"/>
          </a:p>
          <a:p>
            <a:pPr marL="342900" indent="-342900">
              <a:buAutoNum type="arabicPeriod"/>
            </a:pPr>
            <a:r>
              <a:rPr lang="en-US" sz="1400" dirty="0" err="1" smtClean="0"/>
              <a:t>Monogliserida</a:t>
            </a:r>
            <a:r>
              <a:rPr lang="en-US" sz="1400" dirty="0" smtClean="0"/>
              <a:t> </a:t>
            </a:r>
            <a:r>
              <a:rPr lang="en-US" sz="1400" dirty="0" err="1" smtClean="0"/>
              <a:t>dan</a:t>
            </a:r>
            <a:r>
              <a:rPr lang="en-US" sz="1400" dirty="0" smtClean="0"/>
              <a:t> </a:t>
            </a:r>
            <a:r>
              <a:rPr lang="en-US" sz="1400" dirty="0" err="1" smtClean="0"/>
              <a:t>asam</a:t>
            </a:r>
            <a:r>
              <a:rPr lang="en-US" sz="1400" dirty="0" smtClean="0"/>
              <a:t> </a:t>
            </a:r>
            <a:r>
              <a:rPr lang="en-US" sz="1400" dirty="0" err="1" smtClean="0"/>
              <a:t>lemak</a:t>
            </a:r>
            <a:r>
              <a:rPr lang="en-US" sz="1400" dirty="0" smtClean="0"/>
              <a:t> </a:t>
            </a:r>
            <a:r>
              <a:rPr lang="en-US" sz="1400" dirty="0" err="1" smtClean="0"/>
              <a:t>bebas</a:t>
            </a:r>
            <a:r>
              <a:rPr lang="en-US" sz="1400" dirty="0" smtClean="0"/>
              <a:t> </a:t>
            </a:r>
            <a:r>
              <a:rPr lang="en-US" sz="1400" dirty="0" err="1" smtClean="0"/>
              <a:t>bersifat</a:t>
            </a:r>
            <a:r>
              <a:rPr lang="en-US" sz="1400" dirty="0" smtClean="0"/>
              <a:t> </a:t>
            </a:r>
            <a:r>
              <a:rPr lang="en-US" sz="1400" dirty="0" err="1" smtClean="0"/>
              <a:t>tidak</a:t>
            </a:r>
            <a:r>
              <a:rPr lang="en-US" sz="1400" dirty="0" smtClean="0"/>
              <a:t> </a:t>
            </a:r>
            <a:r>
              <a:rPr lang="en-US" sz="1400" dirty="0" err="1" smtClean="0"/>
              <a:t>larut</a:t>
            </a:r>
            <a:r>
              <a:rPr lang="en-US" sz="1400" dirty="0" smtClean="0"/>
              <a:t> air, </a:t>
            </a:r>
            <a:r>
              <a:rPr lang="en-US" sz="1400" dirty="0" err="1" smtClean="0"/>
              <a:t>dibawa</a:t>
            </a:r>
            <a:r>
              <a:rPr lang="en-US" sz="1400" dirty="0" smtClean="0"/>
              <a:t> </a:t>
            </a:r>
            <a:r>
              <a:rPr lang="en-US" sz="1400" dirty="0" err="1" smtClean="0"/>
              <a:t>ke</a:t>
            </a:r>
            <a:r>
              <a:rPr lang="en-US" sz="1400" dirty="0" smtClean="0"/>
              <a:t> </a:t>
            </a:r>
            <a:r>
              <a:rPr lang="en-US" sz="1400" dirty="0" err="1" smtClean="0"/>
              <a:t>permukaan</a:t>
            </a:r>
            <a:r>
              <a:rPr lang="en-US" sz="1400" dirty="0" smtClean="0"/>
              <a:t> lumen </a:t>
            </a:r>
            <a:r>
              <a:rPr lang="en-US" sz="1400" dirty="0" err="1" smtClean="0"/>
              <a:t>usus</a:t>
            </a:r>
            <a:r>
              <a:rPr lang="en-US" sz="1400" dirty="0" smtClean="0"/>
              <a:t> </a:t>
            </a:r>
            <a:r>
              <a:rPr lang="en-US" sz="1400" dirty="0" err="1" smtClean="0"/>
              <a:t>halus</a:t>
            </a:r>
            <a:r>
              <a:rPr lang="en-US" sz="1400" dirty="0" smtClean="0"/>
              <a:t> </a:t>
            </a:r>
            <a:r>
              <a:rPr lang="en-US" sz="1400" dirty="0" err="1" smtClean="0"/>
              <a:t>dibagian</a:t>
            </a:r>
            <a:r>
              <a:rPr lang="en-US" sz="1400" dirty="0" smtClean="0"/>
              <a:t> </a:t>
            </a:r>
            <a:r>
              <a:rPr lang="en-US" sz="1400" dirty="0" err="1" smtClean="0"/>
              <a:t>misel</a:t>
            </a:r>
            <a:r>
              <a:rPr lang="en-US" sz="1400" dirty="0" smtClean="0"/>
              <a:t> </a:t>
            </a:r>
            <a:r>
              <a:rPr lang="en-US" sz="1400" dirty="0" err="1" smtClean="0"/>
              <a:t>yg</a:t>
            </a:r>
            <a:r>
              <a:rPr lang="en-US" sz="1400" dirty="0" smtClean="0"/>
              <a:t> </a:t>
            </a:r>
            <a:r>
              <a:rPr lang="en-US" sz="1400" dirty="0" err="1" smtClean="0"/>
              <a:t>larut</a:t>
            </a:r>
            <a:r>
              <a:rPr lang="en-US" sz="1400" dirty="0" smtClean="0"/>
              <a:t> air, </a:t>
            </a:r>
            <a:r>
              <a:rPr lang="en-US" sz="1400" dirty="0" err="1" smtClean="0"/>
              <a:t>yg</a:t>
            </a:r>
            <a:r>
              <a:rPr lang="en-US" sz="1400" dirty="0" smtClean="0"/>
              <a:t> </a:t>
            </a:r>
            <a:r>
              <a:rPr lang="en-US" sz="1400" dirty="0" err="1" smtClean="0"/>
              <a:t>dibentuk</a:t>
            </a:r>
            <a:r>
              <a:rPr lang="en-US" sz="1400" dirty="0" smtClean="0"/>
              <a:t> </a:t>
            </a:r>
            <a:r>
              <a:rPr lang="en-US" sz="1400" dirty="0" err="1" smtClean="0"/>
              <a:t>oleh</a:t>
            </a:r>
            <a:r>
              <a:rPr lang="en-US" sz="1400" dirty="0" smtClean="0"/>
              <a:t> </a:t>
            </a:r>
            <a:r>
              <a:rPr lang="en-US" sz="1400" dirty="0" err="1" smtClean="0"/>
              <a:t>garam-garam</a:t>
            </a:r>
            <a:r>
              <a:rPr lang="en-US" sz="1400" dirty="0" smtClean="0"/>
              <a:t> </a:t>
            </a:r>
            <a:r>
              <a:rPr lang="en-US" sz="1400" dirty="0" err="1" smtClean="0"/>
              <a:t>empedu</a:t>
            </a:r>
            <a:r>
              <a:rPr lang="en-US" sz="1400" dirty="0" smtClean="0"/>
              <a:t> </a:t>
            </a:r>
            <a:r>
              <a:rPr lang="en-US" sz="1400" dirty="0" err="1" smtClean="0"/>
              <a:t>dan</a:t>
            </a:r>
            <a:r>
              <a:rPr lang="en-US" sz="1400" dirty="0" smtClean="0"/>
              <a:t> </a:t>
            </a:r>
            <a:r>
              <a:rPr lang="en-US" sz="1400" dirty="0" err="1" smtClean="0"/>
              <a:t>konstituen</a:t>
            </a:r>
            <a:r>
              <a:rPr lang="en-US" sz="1400" dirty="0" smtClean="0"/>
              <a:t> </a:t>
            </a:r>
            <a:r>
              <a:rPr lang="en-US" sz="1400" dirty="0" err="1" smtClean="0"/>
              <a:t>lainnya</a:t>
            </a:r>
            <a:endParaRPr lang="en-US" sz="1400" dirty="0" smtClean="0"/>
          </a:p>
          <a:p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3656894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9" y="82193"/>
            <a:ext cx="5943599" cy="662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638800" y="142076"/>
            <a:ext cx="3276600" cy="5847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PENCERNAAN DAN PENYERAPAN LIPID (LANJUTAN)</a:t>
            </a:r>
            <a:endParaRPr lang="en-US" sz="1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248400" y="990600"/>
            <a:ext cx="2667000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4625" indent="-174625"/>
            <a:r>
              <a:rPr lang="en-US" sz="1400" dirty="0" smtClean="0"/>
              <a:t>4. </a:t>
            </a:r>
            <a:r>
              <a:rPr lang="en-US" sz="1400" dirty="0" err="1" smtClean="0"/>
              <a:t>Ketika</a:t>
            </a:r>
            <a:r>
              <a:rPr lang="en-US" sz="1400" dirty="0" smtClean="0"/>
              <a:t> </a:t>
            </a:r>
            <a:r>
              <a:rPr lang="en-US" sz="1400" dirty="0" err="1" smtClean="0"/>
              <a:t>misel</a:t>
            </a:r>
            <a:r>
              <a:rPr lang="en-US" sz="1400" dirty="0" smtClean="0"/>
              <a:t> </a:t>
            </a:r>
            <a:r>
              <a:rPr lang="en-US" sz="1400" dirty="0" err="1" smtClean="0"/>
              <a:t>mendekati</a:t>
            </a:r>
            <a:r>
              <a:rPr lang="en-US" sz="1400" dirty="0" smtClean="0"/>
              <a:t> </a:t>
            </a:r>
            <a:r>
              <a:rPr lang="en-US" sz="1400" dirty="0" err="1" smtClean="0"/>
              <a:t>permukaan</a:t>
            </a:r>
            <a:r>
              <a:rPr lang="en-US" sz="1400" dirty="0" smtClean="0"/>
              <a:t> </a:t>
            </a:r>
            <a:r>
              <a:rPr lang="en-US" sz="1400" dirty="0" err="1" smtClean="0"/>
              <a:t>epitel</a:t>
            </a:r>
            <a:r>
              <a:rPr lang="en-US" sz="1400" dirty="0" smtClean="0"/>
              <a:t> </a:t>
            </a:r>
            <a:r>
              <a:rPr lang="en-US" sz="1400" dirty="0" err="1" smtClean="0"/>
              <a:t>absorbtif</a:t>
            </a:r>
            <a:r>
              <a:rPr lang="en-US" sz="1400" dirty="0" smtClean="0"/>
              <a:t>, </a:t>
            </a:r>
            <a:r>
              <a:rPr lang="en-US" sz="1400" dirty="0" err="1" smtClean="0"/>
              <a:t>monogliserida</a:t>
            </a:r>
            <a:r>
              <a:rPr lang="en-US" sz="1400" dirty="0" smtClean="0"/>
              <a:t> </a:t>
            </a:r>
            <a:r>
              <a:rPr lang="en-US" sz="1400" dirty="0" err="1" smtClean="0"/>
              <a:t>dan</a:t>
            </a:r>
            <a:r>
              <a:rPr lang="en-US" sz="1400" dirty="0" smtClean="0"/>
              <a:t> </a:t>
            </a:r>
            <a:r>
              <a:rPr lang="en-US" sz="1400" dirty="0" err="1" smtClean="0"/>
              <a:t>asam</a:t>
            </a:r>
            <a:r>
              <a:rPr lang="en-US" sz="1400" dirty="0" smtClean="0"/>
              <a:t> </a:t>
            </a:r>
            <a:r>
              <a:rPr lang="en-US" sz="1400" dirty="0" err="1" smtClean="0"/>
              <a:t>lemak</a:t>
            </a:r>
            <a:r>
              <a:rPr lang="en-US" sz="1400" dirty="0" smtClean="0"/>
              <a:t> </a:t>
            </a:r>
            <a:r>
              <a:rPr lang="en-US" sz="1400" dirty="0" err="1" smtClean="0"/>
              <a:t>meninggalkan</a:t>
            </a:r>
            <a:r>
              <a:rPr lang="en-US" sz="1400" dirty="0" smtClean="0"/>
              <a:t> </a:t>
            </a:r>
            <a:r>
              <a:rPr lang="en-US" sz="1400" dirty="0" err="1" smtClean="0"/>
              <a:t>misel</a:t>
            </a:r>
            <a:r>
              <a:rPr lang="en-US" sz="1400" dirty="0" smtClean="0"/>
              <a:t> </a:t>
            </a:r>
            <a:r>
              <a:rPr lang="en-US" sz="1400" dirty="0" err="1" smtClean="0"/>
              <a:t>dan</a:t>
            </a:r>
            <a:r>
              <a:rPr lang="en-US" sz="1400" dirty="0" smtClean="0"/>
              <a:t> </a:t>
            </a:r>
            <a:r>
              <a:rPr lang="en-US" sz="1400" dirty="0" err="1" smtClean="0"/>
              <a:t>secara</a:t>
            </a:r>
            <a:r>
              <a:rPr lang="en-US" sz="1400" dirty="0" smtClean="0"/>
              <a:t> </a:t>
            </a:r>
            <a:r>
              <a:rPr lang="en-US" sz="1400" dirty="0" err="1" smtClean="0"/>
              <a:t>pasif</a:t>
            </a:r>
            <a:r>
              <a:rPr lang="en-US" sz="1400" dirty="0" smtClean="0"/>
              <a:t> </a:t>
            </a:r>
            <a:r>
              <a:rPr lang="en-US" sz="1400" dirty="0" err="1" smtClean="0"/>
              <a:t>berdifusi</a:t>
            </a:r>
            <a:r>
              <a:rPr lang="en-US" sz="1400" dirty="0" smtClean="0"/>
              <a:t> </a:t>
            </a:r>
            <a:r>
              <a:rPr lang="en-US" sz="1400" dirty="0" err="1" smtClean="0"/>
              <a:t>menembus</a:t>
            </a:r>
            <a:r>
              <a:rPr lang="en-US" sz="1400" dirty="0" smtClean="0"/>
              <a:t> lapis </a:t>
            </a:r>
            <a:r>
              <a:rPr lang="en-US" sz="1400" dirty="0" err="1" smtClean="0"/>
              <a:t>ganda</a:t>
            </a:r>
            <a:r>
              <a:rPr lang="en-US" sz="1400" dirty="0" smtClean="0"/>
              <a:t> lipid </a:t>
            </a:r>
            <a:r>
              <a:rPr lang="en-US" sz="1400" dirty="0" err="1" smtClean="0"/>
              <a:t>membran</a:t>
            </a:r>
            <a:r>
              <a:rPr lang="en-US" sz="1400" dirty="0" smtClean="0"/>
              <a:t> luminal</a:t>
            </a:r>
          </a:p>
          <a:p>
            <a:pPr marL="174625" indent="-174625"/>
            <a:r>
              <a:rPr lang="en-US" sz="1400" dirty="0" smtClean="0"/>
              <a:t>5. </a:t>
            </a:r>
            <a:r>
              <a:rPr lang="en-US" sz="1400" dirty="0" err="1" smtClean="0"/>
              <a:t>Monogliserida</a:t>
            </a:r>
            <a:r>
              <a:rPr lang="en-US" sz="1400" dirty="0" smtClean="0"/>
              <a:t> </a:t>
            </a:r>
            <a:r>
              <a:rPr lang="en-US" sz="1400" dirty="0" err="1" smtClean="0"/>
              <a:t>dan</a:t>
            </a:r>
            <a:r>
              <a:rPr lang="en-US" sz="1400" dirty="0" smtClean="0"/>
              <a:t> </a:t>
            </a:r>
            <a:r>
              <a:rPr lang="en-US" sz="1400" dirty="0" err="1" smtClean="0"/>
              <a:t>asam</a:t>
            </a:r>
            <a:r>
              <a:rPr lang="en-US" sz="1400" dirty="0" smtClean="0"/>
              <a:t> </a:t>
            </a:r>
            <a:r>
              <a:rPr lang="en-US" sz="1400" dirty="0" err="1" smtClean="0"/>
              <a:t>lemak</a:t>
            </a:r>
            <a:r>
              <a:rPr lang="en-US" sz="1400" dirty="0" smtClean="0"/>
              <a:t> </a:t>
            </a:r>
            <a:r>
              <a:rPr lang="en-US" sz="1400" dirty="0" err="1" smtClean="0"/>
              <a:t>bebas</a:t>
            </a:r>
            <a:r>
              <a:rPr lang="en-US" sz="1400" dirty="0" smtClean="0"/>
              <a:t> </a:t>
            </a:r>
            <a:r>
              <a:rPr lang="en-US" sz="1400" dirty="0" err="1" smtClean="0"/>
              <a:t>disintesis</a:t>
            </a:r>
            <a:r>
              <a:rPr lang="en-US" sz="1400" dirty="0" smtClean="0"/>
              <a:t> </a:t>
            </a:r>
            <a:r>
              <a:rPr lang="en-US" sz="1400" dirty="0" err="1" smtClean="0"/>
              <a:t>menjadi</a:t>
            </a:r>
            <a:r>
              <a:rPr lang="en-US" sz="1400" dirty="0" smtClean="0"/>
              <a:t> </a:t>
            </a:r>
            <a:r>
              <a:rPr lang="en-US" sz="1400" dirty="0" err="1" smtClean="0"/>
              <a:t>trigliserida</a:t>
            </a:r>
            <a:r>
              <a:rPr lang="en-US" sz="1400" dirty="0" smtClean="0"/>
              <a:t> di </a:t>
            </a:r>
            <a:r>
              <a:rPr lang="en-US" sz="1400" dirty="0" err="1" smtClean="0"/>
              <a:t>dalam</a:t>
            </a:r>
            <a:r>
              <a:rPr lang="en-US" sz="1400" dirty="0" smtClean="0"/>
              <a:t> </a:t>
            </a:r>
            <a:r>
              <a:rPr lang="en-US" sz="1400" dirty="0" err="1" smtClean="0"/>
              <a:t>sel</a:t>
            </a:r>
            <a:r>
              <a:rPr lang="en-US" sz="1400" dirty="0" smtClean="0"/>
              <a:t> </a:t>
            </a:r>
            <a:r>
              <a:rPr lang="en-US" sz="1400" dirty="0" err="1" smtClean="0"/>
              <a:t>epitel</a:t>
            </a:r>
            <a:endParaRPr lang="en-US" sz="1400" dirty="0" smtClean="0"/>
          </a:p>
          <a:p>
            <a:pPr marL="174625" indent="-174625"/>
            <a:r>
              <a:rPr lang="en-US" sz="1400" dirty="0" smtClean="0"/>
              <a:t>6. </a:t>
            </a:r>
            <a:r>
              <a:rPr lang="en-US" sz="1400" dirty="0" err="1" smtClean="0"/>
              <a:t>Trigliserida-trigliserida</a:t>
            </a:r>
            <a:r>
              <a:rPr lang="en-US" sz="1400" dirty="0" smtClean="0"/>
              <a:t> </a:t>
            </a:r>
            <a:r>
              <a:rPr lang="en-US" sz="1400" dirty="0" err="1" smtClean="0"/>
              <a:t>menyatu</a:t>
            </a:r>
            <a:r>
              <a:rPr lang="en-US" sz="1400" dirty="0" smtClean="0"/>
              <a:t> </a:t>
            </a:r>
            <a:r>
              <a:rPr lang="en-US" sz="1400" dirty="0" err="1" smtClean="0"/>
              <a:t>dan</a:t>
            </a:r>
            <a:r>
              <a:rPr lang="en-US" sz="1400" dirty="0" smtClean="0"/>
              <a:t> </a:t>
            </a:r>
            <a:r>
              <a:rPr lang="en-US" sz="1400" dirty="0" err="1" smtClean="0"/>
              <a:t>dibungkus</a:t>
            </a:r>
            <a:r>
              <a:rPr lang="en-US" sz="1400" dirty="0" smtClean="0"/>
              <a:t> </a:t>
            </a:r>
            <a:r>
              <a:rPr lang="en-US" sz="1400" dirty="0" err="1" smtClean="0"/>
              <a:t>oleh</a:t>
            </a:r>
            <a:r>
              <a:rPr lang="en-US" sz="1400" dirty="0" smtClean="0"/>
              <a:t> </a:t>
            </a:r>
            <a:r>
              <a:rPr lang="en-US" sz="1400" dirty="0" err="1" smtClean="0"/>
              <a:t>lapisan</a:t>
            </a:r>
            <a:r>
              <a:rPr lang="en-US" sz="1400" dirty="0"/>
              <a:t> </a:t>
            </a:r>
            <a:r>
              <a:rPr lang="en-US" sz="1400" dirty="0" smtClean="0"/>
              <a:t>lipoprotein </a:t>
            </a:r>
            <a:r>
              <a:rPr lang="en-US" sz="1400" dirty="0" err="1" smtClean="0"/>
              <a:t>utk</a:t>
            </a:r>
            <a:r>
              <a:rPr lang="en-US" sz="1400" dirty="0" smtClean="0"/>
              <a:t> </a:t>
            </a:r>
            <a:r>
              <a:rPr lang="en-US" sz="1400" dirty="0" err="1" smtClean="0"/>
              <a:t>membentuk</a:t>
            </a:r>
            <a:r>
              <a:rPr lang="en-US" sz="1400" dirty="0" smtClean="0"/>
              <a:t> </a:t>
            </a:r>
            <a:r>
              <a:rPr lang="en-US" sz="1400" dirty="0" err="1" smtClean="0"/>
              <a:t>kilomikron</a:t>
            </a:r>
            <a:r>
              <a:rPr lang="en-US" sz="1400" dirty="0" smtClean="0"/>
              <a:t> </a:t>
            </a:r>
            <a:r>
              <a:rPr lang="en-US" sz="1400" dirty="0" err="1" smtClean="0"/>
              <a:t>yg</a:t>
            </a:r>
            <a:r>
              <a:rPr lang="en-US" sz="1400" dirty="0" smtClean="0"/>
              <a:t> </a:t>
            </a:r>
            <a:r>
              <a:rPr lang="en-US" sz="1400" dirty="0" err="1" smtClean="0"/>
              <a:t>larut</a:t>
            </a:r>
            <a:r>
              <a:rPr lang="en-US" sz="1400" dirty="0" smtClean="0"/>
              <a:t> air</a:t>
            </a:r>
          </a:p>
          <a:p>
            <a:pPr marL="174625" indent="-174625"/>
            <a:r>
              <a:rPr lang="en-US" sz="1400" dirty="0" smtClean="0"/>
              <a:t>7. </a:t>
            </a:r>
            <a:r>
              <a:rPr lang="en-US" sz="1400" dirty="0" err="1" smtClean="0"/>
              <a:t>Kilomikron</a:t>
            </a:r>
            <a:r>
              <a:rPr lang="en-US" sz="1400" dirty="0" smtClean="0"/>
              <a:t> </a:t>
            </a:r>
            <a:r>
              <a:rPr lang="en-US" sz="1400" dirty="0" err="1" smtClean="0"/>
              <a:t>dikeluarkan</a:t>
            </a:r>
            <a:r>
              <a:rPr lang="en-US" sz="1400" dirty="0" smtClean="0"/>
              <a:t> </a:t>
            </a:r>
            <a:r>
              <a:rPr lang="en-US" sz="1400" dirty="0" err="1" smtClean="0"/>
              <a:t>dari</a:t>
            </a:r>
            <a:r>
              <a:rPr lang="en-US" sz="1400" dirty="0" smtClean="0"/>
              <a:t> </a:t>
            </a:r>
            <a:r>
              <a:rPr lang="en-US" sz="1400" dirty="0" err="1" smtClean="0"/>
              <a:t>sel</a:t>
            </a:r>
            <a:r>
              <a:rPr lang="en-US" sz="1400" dirty="0" smtClean="0"/>
              <a:t> </a:t>
            </a:r>
            <a:r>
              <a:rPr lang="en-US" sz="1400" dirty="0" err="1" smtClean="0"/>
              <a:t>melalui</a:t>
            </a:r>
            <a:r>
              <a:rPr lang="en-US" sz="1400" dirty="0" smtClean="0"/>
              <a:t> proses </a:t>
            </a:r>
            <a:r>
              <a:rPr lang="en-US" sz="1400" dirty="0" err="1" smtClean="0"/>
              <a:t>eksositosis</a:t>
            </a:r>
            <a:r>
              <a:rPr lang="en-US" sz="1400" dirty="0" smtClean="0"/>
              <a:t> </a:t>
            </a:r>
            <a:r>
              <a:rPr lang="en-US" sz="1400" dirty="0" err="1" smtClean="0"/>
              <a:t>melewati</a:t>
            </a:r>
            <a:r>
              <a:rPr lang="en-US" sz="1400" dirty="0" smtClean="0"/>
              <a:t> </a:t>
            </a:r>
            <a:r>
              <a:rPr lang="en-US" sz="1400" dirty="0" err="1" smtClean="0"/>
              <a:t>membran</a:t>
            </a:r>
            <a:r>
              <a:rPr lang="en-US" sz="1400" dirty="0" smtClean="0"/>
              <a:t> basal </a:t>
            </a:r>
            <a:r>
              <a:rPr lang="en-US" sz="1400" dirty="0" err="1" smtClean="0"/>
              <a:t>sel</a:t>
            </a:r>
            <a:r>
              <a:rPr lang="en-US" sz="1400" dirty="0" smtClean="0"/>
              <a:t> </a:t>
            </a:r>
            <a:r>
              <a:rPr lang="en-US" sz="1400" dirty="0" err="1" smtClean="0"/>
              <a:t>epitel</a:t>
            </a:r>
            <a:endParaRPr lang="en-US" sz="1400" dirty="0" smtClean="0"/>
          </a:p>
          <a:p>
            <a:pPr marL="174625" indent="-174625"/>
            <a:r>
              <a:rPr lang="en-US" sz="1400" dirty="0" smtClean="0"/>
              <a:t>8. </a:t>
            </a:r>
            <a:r>
              <a:rPr lang="en-US" sz="1400" dirty="0" err="1" smtClean="0"/>
              <a:t>Kilomikron</a:t>
            </a:r>
            <a:r>
              <a:rPr lang="en-US" sz="1400" dirty="0" smtClean="0"/>
              <a:t> </a:t>
            </a:r>
            <a:r>
              <a:rPr lang="en-US" sz="1400" dirty="0" err="1" smtClean="0"/>
              <a:t>tidak</a:t>
            </a:r>
            <a:r>
              <a:rPr lang="en-US" sz="1400" dirty="0" smtClean="0"/>
              <a:t> </a:t>
            </a:r>
            <a:r>
              <a:rPr lang="en-US" sz="1400" dirty="0" err="1" smtClean="0"/>
              <a:t>dapat</a:t>
            </a:r>
            <a:r>
              <a:rPr lang="en-US" sz="1400" dirty="0" smtClean="0"/>
              <a:t> </a:t>
            </a:r>
            <a:r>
              <a:rPr lang="en-US" sz="1400" dirty="0" err="1" smtClean="0"/>
              <a:t>menembus</a:t>
            </a:r>
            <a:r>
              <a:rPr lang="en-US" sz="1400" dirty="0" smtClean="0"/>
              <a:t> </a:t>
            </a:r>
            <a:r>
              <a:rPr lang="en-US" sz="1400" dirty="0" err="1" smtClean="0"/>
              <a:t>membran</a:t>
            </a:r>
            <a:r>
              <a:rPr lang="en-US" sz="1400" dirty="0" smtClean="0"/>
              <a:t> basal </a:t>
            </a:r>
            <a:r>
              <a:rPr lang="en-US" sz="1400" dirty="0" err="1" smtClean="0"/>
              <a:t>kapiler</a:t>
            </a:r>
            <a:r>
              <a:rPr lang="en-US" sz="1400" dirty="0" smtClean="0"/>
              <a:t> </a:t>
            </a:r>
            <a:r>
              <a:rPr lang="en-US" sz="1400" dirty="0" err="1" smtClean="0"/>
              <a:t>darah</a:t>
            </a:r>
            <a:r>
              <a:rPr lang="en-US" sz="1400" dirty="0" smtClean="0"/>
              <a:t>, </a:t>
            </a:r>
            <a:r>
              <a:rPr lang="en-US" sz="1400" dirty="0" err="1" smtClean="0"/>
              <a:t>sehingga</a:t>
            </a:r>
            <a:r>
              <a:rPr lang="en-US" sz="1400" dirty="0" smtClean="0"/>
              <a:t> </a:t>
            </a:r>
            <a:r>
              <a:rPr lang="en-US" sz="1400" dirty="0" err="1" smtClean="0"/>
              <a:t>masuk</a:t>
            </a:r>
            <a:r>
              <a:rPr lang="en-US" sz="1400" dirty="0" smtClean="0"/>
              <a:t> </a:t>
            </a:r>
            <a:r>
              <a:rPr lang="en-US" sz="1400" dirty="0" err="1" smtClean="0"/>
              <a:t>ke</a:t>
            </a:r>
            <a:r>
              <a:rPr lang="en-US" sz="1400" dirty="0" smtClean="0"/>
              <a:t> </a:t>
            </a:r>
            <a:r>
              <a:rPr lang="en-US" sz="1400" dirty="0" err="1" smtClean="0"/>
              <a:t>pembuluh</a:t>
            </a:r>
            <a:r>
              <a:rPr lang="en-US" sz="1400" dirty="0" smtClean="0"/>
              <a:t> </a:t>
            </a:r>
            <a:r>
              <a:rPr lang="en-US" sz="1400" dirty="0" err="1" smtClean="0"/>
              <a:t>limfe</a:t>
            </a:r>
            <a:r>
              <a:rPr lang="en-US" sz="1400" dirty="0" smtClean="0"/>
              <a:t>, </a:t>
            </a:r>
            <a:r>
              <a:rPr lang="en-US" sz="1400" dirty="0" err="1" smtClean="0"/>
              <a:t>lakteal</a:t>
            </a:r>
            <a:r>
              <a:rPr lang="en-US" sz="1400" dirty="0" smtClean="0"/>
              <a:t> </a:t>
            </a:r>
            <a:r>
              <a:rPr lang="en-US" sz="1400" dirty="0" err="1" smtClean="0"/>
              <a:t>sentral</a:t>
            </a:r>
            <a:endParaRPr lang="en-US" sz="1400" dirty="0" smtClean="0"/>
          </a:p>
          <a:p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4700776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440</Words>
  <Application>Microsoft Office PowerPoint</Application>
  <PresentationFormat>On-screen Show (4:3)</PresentationFormat>
  <Paragraphs>31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Penyerapan di Usus Halus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Penyerapan di Usus Halus</dc:title>
  <dc:creator>Windows User</dc:creator>
  <cp:lastModifiedBy>Windows User</cp:lastModifiedBy>
  <cp:revision>21</cp:revision>
  <dcterms:created xsi:type="dcterms:W3CDTF">2019-03-25T03:10:12Z</dcterms:created>
  <dcterms:modified xsi:type="dcterms:W3CDTF">2019-03-25T04:07:16Z</dcterms:modified>
</cp:coreProperties>
</file>