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56" r:id="rId2"/>
    <p:sldId id="257" r:id="rId3"/>
    <p:sldId id="300" r:id="rId4"/>
    <p:sldId id="259" r:id="rId5"/>
    <p:sldId id="301" r:id="rId6"/>
    <p:sldId id="302" r:id="rId7"/>
    <p:sldId id="303" r:id="rId8"/>
    <p:sldId id="304" r:id="rId9"/>
    <p:sldId id="305" r:id="rId10"/>
    <p:sldId id="30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CCB1BC-7982-4565-BAE3-8C8330E68216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51F87C-4C4E-4C56-915B-740F31342C1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AA8B6C5-DF67-458E-86F7-D58150C468E1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0"/>
            <a:ext cx="8610600" cy="3352800"/>
          </a:xfrm>
        </p:spPr>
        <p:txBody>
          <a:bodyPr>
            <a:normAutofit/>
          </a:bodyPr>
          <a:lstStyle/>
          <a:p>
            <a:pPr algn="ctr"/>
            <a:r>
              <a:rPr lang="en-US" sz="7200" dirty="0" smtClean="0">
                <a:solidFill>
                  <a:srgbClr val="00B0F0"/>
                </a:solidFill>
              </a:rPr>
              <a:t>SIMULASI</a:t>
            </a:r>
            <a:r>
              <a:rPr lang="en-US" sz="7200" dirty="0" smtClean="0"/>
              <a:t> DIGITAL</a:t>
            </a:r>
            <a:br>
              <a:rPr lang="en-US" sz="7200" dirty="0" smtClean="0"/>
            </a:br>
            <a:r>
              <a:rPr lang="en-US" sz="5400" dirty="0" err="1" smtClean="0"/>
              <a:t>Perangkat</a:t>
            </a:r>
            <a:r>
              <a:rPr lang="en-US" sz="5400" dirty="0" smtClean="0"/>
              <a:t> </a:t>
            </a:r>
            <a:r>
              <a:rPr lang="en-US" sz="5400" dirty="0" err="1" smtClean="0"/>
              <a:t>Lunak</a:t>
            </a:r>
            <a:r>
              <a:rPr lang="en-US" sz="5400" dirty="0" smtClean="0"/>
              <a:t> </a:t>
            </a:r>
            <a:r>
              <a:rPr lang="en-US" sz="5400" dirty="0" err="1" smtClean="0"/>
              <a:t>Pendukung</a:t>
            </a:r>
            <a:r>
              <a:rPr lang="en-US" sz="5400" dirty="0" smtClean="0"/>
              <a:t> </a:t>
            </a:r>
            <a:r>
              <a:rPr lang="en-US" sz="5400" dirty="0" err="1" smtClean="0"/>
              <a:t>Kelas</a:t>
            </a:r>
            <a:r>
              <a:rPr lang="en-US" sz="5400" dirty="0" smtClean="0"/>
              <a:t> Maya </a:t>
            </a:r>
            <a:endParaRPr lang="en-US" sz="7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9144000" cy="609600"/>
          </a:xfrm>
        </p:spPr>
        <p:txBody>
          <a:bodyPr/>
          <a:lstStyle/>
          <a:p>
            <a:r>
              <a:rPr sz="3600" smtClean="0"/>
              <a:t>1. Pemanfaatan Kelas Maya 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080248" cy="1981200"/>
          </a:xfrm>
        </p:spPr>
        <p:txBody>
          <a:bodyPr>
            <a:noAutofit/>
          </a:bodyPr>
          <a:lstStyle/>
          <a:p>
            <a:pPr marL="60325" algn="just"/>
            <a:r>
              <a:rPr lang="sv-SE" sz="2800" dirty="0" smtClean="0"/>
              <a:t>Ada enam potensi kunci dari pemanfaatan teknologi informasi dan komunikasi (TIK) dalam rangka revolusi pembelajaran. </a:t>
            </a:r>
            <a:endParaRPr lang="en-US" sz="2800" dirty="0" smtClean="0"/>
          </a:p>
          <a:p>
            <a:pPr marL="514350" indent="-514350">
              <a:buAutoNum type="alphaLcPeriod"/>
            </a:pPr>
            <a:r>
              <a:rPr lang="en-US" sz="2800" b="1" dirty="0" err="1" smtClean="0"/>
              <a:t>Konektivitas</a:t>
            </a:r>
            <a:r>
              <a:rPr lang="en-US" sz="2800" b="1" dirty="0" smtClean="0"/>
              <a:t> - </a:t>
            </a:r>
            <a:r>
              <a:rPr lang="en-US" sz="2800" b="1" dirty="0" err="1" smtClean="0"/>
              <a:t>akses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terhadap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beraneka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ragam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informasi</a:t>
            </a:r>
            <a:r>
              <a:rPr lang="en-US" sz="2800" b="1" dirty="0" smtClean="0"/>
              <a:t> ‘</a:t>
            </a:r>
            <a:r>
              <a:rPr lang="en-US" sz="2800" b="1" dirty="0" err="1" smtClean="0"/>
              <a:t>tersedia</a:t>
            </a:r>
            <a:r>
              <a:rPr lang="en-US" sz="2800" b="1" dirty="0" smtClean="0"/>
              <a:t>’ </a:t>
            </a:r>
            <a:r>
              <a:rPr lang="en-US" sz="2800" b="1" dirty="0" err="1" smtClean="0"/>
              <a:t>dalam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skala</a:t>
            </a:r>
            <a:r>
              <a:rPr lang="en-US" sz="2800" b="1" dirty="0" smtClean="0"/>
              <a:t> global.</a:t>
            </a:r>
          </a:p>
          <a:p>
            <a:pPr marL="514350" indent="-514350">
              <a:buAutoNum type="alphaLcPeriod"/>
            </a:pPr>
            <a:r>
              <a:rPr lang="en-US" sz="2800" b="1" dirty="0" err="1" smtClean="0"/>
              <a:t>Fleksibilitas</a:t>
            </a:r>
            <a:r>
              <a:rPr lang="en-US" sz="2800" b="1" dirty="0" smtClean="0"/>
              <a:t> – </a:t>
            </a:r>
            <a:r>
              <a:rPr lang="en-US" sz="2800" b="1" dirty="0" err="1" smtClean="0"/>
              <a:t>belajar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dapat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dilaksanakan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mana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saja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kapan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saja</a:t>
            </a:r>
            <a:r>
              <a:rPr lang="en-US" sz="2800" b="1" dirty="0" smtClean="0"/>
              <a:t>.</a:t>
            </a:r>
          </a:p>
          <a:p>
            <a:pPr marL="514350" indent="-514350">
              <a:buAutoNum type="alphaLcPeriod"/>
            </a:pPr>
            <a:r>
              <a:rPr lang="en-US" sz="2800" b="1" dirty="0" err="1" smtClean="0"/>
              <a:t>Interaksi</a:t>
            </a:r>
            <a:r>
              <a:rPr lang="en-US" sz="2800" b="1" dirty="0" smtClean="0"/>
              <a:t> – </a:t>
            </a:r>
            <a:r>
              <a:rPr lang="en-US" sz="2800" b="1" dirty="0" err="1" smtClean="0"/>
              <a:t>evaluasi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belajar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dapat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dilaksanakan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seketika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mandiri</a:t>
            </a:r>
            <a:r>
              <a:rPr lang="en-US" sz="2800" b="1" dirty="0" smtClean="0"/>
              <a:t>. </a:t>
            </a:r>
          </a:p>
        </p:txBody>
      </p:sp>
      <p:pic>
        <p:nvPicPr>
          <p:cNvPr id="7" name="Picture 6" descr="komp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0" y="4191000"/>
            <a:ext cx="1600200" cy="1725706"/>
          </a:xfrm>
          <a:prstGeom prst="rect">
            <a:avLst/>
          </a:prstGeom>
        </p:spPr>
      </p:pic>
      <p:pic>
        <p:nvPicPr>
          <p:cNvPr id="8" name="Picture 7" descr="komp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6800" y="5105400"/>
            <a:ext cx="2209800" cy="1905000"/>
          </a:xfrm>
          <a:prstGeom prst="rect">
            <a:avLst/>
          </a:prstGeom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9144000" cy="609600"/>
          </a:xfrm>
        </p:spPr>
        <p:txBody>
          <a:bodyPr/>
          <a:lstStyle/>
          <a:p>
            <a:r>
              <a:rPr sz="3600" smtClean="0"/>
              <a:t>1. Pemanfaatan Kelas Maya 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080248" cy="198120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 startAt="4"/>
            </a:pPr>
            <a:r>
              <a:rPr lang="sv-SE" sz="2800" b="1" dirty="0" smtClean="0"/>
              <a:t>Kolaborasi – penggunaan perangkat diskusi dapat mendukung pembelajaran kolaborasi di luar ruang kelas. </a:t>
            </a:r>
          </a:p>
          <a:p>
            <a:pPr marL="514350" indent="-514350">
              <a:buFont typeface="+mj-lt"/>
              <a:buAutoNum type="alphaLcPeriod" startAt="4"/>
            </a:pPr>
            <a:r>
              <a:rPr lang="en-US" sz="2800" b="1" dirty="0" err="1" smtClean="0"/>
              <a:t>Peluang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pengembangan</a:t>
            </a:r>
            <a:r>
              <a:rPr lang="en-US" sz="2800" b="1" dirty="0" smtClean="0"/>
              <a:t> – </a:t>
            </a:r>
            <a:r>
              <a:rPr lang="en-US" sz="2800" b="1" dirty="0" err="1" smtClean="0"/>
              <a:t>konten</a:t>
            </a:r>
            <a:r>
              <a:rPr lang="en-US" sz="2800" b="1" dirty="0" smtClean="0"/>
              <a:t> digital </a:t>
            </a:r>
            <a:r>
              <a:rPr lang="en-US" sz="2800" b="1" dirty="0" err="1" smtClean="0"/>
              <a:t>dapat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terus-menerus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dikembangkan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sehingga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dapat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memperkaya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pembelajaran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dalam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kelas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konvensional</a:t>
            </a:r>
            <a:endParaRPr lang="en-US" sz="2800" b="1" dirty="0" smtClean="0"/>
          </a:p>
          <a:p>
            <a:pPr marL="514350" indent="-514350">
              <a:buFont typeface="+mj-lt"/>
              <a:buAutoNum type="alphaLcPeriod" startAt="4"/>
            </a:pPr>
            <a:r>
              <a:rPr lang="en-US" sz="2800" b="1" dirty="0" err="1" smtClean="0"/>
              <a:t>Motivasi</a:t>
            </a:r>
            <a:r>
              <a:rPr lang="en-US" sz="2800" b="1" dirty="0" smtClean="0"/>
              <a:t> – multimedia </a:t>
            </a:r>
            <a:r>
              <a:rPr lang="en-US" sz="2800" b="1" dirty="0" err="1" smtClean="0"/>
              <a:t>dapat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membuat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pembelajaran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lebih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menarik</a:t>
            </a:r>
            <a:r>
              <a:rPr lang="en-US" sz="2800" b="1" dirty="0" smtClean="0"/>
              <a:t>. </a:t>
            </a:r>
          </a:p>
        </p:txBody>
      </p:sp>
      <p:pic>
        <p:nvPicPr>
          <p:cNvPr id="4" name="Picture 3" descr="Animasi Belajar membaca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4724400"/>
            <a:ext cx="2133600" cy="2133600"/>
          </a:xfrm>
          <a:prstGeom prst="rect">
            <a:avLst/>
          </a:prstGeom>
        </p:spPr>
      </p:pic>
      <p:pic>
        <p:nvPicPr>
          <p:cNvPr id="5" name="Picture 4" descr="dp-bbm-lagi-belajar-sibuk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5353050"/>
            <a:ext cx="1504950" cy="1504950"/>
          </a:xfrm>
          <a:prstGeom prst="rect">
            <a:avLst/>
          </a:prstGeom>
        </p:spPr>
      </p:pic>
      <p:pic>
        <p:nvPicPr>
          <p:cNvPr id="6" name="Picture 5" descr="Animasi bu guru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781800" y="4191000"/>
            <a:ext cx="2362200" cy="2667000"/>
          </a:xfrm>
          <a:prstGeom prst="rect">
            <a:avLst/>
          </a:prstGeom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200"/>
            <a:ext cx="7772400" cy="609600"/>
          </a:xfrm>
        </p:spPr>
        <p:txBody>
          <a:bodyPr/>
          <a:lstStyle/>
          <a:p>
            <a:r>
              <a:rPr sz="4400" i="1" smtClean="0"/>
              <a:t>E-learning </a:t>
            </a:r>
            <a:endParaRPr lang="en-US" sz="4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613648" cy="6248400"/>
          </a:xfrm>
        </p:spPr>
        <p:txBody>
          <a:bodyPr>
            <a:noAutofit/>
          </a:bodyPr>
          <a:lstStyle/>
          <a:p>
            <a:r>
              <a:rPr lang="en-US" sz="2800" dirty="0" smtClean="0"/>
              <a:t>Derek </a:t>
            </a:r>
            <a:r>
              <a:rPr lang="en-US" sz="2800" dirty="0" err="1" smtClean="0"/>
              <a:t>Stockley</a:t>
            </a:r>
            <a:r>
              <a:rPr lang="en-US" sz="2800" dirty="0" smtClean="0"/>
              <a:t> (2003) </a:t>
            </a:r>
            <a:r>
              <a:rPr lang="en-US" sz="2800" dirty="0" err="1" smtClean="0"/>
              <a:t>mendefinisikan</a:t>
            </a:r>
            <a:r>
              <a:rPr lang="en-US" sz="2800" dirty="0" smtClean="0"/>
              <a:t> </a:t>
            </a:r>
            <a:r>
              <a:rPr lang="en-US" sz="2800" i="1" dirty="0" smtClean="0"/>
              <a:t>e-learning </a:t>
            </a:r>
            <a:r>
              <a:rPr lang="en-US" sz="2800" i="1" dirty="0" err="1" smtClean="0"/>
              <a:t>sebagai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penyampaian</a:t>
            </a:r>
            <a:r>
              <a:rPr lang="en-US" sz="2800" i="1" dirty="0" smtClean="0"/>
              <a:t> program </a:t>
            </a:r>
            <a:r>
              <a:rPr lang="en-US" sz="2800" i="1" dirty="0" err="1" smtClean="0"/>
              <a:t>pembelajaran</a:t>
            </a:r>
            <a:r>
              <a:rPr lang="en-US" sz="2800" i="1" dirty="0" smtClean="0"/>
              <a:t>, </a:t>
            </a:r>
            <a:r>
              <a:rPr lang="en-US" sz="2800" i="1" dirty="0" err="1" smtClean="0"/>
              <a:t>pelatihan</a:t>
            </a:r>
            <a:r>
              <a:rPr lang="en-US" sz="2800" i="1" dirty="0" smtClean="0"/>
              <a:t>, </a:t>
            </a:r>
            <a:r>
              <a:rPr lang="en-US" sz="2800" i="1" dirty="0" err="1" smtClean="0"/>
              <a:t>atau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pendidikan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dengan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menggunakan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sarana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elektronik</a:t>
            </a:r>
            <a:r>
              <a:rPr lang="en-US" sz="2800" i="1" dirty="0" smtClean="0"/>
              <a:t> </a:t>
            </a:r>
          </a:p>
          <a:p>
            <a:r>
              <a:rPr lang="en-US" sz="2800" i="1" dirty="0" smtClean="0"/>
              <a:t>Model - model E-learning:</a:t>
            </a:r>
          </a:p>
          <a:p>
            <a:pPr marL="514350" indent="-514350">
              <a:buAutoNum type="alphaLcPeriod"/>
            </a:pPr>
            <a:r>
              <a:rPr lang="en-US" sz="2800" b="1" dirty="0" smtClean="0"/>
              <a:t>Model </a:t>
            </a:r>
            <a:r>
              <a:rPr lang="en-US" sz="2800" b="1" i="1" dirty="0" smtClean="0"/>
              <a:t>Adjunct.</a:t>
            </a:r>
          </a:p>
          <a:p>
            <a:pPr marL="514350" indent="-514350"/>
            <a:r>
              <a:rPr lang="en-US" sz="2800" dirty="0" smtClean="0"/>
              <a:t>	</a:t>
            </a:r>
            <a:r>
              <a:rPr lang="en-US" sz="2800" dirty="0" err="1" smtClean="0"/>
              <a:t>Digunakan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menunjang</a:t>
            </a:r>
            <a:r>
              <a:rPr lang="en-US" sz="2800" dirty="0" smtClean="0"/>
              <a:t> </a:t>
            </a:r>
            <a:r>
              <a:rPr lang="en-US" sz="2800" dirty="0" err="1" smtClean="0"/>
              <a:t>sistem</a:t>
            </a:r>
            <a:r>
              <a:rPr lang="en-US" sz="2800" dirty="0" smtClean="0"/>
              <a:t> </a:t>
            </a:r>
            <a:r>
              <a:rPr lang="en-US" sz="2800" dirty="0" err="1" smtClean="0"/>
              <a:t>pembelajaran</a:t>
            </a:r>
            <a:r>
              <a:rPr lang="en-US" sz="2800" dirty="0" smtClean="0"/>
              <a:t>  </a:t>
            </a:r>
            <a:r>
              <a:rPr lang="en-US" sz="2800" dirty="0" err="1" smtClean="0"/>
              <a:t>tatap</a:t>
            </a:r>
            <a:r>
              <a:rPr lang="en-US" sz="2800" dirty="0" smtClean="0"/>
              <a:t> </a:t>
            </a:r>
            <a:r>
              <a:rPr lang="en-US" sz="2800" dirty="0" err="1" smtClean="0"/>
              <a:t>muka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kelas</a:t>
            </a:r>
            <a:r>
              <a:rPr lang="en-US" sz="2800" dirty="0" smtClean="0"/>
              <a:t>.</a:t>
            </a:r>
          </a:p>
          <a:p>
            <a:pPr marL="514350" indent="-514350">
              <a:buFont typeface="+mj-lt"/>
              <a:buAutoNum type="alphaLcPeriod" startAt="2"/>
            </a:pPr>
            <a:r>
              <a:rPr lang="en-US" sz="2800" i="1" dirty="0" smtClean="0"/>
              <a:t>Model</a:t>
            </a:r>
            <a:r>
              <a:rPr lang="en-US" sz="2800" b="1" dirty="0" smtClean="0"/>
              <a:t> </a:t>
            </a:r>
            <a:r>
              <a:rPr lang="en-US" sz="2800" b="1" i="1" dirty="0" smtClean="0"/>
              <a:t>Mixed/Blended. </a:t>
            </a:r>
          </a:p>
          <a:p>
            <a:pPr marL="514350" indent="-514350"/>
            <a:r>
              <a:rPr lang="en-US" sz="2800" b="1" i="1" dirty="0" smtClean="0"/>
              <a:t>	Model </a:t>
            </a:r>
            <a:r>
              <a:rPr lang="sv-SE" sz="2800" dirty="0" smtClean="0"/>
              <a:t>pembelajaran teori dilaksanakan secara daring, sedangkan pembelajaran praktik dilaksanakan secara tatap muka. </a:t>
            </a:r>
            <a:endParaRPr lang="en-US" sz="2800" b="1" i="1" dirty="0" smtClean="0"/>
          </a:p>
          <a:p>
            <a:pPr marL="514350" indent="-4763"/>
            <a:endParaRPr lang="en-US" sz="2800" dirty="0" smtClean="0"/>
          </a:p>
          <a:p>
            <a:pPr marL="514350" indent="-4763"/>
            <a:endParaRPr lang="en-US" sz="2800" i="1" dirty="0" smtClean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200"/>
            <a:ext cx="7772400" cy="609600"/>
          </a:xfrm>
        </p:spPr>
        <p:txBody>
          <a:bodyPr/>
          <a:lstStyle/>
          <a:p>
            <a:r>
              <a:rPr sz="4400" i="1" smtClean="0"/>
              <a:t>E-learning </a:t>
            </a:r>
            <a:endParaRPr lang="en-US" sz="4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613648" cy="5105400"/>
          </a:xfrm>
        </p:spPr>
        <p:txBody>
          <a:bodyPr>
            <a:noAutofit/>
          </a:bodyPr>
          <a:lstStyle/>
          <a:p>
            <a:r>
              <a:rPr lang="en-US" sz="2800" i="1" dirty="0" smtClean="0"/>
              <a:t>Model - model E-learning:</a:t>
            </a:r>
          </a:p>
          <a:p>
            <a:pPr marL="514350" indent="-514350">
              <a:buFont typeface="+mj-lt"/>
              <a:buAutoNum type="alphaLcPeriod" startAt="3"/>
            </a:pPr>
            <a:r>
              <a:rPr lang="en-US" sz="2800" b="1" dirty="0" smtClean="0"/>
              <a:t>Model Daring </a:t>
            </a:r>
            <a:r>
              <a:rPr lang="en-US" sz="2800" b="1" dirty="0" err="1" smtClean="0"/>
              <a:t>Penuh</a:t>
            </a:r>
            <a:r>
              <a:rPr lang="en-US" sz="2800" b="1" dirty="0" smtClean="0"/>
              <a:t>/</a:t>
            </a:r>
            <a:r>
              <a:rPr lang="en-US" sz="2800" b="1" i="1" dirty="0" smtClean="0"/>
              <a:t>Fully Online </a:t>
            </a:r>
            <a:r>
              <a:rPr lang="en-US" sz="2800" dirty="0" smtClean="0"/>
              <a:t>	</a:t>
            </a:r>
          </a:p>
          <a:p>
            <a:pPr marL="514350" indent="-514350"/>
            <a:r>
              <a:rPr lang="en-US" sz="2800" dirty="0" smtClean="0"/>
              <a:t>	 </a:t>
            </a:r>
            <a:r>
              <a:rPr lang="en-US" sz="2800" dirty="0" err="1" smtClean="0"/>
              <a:t>Digunakan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seluruh</a:t>
            </a:r>
            <a:r>
              <a:rPr lang="en-US" sz="2800" dirty="0" smtClean="0"/>
              <a:t> </a:t>
            </a:r>
            <a:r>
              <a:rPr lang="en-US" sz="2800" dirty="0" err="1" smtClean="0"/>
              <a:t>proses</a:t>
            </a:r>
            <a:r>
              <a:rPr lang="en-US" sz="2800" dirty="0" smtClean="0"/>
              <a:t> </a:t>
            </a:r>
            <a:r>
              <a:rPr lang="en-US" sz="2800" dirty="0" err="1" smtClean="0"/>
              <a:t>pembelajaran</a:t>
            </a:r>
            <a:r>
              <a:rPr lang="en-US" sz="2800" dirty="0" smtClean="0"/>
              <a:t> </a:t>
            </a:r>
            <a:r>
              <a:rPr lang="en-US" sz="2800" dirty="0" err="1" smtClean="0"/>
              <a:t>mulai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penyampaian</a:t>
            </a:r>
            <a:r>
              <a:rPr lang="en-US" sz="2800" dirty="0" smtClean="0"/>
              <a:t> </a:t>
            </a:r>
            <a:r>
              <a:rPr lang="en-US" sz="2800" dirty="0" err="1" smtClean="0"/>
              <a:t>bahan</a:t>
            </a:r>
            <a:r>
              <a:rPr lang="en-US" sz="2800" dirty="0" smtClean="0"/>
              <a:t> </a:t>
            </a:r>
            <a:r>
              <a:rPr lang="en-US" sz="2800" dirty="0" err="1" smtClean="0"/>
              <a:t>belajar</a:t>
            </a:r>
            <a:r>
              <a:rPr lang="en-US" sz="2800" dirty="0" smtClean="0"/>
              <a:t>, </a:t>
            </a:r>
            <a:r>
              <a:rPr lang="en-US" sz="2800" dirty="0" err="1" smtClean="0"/>
              <a:t>interaksi</a:t>
            </a:r>
            <a:r>
              <a:rPr lang="en-US" sz="2800" dirty="0" smtClean="0"/>
              <a:t> </a:t>
            </a:r>
            <a:r>
              <a:rPr lang="en-US" sz="2800" dirty="0" err="1" smtClean="0"/>
              <a:t>pembelajaran</a:t>
            </a:r>
            <a:r>
              <a:rPr lang="en-US" sz="2800" dirty="0" smtClean="0"/>
              <a:t>,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evaluasi</a:t>
            </a:r>
            <a:r>
              <a:rPr lang="en-US" sz="2800" dirty="0" smtClean="0"/>
              <a:t> </a:t>
            </a:r>
            <a:r>
              <a:rPr lang="en-US" sz="2800" dirty="0" err="1" smtClean="0"/>
              <a:t>pembelajaran</a:t>
            </a:r>
            <a:r>
              <a:rPr lang="en-US" sz="2800" dirty="0" smtClean="0"/>
              <a:t>. </a:t>
            </a:r>
          </a:p>
          <a:p>
            <a:pPr marL="514350" indent="-514350"/>
            <a:r>
              <a:rPr lang="en-US" sz="2800" i="1" dirty="0" err="1" smtClean="0"/>
              <a:t>Fungsi</a:t>
            </a:r>
            <a:r>
              <a:rPr lang="en-US" sz="2800" i="1" dirty="0" smtClean="0"/>
              <a:t> e-learning:</a:t>
            </a:r>
          </a:p>
          <a:p>
            <a:pPr marL="514350" indent="-514350">
              <a:buAutoNum type="alphaLcPeriod"/>
            </a:pPr>
            <a:r>
              <a:rPr lang="en-US" sz="2800" dirty="0" err="1" smtClean="0"/>
              <a:t>tambahan</a:t>
            </a:r>
            <a:r>
              <a:rPr lang="en-US" sz="2800" dirty="0" smtClean="0"/>
              <a:t>/</a:t>
            </a:r>
            <a:r>
              <a:rPr lang="en-US" sz="2800" dirty="0" err="1" smtClean="0"/>
              <a:t>pengayaan</a:t>
            </a:r>
            <a:r>
              <a:rPr lang="en-US" sz="2800" dirty="0" smtClean="0"/>
              <a:t> </a:t>
            </a:r>
            <a:r>
              <a:rPr lang="en-US" sz="2800" dirty="0" err="1" smtClean="0"/>
              <a:t>pembelajaran</a:t>
            </a:r>
            <a:r>
              <a:rPr lang="en-US" sz="2800" dirty="0" smtClean="0"/>
              <a:t> (</a:t>
            </a:r>
            <a:r>
              <a:rPr lang="en-US" sz="2800" i="1" dirty="0" smtClean="0"/>
              <a:t>supplement), </a:t>
            </a:r>
          </a:p>
          <a:p>
            <a:pPr marL="514350" indent="-514350">
              <a:buAutoNum type="alphaLcPeriod"/>
            </a:pPr>
            <a:r>
              <a:rPr lang="en-US" sz="2800" dirty="0" err="1" smtClean="0"/>
              <a:t>pengganti</a:t>
            </a:r>
            <a:r>
              <a:rPr lang="en-US" sz="2800" dirty="0" smtClean="0"/>
              <a:t> </a:t>
            </a:r>
            <a:r>
              <a:rPr lang="en-US" sz="2800" dirty="0" err="1" smtClean="0"/>
              <a:t>sebagian</a:t>
            </a:r>
            <a:r>
              <a:rPr lang="en-US" sz="2800" dirty="0" smtClean="0"/>
              <a:t> </a:t>
            </a:r>
            <a:r>
              <a:rPr lang="en-US" sz="2800" dirty="0" err="1" smtClean="0"/>
              <a:t>pembelajaran</a:t>
            </a:r>
            <a:r>
              <a:rPr lang="en-US" sz="2800" dirty="0" smtClean="0"/>
              <a:t> (</a:t>
            </a:r>
            <a:r>
              <a:rPr lang="en-US" sz="2800" i="1" dirty="0" smtClean="0"/>
              <a:t>complement), </a:t>
            </a:r>
            <a:r>
              <a:rPr lang="en-US" sz="2800" i="1" dirty="0" err="1" smtClean="0"/>
              <a:t>atau</a:t>
            </a:r>
            <a:r>
              <a:rPr lang="en-US" sz="2800" i="1" dirty="0" smtClean="0"/>
              <a:t> </a:t>
            </a:r>
          </a:p>
          <a:p>
            <a:pPr marL="514350" indent="-514350">
              <a:buAutoNum type="alphaLcPeriod"/>
            </a:pPr>
            <a:r>
              <a:rPr lang="en-US" sz="2800" dirty="0" err="1" smtClean="0"/>
              <a:t>pengganti</a:t>
            </a:r>
            <a:r>
              <a:rPr lang="en-US" sz="2800" dirty="0" smtClean="0"/>
              <a:t> </a:t>
            </a:r>
            <a:r>
              <a:rPr lang="en-US" sz="2800" dirty="0" err="1" smtClean="0"/>
              <a:t>seluruh</a:t>
            </a:r>
            <a:r>
              <a:rPr lang="en-US" sz="2800" dirty="0" smtClean="0"/>
              <a:t> </a:t>
            </a:r>
            <a:r>
              <a:rPr lang="en-US" sz="2800" dirty="0" err="1" smtClean="0"/>
              <a:t>pembelajaran</a:t>
            </a:r>
            <a:r>
              <a:rPr lang="en-US" sz="2800" dirty="0" smtClean="0"/>
              <a:t> (</a:t>
            </a:r>
            <a:r>
              <a:rPr lang="en-US" sz="2800" i="1" dirty="0" smtClean="0"/>
              <a:t>replacement) </a:t>
            </a:r>
            <a:endParaRPr lang="en-US" sz="2800" dirty="0" smtClean="0"/>
          </a:p>
          <a:p>
            <a:pPr marL="514350" indent="-4763"/>
            <a:endParaRPr lang="en-US" sz="2800" dirty="0" smtClean="0"/>
          </a:p>
          <a:p>
            <a:pPr marL="514350" indent="-4763"/>
            <a:endParaRPr lang="en-US" sz="2800" i="1" dirty="0" smtClean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200"/>
            <a:ext cx="7772400" cy="609600"/>
          </a:xfrm>
        </p:spPr>
        <p:txBody>
          <a:bodyPr/>
          <a:lstStyle/>
          <a:p>
            <a:r>
              <a:rPr sz="4400" smtClean="0"/>
              <a:t>Komponen pendukung </a:t>
            </a:r>
            <a:r>
              <a:rPr sz="4400" i="1" smtClean="0"/>
              <a:t>E-learning </a:t>
            </a:r>
            <a:endParaRPr lang="en-US" sz="4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4879848" cy="6248400"/>
          </a:xfrm>
        </p:spPr>
        <p:txBody>
          <a:bodyPr>
            <a:noAutofit/>
          </a:bodyPr>
          <a:lstStyle/>
          <a:p>
            <a:pPr marL="514350" indent="-514350">
              <a:buAutoNum type="alphaLcPeriod"/>
            </a:pPr>
            <a:r>
              <a:rPr lang="en-US" sz="2800" dirty="0" err="1" smtClean="0"/>
              <a:t>Perangkat</a:t>
            </a:r>
            <a:r>
              <a:rPr lang="en-US" sz="2800" dirty="0" smtClean="0"/>
              <a:t> </a:t>
            </a:r>
            <a:r>
              <a:rPr lang="en-US" sz="2800" dirty="0" err="1" smtClean="0"/>
              <a:t>keras</a:t>
            </a:r>
            <a:r>
              <a:rPr lang="en-US" sz="2800" dirty="0" smtClean="0"/>
              <a:t> (</a:t>
            </a:r>
            <a:r>
              <a:rPr lang="en-US" sz="2800" i="1" dirty="0" smtClean="0"/>
              <a:t>hardware): </a:t>
            </a:r>
            <a:r>
              <a:rPr lang="en-US" sz="2800" i="1" dirty="0" err="1" smtClean="0"/>
              <a:t>komputer</a:t>
            </a:r>
            <a:r>
              <a:rPr lang="en-US" sz="2800" i="1" dirty="0" smtClean="0"/>
              <a:t>, laptop, </a:t>
            </a:r>
            <a:r>
              <a:rPr lang="en-US" sz="2800" i="1" dirty="0" err="1" smtClean="0"/>
              <a:t>netbook</a:t>
            </a:r>
            <a:r>
              <a:rPr lang="en-US" sz="2800" i="1" dirty="0" smtClean="0"/>
              <a:t>, </a:t>
            </a:r>
            <a:r>
              <a:rPr lang="en-US" sz="2800" i="1" dirty="0" err="1" smtClean="0"/>
              <a:t>maupun</a:t>
            </a:r>
            <a:r>
              <a:rPr lang="en-US" sz="2800" i="1" dirty="0" smtClean="0"/>
              <a:t> tablet. </a:t>
            </a:r>
          </a:p>
          <a:p>
            <a:pPr marL="514350" indent="-514350">
              <a:buAutoNum type="alphaLcPeriod"/>
            </a:pPr>
            <a:r>
              <a:rPr lang="en-US" sz="2800" dirty="0" err="1" smtClean="0"/>
              <a:t>Perangkat</a:t>
            </a:r>
            <a:r>
              <a:rPr lang="en-US" sz="2800" dirty="0" smtClean="0"/>
              <a:t> </a:t>
            </a:r>
            <a:r>
              <a:rPr lang="en-US" sz="2800" dirty="0" err="1" smtClean="0"/>
              <a:t>lunak</a:t>
            </a:r>
            <a:r>
              <a:rPr lang="en-US" sz="2800" dirty="0" smtClean="0"/>
              <a:t> (</a:t>
            </a:r>
            <a:r>
              <a:rPr lang="en-US" sz="2800" i="1" dirty="0" smtClean="0"/>
              <a:t>software): LMS, LCMS, SLN. </a:t>
            </a:r>
          </a:p>
          <a:p>
            <a:pPr marL="514350" indent="-514350">
              <a:buAutoNum type="alphaLcPeriod"/>
            </a:pPr>
            <a:r>
              <a:rPr lang="en-US" sz="2800" dirty="0" err="1" smtClean="0"/>
              <a:t>Infrastruktur</a:t>
            </a:r>
            <a:r>
              <a:rPr lang="en-US" sz="2800" dirty="0" smtClean="0"/>
              <a:t>: </a:t>
            </a:r>
            <a:r>
              <a:rPr lang="en-US" sz="2800" dirty="0" err="1" smtClean="0"/>
              <a:t>Jaringan</a:t>
            </a:r>
            <a:r>
              <a:rPr lang="en-US" sz="2800" dirty="0" smtClean="0"/>
              <a:t> intranet </a:t>
            </a:r>
            <a:r>
              <a:rPr lang="en-US" sz="2800" dirty="0" err="1" smtClean="0"/>
              <a:t>maupun</a:t>
            </a:r>
            <a:r>
              <a:rPr lang="en-US" sz="2800" dirty="0" smtClean="0"/>
              <a:t> internet. </a:t>
            </a:r>
          </a:p>
          <a:p>
            <a:pPr marL="514350" indent="-514350">
              <a:buAutoNum type="alphaLcPeriod"/>
            </a:pPr>
            <a:r>
              <a:rPr lang="en-US" sz="2800" dirty="0" err="1" smtClean="0"/>
              <a:t>Konten</a:t>
            </a:r>
            <a:r>
              <a:rPr lang="en-US" sz="2800" dirty="0" smtClean="0"/>
              <a:t> </a:t>
            </a:r>
            <a:r>
              <a:rPr lang="en-US" sz="2800" dirty="0" err="1" smtClean="0"/>
              <a:t>pembelajaran</a:t>
            </a:r>
            <a:r>
              <a:rPr lang="en-US" sz="2800" dirty="0" smtClean="0"/>
              <a:t>. </a:t>
            </a:r>
          </a:p>
          <a:p>
            <a:pPr marL="514350" indent="-514350">
              <a:buAutoNum type="alphaLcPeriod"/>
            </a:pPr>
            <a:r>
              <a:rPr lang="en-US" sz="2800" dirty="0" err="1" smtClean="0"/>
              <a:t>Strategi</a:t>
            </a:r>
            <a:r>
              <a:rPr lang="en-US" sz="2800" dirty="0" smtClean="0"/>
              <a:t> </a:t>
            </a:r>
            <a:r>
              <a:rPr lang="en-US" sz="2800" dirty="0" err="1" smtClean="0"/>
              <a:t>interaksi</a:t>
            </a:r>
            <a:r>
              <a:rPr lang="en-US" sz="2800" dirty="0" smtClean="0"/>
              <a:t>/</a:t>
            </a:r>
            <a:r>
              <a:rPr lang="en-US" sz="2800" dirty="0" err="1" smtClean="0"/>
              <a:t>komunikasi</a:t>
            </a:r>
            <a:r>
              <a:rPr lang="en-US" sz="2800" dirty="0" smtClean="0"/>
              <a:t> </a:t>
            </a:r>
            <a:r>
              <a:rPr lang="en-US" sz="2800" dirty="0" err="1" smtClean="0"/>
              <a:t>pemanfaatan</a:t>
            </a:r>
            <a:r>
              <a:rPr lang="en-US" sz="2800" dirty="0" smtClean="0"/>
              <a:t> </a:t>
            </a:r>
            <a:r>
              <a:rPr lang="en-US" sz="2800" i="1" dirty="0" smtClean="0"/>
              <a:t>e-learning </a:t>
            </a:r>
            <a:r>
              <a:rPr lang="en-US" sz="2800" i="1" dirty="0" err="1" smtClean="0"/>
              <a:t>dalam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pembelajaran</a:t>
            </a:r>
            <a:r>
              <a:rPr lang="en-US" sz="2800" i="1" dirty="0" smtClean="0"/>
              <a:t>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81600" y="2514600"/>
            <a:ext cx="39624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76200"/>
            <a:ext cx="8534400" cy="609600"/>
          </a:xfrm>
        </p:spPr>
        <p:txBody>
          <a:bodyPr/>
          <a:lstStyle/>
          <a:p>
            <a:r>
              <a:rPr sz="3200" smtClean="0"/>
              <a:t>2. Jenis-Jenis Software Pendukung Kelas Maya </a:t>
            </a:r>
            <a:endParaRPr lang="en-US" sz="32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156448" cy="4191000"/>
          </a:xfrm>
        </p:spPr>
        <p:txBody>
          <a:bodyPr>
            <a:noAutofit/>
          </a:bodyPr>
          <a:lstStyle/>
          <a:p>
            <a:pPr marL="514350" indent="-514350">
              <a:buAutoNum type="alphaLcPeriod"/>
            </a:pPr>
            <a:r>
              <a:rPr lang="en-US" sz="2800" b="1" dirty="0" smtClean="0"/>
              <a:t>Learning Management System (LMS) </a:t>
            </a:r>
          </a:p>
          <a:p>
            <a:pPr marL="514350" indent="-514350"/>
            <a:r>
              <a:rPr lang="en-US" sz="2800" b="1" i="1" dirty="0" smtClean="0"/>
              <a:t>	</a:t>
            </a:r>
            <a:r>
              <a:rPr lang="en-US" sz="2800" dirty="0" smtClean="0"/>
              <a:t>LMS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aplikasi</a:t>
            </a:r>
            <a:r>
              <a:rPr lang="en-US" sz="2800" dirty="0" smtClean="0"/>
              <a:t> yang </a:t>
            </a:r>
            <a:r>
              <a:rPr lang="en-US" sz="2800" dirty="0" err="1" smtClean="0"/>
              <a:t>digunakan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mengelola</a:t>
            </a:r>
            <a:r>
              <a:rPr lang="en-US" sz="2800" dirty="0" smtClean="0"/>
              <a:t> </a:t>
            </a:r>
            <a:r>
              <a:rPr lang="en-US" sz="2800" dirty="0" err="1" smtClean="0"/>
              <a:t>pembelajaran</a:t>
            </a:r>
            <a:r>
              <a:rPr lang="en-US" sz="2800" dirty="0" smtClean="0"/>
              <a:t>, </a:t>
            </a:r>
            <a:r>
              <a:rPr lang="en-US" sz="2800" dirty="0" err="1" smtClean="0"/>
              <a:t>mengirimkan</a:t>
            </a:r>
            <a:r>
              <a:rPr lang="en-US" sz="2800" dirty="0" smtClean="0"/>
              <a:t> </a:t>
            </a:r>
            <a:r>
              <a:rPr lang="en-US" sz="2800" dirty="0" err="1" smtClean="0"/>
              <a:t>konten</a:t>
            </a:r>
            <a:r>
              <a:rPr lang="en-US" sz="2800" dirty="0" smtClean="0"/>
              <a:t> (</a:t>
            </a:r>
            <a:r>
              <a:rPr lang="en-US" sz="2800" i="1" dirty="0" smtClean="0"/>
              <a:t>content delivery system), </a:t>
            </a:r>
            <a:r>
              <a:rPr lang="en-US" sz="2800" i="1" dirty="0" err="1" smtClean="0"/>
              <a:t>dan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melacak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aktivitas</a:t>
            </a:r>
            <a:r>
              <a:rPr lang="en-US" sz="2800" i="1" dirty="0" smtClean="0"/>
              <a:t> daring .</a:t>
            </a:r>
            <a:r>
              <a:rPr lang="fr-FR" sz="2800" dirty="0" smtClean="0"/>
              <a:t> (Courts dan Tucker )</a:t>
            </a:r>
          </a:p>
          <a:p>
            <a:pPr marL="514350" indent="-514350"/>
            <a:r>
              <a:rPr lang="fr-FR" sz="2800" i="1" dirty="0" smtClean="0"/>
              <a:t>	</a:t>
            </a:r>
            <a:r>
              <a:rPr lang="en-US" sz="2800" dirty="0" smtClean="0"/>
              <a:t>LMS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sebuah</a:t>
            </a:r>
            <a:r>
              <a:rPr lang="en-US" sz="2800" dirty="0" smtClean="0"/>
              <a:t> </a:t>
            </a:r>
            <a:r>
              <a:rPr lang="en-US" sz="2800" dirty="0" err="1" smtClean="0"/>
              <a:t>aplikasi</a:t>
            </a:r>
            <a:r>
              <a:rPr lang="en-US" sz="2800" dirty="0" smtClean="0"/>
              <a:t> yang </a:t>
            </a:r>
            <a:r>
              <a:rPr lang="en-US" sz="2800" dirty="0" err="1" smtClean="0"/>
              <a:t>berfungsi</a:t>
            </a:r>
            <a:r>
              <a:rPr lang="en-US" sz="2800" dirty="0" smtClean="0"/>
              <a:t> </a:t>
            </a:r>
            <a:r>
              <a:rPr lang="en-US" sz="2800" dirty="0" err="1" smtClean="0"/>
              <a:t>mengadministrasikan</a:t>
            </a:r>
            <a:r>
              <a:rPr lang="en-US" sz="2800" dirty="0" smtClean="0"/>
              <a:t>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</a:t>
            </a:r>
            <a:r>
              <a:rPr lang="en-US" sz="2800" dirty="0" err="1" smtClean="0"/>
              <a:t>otomatis</a:t>
            </a:r>
            <a:r>
              <a:rPr lang="en-US" sz="2800" dirty="0" smtClean="0"/>
              <a:t> </a:t>
            </a:r>
            <a:r>
              <a:rPr lang="en-US" sz="2800" dirty="0" err="1" smtClean="0"/>
              <a:t>berbagai</a:t>
            </a:r>
            <a:r>
              <a:rPr lang="en-US" sz="2800" dirty="0" smtClean="0"/>
              <a:t> </a:t>
            </a:r>
            <a:r>
              <a:rPr lang="en-US" sz="2800" dirty="0" err="1" smtClean="0"/>
              <a:t>kegiatan</a:t>
            </a:r>
            <a:r>
              <a:rPr lang="en-US" sz="2800" dirty="0" smtClean="0"/>
              <a:t> </a:t>
            </a:r>
            <a:r>
              <a:rPr lang="en-US" sz="2800" dirty="0" err="1" smtClean="0"/>
              <a:t>pembelajaran</a:t>
            </a:r>
            <a:r>
              <a:rPr lang="en-US" sz="2800" dirty="0" smtClean="0"/>
              <a:t>. (</a:t>
            </a:r>
            <a:r>
              <a:rPr lang="en-US" sz="2800" dirty="0" err="1" smtClean="0"/>
              <a:t>Kerschenbaum</a:t>
            </a:r>
            <a:r>
              <a:rPr lang="en-US" sz="2800" dirty="0" smtClean="0"/>
              <a:t> )</a:t>
            </a:r>
          </a:p>
          <a:p>
            <a:pPr marL="514350" indent="-514350"/>
            <a:r>
              <a:rPr lang="en-US" sz="2800" i="1" dirty="0" smtClean="0"/>
              <a:t>	ex: </a:t>
            </a:r>
            <a:r>
              <a:rPr lang="en-US" sz="2800" dirty="0" err="1" smtClean="0"/>
              <a:t>Moodle</a:t>
            </a:r>
            <a:r>
              <a:rPr lang="en-US" sz="2800" dirty="0" smtClean="0"/>
              <a:t>, </a:t>
            </a:r>
            <a:r>
              <a:rPr lang="en-US" sz="2800" dirty="0" err="1" smtClean="0"/>
              <a:t>Dokeos</a:t>
            </a:r>
            <a:r>
              <a:rPr lang="en-US" sz="2800" dirty="0" smtClean="0"/>
              <a:t>, </a:t>
            </a:r>
            <a:r>
              <a:rPr lang="en-US" sz="2800" dirty="0" err="1" smtClean="0"/>
              <a:t>aTutor</a:t>
            </a:r>
            <a:r>
              <a:rPr lang="en-US" sz="2800" dirty="0" smtClean="0"/>
              <a:t>. </a:t>
            </a:r>
            <a:endParaRPr lang="en-US" sz="2800" i="1" dirty="0" smtClean="0"/>
          </a:p>
        </p:txBody>
      </p:sp>
      <p:pic>
        <p:nvPicPr>
          <p:cNvPr id="5" name="Picture 4" descr="Doke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29200"/>
            <a:ext cx="2133600" cy="1828800"/>
          </a:xfrm>
          <a:prstGeom prst="rect">
            <a:avLst/>
          </a:prstGeom>
        </p:spPr>
      </p:pic>
      <p:pic>
        <p:nvPicPr>
          <p:cNvPr id="6" name="Picture 5" descr="ATutor.jpg"/>
          <p:cNvPicPr>
            <a:picLocks noChangeAspect="1"/>
          </p:cNvPicPr>
          <p:nvPr/>
        </p:nvPicPr>
        <p:blipFill>
          <a:blip r:embed="rId3"/>
          <a:srcRect t="26471"/>
          <a:stretch>
            <a:fillRect/>
          </a:stretch>
        </p:blipFill>
        <p:spPr>
          <a:xfrm>
            <a:off x="2286000" y="4953000"/>
            <a:ext cx="3390900" cy="1905000"/>
          </a:xfrm>
          <a:prstGeom prst="rect">
            <a:avLst/>
          </a:prstGeom>
        </p:spPr>
      </p:pic>
      <p:pic>
        <p:nvPicPr>
          <p:cNvPr id="7" name="Picture 6" descr="Moodle-Screensho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62600" y="4572000"/>
            <a:ext cx="3860308" cy="2514600"/>
          </a:xfrm>
          <a:prstGeom prst="rect">
            <a:avLst/>
          </a:prstGeom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76200"/>
            <a:ext cx="8534400" cy="609600"/>
          </a:xfrm>
        </p:spPr>
        <p:txBody>
          <a:bodyPr/>
          <a:lstStyle/>
          <a:p>
            <a:r>
              <a:rPr sz="3200" smtClean="0"/>
              <a:t>2. Jenis-Jenis Software Pendukung Kelas Maya </a:t>
            </a:r>
            <a:endParaRPr lang="en-US" sz="32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156448" cy="190500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 startAt="2"/>
            </a:pPr>
            <a:r>
              <a:rPr lang="en-US" sz="2800" b="1" dirty="0" smtClean="0"/>
              <a:t>Learning Content Management System</a:t>
            </a:r>
          </a:p>
          <a:p>
            <a:pPr marL="514350" indent="-514350"/>
            <a:r>
              <a:rPr lang="en-US" sz="2800" b="1" dirty="0" smtClean="0"/>
              <a:t>	 </a:t>
            </a:r>
            <a:r>
              <a:rPr lang="en-US" sz="2800" dirty="0" smtClean="0"/>
              <a:t>LCMS 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sebuah</a:t>
            </a:r>
            <a:r>
              <a:rPr lang="en-US" sz="2800" dirty="0" smtClean="0"/>
              <a:t> </a:t>
            </a:r>
            <a:r>
              <a:rPr lang="en-US" sz="2800" dirty="0" err="1" smtClean="0"/>
              <a:t>aplikasi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mengelola</a:t>
            </a:r>
            <a:r>
              <a:rPr lang="en-US" sz="2800" dirty="0" smtClean="0"/>
              <a:t> </a:t>
            </a:r>
            <a:r>
              <a:rPr lang="en-US" sz="2800" dirty="0" err="1" smtClean="0"/>
              <a:t>konten</a:t>
            </a:r>
            <a:r>
              <a:rPr lang="en-US" sz="2800" dirty="0" smtClean="0"/>
              <a:t> </a:t>
            </a:r>
            <a:r>
              <a:rPr lang="en-US" sz="2800" dirty="0" err="1" smtClean="0"/>
              <a:t>pembelajaran</a:t>
            </a:r>
            <a:r>
              <a:rPr lang="en-US" sz="2800" dirty="0" smtClean="0"/>
              <a:t>. (</a:t>
            </a:r>
            <a:r>
              <a:rPr lang="en-US" sz="2800" i="1" dirty="0" smtClean="0"/>
              <a:t>register, store, assembly, manage, publish)</a:t>
            </a:r>
            <a:r>
              <a:rPr lang="en-US" sz="2800" dirty="0" smtClean="0"/>
              <a:t>.ex: </a:t>
            </a:r>
            <a:r>
              <a:rPr lang="en-US" sz="2800" dirty="0" err="1" smtClean="0"/>
              <a:t>Claroline</a:t>
            </a:r>
            <a:r>
              <a:rPr lang="en-US" sz="2800" dirty="0" smtClean="0"/>
              <a:t>, e-</a:t>
            </a:r>
            <a:r>
              <a:rPr lang="en-US" sz="2800" dirty="0" err="1" smtClean="0"/>
              <a:t>doceo</a:t>
            </a:r>
            <a:r>
              <a:rPr lang="en-US" sz="2800" dirty="0" smtClean="0"/>
              <a:t> solutions </a:t>
            </a:r>
            <a:endParaRPr lang="en-US" sz="2800" i="1" dirty="0" smtClean="0"/>
          </a:p>
        </p:txBody>
      </p:sp>
      <p:pic>
        <p:nvPicPr>
          <p:cNvPr id="8" name="Picture 7" descr="c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3200400"/>
            <a:ext cx="3886200" cy="2571750"/>
          </a:xfrm>
          <a:prstGeom prst="rect">
            <a:avLst/>
          </a:prstGeom>
        </p:spPr>
      </p:pic>
      <p:pic>
        <p:nvPicPr>
          <p:cNvPr id="9" name="Picture 8" descr="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3200400"/>
            <a:ext cx="3911600" cy="2514600"/>
          </a:xfrm>
          <a:prstGeom prst="rect">
            <a:avLst/>
          </a:prstGeom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76200"/>
            <a:ext cx="8534400" cy="609600"/>
          </a:xfrm>
        </p:spPr>
        <p:txBody>
          <a:bodyPr/>
          <a:lstStyle/>
          <a:p>
            <a:r>
              <a:rPr sz="3200" smtClean="0"/>
              <a:t>2. Jenis-Jenis Software Pendukung Kelas Maya </a:t>
            </a:r>
            <a:endParaRPr lang="en-US" sz="32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156448" cy="144780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 startAt="3"/>
            </a:pPr>
            <a:r>
              <a:rPr lang="en-US" sz="2800" b="1" dirty="0" smtClean="0"/>
              <a:t>LMS </a:t>
            </a:r>
            <a:r>
              <a:rPr lang="en-US" sz="2800" b="1" dirty="0" err="1" smtClean="0"/>
              <a:t>vs</a:t>
            </a:r>
            <a:r>
              <a:rPr lang="en-US" sz="2800" b="1" dirty="0" smtClean="0"/>
              <a:t> LCMS</a:t>
            </a:r>
          </a:p>
          <a:p>
            <a:pPr marL="514350" indent="-514350"/>
            <a:r>
              <a:rPr lang="en-US" sz="2800" b="1" dirty="0" smtClean="0"/>
              <a:t>	</a:t>
            </a:r>
            <a:r>
              <a:rPr lang="en-US" sz="2800" dirty="0" err="1" smtClean="0"/>
              <a:t>Berdasarkan</a:t>
            </a:r>
            <a:r>
              <a:rPr lang="en-US" sz="2800" dirty="0" smtClean="0"/>
              <a:t> </a:t>
            </a:r>
            <a:r>
              <a:rPr lang="en-US" sz="2800" dirty="0" err="1" smtClean="0"/>
              <a:t>fungsinya</a:t>
            </a:r>
            <a:r>
              <a:rPr lang="en-US" sz="2800" dirty="0" smtClean="0"/>
              <a:t> LMS </a:t>
            </a:r>
            <a:r>
              <a:rPr lang="en-US" sz="2800" dirty="0" err="1" smtClean="0"/>
              <a:t>dan</a:t>
            </a:r>
            <a:r>
              <a:rPr lang="en-US" sz="2800" dirty="0" smtClean="0"/>
              <a:t> LCMS </a:t>
            </a:r>
            <a:r>
              <a:rPr lang="en-US" sz="2800" dirty="0" err="1" smtClean="0"/>
              <a:t>memiliki</a:t>
            </a:r>
            <a:r>
              <a:rPr lang="en-US" sz="2800" dirty="0" smtClean="0"/>
              <a:t> </a:t>
            </a:r>
            <a:r>
              <a:rPr lang="en-US" sz="2800" dirty="0" err="1" smtClean="0"/>
              <a:t>berbagai</a:t>
            </a:r>
            <a:r>
              <a:rPr lang="en-US" sz="2800" dirty="0" smtClean="0"/>
              <a:t> </a:t>
            </a:r>
            <a:r>
              <a:rPr lang="en-US" sz="2800" dirty="0" err="1" smtClean="0"/>
              <a:t>fitur</a:t>
            </a:r>
            <a:r>
              <a:rPr lang="en-US" sz="2800" dirty="0" smtClean="0"/>
              <a:t>.</a:t>
            </a:r>
            <a:endParaRPr lang="en-US" sz="2800" i="1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7031" t="33333" r="6250" b="11458"/>
          <a:stretch>
            <a:fillRect/>
          </a:stretch>
        </p:blipFill>
        <p:spPr bwMode="auto">
          <a:xfrm>
            <a:off x="0" y="2110946"/>
            <a:ext cx="9144000" cy="474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76200"/>
            <a:ext cx="8534400" cy="609600"/>
          </a:xfrm>
        </p:spPr>
        <p:txBody>
          <a:bodyPr/>
          <a:lstStyle/>
          <a:p>
            <a:r>
              <a:rPr sz="3200" smtClean="0"/>
              <a:t>2. Jenis-Jenis Software Pendukung Kelas Maya </a:t>
            </a:r>
            <a:endParaRPr lang="en-US" sz="32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156448" cy="624840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 startAt="4"/>
            </a:pPr>
            <a:r>
              <a:rPr lang="en-US" sz="2800" b="1" dirty="0" smtClean="0"/>
              <a:t>Social Learning Network/s </a:t>
            </a:r>
            <a:r>
              <a:rPr lang="en-US" sz="2800" b="1" i="1" dirty="0" smtClean="0"/>
              <a:t>(SLN/SLNs) </a:t>
            </a:r>
          </a:p>
          <a:p>
            <a:pPr marL="514350" indent="-514350"/>
            <a:r>
              <a:rPr lang="en-US" sz="2800" b="1" i="1" dirty="0" smtClean="0"/>
              <a:t>	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Jejaring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Sosial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untuk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Pembelajaran</a:t>
            </a:r>
            <a:r>
              <a:rPr lang="en-US" sz="2800" i="1" dirty="0" smtClean="0"/>
              <a:t> </a:t>
            </a:r>
            <a:r>
              <a:rPr lang="en-US" sz="2800" dirty="0" err="1" smtClean="0"/>
              <a:t>bertujuan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mendorong</a:t>
            </a:r>
            <a:r>
              <a:rPr lang="en-US" sz="2800" dirty="0" smtClean="0"/>
              <a:t>  </a:t>
            </a:r>
            <a:r>
              <a:rPr lang="en-US" sz="2800" dirty="0" err="1" smtClean="0"/>
              <a:t>penggunanya</a:t>
            </a:r>
            <a:r>
              <a:rPr lang="en-US" sz="2800" dirty="0" smtClean="0"/>
              <a:t> </a:t>
            </a:r>
            <a:r>
              <a:rPr lang="en-US" sz="2800" dirty="0" err="1" smtClean="0"/>
              <a:t>memiliki</a:t>
            </a:r>
            <a:r>
              <a:rPr lang="en-US" sz="2800" dirty="0" smtClean="0"/>
              <a:t> </a:t>
            </a:r>
            <a:r>
              <a:rPr lang="en-US" sz="2800" dirty="0" err="1" smtClean="0"/>
              <a:t>pengalaman</a:t>
            </a:r>
            <a:r>
              <a:rPr lang="en-US" sz="2800" dirty="0" smtClean="0"/>
              <a:t> </a:t>
            </a:r>
            <a:r>
              <a:rPr lang="en-US" sz="2800" dirty="0" err="1" smtClean="0"/>
              <a:t>baru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belajar</a:t>
            </a:r>
            <a:r>
              <a:rPr lang="en-US" sz="2800" dirty="0" smtClean="0"/>
              <a:t> </a:t>
            </a:r>
            <a:r>
              <a:rPr lang="en-US" sz="2800" dirty="0" err="1" smtClean="0"/>
              <a:t>menggunakan</a:t>
            </a:r>
            <a:r>
              <a:rPr lang="en-US" sz="2800" dirty="0" smtClean="0"/>
              <a:t> </a:t>
            </a:r>
            <a:r>
              <a:rPr lang="en-US" sz="2800" dirty="0" err="1" smtClean="0"/>
              <a:t>jejaring</a:t>
            </a:r>
            <a:r>
              <a:rPr lang="en-US" sz="2800" dirty="0" smtClean="0"/>
              <a:t> </a:t>
            </a:r>
            <a:r>
              <a:rPr lang="en-US" sz="2800" dirty="0" err="1" smtClean="0"/>
              <a:t>sosial</a:t>
            </a:r>
            <a:r>
              <a:rPr lang="en-US" sz="2800" dirty="0" smtClean="0"/>
              <a:t> .</a:t>
            </a:r>
          </a:p>
          <a:p>
            <a:pPr marL="514350" indent="-514350"/>
            <a:r>
              <a:rPr lang="en-US" sz="2800" dirty="0" err="1" smtClean="0"/>
              <a:t>Fenomena</a:t>
            </a:r>
            <a:r>
              <a:rPr lang="en-US" sz="2800" dirty="0" smtClean="0"/>
              <a:t> </a:t>
            </a:r>
            <a:r>
              <a:rPr lang="en-US" sz="2800" b="1" i="1" dirty="0" smtClean="0"/>
              <a:t>SLN</a:t>
            </a:r>
          </a:p>
          <a:p>
            <a:pPr>
              <a:buFont typeface="Wingdings" pitchFamily="2" charset="2"/>
              <a:buChar char="ü"/>
            </a:pPr>
            <a:r>
              <a:rPr lang="en-US" sz="2800" dirty="0" smtClean="0"/>
              <a:t> User SN) </a:t>
            </a:r>
            <a:r>
              <a:rPr lang="en-US" sz="2800" dirty="0" err="1" smtClean="0"/>
              <a:t>belajar</a:t>
            </a:r>
            <a:r>
              <a:rPr lang="en-US" sz="2800" dirty="0" smtClean="0"/>
              <a:t>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formal. </a:t>
            </a:r>
          </a:p>
          <a:p>
            <a:pPr>
              <a:buFont typeface="Wingdings" pitchFamily="2" charset="2"/>
              <a:buChar char="ü"/>
            </a:pPr>
            <a:r>
              <a:rPr lang="en-US" sz="2800" dirty="0" smtClean="0"/>
              <a:t> User </a:t>
            </a:r>
            <a:r>
              <a:rPr lang="sv-SE" sz="2800" dirty="0" smtClean="0"/>
              <a:t>SN belajar  secara informal. </a:t>
            </a:r>
          </a:p>
          <a:p>
            <a:pPr marL="344488" indent="-344488">
              <a:buFont typeface="Wingdings" pitchFamily="2" charset="2"/>
              <a:buChar char="ü"/>
            </a:pPr>
            <a:r>
              <a:rPr lang="sv-SE" sz="2800" dirty="0" smtClean="0"/>
              <a:t> User</a:t>
            </a:r>
            <a:r>
              <a:rPr lang="en-US" sz="2800" dirty="0" smtClean="0"/>
              <a:t> </a:t>
            </a:r>
            <a:r>
              <a:rPr lang="en-US" sz="2800" dirty="0" err="1" smtClean="0"/>
              <a:t>laman</a:t>
            </a:r>
            <a:r>
              <a:rPr lang="en-US" sz="2800" dirty="0" smtClean="0"/>
              <a:t> </a:t>
            </a:r>
            <a:r>
              <a:rPr lang="en-US" sz="2800" dirty="0" err="1" smtClean="0"/>
              <a:t>khusus</a:t>
            </a:r>
            <a:r>
              <a:rPr lang="en-US" sz="2800" dirty="0" smtClean="0"/>
              <a:t> </a:t>
            </a:r>
            <a:r>
              <a:rPr lang="en-US" sz="2800" dirty="0" err="1" smtClean="0"/>
              <a:t>dirancang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pembelajaran</a:t>
            </a:r>
            <a:r>
              <a:rPr lang="en-US" sz="2800" i="1" dirty="0" smtClean="0"/>
              <a:t>  SLN. </a:t>
            </a:r>
          </a:p>
          <a:p>
            <a:pPr marL="344488" indent="-344488">
              <a:buFont typeface="Wingdings" pitchFamily="2" charset="2"/>
              <a:buChar char="ü"/>
            </a:pPr>
            <a:r>
              <a:rPr lang="en-US" sz="2800" i="1" dirty="0" smtClean="0"/>
              <a:t>User</a:t>
            </a:r>
            <a:r>
              <a:rPr lang="sv-SE" sz="2800" dirty="0" smtClean="0"/>
              <a:t> SLN yang secara khusus dikembangkan sendiri oleh guru </a:t>
            </a:r>
          </a:p>
          <a:p>
            <a:pPr marL="514350" indent="-514350"/>
            <a:endParaRPr lang="en-US" sz="2800" i="1" dirty="0" smtClean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700</TotalTime>
  <Words>235</Words>
  <Application>Microsoft Office PowerPoint</Application>
  <PresentationFormat>On-screen Show (4:3)</PresentationFormat>
  <Paragraphs>50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Flow</vt:lpstr>
      <vt:lpstr>SIMULASI DIGITAL Perangkat Lunak Pendukung Kelas Maya </vt:lpstr>
      <vt:lpstr>1. Pemanfaatan Kelas Maya </vt:lpstr>
      <vt:lpstr>1. Pemanfaatan Kelas Maya </vt:lpstr>
      <vt:lpstr>E-learning </vt:lpstr>
      <vt:lpstr>E-learning </vt:lpstr>
      <vt:lpstr>Komponen pendukung E-learning </vt:lpstr>
      <vt:lpstr>2. Jenis-Jenis Software Pendukung Kelas Maya </vt:lpstr>
      <vt:lpstr>2. Jenis-Jenis Software Pendukung Kelas Maya </vt:lpstr>
      <vt:lpstr>2. Jenis-Jenis Software Pendukung Kelas Maya </vt:lpstr>
      <vt:lpstr>2. Jenis-Jenis Software Pendukung Kelas Maya </vt:lpstr>
    </vt:vector>
  </TitlesOfParts>
  <Company>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SIMULASI DIGITAL</dc:title>
  <dc:creator>xp2</dc:creator>
  <cp:lastModifiedBy>UPGRIS</cp:lastModifiedBy>
  <cp:revision>69</cp:revision>
  <dcterms:created xsi:type="dcterms:W3CDTF">2014-08-10T14:10:20Z</dcterms:created>
  <dcterms:modified xsi:type="dcterms:W3CDTF">2018-04-18T02:05:55Z</dcterms:modified>
</cp:coreProperties>
</file>