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6" r:id="rId19"/>
    <p:sldId id="277" r:id="rId20"/>
    <p:sldId id="278" r:id="rId21"/>
    <p:sldId id="279" r:id="rId22"/>
    <p:sldId id="280" r:id="rId23"/>
    <p:sldId id="281" r:id="rId24"/>
    <p:sldId id="273" r:id="rId25"/>
    <p:sldId id="274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81D55-0FEF-43E6-B698-D2077EE65E78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9778C-72C7-4B48-821B-EE4BE7C156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non verbal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Pesan-pesan</a:t>
            </a:r>
            <a:r>
              <a:rPr lang="en-US" dirty="0" smtClean="0"/>
              <a:t> yang </a:t>
            </a:r>
            <a:r>
              <a:rPr lang="en-US" dirty="0" err="1" smtClean="0"/>
              <a:t>diekspresikan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sengaja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sengaja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/</a:t>
            </a:r>
            <a:r>
              <a:rPr lang="en-US" dirty="0" err="1" smtClean="0"/>
              <a:t>tindakan</a:t>
            </a:r>
            <a:r>
              <a:rPr lang="en-US" dirty="0" smtClean="0"/>
              <a:t>/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suara-suara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vokal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(</a:t>
            </a:r>
            <a:r>
              <a:rPr lang="en-US" dirty="0" err="1" smtClean="0"/>
              <a:t>Sasa</a:t>
            </a:r>
            <a:r>
              <a:rPr lang="en-US" dirty="0" smtClean="0"/>
              <a:t> </a:t>
            </a:r>
            <a:r>
              <a:rPr lang="en-US" dirty="0" err="1" smtClean="0"/>
              <a:t>Djuarsa</a:t>
            </a:r>
            <a:r>
              <a:rPr lang="en-US" dirty="0" smtClean="0"/>
              <a:t> </a:t>
            </a:r>
            <a:r>
              <a:rPr lang="en-US" dirty="0" err="1" smtClean="0"/>
              <a:t>Sendjaja</a:t>
            </a:r>
            <a:r>
              <a:rPr lang="en-US" dirty="0" smtClean="0"/>
              <a:t>, 2001).</a:t>
            </a:r>
          </a:p>
          <a:p>
            <a:r>
              <a:rPr lang="en-US" dirty="0" err="1" smtClean="0"/>
              <a:t>Tindakan-tindakan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sengaja</a:t>
            </a:r>
            <a:r>
              <a:rPr lang="en-US" dirty="0" smtClean="0"/>
              <a:t> </a:t>
            </a:r>
            <a:r>
              <a:rPr lang="en-US" dirty="0" err="1" smtClean="0"/>
              <a:t>dikirimkan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diintepretasikan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tujuannya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umpan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en-US" dirty="0" smtClean="0"/>
              <a:t> (</a:t>
            </a:r>
            <a:r>
              <a:rPr lang="en-US" i="1" dirty="0" smtClean="0"/>
              <a:t>feedback</a:t>
            </a:r>
            <a:r>
              <a:rPr lang="en-US" dirty="0" smtClean="0"/>
              <a:t>) yang </a:t>
            </a:r>
            <a:r>
              <a:rPr lang="en-US" dirty="0" err="1" smtClean="0"/>
              <a:t>menerimanya</a:t>
            </a:r>
            <a:r>
              <a:rPr lang="en-US" dirty="0" smtClean="0"/>
              <a:t> (</a:t>
            </a:r>
            <a:r>
              <a:rPr lang="en-US" dirty="0" err="1" smtClean="0"/>
              <a:t>Judee</a:t>
            </a:r>
            <a:r>
              <a:rPr lang="en-US" dirty="0" smtClean="0"/>
              <a:t> </a:t>
            </a:r>
            <a:r>
              <a:rPr lang="en-US" dirty="0" err="1" smtClean="0"/>
              <a:t>K.Burgon</a:t>
            </a:r>
            <a:r>
              <a:rPr lang="en-US" dirty="0" smtClean="0"/>
              <a:t> &amp; Thomas </a:t>
            </a:r>
            <a:r>
              <a:rPr lang="en-US" dirty="0" err="1" smtClean="0"/>
              <a:t>J.Saine</a:t>
            </a:r>
            <a:r>
              <a:rPr lang="en-US" dirty="0" smtClean="0"/>
              <a:t>, 1978).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1. 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Menekankan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menonjolkan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menekankan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verbal,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tersenyum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menekankan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ungkapan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memukulkan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meja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menekankan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2. 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Melengkapi</a:t>
            </a:r>
            <a:r>
              <a:rPr lang="en-US" b="1" dirty="0" smtClean="0"/>
              <a:t> (Complement)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memperkuat</a:t>
            </a:r>
            <a:r>
              <a:rPr lang="en-US" dirty="0" smtClean="0"/>
              <a:t> </a:t>
            </a:r>
            <a:r>
              <a:rPr lang="en-US" dirty="0" err="1" smtClean="0"/>
              <a:t>warna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yang </a:t>
            </a:r>
            <a:r>
              <a:rPr lang="en-US" dirty="0" err="1" smtClean="0"/>
              <a:t>dikomunikasikan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verbal,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tersenyum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menceritakan</a:t>
            </a:r>
            <a:r>
              <a:rPr lang="en-US" dirty="0" smtClean="0"/>
              <a:t> </a:t>
            </a:r>
            <a:r>
              <a:rPr lang="en-US" dirty="0" err="1" smtClean="0"/>
              <a:t>kisah</a:t>
            </a:r>
            <a:r>
              <a:rPr lang="en-US" dirty="0" smtClean="0"/>
              <a:t> </a:t>
            </a:r>
            <a:r>
              <a:rPr lang="en-US" dirty="0" err="1" smtClean="0"/>
              <a:t>lucu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menggeleng-gelengkan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menceritakan</a:t>
            </a:r>
            <a:r>
              <a:rPr lang="en-US" dirty="0" smtClean="0"/>
              <a:t> </a:t>
            </a:r>
            <a:r>
              <a:rPr lang="en-US" dirty="0" err="1" smtClean="0"/>
              <a:t>ketidakjujuran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3. 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Menunjukkan</a:t>
            </a:r>
            <a:r>
              <a:rPr lang="en-US" b="1" dirty="0" smtClean="0"/>
              <a:t> </a:t>
            </a:r>
            <a:r>
              <a:rPr lang="en-US" b="1" dirty="0" err="1" smtClean="0"/>
              <a:t>Kontradiksi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sengaja</a:t>
            </a:r>
            <a:r>
              <a:rPr lang="en-US" dirty="0" smtClean="0"/>
              <a:t> </a:t>
            </a:r>
            <a:r>
              <a:rPr lang="en-US" dirty="0" err="1" smtClean="0"/>
              <a:t>mempertentangkan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verbal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nonverbal.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, </a:t>
            </a:r>
            <a:r>
              <a:rPr lang="en-US" dirty="0" err="1" smtClean="0"/>
              <a:t>menyilangkan</a:t>
            </a:r>
            <a:r>
              <a:rPr lang="en-US" dirty="0" smtClean="0"/>
              <a:t> </a:t>
            </a:r>
            <a:r>
              <a:rPr lang="en-US" dirty="0" err="1" smtClean="0"/>
              <a:t>jari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mengedipkan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yang </a:t>
            </a:r>
            <a:r>
              <a:rPr lang="en-US" dirty="0" err="1" smtClean="0"/>
              <a:t>dikatakan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4.  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Mengatur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Gerak-gerik</a:t>
            </a:r>
            <a:r>
              <a:rPr lang="en-US" dirty="0" smtClean="0"/>
              <a:t> nonverbal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mengisyaratkan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verbal.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mengerutkan</a:t>
            </a:r>
            <a:r>
              <a:rPr lang="en-US" dirty="0" smtClean="0"/>
              <a:t> </a:t>
            </a:r>
            <a:r>
              <a:rPr lang="en-US" dirty="0" err="1" smtClean="0"/>
              <a:t>bibir</a:t>
            </a:r>
            <a:r>
              <a:rPr lang="en-US" dirty="0" smtClean="0"/>
              <a:t>, </a:t>
            </a:r>
            <a:r>
              <a:rPr lang="en-US" dirty="0" err="1" smtClean="0"/>
              <a:t>mencondongkan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.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mengangkat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menyuarakan</a:t>
            </a:r>
            <a:r>
              <a:rPr lang="en-US" dirty="0" smtClean="0"/>
              <a:t> </a:t>
            </a:r>
            <a:r>
              <a:rPr lang="en-US" dirty="0" err="1" smtClean="0"/>
              <a:t>jenak</a:t>
            </a:r>
            <a:r>
              <a:rPr lang="en-US" dirty="0" smtClean="0"/>
              <a:t> (pause) (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menggumamkan</a:t>
            </a:r>
            <a:r>
              <a:rPr lang="en-US" dirty="0" smtClean="0"/>
              <a:t> “umm”)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selesai</a:t>
            </a:r>
            <a:r>
              <a:rPr lang="en-US" dirty="0" smtClean="0"/>
              <a:t> </a:t>
            </a:r>
            <a:r>
              <a:rPr lang="en-US" dirty="0" err="1" smtClean="0"/>
              <a:t>bicara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5.  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Mengulangi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nonverbal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mengulangi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merumuskan</a:t>
            </a:r>
            <a:r>
              <a:rPr lang="en-US" dirty="0" smtClean="0"/>
              <a:t> </a:t>
            </a:r>
            <a:r>
              <a:rPr lang="en-US" dirty="0" err="1" smtClean="0"/>
              <a:t>ulang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verbal.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menyertai</a:t>
            </a:r>
            <a:r>
              <a:rPr lang="en-US" dirty="0" smtClean="0"/>
              <a:t> </a:t>
            </a:r>
            <a:r>
              <a:rPr lang="en-US" dirty="0" err="1" smtClean="0"/>
              <a:t>pernyataan</a:t>
            </a:r>
            <a:r>
              <a:rPr lang="en-US" dirty="0" smtClean="0"/>
              <a:t> verbal “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?”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mengangkat</a:t>
            </a:r>
            <a:r>
              <a:rPr lang="en-US" dirty="0" smtClean="0"/>
              <a:t> </a:t>
            </a:r>
            <a:r>
              <a:rPr lang="en-US" dirty="0" err="1" smtClean="0"/>
              <a:t>alis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menggerakkan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mengulangi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verbal “Ayo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pergi</a:t>
            </a:r>
            <a:r>
              <a:rPr lang="en-US" dirty="0" smtClean="0"/>
              <a:t>”.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6.  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Menggantikan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menggantikan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verbal,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mengatakan</a:t>
            </a:r>
            <a:r>
              <a:rPr lang="en-US" dirty="0" smtClean="0"/>
              <a:t> “</a:t>
            </a:r>
            <a:r>
              <a:rPr lang="en-US" dirty="0" err="1" smtClean="0"/>
              <a:t>oke</a:t>
            </a:r>
            <a:r>
              <a:rPr lang="en-US" dirty="0" smtClean="0"/>
              <a:t>”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berkata</a:t>
            </a:r>
            <a:r>
              <a:rPr lang="en-US" dirty="0" smtClean="0"/>
              <a:t> </a:t>
            </a:r>
            <a:r>
              <a:rPr lang="en-US" dirty="0" err="1" smtClean="0"/>
              <a:t>apa-apa</a:t>
            </a:r>
            <a:r>
              <a:rPr lang="en-US" dirty="0" smtClean="0"/>
              <a:t>. </a:t>
            </a:r>
            <a:r>
              <a:rPr lang="en-US" dirty="0" err="1" smtClean="0"/>
              <a:t>Menganggukkan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 “</a:t>
            </a:r>
            <a:r>
              <a:rPr lang="en-US" dirty="0" err="1" smtClean="0"/>
              <a:t>ya</a:t>
            </a:r>
            <a:r>
              <a:rPr lang="en-US" dirty="0" smtClean="0"/>
              <a:t>”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menggelengkan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 “</a:t>
            </a:r>
            <a:r>
              <a:rPr lang="en-US" dirty="0" err="1" smtClean="0"/>
              <a:t>tidak</a:t>
            </a:r>
            <a:r>
              <a:rPr lang="en-US" dirty="0" smtClean="0"/>
              <a:t>”.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1. </a:t>
            </a:r>
            <a:r>
              <a:rPr lang="en-US" b="1" dirty="0" err="1" smtClean="0"/>
              <a:t>Isyarat</a:t>
            </a:r>
            <a:r>
              <a:rPr lang="en-US" b="1" dirty="0" smtClean="0"/>
              <a:t> nonverbal </a:t>
            </a:r>
            <a:r>
              <a:rPr lang="en-US" b="1" dirty="0" err="1" smtClean="0"/>
              <a:t>bersifat</a:t>
            </a:r>
            <a:r>
              <a:rPr lang="en-US" b="1" dirty="0" smtClean="0"/>
              <a:t> </a:t>
            </a:r>
            <a:r>
              <a:rPr lang="en-US" b="1" dirty="0" err="1" smtClean="0"/>
              <a:t>komunikatif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,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nonverbal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lain,kita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, </a:t>
            </a:r>
            <a:r>
              <a:rPr lang="en-US" dirty="0" err="1" smtClean="0"/>
              <a:t>contoh</a:t>
            </a:r>
            <a:r>
              <a:rPr lang="en-US" dirty="0" smtClean="0"/>
              <a:t> diam.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, </a:t>
            </a:r>
            <a:r>
              <a:rPr lang="en-US" dirty="0" err="1" smtClean="0"/>
              <a:t>duduk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mendengarkan</a:t>
            </a:r>
            <a:r>
              <a:rPr lang="en-US" dirty="0" smtClean="0"/>
              <a:t> </a:t>
            </a:r>
            <a:r>
              <a:rPr lang="en-US" dirty="0" err="1" smtClean="0"/>
              <a:t>musik</a:t>
            </a:r>
            <a:r>
              <a:rPr lang="en-US" dirty="0" smtClean="0"/>
              <a:t>.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, </a:t>
            </a:r>
            <a:r>
              <a:rPr lang="en-US" dirty="0" err="1" smtClean="0"/>
              <a:t>sengaja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sengaja</a:t>
            </a:r>
            <a:r>
              <a:rPr lang="en-US" dirty="0" smtClean="0"/>
              <a:t>, </a:t>
            </a:r>
            <a:r>
              <a:rPr lang="en-US" dirty="0" err="1" smtClean="0"/>
              <a:t>di</a:t>
            </a:r>
            <a:r>
              <a:rPr lang="en-US" dirty="0" smtClean="0"/>
              <a:t> situ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dibaca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ditafsirkan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lain. </a:t>
            </a:r>
            <a:r>
              <a:rPr lang="en-US" dirty="0" err="1" smtClean="0"/>
              <a:t>Devito</a:t>
            </a:r>
            <a:r>
              <a:rPr lang="en-US" dirty="0" smtClean="0"/>
              <a:t> </a:t>
            </a:r>
            <a:r>
              <a:rPr lang="en-US" dirty="0" err="1" smtClean="0"/>
              <a:t>menyebutkan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otot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,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memandang</a:t>
            </a:r>
            <a:r>
              <a:rPr lang="en-US" dirty="0" smtClean="0"/>
              <a:t>,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petunjuk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.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,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Isyarat</a:t>
            </a:r>
            <a:r>
              <a:rPr lang="en-US" b="1" dirty="0" smtClean="0"/>
              <a:t> nonverbal </a:t>
            </a:r>
            <a:r>
              <a:rPr lang="en-US" b="1" dirty="0" err="1" smtClean="0"/>
              <a:t>bersifat</a:t>
            </a:r>
            <a:r>
              <a:rPr lang="en-US" b="1" dirty="0" smtClean="0"/>
              <a:t> </a:t>
            </a:r>
            <a:r>
              <a:rPr lang="en-US" b="1" dirty="0" err="1" smtClean="0"/>
              <a:t>kontekstual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terkandung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non-verbal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konteksnya</a:t>
            </a:r>
            <a:r>
              <a:rPr lang="en-US" dirty="0" smtClean="0"/>
              <a:t> (</a:t>
            </a:r>
            <a:r>
              <a:rPr lang="en-US" dirty="0" err="1" smtClean="0"/>
              <a:t>tempat</a:t>
            </a:r>
            <a:r>
              <a:rPr lang="en-US" dirty="0" smtClean="0"/>
              <a:t>,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). </a:t>
            </a:r>
            <a:r>
              <a:rPr lang="en-US" dirty="0" err="1" smtClean="0"/>
              <a:t>Mengedipkan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bis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dimeja</a:t>
            </a:r>
            <a:r>
              <a:rPr lang="en-US" dirty="0" smtClean="0"/>
              <a:t> poker </a:t>
            </a:r>
            <a:r>
              <a:rPr lang="en-US" dirty="0" err="1" smtClean="0"/>
              <a:t>beda</a:t>
            </a:r>
            <a:r>
              <a:rPr lang="en-US" dirty="0" smtClean="0"/>
              <a:t> </a:t>
            </a:r>
            <a:r>
              <a:rPr lang="en-US" dirty="0" err="1" smtClean="0"/>
              <a:t>maknanya</a:t>
            </a:r>
            <a:r>
              <a:rPr lang="en-US" dirty="0" smtClean="0"/>
              <a:t>. </a:t>
            </a:r>
            <a:r>
              <a:rPr lang="en-US" dirty="0" err="1" smtClean="0"/>
              <a:t>Kedipan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meja</a:t>
            </a:r>
            <a:r>
              <a:rPr lang="en-US" dirty="0" smtClean="0"/>
              <a:t> poker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uang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, </a:t>
            </a:r>
            <a:r>
              <a:rPr lang="en-US" dirty="0" err="1" smtClean="0"/>
              <a:t>kedipan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bis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, </a:t>
            </a:r>
            <a:r>
              <a:rPr lang="en-US" dirty="0" err="1" smtClean="0"/>
              <a:t>sifatnya</a:t>
            </a:r>
            <a:r>
              <a:rPr lang="en-US" dirty="0" smtClean="0"/>
              <a:t> </a:t>
            </a:r>
            <a:r>
              <a:rPr lang="en-US" dirty="0" err="1" smtClean="0"/>
              <a:t>menggoda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3. </a:t>
            </a:r>
            <a:r>
              <a:rPr lang="en-US" b="1" dirty="0" err="1" smtClean="0"/>
              <a:t>Isyarat</a:t>
            </a:r>
            <a:r>
              <a:rPr lang="en-US" b="1" dirty="0" smtClean="0"/>
              <a:t> nonverbal </a:t>
            </a:r>
            <a:r>
              <a:rPr lang="en-US" b="1" dirty="0" err="1" smtClean="0"/>
              <a:t>bersifat</a:t>
            </a:r>
            <a:r>
              <a:rPr lang="en-US" b="1" dirty="0" smtClean="0"/>
              <a:t> </a:t>
            </a:r>
            <a:r>
              <a:rPr lang="en-US" b="1" dirty="0" err="1" smtClean="0"/>
              <a:t>paket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Perilaku</a:t>
            </a:r>
            <a:r>
              <a:rPr lang="en-US" dirty="0" smtClean="0"/>
              <a:t> nonverbal,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, </a:t>
            </a:r>
            <a:r>
              <a:rPr lang="en-US" dirty="0" err="1" smtClean="0"/>
              <a:t>mata</a:t>
            </a:r>
            <a:r>
              <a:rPr lang="en-US" dirty="0" smtClean="0"/>
              <a:t>, </a:t>
            </a:r>
            <a:r>
              <a:rPr lang="en-US" dirty="0" err="1" smtClean="0"/>
              <a:t>otot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paket</a:t>
            </a:r>
            <a:r>
              <a:rPr lang="en-US" dirty="0" smtClean="0"/>
              <a:t>.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berkerja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komunikasikan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marah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lihat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</a:t>
            </a:r>
            <a:r>
              <a:rPr lang="en-US" dirty="0" err="1" smtClean="0"/>
              <a:t>verbalnya</a:t>
            </a:r>
            <a:r>
              <a:rPr lang="en-US" dirty="0" smtClean="0"/>
              <a:t> </a:t>
            </a:r>
            <a:r>
              <a:rPr lang="en-US" dirty="0" err="1" smtClean="0"/>
              <a:t>diikuti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nonverbal,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 yang </a:t>
            </a:r>
            <a:r>
              <a:rPr lang="en-US" dirty="0" err="1" smtClean="0"/>
              <a:t>memegang</a:t>
            </a:r>
            <a:r>
              <a:rPr lang="en-US" dirty="0" smtClean="0"/>
              <a:t>, </a:t>
            </a:r>
            <a:r>
              <a:rPr lang="en-US" dirty="0" err="1" smtClean="0"/>
              <a:t>dahi</a:t>
            </a:r>
            <a:r>
              <a:rPr lang="en-US" dirty="0" smtClean="0"/>
              <a:t> </a:t>
            </a:r>
            <a:r>
              <a:rPr lang="en-US" dirty="0" err="1" smtClean="0"/>
              <a:t>berkerut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yang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siap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berkelahi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4. </a:t>
            </a:r>
            <a:r>
              <a:rPr lang="en-US" b="1" dirty="0" err="1" smtClean="0"/>
              <a:t>Isyarat</a:t>
            </a:r>
            <a:r>
              <a:rPr lang="en-US" b="1" dirty="0" smtClean="0"/>
              <a:t> nonverbal </a:t>
            </a:r>
            <a:r>
              <a:rPr lang="en-US" b="1" dirty="0" err="1" smtClean="0"/>
              <a:t>dapat</a:t>
            </a:r>
            <a:r>
              <a:rPr lang="en-US" b="1" dirty="0" smtClean="0"/>
              <a:t> </a:t>
            </a:r>
            <a:r>
              <a:rPr lang="en-US" b="1" dirty="0" err="1" smtClean="0"/>
              <a:t>dipercaya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peneletian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hampir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kekonsistenan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verbal </a:t>
            </a:r>
            <a:r>
              <a:rPr lang="en-US" dirty="0" err="1" smtClean="0"/>
              <a:t>dan</a:t>
            </a:r>
            <a:r>
              <a:rPr lang="en-US" dirty="0" smtClean="0"/>
              <a:t> nonverbal pun </a:t>
            </a:r>
            <a:r>
              <a:rPr lang="en-US" dirty="0" err="1" smtClean="0"/>
              <a:t>berdusta</a:t>
            </a:r>
            <a:r>
              <a:rPr lang="en-US" dirty="0" smtClean="0"/>
              <a:t>.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akhli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menemukan</a:t>
            </a:r>
            <a:r>
              <a:rPr lang="en-US" dirty="0" smtClean="0"/>
              <a:t>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berbohong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berbicara</a:t>
            </a:r>
            <a:r>
              <a:rPr lang="en-US" dirty="0" smtClean="0"/>
              <a:t>,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sedikit</a:t>
            </a:r>
            <a:r>
              <a:rPr lang="en-US" dirty="0" smtClean="0"/>
              <a:t>.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berbohong</a:t>
            </a:r>
            <a:r>
              <a:rPr lang="en-US" dirty="0" smtClean="0"/>
              <a:t> </a:t>
            </a:r>
            <a:r>
              <a:rPr lang="en-US" dirty="0" err="1" smtClean="0"/>
              <a:t>cenderung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jeda</a:t>
            </a:r>
            <a:r>
              <a:rPr lang="en-US" dirty="0" smtClean="0"/>
              <a:t> (</a:t>
            </a:r>
            <a:r>
              <a:rPr lang="en-US" i="1" dirty="0" smtClean="0"/>
              <a:t>pause) </a:t>
            </a:r>
            <a:r>
              <a:rPr lang="en-US" dirty="0" smtClean="0"/>
              <a:t>yang </a:t>
            </a:r>
            <a:r>
              <a:rPr lang="en-US" dirty="0" err="1" smtClean="0"/>
              <a:t>lebih</a:t>
            </a:r>
            <a:r>
              <a:rPr lang="en-US" dirty="0" smtClean="0"/>
              <a:t> lama,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pertanyaan</a:t>
            </a:r>
            <a:r>
              <a:rPr lang="en-US" dirty="0" smtClean="0"/>
              <a:t>. </a:t>
            </a:r>
            <a:r>
              <a:rPr lang="en-US" dirty="0" err="1" smtClean="0"/>
              <a:t>Ciri</a:t>
            </a:r>
            <a:r>
              <a:rPr lang="en-US" dirty="0" smtClean="0"/>
              <a:t> lain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berbohong</a:t>
            </a:r>
            <a:r>
              <a:rPr lang="en-US" dirty="0" smtClean="0"/>
              <a:t>, </a:t>
            </a:r>
            <a:r>
              <a:rPr lang="en-US" dirty="0" err="1" smtClean="0"/>
              <a:t>mereka</a:t>
            </a:r>
            <a:r>
              <a:rPr lang="en-US" dirty="0" smtClean="0"/>
              <a:t> yang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yang </a:t>
            </a:r>
            <a:r>
              <a:rPr lang="en-US" dirty="0" err="1" smtClean="0"/>
              <a:t>konkret</a:t>
            </a:r>
            <a:r>
              <a:rPr lang="en-US" dirty="0" smtClean="0"/>
              <a:t>.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istilah-istilah</a:t>
            </a:r>
            <a:r>
              <a:rPr lang="en-US" dirty="0" smtClean="0"/>
              <a:t> yang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, “Yah,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itulah</a:t>
            </a:r>
            <a:r>
              <a:rPr lang="en-US" dirty="0" smtClean="0"/>
              <a:t>”.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jarang</a:t>
            </a:r>
            <a:r>
              <a:rPr lang="en-US" dirty="0" smtClean="0"/>
              <a:t> </a:t>
            </a:r>
            <a:r>
              <a:rPr lang="en-US" dirty="0" err="1" smtClean="0"/>
              <a:t>menyebutkan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. </a:t>
            </a:r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bicara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menutup</a:t>
            </a:r>
            <a:r>
              <a:rPr lang="en-US" dirty="0" smtClean="0"/>
              <a:t> </a:t>
            </a:r>
            <a:r>
              <a:rPr lang="en-US" dirty="0" err="1" smtClean="0"/>
              <a:t>mulutnya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yang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ibu</a:t>
            </a:r>
            <a:r>
              <a:rPr lang="en-US" dirty="0" smtClean="0"/>
              <a:t> </a:t>
            </a:r>
            <a:r>
              <a:rPr lang="en-US" dirty="0" err="1" smtClean="0"/>
              <a:t>jarinya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pipi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 smtClean="0"/>
              <a:t>5. </a:t>
            </a:r>
            <a:r>
              <a:rPr lang="en-US" b="1" dirty="0" err="1" smtClean="0"/>
              <a:t>Isyarat</a:t>
            </a:r>
            <a:r>
              <a:rPr lang="en-US" b="1" dirty="0" smtClean="0"/>
              <a:t> nonverbal </a:t>
            </a:r>
            <a:r>
              <a:rPr lang="en-US" b="1" dirty="0" err="1" smtClean="0"/>
              <a:t>dikendalikan</a:t>
            </a:r>
            <a:r>
              <a:rPr lang="en-US" b="1" dirty="0" smtClean="0"/>
              <a:t>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aturan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beberap</a:t>
            </a:r>
            <a:r>
              <a:rPr lang="en-US" dirty="0" smtClean="0"/>
              <a:t> </a:t>
            </a:r>
            <a:r>
              <a:rPr lang="en-US" dirty="0" err="1" smtClean="0"/>
              <a:t>aturan-aturan</a:t>
            </a:r>
            <a:r>
              <a:rPr lang="en-US" dirty="0" smtClean="0"/>
              <a:t> yang </a:t>
            </a:r>
            <a:r>
              <a:rPr lang="en-US" dirty="0" err="1" smtClean="0"/>
              <a:t>berlaku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nonverbal.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kedudukan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yang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menyentuh</a:t>
            </a:r>
            <a:r>
              <a:rPr lang="en-US" dirty="0" smtClean="0"/>
              <a:t> </a:t>
            </a:r>
            <a:r>
              <a:rPr lang="en-US" dirty="0" err="1" smtClean="0"/>
              <a:t>pundak</a:t>
            </a:r>
            <a:r>
              <a:rPr lang="en-US" dirty="0" smtClean="0"/>
              <a:t>. </a:t>
            </a:r>
            <a:r>
              <a:rPr lang="en-US" dirty="0" err="1" smtClean="0"/>
              <a:t>Misal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direktur</a:t>
            </a:r>
            <a:r>
              <a:rPr lang="en-US" dirty="0" smtClean="0"/>
              <a:t> </a:t>
            </a:r>
            <a:r>
              <a:rPr lang="en-US" dirty="0" err="1" smtClean="0"/>
              <a:t>menyentuh</a:t>
            </a:r>
            <a:r>
              <a:rPr lang="en-US" dirty="0" smtClean="0"/>
              <a:t> </a:t>
            </a:r>
            <a:r>
              <a:rPr lang="en-US" dirty="0" err="1" smtClean="0"/>
              <a:t>pundak</a:t>
            </a:r>
            <a:r>
              <a:rPr lang="en-US" dirty="0" smtClean="0"/>
              <a:t> </a:t>
            </a:r>
            <a:r>
              <a:rPr lang="en-US" dirty="0" err="1" smtClean="0"/>
              <a:t>bawahannya</a:t>
            </a:r>
            <a:r>
              <a:rPr lang="en-US" dirty="0" smtClean="0"/>
              <a:t>,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bawahannya</a:t>
            </a:r>
            <a:r>
              <a:rPr lang="en-US" dirty="0" smtClean="0"/>
              <a:t> yang </a:t>
            </a:r>
            <a:r>
              <a:rPr lang="en-US" dirty="0" err="1" smtClean="0"/>
              <a:t>menyentuh</a:t>
            </a:r>
            <a:r>
              <a:rPr lang="en-US" dirty="0" smtClean="0"/>
              <a:t> </a:t>
            </a:r>
            <a:r>
              <a:rPr lang="en-US" dirty="0" err="1" smtClean="0"/>
              <a:t>pundak</a:t>
            </a:r>
            <a:r>
              <a:rPr lang="en-US" dirty="0" smtClean="0"/>
              <a:t> </a:t>
            </a:r>
            <a:r>
              <a:rPr lang="en-US" dirty="0" err="1" smtClean="0"/>
              <a:t>direkturnya</a:t>
            </a:r>
            <a:r>
              <a:rPr lang="en-US" dirty="0" smtClean="0"/>
              <a:t>, </a:t>
            </a:r>
            <a:r>
              <a:rPr lang="en-US" dirty="0" err="1" smtClean="0"/>
              <a:t>risikonya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dipecat</a:t>
            </a:r>
            <a:r>
              <a:rPr lang="en-US" dirty="0" smtClean="0"/>
              <a:t>. </a:t>
            </a: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,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atasannya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berdiri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dekat</a:t>
            </a:r>
            <a:r>
              <a:rPr lang="en-US" dirty="0" smtClean="0"/>
              <a:t> </a:t>
            </a:r>
            <a:r>
              <a:rPr lang="en-US" dirty="0" err="1" smtClean="0"/>
              <a:t>bawahannya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posisinya</a:t>
            </a:r>
            <a:r>
              <a:rPr lang="en-US" dirty="0" smtClean="0"/>
              <a:t> </a:t>
            </a:r>
            <a:r>
              <a:rPr lang="en-US" dirty="0" err="1" smtClean="0"/>
              <a:t>cenderung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dekat</a:t>
            </a:r>
            <a:r>
              <a:rPr lang="en-US" dirty="0" smtClean="0"/>
              <a:t> </a:t>
            </a:r>
            <a:r>
              <a:rPr lang="en-US" dirty="0" err="1" smtClean="0"/>
              <a:t>dibanding</a:t>
            </a:r>
            <a:r>
              <a:rPr lang="en-US" dirty="0" smtClean="0"/>
              <a:t> </a:t>
            </a:r>
            <a:r>
              <a:rPr lang="en-US" dirty="0" err="1" smtClean="0"/>
              <a:t>bila</a:t>
            </a:r>
            <a:r>
              <a:rPr lang="en-US" dirty="0" smtClean="0"/>
              <a:t> sang </a:t>
            </a:r>
            <a:r>
              <a:rPr lang="en-US" dirty="0" err="1" smtClean="0"/>
              <a:t>bawahan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mendekat</a:t>
            </a:r>
            <a:r>
              <a:rPr lang="en-US" dirty="0" smtClean="0"/>
              <a:t>, </a:t>
            </a:r>
            <a:r>
              <a:rPr lang="en-US" dirty="0" err="1" smtClean="0"/>
              <a:t>pasti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bawahan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6. </a:t>
            </a:r>
            <a:r>
              <a:rPr lang="en-US" b="1" dirty="0" err="1" smtClean="0"/>
              <a:t>Isyarat</a:t>
            </a:r>
            <a:r>
              <a:rPr lang="en-US" b="1" dirty="0" smtClean="0"/>
              <a:t> nonverbal </a:t>
            </a:r>
            <a:r>
              <a:rPr lang="en-US" b="1" dirty="0" err="1" smtClean="0"/>
              <a:t>bersifat</a:t>
            </a:r>
            <a:r>
              <a:rPr lang="en-US" b="1" dirty="0" smtClean="0"/>
              <a:t> </a:t>
            </a:r>
            <a:r>
              <a:rPr lang="en-US" b="1" dirty="0" err="1" smtClean="0"/>
              <a:t>metakomunikasi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lain (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verbal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nonverbal,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nonverbal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nonverbal)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berhubungan</a:t>
            </a:r>
            <a:r>
              <a:rPr lang="en-US" dirty="0" smtClean="0"/>
              <a:t>,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menguatkan</a:t>
            </a:r>
            <a:r>
              <a:rPr lang="en-US" dirty="0" smtClean="0"/>
              <a:t>.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i="1" dirty="0" smtClean="0"/>
              <a:t>sales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menawarkan</a:t>
            </a:r>
            <a:r>
              <a:rPr lang="en-US" dirty="0" smtClean="0"/>
              <a:t> </a:t>
            </a:r>
            <a:r>
              <a:rPr lang="en-US" dirty="0" err="1" smtClean="0"/>
              <a:t>produknya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calon</a:t>
            </a:r>
            <a:r>
              <a:rPr lang="en-US" dirty="0" smtClean="0"/>
              <a:t> </a:t>
            </a:r>
            <a:r>
              <a:rPr lang="en-US" i="1" dirty="0" smtClean="0"/>
              <a:t>customer</a:t>
            </a:r>
            <a:r>
              <a:rPr lang="en-US" dirty="0" smtClean="0"/>
              <a:t>-</a:t>
            </a:r>
            <a:r>
              <a:rPr lang="en-US" dirty="0" err="1" smtClean="0"/>
              <a:t>nya</a:t>
            </a:r>
            <a:r>
              <a:rPr lang="en-US" dirty="0" smtClean="0"/>
              <a:t>.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berkomunikasi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verbal,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berkomunikasi</a:t>
            </a:r>
            <a:r>
              <a:rPr lang="en-US" dirty="0" smtClean="0"/>
              <a:t> nonverbal. </a:t>
            </a:r>
            <a:r>
              <a:rPr lang="en-US" dirty="0" err="1" smtClean="0"/>
              <a:t>Kata-katanya</a:t>
            </a:r>
            <a:r>
              <a:rPr lang="en-US" dirty="0" smtClean="0"/>
              <a:t>, </a:t>
            </a:r>
            <a:r>
              <a:rPr lang="en-US" dirty="0" err="1" smtClean="0"/>
              <a:t>penampilan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,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rambut</a:t>
            </a:r>
            <a:r>
              <a:rPr lang="en-US" dirty="0" smtClean="0"/>
              <a:t>,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berpakaian</a:t>
            </a:r>
            <a:r>
              <a:rPr lang="en-US" dirty="0" smtClean="0"/>
              <a:t>, jam </a:t>
            </a:r>
            <a:r>
              <a:rPr lang="en-US" dirty="0" err="1" smtClean="0"/>
              <a:t>tangan,dan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,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yang </a:t>
            </a:r>
            <a:r>
              <a:rPr lang="en-US" dirty="0" err="1" smtClean="0"/>
              <a:t>ditawarkan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24200"/>
            <a:ext cx="8229600" cy="1143000"/>
          </a:xfrm>
        </p:spPr>
        <p:txBody>
          <a:bodyPr/>
          <a:lstStyle/>
          <a:p>
            <a:r>
              <a:rPr lang="en-US" dirty="0" err="1" smtClean="0"/>
              <a:t>Jenis-jenis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.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perasaannya</a:t>
            </a:r>
            <a:r>
              <a:rPr lang="en-US" dirty="0" smtClean="0"/>
              <a:t> </a:t>
            </a:r>
            <a:r>
              <a:rPr lang="en-US" dirty="0" err="1" smtClean="0"/>
              <a:t>seringkali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akurat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gerakan-gerakan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,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unit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mengamati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menelaah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, </a:t>
            </a:r>
            <a:r>
              <a:rPr lang="en-US" dirty="0" err="1" smtClean="0"/>
              <a:t>wajah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makna-makna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gesture</a:t>
            </a:r>
          </a:p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endParaRPr lang="en-US" dirty="0" smtClean="0"/>
          </a:p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Gesture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i="1" dirty="0" err="1" smtClean="0"/>
              <a:t>Emblim</a:t>
            </a:r>
            <a:r>
              <a:rPr lang="en-US" i="1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nonverbal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menerjemahkan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ungkapan</a:t>
            </a:r>
            <a:r>
              <a:rPr lang="en-US" dirty="0" smtClean="0"/>
              <a:t>. </a:t>
            </a:r>
            <a:r>
              <a:rPr lang="en-US" dirty="0" err="1" smtClean="0"/>
              <a:t>Emblim</a:t>
            </a:r>
            <a:r>
              <a:rPr lang="en-US" dirty="0" smtClean="0"/>
              <a:t> </a:t>
            </a:r>
            <a:r>
              <a:rPr lang="en-US" dirty="0" err="1" smtClean="0"/>
              <a:t>meliputi</a:t>
            </a:r>
            <a:r>
              <a:rPr lang="en-US" dirty="0" smtClean="0"/>
              <a:t>, </a:t>
            </a:r>
            <a:r>
              <a:rPr lang="en-US" dirty="0" err="1" smtClean="0"/>
              <a:t>misalnya</a:t>
            </a:r>
            <a:r>
              <a:rPr lang="en-US" dirty="0" smtClean="0"/>
              <a:t>;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“</a:t>
            </a:r>
            <a:r>
              <a:rPr lang="en-US" dirty="0" err="1" smtClean="0"/>
              <a:t>oke</a:t>
            </a:r>
            <a:r>
              <a:rPr lang="en-US" dirty="0" smtClean="0"/>
              <a:t>.” “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ribut</a:t>
            </a:r>
            <a:r>
              <a:rPr lang="en-US" dirty="0" smtClean="0"/>
              <a:t>,” “</a:t>
            </a:r>
            <a:r>
              <a:rPr lang="en-US" dirty="0" err="1" smtClean="0"/>
              <a:t>kemarilah</a:t>
            </a:r>
            <a:r>
              <a:rPr lang="en-US" dirty="0" smtClean="0"/>
              <a:t>,”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saya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menumpang</a:t>
            </a:r>
            <a:r>
              <a:rPr lang="en-US" dirty="0" smtClean="0"/>
              <a:t>.”</a:t>
            </a:r>
          </a:p>
          <a:p>
            <a:r>
              <a:rPr lang="en-US" dirty="0" err="1" smtClean="0"/>
              <a:t>Ilustrator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nonverbal yang </a:t>
            </a:r>
            <a:r>
              <a:rPr lang="en-US" dirty="0" err="1" smtClean="0"/>
              <a:t>menyertai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harfiah</a:t>
            </a:r>
            <a:r>
              <a:rPr lang="en-US" dirty="0" smtClean="0"/>
              <a:t> “</a:t>
            </a:r>
            <a:r>
              <a:rPr lang="en-US" dirty="0" err="1" smtClean="0"/>
              <a:t>mengilustrasikan</a:t>
            </a:r>
            <a:r>
              <a:rPr lang="en-US" dirty="0" smtClean="0"/>
              <a:t>” </a:t>
            </a:r>
            <a:r>
              <a:rPr lang="en-US" dirty="0" err="1" smtClean="0"/>
              <a:t>pesan</a:t>
            </a:r>
            <a:r>
              <a:rPr lang="en-US" dirty="0" smtClean="0"/>
              <a:t> verbal.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 “Ayo, </a:t>
            </a:r>
            <a:r>
              <a:rPr lang="en-US" dirty="0" err="1" smtClean="0"/>
              <a:t>bangun</a:t>
            </a:r>
            <a:r>
              <a:rPr lang="en-US" dirty="0" smtClean="0"/>
              <a:t>,”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menggerakkan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menaik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lingkaran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bujur</a:t>
            </a:r>
            <a:r>
              <a:rPr lang="en-US" dirty="0" smtClean="0"/>
              <a:t> </a:t>
            </a:r>
            <a:r>
              <a:rPr lang="en-US" dirty="0" err="1" smtClean="0"/>
              <a:t>sangkar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kotak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i="1" dirty="0" err="1" smtClean="0"/>
              <a:t>Lanjutan</a:t>
            </a:r>
            <a:r>
              <a:rPr lang="en-US" i="1" dirty="0" smtClean="0"/>
              <a:t> gesture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Regulator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nonverbal yang “</a:t>
            </a:r>
            <a:r>
              <a:rPr lang="en-US" dirty="0" err="1" smtClean="0"/>
              <a:t>mengatur</a:t>
            </a:r>
            <a:r>
              <a:rPr lang="en-US" dirty="0" smtClean="0"/>
              <a:t>,” </a:t>
            </a:r>
            <a:r>
              <a:rPr lang="en-US" dirty="0" err="1" smtClean="0"/>
              <a:t>memantau</a:t>
            </a:r>
            <a:r>
              <a:rPr lang="en-US" dirty="0" smtClean="0"/>
              <a:t>, </a:t>
            </a:r>
            <a:r>
              <a:rPr lang="en-US" dirty="0" err="1" smtClean="0"/>
              <a:t>memelihara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pembicaraan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lain.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mendengarkan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lain,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pasif</a:t>
            </a:r>
            <a:r>
              <a:rPr lang="en-US" dirty="0" smtClean="0"/>
              <a:t>. </a:t>
            </a:r>
            <a:r>
              <a:rPr lang="en-US" dirty="0" err="1" smtClean="0"/>
              <a:t>menganggukkan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, </a:t>
            </a:r>
            <a:r>
              <a:rPr lang="en-US" dirty="0" err="1" smtClean="0"/>
              <a:t>mengerutkan</a:t>
            </a:r>
            <a:r>
              <a:rPr lang="en-US" dirty="0" smtClean="0"/>
              <a:t> </a:t>
            </a:r>
            <a:r>
              <a:rPr lang="en-US" dirty="0" err="1" smtClean="0"/>
              <a:t>bibir</a:t>
            </a:r>
            <a:r>
              <a:rPr lang="en-US" dirty="0" smtClean="0"/>
              <a:t>,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suara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linguistik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“mm-mm” </a:t>
            </a:r>
            <a:r>
              <a:rPr lang="en-US" dirty="0" err="1" smtClean="0"/>
              <a:t>atau</a:t>
            </a:r>
            <a:r>
              <a:rPr lang="en-US" dirty="0" smtClean="0"/>
              <a:t> “</a:t>
            </a:r>
            <a:r>
              <a:rPr lang="en-US" dirty="0" err="1" smtClean="0"/>
              <a:t>tsk</a:t>
            </a:r>
            <a:r>
              <a:rPr lang="en-US" dirty="0" smtClean="0"/>
              <a:t>.” </a:t>
            </a:r>
          </a:p>
          <a:p>
            <a:r>
              <a:rPr lang="en-US" dirty="0" smtClean="0"/>
              <a:t>Adaptor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nonverbal yang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-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muka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terlihat</a:t>
            </a:r>
            <a:r>
              <a:rPr lang="en-US" dirty="0" smtClean="0"/>
              <a:t>-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selesai</a:t>
            </a:r>
            <a:r>
              <a:rPr lang="en-US" dirty="0" smtClean="0"/>
              <a:t>.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menggaruk-garuk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rasa </a:t>
            </a:r>
            <a:r>
              <a:rPr lang="en-US" dirty="0" err="1" smtClean="0"/>
              <a:t>gatal</a:t>
            </a:r>
            <a:r>
              <a:rPr lang="en-US" dirty="0" smtClean="0"/>
              <a:t> </a:t>
            </a:r>
            <a:r>
              <a:rPr lang="en-US" dirty="0" err="1" smtClean="0"/>
              <a:t>hilang</a:t>
            </a:r>
            <a:r>
              <a:rPr lang="en-US" dirty="0" smtClean="0"/>
              <a:t>. Di </a:t>
            </a:r>
            <a:r>
              <a:rPr lang="en-US" dirty="0" err="1" smtClean="0"/>
              <a:t>muka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,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-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,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adaptor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macam-macam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. </a:t>
            </a:r>
            <a:r>
              <a:rPr lang="en-US" dirty="0" err="1" smtClean="0"/>
              <a:t>Kebanyakan</a:t>
            </a:r>
            <a:r>
              <a:rPr lang="en-US" dirty="0" smtClean="0"/>
              <a:t> </a:t>
            </a:r>
            <a:r>
              <a:rPr lang="en-US" dirty="0" err="1" smtClean="0"/>
              <a:t>periset</a:t>
            </a:r>
            <a:r>
              <a:rPr lang="en-US" dirty="0" smtClean="0"/>
              <a:t> </a:t>
            </a:r>
            <a:r>
              <a:rPr lang="en-US" dirty="0" err="1" smtClean="0"/>
              <a:t>sependapat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Paul </a:t>
            </a:r>
            <a:r>
              <a:rPr lang="en-US" dirty="0" err="1" smtClean="0"/>
              <a:t>Ekman</a:t>
            </a:r>
            <a:r>
              <a:rPr lang="en-US" dirty="0" smtClean="0"/>
              <a:t>, Wallace V. Friesen, </a:t>
            </a:r>
            <a:r>
              <a:rPr lang="en-US" dirty="0" err="1" smtClean="0"/>
              <a:t>dan</a:t>
            </a:r>
            <a:r>
              <a:rPr lang="en-US" dirty="0" smtClean="0"/>
              <a:t> Phoebe Ellsworth (1972) </a:t>
            </a:r>
            <a:r>
              <a:rPr lang="en-US" dirty="0" err="1" smtClean="0"/>
              <a:t>dalarn</a:t>
            </a:r>
            <a:r>
              <a:rPr lang="en-US" dirty="0" smtClean="0"/>
              <a:t> </a:t>
            </a:r>
            <a:r>
              <a:rPr lang="en-US" dirty="0" err="1" smtClean="0"/>
              <a:t>menyatakan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sedikitnya</a:t>
            </a:r>
            <a:r>
              <a:rPr lang="en-US" dirty="0" smtClean="0"/>
              <a:t> “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” </a:t>
            </a:r>
            <a:r>
              <a:rPr lang="en-US" dirty="0" err="1" smtClean="0"/>
              <a:t>berikut</a:t>
            </a:r>
            <a:r>
              <a:rPr lang="en-US" dirty="0" smtClean="0"/>
              <a:t>: </a:t>
            </a:r>
            <a:r>
              <a:rPr lang="en-US" dirty="0" err="1" smtClean="0"/>
              <a:t>kebahagiaan</a:t>
            </a:r>
            <a:r>
              <a:rPr lang="en-US" dirty="0" smtClean="0"/>
              <a:t>, </a:t>
            </a:r>
            <a:r>
              <a:rPr lang="en-US" dirty="0" err="1" smtClean="0"/>
              <a:t>keterkejutan</a:t>
            </a:r>
            <a:r>
              <a:rPr lang="en-US" dirty="0" smtClean="0"/>
              <a:t>, </a:t>
            </a:r>
            <a:r>
              <a:rPr lang="en-US" dirty="0" err="1" smtClean="0"/>
              <a:t>ketakutan</a:t>
            </a:r>
            <a:r>
              <a:rPr lang="en-US" dirty="0" smtClean="0"/>
              <a:t>, </a:t>
            </a:r>
            <a:r>
              <a:rPr lang="en-US" dirty="0" err="1" smtClean="0"/>
              <a:t>kemarahan</a:t>
            </a:r>
            <a:r>
              <a:rPr lang="en-US" dirty="0" smtClean="0"/>
              <a:t>, </a:t>
            </a:r>
            <a:r>
              <a:rPr lang="en-US" dirty="0" err="1" smtClean="0"/>
              <a:t>kesedihan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kemuakan</a:t>
            </a:r>
            <a:r>
              <a:rPr lang="en-US" dirty="0" smtClean="0"/>
              <a:t>/</a:t>
            </a:r>
            <a:r>
              <a:rPr lang="en-US" dirty="0" err="1" smtClean="0"/>
              <a:t>penghinaan</a:t>
            </a:r>
            <a:r>
              <a:rPr lang="en-US" dirty="0" smtClean="0"/>
              <a:t>.  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err="1" smtClean="0"/>
              <a:t>Komunikasi</a:t>
            </a:r>
            <a:r>
              <a:rPr lang="en-US" b="1" dirty="0" smtClean="0"/>
              <a:t> Mata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Pesan-pesan</a:t>
            </a:r>
            <a:r>
              <a:rPr lang="en-US" dirty="0" smtClean="0"/>
              <a:t> yang </a:t>
            </a:r>
            <a:r>
              <a:rPr lang="en-US" dirty="0" err="1" smtClean="0"/>
              <a:t>dikomunikasikan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bervariasi</a:t>
            </a:r>
            <a:r>
              <a:rPr lang="en-US" dirty="0" smtClean="0"/>
              <a:t> </a:t>
            </a:r>
            <a:r>
              <a:rPr lang="en-US" dirty="0" err="1" smtClean="0"/>
              <a:t>bergantung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durasi</a:t>
            </a:r>
            <a:r>
              <a:rPr lang="en-US" dirty="0" smtClean="0"/>
              <a:t>, </a:t>
            </a:r>
            <a:r>
              <a:rPr lang="en-US" dirty="0" err="1" smtClean="0"/>
              <a:t>arah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.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singkat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mengira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berminat</a:t>
            </a:r>
            <a:r>
              <a:rPr lang="en-US" dirty="0" smtClean="0"/>
              <a:t>, </a:t>
            </a:r>
            <a:r>
              <a:rPr lang="en-US" dirty="0" err="1" smtClean="0"/>
              <a:t>rnalu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sibuk</a:t>
            </a:r>
            <a:r>
              <a:rPr lang="en-US" dirty="0" smtClean="0"/>
              <a:t>.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patut</a:t>
            </a:r>
            <a:r>
              <a:rPr lang="en-US" dirty="0" smtClean="0"/>
              <a:t> </a:t>
            </a:r>
            <a:r>
              <a:rPr lang="en-US" dirty="0" err="1" smtClean="0"/>
              <a:t>dilampaui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umumnya</a:t>
            </a:r>
            <a:r>
              <a:rPr lang="en-US" dirty="0" smtClean="0"/>
              <a:t> </a:t>
            </a:r>
            <a:r>
              <a:rPr lang="en-US" dirty="0" err="1" smtClean="0"/>
              <a:t>menganggap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yang </a:t>
            </a:r>
            <a:r>
              <a:rPr lang="en-US" dirty="0" err="1" smtClean="0"/>
              <a:t>berlebihan</a:t>
            </a:r>
            <a:r>
              <a:rPr lang="en-US" dirty="0" smtClean="0"/>
              <a:t>. Di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periset-periset</a:t>
            </a:r>
            <a:r>
              <a:rPr lang="en-US" dirty="0" smtClean="0"/>
              <a:t> lain, Mark Knapp (1978)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b="1" dirty="0" err="1" smtClean="0"/>
              <a:t>Mencari</a:t>
            </a:r>
            <a:r>
              <a:rPr lang="en-US" b="1" dirty="0" smtClean="0"/>
              <a:t> </a:t>
            </a:r>
            <a:r>
              <a:rPr lang="en-US" b="1" dirty="0" err="1" smtClean="0"/>
              <a:t>Umpan</a:t>
            </a:r>
            <a:r>
              <a:rPr lang="en-US" b="1" dirty="0" smtClean="0"/>
              <a:t> </a:t>
            </a:r>
            <a:r>
              <a:rPr lang="en-US" b="1" dirty="0" err="1" smtClean="0"/>
              <a:t>Balik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Kita </a:t>
            </a:r>
            <a:r>
              <a:rPr lang="en-US" dirty="0" err="1" smtClean="0"/>
              <a:t>seringkali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umpan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berbicara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memandangnya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sungguh-sungguh</a:t>
            </a:r>
            <a:r>
              <a:rPr lang="en-US" dirty="0" smtClean="0"/>
              <a:t>, </a:t>
            </a:r>
            <a:r>
              <a:rPr lang="en-US" dirty="0" err="1" smtClean="0"/>
              <a:t>seakan-akan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, “Nah,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?”</a:t>
            </a:r>
          </a:p>
          <a:p>
            <a:pPr>
              <a:buNone/>
            </a:pPr>
            <a:r>
              <a:rPr lang="en-US" sz="2000" dirty="0" smtClean="0"/>
              <a:t>•  </a:t>
            </a:r>
            <a:r>
              <a:rPr lang="en-US" sz="3300" b="1" dirty="0" err="1" smtClean="0"/>
              <a:t>Menginformasikan</a:t>
            </a:r>
            <a:r>
              <a:rPr lang="en-US" b="1" dirty="0" smtClean="0"/>
              <a:t> </a:t>
            </a:r>
            <a:r>
              <a:rPr lang="en-US" b="1" dirty="0" err="1" smtClean="0"/>
              <a:t>Pihak</a:t>
            </a:r>
            <a:r>
              <a:rPr lang="en-US" b="1" dirty="0" smtClean="0"/>
              <a:t> Lain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Berbicara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menginformasikan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lain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saluran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terbuka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berbicara</a:t>
            </a:r>
            <a:r>
              <a:rPr lang="en-US" dirty="0" smtClean="0"/>
              <a:t>. Kita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kuliah</a:t>
            </a:r>
            <a:r>
              <a:rPr lang="en-US" dirty="0" smtClean="0"/>
              <a:t>,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dosen</a:t>
            </a:r>
            <a:r>
              <a:rPr lang="en-US" dirty="0" smtClean="0"/>
              <a:t> </a:t>
            </a:r>
            <a:r>
              <a:rPr lang="en-US" dirty="0" err="1" smtClean="0"/>
              <a:t>mengajukan</a:t>
            </a:r>
            <a:r>
              <a:rPr lang="en-US" dirty="0" smtClean="0"/>
              <a:t> </a:t>
            </a:r>
            <a:r>
              <a:rPr lang="en-US" dirty="0" err="1" smtClean="0"/>
              <a:t>pertanyaan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menatap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mahasiswa</a:t>
            </a:r>
            <a:r>
              <a:rPr lang="en-US" dirty="0" smtClean="0"/>
              <a:t>.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 </a:t>
            </a:r>
            <a:r>
              <a:rPr lang="en-US" dirty="0" err="1" smtClean="0"/>
              <a:t>apa-apa</a:t>
            </a:r>
            <a:r>
              <a:rPr lang="en-US" dirty="0" smtClean="0"/>
              <a:t>, </a:t>
            </a:r>
            <a:r>
              <a:rPr lang="en-US" dirty="0" err="1" smtClean="0"/>
              <a:t>dosen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mengharapkan</a:t>
            </a:r>
            <a:r>
              <a:rPr lang="en-US" dirty="0" smtClean="0"/>
              <a:t> </a:t>
            </a:r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pertanyaannya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i="1" dirty="0" err="1" smtClean="0"/>
              <a:t>Lanjutan</a:t>
            </a:r>
            <a:r>
              <a:rPr lang="en-US" i="1" dirty="0" smtClean="0"/>
              <a:t>…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• </a:t>
            </a:r>
            <a:r>
              <a:rPr lang="en-US" b="1" dirty="0" err="1" smtClean="0"/>
              <a:t>Mengisyaratkan</a:t>
            </a:r>
            <a:r>
              <a:rPr lang="en-US" b="1" dirty="0" smtClean="0"/>
              <a:t> </a:t>
            </a:r>
            <a:r>
              <a:rPr lang="en-US" b="1" dirty="0" err="1" smtClean="0"/>
              <a:t>Sifat</a:t>
            </a:r>
            <a:r>
              <a:rPr lang="en-US" b="1" dirty="0" smtClean="0"/>
              <a:t> </a:t>
            </a:r>
            <a:r>
              <a:rPr lang="en-US" b="1" dirty="0" err="1" smtClean="0"/>
              <a:t>Hubungan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mengisyaratkan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-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yang </a:t>
            </a:r>
            <a:r>
              <a:rPr lang="en-US" dirty="0" err="1" smtClean="0"/>
              <a:t>ditandai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terfokus</a:t>
            </a:r>
            <a:r>
              <a:rPr lang="en-US" dirty="0" smtClean="0"/>
              <a:t> yang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negatif</a:t>
            </a:r>
            <a:r>
              <a:rPr lang="en-US" dirty="0" smtClean="0"/>
              <a:t> yang </a:t>
            </a:r>
            <a:r>
              <a:rPr lang="en-US" dirty="0" err="1" smtClean="0"/>
              <a:t>ditandai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penghindaran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. Kita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mengisyaratkan</a:t>
            </a:r>
            <a:r>
              <a:rPr lang="en-US" dirty="0" smtClean="0"/>
              <a:t> </a:t>
            </a:r>
            <a:r>
              <a:rPr lang="en-US" dirty="0" err="1" smtClean="0"/>
              <a:t>tata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status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khususnya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mengisyaratkan</a:t>
            </a:r>
            <a:r>
              <a:rPr lang="en-US" dirty="0" smtClean="0"/>
              <a:t> </a:t>
            </a:r>
            <a:r>
              <a:rPr lang="en-US" dirty="0" err="1" smtClean="0"/>
              <a:t>subordinasi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superioritas</a:t>
            </a:r>
            <a:r>
              <a:rPr lang="en-US" dirty="0" smtClean="0"/>
              <a:t>.</a:t>
            </a:r>
          </a:p>
          <a:p>
            <a:r>
              <a:rPr lang="en-US" b="1" dirty="0" err="1" smtClean="0"/>
              <a:t>Mengkompensasi</a:t>
            </a:r>
            <a:r>
              <a:rPr lang="en-US" b="1" dirty="0" smtClean="0"/>
              <a:t> </a:t>
            </a:r>
            <a:r>
              <a:rPr lang="en-US" b="1" dirty="0" err="1" smtClean="0"/>
              <a:t>Bertambahnya</a:t>
            </a:r>
            <a:r>
              <a:rPr lang="en-US" b="1" dirty="0" smtClean="0"/>
              <a:t> </a:t>
            </a:r>
            <a:r>
              <a:rPr lang="en-US" b="1" dirty="0" err="1" smtClean="0"/>
              <a:t>Jarak</a:t>
            </a:r>
            <a:r>
              <a:rPr lang="en-US" b="1" dirty="0" smtClean="0"/>
              <a:t> </a:t>
            </a:r>
            <a:r>
              <a:rPr lang="en-US" b="1" dirty="0" err="1" smtClean="0"/>
              <a:t>Fisik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mengkompensasi</a:t>
            </a:r>
            <a:r>
              <a:rPr lang="en-US" dirty="0" smtClean="0"/>
              <a:t> </a:t>
            </a:r>
            <a:r>
              <a:rPr lang="en-US" dirty="0" err="1" smtClean="0"/>
              <a:t>bertambah</a:t>
            </a:r>
            <a:r>
              <a:rPr lang="en-US" dirty="0" smtClean="0"/>
              <a:t> </a:t>
            </a:r>
            <a:r>
              <a:rPr lang="en-US" dirty="0" err="1" smtClean="0"/>
              <a:t>jauhnya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psikologis</a:t>
            </a:r>
            <a:r>
              <a:rPr lang="en-US" dirty="0" smtClean="0"/>
              <a:t> </a:t>
            </a:r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yang </a:t>
            </a:r>
            <a:r>
              <a:rPr lang="en-US" dirty="0" err="1" smtClean="0"/>
              <a:t>memisahkan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menangkap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pesta</a:t>
            </a:r>
            <a:r>
              <a:rPr lang="en-US" dirty="0" smtClean="0"/>
              <a:t>,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psikologis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dekat</a:t>
            </a:r>
            <a:r>
              <a:rPr lang="en-US" dirty="0" smtClean="0"/>
              <a:t> 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. 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n-US" dirty="0" err="1" smtClean="0"/>
              <a:t>MENGHINDARI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MATA </a:t>
            </a:r>
          </a:p>
          <a:p>
            <a:pPr algn="ctr"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	Mata </a:t>
            </a:r>
            <a:r>
              <a:rPr lang="en-US" dirty="0" err="1" smtClean="0"/>
              <a:t>adalah</a:t>
            </a:r>
            <a:r>
              <a:rPr lang="en-US" dirty="0" smtClean="0"/>
              <a:t> “</a:t>
            </a:r>
            <a:r>
              <a:rPr lang="en-US" dirty="0" err="1" smtClean="0"/>
              <a:t>pengganggu</a:t>
            </a:r>
            <a:r>
              <a:rPr lang="en-US" dirty="0" smtClean="0"/>
              <a:t> yang </a:t>
            </a:r>
            <a:r>
              <a:rPr lang="en-US" dirty="0" err="1" smtClean="0"/>
              <a:t>hebat</a:t>
            </a:r>
            <a:r>
              <a:rPr lang="en-US" dirty="0" smtClean="0"/>
              <a:t>.”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menghindari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mengalihkan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 </a:t>
            </a:r>
            <a:r>
              <a:rPr lang="en-US" dirty="0" err="1" smtClean="0"/>
              <a:t>menjaga</a:t>
            </a:r>
            <a:r>
              <a:rPr lang="en-US" dirty="0" smtClean="0"/>
              <a:t> </a:t>
            </a:r>
            <a:r>
              <a:rPr lang="en-US" dirty="0" err="1" smtClean="0"/>
              <a:t>privasi</a:t>
            </a:r>
            <a:r>
              <a:rPr lang="en-US" dirty="0" smtClean="0"/>
              <a:t> (</a:t>
            </a:r>
            <a:r>
              <a:rPr lang="en-US" i="1" dirty="0" smtClean="0"/>
              <a:t>privacy</a:t>
            </a:r>
            <a:r>
              <a:rPr lang="en-US" dirty="0" smtClean="0"/>
              <a:t>) </a:t>
            </a:r>
            <a:r>
              <a:rPr lang="en-US" dirty="0" err="1" smtClean="0"/>
              <a:t>mereka</a:t>
            </a:r>
            <a:r>
              <a:rPr lang="en-US" dirty="0" smtClean="0"/>
              <a:t>. Kita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pasangan</a:t>
            </a:r>
            <a:r>
              <a:rPr lang="en-US" dirty="0" smtClean="0"/>
              <a:t> yang </a:t>
            </a:r>
            <a:r>
              <a:rPr lang="en-US" dirty="0" err="1" smtClean="0"/>
              <a:t>bertengkar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muka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. Kita </a:t>
            </a:r>
            <a:r>
              <a:rPr lang="en-US" dirty="0" err="1" smtClean="0"/>
              <a:t>mengalihkan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(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terbuka</a:t>
            </a:r>
            <a:r>
              <a:rPr lang="en-US" dirty="0" smtClean="0"/>
              <a:t> </a:t>
            </a:r>
            <a:r>
              <a:rPr lang="en-US" dirty="0" err="1" smtClean="0"/>
              <a:t>lebar</a:t>
            </a:r>
            <a:r>
              <a:rPr lang="en-US" dirty="0" smtClean="0"/>
              <a:t>) </a:t>
            </a:r>
            <a:r>
              <a:rPr lang="en-US" dirty="0" err="1" smtClean="0"/>
              <a:t>seakan-akan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, “</a:t>
            </a:r>
            <a:r>
              <a:rPr lang="en-US" dirty="0" err="1" smtClean="0"/>
              <a:t>Kami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mencampuri</a:t>
            </a:r>
            <a:r>
              <a:rPr lang="en-US" dirty="0" smtClean="0"/>
              <a:t>; </a:t>
            </a:r>
            <a:r>
              <a:rPr lang="en-US" dirty="0" err="1" smtClean="0"/>
              <a:t>kami</a:t>
            </a:r>
            <a:r>
              <a:rPr lang="en-US" dirty="0" smtClean="0"/>
              <a:t> </a:t>
            </a:r>
            <a:r>
              <a:rPr lang="en-US" dirty="0" err="1" smtClean="0"/>
              <a:t>menghormati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.”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Penghindaran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mengisyaratkan</a:t>
            </a:r>
            <a:r>
              <a:rPr lang="en-US" dirty="0" smtClean="0"/>
              <a:t> </a:t>
            </a:r>
            <a:r>
              <a:rPr lang="en-US" dirty="0" err="1" smtClean="0"/>
              <a:t>ketiadaan</a:t>
            </a:r>
            <a:r>
              <a:rPr lang="en-US" dirty="0" smtClean="0"/>
              <a:t> </a:t>
            </a:r>
            <a:r>
              <a:rPr lang="en-US" dirty="0" err="1" smtClean="0"/>
              <a:t>minat-terhadap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, </a:t>
            </a:r>
            <a:r>
              <a:rPr lang="en-US" dirty="0" err="1" smtClean="0"/>
              <a:t>pembicaraan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visual </a:t>
            </a:r>
            <a:r>
              <a:rPr lang="en-US" dirty="0" err="1" smtClean="0"/>
              <a:t>tertentu</a:t>
            </a:r>
            <a:r>
              <a:rPr lang="en-US" dirty="0" smtClean="0"/>
              <a:t>. </a:t>
            </a:r>
            <a:r>
              <a:rPr lang="en-US" dirty="0" err="1" smtClean="0"/>
              <a:t>Adakalanya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burung</a:t>
            </a:r>
            <a:r>
              <a:rPr lang="en-US" dirty="0" smtClean="0"/>
              <a:t> </a:t>
            </a:r>
            <a:r>
              <a:rPr lang="en-US" dirty="0" err="1" smtClean="0"/>
              <a:t>unta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menyembunyikan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menghindari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menyenangkan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(</a:t>
            </a:r>
            <a:r>
              <a:rPr lang="en-US" dirty="0" err="1" smtClean="0"/>
              <a:t>Intim</a:t>
            </a:r>
            <a:r>
              <a:rPr lang="en-US" dirty="0" smtClean="0"/>
              <a:t> (0-</a:t>
            </a:r>
            <a:r>
              <a:rPr lang="en-US" dirty="0" err="1" smtClean="0"/>
              <a:t>45cm</a:t>
            </a:r>
            <a:r>
              <a:rPr lang="en-US" dirty="0" smtClean="0"/>
              <a:t>), Personal (75-</a:t>
            </a:r>
            <a:r>
              <a:rPr lang="en-US" dirty="0" err="1" smtClean="0"/>
              <a:t>120cm</a:t>
            </a:r>
            <a:r>
              <a:rPr lang="en-US" dirty="0" smtClean="0"/>
              <a:t>), </a:t>
            </a:r>
            <a:r>
              <a:rPr lang="en-US" dirty="0" err="1" smtClean="0"/>
              <a:t>Sosial</a:t>
            </a:r>
            <a:r>
              <a:rPr lang="en-US" dirty="0" smtClean="0"/>
              <a:t> (120-210 </a:t>
            </a:r>
            <a:r>
              <a:rPr lang="en-US" dirty="0" err="1" smtClean="0"/>
              <a:t>atau</a:t>
            </a:r>
            <a:r>
              <a:rPr lang="en-US" dirty="0" smtClean="0"/>
              <a:t> 210-360 formal), </a:t>
            </a:r>
            <a:r>
              <a:rPr lang="en-US" dirty="0" err="1" smtClean="0"/>
              <a:t>Publik</a:t>
            </a:r>
            <a:r>
              <a:rPr lang="en-US" dirty="0" smtClean="0"/>
              <a:t> (360-450 cm). </a:t>
            </a:r>
          </a:p>
          <a:p>
            <a:r>
              <a:rPr lang="sv-SE" dirty="0" smtClean="0"/>
              <a:t>Teritorial</a:t>
            </a:r>
          </a:p>
          <a:p>
            <a:r>
              <a:rPr lang="sv-SE" dirty="0" smtClean="0"/>
              <a:t>Estetika dan warna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Diam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•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err="1" smtClean="0"/>
              <a:t>Menyakiti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err="1" smtClean="0"/>
              <a:t>Mengisolasi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err="1" smtClean="0"/>
              <a:t>Mencegah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err="1" smtClean="0"/>
              <a:t>Mengkomunikasikan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  <a:r>
              <a:rPr lang="en-US" dirty="0" err="1" smtClean="0"/>
              <a:t>sesuatupun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Paralanguage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suara-suara</a:t>
            </a:r>
            <a:r>
              <a:rPr lang="en-US" dirty="0" smtClean="0"/>
              <a:t>/</a:t>
            </a:r>
            <a:r>
              <a:rPr lang="en-US" dirty="0" err="1" smtClean="0"/>
              <a:t>vokal</a:t>
            </a:r>
            <a:r>
              <a:rPr lang="en-US" dirty="0" smtClean="0"/>
              <a:t> nonverbal yang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aspek-aspek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percakapan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berbicara</a:t>
            </a:r>
            <a:r>
              <a:rPr lang="en-US" dirty="0" smtClean="0"/>
              <a:t>: volume, </a:t>
            </a:r>
            <a:r>
              <a:rPr lang="en-US" dirty="0" err="1" smtClean="0"/>
              <a:t>ritme</a:t>
            </a:r>
            <a:r>
              <a:rPr lang="en-US" dirty="0" smtClean="0"/>
              <a:t>; </a:t>
            </a:r>
            <a:r>
              <a:rPr lang="en-US" dirty="0" err="1" smtClean="0"/>
              <a:t>bentuk-bentuk</a:t>
            </a:r>
            <a:r>
              <a:rPr lang="en-US" dirty="0" smtClean="0"/>
              <a:t> </a:t>
            </a:r>
            <a:r>
              <a:rPr lang="en-US" dirty="0" err="1" smtClean="0"/>
              <a:t>vokal</a:t>
            </a:r>
            <a:r>
              <a:rPr lang="en-US" dirty="0" smtClean="0"/>
              <a:t>: </a:t>
            </a:r>
            <a:r>
              <a:rPr lang="en-US" dirty="0" err="1" smtClean="0"/>
              <a:t>tertawa</a:t>
            </a:r>
            <a:r>
              <a:rPr lang="en-US" dirty="0" smtClean="0"/>
              <a:t>, </a:t>
            </a:r>
            <a:r>
              <a:rPr lang="en-US" dirty="0" err="1" smtClean="0"/>
              <a:t>pekikan</a:t>
            </a:r>
            <a:r>
              <a:rPr lang="en-US" dirty="0" smtClean="0"/>
              <a:t>, </a:t>
            </a:r>
            <a:r>
              <a:rPr lang="en-US" dirty="0" err="1" smtClean="0"/>
              <a:t>rintihan</a:t>
            </a:r>
            <a:r>
              <a:rPr lang="en-US" dirty="0" smtClean="0"/>
              <a:t>, uh, </a:t>
            </a:r>
            <a:r>
              <a:rPr lang="en-US" dirty="0" err="1" smtClean="0"/>
              <a:t>ahh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sebagainya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471</Words>
  <Application>Microsoft Office PowerPoint</Application>
  <PresentationFormat>On-screen Show (4:3)</PresentationFormat>
  <Paragraphs>74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Komunikasi non verbal </vt:lpstr>
      <vt:lpstr>Slide 2</vt:lpstr>
      <vt:lpstr>Fungsi </vt:lpstr>
      <vt:lpstr>Slide 4</vt:lpstr>
      <vt:lpstr>Slide 5</vt:lpstr>
      <vt:lpstr>Slide 6</vt:lpstr>
      <vt:lpstr>Slide 7</vt:lpstr>
      <vt:lpstr>Slide 8</vt:lpstr>
      <vt:lpstr>Ciri-ciri</vt:lpstr>
      <vt:lpstr>Slide 10</vt:lpstr>
      <vt:lpstr>Slide 11</vt:lpstr>
      <vt:lpstr>Slide 12</vt:lpstr>
      <vt:lpstr>Slide 13</vt:lpstr>
      <vt:lpstr>Slide 14</vt:lpstr>
      <vt:lpstr>Jenis-jenis</vt:lpstr>
      <vt:lpstr>Komunikasi tubuh</vt:lpstr>
      <vt:lpstr>Slide 17</vt:lpstr>
      <vt:lpstr>Gesture</vt:lpstr>
      <vt:lpstr>Lanjutan gesture</vt:lpstr>
      <vt:lpstr>Komunikasi wajah </vt:lpstr>
      <vt:lpstr>Slide 21</vt:lpstr>
      <vt:lpstr>Lanjutan…</vt:lpstr>
      <vt:lpstr>Slide 23</vt:lpstr>
      <vt:lpstr>Komunikasi ruang</vt:lpstr>
      <vt:lpstr>Diam </vt:lpstr>
      <vt:lpstr>Paralanguage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Komunikasi non verbal</dc:title>
  <dc:creator>win7</dc:creator>
  <cp:lastModifiedBy>Muhajir</cp:lastModifiedBy>
  <cp:revision>9</cp:revision>
  <dcterms:created xsi:type="dcterms:W3CDTF">2014-11-04T21:24:26Z</dcterms:created>
  <dcterms:modified xsi:type="dcterms:W3CDTF">2015-11-10T15:29:48Z</dcterms:modified>
</cp:coreProperties>
</file>