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9" r:id="rId4"/>
    <p:sldId id="263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89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0B95AD-5F29-47D6-8D8E-2ACB3D905DE0}" type="datetimeFigureOut">
              <a:rPr lang="id-ID" smtClean="0"/>
              <a:pPr/>
              <a:t>21/12/2010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4A0472-BB26-4053-9DA2-D27A971AA2E0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9617F85-40C4-4BFD-AFBA-AC31FD64F645}" type="datetimeFigureOut">
              <a:rPr lang="id-ID" smtClean="0"/>
              <a:pPr/>
              <a:t>21/12/2010</a:t>
            </a:fld>
            <a:endParaRPr lang="id-ID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3E5DCC6-2B8B-457F-A86C-460E668B9BB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617F85-40C4-4BFD-AFBA-AC31FD64F645}" type="datetimeFigureOut">
              <a:rPr lang="id-ID" smtClean="0"/>
              <a:pPr/>
              <a:t>21/12/2010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E5DCC6-2B8B-457F-A86C-460E668B9B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9617F85-40C4-4BFD-AFBA-AC31FD64F645}" type="datetimeFigureOut">
              <a:rPr lang="id-ID" smtClean="0"/>
              <a:pPr/>
              <a:t>21/12/2010</a:t>
            </a:fld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3E5DCC6-2B8B-457F-A86C-460E668B9BB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617F85-40C4-4BFD-AFBA-AC31FD64F645}" type="datetimeFigureOut">
              <a:rPr lang="id-ID" smtClean="0"/>
              <a:pPr/>
              <a:t>21/12/2010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3E5DCC6-2B8B-457F-A86C-460E668B9BB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617F85-40C4-4BFD-AFBA-AC31FD64F645}" type="datetimeFigureOut">
              <a:rPr lang="id-ID" smtClean="0"/>
              <a:pPr/>
              <a:t>21/12/2010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3E5DCC6-2B8B-457F-A86C-460E668B9B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617F85-40C4-4BFD-AFBA-AC31FD64F645}" type="datetimeFigureOut">
              <a:rPr lang="id-ID" smtClean="0"/>
              <a:pPr/>
              <a:t>21/12/2010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E5DCC6-2B8B-457F-A86C-460E668B9BB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617F85-40C4-4BFD-AFBA-AC31FD64F645}" type="datetimeFigureOut">
              <a:rPr lang="id-ID" smtClean="0"/>
              <a:pPr/>
              <a:t>21/12/2010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E5DCC6-2B8B-457F-A86C-460E668B9B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9617F85-40C4-4BFD-AFBA-AC31FD64F645}" type="datetimeFigureOut">
              <a:rPr lang="id-ID" smtClean="0"/>
              <a:pPr/>
              <a:t>21/12/2010</a:t>
            </a:fld>
            <a:endParaRPr lang="id-ID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3E5DCC6-2B8B-457F-A86C-460E668B9BB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9617F85-40C4-4BFD-AFBA-AC31FD64F645}" type="datetimeFigureOut">
              <a:rPr lang="id-ID" smtClean="0"/>
              <a:pPr/>
              <a:t>21/12/2010</a:t>
            </a:fld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3E5DCC6-2B8B-457F-A86C-460E668B9BB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617F85-40C4-4BFD-AFBA-AC31FD64F645}" type="datetimeFigureOut">
              <a:rPr lang="id-ID" smtClean="0"/>
              <a:pPr/>
              <a:t>21/12/2010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E5DCC6-2B8B-457F-A86C-460E668B9B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617F85-40C4-4BFD-AFBA-AC31FD64F645}" type="datetimeFigureOut">
              <a:rPr lang="id-ID" smtClean="0"/>
              <a:pPr/>
              <a:t>21/12/2010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E5DCC6-2B8B-457F-A86C-460E668B9B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59617F85-40C4-4BFD-AFBA-AC31FD64F645}" type="datetimeFigureOut">
              <a:rPr lang="id-ID" smtClean="0"/>
              <a:pPr/>
              <a:t>21/12/2010</a:t>
            </a:fld>
            <a:endParaRPr lang="id-ID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53E5DCC6-2B8B-457F-A86C-460E668B9BB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214290"/>
            <a:ext cx="7200896" cy="714380"/>
          </a:xfrm>
        </p:spPr>
        <p:txBody>
          <a:bodyPr>
            <a:normAutofit/>
          </a:bodyPr>
          <a:lstStyle/>
          <a:p>
            <a:r>
              <a:rPr lang="id-ID" sz="3600" b="1" dirty="0" smtClean="0">
                <a:solidFill>
                  <a:srgbClr val="FFFF00"/>
                </a:solidFill>
                <a:latin typeface="Chiller" pitchFamily="82" charset="0"/>
              </a:rPr>
              <a:t>PERHATIKAN GAMBAR BERIKUT INI!!!</a:t>
            </a:r>
            <a:endParaRPr lang="id-ID" sz="3600" b="1" dirty="0">
              <a:solidFill>
                <a:srgbClr val="FFFF00"/>
              </a:solidFill>
              <a:latin typeface="Chiller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6" name="Picture 2" descr="C:\Users\User\Pictures\album-39944-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000108"/>
            <a:ext cx="4429124" cy="5857892"/>
          </a:xfrm>
          <a:prstGeom prst="rect">
            <a:avLst/>
          </a:prstGeom>
          <a:noFill/>
        </p:spPr>
      </p:pic>
      <p:pic>
        <p:nvPicPr>
          <p:cNvPr id="1027" name="Picture 3" descr="C:\Users\User\Pictures\s_2027444_poco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0"/>
            <a:ext cx="1428728" cy="1428750"/>
          </a:xfrm>
          <a:prstGeom prst="rect">
            <a:avLst/>
          </a:prstGeom>
          <a:noFill/>
        </p:spPr>
      </p:pic>
      <p:pic>
        <p:nvPicPr>
          <p:cNvPr id="6" name="Picture 2" descr="C:\Users\User\Pictures\pocong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000109"/>
            <a:ext cx="4714876" cy="5857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074" name="Picture 2" descr="C:\Users\User\Pictures\1_gambar_luc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id-ID" b="1" dirty="0" smtClean="0">
                <a:solidFill>
                  <a:srgbClr val="00B0F0"/>
                </a:solidFill>
              </a:rPr>
              <a:t>SISTEM ENDOKRIN</a:t>
            </a:r>
            <a:endParaRPr lang="id-ID" b="1" dirty="0">
              <a:solidFill>
                <a:srgbClr val="00B0F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6411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200000"/>
              </a:lnSpc>
            </a:pPr>
            <a:r>
              <a:rPr lang="id-ID" dirty="0" smtClean="0"/>
              <a:t> Bersama-sama dengan sistem syaraf, mengontrol aktivitas sel dan organ tubuh.</a:t>
            </a:r>
          </a:p>
          <a:p>
            <a:pPr algn="just">
              <a:lnSpc>
                <a:spcPct val="200000"/>
              </a:lnSpc>
            </a:pPr>
            <a:r>
              <a:rPr lang="id-ID" dirty="0" smtClean="0"/>
              <a:t> Dapat merubah metabolisme dan fungsi sel target</a:t>
            </a:r>
          </a:p>
          <a:p>
            <a:pPr algn="just">
              <a:lnSpc>
                <a:spcPct val="200000"/>
              </a:lnSpc>
            </a:pPr>
            <a:r>
              <a:rPr lang="id-ID" dirty="0" smtClean="0"/>
              <a:t> Bekerja lebih lambat dari sistem syaraf, tetapi mengatur proses yang lebih luas.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675134"/>
          </a:xfrm>
        </p:spPr>
        <p:txBody>
          <a:bodyPr>
            <a:normAutofit fontScale="90000"/>
          </a:bodyPr>
          <a:lstStyle/>
          <a:p>
            <a:pPr algn="ctr"/>
            <a:r>
              <a:rPr lang="id-ID" b="1" dirty="0" smtClean="0"/>
              <a:t>HORMON TERBAGI TIGA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214974"/>
          </a:xfrm>
        </p:spPr>
        <p:txBody>
          <a:bodyPr/>
          <a:lstStyle/>
          <a:p>
            <a:pPr algn="just"/>
            <a:r>
              <a:rPr lang="id-ID" dirty="0" smtClean="0"/>
              <a:t>Hormon Amine, berasal dari Tyrosine. Contohnya Adrenalin dan Tyroxin</a:t>
            </a:r>
          </a:p>
          <a:p>
            <a:pPr algn="just"/>
            <a:r>
              <a:rPr lang="id-ID" dirty="0" smtClean="0"/>
              <a:t> </a:t>
            </a:r>
            <a:r>
              <a:rPr lang="id-ID" dirty="0" smtClean="0"/>
              <a:t>Hormon Polipeptida dan Protein, disintesis melalui .......???, Contohnya Growth Hormone dan Prolaktin</a:t>
            </a:r>
          </a:p>
          <a:p>
            <a:pPr algn="just"/>
            <a:r>
              <a:rPr lang="id-ID" dirty="0" smtClean="0"/>
              <a:t> </a:t>
            </a:r>
            <a:r>
              <a:rPr lang="id-ID" dirty="0" smtClean="0"/>
              <a:t>Hormon dari Lemak:</a:t>
            </a:r>
          </a:p>
          <a:p>
            <a:pPr marL="722313" indent="-368300" algn="just">
              <a:buFont typeface="+mj-lt"/>
              <a:buAutoNum type="arabicPeriod"/>
            </a:pPr>
            <a:r>
              <a:rPr lang="id-ID" dirty="0" smtClean="0"/>
              <a:t>Hormon Steroid, berasal dari cholesterol, disintesa oleh RE halus</a:t>
            </a:r>
          </a:p>
          <a:p>
            <a:pPr marL="722313" indent="-368300" algn="just">
              <a:buFont typeface="+mj-lt"/>
              <a:buAutoNum type="arabicPeriod"/>
            </a:pPr>
            <a:r>
              <a:rPr lang="id-ID" dirty="0" smtClean="0"/>
              <a:t>Hormon Eicosanoid, digolongkan pada lokal hormon, seperti Prostaglandin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746572"/>
          </a:xfrm>
        </p:spPr>
        <p:txBody>
          <a:bodyPr>
            <a:normAutofit fontScale="90000"/>
          </a:bodyPr>
          <a:lstStyle/>
          <a:p>
            <a:pPr algn="ctr"/>
            <a:r>
              <a:rPr lang="id-ID" b="1" dirty="0" smtClean="0">
                <a:solidFill>
                  <a:srgbClr val="00B0F0"/>
                </a:solidFill>
              </a:rPr>
              <a:t>KELENJAR ENDOKRIN</a:t>
            </a:r>
            <a:endParaRPr lang="id-ID" b="1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2" descr="C:\Users\User\Pictures\hormon sustem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71546"/>
            <a:ext cx="8572560" cy="5500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643998" cy="960886"/>
          </a:xfrm>
        </p:spPr>
        <p:txBody>
          <a:bodyPr>
            <a:noAutofit/>
          </a:bodyPr>
          <a:lstStyle/>
          <a:p>
            <a:pPr algn="ctr"/>
            <a:r>
              <a:rPr lang="id-ID" sz="3200" b="1" dirty="0" smtClean="0">
                <a:solidFill>
                  <a:srgbClr val="00B050"/>
                </a:solidFill>
              </a:rPr>
              <a:t>ORGAN-ORGAN   YANG MEMPRODUKSI HORMON </a:t>
            </a:r>
            <a:endParaRPr lang="id-ID" sz="3200" b="1" dirty="0">
              <a:solidFill>
                <a:srgbClr val="00B05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285720" y="2214554"/>
          <a:ext cx="8572560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280"/>
                <a:gridCol w="428628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id-ID" dirty="0" smtClean="0"/>
                        <a:t>ORGAN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id-ID" dirty="0" smtClean="0"/>
                        <a:t>HORMON YANG DIHASILKAN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id-ID" b="1" dirty="0" smtClean="0"/>
                        <a:t>Lambung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id-ID" b="1" dirty="0" smtClean="0"/>
                        <a:t>Gastrin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id-ID" b="1" dirty="0" smtClean="0"/>
                        <a:t>Duodenum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id-ID" b="1" dirty="0" smtClean="0"/>
                        <a:t>Choleicystokinin, Sekretin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id-ID" b="1" dirty="0" smtClean="0"/>
                        <a:t>Ginjal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id-ID" b="1" dirty="0" smtClean="0"/>
                        <a:t>Erythropoetin, Renin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id-ID" b="1" dirty="0" smtClean="0"/>
                        <a:t>Thymus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id-ID" b="1" dirty="0" smtClean="0"/>
                        <a:t>Thymosin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id-ID" b="1" dirty="0" smtClean="0"/>
                        <a:t>Hypothalamus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id-ID" b="1" dirty="0" smtClean="0"/>
                        <a:t>Regulating Hormone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id-ID" b="1" dirty="0" smtClean="0"/>
                        <a:t>Plasenta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id-ID" b="1" dirty="0" smtClean="0"/>
                        <a:t>Estrogen,</a:t>
                      </a:r>
                      <a:r>
                        <a:rPr lang="id-ID" b="1" baseline="0" dirty="0" smtClean="0"/>
                        <a:t> Progesteron, Relaxin, dsb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id-ID" b="1" dirty="0" smtClean="0"/>
                        <a:t>Atrium Jantung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id-ID" b="1" dirty="0" smtClean="0"/>
                        <a:t>Atrial</a:t>
                      </a:r>
                      <a:r>
                        <a:rPr lang="id-ID" b="1" baseline="0" dirty="0" smtClean="0"/>
                        <a:t> Natriuretic Factor (ANF)</a:t>
                      </a:r>
                      <a:endParaRPr lang="id-ID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4" descr="C:\Documents and Settings\Fadzariyah Qodriani\My Documents\foto\133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>
          <a:xfrm>
            <a:off x="0" y="0"/>
            <a:ext cx="9144000" cy="707231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85852" y="500042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800" b="1" dirty="0" smtClean="0">
                <a:solidFill>
                  <a:schemeClr val="bg1"/>
                </a:solidFill>
              </a:rPr>
              <a:t>KELENJAR PARAKRIN</a:t>
            </a:r>
            <a:endParaRPr lang="id-ID" sz="28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1285860"/>
            <a:ext cx="778674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 indent="-354013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id-ID" sz="2800" dirty="0" smtClean="0">
                <a:solidFill>
                  <a:schemeClr val="bg1"/>
                </a:solidFill>
              </a:rPr>
              <a:t>Kelenjar yang atas suatu impuls, mensekresikan suatu zat kimia/lokal hormon ke dalam cairan Interstitiel,  untuk mencapai sel disekitarnya</a:t>
            </a:r>
          </a:p>
          <a:p>
            <a:pPr marL="354013" indent="-354013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id-ID" sz="2800" dirty="0" smtClean="0">
                <a:solidFill>
                  <a:schemeClr val="bg1"/>
                </a:solidFill>
              </a:rPr>
              <a:t>Bila mempengaruhi kelenjarnya sendiri, disebut </a:t>
            </a:r>
            <a:r>
              <a:rPr lang="id-ID" sz="2800" b="1" i="1" dirty="0" smtClean="0">
                <a:solidFill>
                  <a:schemeClr val="bg1"/>
                </a:solidFill>
              </a:rPr>
              <a:t>Autokrin</a:t>
            </a:r>
          </a:p>
          <a:p>
            <a:pPr marL="354013" indent="-354013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id-ID" sz="2800" dirty="0" smtClean="0">
                <a:solidFill>
                  <a:schemeClr val="bg1"/>
                </a:solidFill>
              </a:rPr>
              <a:t>Beberapa contoh lokal hormon diantaranya </a:t>
            </a:r>
            <a:r>
              <a:rPr lang="id-ID" sz="2800" b="1" i="1" dirty="0" smtClean="0">
                <a:solidFill>
                  <a:schemeClr val="bg1"/>
                </a:solidFill>
              </a:rPr>
              <a:t>Acetylcholin</a:t>
            </a:r>
            <a:r>
              <a:rPr lang="id-ID" sz="2800" dirty="0" smtClean="0">
                <a:solidFill>
                  <a:schemeClr val="bg1"/>
                </a:solidFill>
              </a:rPr>
              <a:t> dan </a:t>
            </a:r>
            <a:r>
              <a:rPr lang="id-ID" sz="2800" b="1" i="1" dirty="0" smtClean="0">
                <a:solidFill>
                  <a:schemeClr val="bg1"/>
                </a:solidFill>
              </a:rPr>
              <a:t>Prostaglandin</a:t>
            </a:r>
            <a:endParaRPr lang="id-ID" sz="28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178</TotalTime>
  <Words>175</Words>
  <Application>Microsoft Office PowerPoint</Application>
  <PresentationFormat>On-screen Show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Foundry</vt:lpstr>
      <vt:lpstr>PERHATIKAN GAMBAR BERIKUT INI!!!</vt:lpstr>
      <vt:lpstr>Slide 2</vt:lpstr>
      <vt:lpstr>SISTEM ENDOKRIN</vt:lpstr>
      <vt:lpstr>HORMON TERBAGI TIGA</vt:lpstr>
      <vt:lpstr>KELENJAR ENDOKRIN</vt:lpstr>
      <vt:lpstr>ORGAN-ORGAN   YANG MEMPRODUKSI HORMON 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PERHATIKAN GAMBAR BERIKUT INI!!!</dc:title>
  <dc:creator>User</dc:creator>
  <cp:lastModifiedBy>User</cp:lastModifiedBy>
  <cp:revision>19</cp:revision>
  <dcterms:created xsi:type="dcterms:W3CDTF">2010-12-14T23:28:04Z</dcterms:created>
  <dcterms:modified xsi:type="dcterms:W3CDTF">2010-12-21T04:12:33Z</dcterms:modified>
</cp:coreProperties>
</file>