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3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9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99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87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21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9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82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12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4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2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A1013-5948-45EE-9B6B-AAE76BDFA3A3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C9219-51B9-45D2-BC82-BEDCB6A40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2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73104" y="3079904"/>
            <a:ext cx="4624412" cy="1674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lang="en-US" sz="5400" i="1" spc="-5" dirty="0" err="1">
                <a:latin typeface="Calibri"/>
                <a:cs typeface="Calibri"/>
              </a:rPr>
              <a:t>Momen</a:t>
            </a:r>
            <a:r>
              <a:rPr lang="en-US" sz="5400" i="1" spc="-5" dirty="0">
                <a:latin typeface="Calibri"/>
                <a:cs typeface="Calibri"/>
              </a:rPr>
              <a:t> </a:t>
            </a:r>
            <a:r>
              <a:rPr lang="en-US" sz="5400" i="1" spc="-5" dirty="0" err="1">
                <a:latin typeface="Calibri"/>
                <a:cs typeface="Calibri"/>
              </a:rPr>
              <a:t>Inersia</a:t>
            </a:r>
            <a:endParaRPr sz="5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5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9712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70483"/>
            <a:ext cx="4741545" cy="1500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1850">
              <a:latin typeface="Calibri"/>
              <a:cs typeface="Calibri"/>
            </a:endParaRPr>
          </a:p>
          <a:p>
            <a:pPr marL="354965" marR="5080" indent="-342900" algn="just">
              <a:lnSpc>
                <a:spcPts val="2160"/>
              </a:lnSpc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Inersia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i="1" spc="-5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) </a:t>
            </a:r>
            <a:r>
              <a:rPr sz="2000" spc="-10" dirty="0">
                <a:latin typeface="Calibri"/>
                <a:cs typeface="Calibri"/>
              </a:rPr>
              <a:t>suatu </a:t>
            </a:r>
            <a:r>
              <a:rPr sz="2000" spc="-5" dirty="0">
                <a:latin typeface="Calibri"/>
                <a:cs typeface="Calibri"/>
              </a:rPr>
              <a:t>bidang terhadap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 </a:t>
            </a:r>
            <a:r>
              <a:rPr sz="2000" i="1" dirty="0">
                <a:latin typeface="Calibri"/>
                <a:cs typeface="Calibri"/>
              </a:rPr>
              <a:t>x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y </a:t>
            </a:r>
            <a:r>
              <a:rPr sz="2000" spc="-10" dirty="0">
                <a:latin typeface="Calibri"/>
                <a:cs typeface="Calibri"/>
              </a:rPr>
              <a:t>didefinisikan </a:t>
            </a:r>
            <a:r>
              <a:rPr sz="2000" spc="-5" dirty="0">
                <a:latin typeface="Calibri"/>
                <a:cs typeface="Calibri"/>
              </a:rPr>
              <a:t>dalam bentuk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integral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dirty="0">
                <a:latin typeface="Calibri"/>
                <a:cs typeface="Calibri"/>
              </a:rPr>
              <a:t> 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29840" y="3745738"/>
            <a:ext cx="4766310" cy="20383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67665" marR="17780" indent="-342900" algn="just">
              <a:lnSpc>
                <a:spcPct val="90000"/>
              </a:lnSpc>
              <a:spcBef>
                <a:spcPts val="340"/>
              </a:spcBef>
              <a:buFont typeface="Arial"/>
              <a:buChar char="•"/>
              <a:tabLst>
                <a:tab pos="368300" algn="l"/>
              </a:tabLst>
            </a:pPr>
            <a:r>
              <a:rPr sz="2000" spc="-10" dirty="0">
                <a:latin typeface="Calibri"/>
                <a:cs typeface="Calibri"/>
              </a:rPr>
              <a:t>Karena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elemen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dA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dikalikan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kuadrat </a:t>
            </a:r>
            <a:r>
              <a:rPr sz="2000" spc="-10" dirty="0">
                <a:latin typeface="Calibri"/>
                <a:cs typeface="Calibri"/>
              </a:rPr>
              <a:t>jarak </a:t>
            </a:r>
            <a:r>
              <a:rPr sz="2000" spc="-5" dirty="0">
                <a:latin typeface="Calibri"/>
                <a:cs typeface="Calibri"/>
              </a:rPr>
              <a:t>dari sumbu </a:t>
            </a:r>
            <a:r>
              <a:rPr sz="2000" spc="-15" dirty="0">
                <a:latin typeface="Calibri"/>
                <a:cs typeface="Calibri"/>
              </a:rPr>
              <a:t>referensi, </a:t>
            </a:r>
            <a:r>
              <a:rPr sz="2000" spc="-10" dirty="0">
                <a:latin typeface="Calibri"/>
                <a:cs typeface="Calibri"/>
              </a:rPr>
              <a:t>maka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inersia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disebut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juga</a:t>
            </a:r>
            <a:r>
              <a:rPr sz="2000" spc="434" dirty="0"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momen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6F2F9F"/>
                </a:solidFill>
                <a:latin typeface="Calibri"/>
                <a:cs typeface="Calibri"/>
              </a:rPr>
              <a:t>kedua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dari</a:t>
            </a:r>
            <a:r>
              <a:rPr sz="2000" b="1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area</a:t>
            </a:r>
            <a:endParaRPr sz="2000">
              <a:latin typeface="Calibri"/>
              <a:cs typeface="Calibri"/>
            </a:endParaRPr>
          </a:p>
          <a:p>
            <a:pPr marL="367665" marR="17780" indent="-342900" algn="just">
              <a:lnSpc>
                <a:spcPct val="90000"/>
              </a:lnSpc>
              <a:spcBef>
                <a:spcPts val="484"/>
              </a:spcBef>
              <a:buFont typeface="Arial"/>
              <a:buChar char="•"/>
              <a:tabLst>
                <a:tab pos="368300" algn="l"/>
              </a:tabLst>
            </a:pP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Inersia suatu area </a:t>
            </a:r>
            <a:r>
              <a:rPr sz="2000" dirty="0">
                <a:latin typeface="Calibri"/>
                <a:cs typeface="Calibri"/>
              </a:rPr>
              <a:t>selalu </a:t>
            </a:r>
            <a:r>
              <a:rPr sz="2000" spc="-5" dirty="0">
                <a:latin typeface="Calibri"/>
                <a:cs typeface="Calibri"/>
              </a:rPr>
              <a:t>bernilai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positif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memiliki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satuan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pangkat empat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(mm</a:t>
            </a:r>
            <a:r>
              <a:rPr sz="1950" baseline="25641" dirty="0">
                <a:latin typeface="Calibri"/>
                <a:cs typeface="Calibri"/>
              </a:rPr>
              <a:t>4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1950" baseline="25641" dirty="0">
                <a:latin typeface="Calibri"/>
                <a:cs typeface="Calibri"/>
              </a:rPr>
              <a:t>4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m</a:t>
            </a:r>
            <a:r>
              <a:rPr sz="1950" spc="7" baseline="25641" dirty="0">
                <a:latin typeface="Calibri"/>
                <a:cs typeface="Calibri"/>
              </a:rPr>
              <a:t>4</a:t>
            </a:r>
            <a:r>
              <a:rPr sz="1950" spc="232" baseline="25641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dst.)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2464" y="2575179"/>
            <a:ext cx="2592324" cy="242773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855595" y="3140913"/>
            <a:ext cx="1368425" cy="527050"/>
          </a:xfrm>
          <a:custGeom>
            <a:avLst/>
            <a:gdLst/>
            <a:ahLst/>
            <a:cxnLst/>
            <a:rect l="l" t="t" r="r" b="b"/>
            <a:pathLst>
              <a:path w="1368425" h="527050">
                <a:moveTo>
                  <a:pt x="1368170" y="0"/>
                </a:moveTo>
                <a:lnTo>
                  <a:pt x="0" y="0"/>
                </a:lnTo>
                <a:lnTo>
                  <a:pt x="0" y="526973"/>
                </a:lnTo>
                <a:lnTo>
                  <a:pt x="1368170" y="526973"/>
                </a:lnTo>
                <a:lnTo>
                  <a:pt x="1368170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07063" y="3175645"/>
            <a:ext cx="1280795" cy="3708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  <a:tabLst>
                <a:tab pos="293370" algn="l"/>
                <a:tab pos="707390" algn="l"/>
              </a:tabLst>
            </a:pPr>
            <a:r>
              <a:rPr sz="2250" i="1" spc="10" dirty="0">
                <a:latin typeface="Times New Roman"/>
                <a:cs typeface="Times New Roman"/>
              </a:rPr>
              <a:t>I	</a:t>
            </a:r>
            <a:r>
              <a:rPr sz="2250" spc="20" dirty="0">
                <a:latin typeface="Symbol"/>
                <a:cs typeface="Symbol"/>
              </a:rPr>
              <a:t></a:t>
            </a:r>
            <a:r>
              <a:rPr sz="2250" spc="20" dirty="0">
                <a:latin typeface="Times New Roman"/>
                <a:cs typeface="Times New Roman"/>
              </a:rPr>
              <a:t>	</a:t>
            </a:r>
            <a:r>
              <a:rPr sz="2250" i="1" spc="15" dirty="0">
                <a:latin typeface="Times New Roman"/>
                <a:cs typeface="Times New Roman"/>
              </a:rPr>
              <a:t>y</a:t>
            </a:r>
            <a:r>
              <a:rPr sz="2250" i="1" spc="265" dirty="0">
                <a:latin typeface="Times New Roman"/>
                <a:cs typeface="Times New Roman"/>
              </a:rPr>
              <a:t> </a:t>
            </a:r>
            <a:r>
              <a:rPr sz="2250" i="1" spc="-15" dirty="0">
                <a:latin typeface="Times New Roman"/>
                <a:cs typeface="Times New Roman"/>
              </a:rPr>
              <a:t>dA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29797" y="3367912"/>
            <a:ext cx="88265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i="1" spc="15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83150" y="3141726"/>
            <a:ext cx="1344930" cy="527050"/>
          </a:xfrm>
          <a:custGeom>
            <a:avLst/>
            <a:gdLst/>
            <a:ahLst/>
            <a:cxnLst/>
            <a:rect l="l" t="t" r="r" b="b"/>
            <a:pathLst>
              <a:path w="1344929" h="527050">
                <a:moveTo>
                  <a:pt x="1344676" y="0"/>
                </a:moveTo>
                <a:lnTo>
                  <a:pt x="0" y="0"/>
                </a:lnTo>
                <a:lnTo>
                  <a:pt x="0" y="527050"/>
                </a:lnTo>
                <a:lnTo>
                  <a:pt x="1344676" y="527050"/>
                </a:lnTo>
                <a:lnTo>
                  <a:pt x="1344676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26268" y="3136201"/>
            <a:ext cx="2171700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2038350" algn="l"/>
              </a:tabLst>
            </a:pPr>
            <a:r>
              <a:rPr sz="3400" spc="10" dirty="0">
                <a:latin typeface="Symbol"/>
                <a:cs typeface="Symbol"/>
              </a:rPr>
              <a:t></a:t>
            </a:r>
            <a:r>
              <a:rPr sz="3400" spc="10" dirty="0">
                <a:latin typeface="Times New Roman"/>
                <a:cs typeface="Times New Roman"/>
              </a:rPr>
              <a:t>	</a:t>
            </a:r>
            <a:r>
              <a:rPr sz="3400" spc="10" dirty="0">
                <a:latin typeface="Symbol"/>
                <a:cs typeface="Symbol"/>
              </a:rPr>
              <a:t>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34604" y="3177019"/>
            <a:ext cx="1275080" cy="3714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  <a:tabLst>
                <a:tab pos="303530" algn="l"/>
                <a:tab pos="704850" algn="l"/>
              </a:tabLst>
            </a:pPr>
            <a:r>
              <a:rPr sz="2250" i="1" spc="10" dirty="0">
                <a:latin typeface="Times New Roman"/>
                <a:cs typeface="Times New Roman"/>
              </a:rPr>
              <a:t>I	</a:t>
            </a:r>
            <a:r>
              <a:rPr sz="2250" spc="20" dirty="0">
                <a:latin typeface="Symbol"/>
                <a:cs typeface="Symbol"/>
              </a:rPr>
              <a:t></a:t>
            </a:r>
            <a:r>
              <a:rPr sz="2250" spc="20" dirty="0">
                <a:latin typeface="Times New Roman"/>
                <a:cs typeface="Times New Roman"/>
              </a:rPr>
              <a:t>	</a:t>
            </a:r>
            <a:r>
              <a:rPr sz="2250" i="1" spc="15" dirty="0">
                <a:latin typeface="Times New Roman"/>
                <a:cs typeface="Times New Roman"/>
              </a:rPr>
              <a:t>x</a:t>
            </a:r>
            <a:r>
              <a:rPr sz="2250" i="1" spc="229" dirty="0">
                <a:latin typeface="Times New Roman"/>
                <a:cs typeface="Times New Roman"/>
              </a:rPr>
              <a:t> </a:t>
            </a:r>
            <a:r>
              <a:rPr sz="2250" i="1" spc="-10" dirty="0">
                <a:latin typeface="Times New Roman"/>
                <a:cs typeface="Times New Roman"/>
              </a:rPr>
              <a:t>dA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4657" y="3368757"/>
            <a:ext cx="8826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300" i="1" spc="15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62795" y="3167549"/>
            <a:ext cx="211899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2020570" algn="l"/>
              </a:tabLst>
            </a:pPr>
            <a:r>
              <a:rPr sz="1300" spc="15" dirty="0">
                <a:latin typeface="Times New Roman"/>
                <a:cs typeface="Times New Roman"/>
              </a:rPr>
              <a:t>2	</a:t>
            </a:r>
            <a:r>
              <a:rPr sz="1300" spc="20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34274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2540" y="665810"/>
            <a:ext cx="7837170" cy="420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7565">
              <a:spcBef>
                <a:spcPts val="100"/>
              </a:spcBef>
            </a:pPr>
            <a:endParaRPr sz="2400" dirty="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12700"/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dirty="0">
              <a:latin typeface="Calibri"/>
              <a:cs typeface="Calibri"/>
            </a:endParaRPr>
          </a:p>
          <a:p>
            <a:pPr marL="355600" indent="-342900" algn="just"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Tinjau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persegi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b</a:t>
            </a:r>
            <a:endParaRPr sz="2000" dirty="0">
              <a:latin typeface="Calibri"/>
              <a:cs typeface="Calibri"/>
            </a:endParaRPr>
          </a:p>
          <a:p>
            <a:pPr marL="354965" algn="just"/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tinggi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h</a:t>
            </a:r>
            <a:endParaRPr sz="2000" dirty="0">
              <a:latin typeface="Calibri"/>
              <a:cs typeface="Calibri"/>
            </a:endParaRPr>
          </a:p>
          <a:p>
            <a:pPr marL="355600" indent="-342900" algn="just">
              <a:spcBef>
                <a:spcPts val="480"/>
              </a:spcBef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Sumbu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x</a:t>
            </a:r>
            <a:r>
              <a:rPr sz="2000" spc="-5" dirty="0">
                <a:latin typeface="Calibri"/>
                <a:cs typeface="Calibri"/>
              </a:rPr>
              <a:t>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melalui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pusat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berat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</a:t>
            </a:r>
          </a:p>
          <a:p>
            <a:pPr marL="354965" marR="2743200" indent="-342900" algn="just">
              <a:spcBef>
                <a:spcPts val="480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Elemen</a:t>
            </a:r>
            <a:r>
              <a:rPr sz="2000" dirty="0">
                <a:latin typeface="Calibri"/>
                <a:cs typeface="Calibri"/>
              </a:rPr>
              <a:t> luas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diferensial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dA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diambil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berupa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strip </a:t>
            </a:r>
            <a:r>
              <a:rPr sz="2000" spc="-15" dirty="0">
                <a:latin typeface="Calibri"/>
                <a:cs typeface="Calibri"/>
              </a:rPr>
              <a:t>horizontal </a:t>
            </a:r>
            <a:r>
              <a:rPr sz="2000" dirty="0">
                <a:latin typeface="Calibri"/>
                <a:cs typeface="Calibri"/>
              </a:rPr>
              <a:t>tipis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lebar </a:t>
            </a:r>
            <a:r>
              <a:rPr sz="2000" i="1" dirty="0">
                <a:latin typeface="Calibri"/>
                <a:cs typeface="Calibri"/>
              </a:rPr>
              <a:t>b </a:t>
            </a:r>
            <a:r>
              <a:rPr sz="2000" spc="-5" dirty="0">
                <a:latin typeface="Calibri"/>
                <a:cs typeface="Calibri"/>
              </a:rPr>
              <a:t>dan tinggi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dy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i="1" dirty="0">
                <a:latin typeface="Calibri"/>
                <a:cs typeface="Calibri"/>
              </a:rPr>
              <a:t>dA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</a:t>
            </a:r>
            <a:r>
              <a:rPr sz="2000" i="1" dirty="0">
                <a:latin typeface="Calibri"/>
                <a:cs typeface="Calibri"/>
              </a:rPr>
              <a:t>b</a:t>
            </a:r>
            <a:r>
              <a:rPr sz="2000" dirty="0">
                <a:latin typeface="Calibri"/>
                <a:cs typeface="Calibri"/>
              </a:rPr>
              <a:t>∙</a:t>
            </a:r>
            <a:r>
              <a:rPr sz="2000" i="1" dirty="0">
                <a:latin typeface="Calibri"/>
                <a:cs typeface="Calibri"/>
              </a:rPr>
              <a:t>dy</a:t>
            </a:r>
            <a:r>
              <a:rPr sz="2000" dirty="0">
                <a:latin typeface="Calibri"/>
                <a:cs typeface="Calibri"/>
              </a:rPr>
              <a:t>)</a:t>
            </a:r>
          </a:p>
          <a:p>
            <a:pPr marL="355600" indent="-342900" algn="just">
              <a:spcBef>
                <a:spcPts val="484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Sehingga</a:t>
            </a:r>
            <a:r>
              <a:rPr sz="2000" spc="4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momen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inersia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terhadap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x</a:t>
            </a:r>
            <a:endParaRPr sz="2000" dirty="0">
              <a:latin typeface="Calibri"/>
              <a:cs typeface="Calibri"/>
            </a:endParaRPr>
          </a:p>
          <a:p>
            <a:pPr marL="354965" algn="just"/>
            <a:r>
              <a:rPr sz="2000" dirty="0">
                <a:latin typeface="Calibri"/>
                <a:cs typeface="Calibri"/>
              </a:rPr>
              <a:t>adalah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02516" y="2071738"/>
            <a:ext cx="2570503" cy="296845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711628" y="4941164"/>
            <a:ext cx="3491229" cy="909955"/>
            <a:chOff x="1187627" y="4941163"/>
            <a:chExt cx="3491229" cy="909955"/>
          </a:xfrm>
        </p:grpSpPr>
        <p:sp>
          <p:nvSpPr>
            <p:cNvPr id="5" name="object 5"/>
            <p:cNvSpPr/>
            <p:nvPr/>
          </p:nvSpPr>
          <p:spPr>
            <a:xfrm>
              <a:off x="1187627" y="4941163"/>
              <a:ext cx="3491229" cy="909955"/>
            </a:xfrm>
            <a:custGeom>
              <a:avLst/>
              <a:gdLst/>
              <a:ahLst/>
              <a:cxnLst/>
              <a:rect l="l" t="t" r="r" b="b"/>
              <a:pathLst>
                <a:path w="3491229" h="909954">
                  <a:moveTo>
                    <a:pt x="3490849" y="0"/>
                  </a:moveTo>
                  <a:lnTo>
                    <a:pt x="0" y="0"/>
                  </a:lnTo>
                  <a:lnTo>
                    <a:pt x="0" y="909637"/>
                  </a:lnTo>
                  <a:lnTo>
                    <a:pt x="3490849" y="909637"/>
                  </a:lnTo>
                  <a:lnTo>
                    <a:pt x="3490849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91006" y="5396258"/>
              <a:ext cx="424180" cy="0"/>
            </a:xfrm>
            <a:custGeom>
              <a:avLst/>
              <a:gdLst/>
              <a:ahLst/>
              <a:cxnLst/>
              <a:rect l="l" t="t" r="r" b="b"/>
              <a:pathLst>
                <a:path w="424179">
                  <a:moveTo>
                    <a:pt x="0" y="0"/>
                  </a:moveTo>
                  <a:lnTo>
                    <a:pt x="423634" y="0"/>
                  </a:lnTo>
                </a:path>
              </a:pathLst>
            </a:custGeom>
            <a:ln w="11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777953" y="5158828"/>
            <a:ext cx="97155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10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18496" y="5158828"/>
            <a:ext cx="97155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10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99911" y="4926189"/>
            <a:ext cx="441959" cy="83693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5400">
              <a:spcBef>
                <a:spcPts val="590"/>
              </a:spcBef>
            </a:pPr>
            <a:r>
              <a:rPr sz="2250" i="1" spc="20" dirty="0">
                <a:latin typeface="Times New Roman"/>
                <a:cs typeface="Times New Roman"/>
              </a:rPr>
              <a:t>bh</a:t>
            </a:r>
            <a:r>
              <a:rPr sz="1950" spc="30" baseline="42735" dirty="0">
                <a:latin typeface="Times New Roman"/>
                <a:cs typeface="Times New Roman"/>
              </a:rPr>
              <a:t>3</a:t>
            </a:r>
            <a:endParaRPr sz="1950" baseline="42735">
              <a:latin typeface="Times New Roman"/>
              <a:cs typeface="Times New Roman"/>
            </a:endParaRPr>
          </a:p>
          <a:p>
            <a:pPr marL="74295">
              <a:spcBef>
                <a:spcPts val="495"/>
              </a:spcBef>
            </a:pPr>
            <a:r>
              <a:rPr sz="2250" spc="-15" dirty="0">
                <a:latin typeface="Times New Roman"/>
                <a:cs typeface="Times New Roman"/>
              </a:rPr>
              <a:t>12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60804" y="4958011"/>
            <a:ext cx="29464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i="1" spc="10" dirty="0">
                <a:latin typeface="Times New Roman"/>
                <a:cs typeface="Times New Roman"/>
              </a:rPr>
              <a:t>h</a:t>
            </a:r>
            <a:r>
              <a:rPr sz="1300" i="1" spc="-120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/</a:t>
            </a:r>
            <a:r>
              <a:rPr sz="1300" i="1" spc="-15" dirty="0">
                <a:latin typeface="Times New Roman"/>
                <a:cs typeface="Times New Roman"/>
              </a:rPr>
              <a:t> </a:t>
            </a:r>
            <a:r>
              <a:rPr sz="1300" spc="10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85917" y="5359645"/>
            <a:ext cx="8763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i="1" spc="1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29949" y="5167887"/>
            <a:ext cx="1031240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110"/>
              </a:spcBef>
            </a:pPr>
            <a:r>
              <a:rPr sz="2250" i="1" spc="5" dirty="0">
                <a:latin typeface="Times New Roman"/>
                <a:cs typeface="Times New Roman"/>
              </a:rPr>
              <a:t>y </a:t>
            </a:r>
            <a:r>
              <a:rPr sz="2250" i="1" spc="-280" dirty="0">
                <a:latin typeface="Times New Roman"/>
                <a:cs typeface="Times New Roman"/>
              </a:rPr>
              <a:t> </a:t>
            </a:r>
            <a:r>
              <a:rPr sz="2250" i="1" spc="10" dirty="0">
                <a:latin typeface="Times New Roman"/>
                <a:cs typeface="Times New Roman"/>
              </a:rPr>
              <a:t>b</a:t>
            </a:r>
            <a:r>
              <a:rPr sz="2250" i="1" spc="-310" dirty="0">
                <a:latin typeface="Times New Roman"/>
                <a:cs typeface="Times New Roman"/>
              </a:rPr>
              <a:t> </a:t>
            </a:r>
            <a:r>
              <a:rPr sz="2250" spc="5" dirty="0">
                <a:latin typeface="Symbol"/>
                <a:cs typeface="Symbol"/>
              </a:rPr>
              <a:t></a:t>
            </a:r>
            <a:r>
              <a:rPr sz="2250" spc="-295" dirty="0">
                <a:latin typeface="Times New Roman"/>
                <a:cs typeface="Times New Roman"/>
              </a:rPr>
              <a:t> </a:t>
            </a:r>
            <a:r>
              <a:rPr sz="2250" i="1" spc="-15" dirty="0">
                <a:latin typeface="Times New Roman"/>
                <a:cs typeface="Times New Roman"/>
              </a:rPr>
              <a:t>d</a:t>
            </a:r>
            <a:r>
              <a:rPr sz="2250" i="1" spc="5" dirty="0">
                <a:latin typeface="Times New Roman"/>
                <a:cs typeface="Times New Roman"/>
              </a:rPr>
              <a:t>y</a:t>
            </a:r>
            <a:r>
              <a:rPr sz="2250" i="1" spc="-5" dirty="0">
                <a:latin typeface="Times New Roman"/>
                <a:cs typeface="Times New Roman"/>
              </a:rPr>
              <a:t> </a:t>
            </a:r>
            <a:r>
              <a:rPr sz="2250" spc="10" dirty="0">
                <a:latin typeface="Symbol"/>
                <a:cs typeface="Symbol"/>
              </a:rPr>
              <a:t>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70494" y="5167887"/>
            <a:ext cx="788035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110"/>
              </a:spcBef>
            </a:pPr>
            <a:r>
              <a:rPr sz="2250" i="1" spc="5" dirty="0">
                <a:latin typeface="Times New Roman"/>
                <a:cs typeface="Times New Roman"/>
              </a:rPr>
              <a:t>y </a:t>
            </a:r>
            <a:r>
              <a:rPr sz="2250" i="1" spc="-210" dirty="0">
                <a:latin typeface="Times New Roman"/>
                <a:cs typeface="Times New Roman"/>
              </a:rPr>
              <a:t> </a:t>
            </a:r>
            <a:r>
              <a:rPr sz="2250" i="1" spc="-15" dirty="0">
                <a:latin typeface="Times New Roman"/>
                <a:cs typeface="Times New Roman"/>
              </a:rPr>
              <a:t>d</a:t>
            </a:r>
            <a:r>
              <a:rPr sz="2250" i="1" spc="10" dirty="0">
                <a:latin typeface="Times New Roman"/>
                <a:cs typeface="Times New Roman"/>
              </a:rPr>
              <a:t>A</a:t>
            </a:r>
            <a:r>
              <a:rPr sz="2250" i="1" spc="-140" dirty="0">
                <a:latin typeface="Times New Roman"/>
                <a:cs typeface="Times New Roman"/>
              </a:rPr>
              <a:t> </a:t>
            </a:r>
            <a:r>
              <a:rPr sz="2250" spc="10" dirty="0">
                <a:latin typeface="Symbol"/>
                <a:cs typeface="Symbol"/>
              </a:rPr>
              <a:t>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63056" y="5167887"/>
            <a:ext cx="464820" cy="370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110"/>
              </a:spcBef>
              <a:tabLst>
                <a:tab pos="293370" algn="l"/>
              </a:tabLst>
            </a:pPr>
            <a:r>
              <a:rPr sz="2250" i="1" spc="5" dirty="0">
                <a:latin typeface="Times New Roman"/>
                <a:cs typeface="Times New Roman"/>
              </a:rPr>
              <a:t>I	</a:t>
            </a:r>
            <a:r>
              <a:rPr sz="2250" spc="10" dirty="0">
                <a:latin typeface="Symbol"/>
                <a:cs typeface="Symbol"/>
              </a:rPr>
              <a:t>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82493" y="5127476"/>
            <a:ext cx="129095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  <a:tabLst>
                <a:tab pos="1158875" algn="l"/>
              </a:tabLst>
            </a:pPr>
            <a:r>
              <a:rPr sz="3400" dirty="0">
                <a:latin typeface="Symbol"/>
                <a:cs typeface="Symbol"/>
              </a:rPr>
              <a:t></a:t>
            </a:r>
            <a:r>
              <a:rPr sz="3400" dirty="0">
                <a:latin typeface="Times New Roman"/>
                <a:cs typeface="Times New Roman"/>
              </a:rPr>
              <a:t>	</a:t>
            </a:r>
            <a:r>
              <a:rPr sz="3400" dirty="0">
                <a:latin typeface="Symbol"/>
                <a:cs typeface="Symbol"/>
              </a:rPr>
              <a:t></a:t>
            </a:r>
            <a:endParaRPr sz="34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10525" y="5599135"/>
            <a:ext cx="39497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70" dirty="0">
                <a:latin typeface="Symbol"/>
                <a:cs typeface="Symbol"/>
              </a:rPr>
              <a:t></a:t>
            </a:r>
            <a:r>
              <a:rPr sz="1300" i="1" spc="10" dirty="0">
                <a:latin typeface="Times New Roman"/>
                <a:cs typeface="Times New Roman"/>
              </a:rPr>
              <a:t>h</a:t>
            </a:r>
            <a:r>
              <a:rPr sz="1300" i="1" spc="-114" dirty="0">
                <a:latin typeface="Times New Roman"/>
                <a:cs typeface="Times New Roman"/>
              </a:rPr>
              <a:t> </a:t>
            </a:r>
            <a:r>
              <a:rPr sz="1300" i="1" spc="5" dirty="0">
                <a:latin typeface="Times New Roman"/>
                <a:cs typeface="Times New Roman"/>
              </a:rPr>
              <a:t>/</a:t>
            </a:r>
            <a:r>
              <a:rPr sz="1300" i="1" spc="-15" dirty="0">
                <a:latin typeface="Times New Roman"/>
                <a:cs typeface="Times New Roman"/>
              </a:rPr>
              <a:t> </a:t>
            </a:r>
            <a:r>
              <a:rPr sz="1300" spc="10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95847" y="5243576"/>
            <a:ext cx="11068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42900" algn="l"/>
              </a:tabLst>
            </a:pPr>
            <a:r>
              <a:rPr sz="28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I	</a:t>
            </a:r>
            <a:r>
              <a:rPr sz="2800" b="1" spc="-5" dirty="0">
                <a:latin typeface="Calibri"/>
                <a:cs typeface="Calibri"/>
              </a:rPr>
              <a:t>=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???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70446" y="5447791"/>
            <a:ext cx="1314450" cy="674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76530">
              <a:lnSpc>
                <a:spcPts val="1975"/>
              </a:lnSpc>
              <a:spcBef>
                <a:spcPts val="120"/>
              </a:spcBef>
            </a:pPr>
            <a:r>
              <a:rPr sz="1850" b="1" i="1" spc="10" dirty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endParaRPr sz="1850">
              <a:latin typeface="Calibri"/>
              <a:cs typeface="Calibri"/>
            </a:endParaRPr>
          </a:p>
          <a:p>
            <a:pPr marL="38100">
              <a:lnSpc>
                <a:spcPts val="3115"/>
              </a:lnSpc>
            </a:pPr>
            <a:r>
              <a:rPr sz="2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775" b="1" i="1" baseline="-21021" dirty="0">
                <a:solidFill>
                  <a:srgbClr val="FF0000"/>
                </a:solidFill>
                <a:latin typeface="Calibri"/>
                <a:cs typeface="Calibri"/>
              </a:rPr>
              <a:t>BB</a:t>
            </a:r>
            <a:r>
              <a:rPr sz="2775" b="1" i="1" spc="284" baseline="-2102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=</a:t>
            </a:r>
            <a:r>
              <a:rPr sz="2800" b="1" spc="-2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???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8852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70483"/>
            <a:ext cx="7764780" cy="2323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>
              <a:latin typeface="Calibri"/>
              <a:cs typeface="Calibri"/>
            </a:endParaRPr>
          </a:p>
          <a:p>
            <a:pPr marL="12700"/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Radius</a:t>
            </a:r>
            <a:r>
              <a:rPr sz="2000" b="1" spc="-4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6F2F9F"/>
                </a:solidFill>
                <a:latin typeface="Calibri"/>
                <a:cs typeface="Calibri"/>
              </a:rPr>
              <a:t>Girasi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Radius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Girasi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suatu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area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bidang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didefinisikan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E36C09"/>
                </a:solidFill>
                <a:latin typeface="Calibri"/>
                <a:cs typeface="Calibri"/>
              </a:rPr>
              <a:t>akar</a:t>
            </a:r>
            <a:r>
              <a:rPr sz="2000" b="1" spc="9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E36C09"/>
                </a:solidFill>
                <a:latin typeface="Calibri"/>
                <a:cs typeface="Calibri"/>
              </a:rPr>
              <a:t>dari</a:t>
            </a:r>
            <a:r>
              <a:rPr sz="2000" b="1" spc="8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E36C09"/>
                </a:solidFill>
                <a:latin typeface="Calibri"/>
                <a:cs typeface="Calibri"/>
              </a:rPr>
              <a:t>momen </a:t>
            </a:r>
            <a:r>
              <a:rPr sz="2000" b="1" spc="-434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E36C09"/>
                </a:solidFill>
                <a:latin typeface="Calibri"/>
                <a:cs typeface="Calibri"/>
              </a:rPr>
              <a:t>inersia</a:t>
            </a:r>
            <a:r>
              <a:rPr sz="2000" b="1" spc="-1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E36C09"/>
                </a:solidFill>
                <a:latin typeface="Calibri"/>
                <a:cs typeface="Calibri"/>
              </a:rPr>
              <a:t>untuk</a:t>
            </a:r>
            <a:r>
              <a:rPr sz="2000" b="1" spc="-1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E36C09"/>
                </a:solidFill>
                <a:latin typeface="Calibri"/>
                <a:cs typeface="Calibri"/>
              </a:rPr>
              <a:t>area</a:t>
            </a:r>
            <a:r>
              <a:rPr sz="2000" b="1" spc="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E36C09"/>
                </a:solidFill>
                <a:latin typeface="Calibri"/>
                <a:cs typeface="Calibri"/>
              </a:rPr>
              <a:t>tersebut </a:t>
            </a:r>
            <a:r>
              <a:rPr sz="2000" b="1" dirty="0">
                <a:solidFill>
                  <a:srgbClr val="E36C09"/>
                </a:solidFill>
                <a:latin typeface="Calibri"/>
                <a:cs typeface="Calibri"/>
              </a:rPr>
              <a:t>dibagi</a:t>
            </a:r>
            <a:r>
              <a:rPr sz="2000" b="1" spc="-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E36C09"/>
                </a:solidFill>
                <a:latin typeface="Calibri"/>
                <a:cs typeface="Calibri"/>
              </a:rPr>
              <a:t>dengan</a:t>
            </a:r>
            <a:r>
              <a:rPr sz="2000" b="1" spc="-10" dirty="0">
                <a:solidFill>
                  <a:srgbClr val="E36C09"/>
                </a:solidFill>
                <a:latin typeface="Calibri"/>
                <a:cs typeface="Calibri"/>
              </a:rPr>
              <a:t> luasnya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Radius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Girasi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i="1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x</a:t>
            </a:r>
            <a:r>
              <a:rPr sz="2000" i="1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2000" i="1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dituliskan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bentuk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68700" y="4122738"/>
            <a:ext cx="1205230" cy="916305"/>
            <a:chOff x="2044700" y="4122737"/>
            <a:chExt cx="1205230" cy="916305"/>
          </a:xfrm>
        </p:grpSpPr>
        <p:sp>
          <p:nvSpPr>
            <p:cNvPr id="5" name="object 5"/>
            <p:cNvSpPr/>
            <p:nvPr/>
          </p:nvSpPr>
          <p:spPr>
            <a:xfrm>
              <a:off x="2044700" y="4122737"/>
              <a:ext cx="1205230" cy="916305"/>
            </a:xfrm>
            <a:custGeom>
              <a:avLst/>
              <a:gdLst/>
              <a:ahLst/>
              <a:cxnLst/>
              <a:rect l="l" t="t" r="r" b="b"/>
              <a:pathLst>
                <a:path w="1205230" h="916304">
                  <a:moveTo>
                    <a:pt x="1204912" y="0"/>
                  </a:moveTo>
                  <a:lnTo>
                    <a:pt x="0" y="0"/>
                  </a:lnTo>
                  <a:lnTo>
                    <a:pt x="0" y="915987"/>
                  </a:lnTo>
                  <a:lnTo>
                    <a:pt x="1204912" y="915987"/>
                  </a:lnTo>
                  <a:lnTo>
                    <a:pt x="1204912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44949" y="4620467"/>
              <a:ext cx="506730" cy="74295"/>
            </a:xfrm>
            <a:custGeom>
              <a:avLst/>
              <a:gdLst/>
              <a:ahLst/>
              <a:cxnLst/>
              <a:rect l="l" t="t" r="r" b="b"/>
              <a:pathLst>
                <a:path w="506730" h="74295">
                  <a:moveTo>
                    <a:pt x="206967" y="0"/>
                  </a:moveTo>
                  <a:lnTo>
                    <a:pt x="506490" y="0"/>
                  </a:lnTo>
                </a:path>
                <a:path w="506730" h="74295">
                  <a:moveTo>
                    <a:pt x="0" y="73843"/>
                  </a:moveTo>
                  <a:lnTo>
                    <a:pt x="40665" y="50873"/>
                  </a:lnTo>
                </a:path>
              </a:pathLst>
            </a:custGeom>
            <a:ln w="130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85615" y="4677547"/>
              <a:ext cx="58419" cy="280035"/>
            </a:xfrm>
            <a:custGeom>
              <a:avLst/>
              <a:gdLst/>
              <a:ahLst/>
              <a:cxnLst/>
              <a:rect l="l" t="t" r="r" b="b"/>
              <a:pathLst>
                <a:path w="58419" h="280035">
                  <a:moveTo>
                    <a:pt x="0" y="0"/>
                  </a:moveTo>
                  <a:lnTo>
                    <a:pt x="58141" y="279883"/>
                  </a:lnTo>
                </a:path>
              </a:pathLst>
            </a:custGeom>
            <a:ln w="262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50009" y="4200352"/>
              <a:ext cx="427990" cy="757555"/>
            </a:xfrm>
            <a:custGeom>
              <a:avLst/>
              <a:gdLst/>
              <a:ahLst/>
              <a:cxnLst/>
              <a:rect l="l" t="t" r="r" b="b"/>
              <a:pathLst>
                <a:path w="427989" h="757554">
                  <a:moveTo>
                    <a:pt x="0" y="757078"/>
                  </a:moveTo>
                  <a:lnTo>
                    <a:pt x="76898" y="0"/>
                  </a:lnTo>
                </a:path>
                <a:path w="427989" h="757554">
                  <a:moveTo>
                    <a:pt x="76898" y="0"/>
                  </a:moveTo>
                  <a:lnTo>
                    <a:pt x="427695" y="0"/>
                  </a:lnTo>
                </a:path>
              </a:pathLst>
            </a:custGeom>
            <a:ln w="130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449716" y="4617631"/>
            <a:ext cx="20637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450" i="1" spc="25" dirty="0">
                <a:latin typeface="Times New Roman"/>
                <a:cs typeface="Times New Roman"/>
              </a:rPr>
              <a:t>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81163" y="4173306"/>
            <a:ext cx="28194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spcBef>
                <a:spcPts val="120"/>
              </a:spcBef>
            </a:pPr>
            <a:r>
              <a:rPr sz="2450" i="1" spc="10" dirty="0">
                <a:latin typeface="Times New Roman"/>
                <a:cs typeface="Times New Roman"/>
              </a:rPr>
              <a:t>I</a:t>
            </a:r>
            <a:r>
              <a:rPr sz="2450" i="1" spc="-370" dirty="0">
                <a:latin typeface="Times New Roman"/>
                <a:cs typeface="Times New Roman"/>
              </a:rPr>
              <a:t> </a:t>
            </a:r>
            <a:r>
              <a:rPr sz="2175" i="1" baseline="-22988" dirty="0">
                <a:latin typeface="Times New Roman"/>
                <a:cs typeface="Times New Roman"/>
              </a:rPr>
              <a:t>x</a:t>
            </a:r>
            <a:endParaRPr sz="2175" baseline="-22988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21893" y="4581656"/>
            <a:ext cx="9461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450" i="1" dirty="0">
                <a:latin typeface="Times New Roman"/>
                <a:cs typeface="Times New Roman"/>
              </a:rPr>
              <a:t>x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16220" y="4372502"/>
            <a:ext cx="48260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  <a:tabLst>
                <a:tab pos="295275" algn="l"/>
              </a:tabLst>
            </a:pPr>
            <a:r>
              <a:rPr sz="2450" i="1" spc="15" dirty="0">
                <a:latin typeface="Times New Roman"/>
                <a:cs typeface="Times New Roman"/>
              </a:rPr>
              <a:t>r	</a:t>
            </a:r>
            <a:r>
              <a:rPr sz="2450" spc="20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40017" y="4077018"/>
            <a:ext cx="1230630" cy="941705"/>
            <a:chOff x="4716017" y="4077017"/>
            <a:chExt cx="1230630" cy="941705"/>
          </a:xfrm>
        </p:grpSpPr>
        <p:sp>
          <p:nvSpPr>
            <p:cNvPr id="14" name="object 14"/>
            <p:cNvSpPr/>
            <p:nvPr/>
          </p:nvSpPr>
          <p:spPr>
            <a:xfrm>
              <a:off x="4716017" y="4077017"/>
              <a:ext cx="1230630" cy="941705"/>
            </a:xfrm>
            <a:custGeom>
              <a:avLst/>
              <a:gdLst/>
              <a:ahLst/>
              <a:cxnLst/>
              <a:rect l="l" t="t" r="r" b="b"/>
              <a:pathLst>
                <a:path w="1230629" h="941704">
                  <a:moveTo>
                    <a:pt x="1230312" y="0"/>
                  </a:moveTo>
                  <a:lnTo>
                    <a:pt x="0" y="0"/>
                  </a:lnTo>
                  <a:lnTo>
                    <a:pt x="0" y="941387"/>
                  </a:lnTo>
                  <a:lnTo>
                    <a:pt x="1230312" y="941387"/>
                  </a:lnTo>
                  <a:lnTo>
                    <a:pt x="1230312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27434" y="4600148"/>
              <a:ext cx="517525" cy="58419"/>
            </a:xfrm>
            <a:custGeom>
              <a:avLst/>
              <a:gdLst/>
              <a:ahLst/>
              <a:cxnLst/>
              <a:rect l="l" t="t" r="r" b="b"/>
              <a:pathLst>
                <a:path w="517525" h="58420">
                  <a:moveTo>
                    <a:pt x="206290" y="0"/>
                  </a:moveTo>
                  <a:lnTo>
                    <a:pt x="517007" y="0"/>
                  </a:lnTo>
                </a:path>
                <a:path w="517525" h="58420">
                  <a:moveTo>
                    <a:pt x="0" y="58326"/>
                  </a:moveTo>
                  <a:lnTo>
                    <a:pt x="39992" y="35382"/>
                  </a:lnTo>
                </a:path>
              </a:pathLst>
            </a:custGeom>
            <a:ln w="13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67427" y="4641712"/>
              <a:ext cx="58419" cy="295910"/>
            </a:xfrm>
            <a:custGeom>
              <a:avLst/>
              <a:gdLst/>
              <a:ahLst/>
              <a:cxnLst/>
              <a:rect l="l" t="t" r="r" b="b"/>
              <a:pathLst>
                <a:path w="58420" h="295910">
                  <a:moveTo>
                    <a:pt x="0" y="0"/>
                  </a:moveTo>
                  <a:lnTo>
                    <a:pt x="58156" y="295399"/>
                  </a:lnTo>
                </a:path>
              </a:pathLst>
            </a:custGeom>
            <a:ln w="262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32450" y="4143406"/>
              <a:ext cx="438784" cy="793750"/>
            </a:xfrm>
            <a:custGeom>
              <a:avLst/>
              <a:gdLst/>
              <a:ahLst/>
              <a:cxnLst/>
              <a:rect l="l" t="t" r="r" b="b"/>
              <a:pathLst>
                <a:path w="438785" h="793750">
                  <a:moveTo>
                    <a:pt x="0" y="793704"/>
                  </a:moveTo>
                  <a:lnTo>
                    <a:pt x="76910" y="0"/>
                  </a:lnTo>
                </a:path>
                <a:path w="438785" h="793750">
                  <a:moveTo>
                    <a:pt x="76910" y="0"/>
                  </a:moveTo>
                  <a:lnTo>
                    <a:pt x="438252" y="0"/>
                  </a:lnTo>
                </a:path>
              </a:pathLst>
            </a:custGeom>
            <a:ln w="130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137122" y="4597313"/>
            <a:ext cx="20637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450" i="1" spc="20" dirty="0">
                <a:latin typeface="Times New Roman"/>
                <a:cs typeface="Times New Roman"/>
              </a:rPr>
              <a:t>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63581" y="4115749"/>
            <a:ext cx="28956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spcBef>
                <a:spcPts val="120"/>
              </a:spcBef>
            </a:pPr>
            <a:r>
              <a:rPr sz="2450" i="1" spc="10" dirty="0">
                <a:latin typeface="Times New Roman"/>
                <a:cs typeface="Times New Roman"/>
              </a:rPr>
              <a:t>I</a:t>
            </a:r>
            <a:r>
              <a:rPr sz="2450" i="1" spc="-310" dirty="0">
                <a:latin typeface="Times New Roman"/>
                <a:cs typeface="Times New Roman"/>
              </a:rPr>
              <a:t> </a:t>
            </a:r>
            <a:r>
              <a:rPr sz="2175" i="1" baseline="-22988" dirty="0">
                <a:latin typeface="Times New Roman"/>
                <a:cs typeface="Times New Roman"/>
              </a:rPr>
              <a:t>y</a:t>
            </a:r>
            <a:endParaRPr sz="2175" baseline="-22988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01311" y="4561337"/>
            <a:ext cx="9461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450" i="1" dirty="0">
                <a:latin typeface="Times New Roman"/>
                <a:cs typeface="Times New Roman"/>
              </a:rPr>
              <a:t>y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87530" y="4351573"/>
            <a:ext cx="49339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  <a:tabLst>
                <a:tab pos="306705" algn="l"/>
              </a:tabLst>
            </a:pPr>
            <a:r>
              <a:rPr sz="2450" i="1" spc="15" dirty="0">
                <a:latin typeface="Times New Roman"/>
                <a:cs typeface="Times New Roman"/>
              </a:rPr>
              <a:t>r	</a:t>
            </a:r>
            <a:r>
              <a:rPr sz="2450" spc="20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653238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9041" y="1570482"/>
            <a:ext cx="4507865" cy="188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algn="just">
              <a:spcBef>
                <a:spcPts val="100"/>
              </a:spcBef>
            </a:pP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endParaRPr sz="2400">
              <a:latin typeface="Calibri"/>
              <a:cs typeface="Calibri"/>
            </a:endParaRPr>
          </a:p>
          <a:p>
            <a:pPr marL="76200" algn="just">
              <a:spcBef>
                <a:spcPts val="1680"/>
              </a:spcBef>
            </a:pPr>
            <a:r>
              <a:rPr sz="2000" b="1" u="heavy" spc="-1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  <a:p>
            <a:pPr marL="77470" marR="68580" indent="13335" algn="just">
              <a:spcBef>
                <a:spcPts val="484"/>
              </a:spcBef>
            </a:pPr>
            <a:r>
              <a:rPr sz="2000" spc="-30" dirty="0">
                <a:latin typeface="Calibri"/>
                <a:cs typeface="Calibri"/>
              </a:rPr>
              <a:t>Tentukan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inersia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10" dirty="0">
                <a:latin typeface="Calibri"/>
                <a:cs typeface="Calibri"/>
              </a:rPr>
              <a:t>I</a:t>
            </a:r>
            <a:r>
              <a:rPr sz="1950" i="1" spc="15" baseline="-21367" dirty="0">
                <a:latin typeface="Calibri"/>
                <a:cs typeface="Calibri"/>
              </a:rPr>
              <a:t>x</a:t>
            </a:r>
            <a:r>
              <a:rPr sz="1950" i="1" spc="22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y</a:t>
            </a:r>
            <a:r>
              <a:rPr sz="1950" i="1" spc="457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semi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segmen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parabolik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OAB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12504" y="4012163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>
                <a:moveTo>
                  <a:pt x="0" y="0"/>
                </a:moveTo>
                <a:lnTo>
                  <a:pt x="294624" y="0"/>
                </a:lnTo>
              </a:path>
            </a:pathLst>
          </a:custGeom>
          <a:ln w="115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129028" y="3898937"/>
            <a:ext cx="133985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150" spc="25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29028" y="3779258"/>
            <a:ext cx="133985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150" spc="25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27751" y="3898937"/>
            <a:ext cx="133985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150" spc="25" dirty="0">
                <a:latin typeface="Symbol"/>
                <a:cs typeface="Symbol"/>
              </a:rPr>
              <a:t>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27751" y="4076821"/>
            <a:ext cx="935355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813435" algn="l"/>
              </a:tabLst>
            </a:pPr>
            <a:r>
              <a:rPr sz="2150" spc="25" dirty="0">
                <a:latin typeface="Symbol"/>
                <a:cs typeface="Symbol"/>
              </a:rPr>
              <a:t></a:t>
            </a:r>
            <a:r>
              <a:rPr sz="2150" spc="25" dirty="0">
                <a:latin typeface="Times New Roman"/>
                <a:cs typeface="Times New Roman"/>
              </a:rPr>
              <a:t>	</a:t>
            </a:r>
            <a:r>
              <a:rPr sz="2150" spc="25" dirty="0">
                <a:latin typeface="Symbol"/>
                <a:cs typeface="Symbol"/>
              </a:rPr>
              <a:t>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27751" y="3601361"/>
            <a:ext cx="133985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150" spc="25" dirty="0">
                <a:latin typeface="Symbol"/>
                <a:cs typeface="Symbol"/>
              </a:rPr>
              <a:t>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68314" y="3999429"/>
            <a:ext cx="107950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250" spc="20" dirty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14325" y="4008191"/>
            <a:ext cx="166370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150" i="1" spc="30" dirty="0">
                <a:latin typeface="Times New Roman"/>
                <a:cs typeface="Times New Roman"/>
              </a:rPr>
              <a:t>b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06214" y="3492664"/>
            <a:ext cx="481965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3225" i="1" spc="127" baseline="-25839" dirty="0">
                <a:latin typeface="Times New Roman"/>
                <a:cs typeface="Times New Roman"/>
              </a:rPr>
              <a:t>x</a:t>
            </a:r>
            <a:r>
              <a:rPr sz="1250" spc="85" dirty="0">
                <a:latin typeface="Times New Roman"/>
                <a:cs typeface="Times New Roman"/>
              </a:rPr>
              <a:t>2</a:t>
            </a:r>
            <a:r>
              <a:rPr sz="1250" spc="210" dirty="0">
                <a:latin typeface="Times New Roman"/>
                <a:cs typeface="Times New Roman"/>
              </a:rPr>
              <a:t> </a:t>
            </a:r>
            <a:r>
              <a:rPr sz="3225" spc="37" baseline="-21963" dirty="0">
                <a:latin typeface="Symbol"/>
                <a:cs typeface="Symbol"/>
              </a:rPr>
              <a:t></a:t>
            </a:r>
            <a:endParaRPr sz="3225" baseline="-21963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10971" y="3791321"/>
            <a:ext cx="1865630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150" i="1" spc="30" dirty="0">
                <a:latin typeface="Times New Roman"/>
                <a:cs typeface="Times New Roman"/>
              </a:rPr>
              <a:t>y</a:t>
            </a:r>
            <a:r>
              <a:rPr sz="2150" i="1" spc="10" dirty="0">
                <a:latin typeface="Times New Roman"/>
                <a:cs typeface="Times New Roman"/>
              </a:rPr>
              <a:t> </a:t>
            </a:r>
            <a:r>
              <a:rPr sz="2150" spc="35" dirty="0">
                <a:latin typeface="Symbol"/>
                <a:cs typeface="Symbol"/>
              </a:rPr>
              <a:t></a:t>
            </a:r>
            <a:r>
              <a:rPr sz="2150" dirty="0">
                <a:latin typeface="Times New Roman"/>
                <a:cs typeface="Times New Roman"/>
              </a:rPr>
              <a:t> </a:t>
            </a:r>
            <a:r>
              <a:rPr sz="2150" spc="-180" dirty="0">
                <a:latin typeface="Times New Roman"/>
                <a:cs typeface="Times New Roman"/>
              </a:rPr>
              <a:t> </a:t>
            </a:r>
            <a:r>
              <a:rPr sz="2150" i="1" spc="15" dirty="0">
                <a:latin typeface="Times New Roman"/>
                <a:cs typeface="Times New Roman"/>
              </a:rPr>
              <a:t>f</a:t>
            </a:r>
            <a:r>
              <a:rPr sz="2150" i="1" spc="-135" dirty="0">
                <a:latin typeface="Times New Roman"/>
                <a:cs typeface="Times New Roman"/>
              </a:rPr>
              <a:t> </a:t>
            </a:r>
            <a:r>
              <a:rPr sz="2150" i="1" spc="20" dirty="0">
                <a:latin typeface="Times New Roman"/>
                <a:cs typeface="Times New Roman"/>
              </a:rPr>
              <a:t>(</a:t>
            </a:r>
            <a:r>
              <a:rPr sz="2150" i="1" spc="-85" dirty="0">
                <a:latin typeface="Times New Roman"/>
                <a:cs typeface="Times New Roman"/>
              </a:rPr>
              <a:t> </a:t>
            </a:r>
            <a:r>
              <a:rPr sz="2150" i="1" spc="30" dirty="0">
                <a:latin typeface="Times New Roman"/>
                <a:cs typeface="Times New Roman"/>
              </a:rPr>
              <a:t>x</a:t>
            </a:r>
            <a:r>
              <a:rPr sz="2150" i="1" spc="-160" dirty="0">
                <a:latin typeface="Times New Roman"/>
                <a:cs typeface="Times New Roman"/>
              </a:rPr>
              <a:t> </a:t>
            </a:r>
            <a:r>
              <a:rPr sz="2150" i="1" spc="20" dirty="0">
                <a:latin typeface="Times New Roman"/>
                <a:cs typeface="Times New Roman"/>
              </a:rPr>
              <a:t>)</a:t>
            </a:r>
            <a:r>
              <a:rPr sz="2150" i="1" spc="-155" dirty="0">
                <a:latin typeface="Times New Roman"/>
                <a:cs typeface="Times New Roman"/>
              </a:rPr>
              <a:t> </a:t>
            </a:r>
            <a:r>
              <a:rPr sz="2150" spc="35" dirty="0">
                <a:latin typeface="Symbol"/>
                <a:cs typeface="Symbol"/>
              </a:rPr>
              <a:t></a:t>
            </a:r>
            <a:r>
              <a:rPr sz="2150" spc="-55" dirty="0">
                <a:latin typeface="Times New Roman"/>
                <a:cs typeface="Times New Roman"/>
              </a:rPr>
              <a:t> </a:t>
            </a:r>
            <a:r>
              <a:rPr sz="2150" i="1" spc="10" dirty="0">
                <a:latin typeface="Times New Roman"/>
                <a:cs typeface="Times New Roman"/>
              </a:rPr>
              <a:t>h</a:t>
            </a:r>
            <a:r>
              <a:rPr sz="3225" spc="37" baseline="2583" dirty="0">
                <a:latin typeface="Symbol"/>
                <a:cs typeface="Symbol"/>
              </a:rPr>
              <a:t></a:t>
            </a:r>
            <a:r>
              <a:rPr sz="2150" spc="180" dirty="0">
                <a:latin typeface="Times New Roman"/>
                <a:cs typeface="Times New Roman"/>
              </a:rPr>
              <a:t>1</a:t>
            </a:r>
            <a:r>
              <a:rPr sz="2150" spc="35" dirty="0">
                <a:latin typeface="Symbol"/>
                <a:cs typeface="Symbol"/>
              </a:rPr>
              <a:t></a:t>
            </a:r>
            <a:endParaRPr sz="2150">
              <a:latin typeface="Symbol"/>
              <a:cs typeface="Symbo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17572" y="2556310"/>
            <a:ext cx="3006408" cy="233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3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79612" y="1479764"/>
            <a:ext cx="5562600" cy="111188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spcBef>
                <a:spcPts val="1090"/>
              </a:spcBef>
            </a:pPr>
            <a:r>
              <a:rPr sz="1550" b="1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Jawab</a:t>
            </a:r>
            <a:r>
              <a:rPr sz="155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50" b="1" u="heavy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550">
              <a:latin typeface="Calibri"/>
              <a:cs typeface="Calibri"/>
            </a:endParaRPr>
          </a:p>
          <a:p>
            <a:pPr marL="12700">
              <a:spcBef>
                <a:spcPts val="990"/>
              </a:spcBef>
            </a:pPr>
            <a:r>
              <a:rPr sz="1550" spc="65" dirty="0">
                <a:latin typeface="Calibri"/>
                <a:cs typeface="Calibri"/>
              </a:rPr>
              <a:t>Elemen</a:t>
            </a:r>
            <a:r>
              <a:rPr sz="1550" spc="35" dirty="0">
                <a:latin typeface="Calibri"/>
                <a:cs typeface="Calibri"/>
              </a:rPr>
              <a:t> </a:t>
            </a:r>
            <a:r>
              <a:rPr sz="1550" spc="45" dirty="0">
                <a:latin typeface="Calibri"/>
                <a:cs typeface="Calibri"/>
              </a:rPr>
              <a:t>diferensial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i="1" spc="65" dirty="0">
                <a:latin typeface="Calibri"/>
                <a:cs typeface="Calibri"/>
              </a:rPr>
              <a:t>dA</a:t>
            </a:r>
            <a:r>
              <a:rPr sz="1550" i="1" spc="25" dirty="0">
                <a:latin typeface="Calibri"/>
                <a:cs typeface="Calibri"/>
              </a:rPr>
              <a:t> </a:t>
            </a:r>
            <a:r>
              <a:rPr sz="1550" spc="45" dirty="0">
                <a:latin typeface="Calibri"/>
                <a:cs typeface="Calibri"/>
              </a:rPr>
              <a:t>dipilih</a:t>
            </a:r>
            <a:r>
              <a:rPr sz="1550" spc="35" dirty="0">
                <a:latin typeface="Calibri"/>
                <a:cs typeface="Calibri"/>
              </a:rPr>
              <a:t> </a:t>
            </a:r>
            <a:r>
              <a:rPr sz="1550" spc="60" dirty="0">
                <a:latin typeface="Calibri"/>
                <a:cs typeface="Calibri"/>
              </a:rPr>
              <a:t>berupa</a:t>
            </a:r>
            <a:r>
              <a:rPr sz="1550" spc="20" dirty="0">
                <a:latin typeface="Calibri"/>
                <a:cs typeface="Calibri"/>
              </a:rPr>
              <a:t> </a:t>
            </a:r>
            <a:r>
              <a:rPr sz="1550" spc="40" dirty="0">
                <a:latin typeface="Calibri"/>
                <a:cs typeface="Calibri"/>
              </a:rPr>
              <a:t>strip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45" dirty="0">
                <a:latin typeface="Calibri"/>
                <a:cs typeface="Calibri"/>
              </a:rPr>
              <a:t>vertikal</a:t>
            </a:r>
            <a:r>
              <a:rPr sz="1550" spc="25" dirty="0">
                <a:latin typeface="Calibri"/>
                <a:cs typeface="Calibri"/>
              </a:rPr>
              <a:t> </a:t>
            </a:r>
            <a:r>
              <a:rPr sz="1550" spc="60" dirty="0">
                <a:latin typeface="Calibri"/>
                <a:cs typeface="Calibri"/>
              </a:rPr>
              <a:t>yang</a:t>
            </a:r>
            <a:r>
              <a:rPr sz="1550" spc="35" dirty="0">
                <a:latin typeface="Calibri"/>
                <a:cs typeface="Calibri"/>
              </a:rPr>
              <a:t> </a:t>
            </a:r>
            <a:r>
              <a:rPr sz="1550" spc="55" dirty="0">
                <a:latin typeface="Calibri"/>
                <a:cs typeface="Calibri"/>
              </a:rPr>
              <a:t>lebarnya</a:t>
            </a:r>
            <a:endParaRPr sz="1550">
              <a:latin typeface="Calibri"/>
              <a:cs typeface="Calibri"/>
            </a:endParaRPr>
          </a:p>
          <a:p>
            <a:pPr marL="12700">
              <a:spcBef>
                <a:spcPts val="990"/>
              </a:spcBef>
            </a:pPr>
            <a:r>
              <a:rPr sz="1550" i="1" spc="55" dirty="0">
                <a:latin typeface="Calibri"/>
                <a:cs typeface="Calibri"/>
              </a:rPr>
              <a:t>dx</a:t>
            </a:r>
            <a:r>
              <a:rPr sz="1550" i="1" spc="10" dirty="0">
                <a:latin typeface="Calibri"/>
                <a:cs typeface="Calibri"/>
              </a:rPr>
              <a:t> </a:t>
            </a:r>
            <a:r>
              <a:rPr sz="1550" spc="65" dirty="0">
                <a:latin typeface="Calibri"/>
                <a:cs typeface="Calibri"/>
              </a:rPr>
              <a:t>dan</a:t>
            </a:r>
            <a:r>
              <a:rPr sz="1550" spc="10" dirty="0">
                <a:latin typeface="Calibri"/>
                <a:cs typeface="Calibri"/>
              </a:rPr>
              <a:t> </a:t>
            </a:r>
            <a:r>
              <a:rPr sz="1550" spc="55" dirty="0">
                <a:latin typeface="Calibri"/>
                <a:cs typeface="Calibri"/>
              </a:rPr>
              <a:t>tingginya</a:t>
            </a:r>
            <a:r>
              <a:rPr sz="1550" spc="10" dirty="0">
                <a:latin typeface="Calibri"/>
                <a:cs typeface="Calibri"/>
              </a:rPr>
              <a:t> </a:t>
            </a:r>
            <a:r>
              <a:rPr sz="1550" i="1" spc="45" dirty="0">
                <a:latin typeface="Calibri"/>
                <a:cs typeface="Calibri"/>
              </a:rPr>
              <a:t>y</a:t>
            </a:r>
            <a:r>
              <a:rPr sz="1550" spc="45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63937" y="3027000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17" y="0"/>
                </a:lnTo>
              </a:path>
            </a:pathLst>
          </a:custGeom>
          <a:ln w="8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62474" y="3024124"/>
            <a:ext cx="134620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550" i="1" spc="80" dirty="0"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8975" y="2942052"/>
            <a:ext cx="109220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550" spc="60" dirty="0">
                <a:latin typeface="Symbol"/>
                <a:cs typeface="Symbol"/>
              </a:rPr>
              <a:t>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72546" y="2942052"/>
            <a:ext cx="109220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550" spc="60" dirty="0">
                <a:latin typeface="Symbol"/>
                <a:cs typeface="Symbol"/>
              </a:rPr>
              <a:t>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2546" y="3069896"/>
            <a:ext cx="755650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658495" algn="l"/>
              </a:tabLst>
            </a:pPr>
            <a:r>
              <a:rPr sz="1550" spc="60" dirty="0">
                <a:latin typeface="Symbol"/>
                <a:cs typeface="Symbol"/>
              </a:rPr>
              <a:t></a:t>
            </a:r>
            <a:r>
              <a:rPr sz="1550" spc="60" dirty="0">
                <a:latin typeface="Times New Roman"/>
                <a:cs typeface="Times New Roman"/>
              </a:rPr>
              <a:t>	</a:t>
            </a:r>
            <a:r>
              <a:rPr sz="1550" spc="60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88133" y="3017834"/>
            <a:ext cx="89535" cy="15324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900" spc="5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47146" y="2739234"/>
            <a:ext cx="819150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441325" algn="l"/>
              </a:tabLst>
            </a:pPr>
            <a:r>
              <a:rPr sz="2325" spc="89" baseline="3584" dirty="0">
                <a:latin typeface="Symbol"/>
                <a:cs typeface="Symbol"/>
              </a:rPr>
              <a:t></a:t>
            </a:r>
            <a:r>
              <a:rPr sz="2325" spc="89" baseline="3584" dirty="0">
                <a:latin typeface="Times New Roman"/>
                <a:cs typeface="Times New Roman"/>
              </a:rPr>
              <a:t>	</a:t>
            </a:r>
            <a:r>
              <a:rPr sz="1550" i="1" spc="135" dirty="0">
                <a:latin typeface="Times New Roman"/>
                <a:cs typeface="Times New Roman"/>
              </a:rPr>
              <a:t>x</a:t>
            </a:r>
            <a:r>
              <a:rPr sz="1350" spc="202" baseline="43209" dirty="0">
                <a:latin typeface="Times New Roman"/>
                <a:cs typeface="Times New Roman"/>
              </a:rPr>
              <a:t>2</a:t>
            </a:r>
            <a:r>
              <a:rPr sz="1350" spc="337" baseline="43209" dirty="0">
                <a:latin typeface="Times New Roman"/>
                <a:cs typeface="Times New Roman"/>
              </a:rPr>
              <a:t> </a:t>
            </a:r>
            <a:r>
              <a:rPr sz="2325" spc="89" baseline="3584" dirty="0">
                <a:latin typeface="Symbol"/>
                <a:cs typeface="Symbol"/>
              </a:rPr>
              <a:t></a:t>
            </a:r>
            <a:endParaRPr sz="2325" baseline="3584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54171" y="2864709"/>
            <a:ext cx="2079625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777364" algn="l"/>
              </a:tabLst>
            </a:pPr>
            <a:r>
              <a:rPr sz="1550" i="1" spc="60" dirty="0">
                <a:latin typeface="Times New Roman"/>
                <a:cs typeface="Times New Roman"/>
              </a:rPr>
              <a:t>d</a:t>
            </a:r>
            <a:r>
              <a:rPr sz="1550" i="1" spc="100" dirty="0">
                <a:latin typeface="Times New Roman"/>
                <a:cs typeface="Times New Roman"/>
              </a:rPr>
              <a:t>A</a:t>
            </a:r>
            <a:r>
              <a:rPr sz="1550" i="1" spc="-15" dirty="0">
                <a:latin typeface="Times New Roman"/>
                <a:cs typeface="Times New Roman"/>
              </a:rPr>
              <a:t> </a:t>
            </a:r>
            <a:r>
              <a:rPr sz="1550" spc="90" dirty="0">
                <a:latin typeface="Symbol"/>
                <a:cs typeface="Symbol"/>
              </a:rPr>
              <a:t>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190" dirty="0">
                <a:latin typeface="Times New Roman"/>
                <a:cs typeface="Times New Roman"/>
              </a:rPr>
              <a:t> </a:t>
            </a:r>
            <a:r>
              <a:rPr sz="1550" i="1" spc="10" dirty="0">
                <a:latin typeface="Times New Roman"/>
                <a:cs typeface="Times New Roman"/>
              </a:rPr>
              <a:t>y</a:t>
            </a:r>
            <a:r>
              <a:rPr sz="1550" i="1" spc="60" dirty="0">
                <a:latin typeface="Times New Roman"/>
                <a:cs typeface="Times New Roman"/>
              </a:rPr>
              <a:t>d</a:t>
            </a:r>
            <a:r>
              <a:rPr sz="1550" i="1" spc="70" dirty="0">
                <a:latin typeface="Times New Roman"/>
                <a:cs typeface="Times New Roman"/>
              </a:rPr>
              <a:t>x</a:t>
            </a:r>
            <a:r>
              <a:rPr sz="1550" i="1" spc="95" dirty="0">
                <a:latin typeface="Times New Roman"/>
                <a:cs typeface="Times New Roman"/>
              </a:rPr>
              <a:t> </a:t>
            </a:r>
            <a:r>
              <a:rPr sz="1550" spc="90" dirty="0">
                <a:latin typeface="Symbol"/>
                <a:cs typeface="Symbol"/>
              </a:rPr>
              <a:t></a:t>
            </a:r>
            <a:r>
              <a:rPr sz="1550" spc="40" dirty="0">
                <a:latin typeface="Times New Roman"/>
                <a:cs typeface="Times New Roman"/>
              </a:rPr>
              <a:t> </a:t>
            </a:r>
            <a:r>
              <a:rPr sz="1550" i="1" spc="60" dirty="0">
                <a:latin typeface="Times New Roman"/>
                <a:cs typeface="Times New Roman"/>
              </a:rPr>
              <a:t>h</a:t>
            </a:r>
            <a:r>
              <a:rPr sz="2325" spc="89" baseline="1792" dirty="0">
                <a:latin typeface="Symbol"/>
                <a:cs typeface="Symbol"/>
              </a:rPr>
              <a:t></a:t>
            </a:r>
            <a:r>
              <a:rPr sz="1550" spc="80" dirty="0">
                <a:latin typeface="Times New Roman"/>
                <a:cs typeface="Times New Roman"/>
              </a:rPr>
              <a:t>1</a:t>
            </a:r>
            <a:r>
              <a:rPr sz="1550" spc="-220" dirty="0">
                <a:latin typeface="Times New Roman"/>
                <a:cs typeface="Times New Roman"/>
              </a:rPr>
              <a:t> </a:t>
            </a:r>
            <a:r>
              <a:rPr sz="1550" spc="90" dirty="0">
                <a:latin typeface="Symbol"/>
                <a:cs typeface="Symbol"/>
              </a:rPr>
              <a:t>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2325" spc="127" baseline="1792" dirty="0">
                <a:latin typeface="Symbol"/>
                <a:cs typeface="Symbol"/>
              </a:rPr>
              <a:t></a:t>
            </a:r>
            <a:r>
              <a:rPr sz="1550" i="1" spc="55" dirty="0">
                <a:latin typeface="Times New Roman"/>
                <a:cs typeface="Times New Roman"/>
              </a:rPr>
              <a:t>dx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04049" y="3778160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820" y="0"/>
                </a:lnTo>
              </a:path>
            </a:pathLst>
          </a:custGeom>
          <a:ln w="8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96505" y="3778160"/>
            <a:ext cx="450850" cy="0"/>
          </a:xfrm>
          <a:custGeom>
            <a:avLst/>
            <a:gdLst/>
            <a:ahLst/>
            <a:cxnLst/>
            <a:rect l="l" t="t" r="r" b="b"/>
            <a:pathLst>
              <a:path w="450850">
                <a:moveTo>
                  <a:pt x="0" y="0"/>
                </a:moveTo>
                <a:lnTo>
                  <a:pt x="450275" y="0"/>
                </a:lnTo>
              </a:path>
            </a:pathLst>
          </a:custGeom>
          <a:ln w="8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595445" y="3771732"/>
            <a:ext cx="239395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550" spc="60" dirty="0">
                <a:latin typeface="Times New Roman"/>
                <a:cs typeface="Times New Roman"/>
              </a:rPr>
              <a:t>15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91753" y="3914986"/>
            <a:ext cx="89535" cy="15324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900" spc="50" dirty="0"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72759" y="3490393"/>
            <a:ext cx="479425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550" spc="95" dirty="0">
                <a:latin typeface="Times New Roman"/>
                <a:cs typeface="Times New Roman"/>
              </a:rPr>
              <a:t>2</a:t>
            </a:r>
            <a:r>
              <a:rPr sz="1550" i="1" spc="95" dirty="0">
                <a:latin typeface="Times New Roman"/>
                <a:cs typeface="Times New Roman"/>
              </a:rPr>
              <a:t>hb</a:t>
            </a:r>
            <a:r>
              <a:rPr sz="1350" spc="142" baseline="43209" dirty="0">
                <a:latin typeface="Times New Roman"/>
                <a:cs typeface="Times New Roman"/>
              </a:rPr>
              <a:t>3</a:t>
            </a:r>
            <a:endParaRPr sz="1350" baseline="43209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02513" y="3775284"/>
            <a:ext cx="134620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550" i="1" spc="80" dirty="0"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90034" y="3470297"/>
            <a:ext cx="89535" cy="15324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900" i="1" spc="50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90582" y="3490393"/>
            <a:ext cx="403225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550" i="1" spc="135" dirty="0">
                <a:latin typeface="Times New Roman"/>
                <a:cs typeface="Times New Roman"/>
              </a:rPr>
              <a:t>x</a:t>
            </a:r>
            <a:r>
              <a:rPr sz="1350" spc="202" baseline="43209" dirty="0">
                <a:latin typeface="Times New Roman"/>
                <a:cs typeface="Times New Roman"/>
              </a:rPr>
              <a:t>2</a:t>
            </a:r>
            <a:r>
              <a:rPr sz="1350" spc="315" baseline="43209" dirty="0">
                <a:latin typeface="Times New Roman"/>
                <a:cs typeface="Times New Roman"/>
              </a:rPr>
              <a:t> </a:t>
            </a:r>
            <a:r>
              <a:rPr sz="2325" spc="97" baseline="3584" dirty="0">
                <a:latin typeface="Symbol"/>
                <a:cs typeface="Symbol"/>
              </a:rPr>
              <a:t></a:t>
            </a:r>
            <a:endParaRPr sz="2325" baseline="3584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13781" y="3821056"/>
            <a:ext cx="754380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657225" algn="l"/>
              </a:tabLst>
            </a:pPr>
            <a:r>
              <a:rPr sz="1550" spc="65" dirty="0">
                <a:latin typeface="Symbol"/>
                <a:cs typeface="Symbol"/>
              </a:rPr>
              <a:t></a:t>
            </a:r>
            <a:r>
              <a:rPr sz="1550" spc="65" dirty="0">
                <a:latin typeface="Times New Roman"/>
                <a:cs typeface="Times New Roman"/>
              </a:rPr>
              <a:t>	</a:t>
            </a:r>
            <a:r>
              <a:rPr sz="1550" spc="65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13781" y="3479347"/>
            <a:ext cx="109220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550" spc="65" dirty="0">
                <a:latin typeface="Symbol"/>
                <a:cs typeface="Symbol"/>
              </a:rPr>
              <a:t>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35301" y="3516030"/>
            <a:ext cx="2842260" cy="418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295"/>
              </a:lnSpc>
              <a:spcBef>
                <a:spcPts val="105"/>
              </a:spcBef>
              <a:tabLst>
                <a:tab pos="2336165" algn="l"/>
              </a:tabLst>
            </a:pPr>
            <a:r>
              <a:rPr sz="1550" i="1" spc="55" dirty="0">
                <a:latin typeface="Times New Roman"/>
                <a:cs typeface="Times New Roman"/>
              </a:rPr>
              <a:t>I</a:t>
            </a:r>
            <a:r>
              <a:rPr sz="1550" i="1" spc="-140" dirty="0">
                <a:latin typeface="Times New Roman"/>
                <a:cs typeface="Times New Roman"/>
              </a:rPr>
              <a:t> </a:t>
            </a:r>
            <a:r>
              <a:rPr sz="1350" i="1" spc="67" baseline="-24691" dirty="0">
                <a:latin typeface="Times New Roman"/>
                <a:cs typeface="Times New Roman"/>
              </a:rPr>
              <a:t>y </a:t>
            </a:r>
            <a:r>
              <a:rPr sz="1350" i="1" spc="307" baseline="-24691" dirty="0">
                <a:latin typeface="Times New Roman"/>
                <a:cs typeface="Times New Roman"/>
              </a:rPr>
              <a:t> </a:t>
            </a:r>
            <a:r>
              <a:rPr sz="1550" spc="90" dirty="0">
                <a:latin typeface="Symbol"/>
                <a:cs typeface="Symbol"/>
              </a:rPr>
              <a:t></a:t>
            </a:r>
            <a:r>
              <a:rPr sz="1550" spc="60" dirty="0">
                <a:latin typeface="Times New Roman"/>
                <a:cs typeface="Times New Roman"/>
              </a:rPr>
              <a:t> </a:t>
            </a:r>
            <a:r>
              <a:rPr sz="3525" spc="89" baseline="-13002" dirty="0">
                <a:latin typeface="Symbol"/>
                <a:cs typeface="Symbol"/>
              </a:rPr>
              <a:t></a:t>
            </a:r>
            <a:r>
              <a:rPr sz="3525" spc="-375" baseline="-13002" dirty="0">
                <a:latin typeface="Times New Roman"/>
                <a:cs typeface="Times New Roman"/>
              </a:rPr>
              <a:t> </a:t>
            </a:r>
            <a:r>
              <a:rPr sz="1550" i="1" spc="75" dirty="0">
                <a:latin typeface="Times New Roman"/>
                <a:cs typeface="Times New Roman"/>
              </a:rPr>
              <a:t>x</a:t>
            </a:r>
            <a:r>
              <a:rPr sz="1550" i="1" spc="385" dirty="0">
                <a:latin typeface="Times New Roman"/>
                <a:cs typeface="Times New Roman"/>
              </a:rPr>
              <a:t> </a:t>
            </a:r>
            <a:r>
              <a:rPr sz="1550" i="1" spc="80" dirty="0">
                <a:latin typeface="Times New Roman"/>
                <a:cs typeface="Times New Roman"/>
              </a:rPr>
              <a:t>dA</a:t>
            </a:r>
            <a:r>
              <a:rPr sz="1550" i="1" spc="-10" dirty="0">
                <a:latin typeface="Times New Roman"/>
                <a:cs typeface="Times New Roman"/>
              </a:rPr>
              <a:t> </a:t>
            </a:r>
            <a:r>
              <a:rPr sz="1550" spc="90" dirty="0">
                <a:latin typeface="Symbol"/>
                <a:cs typeface="Symbol"/>
              </a:rPr>
              <a:t></a:t>
            </a:r>
            <a:r>
              <a:rPr sz="1550" spc="65" dirty="0">
                <a:latin typeface="Times New Roman"/>
                <a:cs typeface="Times New Roman"/>
              </a:rPr>
              <a:t> </a:t>
            </a:r>
            <a:r>
              <a:rPr sz="3525" spc="89" baseline="-13002" dirty="0">
                <a:latin typeface="Symbol"/>
                <a:cs typeface="Symbol"/>
              </a:rPr>
              <a:t></a:t>
            </a:r>
            <a:r>
              <a:rPr sz="3525" spc="-390" baseline="-13002" dirty="0">
                <a:latin typeface="Times New Roman"/>
                <a:cs typeface="Times New Roman"/>
              </a:rPr>
              <a:t> </a:t>
            </a:r>
            <a:r>
              <a:rPr sz="1550" i="1" spc="75" dirty="0">
                <a:latin typeface="Times New Roman"/>
                <a:cs typeface="Times New Roman"/>
              </a:rPr>
              <a:t>x</a:t>
            </a:r>
            <a:r>
              <a:rPr sz="1550" i="1" spc="390" dirty="0">
                <a:latin typeface="Times New Roman"/>
                <a:cs typeface="Times New Roman"/>
              </a:rPr>
              <a:t> </a:t>
            </a:r>
            <a:r>
              <a:rPr sz="1550" i="1" spc="65" dirty="0">
                <a:latin typeface="Times New Roman"/>
                <a:cs typeface="Times New Roman"/>
              </a:rPr>
              <a:t>h</a:t>
            </a:r>
            <a:r>
              <a:rPr sz="2325" spc="97" baseline="1792" dirty="0">
                <a:latin typeface="Symbol"/>
                <a:cs typeface="Symbol"/>
              </a:rPr>
              <a:t></a:t>
            </a:r>
            <a:r>
              <a:rPr sz="1550" spc="65" dirty="0">
                <a:latin typeface="Times New Roman"/>
                <a:cs typeface="Times New Roman"/>
              </a:rPr>
              <a:t>1</a:t>
            </a:r>
            <a:r>
              <a:rPr sz="1550" spc="-225" dirty="0">
                <a:latin typeface="Times New Roman"/>
                <a:cs typeface="Times New Roman"/>
              </a:rPr>
              <a:t> </a:t>
            </a:r>
            <a:r>
              <a:rPr sz="1550" spc="90" dirty="0">
                <a:latin typeface="Symbol"/>
                <a:cs typeface="Symbol"/>
              </a:rPr>
              <a:t></a:t>
            </a:r>
            <a:r>
              <a:rPr sz="1550" spc="90" dirty="0">
                <a:latin typeface="Times New Roman"/>
                <a:cs typeface="Times New Roman"/>
              </a:rPr>
              <a:t>	</a:t>
            </a:r>
            <a:r>
              <a:rPr sz="2325" spc="112" baseline="1792" dirty="0">
                <a:latin typeface="Symbol"/>
                <a:cs typeface="Symbol"/>
              </a:rPr>
              <a:t></a:t>
            </a:r>
            <a:r>
              <a:rPr sz="1550" i="1" spc="75" dirty="0">
                <a:latin typeface="Times New Roman"/>
                <a:cs typeface="Times New Roman"/>
              </a:rPr>
              <a:t>dx</a:t>
            </a:r>
            <a:r>
              <a:rPr sz="1550" i="1" spc="5" dirty="0">
                <a:latin typeface="Times New Roman"/>
                <a:cs typeface="Times New Roman"/>
              </a:rPr>
              <a:t> </a:t>
            </a:r>
            <a:r>
              <a:rPr sz="1550" spc="90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  <a:p>
            <a:pPr marL="712470">
              <a:lnSpc>
                <a:spcPts val="530"/>
              </a:lnSpc>
              <a:tabLst>
                <a:tab pos="1504315" algn="l"/>
              </a:tabLst>
            </a:pPr>
            <a:r>
              <a:rPr sz="900" spc="50" dirty="0">
                <a:latin typeface="Times New Roman"/>
                <a:cs typeface="Times New Roman"/>
              </a:rPr>
              <a:t>2	2</a:t>
            </a:r>
            <a:endParaRPr sz="900">
              <a:latin typeface="Times New Roman"/>
              <a:cs typeface="Times New Roman"/>
            </a:endParaRPr>
          </a:p>
          <a:p>
            <a:pPr marR="565150" algn="r">
              <a:spcBef>
                <a:spcPts val="175"/>
              </a:spcBef>
            </a:pPr>
            <a:r>
              <a:rPr sz="900" spc="5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191104" y="451293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69">
                <a:moveTo>
                  <a:pt x="0" y="0"/>
                </a:moveTo>
                <a:lnTo>
                  <a:pt x="115534" y="0"/>
                </a:lnTo>
              </a:path>
            </a:pathLst>
          </a:custGeom>
          <a:ln w="8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53185" y="4512936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4">
                <a:moveTo>
                  <a:pt x="0" y="0"/>
                </a:moveTo>
                <a:lnTo>
                  <a:pt x="245289" y="0"/>
                </a:lnTo>
              </a:path>
            </a:pathLst>
          </a:custGeom>
          <a:ln w="8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182699" y="4227216"/>
            <a:ext cx="13462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50" spc="80" dirty="0">
                <a:latin typeface="Times New Roman"/>
                <a:cs typeface="Times New Roman"/>
              </a:rPr>
              <a:t>1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149442" y="4138693"/>
            <a:ext cx="254635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325" i="1" spc="187" baseline="-25089" dirty="0">
                <a:latin typeface="Times New Roman"/>
                <a:cs typeface="Times New Roman"/>
              </a:rPr>
              <a:t>y</a:t>
            </a:r>
            <a:r>
              <a:rPr sz="900" spc="125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21798" y="4345393"/>
            <a:ext cx="89535" cy="15260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900" spc="50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4213" y="4352302"/>
            <a:ext cx="3442335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2021839" algn="l"/>
                <a:tab pos="2271395" algn="l"/>
              </a:tabLst>
            </a:pPr>
            <a:r>
              <a:rPr sz="1550" spc="60" dirty="0">
                <a:latin typeface="Calibri"/>
                <a:cs typeface="Calibri"/>
              </a:rPr>
              <a:t>Karena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i="1" spc="55" dirty="0">
                <a:latin typeface="Times New Roman"/>
                <a:cs typeface="Times New Roman"/>
              </a:rPr>
              <a:t>dI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350" i="1" spc="60" baseline="-24691" dirty="0">
                <a:latin typeface="Times New Roman"/>
                <a:cs typeface="Times New Roman"/>
              </a:rPr>
              <a:t>x </a:t>
            </a:r>
            <a:r>
              <a:rPr sz="1350" i="1" spc="292" baseline="-24691" dirty="0">
                <a:latin typeface="Times New Roman"/>
                <a:cs typeface="Times New Roman"/>
              </a:rPr>
              <a:t> </a:t>
            </a:r>
            <a:r>
              <a:rPr sz="1550" spc="90" dirty="0">
                <a:latin typeface="Symbol"/>
                <a:cs typeface="Symbol"/>
              </a:rPr>
              <a:t></a:t>
            </a:r>
            <a:r>
              <a:rPr sz="1550" spc="125" dirty="0">
                <a:latin typeface="Times New Roman"/>
                <a:cs typeface="Times New Roman"/>
              </a:rPr>
              <a:t> </a:t>
            </a:r>
            <a:r>
              <a:rPr sz="2325" spc="120" baseline="-43010" dirty="0">
                <a:latin typeface="Times New Roman"/>
                <a:cs typeface="Times New Roman"/>
              </a:rPr>
              <a:t>3</a:t>
            </a:r>
            <a:r>
              <a:rPr sz="2325" spc="-202" baseline="-43010" dirty="0">
                <a:latin typeface="Times New Roman"/>
                <a:cs typeface="Times New Roman"/>
              </a:rPr>
              <a:t> </a:t>
            </a:r>
            <a:r>
              <a:rPr sz="1550" spc="75" dirty="0">
                <a:latin typeface="Times New Roman"/>
                <a:cs typeface="Times New Roman"/>
              </a:rPr>
              <a:t>(</a:t>
            </a:r>
            <a:r>
              <a:rPr sz="1550" i="1" spc="75" dirty="0">
                <a:latin typeface="Times New Roman"/>
                <a:cs typeface="Times New Roman"/>
              </a:rPr>
              <a:t>dx</a:t>
            </a:r>
            <a:r>
              <a:rPr sz="1550" spc="75" dirty="0">
                <a:latin typeface="Times New Roman"/>
                <a:cs typeface="Times New Roman"/>
              </a:rPr>
              <a:t>)</a:t>
            </a:r>
            <a:r>
              <a:rPr sz="1550" spc="-200" dirty="0">
                <a:latin typeface="Times New Roman"/>
                <a:cs typeface="Times New Roman"/>
              </a:rPr>
              <a:t> </a:t>
            </a:r>
            <a:r>
              <a:rPr sz="1550" i="1" spc="70" dirty="0">
                <a:latin typeface="Times New Roman"/>
                <a:cs typeface="Times New Roman"/>
              </a:rPr>
              <a:t>y	</a:t>
            </a:r>
            <a:r>
              <a:rPr sz="1550" spc="90" dirty="0">
                <a:latin typeface="Symbol"/>
                <a:cs typeface="Symbol"/>
              </a:rPr>
              <a:t></a:t>
            </a:r>
            <a:r>
              <a:rPr sz="1550" spc="90" dirty="0">
                <a:latin typeface="Times New Roman"/>
                <a:cs typeface="Times New Roman"/>
              </a:rPr>
              <a:t>	</a:t>
            </a:r>
            <a:r>
              <a:rPr sz="2325" spc="120" baseline="-43010" dirty="0">
                <a:latin typeface="Times New Roman"/>
                <a:cs typeface="Times New Roman"/>
              </a:rPr>
              <a:t>3</a:t>
            </a:r>
            <a:r>
              <a:rPr sz="2325" spc="562" baseline="-43010" dirty="0">
                <a:latin typeface="Times New Roman"/>
                <a:cs typeface="Times New Roman"/>
              </a:rPr>
              <a:t> </a:t>
            </a:r>
            <a:r>
              <a:rPr sz="1550" i="1" spc="65" dirty="0">
                <a:latin typeface="Times New Roman"/>
                <a:cs typeface="Times New Roman"/>
              </a:rPr>
              <a:t>dx</a:t>
            </a:r>
            <a:r>
              <a:rPr sz="1550" i="1" spc="-95" dirty="0">
                <a:latin typeface="Times New Roman"/>
                <a:cs typeface="Times New Roman"/>
              </a:rPr>
              <a:t> </a:t>
            </a:r>
            <a:r>
              <a:rPr sz="1550" spc="30" dirty="0">
                <a:latin typeface="Calibri"/>
                <a:cs typeface="Calibri"/>
              </a:rPr>
              <a:t>,</a:t>
            </a:r>
            <a:r>
              <a:rPr sz="1550" spc="20" dirty="0">
                <a:latin typeface="Calibri"/>
                <a:cs typeface="Calibri"/>
              </a:rPr>
              <a:t> </a:t>
            </a:r>
            <a:r>
              <a:rPr sz="1550" spc="70" dirty="0">
                <a:latin typeface="Calibri"/>
                <a:cs typeface="Calibri"/>
              </a:rPr>
              <a:t>maka</a:t>
            </a:r>
            <a:r>
              <a:rPr sz="1550" spc="20" dirty="0">
                <a:latin typeface="Calibri"/>
                <a:cs typeface="Calibri"/>
              </a:rPr>
              <a:t> </a:t>
            </a:r>
            <a:r>
              <a:rPr sz="1550" spc="35" dirty="0">
                <a:latin typeface="Calibri"/>
                <a:cs typeface="Calibri"/>
              </a:rPr>
              <a:t>: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217487" y="522357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80">
                <a:moveTo>
                  <a:pt x="0" y="0"/>
                </a:moveTo>
                <a:lnTo>
                  <a:pt x="245895" y="0"/>
                </a:lnTo>
              </a:path>
            </a:pathLst>
          </a:custGeom>
          <a:ln w="81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063243" y="5223576"/>
            <a:ext cx="233045" cy="0"/>
          </a:xfrm>
          <a:custGeom>
            <a:avLst/>
            <a:gdLst/>
            <a:ahLst/>
            <a:cxnLst/>
            <a:rect l="l" t="t" r="r" b="b"/>
            <a:pathLst>
              <a:path w="233044">
                <a:moveTo>
                  <a:pt x="0" y="0"/>
                </a:moveTo>
                <a:lnTo>
                  <a:pt x="232506" y="0"/>
                </a:lnTo>
              </a:path>
            </a:pathLst>
          </a:custGeom>
          <a:ln w="81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703272" y="5223576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688" y="0"/>
                </a:lnTo>
              </a:path>
            </a:pathLst>
          </a:custGeom>
          <a:ln w="81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95182" y="5223576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893" y="0"/>
                </a:lnTo>
              </a:path>
            </a:pathLst>
          </a:custGeom>
          <a:ln w="81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679006" y="5217061"/>
            <a:ext cx="34607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50" spc="60" dirty="0">
                <a:latin typeface="Times New Roman"/>
                <a:cs typeface="Times New Roman"/>
              </a:rPr>
              <a:t>105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16656" y="5217061"/>
            <a:ext cx="13462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50" spc="80" dirty="0">
                <a:latin typeface="Times New Roman"/>
                <a:cs typeface="Times New Roman"/>
              </a:rPr>
              <a:t>3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48582" y="4940054"/>
            <a:ext cx="57848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50" spc="75" dirty="0">
                <a:latin typeface="Times New Roman"/>
                <a:cs typeface="Times New Roman"/>
              </a:rPr>
              <a:t>16</a:t>
            </a:r>
            <a:r>
              <a:rPr sz="1550" i="1" spc="75" dirty="0">
                <a:latin typeface="Times New Roman"/>
                <a:cs typeface="Times New Roman"/>
              </a:rPr>
              <a:t>bh</a:t>
            </a:r>
            <a:r>
              <a:rPr sz="1350" spc="112" baseline="43209" dirty="0">
                <a:latin typeface="Times New Roman"/>
                <a:cs typeface="Times New Roman"/>
              </a:rPr>
              <a:t>3</a:t>
            </a:r>
            <a:endParaRPr sz="1350" baseline="43209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77825" y="5217061"/>
            <a:ext cx="13462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50" spc="80" dirty="0">
                <a:latin typeface="Times New Roman"/>
                <a:cs typeface="Times New Roman"/>
              </a:rPr>
              <a:t>3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827122" y="5214352"/>
            <a:ext cx="895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45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064426" y="4838898"/>
            <a:ext cx="40386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900" i="1" spc="45" dirty="0">
                <a:latin typeface="Times New Roman"/>
                <a:cs typeface="Times New Roman"/>
              </a:rPr>
              <a:t>b </a:t>
            </a:r>
            <a:r>
              <a:rPr sz="900" i="1" spc="114" dirty="0">
                <a:latin typeface="Times New Roman"/>
                <a:cs typeface="Times New Roman"/>
              </a:rPr>
              <a:t> </a:t>
            </a:r>
            <a:r>
              <a:rPr sz="2325" i="1" spc="195" baseline="-28673" dirty="0">
                <a:latin typeface="Times New Roman"/>
                <a:cs typeface="Times New Roman"/>
              </a:rPr>
              <a:t>y</a:t>
            </a:r>
            <a:r>
              <a:rPr sz="1350" spc="195" baseline="-6172" dirty="0">
                <a:latin typeface="Times New Roman"/>
                <a:cs typeface="Times New Roman"/>
              </a:rPr>
              <a:t>3</a:t>
            </a:r>
            <a:endParaRPr sz="1350" baseline="-6172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079447" y="5035724"/>
            <a:ext cx="115570" cy="4851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2640"/>
              </a:lnSpc>
              <a:spcBef>
                <a:spcPts val="120"/>
              </a:spcBef>
            </a:pPr>
            <a:r>
              <a:rPr sz="2300" spc="75" dirty="0">
                <a:latin typeface="Symbol"/>
                <a:cs typeface="Symbol"/>
              </a:rPr>
              <a:t></a:t>
            </a:r>
            <a:endParaRPr sz="2300">
              <a:latin typeface="Symbol"/>
              <a:cs typeface="Symbol"/>
            </a:endParaRPr>
          </a:p>
          <a:p>
            <a:pPr marL="24765">
              <a:lnSpc>
                <a:spcPts val="960"/>
              </a:lnSpc>
            </a:pPr>
            <a:r>
              <a:rPr sz="900" spc="45" dirty="0"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45206" y="5063776"/>
            <a:ext cx="40576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50" i="1" spc="65" dirty="0">
                <a:latin typeface="Times New Roman"/>
                <a:cs typeface="Times New Roman"/>
              </a:rPr>
              <a:t>dx</a:t>
            </a:r>
            <a:r>
              <a:rPr sz="1550" i="1" spc="-20" dirty="0">
                <a:latin typeface="Times New Roman"/>
                <a:cs typeface="Times New Roman"/>
              </a:rPr>
              <a:t> </a:t>
            </a:r>
            <a:r>
              <a:rPr sz="1550" spc="90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701729" y="5220563"/>
            <a:ext cx="13462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50" i="1" spc="80" dirty="0"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487414" y="5063776"/>
            <a:ext cx="40576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50" i="1" spc="65" dirty="0">
                <a:latin typeface="Times New Roman"/>
                <a:cs typeface="Times New Roman"/>
              </a:rPr>
              <a:t>dx</a:t>
            </a:r>
            <a:r>
              <a:rPr sz="1550" i="1" spc="-20" dirty="0">
                <a:latin typeface="Times New Roman"/>
                <a:cs typeface="Times New Roman"/>
              </a:rPr>
              <a:t> </a:t>
            </a:r>
            <a:r>
              <a:rPr sz="1550" spc="90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760080" y="5194513"/>
            <a:ext cx="819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i="1" spc="40" dirty="0">
                <a:latin typeface="Times New Roman"/>
                <a:cs typeface="Times New Roman"/>
              </a:rPr>
              <a:t>x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660681" y="5063776"/>
            <a:ext cx="38671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4000" algn="l"/>
              </a:tabLst>
            </a:pPr>
            <a:r>
              <a:rPr sz="1550" i="1" spc="50" dirty="0">
                <a:latin typeface="Times New Roman"/>
                <a:cs typeface="Times New Roman"/>
              </a:rPr>
              <a:t>I	</a:t>
            </a:r>
            <a:r>
              <a:rPr sz="1550" spc="90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958003" y="5055213"/>
            <a:ext cx="109220" cy="471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760"/>
              </a:lnSpc>
              <a:spcBef>
                <a:spcPts val="95"/>
              </a:spcBef>
            </a:pPr>
            <a:r>
              <a:rPr sz="1550" spc="60" dirty="0">
                <a:latin typeface="Symbol"/>
                <a:cs typeface="Symbol"/>
              </a:rPr>
              <a:t></a:t>
            </a:r>
            <a:endParaRPr sz="1550">
              <a:latin typeface="Symbol"/>
              <a:cs typeface="Symbol"/>
            </a:endParaRPr>
          </a:p>
          <a:p>
            <a:pPr marL="12700">
              <a:lnSpc>
                <a:spcPts val="1760"/>
              </a:lnSpc>
            </a:pPr>
            <a:r>
              <a:rPr sz="1550" spc="60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897482" y="4940054"/>
            <a:ext cx="128270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spcBef>
                <a:spcPts val="95"/>
              </a:spcBef>
              <a:tabLst>
                <a:tab pos="829944" algn="l"/>
              </a:tabLst>
            </a:pPr>
            <a:r>
              <a:rPr sz="1350" i="1" spc="67" baseline="49382" dirty="0">
                <a:latin typeface="Times New Roman"/>
                <a:cs typeface="Times New Roman"/>
              </a:rPr>
              <a:t>b </a:t>
            </a:r>
            <a:r>
              <a:rPr sz="1350" i="1" spc="97" baseline="49382" dirty="0">
                <a:latin typeface="Times New Roman"/>
                <a:cs typeface="Times New Roman"/>
              </a:rPr>
              <a:t> </a:t>
            </a:r>
            <a:r>
              <a:rPr sz="1550" i="1" spc="175" dirty="0">
                <a:latin typeface="Times New Roman"/>
                <a:cs typeface="Times New Roman"/>
              </a:rPr>
              <a:t>h</a:t>
            </a:r>
            <a:r>
              <a:rPr sz="1350" spc="67" baseline="43209" dirty="0">
                <a:latin typeface="Times New Roman"/>
                <a:cs typeface="Times New Roman"/>
              </a:rPr>
              <a:t>3</a:t>
            </a:r>
            <a:r>
              <a:rPr sz="1350" baseline="43209" dirty="0">
                <a:latin typeface="Times New Roman"/>
                <a:cs typeface="Times New Roman"/>
              </a:rPr>
              <a:t> </a:t>
            </a:r>
            <a:r>
              <a:rPr sz="1350" spc="75" baseline="43209" dirty="0">
                <a:latin typeface="Times New Roman"/>
                <a:cs typeface="Times New Roman"/>
              </a:rPr>
              <a:t> </a:t>
            </a:r>
            <a:r>
              <a:rPr sz="2325" spc="89" baseline="3584" dirty="0">
                <a:latin typeface="Symbol"/>
                <a:cs typeface="Symbol"/>
              </a:rPr>
              <a:t></a:t>
            </a:r>
            <a:r>
              <a:rPr sz="2325" baseline="3584" dirty="0">
                <a:latin typeface="Times New Roman"/>
                <a:cs typeface="Times New Roman"/>
              </a:rPr>
              <a:t>	</a:t>
            </a:r>
            <a:r>
              <a:rPr sz="1550" i="1" spc="70" dirty="0">
                <a:latin typeface="Times New Roman"/>
                <a:cs typeface="Times New Roman"/>
              </a:rPr>
              <a:t>x</a:t>
            </a:r>
            <a:r>
              <a:rPr sz="1550" i="1" spc="-240" dirty="0">
                <a:latin typeface="Times New Roman"/>
                <a:cs typeface="Times New Roman"/>
              </a:rPr>
              <a:t> </a:t>
            </a:r>
            <a:r>
              <a:rPr sz="1350" spc="67" baseline="43209" dirty="0">
                <a:latin typeface="Times New Roman"/>
                <a:cs typeface="Times New Roman"/>
              </a:rPr>
              <a:t>2</a:t>
            </a:r>
            <a:r>
              <a:rPr sz="1350" baseline="43209" dirty="0">
                <a:latin typeface="Times New Roman"/>
                <a:cs typeface="Times New Roman"/>
              </a:rPr>
              <a:t> </a:t>
            </a:r>
            <a:r>
              <a:rPr sz="1350" spc="75" baseline="43209" dirty="0">
                <a:latin typeface="Times New Roman"/>
                <a:cs typeface="Times New Roman"/>
              </a:rPr>
              <a:t> </a:t>
            </a:r>
            <a:r>
              <a:rPr sz="2325" spc="217" baseline="3584" dirty="0">
                <a:latin typeface="Symbol"/>
                <a:cs typeface="Symbol"/>
              </a:rPr>
              <a:t></a:t>
            </a:r>
            <a:r>
              <a:rPr sz="1350" spc="67" baseline="70987" dirty="0">
                <a:latin typeface="Times New Roman"/>
                <a:cs typeface="Times New Roman"/>
              </a:rPr>
              <a:t>3</a:t>
            </a:r>
            <a:endParaRPr sz="1350" baseline="70987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313298" y="5063776"/>
            <a:ext cx="35941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325" spc="82" baseline="1792" dirty="0">
                <a:latin typeface="Symbol"/>
                <a:cs typeface="Symbol"/>
              </a:rPr>
              <a:t></a:t>
            </a:r>
            <a:r>
              <a:rPr sz="1550" spc="80" dirty="0">
                <a:latin typeface="Times New Roman"/>
                <a:cs typeface="Times New Roman"/>
              </a:rPr>
              <a:t>1</a:t>
            </a:r>
            <a:r>
              <a:rPr sz="1550" spc="-220" dirty="0">
                <a:latin typeface="Times New Roman"/>
                <a:cs typeface="Times New Roman"/>
              </a:rPr>
              <a:t> </a:t>
            </a:r>
            <a:r>
              <a:rPr sz="1550" spc="90" dirty="0">
                <a:latin typeface="Symbol"/>
                <a:cs typeface="Symbol"/>
              </a:rPr>
              <a:t>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925205" y="5035724"/>
            <a:ext cx="497205" cy="5016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2315"/>
              </a:lnSpc>
              <a:spcBef>
                <a:spcPts val="120"/>
              </a:spcBef>
            </a:pPr>
            <a:r>
              <a:rPr sz="2300" spc="75" dirty="0">
                <a:latin typeface="Symbol"/>
                <a:cs typeface="Symbol"/>
              </a:rPr>
              <a:t></a:t>
            </a:r>
            <a:endParaRPr sz="2300">
              <a:latin typeface="Symbol"/>
              <a:cs typeface="Symbol"/>
            </a:endParaRPr>
          </a:p>
          <a:p>
            <a:pPr marL="24765">
              <a:lnSpc>
                <a:spcPts val="1415"/>
              </a:lnSpc>
              <a:tabLst>
                <a:tab pos="400685" algn="l"/>
              </a:tabLst>
            </a:pPr>
            <a:r>
              <a:rPr sz="900" spc="45" dirty="0">
                <a:latin typeface="Times New Roman"/>
                <a:cs typeface="Times New Roman"/>
              </a:rPr>
              <a:t>0	</a:t>
            </a:r>
            <a:r>
              <a:rPr sz="2325" spc="89" baseline="3584" dirty="0">
                <a:latin typeface="Symbol"/>
                <a:cs typeface="Symbol"/>
              </a:rPr>
              <a:t></a:t>
            </a:r>
            <a:endParaRPr sz="2325" baseline="3584">
              <a:latin typeface="Symbol"/>
              <a:cs typeface="Symbol"/>
            </a:endParaRPr>
          </a:p>
        </p:txBody>
      </p:sp>
      <p:pic>
        <p:nvPicPr>
          <p:cNvPr id="49" name="object 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3607" y="2700328"/>
            <a:ext cx="3006408" cy="233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72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264234" y="1179610"/>
            <a:ext cx="4770806" cy="4572251"/>
            <a:chOff x="1110230" y="619446"/>
            <a:chExt cx="4770806" cy="4572251"/>
          </a:xfrm>
        </p:grpSpPr>
        <p:sp>
          <p:nvSpPr>
            <p:cNvPr id="11" name="object 5"/>
            <p:cNvSpPr txBox="1">
              <a:spLocks/>
            </p:cNvSpPr>
            <p:nvPr/>
          </p:nvSpPr>
          <p:spPr>
            <a:xfrm>
              <a:off x="1110230" y="2109443"/>
              <a:ext cx="4616450" cy="3082254"/>
            </a:xfrm>
            <a:prstGeom prst="rect">
              <a:avLst/>
            </a:prstGeom>
          </p:spPr>
          <p:txBody>
            <a:bodyPr vert="horz" wrap="square" lIns="0" tIns="47625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2438" marR="95250" indent="0" algn="just">
                <a:lnSpc>
                  <a:spcPts val="2160"/>
                </a:lnSpc>
                <a:spcBef>
                  <a:spcPts val="375"/>
                </a:spcBef>
                <a:buNone/>
              </a:pPr>
              <a:r>
                <a:rPr lang="en-US" sz="2000" spc="-5" dirty="0" err="1" smtClean="0"/>
                <a:t>inersia</a:t>
              </a:r>
              <a:r>
                <a:rPr lang="en-US" sz="2000" dirty="0" smtClean="0"/>
                <a:t> </a:t>
              </a:r>
              <a:r>
                <a:rPr lang="en-US" sz="2000" spc="-5" dirty="0" err="1" smtClean="0"/>
                <a:t>terhadap</a:t>
              </a:r>
              <a:r>
                <a:rPr lang="en-US" sz="2000" dirty="0" smtClean="0"/>
                <a:t> </a:t>
              </a:r>
              <a:r>
                <a:rPr lang="en-US" sz="2000" spc="-5" dirty="0" err="1" smtClean="0"/>
                <a:t>sumbu</a:t>
              </a:r>
              <a:r>
                <a:rPr lang="en-US" sz="2000" dirty="0" smtClean="0"/>
                <a:t> </a:t>
              </a:r>
              <a:r>
                <a:rPr lang="en-US" sz="2000" spc="-5" dirty="0" smtClean="0"/>
                <a:t>lain</a:t>
              </a:r>
              <a:r>
                <a:rPr lang="en-US" sz="2000" spc="445" dirty="0" smtClean="0"/>
                <a:t> </a:t>
              </a:r>
              <a:r>
                <a:rPr lang="en-US" sz="2000" spc="-10" dirty="0" smtClean="0"/>
                <a:t>yang </a:t>
              </a:r>
              <a:r>
                <a:rPr lang="en-US" sz="2000" spc="-5" dirty="0" smtClean="0"/>
                <a:t> </a:t>
              </a:r>
              <a:r>
                <a:rPr lang="en-US" sz="2000" spc="-5" dirty="0" err="1" smtClean="0"/>
                <a:t>sejajar</a:t>
              </a:r>
              <a:r>
                <a:rPr lang="en-US" sz="2000" spc="-10" dirty="0" smtClean="0"/>
                <a:t> </a:t>
              </a:r>
              <a:r>
                <a:rPr lang="en-US" sz="2000" spc="-10" dirty="0" err="1" smtClean="0"/>
                <a:t>dengannya</a:t>
              </a:r>
              <a:r>
                <a:rPr lang="en-US" sz="2000" spc="-10" dirty="0" smtClean="0"/>
                <a:t>.</a:t>
              </a:r>
            </a:p>
            <a:p>
              <a:pPr marL="431165" marR="93980" indent="-342900" algn="just">
                <a:spcBef>
                  <a:spcPts val="450"/>
                </a:spcBef>
                <a:buFont typeface="Arial"/>
                <a:buChar char="•"/>
                <a:tabLst>
                  <a:tab pos="431800" algn="l"/>
                </a:tabLst>
              </a:pPr>
              <a:r>
                <a:rPr lang="en-US" sz="2000" spc="-5" dirty="0" err="1" smtClean="0"/>
                <a:t>Tinjau</a:t>
              </a:r>
              <a:r>
                <a:rPr lang="en-US" sz="2000" dirty="0" smtClean="0"/>
                <a:t> </a:t>
              </a:r>
              <a:r>
                <a:rPr lang="en-US" sz="2000" spc="-10" dirty="0" err="1" smtClean="0"/>
                <a:t>suatu</a:t>
              </a:r>
              <a:r>
                <a:rPr lang="en-US" sz="2000" spc="-5" dirty="0" smtClean="0"/>
                <a:t> </a:t>
              </a:r>
              <a:r>
                <a:rPr lang="en-US" sz="2000" spc="-10" dirty="0" smtClean="0"/>
                <a:t>area</a:t>
              </a:r>
              <a:r>
                <a:rPr lang="en-US" sz="2000" spc="-5" dirty="0" smtClean="0"/>
                <a:t> </a:t>
              </a:r>
              <a:r>
                <a:rPr lang="en-US" sz="2000" spc="-10" dirty="0" err="1" smtClean="0"/>
                <a:t>sembarang</a:t>
              </a:r>
              <a:r>
                <a:rPr lang="en-US" sz="2000" spc="-5" dirty="0" smtClean="0"/>
                <a:t> </a:t>
              </a:r>
              <a:r>
                <a:rPr lang="en-US" sz="2000" spc="-10" dirty="0" err="1" smtClean="0"/>
                <a:t>dengan</a:t>
              </a:r>
              <a:r>
                <a:rPr lang="en-US" sz="2000" spc="-10" dirty="0" smtClean="0"/>
                <a:t> </a:t>
              </a:r>
              <a:r>
                <a:rPr lang="en-US" sz="2000" spc="-5" dirty="0" smtClean="0"/>
                <a:t> </a:t>
              </a:r>
              <a:r>
                <a:rPr lang="en-US" sz="2000" spc="-10" dirty="0" err="1" smtClean="0"/>
                <a:t>pusat</a:t>
              </a:r>
              <a:r>
                <a:rPr lang="en-US" sz="2000" spc="-10" dirty="0" smtClean="0"/>
                <a:t> </a:t>
              </a:r>
              <a:r>
                <a:rPr lang="en-US" sz="2000" spc="-15" dirty="0" err="1" smtClean="0"/>
                <a:t>berat</a:t>
              </a:r>
              <a:r>
                <a:rPr lang="en-US" sz="2000" spc="-15" dirty="0" smtClean="0"/>
                <a:t> </a:t>
              </a:r>
              <a:r>
                <a:rPr lang="en-US" sz="2000" dirty="0" smtClean="0"/>
                <a:t>C </a:t>
              </a:r>
              <a:r>
                <a:rPr lang="en-US" sz="2000" spc="-15" dirty="0" smtClean="0"/>
                <a:t>yang </a:t>
              </a:r>
              <a:r>
                <a:rPr lang="en-US" sz="2000" spc="-5" dirty="0" err="1" smtClean="0"/>
                <a:t>dilengkapi</a:t>
              </a:r>
              <a:r>
                <a:rPr lang="en-US" sz="2000" spc="-5" dirty="0" smtClean="0"/>
                <a:t> </a:t>
              </a:r>
              <a:r>
                <a:rPr lang="en-US" sz="2000" spc="-10" dirty="0" err="1" smtClean="0"/>
                <a:t>dengan</a:t>
              </a:r>
              <a:r>
                <a:rPr lang="en-US" sz="2000" spc="-10" dirty="0" smtClean="0"/>
                <a:t> </a:t>
              </a:r>
              <a:r>
                <a:rPr lang="en-US" sz="2000" spc="-5" dirty="0" smtClean="0"/>
                <a:t> </a:t>
              </a:r>
              <a:r>
                <a:rPr lang="en-US" sz="2000" dirty="0" err="1" smtClean="0"/>
                <a:t>dua</a:t>
              </a:r>
              <a:r>
                <a:rPr lang="en-US" sz="2000" dirty="0" smtClean="0"/>
                <a:t> </a:t>
              </a:r>
              <a:r>
                <a:rPr lang="en-US" sz="2000" spc="-10" dirty="0" err="1" smtClean="0"/>
                <a:t>sistem</a:t>
              </a:r>
              <a:r>
                <a:rPr lang="en-US" sz="2000" spc="-10" dirty="0" smtClean="0"/>
                <a:t> </a:t>
              </a:r>
              <a:r>
                <a:rPr lang="en-US" sz="2000" spc="-15" dirty="0" err="1" smtClean="0"/>
                <a:t>koordinat</a:t>
              </a:r>
              <a:r>
                <a:rPr lang="en-US" sz="2000" spc="-15" dirty="0" smtClean="0"/>
                <a:t>, </a:t>
              </a:r>
              <a:r>
                <a:rPr lang="en-US" sz="2000" spc="-10" dirty="0" err="1" smtClean="0"/>
                <a:t>yaitu</a:t>
              </a:r>
              <a:r>
                <a:rPr lang="en-US" sz="2000" spc="-10" dirty="0" smtClean="0"/>
                <a:t> </a:t>
              </a:r>
              <a:r>
                <a:rPr lang="en-US" sz="2000" spc="-10" dirty="0" err="1" smtClean="0"/>
                <a:t>sistem</a:t>
              </a:r>
              <a:r>
                <a:rPr lang="en-US" sz="2000" spc="-10" dirty="0" smtClean="0"/>
                <a:t> </a:t>
              </a:r>
              <a:r>
                <a:rPr lang="en-US" sz="2000" i="1" spc="-10" dirty="0" err="1" smtClean="0">
                  <a:cs typeface="Calibri"/>
                </a:rPr>
                <a:t>x</a:t>
              </a:r>
              <a:r>
                <a:rPr lang="en-US" sz="2000" i="1" spc="-15" baseline="-21367" dirty="0" err="1" smtClean="0">
                  <a:cs typeface="Calibri"/>
                </a:rPr>
                <a:t>c</a:t>
              </a:r>
              <a:r>
                <a:rPr lang="en-US" sz="2000" i="1" spc="-10" dirty="0" err="1" smtClean="0">
                  <a:cs typeface="Calibri"/>
                </a:rPr>
                <a:t>y</a:t>
              </a:r>
              <a:r>
                <a:rPr lang="en-US" sz="2000" i="1" spc="-15" baseline="-21367" dirty="0" err="1" smtClean="0">
                  <a:cs typeface="Calibri"/>
                </a:rPr>
                <a:t>c</a:t>
              </a:r>
              <a:r>
                <a:rPr lang="en-US" sz="2000" i="1" spc="-15" baseline="-21367" dirty="0" smtClean="0">
                  <a:cs typeface="Calibri"/>
                </a:rPr>
                <a:t> </a:t>
              </a:r>
              <a:r>
                <a:rPr lang="en-US" sz="2000" i="1" spc="-7" baseline="-21367" dirty="0" smtClean="0">
                  <a:cs typeface="Calibri"/>
                </a:rPr>
                <a:t> </a:t>
              </a:r>
              <a:r>
                <a:rPr lang="en-US" sz="2000" spc="-10" dirty="0" smtClean="0"/>
                <a:t>(yang </a:t>
              </a:r>
              <a:r>
                <a:rPr lang="en-US" sz="2000" spc="-10" dirty="0" err="1" smtClean="0"/>
                <a:t>berpusat</a:t>
              </a:r>
              <a:r>
                <a:rPr lang="en-US" sz="2000" spc="-10" dirty="0" smtClean="0"/>
                <a:t> </a:t>
              </a:r>
              <a:r>
                <a:rPr lang="en-US" sz="2000" dirty="0" smtClean="0"/>
                <a:t>di </a:t>
              </a:r>
              <a:r>
                <a:rPr lang="en-US" sz="2000" spc="-10" dirty="0" err="1" smtClean="0"/>
                <a:t>pusat</a:t>
              </a:r>
              <a:r>
                <a:rPr lang="en-US" sz="2000" spc="-10" dirty="0" smtClean="0"/>
                <a:t> </a:t>
              </a:r>
              <a:r>
                <a:rPr lang="en-US" sz="2000" spc="-15" dirty="0" err="1" smtClean="0"/>
                <a:t>berat</a:t>
              </a:r>
              <a:r>
                <a:rPr lang="en-US" sz="2000" spc="-15" dirty="0" smtClean="0"/>
                <a:t> </a:t>
              </a:r>
              <a:r>
                <a:rPr lang="en-US" sz="2000" spc="-5" dirty="0" smtClean="0"/>
                <a:t>C), </a:t>
              </a:r>
              <a:r>
                <a:rPr lang="en-US" sz="2000" spc="-10" dirty="0" err="1" smtClean="0"/>
                <a:t>serta</a:t>
              </a:r>
              <a:r>
                <a:rPr lang="en-US" sz="2000" spc="-10" dirty="0" smtClean="0"/>
                <a:t> </a:t>
              </a:r>
              <a:r>
                <a:rPr lang="en-US" sz="2000" spc="-5" dirty="0" smtClean="0"/>
                <a:t> </a:t>
              </a:r>
              <a:r>
                <a:rPr lang="en-US" sz="2000" spc="-10" dirty="0" err="1" smtClean="0"/>
                <a:t>sistem</a:t>
              </a:r>
              <a:r>
                <a:rPr lang="en-US" sz="2000" spc="-5" dirty="0" smtClean="0"/>
                <a:t> </a:t>
              </a:r>
              <a:r>
                <a:rPr lang="en-US" sz="2000" i="1" spc="-5" dirty="0" err="1" smtClean="0">
                  <a:cs typeface="Calibri"/>
                </a:rPr>
                <a:t>xy</a:t>
              </a:r>
              <a:r>
                <a:rPr lang="en-US" sz="2000" i="1" dirty="0" smtClean="0">
                  <a:cs typeface="Calibri"/>
                </a:rPr>
                <a:t> </a:t>
              </a:r>
              <a:r>
                <a:rPr lang="en-US" sz="2000" spc="-10" dirty="0" smtClean="0"/>
                <a:t>(yang</a:t>
              </a:r>
              <a:r>
                <a:rPr lang="en-US" sz="2000" spc="-5" dirty="0" smtClean="0"/>
                <a:t> </a:t>
              </a:r>
              <a:r>
                <a:rPr lang="en-US" sz="2000" spc="-5" dirty="0" err="1" smtClean="0"/>
                <a:t>sejajar</a:t>
              </a:r>
              <a:r>
                <a:rPr lang="en-US" sz="2000" dirty="0" smtClean="0"/>
                <a:t> </a:t>
              </a:r>
              <a:r>
                <a:rPr lang="en-US" sz="2000" i="1" spc="-10" dirty="0" err="1" smtClean="0">
                  <a:cs typeface="Calibri"/>
                </a:rPr>
                <a:t>x</a:t>
              </a:r>
              <a:r>
                <a:rPr lang="en-US" sz="2000" i="1" spc="-15" baseline="-21367" dirty="0" err="1" smtClean="0">
                  <a:cs typeface="Calibri"/>
                </a:rPr>
                <a:t>c</a:t>
              </a:r>
              <a:r>
                <a:rPr lang="en-US" sz="2000" i="1" spc="-10" dirty="0" err="1" smtClean="0">
                  <a:cs typeface="Calibri"/>
                </a:rPr>
                <a:t>y</a:t>
              </a:r>
              <a:r>
                <a:rPr lang="en-US" sz="2000" i="1" spc="-15" baseline="-21367" dirty="0" err="1" smtClean="0">
                  <a:cs typeface="Calibri"/>
                </a:rPr>
                <a:t>c</a:t>
              </a:r>
              <a:r>
                <a:rPr lang="en-US" sz="2000" spc="-10" dirty="0" smtClean="0"/>
                <a:t>,</a:t>
              </a:r>
              <a:r>
                <a:rPr lang="en-US" sz="2000" spc="-5" dirty="0" smtClean="0"/>
                <a:t> </a:t>
              </a:r>
              <a:r>
                <a:rPr lang="en-US" sz="2000" spc="-5" dirty="0" err="1" smtClean="0"/>
                <a:t>dan</a:t>
              </a:r>
              <a:r>
                <a:rPr lang="en-US" sz="2000" spc="-5" dirty="0" smtClean="0"/>
                <a:t> </a:t>
              </a:r>
              <a:r>
                <a:rPr lang="en-US" sz="2000" spc="-440" dirty="0" smtClean="0"/>
                <a:t> </a:t>
              </a:r>
              <a:r>
                <a:rPr lang="en-US" sz="2000" spc="-10" dirty="0" err="1" smtClean="0"/>
                <a:t>berpusat</a:t>
              </a:r>
              <a:r>
                <a:rPr lang="en-US" sz="2000" spc="5" dirty="0" smtClean="0"/>
                <a:t> </a:t>
              </a:r>
              <a:r>
                <a:rPr lang="en-US" sz="2000" dirty="0" smtClean="0"/>
                <a:t>di </a:t>
              </a:r>
              <a:r>
                <a:rPr lang="en-US" sz="2000" spc="5" dirty="0" smtClean="0"/>
                <a:t>O)</a:t>
              </a:r>
              <a:endParaRPr lang="en-US" sz="2000" dirty="0" smtClean="0">
                <a:cs typeface="Calibri"/>
              </a:endParaRPr>
            </a:p>
            <a:p>
              <a:pPr marL="431800" indent="-342900" algn="just">
                <a:lnSpc>
                  <a:spcPts val="2280"/>
                </a:lnSpc>
                <a:spcBef>
                  <a:spcPts val="240"/>
                </a:spcBef>
                <a:buFont typeface="Arial"/>
                <a:buChar char="•"/>
                <a:tabLst>
                  <a:tab pos="431800" algn="l"/>
                </a:tabLst>
              </a:pPr>
              <a:r>
                <a:rPr lang="en-US" sz="2000" spc="-10" dirty="0" err="1" smtClean="0"/>
                <a:t>Jarak</a:t>
              </a:r>
              <a:r>
                <a:rPr lang="en-US" sz="2000" spc="305" dirty="0" smtClean="0"/>
                <a:t> </a:t>
              </a:r>
              <a:r>
                <a:rPr lang="en-US" sz="2000" spc="-15" dirty="0" err="1" smtClean="0"/>
                <a:t>antara</a:t>
              </a:r>
              <a:r>
                <a:rPr lang="en-US" sz="2000" spc="755" dirty="0" smtClean="0"/>
                <a:t> </a:t>
              </a:r>
              <a:r>
                <a:rPr lang="en-US" sz="2000" spc="-10" dirty="0" err="1" smtClean="0"/>
                <a:t>kedua</a:t>
              </a:r>
              <a:r>
                <a:rPr lang="en-US" sz="2000" spc="740" dirty="0" smtClean="0"/>
                <a:t> </a:t>
              </a:r>
              <a:r>
                <a:rPr lang="en-US" sz="2000" spc="-10" dirty="0" err="1" smtClean="0"/>
                <a:t>sistem</a:t>
              </a:r>
              <a:r>
                <a:rPr lang="en-US" sz="2000" spc="745" dirty="0" smtClean="0"/>
                <a:t> </a:t>
              </a:r>
              <a:r>
                <a:rPr lang="en-US" sz="2000" spc="-20" dirty="0" err="1" smtClean="0"/>
                <a:t>koordinat</a:t>
              </a:r>
              <a:endParaRPr lang="en-US" sz="2000" spc="-20" dirty="0" smtClean="0"/>
            </a:p>
            <a:p>
              <a:pPr marL="202565" indent="0" algn="just">
                <a:lnSpc>
                  <a:spcPts val="2280"/>
                </a:lnSpc>
                <a:buNone/>
              </a:pPr>
              <a:r>
                <a:rPr lang="en-US" sz="2000" dirty="0" smtClean="0"/>
                <a:t>    </a:t>
              </a:r>
              <a:r>
                <a:rPr lang="en-US" sz="2000" dirty="0" err="1" smtClean="0"/>
                <a:t>adalah</a:t>
              </a:r>
              <a:r>
                <a:rPr lang="en-US" sz="2000" spc="-10" dirty="0" smtClean="0"/>
                <a:t> </a:t>
              </a:r>
              <a:r>
                <a:rPr lang="en-US" sz="2000" i="1" spc="5" dirty="0" smtClean="0">
                  <a:cs typeface="Calibri"/>
                </a:rPr>
                <a:t>d</a:t>
              </a:r>
              <a:r>
                <a:rPr lang="en-US" sz="2000" i="1" spc="7" baseline="-21367" dirty="0" smtClean="0">
                  <a:cs typeface="Calibri"/>
                </a:rPr>
                <a:t>1</a:t>
              </a:r>
              <a:r>
                <a:rPr lang="en-US" sz="2000" i="1" spc="195" baseline="-21367" dirty="0" smtClean="0">
                  <a:cs typeface="Calibri"/>
                </a:rPr>
                <a:t> </a:t>
              </a:r>
              <a:r>
                <a:rPr lang="en-US" sz="2000" spc="-5" dirty="0" err="1" smtClean="0"/>
                <a:t>dan</a:t>
              </a:r>
              <a:r>
                <a:rPr lang="en-US" sz="2000" spc="-10" dirty="0" smtClean="0"/>
                <a:t> </a:t>
              </a:r>
              <a:r>
                <a:rPr lang="en-US" sz="2000" i="1" dirty="0" smtClean="0">
                  <a:cs typeface="Calibri"/>
                </a:rPr>
                <a:t>d</a:t>
              </a:r>
              <a:r>
                <a:rPr lang="en-US" sz="2000" i="1" baseline="-21367" dirty="0" smtClean="0">
                  <a:cs typeface="Calibri"/>
                </a:rPr>
                <a:t>2</a:t>
              </a:r>
              <a:r>
                <a:rPr lang="en-US" sz="2000" dirty="0" smtClean="0"/>
                <a:t>.</a:t>
              </a:r>
              <a:endParaRPr lang="en-US" sz="2000" dirty="0">
                <a:cs typeface="Calibri"/>
              </a:endParaRPr>
            </a:p>
          </p:txBody>
        </p:sp>
        <p:sp>
          <p:nvSpPr>
            <p:cNvPr id="12" name="object 6"/>
            <p:cNvSpPr txBox="1"/>
            <p:nvPr/>
          </p:nvSpPr>
          <p:spPr>
            <a:xfrm>
              <a:off x="1205397" y="619446"/>
              <a:ext cx="4675639" cy="26904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b="1" spc="-35" dirty="0">
                  <a:solidFill>
                    <a:srgbClr val="943735"/>
                  </a:solidFill>
                  <a:cs typeface="Calibri"/>
                </a:rPr>
                <a:t>Teorema</a:t>
              </a:r>
              <a:r>
                <a:rPr sz="2400" b="1" spc="-50" dirty="0">
                  <a:solidFill>
                    <a:srgbClr val="943735"/>
                  </a:solidFill>
                  <a:cs typeface="Calibri"/>
                </a:rPr>
                <a:t> </a:t>
              </a:r>
              <a:r>
                <a:rPr sz="2400" b="1" dirty="0">
                  <a:solidFill>
                    <a:srgbClr val="943735"/>
                  </a:solidFill>
                  <a:cs typeface="Calibri"/>
                </a:rPr>
                <a:t>Sumbu</a:t>
              </a:r>
              <a:r>
                <a:rPr sz="2400" b="1" spc="-30" dirty="0">
                  <a:solidFill>
                    <a:srgbClr val="943735"/>
                  </a:solidFill>
                  <a:cs typeface="Calibri"/>
                </a:rPr>
                <a:t> </a:t>
              </a:r>
              <a:r>
                <a:rPr sz="2400" b="1" spc="-5" dirty="0">
                  <a:solidFill>
                    <a:srgbClr val="943735"/>
                  </a:solidFill>
                  <a:cs typeface="Calibri"/>
                </a:rPr>
                <a:t>Sejajar</a:t>
              </a:r>
              <a:endParaRPr sz="2400" dirty="0">
                <a:cs typeface="Calibri"/>
              </a:endParaRPr>
            </a:p>
            <a:p>
              <a:pPr marL="355600" indent="-342900">
                <a:spcBef>
                  <a:spcPts val="2010"/>
                </a:spcBef>
                <a:buFont typeface="Arial"/>
                <a:buChar char="•"/>
                <a:tabLst>
                  <a:tab pos="354965" algn="l"/>
                  <a:tab pos="355600" algn="l"/>
                  <a:tab pos="1417320" algn="l"/>
                  <a:tab pos="2286635" algn="l"/>
                  <a:tab pos="3129280" algn="l"/>
                </a:tabLst>
              </a:pPr>
              <a:r>
                <a:rPr sz="2000" spc="-185" dirty="0">
                  <a:cs typeface="Calibri"/>
                </a:rPr>
                <a:t>T</a:t>
              </a:r>
              <a:r>
                <a:rPr sz="2000" dirty="0">
                  <a:cs typeface="Calibri"/>
                </a:rPr>
                <a:t>eo</a:t>
              </a:r>
              <a:r>
                <a:rPr sz="2000" spc="-30" dirty="0">
                  <a:cs typeface="Calibri"/>
                </a:rPr>
                <a:t>r</a:t>
              </a:r>
              <a:r>
                <a:rPr sz="2000" dirty="0">
                  <a:cs typeface="Calibri"/>
                </a:rPr>
                <a:t>e</a:t>
              </a:r>
              <a:r>
                <a:rPr sz="2000" spc="-10" dirty="0">
                  <a:cs typeface="Calibri"/>
                </a:rPr>
                <a:t>m</a:t>
              </a:r>
              <a:r>
                <a:rPr sz="2000" dirty="0">
                  <a:cs typeface="Calibri"/>
                </a:rPr>
                <a:t>a	</a:t>
              </a:r>
              <a:r>
                <a:rPr sz="2000" spc="-5" dirty="0">
                  <a:cs typeface="Calibri"/>
                </a:rPr>
                <a:t>su</a:t>
              </a:r>
              <a:r>
                <a:rPr sz="2000" spc="5" dirty="0">
                  <a:cs typeface="Calibri"/>
                </a:rPr>
                <a:t>m</a:t>
              </a:r>
              <a:r>
                <a:rPr sz="2000" spc="-5" dirty="0">
                  <a:cs typeface="Calibri"/>
                </a:rPr>
                <a:t>b</a:t>
              </a:r>
              <a:r>
                <a:rPr sz="2000" dirty="0">
                  <a:cs typeface="Calibri"/>
                </a:rPr>
                <a:t>u	</a:t>
              </a:r>
              <a:r>
                <a:rPr sz="2000" spc="-5" dirty="0">
                  <a:cs typeface="Calibri"/>
                </a:rPr>
                <a:t>sejaja</a:t>
              </a:r>
              <a:r>
                <a:rPr sz="2000" dirty="0">
                  <a:cs typeface="Calibri"/>
                </a:rPr>
                <a:t>r	</a:t>
              </a:r>
              <a:r>
                <a:rPr sz="2000" dirty="0" err="1" smtClean="0">
                  <a:cs typeface="Calibri"/>
                </a:rPr>
                <a:t>m</a:t>
              </a:r>
              <a:r>
                <a:rPr sz="2000" spc="-10" dirty="0" err="1" smtClean="0">
                  <a:cs typeface="Calibri"/>
                </a:rPr>
                <a:t>e</a:t>
              </a:r>
              <a:r>
                <a:rPr sz="2000" dirty="0" err="1" smtClean="0">
                  <a:cs typeface="Calibri"/>
                </a:rPr>
                <a:t>mbe</a:t>
              </a:r>
              <a:r>
                <a:rPr sz="2000" spc="-10" dirty="0" err="1" smtClean="0">
                  <a:cs typeface="Calibri"/>
                </a:rPr>
                <a:t>r</a:t>
              </a:r>
              <a:r>
                <a:rPr sz="2000" spc="5" dirty="0" err="1" smtClean="0">
                  <a:cs typeface="Calibri"/>
                </a:rPr>
                <a:t>i</a:t>
              </a:r>
              <a:r>
                <a:rPr sz="2000" spc="-40" dirty="0" err="1" smtClean="0">
                  <a:cs typeface="Calibri"/>
                </a:rPr>
                <a:t>k</a:t>
              </a:r>
              <a:r>
                <a:rPr sz="2000" dirty="0" err="1" smtClean="0">
                  <a:cs typeface="Calibri"/>
                </a:rPr>
                <a:t>an</a:t>
              </a:r>
              <a:r>
                <a:rPr lang="en-US" sz="2000" dirty="0" smtClean="0">
                  <a:cs typeface="Calibri"/>
                </a:rPr>
                <a:t> </a:t>
              </a:r>
              <a:r>
                <a:rPr lang="en-US" sz="2000" spc="-5" dirty="0" err="1">
                  <a:cs typeface="Calibri"/>
                </a:rPr>
                <a:t>hub</a:t>
              </a:r>
              <a:r>
                <a:rPr lang="en-US" sz="2000" spc="-10" dirty="0" err="1">
                  <a:cs typeface="Calibri"/>
                </a:rPr>
                <a:t>u</a:t>
              </a:r>
              <a:r>
                <a:rPr lang="en-US" sz="2000" spc="-5" dirty="0" err="1">
                  <a:cs typeface="Calibri"/>
                </a:rPr>
                <a:t>n</a:t>
              </a:r>
              <a:r>
                <a:rPr lang="en-US" sz="2000" spc="-30" dirty="0" err="1">
                  <a:cs typeface="Calibri"/>
                </a:rPr>
                <a:t>g</a:t>
              </a:r>
              <a:r>
                <a:rPr lang="en-US" sz="2000" spc="-15" dirty="0" err="1">
                  <a:cs typeface="Calibri"/>
                </a:rPr>
                <a:t>a</a:t>
              </a:r>
              <a:r>
                <a:rPr lang="en-US" sz="2000" dirty="0" err="1">
                  <a:cs typeface="Calibri"/>
                </a:rPr>
                <a:t>n</a:t>
              </a:r>
              <a:r>
                <a:rPr lang="en-US" sz="2000" dirty="0">
                  <a:cs typeface="Calibri"/>
                </a:rPr>
                <a:t>	</a:t>
              </a:r>
              <a:r>
                <a:rPr lang="en-US" sz="2000" spc="-15" dirty="0" err="1">
                  <a:cs typeface="Calibri"/>
                </a:rPr>
                <a:t>a</a:t>
              </a:r>
              <a:r>
                <a:rPr lang="en-US" sz="2000" spc="-25" dirty="0" err="1">
                  <a:cs typeface="Calibri"/>
                </a:rPr>
                <a:t>nt</a:t>
              </a:r>
              <a:r>
                <a:rPr lang="en-US" sz="2000" dirty="0" err="1">
                  <a:cs typeface="Calibri"/>
                </a:rPr>
                <a:t>a</a:t>
              </a:r>
              <a:r>
                <a:rPr lang="en-US" sz="2000" spc="-45" dirty="0" err="1">
                  <a:cs typeface="Calibri"/>
                </a:rPr>
                <a:t>r</a:t>
              </a:r>
              <a:r>
                <a:rPr lang="en-US" sz="2000" dirty="0" err="1">
                  <a:cs typeface="Calibri"/>
                </a:rPr>
                <a:t>a</a:t>
              </a:r>
              <a:r>
                <a:rPr lang="en-US" sz="2000" dirty="0">
                  <a:cs typeface="Calibri"/>
                </a:rPr>
                <a:t>	</a:t>
              </a:r>
              <a:r>
                <a:rPr lang="en-US" sz="2000" dirty="0" err="1" smtClean="0">
                  <a:cs typeface="Calibri"/>
                </a:rPr>
                <a:t>mo</a:t>
              </a:r>
              <a:r>
                <a:rPr lang="en-US" sz="2000" spc="-10" dirty="0" err="1" smtClean="0">
                  <a:cs typeface="Calibri"/>
                </a:rPr>
                <a:t>m</a:t>
              </a:r>
              <a:r>
                <a:rPr lang="en-US" sz="2000" dirty="0" err="1" smtClean="0">
                  <a:cs typeface="Calibri"/>
                </a:rPr>
                <a:t>en</a:t>
              </a:r>
              <a:r>
                <a:rPr lang="en-US" sz="2000" dirty="0" smtClean="0">
                  <a:cs typeface="Calibri"/>
                </a:rPr>
                <a:t> </a:t>
              </a:r>
              <a:r>
                <a:rPr lang="nl-NL" sz="2000" dirty="0" smtClean="0">
                  <a:cs typeface="Calibri"/>
                </a:rPr>
                <a:t>ine</a:t>
              </a:r>
              <a:r>
                <a:rPr lang="nl-NL" sz="2000" spc="-45" dirty="0" smtClean="0">
                  <a:cs typeface="Calibri"/>
                </a:rPr>
                <a:t>r</a:t>
              </a:r>
              <a:r>
                <a:rPr lang="nl-NL" sz="2000" spc="-5" dirty="0" smtClean="0">
                  <a:cs typeface="Calibri"/>
                </a:rPr>
                <a:t>s</a:t>
              </a:r>
              <a:r>
                <a:rPr lang="nl-NL" sz="2000" spc="-10" dirty="0" smtClean="0">
                  <a:cs typeface="Calibri"/>
                </a:rPr>
                <a:t>i</a:t>
              </a:r>
              <a:r>
                <a:rPr lang="nl-NL" sz="2000" dirty="0" smtClean="0">
                  <a:cs typeface="Calibri"/>
                </a:rPr>
                <a:t>a  </a:t>
              </a:r>
              <a:r>
                <a:rPr lang="nl-NL" sz="2000" spc="-25" dirty="0">
                  <a:cs typeface="Calibri"/>
                </a:rPr>
                <a:t>t</a:t>
              </a:r>
              <a:r>
                <a:rPr lang="nl-NL" sz="2000" dirty="0">
                  <a:cs typeface="Calibri"/>
                </a:rPr>
                <a:t>erhadap	</a:t>
              </a:r>
              <a:r>
                <a:rPr lang="nl-NL" sz="2000" spc="-5" dirty="0">
                  <a:cs typeface="Calibri"/>
                </a:rPr>
                <a:t>sumb</a:t>
              </a:r>
              <a:r>
                <a:rPr lang="nl-NL" sz="2000" dirty="0">
                  <a:cs typeface="Calibri"/>
                </a:rPr>
                <a:t>u	</a:t>
              </a:r>
              <a:r>
                <a:rPr lang="nl-NL" sz="2000" spc="-5" dirty="0">
                  <a:cs typeface="Calibri"/>
                </a:rPr>
                <a:t>be</a:t>
              </a:r>
              <a:r>
                <a:rPr lang="nl-NL" sz="2000" spc="-40" dirty="0">
                  <a:cs typeface="Calibri"/>
                </a:rPr>
                <a:t>r</a:t>
              </a:r>
              <a:r>
                <a:rPr lang="nl-NL" sz="2000" spc="-25" dirty="0">
                  <a:cs typeface="Calibri"/>
                </a:rPr>
                <a:t>a</a:t>
              </a:r>
              <a:r>
                <a:rPr lang="nl-NL" sz="2000" dirty="0">
                  <a:cs typeface="Calibri"/>
                </a:rPr>
                <a:t>t	</a:t>
              </a:r>
              <a:r>
                <a:rPr lang="nl-NL" sz="2000" spc="-5" dirty="0">
                  <a:cs typeface="Calibri"/>
                </a:rPr>
                <a:t>d</a:t>
              </a:r>
              <a:r>
                <a:rPr lang="nl-NL" sz="2000" spc="-10" dirty="0">
                  <a:cs typeface="Calibri"/>
                </a:rPr>
                <a:t>a</a:t>
              </a:r>
              <a:r>
                <a:rPr lang="nl-NL" sz="2000" dirty="0">
                  <a:cs typeface="Calibri"/>
                </a:rPr>
                <a:t>n	</a:t>
              </a:r>
              <a:r>
                <a:rPr lang="nl-NL" sz="2000" dirty="0" smtClean="0">
                  <a:cs typeface="Calibri"/>
                </a:rPr>
                <a:t>mo</a:t>
              </a:r>
              <a:r>
                <a:rPr lang="nl-NL" sz="2000" spc="-10" dirty="0" smtClean="0">
                  <a:cs typeface="Calibri"/>
                </a:rPr>
                <a:t>m</a:t>
              </a:r>
              <a:r>
                <a:rPr lang="nl-NL" sz="2000" dirty="0" smtClean="0">
                  <a:cs typeface="Calibri"/>
                </a:rPr>
                <a:t>en</a:t>
              </a:r>
              <a:endParaRPr lang="nl-NL" sz="2000" dirty="0">
                <a:cs typeface="Calibri"/>
              </a:endParaRPr>
            </a:p>
            <a:p>
              <a:pPr marL="355600" indent="-342900">
                <a:spcBef>
                  <a:spcPts val="2010"/>
                </a:spcBef>
                <a:buFont typeface="Arial"/>
                <a:buChar char="•"/>
                <a:tabLst>
                  <a:tab pos="354965" algn="l"/>
                  <a:tab pos="355600" algn="l"/>
                  <a:tab pos="1417320" algn="l"/>
                  <a:tab pos="2286635" algn="l"/>
                  <a:tab pos="3129280" algn="l"/>
                </a:tabLst>
              </a:pPr>
              <a:endParaRPr lang="en-US" sz="2000" dirty="0">
                <a:cs typeface="Calibri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2010"/>
                </a:spcBef>
                <a:buFont typeface="Arial"/>
                <a:buChar char="•"/>
                <a:tabLst>
                  <a:tab pos="354965" algn="l"/>
                  <a:tab pos="355600" algn="l"/>
                  <a:tab pos="1417320" algn="l"/>
                  <a:tab pos="2286635" algn="l"/>
                  <a:tab pos="3129280" algn="l"/>
                </a:tabLst>
              </a:pPr>
              <a:endParaRPr sz="2000" dirty="0">
                <a:cs typeface="Calibri"/>
              </a:endParaRPr>
            </a:p>
          </p:txBody>
        </p:sp>
      </p:grpSp>
      <p:pic>
        <p:nvPicPr>
          <p:cNvPr id="13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5876" y="1914658"/>
            <a:ext cx="3225585" cy="306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830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9840" y="665810"/>
            <a:ext cx="7862570" cy="18184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25400"/>
            <a:r>
              <a:rPr sz="2400" b="1" spc="-35" dirty="0">
                <a:solidFill>
                  <a:srgbClr val="943735"/>
                </a:solidFill>
                <a:latin typeface="Calibri"/>
                <a:cs typeface="Calibri"/>
              </a:rPr>
              <a:t>Teorema</a:t>
            </a:r>
            <a:r>
              <a:rPr sz="2400" b="1" spc="-5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3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Sejajar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dirty="0">
              <a:latin typeface="Calibri"/>
              <a:cs typeface="Calibri"/>
            </a:endParaRPr>
          </a:p>
          <a:p>
            <a:pPr marL="367665" marR="166370" indent="-342900">
              <a:spcBef>
                <a:spcPts val="5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definisi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inersia,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dapt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dituliskan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inersia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1950" i="1" baseline="-21367" dirty="0">
                <a:latin typeface="Calibri"/>
                <a:cs typeface="Calibri"/>
              </a:rPr>
              <a:t>x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5" dirty="0">
                <a:latin typeface="Calibri"/>
                <a:cs typeface="Calibri"/>
              </a:rPr>
              <a:t> terhadap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x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yaitu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65025" y="2848125"/>
            <a:ext cx="4965065" cy="591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1913255" algn="l"/>
                <a:tab pos="3458845" algn="l"/>
                <a:tab pos="4817110" algn="l"/>
              </a:tabLst>
            </a:pPr>
            <a:r>
              <a:rPr sz="3700" spc="45" dirty="0">
                <a:latin typeface="Symbol"/>
                <a:cs typeface="Symbol"/>
              </a:rPr>
              <a:t></a:t>
            </a:r>
            <a:r>
              <a:rPr sz="3700" spc="45" dirty="0">
                <a:latin typeface="Times New Roman"/>
                <a:cs typeface="Times New Roman"/>
              </a:rPr>
              <a:t>	</a:t>
            </a:r>
            <a:r>
              <a:rPr sz="3700" spc="45" dirty="0">
                <a:latin typeface="Symbol"/>
                <a:cs typeface="Symbol"/>
              </a:rPr>
              <a:t></a:t>
            </a:r>
            <a:r>
              <a:rPr sz="3700" spc="45" dirty="0">
                <a:latin typeface="Times New Roman"/>
                <a:cs typeface="Times New Roman"/>
              </a:rPr>
              <a:t>	</a:t>
            </a:r>
            <a:r>
              <a:rPr sz="3700" spc="45" dirty="0">
                <a:latin typeface="Symbol"/>
                <a:cs typeface="Symbol"/>
              </a:rPr>
              <a:t></a:t>
            </a:r>
            <a:r>
              <a:rPr sz="3700" spc="45" dirty="0">
                <a:latin typeface="Times New Roman"/>
                <a:cs typeface="Times New Roman"/>
              </a:rPr>
              <a:t>	</a:t>
            </a:r>
            <a:r>
              <a:rPr sz="3700" spc="45" dirty="0">
                <a:latin typeface="Symbol"/>
                <a:cs typeface="Symbol"/>
              </a:rPr>
              <a:t></a:t>
            </a:r>
            <a:endParaRPr sz="370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38665" y="2791908"/>
            <a:ext cx="958850" cy="523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3250" spc="-85" dirty="0">
                <a:latin typeface="Symbol"/>
                <a:cs typeface="Symbol"/>
              </a:rPr>
              <a:t></a:t>
            </a:r>
            <a:r>
              <a:rPr sz="2450" i="1" spc="55" dirty="0">
                <a:latin typeface="Times New Roman"/>
                <a:cs typeface="Times New Roman"/>
              </a:rPr>
              <a:t>y</a:t>
            </a:r>
            <a:r>
              <a:rPr sz="2450" i="1" spc="-170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</a:t>
            </a:r>
            <a:r>
              <a:rPr sz="2450" spc="-215" dirty="0">
                <a:latin typeface="Times New Roman"/>
                <a:cs typeface="Times New Roman"/>
              </a:rPr>
              <a:t> </a:t>
            </a:r>
            <a:r>
              <a:rPr sz="2450" i="1" spc="60" dirty="0">
                <a:latin typeface="Times New Roman"/>
                <a:cs typeface="Times New Roman"/>
              </a:rPr>
              <a:t>d</a:t>
            </a:r>
            <a:r>
              <a:rPr sz="2450" i="1" spc="290" dirty="0">
                <a:latin typeface="Times New Roman"/>
                <a:cs typeface="Times New Roman"/>
              </a:rPr>
              <a:t> </a:t>
            </a:r>
            <a:r>
              <a:rPr sz="3250" spc="-345" dirty="0">
                <a:latin typeface="Symbol"/>
                <a:cs typeface="Symbol"/>
              </a:rPr>
              <a:t>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94680" y="2892154"/>
            <a:ext cx="1756410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1367155" algn="l"/>
              </a:tabLst>
            </a:pPr>
            <a:r>
              <a:rPr sz="2450" i="1" spc="10" dirty="0">
                <a:latin typeface="Times New Roman"/>
                <a:cs typeface="Times New Roman"/>
              </a:rPr>
              <a:t>ydA</a:t>
            </a:r>
            <a:r>
              <a:rPr sz="2450" i="1" spc="-285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</a:t>
            </a:r>
            <a:r>
              <a:rPr sz="2450" spc="-204" dirty="0">
                <a:latin typeface="Times New Roman"/>
                <a:cs typeface="Times New Roman"/>
              </a:rPr>
              <a:t> </a:t>
            </a:r>
            <a:r>
              <a:rPr sz="2450" i="1" spc="60" dirty="0">
                <a:latin typeface="Times New Roman"/>
                <a:cs typeface="Times New Roman"/>
              </a:rPr>
              <a:t>d</a:t>
            </a:r>
            <a:r>
              <a:rPr sz="2450" i="1" spc="75" dirty="0">
                <a:latin typeface="Times New Roman"/>
                <a:cs typeface="Times New Roman"/>
              </a:rPr>
              <a:t> </a:t>
            </a:r>
            <a:r>
              <a:rPr sz="2175" spc="37" baseline="49808" dirty="0">
                <a:latin typeface="Times New Roman"/>
                <a:cs typeface="Times New Roman"/>
              </a:rPr>
              <a:t>2	</a:t>
            </a:r>
            <a:r>
              <a:rPr sz="2450" i="1" spc="15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88171" y="2892154"/>
            <a:ext cx="531495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38455" algn="l"/>
              </a:tabLst>
            </a:pPr>
            <a:r>
              <a:rPr sz="2450" i="1" spc="40" dirty="0">
                <a:latin typeface="Times New Roman"/>
                <a:cs typeface="Times New Roman"/>
              </a:rPr>
              <a:t>I	</a:t>
            </a:r>
            <a:r>
              <a:rPr sz="2450" spc="70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24279" y="3102405"/>
            <a:ext cx="110489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i="1" spc="20" dirty="0">
                <a:latin typeface="Times New Roman"/>
                <a:cs typeface="Times New Roman"/>
              </a:rPr>
              <a:t>x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71066" y="2859800"/>
            <a:ext cx="1212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spc="2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4184" y="3102405"/>
            <a:ext cx="38042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2446655" algn="l"/>
                <a:tab pos="3695700" algn="l"/>
              </a:tabLst>
            </a:pPr>
            <a:r>
              <a:rPr sz="1450" spc="25" dirty="0">
                <a:latin typeface="Times New Roman"/>
                <a:cs typeface="Times New Roman"/>
              </a:rPr>
              <a:t>1	1	1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77316" y="2892154"/>
            <a:ext cx="2170430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909955" algn="l"/>
              </a:tabLst>
            </a:pPr>
            <a:r>
              <a:rPr sz="2450" i="1" spc="5" dirty="0">
                <a:latin typeface="Times New Roman"/>
                <a:cs typeface="Times New Roman"/>
              </a:rPr>
              <a:t>d</a:t>
            </a:r>
            <a:r>
              <a:rPr sz="2450" i="1" spc="75" dirty="0">
                <a:latin typeface="Times New Roman"/>
                <a:cs typeface="Times New Roman"/>
              </a:rPr>
              <a:t>A</a:t>
            </a:r>
            <a:r>
              <a:rPr sz="2450" i="1" spc="-175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</a:t>
            </a:r>
            <a:r>
              <a:rPr sz="2450" dirty="0">
                <a:latin typeface="Times New Roman"/>
                <a:cs typeface="Times New Roman"/>
              </a:rPr>
              <a:t>	</a:t>
            </a:r>
            <a:r>
              <a:rPr sz="2450" i="1" spc="200" dirty="0">
                <a:latin typeface="Times New Roman"/>
                <a:cs typeface="Times New Roman"/>
              </a:rPr>
              <a:t>y</a:t>
            </a:r>
            <a:r>
              <a:rPr sz="2175" spc="172" baseline="42145" dirty="0">
                <a:latin typeface="Times New Roman"/>
                <a:cs typeface="Times New Roman"/>
              </a:rPr>
              <a:t>2</a:t>
            </a:r>
            <a:r>
              <a:rPr sz="2450" i="1" spc="5" dirty="0">
                <a:latin typeface="Times New Roman"/>
                <a:cs typeface="Times New Roman"/>
              </a:rPr>
              <a:t>d</a:t>
            </a:r>
            <a:r>
              <a:rPr sz="2450" i="1" spc="75" dirty="0">
                <a:latin typeface="Times New Roman"/>
                <a:cs typeface="Times New Roman"/>
              </a:rPr>
              <a:t>A</a:t>
            </a:r>
            <a:r>
              <a:rPr sz="2450" i="1" spc="-335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</a:t>
            </a:r>
            <a:r>
              <a:rPr sz="2450" spc="-210" dirty="0">
                <a:latin typeface="Times New Roman"/>
                <a:cs typeface="Times New Roman"/>
              </a:rPr>
              <a:t> </a:t>
            </a:r>
            <a:r>
              <a:rPr sz="2450" spc="45" dirty="0">
                <a:latin typeface="Times New Roman"/>
                <a:cs typeface="Times New Roman"/>
              </a:rPr>
              <a:t>2</a:t>
            </a:r>
            <a:r>
              <a:rPr sz="2450" i="1" spc="60" dirty="0">
                <a:latin typeface="Times New Roman"/>
                <a:cs typeface="Times New Roman"/>
              </a:rPr>
              <a:t>d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31892" y="3501010"/>
            <a:ext cx="2016125" cy="523875"/>
          </a:xfrm>
          <a:custGeom>
            <a:avLst/>
            <a:gdLst/>
            <a:ahLst/>
            <a:cxnLst/>
            <a:rect l="l" t="t" r="r" b="b"/>
            <a:pathLst>
              <a:path w="2016125" h="523875">
                <a:moveTo>
                  <a:pt x="2016125" y="0"/>
                </a:moveTo>
                <a:lnTo>
                  <a:pt x="0" y="0"/>
                </a:lnTo>
                <a:lnTo>
                  <a:pt x="0" y="523875"/>
                </a:lnTo>
                <a:lnTo>
                  <a:pt x="2016125" y="523875"/>
                </a:lnTo>
                <a:lnTo>
                  <a:pt x="2016125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17140" y="3540560"/>
            <a:ext cx="6536690" cy="7804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717039" algn="ctr">
              <a:lnSpc>
                <a:spcPts val="2280"/>
              </a:lnSpc>
              <a:spcBef>
                <a:spcPts val="125"/>
              </a:spcBef>
              <a:tabLst>
                <a:tab pos="2042795" algn="l"/>
                <a:tab pos="2685415" algn="l"/>
              </a:tabLst>
            </a:pPr>
            <a:r>
              <a:rPr sz="2450" i="1" spc="35" dirty="0">
                <a:latin typeface="Times New Roman"/>
                <a:cs typeface="Times New Roman"/>
              </a:rPr>
              <a:t>I	</a:t>
            </a:r>
            <a:r>
              <a:rPr sz="2450" spc="60" dirty="0">
                <a:latin typeface="Symbol"/>
                <a:cs typeface="Symbol"/>
              </a:rPr>
              <a:t></a:t>
            </a:r>
            <a:r>
              <a:rPr sz="2450" spc="-15" dirty="0">
                <a:latin typeface="Times New Roman"/>
                <a:cs typeface="Times New Roman"/>
              </a:rPr>
              <a:t> </a:t>
            </a:r>
            <a:r>
              <a:rPr sz="2450" i="1" spc="35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spc="60" dirty="0">
                <a:latin typeface="Symbol"/>
                <a:cs typeface="Symbol"/>
              </a:rPr>
              <a:t></a:t>
            </a:r>
            <a:r>
              <a:rPr sz="2450" spc="-15" dirty="0">
                <a:latin typeface="Times New Roman"/>
                <a:cs typeface="Times New Roman"/>
              </a:rPr>
              <a:t> </a:t>
            </a:r>
            <a:r>
              <a:rPr sz="2450" i="1" spc="240" dirty="0">
                <a:latin typeface="Times New Roman"/>
                <a:cs typeface="Times New Roman"/>
              </a:rPr>
              <a:t>A</a:t>
            </a:r>
            <a:r>
              <a:rPr sz="2450" spc="25" dirty="0">
                <a:latin typeface="Symbol"/>
                <a:cs typeface="Symbol"/>
              </a:rPr>
              <a:t></a:t>
            </a:r>
            <a:r>
              <a:rPr sz="2450" spc="-330" dirty="0">
                <a:latin typeface="Times New Roman"/>
                <a:cs typeface="Times New Roman"/>
              </a:rPr>
              <a:t> </a:t>
            </a:r>
            <a:r>
              <a:rPr sz="2450" i="1" spc="55" dirty="0">
                <a:latin typeface="Times New Roman"/>
                <a:cs typeface="Times New Roman"/>
              </a:rPr>
              <a:t>d</a:t>
            </a:r>
            <a:r>
              <a:rPr sz="2450" i="1" spc="80" dirty="0">
                <a:latin typeface="Times New Roman"/>
                <a:cs typeface="Times New Roman"/>
              </a:rPr>
              <a:t> </a:t>
            </a:r>
            <a:r>
              <a:rPr sz="2175" spc="30" baseline="49808" dirty="0">
                <a:latin typeface="Times New Roman"/>
                <a:cs typeface="Times New Roman"/>
              </a:rPr>
              <a:t>2</a:t>
            </a:r>
            <a:endParaRPr sz="2175" baseline="49808">
              <a:latin typeface="Times New Roman"/>
              <a:cs typeface="Times New Roman"/>
            </a:endParaRPr>
          </a:p>
          <a:p>
            <a:pPr marL="1757680" algn="ctr">
              <a:lnSpc>
                <a:spcPts val="1080"/>
              </a:lnSpc>
              <a:tabLst>
                <a:tab pos="2338705" algn="l"/>
                <a:tab pos="3339465" algn="l"/>
              </a:tabLst>
            </a:pPr>
            <a:r>
              <a:rPr sz="1450" i="1" spc="20" dirty="0">
                <a:latin typeface="Times New Roman"/>
                <a:cs typeface="Times New Roman"/>
              </a:rPr>
              <a:t>x	</a:t>
            </a:r>
            <a:r>
              <a:rPr sz="1450" i="1" spc="-5" dirty="0">
                <a:latin typeface="Times New Roman"/>
                <a:cs typeface="Times New Roman"/>
              </a:rPr>
              <a:t>xc	</a:t>
            </a:r>
            <a:r>
              <a:rPr sz="1450" spc="20" dirty="0">
                <a:latin typeface="Times New Roman"/>
                <a:cs typeface="Times New Roman"/>
              </a:rPr>
              <a:t>1</a:t>
            </a:r>
            <a:endParaRPr sz="1450">
              <a:latin typeface="Times New Roman"/>
              <a:cs typeface="Times New Roman"/>
            </a:endParaRPr>
          </a:p>
          <a:p>
            <a:pPr marL="381000" indent="-342900">
              <a:spcBef>
                <a:spcPts val="15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spc="-5" dirty="0">
                <a:latin typeface="Calibri"/>
                <a:cs typeface="Calibri"/>
              </a:rPr>
              <a:t>Dengan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cara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dituliskan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momen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inersia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 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, 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y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31891" y="4365117"/>
            <a:ext cx="2068830" cy="549275"/>
          </a:xfrm>
          <a:custGeom>
            <a:avLst/>
            <a:gdLst/>
            <a:ahLst/>
            <a:cxnLst/>
            <a:rect l="l" t="t" r="r" b="b"/>
            <a:pathLst>
              <a:path w="2068829" h="549275">
                <a:moveTo>
                  <a:pt x="2068576" y="0"/>
                </a:moveTo>
                <a:lnTo>
                  <a:pt x="0" y="0"/>
                </a:lnTo>
                <a:lnTo>
                  <a:pt x="0" y="549274"/>
                </a:lnTo>
                <a:lnTo>
                  <a:pt x="2068576" y="549274"/>
                </a:lnTo>
                <a:lnTo>
                  <a:pt x="2068576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157904" y="4371881"/>
            <a:ext cx="10795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450" spc="20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63880" y="4404729"/>
            <a:ext cx="1917700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2450" i="1" spc="35" dirty="0">
                <a:latin typeface="Times New Roman"/>
                <a:cs typeface="Times New Roman"/>
              </a:rPr>
              <a:t>I</a:t>
            </a:r>
            <a:r>
              <a:rPr sz="2450" i="1" spc="-330" dirty="0">
                <a:latin typeface="Times New Roman"/>
                <a:cs typeface="Times New Roman"/>
              </a:rPr>
              <a:t> </a:t>
            </a:r>
            <a:r>
              <a:rPr sz="2175" i="1" spc="22" baseline="-22988" dirty="0">
                <a:latin typeface="Times New Roman"/>
                <a:cs typeface="Times New Roman"/>
              </a:rPr>
              <a:t>y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195" baseline="-22988" dirty="0">
                <a:latin typeface="Times New Roman"/>
                <a:cs typeface="Times New Roman"/>
              </a:rPr>
              <a:t> </a:t>
            </a:r>
            <a:r>
              <a:rPr sz="2450" spc="60" dirty="0">
                <a:latin typeface="Symbol"/>
                <a:cs typeface="Symbol"/>
              </a:rPr>
              <a:t></a:t>
            </a:r>
            <a:r>
              <a:rPr sz="2450" spc="-10" dirty="0">
                <a:latin typeface="Times New Roman"/>
                <a:cs typeface="Times New Roman"/>
              </a:rPr>
              <a:t> </a:t>
            </a:r>
            <a:r>
              <a:rPr sz="2450" i="1" spc="35" dirty="0">
                <a:latin typeface="Times New Roman"/>
                <a:cs typeface="Times New Roman"/>
              </a:rPr>
              <a:t>I</a:t>
            </a:r>
            <a:r>
              <a:rPr sz="2450" i="1" spc="-330" dirty="0">
                <a:latin typeface="Times New Roman"/>
                <a:cs typeface="Times New Roman"/>
              </a:rPr>
              <a:t> </a:t>
            </a:r>
            <a:r>
              <a:rPr sz="2175" i="1" spc="-44" baseline="-22988" dirty="0">
                <a:latin typeface="Times New Roman"/>
                <a:cs typeface="Times New Roman"/>
              </a:rPr>
              <a:t>y</a:t>
            </a:r>
            <a:r>
              <a:rPr sz="2175" i="1" spc="22" baseline="-22988" dirty="0">
                <a:latin typeface="Times New Roman"/>
                <a:cs typeface="Times New Roman"/>
              </a:rPr>
              <a:t>c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-60" baseline="-22988" dirty="0">
                <a:latin typeface="Times New Roman"/>
                <a:cs typeface="Times New Roman"/>
              </a:rPr>
              <a:t> </a:t>
            </a:r>
            <a:r>
              <a:rPr sz="2450" spc="60" dirty="0">
                <a:latin typeface="Symbol"/>
                <a:cs typeface="Symbol"/>
              </a:rPr>
              <a:t></a:t>
            </a:r>
            <a:r>
              <a:rPr sz="2450" spc="-5" dirty="0">
                <a:latin typeface="Times New Roman"/>
                <a:cs typeface="Times New Roman"/>
              </a:rPr>
              <a:t> </a:t>
            </a:r>
            <a:r>
              <a:rPr sz="2450" i="1" spc="235" dirty="0">
                <a:latin typeface="Times New Roman"/>
                <a:cs typeface="Times New Roman"/>
              </a:rPr>
              <a:t>A</a:t>
            </a:r>
            <a:r>
              <a:rPr sz="2450" spc="25" dirty="0">
                <a:latin typeface="Symbol"/>
                <a:cs typeface="Symbol"/>
              </a:rPr>
              <a:t></a:t>
            </a:r>
            <a:r>
              <a:rPr sz="2450" spc="-320" dirty="0">
                <a:latin typeface="Times New Roman"/>
                <a:cs typeface="Times New Roman"/>
              </a:rPr>
              <a:t> </a:t>
            </a:r>
            <a:r>
              <a:rPr sz="2450" i="1" spc="155" dirty="0">
                <a:latin typeface="Times New Roman"/>
                <a:cs typeface="Times New Roman"/>
              </a:rPr>
              <a:t>d</a:t>
            </a:r>
            <a:r>
              <a:rPr sz="2175" spc="30" baseline="-22988" dirty="0">
                <a:latin typeface="Times New Roman"/>
                <a:cs typeface="Times New Roman"/>
              </a:rPr>
              <a:t>2</a:t>
            </a:r>
            <a:endParaRPr sz="2175" baseline="-22988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9574" y="5805271"/>
            <a:ext cx="7704835" cy="79208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2142541" y="5087240"/>
            <a:ext cx="7765415" cy="1406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Kedua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menyatakan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teorema</a:t>
            </a:r>
            <a:r>
              <a:rPr sz="2000" b="1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sumbu</a:t>
            </a:r>
            <a:r>
              <a:rPr sz="2000" b="1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sejajar</a:t>
            </a:r>
            <a:r>
              <a:rPr sz="2000" b="1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endParaRPr sz="2000">
              <a:latin typeface="Calibri"/>
              <a:cs typeface="Calibri"/>
            </a:endParaRPr>
          </a:p>
          <a:p>
            <a:pPr marL="354965" algn="just"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momen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inersia</a:t>
            </a:r>
            <a:endParaRPr sz="2000">
              <a:latin typeface="Calibri"/>
              <a:cs typeface="Calibri"/>
            </a:endParaRPr>
          </a:p>
          <a:p>
            <a:pPr marL="412750" marR="5080" indent="17780" algn="just">
              <a:spcBef>
                <a:spcPts val="1025"/>
              </a:spcBef>
            </a:pPr>
            <a:r>
              <a:rPr sz="1400" b="1" spc="-25" dirty="0">
                <a:solidFill>
                  <a:srgbClr val="FF0000"/>
                </a:solidFill>
                <a:latin typeface="Calibri"/>
                <a:cs typeface="Calibri"/>
              </a:rPr>
              <a:t>Teorema</a:t>
            </a:r>
            <a:r>
              <a:rPr sz="1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Sumbu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Sejajar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 :</a:t>
            </a:r>
            <a:r>
              <a:rPr sz="14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Momen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Inersia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suatu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area</a:t>
            </a:r>
            <a:r>
              <a:rPr sz="1400" b="1" spc="-5" dirty="0">
                <a:latin typeface="Calibri"/>
                <a:cs typeface="Calibri"/>
              </a:rPr>
              <a:t> terhadap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sembarang</a:t>
            </a:r>
            <a:r>
              <a:rPr sz="1400" b="1" spc="-5" dirty="0">
                <a:latin typeface="Calibri"/>
                <a:cs typeface="Calibri"/>
              </a:rPr>
              <a:t> sumbu</a:t>
            </a:r>
            <a:r>
              <a:rPr sz="1400" b="1" dirty="0">
                <a:latin typeface="Calibri"/>
                <a:cs typeface="Calibri"/>
              </a:rPr>
              <a:t> di</a:t>
            </a:r>
            <a:r>
              <a:rPr sz="1400" b="1" spc="3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dalam 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bidangnya </a:t>
            </a:r>
            <a:r>
              <a:rPr sz="1400" b="1" spc="-5" dirty="0">
                <a:latin typeface="Calibri"/>
                <a:cs typeface="Calibri"/>
              </a:rPr>
              <a:t>sama </a:t>
            </a:r>
            <a:r>
              <a:rPr sz="1400" b="1" spc="-10" dirty="0">
                <a:latin typeface="Calibri"/>
                <a:cs typeface="Calibri"/>
              </a:rPr>
              <a:t>dengan momen </a:t>
            </a:r>
            <a:r>
              <a:rPr sz="1400" b="1" spc="-5" dirty="0">
                <a:latin typeface="Calibri"/>
                <a:cs typeface="Calibri"/>
              </a:rPr>
              <a:t>inersia terhadap sumbu </a:t>
            </a:r>
            <a:r>
              <a:rPr sz="1400" b="1" spc="-15" dirty="0">
                <a:latin typeface="Calibri"/>
                <a:cs typeface="Calibri"/>
              </a:rPr>
              <a:t>berat </a:t>
            </a:r>
            <a:r>
              <a:rPr sz="1400" b="1" spc="-5" dirty="0">
                <a:latin typeface="Calibri"/>
                <a:cs typeface="Calibri"/>
              </a:rPr>
              <a:t>sejajar ditambah </a:t>
            </a:r>
            <a:r>
              <a:rPr sz="1400" b="1" spc="-10" dirty="0">
                <a:latin typeface="Calibri"/>
                <a:cs typeface="Calibri"/>
              </a:rPr>
              <a:t>dengan </a:t>
            </a:r>
            <a:r>
              <a:rPr sz="1400" b="1" spc="-5" dirty="0">
                <a:latin typeface="Calibri"/>
                <a:cs typeface="Calibri"/>
              </a:rPr>
              <a:t>hasil </a:t>
            </a:r>
            <a:r>
              <a:rPr sz="1400" b="1" spc="-10" dirty="0">
                <a:latin typeface="Calibri"/>
                <a:cs typeface="Calibri"/>
              </a:rPr>
              <a:t>kali 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luas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tersebut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dan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kuadrat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jarak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antara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kedua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sumbu</a:t>
            </a:r>
            <a:endParaRPr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2239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471450"/>
            <a:ext cx="4649470" cy="364744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8100">
              <a:spcBef>
                <a:spcPts val="880"/>
              </a:spcBef>
            </a:pPr>
            <a:r>
              <a:rPr sz="2400" b="1" spc="-35" dirty="0">
                <a:solidFill>
                  <a:srgbClr val="943735"/>
                </a:solidFill>
                <a:latin typeface="Calibri"/>
                <a:cs typeface="Calibri"/>
              </a:rPr>
              <a:t>Teorema</a:t>
            </a:r>
            <a:r>
              <a:rPr sz="2400" b="1" spc="-5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3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Sejajar</a:t>
            </a:r>
            <a:endParaRPr sz="2400">
              <a:latin typeface="Calibri"/>
              <a:cs typeface="Calibri"/>
            </a:endParaRPr>
          </a:p>
          <a:p>
            <a:pPr marL="380365" marR="454025" indent="-342900" algn="just">
              <a:spcBef>
                <a:spcPts val="1045"/>
              </a:spcBef>
              <a:buFont typeface="Arial"/>
              <a:buChar char="•"/>
              <a:tabLst>
                <a:tab pos="381000" algn="l"/>
              </a:tabLst>
            </a:pPr>
            <a:r>
              <a:rPr sz="3200" spc="-50" dirty="0">
                <a:latin typeface="Calibri"/>
                <a:cs typeface="Calibri"/>
              </a:rPr>
              <a:t>Tentukan </a:t>
            </a:r>
            <a:r>
              <a:rPr sz="3200" spc="-20" dirty="0">
                <a:latin typeface="Calibri"/>
                <a:cs typeface="Calibri"/>
              </a:rPr>
              <a:t>besarnya </a:t>
            </a:r>
            <a:r>
              <a:rPr sz="3200" i="1" spc="10" dirty="0">
                <a:latin typeface="Calibri"/>
                <a:cs typeface="Calibri"/>
              </a:rPr>
              <a:t>I</a:t>
            </a:r>
            <a:r>
              <a:rPr sz="3150" i="1" spc="15" baseline="-21164" dirty="0">
                <a:latin typeface="Calibri"/>
                <a:cs typeface="Calibri"/>
              </a:rPr>
              <a:t>BB </a:t>
            </a:r>
            <a:r>
              <a:rPr sz="3150" i="1" spc="22" baseline="-21164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 </a:t>
            </a:r>
            <a:r>
              <a:rPr sz="3200" spc="-5" dirty="0">
                <a:latin typeface="Calibri"/>
                <a:cs typeface="Calibri"/>
              </a:rPr>
              <a:t>menggunakan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teorema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sumbu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sejajar</a:t>
            </a:r>
            <a:endParaRPr sz="3200">
              <a:latin typeface="Calibri"/>
              <a:cs typeface="Calibri"/>
            </a:endParaRPr>
          </a:p>
          <a:p>
            <a:pPr marL="380365" marR="30480" indent="-342900">
              <a:spcBef>
                <a:spcPts val="77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3200" spc="-10" dirty="0">
                <a:latin typeface="Calibri"/>
                <a:cs typeface="Calibri"/>
              </a:rPr>
              <a:t>Samakah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hasilnya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menggunakan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teknik 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integral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?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70462" y="2143747"/>
            <a:ext cx="2570503" cy="296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640" y="1570482"/>
            <a:ext cx="4545330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 algn="just">
              <a:spcBef>
                <a:spcPts val="100"/>
              </a:spcBef>
            </a:pPr>
            <a:r>
              <a:rPr sz="2400" b="1" spc="-35" dirty="0">
                <a:solidFill>
                  <a:srgbClr val="943735"/>
                </a:solidFill>
                <a:latin typeface="Calibri"/>
                <a:cs typeface="Calibri"/>
              </a:rPr>
              <a:t>Teorema</a:t>
            </a:r>
            <a:r>
              <a:rPr sz="2400" b="1" spc="-5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3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Sejajar</a:t>
            </a:r>
            <a:endParaRPr sz="2400" dirty="0">
              <a:latin typeface="Calibri"/>
              <a:cs typeface="Calibri"/>
            </a:endParaRPr>
          </a:p>
          <a:p>
            <a:pPr marL="101600" algn="just">
              <a:spcBef>
                <a:spcPts val="1680"/>
              </a:spcBef>
            </a:pPr>
            <a:r>
              <a:rPr sz="2000" u="heavy" spc="-10" dirty="0" err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Contoh</a:t>
            </a:r>
            <a:r>
              <a:rPr sz="2000" u="heavy" spc="-5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 </a:t>
            </a:r>
            <a:endParaRPr sz="2000" dirty="0">
              <a:latin typeface="Calibri"/>
              <a:cs typeface="Calibri"/>
            </a:endParaRPr>
          </a:p>
          <a:p>
            <a:pPr marL="102870" marR="81280" indent="13335" algn="just">
              <a:spcBef>
                <a:spcPts val="484"/>
              </a:spcBef>
            </a:pPr>
            <a:r>
              <a:rPr sz="2000" spc="-30" dirty="0">
                <a:latin typeface="Calibri"/>
                <a:cs typeface="Calibri"/>
              </a:rPr>
              <a:t>Tentukan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inersia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1950" i="1" baseline="-21367" dirty="0">
                <a:latin typeface="Calibri"/>
                <a:cs typeface="Calibri"/>
              </a:rPr>
              <a:t>c</a:t>
            </a:r>
            <a:r>
              <a:rPr sz="1950" i="1" spc="7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 </a:t>
            </a:r>
            <a:r>
              <a:rPr sz="2000" spc="-15" dirty="0">
                <a:latin typeface="Calibri"/>
                <a:cs typeface="Calibri"/>
              </a:rPr>
              <a:t>horizontal </a:t>
            </a:r>
            <a:r>
              <a:rPr sz="2000" spc="-5" dirty="0">
                <a:latin typeface="Calibri"/>
                <a:cs typeface="Calibri"/>
              </a:rPr>
              <a:t>C-C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dirty="0">
                <a:latin typeface="Calibri"/>
                <a:cs typeface="Calibri"/>
              </a:rPr>
              <a:t>melalui </a:t>
            </a:r>
            <a:r>
              <a:rPr sz="2000" spc="-10" dirty="0">
                <a:latin typeface="Calibri"/>
                <a:cs typeface="Calibri"/>
              </a:rPr>
              <a:t>pusat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dirty="0">
                <a:latin typeface="Calibri"/>
                <a:cs typeface="Calibri"/>
              </a:rPr>
              <a:t>C </a:t>
            </a:r>
            <a:r>
              <a:rPr sz="2000" spc="-5" dirty="0">
                <a:latin typeface="Calibri"/>
                <a:cs typeface="Calibri"/>
              </a:rPr>
              <a:t>untuk penampang </a:t>
            </a:r>
            <a:r>
              <a:rPr sz="2000" dirty="0">
                <a:latin typeface="Calibri"/>
                <a:cs typeface="Calibri"/>
              </a:rPr>
              <a:t>dalam </a:t>
            </a:r>
            <a:r>
              <a:rPr sz="2000" spc="-5" dirty="0">
                <a:latin typeface="Calibri"/>
                <a:cs typeface="Calibri"/>
              </a:rPr>
              <a:t>gambar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berikut.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Lokasi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pusat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berat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sudah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ditentukan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kuliah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sebelumnya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69971" y="2311356"/>
            <a:ext cx="2911914" cy="325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18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726" y="1606373"/>
            <a:ext cx="2376805" cy="588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50" b="1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Jawab</a:t>
            </a:r>
            <a:r>
              <a:rPr sz="125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50" b="1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250" dirty="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1100" dirty="0">
              <a:latin typeface="Calibri"/>
              <a:cs typeface="Calibri"/>
            </a:endParaRPr>
          </a:p>
          <a:p>
            <a:pPr marL="12700"/>
            <a:r>
              <a:rPr sz="1250" spc="5" dirty="0">
                <a:latin typeface="Calibri"/>
                <a:cs typeface="Calibri"/>
              </a:rPr>
              <a:t>Dari</a:t>
            </a:r>
            <a:r>
              <a:rPr sz="1250" spc="10" dirty="0">
                <a:latin typeface="Calibri"/>
                <a:cs typeface="Calibri"/>
              </a:rPr>
              <a:t> </a:t>
            </a:r>
            <a:r>
              <a:rPr sz="1250" spc="5" dirty="0">
                <a:latin typeface="Calibri"/>
                <a:cs typeface="Calibri"/>
              </a:rPr>
              <a:t>contoh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5" dirty="0">
                <a:latin typeface="Calibri"/>
                <a:cs typeface="Calibri"/>
              </a:rPr>
              <a:t>sebelumnya</a:t>
            </a:r>
            <a:r>
              <a:rPr sz="1250" dirty="0">
                <a:latin typeface="Calibri"/>
                <a:cs typeface="Calibri"/>
              </a:rPr>
              <a:t> </a:t>
            </a:r>
            <a:r>
              <a:rPr sz="1250" spc="5" dirty="0">
                <a:latin typeface="Calibri"/>
                <a:cs typeface="Calibri"/>
              </a:rPr>
              <a:t>diperoleh</a:t>
            </a:r>
            <a:r>
              <a:rPr sz="1250" spc="10" dirty="0">
                <a:latin typeface="Calibri"/>
                <a:cs typeface="Calibri"/>
              </a:rPr>
              <a:t> </a:t>
            </a:r>
            <a:r>
              <a:rPr sz="1250" spc="5" dirty="0">
                <a:latin typeface="Calibri"/>
                <a:cs typeface="Calibri"/>
              </a:rPr>
              <a:t>: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46068" y="3087775"/>
            <a:ext cx="73025" cy="1275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50" spc="-5" dirty="0">
                <a:latin typeface="Times New Roman"/>
                <a:cs typeface="Times New Roman"/>
              </a:rPr>
              <a:t>3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0223" y="2979391"/>
            <a:ext cx="1077595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250" i="1" spc="15" dirty="0">
                <a:latin typeface="Times New Roman"/>
                <a:cs typeface="Times New Roman"/>
              </a:rPr>
              <a:t>A </a:t>
            </a:r>
            <a:r>
              <a:rPr sz="1250" i="1" spc="85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Symbol"/>
                <a:cs typeface="Symbol"/>
              </a:rPr>
              <a:t>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Times New Roman"/>
                <a:cs typeface="Times New Roman"/>
              </a:rPr>
              <a:t>4.407</a:t>
            </a:r>
            <a:r>
              <a:rPr sz="1250" spc="10" dirty="0">
                <a:latin typeface="Calibri"/>
                <a:cs typeface="Calibri"/>
              </a:rPr>
              <a:t>mm</a:t>
            </a:r>
            <a:r>
              <a:rPr sz="1125" spc="15" baseline="40740" dirty="0">
                <a:latin typeface="Times New Roman"/>
                <a:cs typeface="Times New Roman"/>
              </a:rPr>
              <a:t>2</a:t>
            </a:r>
            <a:endParaRPr sz="1125" baseline="4074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48996" y="2779598"/>
            <a:ext cx="73025" cy="1275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30222" y="2671207"/>
            <a:ext cx="1144270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250" i="1" spc="15" dirty="0">
                <a:latin typeface="Times New Roman"/>
                <a:cs typeface="Times New Roman"/>
              </a:rPr>
              <a:t>A  </a:t>
            </a:r>
            <a:r>
              <a:rPr sz="1250" i="1" spc="-120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Symbol"/>
                <a:cs typeface="Symbol"/>
              </a:rPr>
              <a:t></a:t>
            </a:r>
            <a:r>
              <a:rPr sz="1250" spc="-1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11.42</a:t>
            </a:r>
            <a:r>
              <a:rPr sz="1250" spc="-50" dirty="0">
                <a:latin typeface="Times New Roman"/>
                <a:cs typeface="Times New Roman"/>
              </a:rPr>
              <a:t>0</a:t>
            </a:r>
            <a:r>
              <a:rPr sz="1250" spc="55" dirty="0">
                <a:latin typeface="Calibri"/>
                <a:cs typeface="Calibri"/>
              </a:rPr>
              <a:t>m</a:t>
            </a:r>
            <a:r>
              <a:rPr sz="1250" spc="30" dirty="0">
                <a:latin typeface="Calibri"/>
                <a:cs typeface="Calibri"/>
              </a:rPr>
              <a:t>m</a:t>
            </a:r>
            <a:r>
              <a:rPr sz="1125" spc="-7" baseline="40740" dirty="0">
                <a:latin typeface="Times New Roman"/>
                <a:cs typeface="Times New Roman"/>
              </a:rPr>
              <a:t>2</a:t>
            </a:r>
            <a:endParaRPr sz="1125" baseline="4074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12740" y="2357840"/>
            <a:ext cx="73025" cy="1275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38260" y="2471423"/>
            <a:ext cx="73025" cy="1275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750" spc="-5" dirty="0">
                <a:latin typeface="Times New Roman"/>
                <a:cs typeface="Times New Roman"/>
              </a:rPr>
              <a:t>1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55622" y="2363032"/>
            <a:ext cx="1586230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250" i="1" spc="15" dirty="0">
                <a:latin typeface="Times New Roman"/>
                <a:cs typeface="Times New Roman"/>
              </a:rPr>
              <a:t>A </a:t>
            </a:r>
            <a:r>
              <a:rPr sz="1250" i="1" spc="55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Symbol"/>
                <a:cs typeface="Symbol"/>
              </a:rPr>
              <a:t></a:t>
            </a:r>
            <a:r>
              <a:rPr sz="1250" spc="-1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15</a:t>
            </a:r>
            <a:r>
              <a:rPr sz="1250" spc="15" dirty="0">
                <a:latin typeface="Times New Roman"/>
                <a:cs typeface="Times New Roman"/>
              </a:rPr>
              <a:t>0</a:t>
            </a:r>
            <a:r>
              <a:rPr sz="1250" spc="-160" dirty="0">
                <a:latin typeface="Times New Roman"/>
                <a:cs typeface="Times New Roman"/>
              </a:rPr>
              <a:t> </a:t>
            </a:r>
            <a:r>
              <a:rPr sz="1250" spc="85" dirty="0">
                <a:latin typeface="Symbol"/>
                <a:cs typeface="Symbol"/>
              </a:rPr>
              <a:t></a:t>
            </a:r>
            <a:r>
              <a:rPr sz="1250" spc="5" dirty="0">
                <a:latin typeface="Times New Roman"/>
                <a:cs typeface="Times New Roman"/>
              </a:rPr>
              <a:t>1</a:t>
            </a:r>
            <a:r>
              <a:rPr sz="1250" spc="15" dirty="0">
                <a:latin typeface="Times New Roman"/>
                <a:cs typeface="Times New Roman"/>
              </a:rPr>
              <a:t>2</a:t>
            </a:r>
            <a:r>
              <a:rPr sz="1250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Symbol"/>
                <a:cs typeface="Symbol"/>
              </a:rPr>
              <a:t></a:t>
            </a:r>
            <a:r>
              <a:rPr sz="1250" spc="-1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180</a:t>
            </a:r>
            <a:r>
              <a:rPr sz="1250" spc="-50" dirty="0">
                <a:latin typeface="Times New Roman"/>
                <a:cs typeface="Times New Roman"/>
              </a:rPr>
              <a:t>0</a:t>
            </a:r>
            <a:r>
              <a:rPr sz="1250" spc="55" dirty="0">
                <a:latin typeface="Calibri"/>
                <a:cs typeface="Calibri"/>
              </a:rPr>
              <a:t>mm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41051" y="2455420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>
                <a:moveTo>
                  <a:pt x="0" y="0"/>
                </a:moveTo>
                <a:lnTo>
                  <a:pt x="71009" y="0"/>
                </a:lnTo>
              </a:path>
            </a:pathLst>
          </a:custGeom>
          <a:ln w="6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41051" y="2744148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>
                <a:moveTo>
                  <a:pt x="0" y="0"/>
                </a:moveTo>
                <a:lnTo>
                  <a:pt x="71009" y="0"/>
                </a:lnTo>
              </a:path>
            </a:pathLst>
          </a:custGeom>
          <a:ln w="6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41051" y="3032888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>
                <a:moveTo>
                  <a:pt x="0" y="0"/>
                </a:moveTo>
                <a:lnTo>
                  <a:pt x="71009" y="0"/>
                </a:lnTo>
              </a:path>
            </a:pathLst>
          </a:custGeom>
          <a:ln w="6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00034" y="2739906"/>
            <a:ext cx="991869" cy="44005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18110">
              <a:spcBef>
                <a:spcPts val="400"/>
              </a:spcBef>
            </a:pPr>
            <a:r>
              <a:rPr sz="750" spc="-5" dirty="0">
                <a:latin typeface="Times New Roman"/>
                <a:cs typeface="Times New Roman"/>
              </a:rPr>
              <a:t>2</a:t>
            </a:r>
            <a:endParaRPr sz="750">
              <a:latin typeface="Times New Roman"/>
              <a:cs typeface="Times New Roman"/>
            </a:endParaRPr>
          </a:p>
          <a:p>
            <a:pPr marL="38100">
              <a:spcBef>
                <a:spcPts val="555"/>
              </a:spcBef>
            </a:pPr>
            <a:r>
              <a:rPr sz="1250" i="1" spc="50" dirty="0">
                <a:latin typeface="Times New Roman"/>
                <a:cs typeface="Times New Roman"/>
              </a:rPr>
              <a:t>y</a:t>
            </a:r>
            <a:r>
              <a:rPr sz="1125" spc="-7" baseline="-22222" dirty="0">
                <a:latin typeface="Times New Roman"/>
                <a:cs typeface="Times New Roman"/>
              </a:rPr>
              <a:t>3</a:t>
            </a:r>
            <a:r>
              <a:rPr sz="1125" baseline="-22222" dirty="0">
                <a:latin typeface="Times New Roman"/>
                <a:cs typeface="Times New Roman"/>
              </a:rPr>
              <a:t>  </a:t>
            </a:r>
            <a:r>
              <a:rPr sz="1125" spc="-127" baseline="-22222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Symbol"/>
                <a:cs typeface="Symbol"/>
              </a:rPr>
              <a:t></a:t>
            </a:r>
            <a:r>
              <a:rPr sz="1250" spc="-120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Times New Roman"/>
                <a:cs typeface="Times New Roman"/>
              </a:rPr>
              <a:t>14</a:t>
            </a:r>
            <a:r>
              <a:rPr sz="1250" spc="-15" dirty="0">
                <a:latin typeface="Times New Roman"/>
                <a:cs typeface="Times New Roman"/>
              </a:rPr>
              <a:t>9,</a:t>
            </a:r>
            <a:r>
              <a:rPr sz="1250" spc="-95" dirty="0">
                <a:latin typeface="Times New Roman"/>
                <a:cs typeface="Times New Roman"/>
              </a:rPr>
              <a:t>3</a:t>
            </a:r>
            <a:r>
              <a:rPr sz="1250" spc="60" dirty="0">
                <a:latin typeface="Calibri"/>
                <a:cs typeface="Calibri"/>
              </a:rPr>
              <a:t>mm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25434" y="2669355"/>
            <a:ext cx="688975" cy="2096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50" i="1" spc="10" dirty="0">
                <a:latin typeface="Times New Roman"/>
                <a:cs typeface="Times New Roman"/>
              </a:rPr>
              <a:t>y </a:t>
            </a:r>
            <a:r>
              <a:rPr sz="1250" i="1" spc="245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Symbol"/>
                <a:cs typeface="Symbol"/>
              </a:rPr>
              <a:t></a:t>
            </a:r>
            <a:r>
              <a:rPr sz="1250" spc="-20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Times New Roman"/>
                <a:cs typeface="Times New Roman"/>
              </a:rPr>
              <a:t>0</a:t>
            </a:r>
            <a:r>
              <a:rPr sz="1250" spc="20" dirty="0">
                <a:latin typeface="Calibri"/>
                <a:cs typeface="Calibri"/>
              </a:rPr>
              <a:t>mm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95471" y="2489735"/>
            <a:ext cx="730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latin typeface="Times New Roman"/>
                <a:cs typeface="Times New Roman"/>
              </a:rPr>
              <a:t>1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25433" y="2380949"/>
            <a:ext cx="835660" cy="2096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50" i="1" spc="10" dirty="0">
                <a:latin typeface="Times New Roman"/>
                <a:cs typeface="Times New Roman"/>
              </a:rPr>
              <a:t>y </a:t>
            </a:r>
            <a:r>
              <a:rPr sz="1250" i="1" spc="114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Symbol"/>
                <a:cs typeface="Symbol"/>
              </a:rPr>
              <a:t></a:t>
            </a:r>
            <a:r>
              <a:rPr sz="1250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Times New Roman"/>
                <a:cs typeface="Times New Roman"/>
              </a:rPr>
              <a:t>256</a:t>
            </a:r>
            <a:r>
              <a:rPr sz="1250" spc="15" dirty="0">
                <a:latin typeface="Calibri"/>
                <a:cs typeface="Calibri"/>
              </a:rPr>
              <a:t>mm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17725" y="3371565"/>
            <a:ext cx="993140" cy="2096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50" spc="10" dirty="0">
                <a:latin typeface="Calibri"/>
                <a:cs typeface="Calibri"/>
              </a:rPr>
              <a:t>c</a:t>
            </a:r>
            <a:r>
              <a:rPr sz="1250" spc="-25" dirty="0">
                <a:latin typeface="Calibri"/>
                <a:cs typeface="Calibri"/>
              </a:rPr>
              <a:t> </a:t>
            </a:r>
            <a:r>
              <a:rPr sz="1250" spc="10" dirty="0">
                <a:latin typeface="Calibri"/>
                <a:cs typeface="Calibri"/>
              </a:rPr>
              <a:t>=</a:t>
            </a:r>
            <a:r>
              <a:rPr sz="1250" spc="-15" dirty="0">
                <a:latin typeface="Calibri"/>
                <a:cs typeface="Calibri"/>
              </a:rPr>
              <a:t> </a:t>
            </a:r>
            <a:r>
              <a:rPr sz="1250" spc="10" dirty="0">
                <a:latin typeface="Calibri"/>
                <a:cs typeface="Calibri"/>
              </a:rPr>
              <a:t>11,185</a:t>
            </a:r>
            <a:r>
              <a:rPr sz="1250" spc="-25" dirty="0">
                <a:latin typeface="Calibri"/>
                <a:cs typeface="Calibri"/>
              </a:rPr>
              <a:t> </a:t>
            </a:r>
            <a:r>
              <a:rPr sz="1250" spc="15" dirty="0">
                <a:latin typeface="Calibri"/>
                <a:cs typeface="Calibri"/>
              </a:rPr>
              <a:t>mm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458725" y="4002769"/>
            <a:ext cx="252095" cy="0"/>
          </a:xfrm>
          <a:custGeom>
            <a:avLst/>
            <a:gdLst/>
            <a:ahLst/>
            <a:cxnLst/>
            <a:rect l="l" t="t" r="r" b="b"/>
            <a:pathLst>
              <a:path w="252094">
                <a:moveTo>
                  <a:pt x="0" y="0"/>
                </a:moveTo>
                <a:lnTo>
                  <a:pt x="252000" y="0"/>
                </a:lnTo>
              </a:path>
            </a:pathLst>
          </a:custGeom>
          <a:ln w="68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92781" y="4002769"/>
            <a:ext cx="598805" cy="0"/>
          </a:xfrm>
          <a:custGeom>
            <a:avLst/>
            <a:gdLst/>
            <a:ahLst/>
            <a:cxnLst/>
            <a:rect l="l" t="t" r="r" b="b"/>
            <a:pathLst>
              <a:path w="598805">
                <a:moveTo>
                  <a:pt x="0" y="0"/>
                </a:moveTo>
                <a:lnTo>
                  <a:pt x="598377" y="0"/>
                </a:lnTo>
              </a:path>
            </a:pathLst>
          </a:custGeom>
          <a:ln w="68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105025" y="4258570"/>
            <a:ext cx="3449954" cy="92964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55244">
              <a:lnSpc>
                <a:spcPts val="380"/>
              </a:lnSpc>
              <a:spcBef>
                <a:spcPts val="175"/>
              </a:spcBef>
            </a:pPr>
            <a:r>
              <a:rPr sz="1250" i="1" spc="10" dirty="0">
                <a:latin typeface="Times New Roman"/>
                <a:cs typeface="Times New Roman"/>
              </a:rPr>
              <a:t>I</a:t>
            </a:r>
            <a:r>
              <a:rPr sz="1250" i="1" spc="-185" dirty="0">
                <a:latin typeface="Times New Roman"/>
                <a:cs typeface="Times New Roman"/>
              </a:rPr>
              <a:t> </a:t>
            </a:r>
            <a:r>
              <a:rPr sz="1125" spc="-7" baseline="-22222" dirty="0">
                <a:latin typeface="Times New Roman"/>
                <a:cs typeface="Times New Roman"/>
              </a:rPr>
              <a:t>2</a:t>
            </a:r>
            <a:r>
              <a:rPr sz="1125" baseline="-22222" dirty="0">
                <a:latin typeface="Times New Roman"/>
                <a:cs typeface="Times New Roman"/>
              </a:rPr>
              <a:t>  </a:t>
            </a:r>
            <a:r>
              <a:rPr sz="1125" spc="-97" baseline="-22222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Symbol"/>
                <a:cs typeface="Symbol"/>
              </a:rPr>
              <a:t>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Times New Roman"/>
                <a:cs typeface="Times New Roman"/>
              </a:rPr>
              <a:t>4</a:t>
            </a:r>
            <a:r>
              <a:rPr sz="1250" spc="5" dirty="0">
                <a:latin typeface="Times New Roman"/>
                <a:cs typeface="Times New Roman"/>
              </a:rPr>
              <a:t>7.80</a:t>
            </a:r>
            <a:r>
              <a:rPr sz="1250" spc="15" dirty="0">
                <a:latin typeface="Times New Roman"/>
                <a:cs typeface="Times New Roman"/>
              </a:rPr>
              <a:t>0</a:t>
            </a:r>
            <a:r>
              <a:rPr sz="1250" spc="-160" dirty="0">
                <a:latin typeface="Times New Roman"/>
                <a:cs typeface="Times New Roman"/>
              </a:rPr>
              <a:t> </a:t>
            </a:r>
            <a:r>
              <a:rPr sz="1250" spc="85" dirty="0">
                <a:latin typeface="Symbol"/>
                <a:cs typeface="Symbol"/>
              </a:rPr>
              <a:t></a:t>
            </a:r>
            <a:r>
              <a:rPr sz="1250" spc="10" dirty="0">
                <a:latin typeface="Times New Roman"/>
                <a:cs typeface="Times New Roman"/>
              </a:rPr>
              <a:t>1</a:t>
            </a:r>
            <a:r>
              <a:rPr sz="1250" spc="15" dirty="0">
                <a:latin typeface="Times New Roman"/>
                <a:cs typeface="Times New Roman"/>
              </a:rPr>
              <a:t>0</a:t>
            </a:r>
            <a:r>
              <a:rPr sz="1250" dirty="0">
                <a:latin typeface="Times New Roman"/>
                <a:cs typeface="Times New Roman"/>
              </a:rPr>
              <a:t> 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i="1" spc="45" dirty="0">
                <a:latin typeface="Times New Roman"/>
                <a:cs typeface="Times New Roman"/>
              </a:rPr>
              <a:t>mm</a:t>
            </a:r>
            <a:endParaRPr sz="1250">
              <a:latin typeface="Times New Roman"/>
              <a:cs typeface="Times New Roman"/>
            </a:endParaRPr>
          </a:p>
          <a:p>
            <a:pPr marL="1105535">
              <a:lnSpc>
                <a:spcPts val="445"/>
              </a:lnSpc>
              <a:tabLst>
                <a:tab pos="1424940" algn="l"/>
              </a:tabLst>
            </a:pPr>
            <a:r>
              <a:rPr sz="750" spc="-5" dirty="0">
                <a:latin typeface="Times New Roman"/>
                <a:cs typeface="Times New Roman"/>
              </a:rPr>
              <a:t>4	4</a:t>
            </a: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55244">
              <a:lnSpc>
                <a:spcPts val="380"/>
              </a:lnSpc>
              <a:spcBef>
                <a:spcPts val="695"/>
              </a:spcBef>
            </a:pPr>
            <a:r>
              <a:rPr sz="1250" i="1" spc="114" dirty="0">
                <a:latin typeface="Times New Roman"/>
                <a:cs typeface="Times New Roman"/>
              </a:rPr>
              <a:t>I</a:t>
            </a:r>
            <a:r>
              <a:rPr sz="1125" spc="-7" baseline="-22222" dirty="0">
                <a:latin typeface="Times New Roman"/>
                <a:cs typeface="Times New Roman"/>
              </a:rPr>
              <a:t>3</a:t>
            </a:r>
            <a:r>
              <a:rPr sz="1125" baseline="-22222" dirty="0">
                <a:latin typeface="Times New Roman"/>
                <a:cs typeface="Times New Roman"/>
              </a:rPr>
              <a:t>  </a:t>
            </a:r>
            <a:r>
              <a:rPr sz="1125" spc="-135" baseline="-22222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Symbol"/>
                <a:cs typeface="Symbol"/>
              </a:rPr>
              <a:t></a:t>
            </a:r>
            <a:r>
              <a:rPr sz="1250" spc="-25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Times New Roman"/>
                <a:cs typeface="Times New Roman"/>
              </a:rPr>
              <a:t>34</a:t>
            </a:r>
            <a:r>
              <a:rPr sz="1250" spc="15" dirty="0">
                <a:latin typeface="Times New Roman"/>
                <a:cs typeface="Times New Roman"/>
              </a:rPr>
              <a:t>2</a:t>
            </a:r>
            <a:r>
              <a:rPr sz="1250" spc="-165" dirty="0">
                <a:latin typeface="Times New Roman"/>
                <a:cs typeface="Times New Roman"/>
              </a:rPr>
              <a:t> </a:t>
            </a:r>
            <a:r>
              <a:rPr sz="1250" spc="85" dirty="0">
                <a:latin typeface="Symbol"/>
                <a:cs typeface="Symbol"/>
              </a:rPr>
              <a:t></a:t>
            </a:r>
            <a:r>
              <a:rPr sz="1250" spc="10" dirty="0">
                <a:latin typeface="Times New Roman"/>
                <a:cs typeface="Times New Roman"/>
              </a:rPr>
              <a:t>1</a:t>
            </a:r>
            <a:r>
              <a:rPr sz="1250" spc="15" dirty="0">
                <a:latin typeface="Times New Roman"/>
                <a:cs typeface="Times New Roman"/>
              </a:rPr>
              <a:t>0</a:t>
            </a:r>
            <a:r>
              <a:rPr sz="1250" dirty="0">
                <a:latin typeface="Times New Roman"/>
                <a:cs typeface="Times New Roman"/>
              </a:rPr>
              <a:t> </a:t>
            </a:r>
            <a:r>
              <a:rPr sz="1250" spc="30" dirty="0">
                <a:latin typeface="Times New Roman"/>
                <a:cs typeface="Times New Roman"/>
              </a:rPr>
              <a:t> </a:t>
            </a:r>
            <a:r>
              <a:rPr sz="1250" i="1" spc="45" dirty="0">
                <a:latin typeface="Times New Roman"/>
                <a:cs typeface="Times New Roman"/>
              </a:rPr>
              <a:t>mm</a:t>
            </a:r>
            <a:endParaRPr sz="1250">
              <a:latin typeface="Times New Roman"/>
              <a:cs typeface="Times New Roman"/>
            </a:endParaRPr>
          </a:p>
          <a:p>
            <a:pPr marL="892175">
              <a:lnSpc>
                <a:spcPts val="445"/>
              </a:lnSpc>
              <a:tabLst>
                <a:tab pos="1212215" algn="l"/>
              </a:tabLst>
            </a:pPr>
            <a:r>
              <a:rPr sz="750" spc="-5" dirty="0">
                <a:latin typeface="Times New Roman"/>
                <a:cs typeface="Times New Roman"/>
              </a:rPr>
              <a:t>4	4</a:t>
            </a:r>
            <a:endParaRPr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25400"/>
            <a:r>
              <a:rPr sz="1250" spc="5" dirty="0">
                <a:latin typeface="Calibri"/>
                <a:cs typeface="Calibri"/>
              </a:rPr>
              <a:t>Inersia</a:t>
            </a:r>
            <a:r>
              <a:rPr sz="1250" spc="10" dirty="0">
                <a:latin typeface="Calibri"/>
                <a:cs typeface="Calibri"/>
              </a:rPr>
              <a:t> </a:t>
            </a:r>
            <a:r>
              <a:rPr sz="1250" spc="5" dirty="0">
                <a:latin typeface="Calibri"/>
                <a:cs typeface="Calibri"/>
              </a:rPr>
              <a:t>masing-masing</a:t>
            </a:r>
            <a:r>
              <a:rPr sz="1250" spc="10" dirty="0">
                <a:latin typeface="Calibri"/>
                <a:cs typeface="Calibri"/>
              </a:rPr>
              <a:t> </a:t>
            </a:r>
            <a:r>
              <a:rPr sz="1250" spc="5" dirty="0">
                <a:latin typeface="Calibri"/>
                <a:cs typeface="Calibri"/>
              </a:rPr>
              <a:t>bagian </a:t>
            </a:r>
            <a:r>
              <a:rPr sz="1250" spc="10" dirty="0">
                <a:latin typeface="Calibri"/>
                <a:cs typeface="Calibri"/>
              </a:rPr>
              <a:t>terhadap</a:t>
            </a:r>
            <a:r>
              <a:rPr sz="1250" spc="5" dirty="0">
                <a:latin typeface="Calibri"/>
                <a:cs typeface="Calibri"/>
              </a:rPr>
              <a:t> sumbu </a:t>
            </a:r>
            <a:r>
              <a:rPr sz="1250" spc="10" dirty="0">
                <a:latin typeface="Calibri"/>
                <a:cs typeface="Calibri"/>
              </a:rPr>
              <a:t>C-C</a:t>
            </a:r>
            <a:r>
              <a:rPr sz="1250" dirty="0">
                <a:latin typeface="Calibri"/>
                <a:cs typeface="Calibri"/>
              </a:rPr>
              <a:t> </a:t>
            </a:r>
            <a:r>
              <a:rPr sz="1250" spc="5" dirty="0">
                <a:latin typeface="Calibri"/>
                <a:cs typeface="Calibri"/>
              </a:rPr>
              <a:t>: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52170" y="3862186"/>
            <a:ext cx="7302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latin typeface="Times New Roman"/>
                <a:cs typeface="Times New Roman"/>
              </a:rPr>
              <a:t>4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26519" y="3764147"/>
            <a:ext cx="1077595" cy="2096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459105" algn="l"/>
              </a:tabLst>
            </a:pPr>
            <a:r>
              <a:rPr sz="1250" i="1" spc="10" dirty="0">
                <a:latin typeface="Times New Roman"/>
                <a:cs typeface="Times New Roman"/>
              </a:rPr>
              <a:t>b</a:t>
            </a:r>
            <a:r>
              <a:rPr sz="1250" i="1" spc="95" dirty="0">
                <a:latin typeface="Times New Roman"/>
                <a:cs typeface="Times New Roman"/>
              </a:rPr>
              <a:t>h</a:t>
            </a:r>
            <a:r>
              <a:rPr sz="1125" spc="-7" baseline="44444" dirty="0">
                <a:latin typeface="Times New Roman"/>
                <a:cs typeface="Times New Roman"/>
              </a:rPr>
              <a:t>3</a:t>
            </a:r>
            <a:r>
              <a:rPr sz="1125" baseline="44444" dirty="0">
                <a:latin typeface="Times New Roman"/>
                <a:cs typeface="Times New Roman"/>
              </a:rPr>
              <a:t>	</a:t>
            </a:r>
            <a:r>
              <a:rPr sz="1250" spc="10" dirty="0">
                <a:latin typeface="Times New Roman"/>
                <a:cs typeface="Times New Roman"/>
              </a:rPr>
              <a:t>15</a:t>
            </a:r>
            <a:r>
              <a:rPr sz="1250" spc="15" dirty="0">
                <a:latin typeface="Times New Roman"/>
                <a:cs typeface="Times New Roman"/>
              </a:rPr>
              <a:t>0</a:t>
            </a:r>
            <a:r>
              <a:rPr sz="1250" spc="-160" dirty="0">
                <a:latin typeface="Times New Roman"/>
                <a:cs typeface="Times New Roman"/>
              </a:rPr>
              <a:t> </a:t>
            </a:r>
            <a:r>
              <a:rPr sz="1250" spc="85" dirty="0">
                <a:latin typeface="Symbol"/>
                <a:cs typeface="Symbol"/>
              </a:rPr>
              <a:t></a:t>
            </a:r>
            <a:r>
              <a:rPr sz="1250" spc="10" dirty="0">
                <a:latin typeface="Times New Roman"/>
                <a:cs typeface="Times New Roman"/>
              </a:rPr>
              <a:t>1</a:t>
            </a:r>
            <a:r>
              <a:rPr sz="1250" spc="75" dirty="0">
                <a:latin typeface="Times New Roman"/>
                <a:cs typeface="Times New Roman"/>
              </a:rPr>
              <a:t>2</a:t>
            </a:r>
            <a:r>
              <a:rPr sz="1125" spc="-7" baseline="44444" dirty="0">
                <a:latin typeface="Times New Roman"/>
                <a:cs typeface="Times New Roman"/>
              </a:rPr>
              <a:t>3</a:t>
            </a:r>
            <a:endParaRPr sz="1125" baseline="44444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22549" y="3867426"/>
            <a:ext cx="763905" cy="2096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1250" i="1" spc="25" dirty="0">
                <a:latin typeface="Times New Roman"/>
                <a:cs typeface="Times New Roman"/>
              </a:rPr>
              <a:t>I</a:t>
            </a:r>
            <a:r>
              <a:rPr sz="1125" spc="37" baseline="-22222" dirty="0">
                <a:latin typeface="Times New Roman"/>
                <a:cs typeface="Times New Roman"/>
              </a:rPr>
              <a:t>1</a:t>
            </a:r>
            <a:r>
              <a:rPr sz="1125" spc="352" baseline="-22222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Symbol"/>
                <a:cs typeface="Symbol"/>
              </a:rPr>
              <a:t></a:t>
            </a:r>
            <a:r>
              <a:rPr sz="1250" spc="320" dirty="0">
                <a:latin typeface="Times New Roman"/>
                <a:cs typeface="Times New Roman"/>
              </a:rPr>
              <a:t> </a:t>
            </a:r>
            <a:r>
              <a:rPr sz="1875" spc="15" baseline="-44444" dirty="0">
                <a:latin typeface="Times New Roman"/>
                <a:cs typeface="Times New Roman"/>
              </a:rPr>
              <a:t>12 </a:t>
            </a:r>
            <a:r>
              <a:rPr sz="1875" spc="165" baseline="-44444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Symbol"/>
                <a:cs typeface="Symbol"/>
              </a:rPr>
              <a:t>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26543" y="3867426"/>
            <a:ext cx="847090" cy="2096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50" spc="15" dirty="0">
                <a:latin typeface="Symbol"/>
                <a:cs typeface="Symbol"/>
              </a:rPr>
              <a:t></a:t>
            </a:r>
            <a:r>
              <a:rPr sz="1250" spc="-50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Times New Roman"/>
                <a:cs typeface="Times New Roman"/>
              </a:rPr>
              <a:t>21.600</a:t>
            </a:r>
            <a:r>
              <a:rPr sz="1250" i="1" spc="20" dirty="0">
                <a:latin typeface="Times New Roman"/>
                <a:cs typeface="Times New Roman"/>
              </a:rPr>
              <a:t>mm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92193" y="3994962"/>
            <a:ext cx="187960" cy="2096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50" spc="10" dirty="0">
                <a:latin typeface="Times New Roman"/>
                <a:cs typeface="Times New Roman"/>
              </a:rPr>
              <a:t>12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015893" y="5443708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>
                <a:moveTo>
                  <a:pt x="0" y="0"/>
                </a:moveTo>
                <a:lnTo>
                  <a:pt x="71045" y="0"/>
                </a:lnTo>
              </a:path>
            </a:pathLst>
          </a:custGeom>
          <a:ln w="68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51584" y="6077031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>
                <a:moveTo>
                  <a:pt x="0" y="0"/>
                </a:moveTo>
                <a:lnTo>
                  <a:pt x="70710" y="0"/>
                </a:lnTo>
              </a:path>
            </a:pathLst>
          </a:custGeom>
          <a:ln w="68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217084" y="6111418"/>
            <a:ext cx="969644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73380" algn="l"/>
                <a:tab pos="698500" algn="l"/>
                <a:tab pos="908685" algn="l"/>
              </a:tabLst>
            </a:pPr>
            <a:r>
              <a:rPr sz="750" i="1" spc="45" dirty="0">
                <a:latin typeface="Times New Roman"/>
                <a:cs typeface="Times New Roman"/>
              </a:rPr>
              <a:t>c</a:t>
            </a:r>
            <a:r>
              <a:rPr sz="750" dirty="0">
                <a:latin typeface="Times New Roman"/>
                <a:cs typeface="Times New Roman"/>
              </a:rPr>
              <a:t>3	3	3	3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122600" y="5949789"/>
            <a:ext cx="276733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62890" algn="l"/>
              </a:tabLst>
            </a:pPr>
            <a:r>
              <a:rPr sz="1250" i="1" spc="10" dirty="0">
                <a:latin typeface="Times New Roman"/>
                <a:cs typeface="Times New Roman"/>
              </a:rPr>
              <a:t>I	</a:t>
            </a:r>
            <a:r>
              <a:rPr sz="1250" spc="20" dirty="0">
                <a:latin typeface="Symbol"/>
                <a:cs typeface="Symbol"/>
              </a:rPr>
              <a:t>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i="1" spc="10" dirty="0">
                <a:latin typeface="Times New Roman"/>
                <a:cs typeface="Times New Roman"/>
              </a:rPr>
              <a:t>I</a:t>
            </a:r>
            <a:r>
              <a:rPr sz="1250" i="1" dirty="0">
                <a:latin typeface="Times New Roman"/>
                <a:cs typeface="Times New Roman"/>
              </a:rPr>
              <a:t>  </a:t>
            </a:r>
            <a:r>
              <a:rPr sz="1250" i="1" spc="-60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Symbol"/>
                <a:cs typeface="Symbol"/>
              </a:rPr>
              <a:t>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i="1" spc="20" dirty="0">
                <a:latin typeface="Times New Roman"/>
                <a:cs typeface="Times New Roman"/>
              </a:rPr>
              <a:t>A</a:t>
            </a:r>
            <a:r>
              <a:rPr sz="1250" i="1" spc="140" dirty="0">
                <a:latin typeface="Times New Roman"/>
                <a:cs typeface="Times New Roman"/>
              </a:rPr>
              <a:t> </a:t>
            </a:r>
            <a:r>
              <a:rPr sz="1700" spc="-50" dirty="0">
                <a:latin typeface="Symbol"/>
                <a:cs typeface="Symbol"/>
              </a:rPr>
              <a:t></a:t>
            </a:r>
            <a:r>
              <a:rPr sz="1250" i="1" spc="15" dirty="0">
                <a:latin typeface="Times New Roman"/>
                <a:cs typeface="Times New Roman"/>
              </a:rPr>
              <a:t>y</a:t>
            </a:r>
            <a:r>
              <a:rPr sz="1250" i="1" dirty="0">
                <a:latin typeface="Times New Roman"/>
                <a:cs typeface="Times New Roman"/>
              </a:rPr>
              <a:t>  </a:t>
            </a:r>
            <a:r>
              <a:rPr sz="1250" i="1" spc="-135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Symbol"/>
                <a:cs typeface="Symbol"/>
              </a:rPr>
              <a:t></a:t>
            </a:r>
            <a:r>
              <a:rPr sz="1250" spc="-85" dirty="0">
                <a:latin typeface="Times New Roman"/>
                <a:cs typeface="Times New Roman"/>
              </a:rPr>
              <a:t> </a:t>
            </a:r>
            <a:r>
              <a:rPr sz="1250" i="1" spc="75" dirty="0">
                <a:latin typeface="Times New Roman"/>
                <a:cs typeface="Times New Roman"/>
              </a:rPr>
              <a:t>c</a:t>
            </a:r>
            <a:r>
              <a:rPr sz="1700" spc="-150" dirty="0">
                <a:latin typeface="Symbol"/>
                <a:cs typeface="Symbol"/>
              </a:rPr>
              <a:t></a:t>
            </a:r>
            <a:r>
              <a:rPr sz="1125" baseline="48148" dirty="0">
                <a:latin typeface="Times New Roman"/>
                <a:cs typeface="Times New Roman"/>
              </a:rPr>
              <a:t>2  </a:t>
            </a:r>
            <a:r>
              <a:rPr sz="1125" spc="-104" baseline="48148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Symbol"/>
                <a:cs typeface="Symbol"/>
              </a:rPr>
              <a:t></a:t>
            </a:r>
            <a:r>
              <a:rPr sz="1250" spc="-4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87</a:t>
            </a:r>
            <a:r>
              <a:rPr sz="1250" dirty="0">
                <a:latin typeface="Times New Roman"/>
                <a:cs typeface="Times New Roman"/>
              </a:rPr>
              <a:t>.</a:t>
            </a:r>
            <a:r>
              <a:rPr sz="1250" spc="5" dirty="0">
                <a:latin typeface="Times New Roman"/>
                <a:cs typeface="Times New Roman"/>
              </a:rPr>
              <a:t>486</a:t>
            </a:r>
            <a:r>
              <a:rPr sz="1250" dirty="0">
                <a:latin typeface="Times New Roman"/>
                <a:cs typeface="Times New Roman"/>
              </a:rPr>
              <a:t>.</a:t>
            </a:r>
            <a:r>
              <a:rPr sz="1250" spc="5" dirty="0">
                <a:latin typeface="Times New Roman"/>
                <a:cs typeface="Times New Roman"/>
              </a:rPr>
              <a:t>84</a:t>
            </a:r>
            <a:r>
              <a:rPr sz="1250" spc="-15" dirty="0">
                <a:latin typeface="Times New Roman"/>
                <a:cs typeface="Times New Roman"/>
              </a:rPr>
              <a:t>4</a:t>
            </a:r>
            <a:r>
              <a:rPr sz="1250" spc="-2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5</a:t>
            </a:r>
            <a:r>
              <a:rPr sz="1250" i="1" spc="50" dirty="0">
                <a:latin typeface="Times New Roman"/>
                <a:cs typeface="Times New Roman"/>
              </a:rPr>
              <a:t>m</a:t>
            </a:r>
            <a:r>
              <a:rPr sz="1250" i="1" spc="80" dirty="0">
                <a:latin typeface="Times New Roman"/>
                <a:cs typeface="Times New Roman"/>
              </a:rPr>
              <a:t>m</a:t>
            </a:r>
            <a:r>
              <a:rPr sz="1125" baseline="44444" dirty="0">
                <a:latin typeface="Times New Roman"/>
                <a:cs typeface="Times New Roman"/>
              </a:rPr>
              <a:t>4</a:t>
            </a:r>
            <a:endParaRPr sz="1125" baseline="44444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17085" y="5788536"/>
            <a:ext cx="7740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82270" algn="l"/>
                <a:tab pos="713105" algn="l"/>
              </a:tabLst>
            </a:pPr>
            <a:r>
              <a:rPr sz="750" i="1" dirty="0">
                <a:latin typeface="Times New Roman"/>
                <a:cs typeface="Times New Roman"/>
              </a:rPr>
              <a:t>c</a:t>
            </a:r>
            <a:r>
              <a:rPr sz="750" i="1" spc="-12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2	2	2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22601" y="5679586"/>
            <a:ext cx="2451735" cy="2096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268605" algn="l"/>
              </a:tabLst>
            </a:pPr>
            <a:r>
              <a:rPr sz="1250" i="1" spc="10" dirty="0">
                <a:latin typeface="Times New Roman"/>
                <a:cs typeface="Times New Roman"/>
              </a:rPr>
              <a:t>I	</a:t>
            </a:r>
            <a:r>
              <a:rPr sz="1250" spc="20" dirty="0">
                <a:latin typeface="Symbol"/>
                <a:cs typeface="Symbol"/>
              </a:rPr>
              <a:t>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i="1" spc="10" dirty="0">
                <a:latin typeface="Times New Roman"/>
                <a:cs typeface="Times New Roman"/>
              </a:rPr>
              <a:t>I</a:t>
            </a:r>
            <a:r>
              <a:rPr sz="1250" i="1" dirty="0">
                <a:latin typeface="Times New Roman"/>
                <a:cs typeface="Times New Roman"/>
              </a:rPr>
              <a:t>  </a:t>
            </a:r>
            <a:r>
              <a:rPr sz="1250" i="1" spc="-15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Symbol"/>
                <a:cs typeface="Symbol"/>
              </a:rPr>
              <a:t>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i="1" spc="20" dirty="0">
                <a:latin typeface="Times New Roman"/>
                <a:cs typeface="Times New Roman"/>
              </a:rPr>
              <a:t>A</a:t>
            </a:r>
            <a:r>
              <a:rPr sz="1250" i="1" spc="90" dirty="0">
                <a:latin typeface="Times New Roman"/>
                <a:cs typeface="Times New Roman"/>
              </a:rPr>
              <a:t> </a:t>
            </a:r>
            <a:r>
              <a:rPr sz="1250" i="1" spc="15" dirty="0">
                <a:latin typeface="Times New Roman"/>
                <a:cs typeface="Times New Roman"/>
              </a:rPr>
              <a:t>c</a:t>
            </a:r>
            <a:r>
              <a:rPr sz="1250" i="1" spc="-200" dirty="0">
                <a:latin typeface="Times New Roman"/>
                <a:cs typeface="Times New Roman"/>
              </a:rPr>
              <a:t> </a:t>
            </a:r>
            <a:r>
              <a:rPr sz="1125" baseline="44444" dirty="0">
                <a:latin typeface="Times New Roman"/>
                <a:cs typeface="Times New Roman"/>
              </a:rPr>
              <a:t>2  </a:t>
            </a:r>
            <a:r>
              <a:rPr sz="1125" spc="-97" baseline="44444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Symbol"/>
                <a:cs typeface="Symbol"/>
              </a:rPr>
              <a:t>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479.428.69</a:t>
            </a:r>
            <a:r>
              <a:rPr sz="1250" spc="-15" dirty="0">
                <a:latin typeface="Times New Roman"/>
                <a:cs typeface="Times New Roman"/>
              </a:rPr>
              <a:t>0,3</a:t>
            </a:r>
            <a:r>
              <a:rPr sz="1250" i="1" spc="50" dirty="0">
                <a:latin typeface="Times New Roman"/>
                <a:cs typeface="Times New Roman"/>
              </a:rPr>
              <a:t>m</a:t>
            </a:r>
            <a:r>
              <a:rPr sz="1250" i="1" spc="75" dirty="0">
                <a:latin typeface="Times New Roman"/>
                <a:cs typeface="Times New Roman"/>
              </a:rPr>
              <a:t>m</a:t>
            </a:r>
            <a:r>
              <a:rPr sz="1125" baseline="44444" dirty="0">
                <a:latin typeface="Times New Roman"/>
                <a:cs typeface="Times New Roman"/>
              </a:rPr>
              <a:t>4</a:t>
            </a:r>
            <a:endParaRPr sz="1125" baseline="44444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17085" y="5478090"/>
            <a:ext cx="92646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53695" algn="l"/>
                <a:tab pos="667385" algn="l"/>
                <a:tab pos="865505" algn="l"/>
              </a:tabLst>
            </a:pPr>
            <a:r>
              <a:rPr sz="750" i="1" spc="-15" dirty="0">
                <a:latin typeface="Times New Roman"/>
                <a:cs typeface="Times New Roman"/>
              </a:rPr>
              <a:t>c</a:t>
            </a:r>
            <a:r>
              <a:rPr sz="750" dirty="0">
                <a:latin typeface="Times New Roman"/>
                <a:cs typeface="Times New Roman"/>
              </a:rPr>
              <a:t>1	1	1	1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22601" y="5316468"/>
            <a:ext cx="279844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51460" algn="l"/>
              </a:tabLst>
            </a:pPr>
            <a:r>
              <a:rPr sz="1250" i="1" spc="10" dirty="0">
                <a:latin typeface="Times New Roman"/>
                <a:cs typeface="Times New Roman"/>
              </a:rPr>
              <a:t>I	</a:t>
            </a:r>
            <a:r>
              <a:rPr sz="1250" spc="20" dirty="0">
                <a:latin typeface="Symbol"/>
                <a:cs typeface="Symbol"/>
              </a:rPr>
              <a:t>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i="1" spc="10" dirty="0">
                <a:latin typeface="Times New Roman"/>
                <a:cs typeface="Times New Roman"/>
              </a:rPr>
              <a:t>I</a:t>
            </a:r>
            <a:r>
              <a:rPr sz="1250" i="1" dirty="0">
                <a:latin typeface="Times New Roman"/>
                <a:cs typeface="Times New Roman"/>
              </a:rPr>
              <a:t>  </a:t>
            </a:r>
            <a:r>
              <a:rPr sz="1250" i="1" spc="-155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Symbol"/>
                <a:cs typeface="Symbol"/>
              </a:rPr>
              <a:t></a:t>
            </a:r>
            <a:r>
              <a:rPr sz="1250" spc="55" dirty="0">
                <a:latin typeface="Times New Roman"/>
                <a:cs typeface="Times New Roman"/>
              </a:rPr>
              <a:t> </a:t>
            </a:r>
            <a:r>
              <a:rPr sz="1250" i="1" spc="20" dirty="0">
                <a:latin typeface="Times New Roman"/>
                <a:cs typeface="Times New Roman"/>
              </a:rPr>
              <a:t>A</a:t>
            </a:r>
            <a:r>
              <a:rPr sz="1250" i="1" spc="45" dirty="0">
                <a:latin typeface="Times New Roman"/>
                <a:cs typeface="Times New Roman"/>
              </a:rPr>
              <a:t> </a:t>
            </a:r>
            <a:r>
              <a:rPr sz="1700" spc="-50" dirty="0">
                <a:latin typeface="Symbol"/>
                <a:cs typeface="Symbol"/>
              </a:rPr>
              <a:t></a:t>
            </a:r>
            <a:r>
              <a:rPr sz="1250" i="1" spc="15" dirty="0">
                <a:latin typeface="Times New Roman"/>
                <a:cs typeface="Times New Roman"/>
              </a:rPr>
              <a:t>y</a:t>
            </a:r>
            <a:r>
              <a:rPr sz="1250" i="1" dirty="0">
                <a:latin typeface="Times New Roman"/>
                <a:cs typeface="Times New Roman"/>
              </a:rPr>
              <a:t> </a:t>
            </a:r>
            <a:r>
              <a:rPr sz="1250" i="1" spc="90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Symbol"/>
                <a:cs typeface="Symbol"/>
              </a:rPr>
              <a:t></a:t>
            </a:r>
            <a:r>
              <a:rPr sz="1250" spc="-65" dirty="0">
                <a:latin typeface="Times New Roman"/>
                <a:cs typeface="Times New Roman"/>
              </a:rPr>
              <a:t> </a:t>
            </a:r>
            <a:r>
              <a:rPr sz="1250" i="1" spc="80" dirty="0">
                <a:latin typeface="Times New Roman"/>
                <a:cs typeface="Times New Roman"/>
              </a:rPr>
              <a:t>c</a:t>
            </a:r>
            <a:r>
              <a:rPr sz="1700" spc="-150" dirty="0">
                <a:latin typeface="Symbol"/>
                <a:cs typeface="Symbol"/>
              </a:rPr>
              <a:t></a:t>
            </a:r>
            <a:r>
              <a:rPr sz="1125" baseline="48148" dirty="0">
                <a:latin typeface="Times New Roman"/>
                <a:cs typeface="Times New Roman"/>
              </a:rPr>
              <a:t>2  </a:t>
            </a:r>
            <a:r>
              <a:rPr sz="1125" spc="-97" baseline="48148" dirty="0">
                <a:latin typeface="Times New Roman"/>
                <a:cs typeface="Times New Roman"/>
              </a:rPr>
              <a:t> </a:t>
            </a:r>
            <a:r>
              <a:rPr sz="1250" spc="20" dirty="0">
                <a:latin typeface="Symbol"/>
                <a:cs typeface="Symbol"/>
              </a:rPr>
              <a:t></a:t>
            </a:r>
            <a:r>
              <a:rPr sz="1250" spc="-1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12</a:t>
            </a:r>
            <a:r>
              <a:rPr sz="1250" spc="10" dirty="0">
                <a:latin typeface="Times New Roman"/>
                <a:cs typeface="Times New Roman"/>
              </a:rPr>
              <a:t>8</a:t>
            </a:r>
            <a:r>
              <a:rPr sz="1250" spc="5" dirty="0">
                <a:latin typeface="Times New Roman"/>
                <a:cs typeface="Times New Roman"/>
              </a:rPr>
              <a:t>.539</a:t>
            </a:r>
            <a:r>
              <a:rPr sz="1250" dirty="0">
                <a:latin typeface="Times New Roman"/>
                <a:cs typeface="Times New Roman"/>
              </a:rPr>
              <a:t>.</a:t>
            </a:r>
            <a:r>
              <a:rPr sz="1250" spc="5" dirty="0">
                <a:latin typeface="Times New Roman"/>
                <a:cs typeface="Times New Roman"/>
              </a:rPr>
              <a:t>81</a:t>
            </a:r>
            <a:r>
              <a:rPr sz="1250" spc="-15" dirty="0">
                <a:latin typeface="Times New Roman"/>
                <a:cs typeface="Times New Roman"/>
              </a:rPr>
              <a:t>6</a:t>
            </a:r>
            <a:r>
              <a:rPr sz="1250" dirty="0">
                <a:latin typeface="Times New Roman"/>
                <a:cs typeface="Times New Roman"/>
              </a:rPr>
              <a:t>,</a:t>
            </a:r>
            <a:r>
              <a:rPr sz="1250" spc="25" dirty="0">
                <a:latin typeface="Times New Roman"/>
                <a:cs typeface="Times New Roman"/>
              </a:rPr>
              <a:t>6</a:t>
            </a:r>
            <a:r>
              <a:rPr sz="1250" i="1" spc="50" dirty="0">
                <a:latin typeface="Times New Roman"/>
                <a:cs typeface="Times New Roman"/>
              </a:rPr>
              <a:t>m</a:t>
            </a:r>
            <a:r>
              <a:rPr sz="1250" i="1" spc="75" dirty="0">
                <a:latin typeface="Times New Roman"/>
                <a:cs typeface="Times New Roman"/>
              </a:rPr>
              <a:t>m</a:t>
            </a:r>
            <a:r>
              <a:rPr sz="1125" baseline="44444" dirty="0">
                <a:latin typeface="Times New Roman"/>
                <a:cs typeface="Times New Roman"/>
              </a:rPr>
              <a:t>4</a:t>
            </a:r>
            <a:endParaRPr sz="1125" baseline="44444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92326" y="6396422"/>
            <a:ext cx="3119755" cy="2096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1250" spc="10" dirty="0">
                <a:latin typeface="Calibri"/>
                <a:cs typeface="Calibri"/>
              </a:rPr>
              <a:t>Sehingga</a:t>
            </a:r>
            <a:r>
              <a:rPr sz="1250" spc="-5" dirty="0">
                <a:latin typeface="Calibri"/>
                <a:cs typeface="Calibri"/>
              </a:rPr>
              <a:t> </a:t>
            </a:r>
            <a:r>
              <a:rPr sz="1250" i="1" dirty="0">
                <a:latin typeface="Calibri"/>
                <a:cs typeface="Calibri"/>
              </a:rPr>
              <a:t>I</a:t>
            </a:r>
            <a:r>
              <a:rPr sz="1275" i="1" baseline="-9803" dirty="0">
                <a:latin typeface="Calibri"/>
                <a:cs typeface="Calibri"/>
              </a:rPr>
              <a:t>c</a:t>
            </a:r>
            <a:r>
              <a:rPr sz="1275" i="1" spc="157" baseline="-9803" dirty="0">
                <a:latin typeface="Calibri"/>
                <a:cs typeface="Calibri"/>
              </a:rPr>
              <a:t> </a:t>
            </a:r>
            <a:r>
              <a:rPr sz="1250" spc="10" dirty="0">
                <a:latin typeface="Calibri"/>
                <a:cs typeface="Calibri"/>
              </a:rPr>
              <a:t>=</a:t>
            </a:r>
            <a:r>
              <a:rPr sz="1250" spc="-5" dirty="0">
                <a:latin typeface="Calibri"/>
                <a:cs typeface="Calibri"/>
              </a:rPr>
              <a:t> </a:t>
            </a:r>
            <a:r>
              <a:rPr sz="1250" i="1" dirty="0">
                <a:latin typeface="Calibri"/>
                <a:cs typeface="Calibri"/>
              </a:rPr>
              <a:t>I</a:t>
            </a:r>
            <a:r>
              <a:rPr sz="1275" i="1" baseline="-9803" dirty="0">
                <a:latin typeface="Calibri"/>
                <a:cs typeface="Calibri"/>
              </a:rPr>
              <a:t>c</a:t>
            </a:r>
            <a:r>
              <a:rPr sz="1275" baseline="-9803" dirty="0">
                <a:latin typeface="Calibri"/>
                <a:cs typeface="Calibri"/>
              </a:rPr>
              <a:t>1</a:t>
            </a:r>
            <a:r>
              <a:rPr sz="1275" spc="150" baseline="-9803" dirty="0">
                <a:latin typeface="Calibri"/>
                <a:cs typeface="Calibri"/>
              </a:rPr>
              <a:t> </a:t>
            </a:r>
            <a:r>
              <a:rPr sz="1250" spc="10" dirty="0">
                <a:latin typeface="Calibri"/>
                <a:cs typeface="Calibri"/>
              </a:rPr>
              <a:t>+</a:t>
            </a:r>
            <a:r>
              <a:rPr sz="1250" spc="-5" dirty="0">
                <a:latin typeface="Calibri"/>
                <a:cs typeface="Calibri"/>
              </a:rPr>
              <a:t> </a:t>
            </a:r>
            <a:r>
              <a:rPr sz="1250" i="1" dirty="0">
                <a:latin typeface="Calibri"/>
                <a:cs typeface="Calibri"/>
              </a:rPr>
              <a:t>I</a:t>
            </a:r>
            <a:r>
              <a:rPr sz="1275" i="1" baseline="-9803" dirty="0">
                <a:latin typeface="Calibri"/>
                <a:cs typeface="Calibri"/>
              </a:rPr>
              <a:t>c</a:t>
            </a:r>
            <a:r>
              <a:rPr sz="1275" baseline="-9803" dirty="0">
                <a:latin typeface="Calibri"/>
                <a:cs typeface="Calibri"/>
              </a:rPr>
              <a:t>2</a:t>
            </a:r>
            <a:r>
              <a:rPr sz="1275" spc="127" baseline="-9803" dirty="0">
                <a:latin typeface="Calibri"/>
                <a:cs typeface="Calibri"/>
              </a:rPr>
              <a:t> </a:t>
            </a:r>
            <a:r>
              <a:rPr sz="1250" spc="10" dirty="0">
                <a:latin typeface="Calibri"/>
                <a:cs typeface="Calibri"/>
              </a:rPr>
              <a:t>+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i="1" dirty="0">
                <a:latin typeface="Calibri"/>
                <a:cs typeface="Calibri"/>
              </a:rPr>
              <a:t>I</a:t>
            </a:r>
            <a:r>
              <a:rPr sz="1275" i="1" baseline="-9803" dirty="0">
                <a:latin typeface="Calibri"/>
                <a:cs typeface="Calibri"/>
              </a:rPr>
              <a:t>c</a:t>
            </a:r>
            <a:r>
              <a:rPr sz="1275" baseline="-9803" dirty="0">
                <a:latin typeface="Calibri"/>
                <a:cs typeface="Calibri"/>
              </a:rPr>
              <a:t>3</a:t>
            </a:r>
            <a:r>
              <a:rPr sz="1275" spc="112" baseline="-9803" dirty="0">
                <a:latin typeface="Calibri"/>
                <a:cs typeface="Calibri"/>
              </a:rPr>
              <a:t> </a:t>
            </a:r>
            <a:r>
              <a:rPr sz="1250" spc="10" dirty="0">
                <a:latin typeface="Calibri"/>
                <a:cs typeface="Calibri"/>
              </a:rPr>
              <a:t>= </a:t>
            </a:r>
            <a:r>
              <a:rPr sz="1250" spc="5" dirty="0">
                <a:latin typeface="Calibri"/>
                <a:cs typeface="Calibri"/>
              </a:rPr>
              <a:t>695.455.351,4</a:t>
            </a:r>
            <a:r>
              <a:rPr sz="1250" dirty="0">
                <a:latin typeface="Calibri"/>
                <a:cs typeface="Calibri"/>
              </a:rPr>
              <a:t> </a:t>
            </a:r>
            <a:r>
              <a:rPr sz="1250" spc="15" dirty="0">
                <a:latin typeface="Calibri"/>
                <a:cs typeface="Calibri"/>
              </a:rPr>
              <a:t>mm</a:t>
            </a:r>
            <a:r>
              <a:rPr sz="1275" spc="22" baseline="39215" dirty="0">
                <a:latin typeface="Calibri"/>
                <a:cs typeface="Calibri"/>
              </a:rPr>
              <a:t>4</a:t>
            </a:r>
            <a:endParaRPr sz="1275" baseline="39215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321891" y="1807318"/>
            <a:ext cx="3302635" cy="3255645"/>
            <a:chOff x="4797890" y="1807317"/>
            <a:chExt cx="3302635" cy="3255645"/>
          </a:xfrm>
        </p:grpSpPr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97890" y="1807317"/>
              <a:ext cx="2911914" cy="325520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076062" y="3789044"/>
              <a:ext cx="3024505" cy="0"/>
            </a:xfrm>
            <a:custGeom>
              <a:avLst/>
              <a:gdLst/>
              <a:ahLst/>
              <a:cxnLst/>
              <a:rect l="l" t="t" r="r" b="b"/>
              <a:pathLst>
                <a:path w="3024504">
                  <a:moveTo>
                    <a:pt x="0" y="0"/>
                  </a:moveTo>
                  <a:lnTo>
                    <a:pt x="3024378" y="0"/>
                  </a:lnTo>
                </a:path>
              </a:pathLst>
            </a:custGeom>
            <a:ln w="19050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13779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4440" y="665810"/>
            <a:ext cx="7887970" cy="41831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50800"/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Momen</a:t>
            </a:r>
            <a:r>
              <a:rPr sz="2400" b="1" spc="-3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Polar</a:t>
            </a:r>
            <a:endParaRPr sz="2400" dirty="0">
              <a:latin typeface="Calibri"/>
              <a:cs typeface="Calibri"/>
            </a:endParaRPr>
          </a:p>
          <a:p>
            <a:pPr marL="393065" marR="3114040" indent="-342900" algn="just">
              <a:spcBef>
                <a:spcPts val="1690"/>
              </a:spcBef>
              <a:buFont typeface="Arial"/>
              <a:buChar char="•"/>
              <a:tabLst>
                <a:tab pos="393700" algn="l"/>
              </a:tabLst>
            </a:pPr>
            <a:r>
              <a:rPr sz="1900" spc="-5" dirty="0">
                <a:latin typeface="Calibri"/>
                <a:cs typeface="Calibri"/>
              </a:rPr>
              <a:t>Momen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inersia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spc="-5" dirty="0">
                <a:latin typeface="Calibri"/>
                <a:cs typeface="Calibri"/>
              </a:rPr>
              <a:t> dibahas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sejauh</a:t>
            </a:r>
            <a:r>
              <a:rPr sz="1900" spc="-5" dirty="0">
                <a:latin typeface="Calibri"/>
                <a:cs typeface="Calibri"/>
              </a:rPr>
              <a:t> ini 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didefinisikan </a:t>
            </a:r>
            <a:r>
              <a:rPr sz="1900" spc="-5" dirty="0">
                <a:latin typeface="Calibri"/>
                <a:cs typeface="Calibri"/>
              </a:rPr>
              <a:t>terhadap sumbu </a:t>
            </a:r>
            <a:r>
              <a:rPr sz="1900" spc="-10" dirty="0">
                <a:latin typeface="Calibri"/>
                <a:cs typeface="Calibri"/>
              </a:rPr>
              <a:t>yang terletak </a:t>
            </a:r>
            <a:r>
              <a:rPr sz="1900" spc="-5" dirty="0">
                <a:latin typeface="Calibri"/>
                <a:cs typeface="Calibri"/>
              </a:rPr>
              <a:t> di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dalam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bidang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area</a:t>
            </a:r>
            <a:r>
              <a:rPr sz="1900" spc="-5" dirty="0">
                <a:latin typeface="Calibri"/>
                <a:cs typeface="Calibri"/>
              </a:rPr>
              <a:t> itu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sendiri,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seperti 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sumbu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x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y</a:t>
            </a:r>
            <a:r>
              <a:rPr sz="1900" i="1" spc="-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dalam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gambar</a:t>
            </a:r>
            <a:endParaRPr sz="1900" dirty="0">
              <a:latin typeface="Calibri"/>
              <a:cs typeface="Calibri"/>
            </a:endParaRPr>
          </a:p>
          <a:p>
            <a:pPr marL="393065" marR="3115945" indent="-342900" algn="just">
              <a:spcBef>
                <a:spcPts val="455"/>
              </a:spcBef>
              <a:buFont typeface="Arial"/>
              <a:buChar char="•"/>
              <a:tabLst>
                <a:tab pos="393700" algn="l"/>
              </a:tabLst>
            </a:pPr>
            <a:r>
              <a:rPr sz="1900" spc="-5" dirty="0">
                <a:latin typeface="Calibri"/>
                <a:cs typeface="Calibri"/>
              </a:rPr>
              <a:t>Kini </a:t>
            </a:r>
            <a:r>
              <a:rPr sz="1900" spc="-15" dirty="0">
                <a:latin typeface="Calibri"/>
                <a:cs typeface="Calibri"/>
              </a:rPr>
              <a:t>akan </a:t>
            </a:r>
            <a:r>
              <a:rPr sz="1900" spc="-5" dirty="0">
                <a:latin typeface="Calibri"/>
                <a:cs typeface="Calibri"/>
              </a:rPr>
              <a:t>ditinjau </a:t>
            </a:r>
            <a:r>
              <a:rPr sz="1900" b="1" dirty="0">
                <a:solidFill>
                  <a:srgbClr val="6F2F9F"/>
                </a:solidFill>
                <a:latin typeface="Calibri"/>
                <a:cs typeface="Calibri"/>
              </a:rPr>
              <a:t>sumbu </a:t>
            </a:r>
            <a:r>
              <a:rPr sz="1900" b="1" spc="-10" dirty="0">
                <a:solidFill>
                  <a:srgbClr val="6F2F9F"/>
                </a:solidFill>
                <a:latin typeface="Calibri"/>
                <a:cs typeface="Calibri"/>
              </a:rPr>
              <a:t>yang </a:t>
            </a:r>
            <a:r>
              <a:rPr sz="1900" b="1" spc="-15" dirty="0">
                <a:solidFill>
                  <a:srgbClr val="6F2F9F"/>
                </a:solidFill>
                <a:latin typeface="Calibri"/>
                <a:cs typeface="Calibri"/>
              </a:rPr>
              <a:t>tegak </a:t>
            </a:r>
            <a:r>
              <a:rPr sz="1900" b="1" spc="-5" dirty="0">
                <a:solidFill>
                  <a:srgbClr val="6F2F9F"/>
                </a:solidFill>
                <a:latin typeface="Calibri"/>
                <a:cs typeface="Calibri"/>
              </a:rPr>
              <a:t>lurus </a:t>
            </a:r>
            <a:r>
              <a:rPr sz="19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Calibri"/>
                <a:cs typeface="Calibri"/>
              </a:rPr>
              <a:t>bidang</a:t>
            </a:r>
            <a:r>
              <a:rPr sz="19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Calibri"/>
                <a:cs typeface="Calibri"/>
              </a:rPr>
              <a:t>area</a:t>
            </a:r>
            <a:r>
              <a:rPr sz="1900" b="1" spc="-5" dirty="0">
                <a:solidFill>
                  <a:srgbClr val="6F2F9F"/>
                </a:solidFill>
                <a:latin typeface="Calibri"/>
                <a:cs typeface="Calibri"/>
              </a:rPr>
              <a:t> dan</a:t>
            </a:r>
            <a:r>
              <a:rPr sz="19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Calibri"/>
                <a:cs typeface="Calibri"/>
              </a:rPr>
              <a:t>berpotongan</a:t>
            </a:r>
            <a:r>
              <a:rPr sz="19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Calibri"/>
                <a:cs typeface="Calibri"/>
              </a:rPr>
              <a:t>dengan </a:t>
            </a:r>
            <a:r>
              <a:rPr sz="1900" b="1" spc="-5" dirty="0">
                <a:solidFill>
                  <a:srgbClr val="6F2F9F"/>
                </a:solidFill>
                <a:latin typeface="Calibri"/>
                <a:cs typeface="Calibri"/>
              </a:rPr>
              <a:t> bidang</a:t>
            </a:r>
            <a:r>
              <a:rPr sz="19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6F2F9F"/>
                </a:solidFill>
                <a:latin typeface="Calibri"/>
                <a:cs typeface="Calibri"/>
              </a:rPr>
              <a:t>tersebut</a:t>
            </a:r>
            <a:r>
              <a:rPr sz="1900" b="1" spc="3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Calibri"/>
                <a:cs typeface="Calibri"/>
              </a:rPr>
              <a:t>di</a:t>
            </a:r>
            <a:r>
              <a:rPr sz="1900" b="1" spc="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Calibri"/>
                <a:cs typeface="Calibri"/>
              </a:rPr>
              <a:t>titik</a:t>
            </a:r>
            <a:r>
              <a:rPr sz="1900" b="1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Calibri"/>
                <a:cs typeface="Calibri"/>
              </a:rPr>
              <a:t>pusat</a:t>
            </a:r>
            <a:r>
              <a:rPr sz="19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6F2F9F"/>
                </a:solidFill>
                <a:latin typeface="Calibri"/>
                <a:cs typeface="Calibri"/>
              </a:rPr>
              <a:t>O</a:t>
            </a:r>
            <a:endParaRPr sz="1900" dirty="0">
              <a:latin typeface="Calibri"/>
              <a:cs typeface="Calibri"/>
            </a:endParaRPr>
          </a:p>
          <a:p>
            <a:pPr marL="393065" marR="3115310" indent="-342900" algn="just">
              <a:spcBef>
                <a:spcPts val="459"/>
              </a:spcBef>
              <a:buFont typeface="Arial"/>
              <a:buChar char="•"/>
              <a:tabLst>
                <a:tab pos="393700" algn="l"/>
              </a:tabLst>
            </a:pPr>
            <a:r>
              <a:rPr sz="1900" spc="-5" dirty="0">
                <a:latin typeface="Calibri"/>
                <a:cs typeface="Calibri"/>
              </a:rPr>
              <a:t>Momen </a:t>
            </a:r>
            <a:r>
              <a:rPr sz="1900" spc="-10" dirty="0">
                <a:latin typeface="Calibri"/>
                <a:cs typeface="Calibri"/>
              </a:rPr>
              <a:t>inersia </a:t>
            </a:r>
            <a:r>
              <a:rPr sz="1900" spc="-5" dirty="0">
                <a:latin typeface="Calibri"/>
                <a:cs typeface="Calibri"/>
              </a:rPr>
              <a:t>terhadap sumbu </a:t>
            </a:r>
            <a:r>
              <a:rPr sz="1900" spc="-10" dirty="0">
                <a:latin typeface="Calibri"/>
                <a:cs typeface="Calibri"/>
              </a:rPr>
              <a:t>yang </a:t>
            </a:r>
            <a:r>
              <a:rPr sz="1900" spc="-15" dirty="0">
                <a:latin typeface="Calibri"/>
                <a:cs typeface="Calibri"/>
              </a:rPr>
              <a:t>tegak 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lurus</a:t>
            </a:r>
            <a:r>
              <a:rPr sz="1900" dirty="0">
                <a:latin typeface="Calibri"/>
                <a:cs typeface="Calibri"/>
              </a:rPr>
              <a:t> ini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disebut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Calibri"/>
                <a:cs typeface="Calibri"/>
              </a:rPr>
              <a:t>momen</a:t>
            </a:r>
            <a:r>
              <a:rPr sz="19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Calibri"/>
                <a:cs typeface="Calibri"/>
              </a:rPr>
              <a:t>inersia</a:t>
            </a:r>
            <a:r>
              <a:rPr sz="19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Calibri"/>
                <a:cs typeface="Calibri"/>
              </a:rPr>
              <a:t>polar</a:t>
            </a:r>
            <a:r>
              <a:rPr sz="19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1900" b="1" i="1" spc="-5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1875" b="1" i="1" spc="-7" baseline="-20000" dirty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sz="1900" b="1" spc="-5" dirty="0">
                <a:solidFill>
                  <a:srgbClr val="FF0000"/>
                </a:solidFill>
                <a:latin typeface="Calibri"/>
                <a:cs typeface="Calibri"/>
              </a:rPr>
              <a:t>) </a:t>
            </a:r>
            <a:r>
              <a:rPr sz="1900" b="1" spc="-4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dapat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didefinisikan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dalam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bentuk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:</a:t>
            </a:r>
            <a:endParaRPr sz="19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94127" y="5348287"/>
            <a:ext cx="1570355" cy="576580"/>
          </a:xfrm>
          <a:custGeom>
            <a:avLst/>
            <a:gdLst/>
            <a:ahLst/>
            <a:cxnLst/>
            <a:rect l="l" t="t" r="r" b="b"/>
            <a:pathLst>
              <a:path w="1570354" h="576579">
                <a:moveTo>
                  <a:pt x="1569974" y="0"/>
                </a:moveTo>
                <a:lnTo>
                  <a:pt x="0" y="0"/>
                </a:lnTo>
                <a:lnTo>
                  <a:pt x="0" y="576262"/>
                </a:lnTo>
                <a:lnTo>
                  <a:pt x="1569974" y="576262"/>
                </a:lnTo>
                <a:lnTo>
                  <a:pt x="1569974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953292" y="5343432"/>
            <a:ext cx="146050" cy="5924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3700" spc="30" dirty="0">
                <a:latin typeface="Symbol"/>
                <a:cs typeface="Symbol"/>
              </a:rPr>
              <a:t></a:t>
            </a:r>
            <a:endParaRPr sz="37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1289" y="5597703"/>
            <a:ext cx="107314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50" i="1" spc="15" dirty="0">
                <a:latin typeface="Times New Roman"/>
                <a:cs typeface="Times New Roman"/>
              </a:rPr>
              <a:t>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56300" y="5377706"/>
            <a:ext cx="107314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50" spc="1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51251" y="5370129"/>
            <a:ext cx="1474470" cy="4248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  <a:tabLst>
                <a:tab pos="351155" algn="l"/>
                <a:tab pos="790575" algn="l"/>
                <a:tab pos="1111250" algn="l"/>
              </a:tabLst>
            </a:pPr>
            <a:r>
              <a:rPr sz="2450" i="1" spc="30" dirty="0">
                <a:latin typeface="Times New Roman"/>
                <a:cs typeface="Times New Roman"/>
              </a:rPr>
              <a:t>I	</a:t>
            </a:r>
            <a:r>
              <a:rPr sz="2450" spc="50" dirty="0">
                <a:latin typeface="Symbol"/>
                <a:cs typeface="Symbol"/>
              </a:rPr>
              <a:t></a:t>
            </a:r>
            <a:r>
              <a:rPr sz="2450" spc="50" dirty="0">
                <a:latin typeface="Times New Roman"/>
                <a:cs typeface="Times New Roman"/>
              </a:rPr>
              <a:t>	</a:t>
            </a:r>
            <a:r>
              <a:rPr sz="2600" i="1" spc="-30" dirty="0">
                <a:latin typeface="Symbol"/>
                <a:cs typeface="Symbol"/>
              </a:rPr>
              <a:t></a:t>
            </a:r>
            <a:r>
              <a:rPr sz="2600" spc="-30" dirty="0">
                <a:latin typeface="Times New Roman"/>
                <a:cs typeface="Times New Roman"/>
              </a:rPr>
              <a:t>	</a:t>
            </a:r>
            <a:r>
              <a:rPr sz="2450" i="1" spc="10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9268" y="2297591"/>
            <a:ext cx="2369546" cy="275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520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1740" y="665810"/>
            <a:ext cx="7900670" cy="21210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63500"/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Momen</a:t>
            </a:r>
            <a:r>
              <a:rPr sz="2400" b="1" spc="-3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Polar</a:t>
            </a:r>
            <a:endParaRPr sz="2400" dirty="0">
              <a:latin typeface="Calibri"/>
              <a:cs typeface="Calibri"/>
            </a:endParaRPr>
          </a:p>
          <a:p>
            <a:pPr marL="406400" indent="-342900">
              <a:lnSpc>
                <a:spcPts val="2500"/>
              </a:lnSpc>
              <a:spcBef>
                <a:spcPts val="161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spc="-5" dirty="0">
                <a:latin typeface="Calibri"/>
                <a:cs typeface="Calibri"/>
              </a:rPr>
              <a:t>Besaran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100" i="1" spc="-55" dirty="0">
                <a:latin typeface="Symbol"/>
                <a:cs typeface="Symbol"/>
              </a:rPr>
              <a:t></a:t>
            </a:r>
            <a:r>
              <a:rPr sz="2100" i="1" spc="18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adalah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2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titik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elemen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luas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diferensial</a:t>
            </a:r>
            <a:endParaRPr sz="2000" dirty="0">
              <a:latin typeface="Calibri"/>
              <a:cs typeface="Calibri"/>
            </a:endParaRPr>
          </a:p>
          <a:p>
            <a:pPr marL="405765">
              <a:lnSpc>
                <a:spcPts val="2380"/>
              </a:lnSpc>
            </a:pPr>
            <a:r>
              <a:rPr sz="2000" i="1" dirty="0">
                <a:latin typeface="Calibri"/>
                <a:cs typeface="Calibri"/>
              </a:rPr>
              <a:t>dA</a:t>
            </a:r>
            <a:endParaRPr sz="2000" dirty="0">
              <a:latin typeface="Calibri"/>
              <a:cs typeface="Calibri"/>
            </a:endParaRPr>
          </a:p>
          <a:p>
            <a:pPr marL="406400" indent="-342900">
              <a:spcBef>
                <a:spcPts val="40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spc="-10" dirty="0">
                <a:latin typeface="Calibri"/>
                <a:cs typeface="Calibri"/>
              </a:rPr>
              <a:t>Karena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100" i="1" spc="-20" dirty="0">
                <a:latin typeface="Symbol"/>
                <a:cs typeface="Symbol"/>
              </a:rPr>
              <a:t></a:t>
            </a:r>
            <a:r>
              <a:rPr sz="1950" spc="-30" baseline="25641" dirty="0">
                <a:latin typeface="Calibri"/>
                <a:cs typeface="Calibri"/>
              </a:rPr>
              <a:t>2</a:t>
            </a:r>
            <a:r>
              <a:rPr sz="1950" spc="202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x</a:t>
            </a:r>
            <a:r>
              <a:rPr sz="1950" spc="7" baseline="25641" dirty="0">
                <a:latin typeface="Calibri"/>
                <a:cs typeface="Calibri"/>
              </a:rPr>
              <a:t>2</a:t>
            </a:r>
            <a:r>
              <a:rPr sz="1950" spc="209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y</a:t>
            </a:r>
            <a:r>
              <a:rPr sz="1950" spc="7" baseline="25641" dirty="0">
                <a:latin typeface="Calibri"/>
                <a:cs typeface="Calibri"/>
              </a:rPr>
              <a:t>2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42540" y="4649471"/>
            <a:ext cx="40665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1426845" algn="l"/>
                <a:tab pos="3173730" algn="l"/>
              </a:tabLst>
            </a:pP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spc="-35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an	m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n</a:t>
            </a:r>
            <a:r>
              <a:rPr sz="2000" spc="15" dirty="0">
                <a:latin typeface="Calibri"/>
                <a:cs typeface="Calibri"/>
              </a:rPr>
              <a:t>g</a:t>
            </a:r>
            <a:r>
              <a:rPr sz="2000" spc="-10" dirty="0">
                <a:latin typeface="Calibri"/>
                <a:cs typeface="Calibri"/>
              </a:rPr>
              <a:t>g</a:t>
            </a:r>
            <a:r>
              <a:rPr sz="2000" spc="-5" dirty="0">
                <a:latin typeface="Calibri"/>
                <a:cs typeface="Calibri"/>
              </a:rPr>
              <a:t>u</a:t>
            </a:r>
            <a:r>
              <a:rPr sz="2000" spc="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an	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eo</a:t>
            </a:r>
            <a:r>
              <a:rPr sz="2000" spc="-3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68618" y="4649471"/>
            <a:ext cx="7296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sumbu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57694" y="4649471"/>
            <a:ext cx="7061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sejajar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22640" y="4649471"/>
            <a:ext cx="6184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d</a:t>
            </a:r>
            <a:r>
              <a:rPr sz="2000" dirty="0">
                <a:latin typeface="Calibri"/>
                <a:cs typeface="Calibri"/>
              </a:rPr>
              <a:t>ap</a:t>
            </a:r>
            <a:r>
              <a:rPr sz="2000" spc="-2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5440" y="4954271"/>
            <a:ext cx="25234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20" dirty="0">
                <a:latin typeface="Calibri"/>
                <a:cs typeface="Calibri"/>
              </a:rPr>
              <a:t>dinyatakan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pula</a:t>
            </a:r>
            <a:r>
              <a:rPr sz="2000" spc="-10" dirty="0">
                <a:latin typeface="Calibri"/>
                <a:cs typeface="Calibri"/>
              </a:rPr>
              <a:t> bahwa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13637" y="3280179"/>
            <a:ext cx="4328795" cy="591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1184275" algn="l"/>
                <a:tab pos="3091815" algn="l"/>
                <a:tab pos="4180840" algn="l"/>
              </a:tabLst>
            </a:pPr>
            <a:r>
              <a:rPr sz="3700" spc="40" dirty="0">
                <a:latin typeface="Symbol"/>
                <a:cs typeface="Symbol"/>
              </a:rPr>
              <a:t></a:t>
            </a:r>
            <a:r>
              <a:rPr sz="3700" spc="40" dirty="0">
                <a:latin typeface="Times New Roman"/>
                <a:cs typeface="Times New Roman"/>
              </a:rPr>
              <a:t>	</a:t>
            </a:r>
            <a:r>
              <a:rPr sz="3700" spc="40" dirty="0">
                <a:latin typeface="Symbol"/>
                <a:cs typeface="Symbol"/>
              </a:rPr>
              <a:t></a:t>
            </a:r>
            <a:r>
              <a:rPr sz="3700" spc="40" dirty="0">
                <a:latin typeface="Times New Roman"/>
                <a:cs typeface="Times New Roman"/>
              </a:rPr>
              <a:t>	</a:t>
            </a:r>
            <a:r>
              <a:rPr sz="3700" spc="40" dirty="0">
                <a:latin typeface="Symbol"/>
                <a:cs typeface="Symbol"/>
              </a:rPr>
              <a:t></a:t>
            </a:r>
            <a:r>
              <a:rPr sz="3700" spc="40" dirty="0">
                <a:latin typeface="Times New Roman"/>
                <a:cs typeface="Times New Roman"/>
              </a:rPr>
              <a:t>	</a:t>
            </a:r>
            <a:r>
              <a:rPr sz="3700" spc="40" dirty="0">
                <a:latin typeface="Symbol"/>
                <a:cs typeface="Symbol"/>
              </a:rPr>
              <a:t></a:t>
            </a:r>
            <a:endParaRPr sz="37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61996" y="3534459"/>
            <a:ext cx="1212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i="1" spc="25" dirty="0">
                <a:latin typeface="Times New Roman"/>
                <a:cs typeface="Times New Roman"/>
              </a:rPr>
              <a:t>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62240" y="3324208"/>
            <a:ext cx="1800860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1141095" algn="l"/>
              </a:tabLst>
            </a:pPr>
            <a:r>
              <a:rPr sz="2450" i="1" spc="90" dirty="0">
                <a:latin typeface="Times New Roman"/>
                <a:cs typeface="Times New Roman"/>
              </a:rPr>
              <a:t>x</a:t>
            </a:r>
            <a:r>
              <a:rPr sz="2175" spc="135" baseline="42145" dirty="0">
                <a:latin typeface="Times New Roman"/>
                <a:cs typeface="Times New Roman"/>
              </a:rPr>
              <a:t>2</a:t>
            </a:r>
            <a:r>
              <a:rPr sz="2450" i="1" spc="90" dirty="0">
                <a:latin typeface="Times New Roman"/>
                <a:cs typeface="Times New Roman"/>
              </a:rPr>
              <a:t>dA</a:t>
            </a:r>
            <a:r>
              <a:rPr sz="2450" i="1" spc="-325" dirty="0">
                <a:latin typeface="Times New Roman"/>
                <a:cs typeface="Times New Roman"/>
              </a:rPr>
              <a:t> </a:t>
            </a:r>
            <a:r>
              <a:rPr sz="2450" spc="65" dirty="0">
                <a:latin typeface="Symbol"/>
                <a:cs typeface="Symbol"/>
              </a:rPr>
              <a:t></a:t>
            </a:r>
            <a:r>
              <a:rPr sz="2450" spc="65" dirty="0">
                <a:latin typeface="Times New Roman"/>
                <a:cs typeface="Times New Roman"/>
              </a:rPr>
              <a:t>	</a:t>
            </a:r>
            <a:r>
              <a:rPr sz="2450" i="1" spc="85" dirty="0">
                <a:latin typeface="Times New Roman"/>
                <a:cs typeface="Times New Roman"/>
              </a:rPr>
              <a:t>y</a:t>
            </a:r>
            <a:r>
              <a:rPr sz="2175" spc="127" baseline="42145" dirty="0">
                <a:latin typeface="Times New Roman"/>
                <a:cs typeface="Times New Roman"/>
              </a:rPr>
              <a:t>2</a:t>
            </a:r>
            <a:r>
              <a:rPr sz="2450" i="1" spc="85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86679" y="3135338"/>
            <a:ext cx="3686810" cy="629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  <a:tabLst>
                <a:tab pos="389255" algn="l"/>
                <a:tab pos="828040" algn="l"/>
                <a:tab pos="1986914" algn="l"/>
              </a:tabLst>
            </a:pPr>
            <a:r>
              <a:rPr sz="2450" i="1" spc="40" dirty="0">
                <a:latin typeface="Times New Roman"/>
                <a:cs typeface="Times New Roman"/>
              </a:rPr>
              <a:t>I	</a:t>
            </a:r>
            <a:r>
              <a:rPr sz="2450" spc="65" dirty="0">
                <a:latin typeface="Symbol"/>
                <a:cs typeface="Symbol"/>
              </a:rPr>
              <a:t></a:t>
            </a:r>
            <a:r>
              <a:rPr sz="2450" spc="65" dirty="0">
                <a:latin typeface="Times New Roman"/>
                <a:cs typeface="Times New Roman"/>
              </a:rPr>
              <a:t>	</a:t>
            </a:r>
            <a:r>
              <a:rPr sz="2600" i="1" spc="-15" dirty="0">
                <a:latin typeface="Symbol"/>
                <a:cs typeface="Symbol"/>
              </a:rPr>
              <a:t></a:t>
            </a:r>
            <a:r>
              <a:rPr sz="2600" spc="-385" dirty="0">
                <a:latin typeface="Times New Roman"/>
                <a:cs typeface="Times New Roman"/>
              </a:rPr>
              <a:t> </a:t>
            </a:r>
            <a:r>
              <a:rPr sz="2175" spc="172" baseline="42145" dirty="0">
                <a:latin typeface="Times New Roman"/>
                <a:cs typeface="Times New Roman"/>
              </a:rPr>
              <a:t>2</a:t>
            </a:r>
            <a:r>
              <a:rPr sz="2450" i="1" spc="5" dirty="0">
                <a:latin typeface="Times New Roman"/>
                <a:cs typeface="Times New Roman"/>
              </a:rPr>
              <a:t>d</a:t>
            </a:r>
            <a:r>
              <a:rPr sz="2450" i="1" spc="75" dirty="0">
                <a:latin typeface="Times New Roman"/>
                <a:cs typeface="Times New Roman"/>
              </a:rPr>
              <a:t>A</a:t>
            </a:r>
            <a:r>
              <a:rPr sz="2450" i="1" spc="-180" dirty="0">
                <a:latin typeface="Times New Roman"/>
                <a:cs typeface="Times New Roman"/>
              </a:rPr>
              <a:t> </a:t>
            </a:r>
            <a:r>
              <a:rPr sz="2450" spc="65" dirty="0">
                <a:latin typeface="Symbol"/>
                <a:cs typeface="Symbol"/>
              </a:rPr>
              <a:t></a:t>
            </a:r>
            <a:r>
              <a:rPr sz="2450" dirty="0">
                <a:latin typeface="Times New Roman"/>
                <a:cs typeface="Times New Roman"/>
              </a:rPr>
              <a:t>	</a:t>
            </a:r>
            <a:r>
              <a:rPr sz="3950" spc="-540" dirty="0">
                <a:latin typeface="Symbol"/>
                <a:cs typeface="Symbol"/>
              </a:rPr>
              <a:t></a:t>
            </a:r>
            <a:r>
              <a:rPr sz="2450" i="1" spc="165" dirty="0">
                <a:latin typeface="Times New Roman"/>
                <a:cs typeface="Times New Roman"/>
              </a:rPr>
              <a:t>x</a:t>
            </a:r>
            <a:r>
              <a:rPr sz="2175" spc="37" baseline="42145" dirty="0">
                <a:latin typeface="Times New Roman"/>
                <a:cs typeface="Times New Roman"/>
              </a:rPr>
              <a:t>2</a:t>
            </a:r>
            <a:r>
              <a:rPr sz="2175" baseline="42145" dirty="0">
                <a:latin typeface="Times New Roman"/>
                <a:cs typeface="Times New Roman"/>
              </a:rPr>
              <a:t> </a:t>
            </a:r>
            <a:r>
              <a:rPr sz="2175" spc="-135" baseline="42145" dirty="0">
                <a:latin typeface="Times New Roman"/>
                <a:cs typeface="Times New Roman"/>
              </a:rPr>
              <a:t> </a:t>
            </a:r>
            <a:r>
              <a:rPr sz="2450" spc="65" dirty="0">
                <a:latin typeface="Symbol"/>
                <a:cs typeface="Symbol"/>
              </a:rPr>
              <a:t></a:t>
            </a:r>
            <a:r>
              <a:rPr sz="2450" spc="15" dirty="0">
                <a:latin typeface="Times New Roman"/>
                <a:cs typeface="Times New Roman"/>
              </a:rPr>
              <a:t> </a:t>
            </a:r>
            <a:r>
              <a:rPr sz="2450" i="1" spc="204" dirty="0">
                <a:latin typeface="Times New Roman"/>
                <a:cs typeface="Times New Roman"/>
              </a:rPr>
              <a:t>y</a:t>
            </a:r>
            <a:r>
              <a:rPr sz="2175" spc="37" baseline="42145" dirty="0">
                <a:latin typeface="Times New Roman"/>
                <a:cs typeface="Times New Roman"/>
              </a:rPr>
              <a:t>2</a:t>
            </a:r>
            <a:r>
              <a:rPr sz="2175" spc="-60" baseline="42145" dirty="0">
                <a:latin typeface="Times New Roman"/>
                <a:cs typeface="Times New Roman"/>
              </a:rPr>
              <a:t> </a:t>
            </a:r>
            <a:r>
              <a:rPr sz="3950" spc="-740" dirty="0">
                <a:latin typeface="Symbol"/>
                <a:cs typeface="Symbol"/>
              </a:rPr>
              <a:t></a:t>
            </a:r>
            <a:r>
              <a:rPr sz="2450" i="1" spc="5" dirty="0">
                <a:latin typeface="Times New Roman"/>
                <a:cs typeface="Times New Roman"/>
              </a:rPr>
              <a:t>d</a:t>
            </a:r>
            <a:r>
              <a:rPr sz="2450" i="1" spc="75" dirty="0">
                <a:latin typeface="Times New Roman"/>
                <a:cs typeface="Times New Roman"/>
              </a:rPr>
              <a:t>A</a:t>
            </a:r>
            <a:r>
              <a:rPr sz="2450" i="1" spc="-175" dirty="0">
                <a:latin typeface="Times New Roman"/>
                <a:cs typeface="Times New Roman"/>
              </a:rPr>
              <a:t> </a:t>
            </a:r>
            <a:r>
              <a:rPr sz="2450" spc="65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99613" y="4077017"/>
            <a:ext cx="1492250" cy="380232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3175" rIns="0" bIns="0" rtlCol="0">
            <a:spAutoFit/>
          </a:bodyPr>
          <a:lstStyle/>
          <a:p>
            <a:pPr marL="56515">
              <a:spcBef>
                <a:spcPts val="25"/>
              </a:spcBef>
            </a:pPr>
            <a:r>
              <a:rPr sz="2450" i="1" spc="35" dirty="0">
                <a:latin typeface="Times New Roman"/>
                <a:cs typeface="Times New Roman"/>
              </a:rPr>
              <a:t>I</a:t>
            </a:r>
            <a:r>
              <a:rPr sz="2450" i="1" spc="-290" dirty="0">
                <a:latin typeface="Times New Roman"/>
                <a:cs typeface="Times New Roman"/>
              </a:rPr>
              <a:t> </a:t>
            </a:r>
            <a:r>
              <a:rPr sz="2175" i="1" spc="30" baseline="-22988" dirty="0">
                <a:latin typeface="Times New Roman"/>
                <a:cs typeface="Times New Roman"/>
              </a:rPr>
              <a:t>p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165" baseline="-22988" dirty="0">
                <a:latin typeface="Times New Roman"/>
                <a:cs typeface="Times New Roman"/>
              </a:rPr>
              <a:t> </a:t>
            </a:r>
            <a:r>
              <a:rPr sz="2450" spc="60" dirty="0">
                <a:latin typeface="Symbol"/>
                <a:cs typeface="Symbol"/>
              </a:rPr>
              <a:t></a:t>
            </a:r>
            <a:r>
              <a:rPr sz="2450" spc="-5" dirty="0">
                <a:latin typeface="Times New Roman"/>
                <a:cs typeface="Times New Roman"/>
              </a:rPr>
              <a:t> </a:t>
            </a:r>
            <a:r>
              <a:rPr sz="2450" i="1" spc="245" dirty="0">
                <a:latin typeface="Times New Roman"/>
                <a:cs typeface="Times New Roman"/>
              </a:rPr>
              <a:t>I</a:t>
            </a:r>
            <a:r>
              <a:rPr sz="2175" i="1" spc="30" baseline="-22988" dirty="0">
                <a:latin typeface="Times New Roman"/>
                <a:cs typeface="Times New Roman"/>
              </a:rPr>
              <a:t>x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-75" baseline="-22988" dirty="0">
                <a:latin typeface="Times New Roman"/>
                <a:cs typeface="Times New Roman"/>
              </a:rPr>
              <a:t> </a:t>
            </a:r>
            <a:r>
              <a:rPr sz="2450" spc="60" dirty="0">
                <a:latin typeface="Symbol"/>
                <a:cs typeface="Symbol"/>
              </a:rPr>
              <a:t></a:t>
            </a:r>
            <a:r>
              <a:rPr sz="2450" spc="-125" dirty="0">
                <a:latin typeface="Times New Roman"/>
                <a:cs typeface="Times New Roman"/>
              </a:rPr>
              <a:t> </a:t>
            </a:r>
            <a:r>
              <a:rPr sz="2450" i="1" spc="35" dirty="0">
                <a:latin typeface="Times New Roman"/>
                <a:cs typeface="Times New Roman"/>
              </a:rPr>
              <a:t>I</a:t>
            </a:r>
            <a:r>
              <a:rPr sz="2450" i="1" spc="-330" dirty="0">
                <a:latin typeface="Times New Roman"/>
                <a:cs typeface="Times New Roman"/>
              </a:rPr>
              <a:t> </a:t>
            </a:r>
            <a:r>
              <a:rPr sz="2175" i="1" spc="30" baseline="-22988" dirty="0">
                <a:latin typeface="Times New Roman"/>
                <a:cs typeface="Times New Roman"/>
              </a:rPr>
              <a:t>y</a:t>
            </a:r>
            <a:endParaRPr sz="2175" baseline="-22988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0569" y="2597658"/>
            <a:ext cx="2095500" cy="1990725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2999614" y="5373218"/>
            <a:ext cx="2460625" cy="549275"/>
          </a:xfrm>
          <a:custGeom>
            <a:avLst/>
            <a:gdLst/>
            <a:ahLst/>
            <a:cxnLst/>
            <a:rect l="l" t="t" r="r" b="b"/>
            <a:pathLst>
              <a:path w="2460625" h="549275">
                <a:moveTo>
                  <a:pt x="2460625" y="0"/>
                </a:moveTo>
                <a:lnTo>
                  <a:pt x="0" y="0"/>
                </a:lnTo>
                <a:lnTo>
                  <a:pt x="0" y="549275"/>
                </a:lnTo>
                <a:lnTo>
                  <a:pt x="2460625" y="549275"/>
                </a:lnTo>
                <a:lnTo>
                  <a:pt x="2460625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95459" y="5650951"/>
            <a:ext cx="110109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960755" algn="l"/>
              </a:tabLst>
            </a:pPr>
            <a:r>
              <a:rPr sz="1450" i="1" spc="30" dirty="0">
                <a:latin typeface="Times New Roman"/>
                <a:cs typeface="Times New Roman"/>
              </a:rPr>
              <a:t>O	C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74984" y="5596145"/>
            <a:ext cx="106934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960755" algn="l"/>
              </a:tabLst>
            </a:pPr>
            <a:r>
              <a:rPr sz="1450" i="1" spc="20" dirty="0">
                <a:latin typeface="Times New Roman"/>
                <a:cs typeface="Times New Roman"/>
              </a:rPr>
              <a:t>p	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5104" y="5208178"/>
            <a:ext cx="2455545" cy="6172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424815" algn="l"/>
                <a:tab pos="744220" algn="l"/>
                <a:tab pos="1373505" algn="l"/>
                <a:tab pos="1670685" algn="l"/>
              </a:tabLst>
            </a:pPr>
            <a:r>
              <a:rPr sz="3850" spc="-540" dirty="0">
                <a:latin typeface="Symbol"/>
                <a:cs typeface="Symbol"/>
              </a:rPr>
              <a:t></a:t>
            </a:r>
            <a:r>
              <a:rPr sz="2450" i="1" spc="35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3850" spc="-440" dirty="0">
                <a:latin typeface="Symbol"/>
                <a:cs typeface="Symbol"/>
              </a:rPr>
              <a:t></a:t>
            </a:r>
            <a:r>
              <a:rPr sz="3850" dirty="0">
                <a:latin typeface="Times New Roman"/>
                <a:cs typeface="Times New Roman"/>
              </a:rPr>
              <a:t>	</a:t>
            </a:r>
            <a:r>
              <a:rPr sz="2450" spc="60" dirty="0">
                <a:latin typeface="Symbol"/>
                <a:cs typeface="Symbol"/>
              </a:rPr>
              <a:t></a:t>
            </a:r>
            <a:r>
              <a:rPr sz="2450" spc="-120" dirty="0">
                <a:latin typeface="Times New Roman"/>
                <a:cs typeface="Times New Roman"/>
              </a:rPr>
              <a:t> </a:t>
            </a:r>
            <a:r>
              <a:rPr sz="3850" spc="-540" dirty="0">
                <a:latin typeface="Symbol"/>
                <a:cs typeface="Symbol"/>
              </a:rPr>
              <a:t></a:t>
            </a:r>
            <a:r>
              <a:rPr sz="2450" i="1" spc="35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3850" spc="-440" dirty="0">
                <a:latin typeface="Symbol"/>
                <a:cs typeface="Symbol"/>
              </a:rPr>
              <a:t></a:t>
            </a:r>
            <a:r>
              <a:rPr sz="3850" dirty="0">
                <a:latin typeface="Times New Roman"/>
                <a:cs typeface="Times New Roman"/>
              </a:rPr>
              <a:t>	</a:t>
            </a:r>
            <a:r>
              <a:rPr sz="2450" spc="60" dirty="0">
                <a:latin typeface="Symbol"/>
                <a:cs typeface="Symbol"/>
              </a:rPr>
              <a:t></a:t>
            </a:r>
            <a:r>
              <a:rPr sz="2450" spc="-15" dirty="0">
                <a:latin typeface="Times New Roman"/>
                <a:cs typeface="Times New Roman"/>
              </a:rPr>
              <a:t> </a:t>
            </a:r>
            <a:r>
              <a:rPr sz="2450" i="1" spc="-60" dirty="0">
                <a:latin typeface="Times New Roman"/>
                <a:cs typeface="Times New Roman"/>
              </a:rPr>
              <a:t>A</a:t>
            </a:r>
            <a:r>
              <a:rPr sz="2450" i="1" spc="55" dirty="0">
                <a:latin typeface="Times New Roman"/>
                <a:cs typeface="Times New Roman"/>
              </a:rPr>
              <a:t>d</a:t>
            </a:r>
            <a:r>
              <a:rPr sz="2450" i="1" spc="-225" dirty="0">
                <a:latin typeface="Times New Roman"/>
                <a:cs typeface="Times New Roman"/>
              </a:rPr>
              <a:t> </a:t>
            </a:r>
            <a:r>
              <a:rPr sz="2175" spc="30" baseline="42145" dirty="0">
                <a:latin typeface="Times New Roman"/>
                <a:cs typeface="Times New Roman"/>
              </a:rPr>
              <a:t>2</a:t>
            </a:r>
            <a:endParaRPr sz="2175" baseline="42145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77298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70482"/>
            <a:ext cx="2662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Polar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0" y="2089251"/>
            <a:ext cx="4429760" cy="756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8100">
              <a:spcBef>
                <a:spcPts val="580"/>
              </a:spcBef>
            </a:pPr>
            <a:r>
              <a:rPr sz="2000" u="heavy" spc="-10" dirty="0" err="1" smtClean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Contoh</a:t>
            </a:r>
            <a:endParaRPr sz="2000" dirty="0">
              <a:latin typeface="Calibri"/>
              <a:cs typeface="Calibri"/>
            </a:endParaRPr>
          </a:p>
          <a:p>
            <a:pPr marL="53340">
              <a:spcBef>
                <a:spcPts val="480"/>
              </a:spcBef>
              <a:tabLst>
                <a:tab pos="1130935" algn="l"/>
                <a:tab pos="2063750" algn="l"/>
                <a:tab pos="2879090" algn="l"/>
                <a:tab pos="3549650" algn="l"/>
                <a:tab pos="3989070" algn="l"/>
              </a:tabLst>
            </a:pPr>
            <a:r>
              <a:rPr sz="2000" spc="-30" dirty="0">
                <a:latin typeface="Calibri"/>
                <a:cs typeface="Calibri"/>
              </a:rPr>
              <a:t>Tentukan	</a:t>
            </a:r>
            <a:r>
              <a:rPr sz="2000" dirty="0">
                <a:latin typeface="Calibri"/>
                <a:cs typeface="Calibri"/>
              </a:rPr>
              <a:t>momen	</a:t>
            </a:r>
            <a:r>
              <a:rPr sz="2000" spc="-5" dirty="0">
                <a:latin typeface="Calibri"/>
                <a:cs typeface="Calibri"/>
              </a:rPr>
              <a:t>inersia	</a:t>
            </a:r>
            <a:r>
              <a:rPr sz="2000" dirty="0">
                <a:latin typeface="Calibri"/>
                <a:cs typeface="Calibri"/>
              </a:rPr>
              <a:t>polar	(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1950" i="1" baseline="-21367" dirty="0">
                <a:latin typeface="Calibri"/>
                <a:cs typeface="Calibri"/>
              </a:rPr>
              <a:t>p</a:t>
            </a:r>
            <a:r>
              <a:rPr sz="2000" dirty="0">
                <a:latin typeface="Calibri"/>
                <a:cs typeface="Calibri"/>
              </a:rPr>
              <a:t>)	</a:t>
            </a:r>
            <a:r>
              <a:rPr sz="2000" spc="-5" dirty="0">
                <a:latin typeface="Calibri"/>
                <a:cs typeface="Calibri"/>
              </a:rPr>
              <a:t>dari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4064" y="2820417"/>
            <a:ext cx="43789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881380" algn="l"/>
                <a:tab pos="2120265" algn="l"/>
                <a:tab pos="3181350" algn="l"/>
                <a:tab pos="4215130" algn="l"/>
              </a:tabLst>
            </a:pPr>
            <a:r>
              <a:rPr sz="2000" spc="-5" dirty="0">
                <a:latin typeface="Calibri"/>
                <a:cs typeface="Calibri"/>
              </a:rPr>
              <a:t>su</a:t>
            </a:r>
            <a:r>
              <a:rPr sz="2000" spc="-2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tu	l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n</a:t>
            </a:r>
            <a:r>
              <a:rPr sz="2000" spc="5" dirty="0">
                <a:latin typeface="Calibri"/>
                <a:cs typeface="Calibri"/>
              </a:rPr>
              <a:t>g</a:t>
            </a:r>
            <a:r>
              <a:rPr sz="2000" spc="-4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an	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spc="-35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an	</a:t>
            </a:r>
            <a:r>
              <a:rPr sz="2000" spc="-5" dirty="0">
                <a:latin typeface="Calibri"/>
                <a:cs typeface="Calibri"/>
              </a:rPr>
              <a:t>jari-jar</a:t>
            </a:r>
            <a:r>
              <a:rPr sz="2000" dirty="0">
                <a:latin typeface="Calibri"/>
                <a:cs typeface="Calibri"/>
              </a:rPr>
              <a:t>i	</a:t>
            </a:r>
            <a:r>
              <a:rPr sz="2000" i="1" spc="-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4065" y="3125217"/>
            <a:ext cx="4375785" cy="1285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pusat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berat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C,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serta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titik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</a:t>
            </a:r>
            <a:r>
              <a:rPr sz="2000" spc="-5" dirty="0">
                <a:latin typeface="Calibri"/>
                <a:cs typeface="Calibri"/>
              </a:rPr>
              <a:t> tepi</a:t>
            </a:r>
            <a:r>
              <a:rPr sz="2000" dirty="0">
                <a:latin typeface="Calibri"/>
                <a:cs typeface="Calibri"/>
              </a:rPr>
              <a:t> luar</a:t>
            </a:r>
            <a:r>
              <a:rPr sz="2000" spc="-10" dirty="0">
                <a:latin typeface="Calibri"/>
                <a:cs typeface="Calibri"/>
              </a:rPr>
              <a:t> lingkaran.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2500">
              <a:latin typeface="Calibri"/>
              <a:cs typeface="Calibri"/>
            </a:endParaRPr>
          </a:p>
          <a:p>
            <a:pPr marL="70485"/>
            <a:r>
              <a:rPr sz="17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Jawab</a:t>
            </a:r>
            <a:r>
              <a:rPr sz="170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6849" y="2605146"/>
            <a:ext cx="2039484" cy="201267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26780" y="2144013"/>
            <a:ext cx="124460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800" spc="5" dirty="0">
                <a:latin typeface="Calibri"/>
                <a:cs typeface="Calibri"/>
              </a:rPr>
              <a:t>I</a:t>
            </a:r>
            <a:r>
              <a:rPr sz="2775" spc="7" baseline="-21021" dirty="0">
                <a:latin typeface="Calibri"/>
                <a:cs typeface="Calibri"/>
              </a:rPr>
              <a:t>PC</a:t>
            </a:r>
            <a:r>
              <a:rPr sz="2775" spc="247" baseline="-21021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=</a:t>
            </a:r>
            <a:r>
              <a:rPr sz="28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???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42095" y="2774950"/>
            <a:ext cx="27940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850" i="1" spc="15" dirty="0">
                <a:solidFill>
                  <a:srgbClr val="FF0000"/>
                </a:solidFill>
                <a:latin typeface="Calibri"/>
                <a:cs typeface="Calibri"/>
              </a:rPr>
              <a:t>PB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2180" y="2570733"/>
            <a:ext cx="11988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33070" algn="l"/>
              </a:tabLst>
            </a:pPr>
            <a:r>
              <a:rPr sz="2800" i="1" spc="-5" dirty="0">
                <a:solidFill>
                  <a:srgbClr val="FF0000"/>
                </a:solidFill>
                <a:latin typeface="Calibri"/>
                <a:cs typeface="Calibri"/>
              </a:rPr>
              <a:t>I	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???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11879" y="4987683"/>
            <a:ext cx="332740" cy="0"/>
          </a:xfrm>
          <a:custGeom>
            <a:avLst/>
            <a:gdLst/>
            <a:ahLst/>
            <a:cxnLst/>
            <a:rect l="l" t="t" r="r" b="b"/>
            <a:pathLst>
              <a:path w="332739">
                <a:moveTo>
                  <a:pt x="0" y="0"/>
                </a:moveTo>
                <a:lnTo>
                  <a:pt x="332335" y="0"/>
                </a:lnTo>
              </a:path>
            </a:pathLst>
          </a:custGeom>
          <a:ln w="91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914205" y="4981922"/>
            <a:ext cx="13652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spc="20" dirty="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75035" y="4658701"/>
            <a:ext cx="369570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i="1" spc="-85" dirty="0">
                <a:latin typeface="Symbol"/>
                <a:cs typeface="Symbol"/>
              </a:rPr>
              <a:t></a:t>
            </a:r>
            <a:r>
              <a:rPr sz="1700" i="1" spc="15" dirty="0">
                <a:latin typeface="Times New Roman"/>
                <a:cs typeface="Times New Roman"/>
              </a:rPr>
              <a:t>r</a:t>
            </a:r>
            <a:r>
              <a:rPr sz="1700" i="1" spc="-210" dirty="0">
                <a:latin typeface="Times New Roman"/>
                <a:cs typeface="Times New Roman"/>
              </a:rPr>
              <a:t> </a:t>
            </a:r>
            <a:r>
              <a:rPr sz="1500" spc="7" baseline="44444" dirty="0">
                <a:latin typeface="Times New Roman"/>
                <a:cs typeface="Times New Roman"/>
              </a:rPr>
              <a:t>4</a:t>
            </a:r>
            <a:endParaRPr sz="1500" baseline="44444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66177" y="5140395"/>
            <a:ext cx="90170" cy="16863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000" spc="5" dirty="0"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41279" y="4802549"/>
            <a:ext cx="90170" cy="16863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000" spc="5" dirty="0">
                <a:latin typeface="Times New Roman"/>
                <a:cs typeface="Times New Roman"/>
              </a:rPr>
              <a:t>3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02176" y="4802549"/>
            <a:ext cx="90170" cy="16863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000" spc="5" dirty="0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0106" y="4648463"/>
            <a:ext cx="76200" cy="16863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000" i="1" spc="5" dirty="0">
                <a:latin typeface="Times New Roman"/>
                <a:cs typeface="Times New Roman"/>
              </a:rPr>
              <a:t>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75915" y="4797507"/>
            <a:ext cx="790575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i="1" spc="-85" dirty="0">
                <a:latin typeface="Symbol"/>
                <a:cs typeface="Symbol"/>
              </a:rPr>
              <a:t></a:t>
            </a:r>
            <a:r>
              <a:rPr i="1" spc="375" dirty="0">
                <a:latin typeface="Times New Roman"/>
                <a:cs typeface="Times New Roman"/>
              </a:rPr>
              <a:t> </a:t>
            </a:r>
            <a:r>
              <a:rPr sz="1700" i="1" spc="-20" dirty="0">
                <a:latin typeface="Times New Roman"/>
                <a:cs typeface="Times New Roman"/>
              </a:rPr>
              <a:t>d</a:t>
            </a:r>
            <a:r>
              <a:rPr i="1" spc="-20" dirty="0">
                <a:latin typeface="Symbol"/>
                <a:cs typeface="Symbol"/>
              </a:rPr>
              <a:t></a:t>
            </a:r>
            <a:r>
              <a:rPr i="1" spc="8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37589" y="4797507"/>
            <a:ext cx="1276350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22580" algn="l"/>
                <a:tab pos="1151890" algn="l"/>
              </a:tabLst>
            </a:pP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20" dirty="0">
                <a:latin typeface="Times New Roman"/>
                <a:cs typeface="Times New Roman"/>
              </a:rPr>
              <a:t>	</a:t>
            </a:r>
            <a:r>
              <a:rPr i="1" spc="-35" dirty="0">
                <a:latin typeface="Symbol"/>
                <a:cs typeface="Symbol"/>
              </a:rPr>
              <a:t>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z="1700" i="1" dirty="0">
                <a:latin typeface="Times New Roman"/>
                <a:cs typeface="Times New Roman"/>
              </a:rPr>
              <a:t>d</a:t>
            </a:r>
            <a:r>
              <a:rPr sz="1700" i="1" spc="25" dirty="0">
                <a:latin typeface="Times New Roman"/>
                <a:cs typeface="Times New Roman"/>
              </a:rPr>
              <a:t>A</a:t>
            </a:r>
            <a:r>
              <a:rPr sz="1700" i="1" spc="-5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93099" y="4966672"/>
            <a:ext cx="83185" cy="16863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000" i="1" spc="5" dirty="0">
                <a:latin typeface="Times New Roman"/>
                <a:cs typeface="Times New Roman"/>
              </a:rPr>
              <a:t>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06447" y="4738774"/>
            <a:ext cx="441325" cy="3752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2300" spc="-185" dirty="0">
                <a:latin typeface="Symbol"/>
                <a:cs typeface="Symbol"/>
              </a:rPr>
              <a:t></a:t>
            </a:r>
            <a:r>
              <a:rPr sz="1700" i="1" spc="10" dirty="0">
                <a:latin typeface="Times New Roman"/>
                <a:cs typeface="Times New Roman"/>
              </a:rPr>
              <a:t>I</a:t>
            </a:r>
            <a:r>
              <a:rPr sz="1700" i="1" spc="-235" dirty="0">
                <a:latin typeface="Times New Roman"/>
                <a:cs typeface="Times New Roman"/>
              </a:rPr>
              <a:t> </a:t>
            </a:r>
            <a:r>
              <a:rPr sz="1500" i="1" spc="15" baseline="-25000" dirty="0">
                <a:latin typeface="Times New Roman"/>
                <a:cs typeface="Times New Roman"/>
              </a:rPr>
              <a:t>P</a:t>
            </a:r>
            <a:r>
              <a:rPr sz="1500" i="1" spc="97" baseline="-25000" dirty="0">
                <a:latin typeface="Times New Roman"/>
                <a:cs typeface="Times New Roman"/>
              </a:rPr>
              <a:t> </a:t>
            </a:r>
            <a:r>
              <a:rPr sz="2300" spc="-195" dirty="0">
                <a:latin typeface="Symbol"/>
                <a:cs typeface="Symbol"/>
              </a:rPr>
              <a:t>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17557" y="4778494"/>
            <a:ext cx="95313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848360" algn="l"/>
              </a:tabLst>
            </a:pPr>
            <a:r>
              <a:rPr sz="2600" dirty="0">
                <a:latin typeface="Symbol"/>
                <a:cs typeface="Symbol"/>
              </a:rPr>
              <a:t>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Symbol"/>
                <a:cs typeface="Symbol"/>
              </a:rPr>
              <a:t>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233131" y="5884149"/>
            <a:ext cx="332105" cy="0"/>
          </a:xfrm>
          <a:custGeom>
            <a:avLst/>
            <a:gdLst/>
            <a:ahLst/>
            <a:cxnLst/>
            <a:rect l="l" t="t" r="r" b="b"/>
            <a:pathLst>
              <a:path w="332105">
                <a:moveTo>
                  <a:pt x="0" y="0"/>
                </a:moveTo>
                <a:lnTo>
                  <a:pt x="331904" y="0"/>
                </a:lnTo>
              </a:path>
            </a:pathLst>
          </a:custGeom>
          <a:ln w="90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46824" y="5884149"/>
            <a:ext cx="430530" cy="0"/>
          </a:xfrm>
          <a:custGeom>
            <a:avLst/>
            <a:gdLst/>
            <a:ahLst/>
            <a:cxnLst/>
            <a:rect l="l" t="t" r="r" b="b"/>
            <a:pathLst>
              <a:path w="430529">
                <a:moveTo>
                  <a:pt x="0" y="0"/>
                </a:moveTo>
                <a:lnTo>
                  <a:pt x="430200" y="0"/>
                </a:lnTo>
              </a:path>
            </a:pathLst>
          </a:custGeom>
          <a:ln w="90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798190" y="5878308"/>
            <a:ext cx="137160" cy="2882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700" spc="25" dirty="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35797" y="5878308"/>
            <a:ext cx="137160" cy="2882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700" spc="25" dirty="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84692" y="5699933"/>
            <a:ext cx="9080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spc="10" dirty="0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25606" y="5437265"/>
            <a:ext cx="852169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500" spc="15" baseline="-16666" dirty="0">
                <a:latin typeface="Times New Roman"/>
                <a:cs typeface="Times New Roman"/>
              </a:rPr>
              <a:t>2</a:t>
            </a:r>
            <a:r>
              <a:rPr sz="1500" spc="52" baseline="-16666" dirty="0">
                <a:latin typeface="Times New Roman"/>
                <a:cs typeface="Times New Roman"/>
              </a:rPr>
              <a:t> </a:t>
            </a:r>
            <a:r>
              <a:rPr sz="4125" spc="-172" baseline="-22222" dirty="0">
                <a:latin typeface="Symbol"/>
                <a:cs typeface="Symbol"/>
              </a:rPr>
              <a:t></a:t>
            </a:r>
            <a:r>
              <a:rPr sz="2550" spc="37" baseline="-35947" dirty="0">
                <a:latin typeface="Symbol"/>
                <a:cs typeface="Symbol"/>
              </a:rPr>
              <a:t></a:t>
            </a:r>
            <a:r>
              <a:rPr sz="2550" spc="135" baseline="-35947" dirty="0">
                <a:latin typeface="Times New Roman"/>
                <a:cs typeface="Times New Roman"/>
              </a:rPr>
              <a:t> </a:t>
            </a:r>
            <a:r>
              <a:rPr sz="1700" spc="-135" dirty="0">
                <a:latin typeface="Times New Roman"/>
                <a:cs typeface="Times New Roman"/>
              </a:rPr>
              <a:t>3</a:t>
            </a:r>
            <a:r>
              <a:rPr i="1" spc="-85" dirty="0">
                <a:latin typeface="Symbol"/>
                <a:cs typeface="Symbol"/>
              </a:rPr>
              <a:t></a:t>
            </a:r>
            <a:r>
              <a:rPr sz="1700" i="1" spc="15" dirty="0">
                <a:latin typeface="Times New Roman"/>
                <a:cs typeface="Times New Roman"/>
              </a:rPr>
              <a:t>r</a:t>
            </a:r>
            <a:r>
              <a:rPr sz="1700" i="1" spc="-215" dirty="0">
                <a:latin typeface="Times New Roman"/>
                <a:cs typeface="Times New Roman"/>
              </a:rPr>
              <a:t> </a:t>
            </a:r>
            <a:r>
              <a:rPr sz="1500" spc="15" baseline="41666" dirty="0">
                <a:latin typeface="Times New Roman"/>
                <a:cs typeface="Times New Roman"/>
              </a:rPr>
              <a:t>4</a:t>
            </a:r>
            <a:endParaRPr sz="1500" baseline="41666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603190" y="5575052"/>
            <a:ext cx="647065" cy="446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700" spc="25" dirty="0">
                <a:latin typeface="Symbol"/>
                <a:cs typeface="Symbol"/>
              </a:rPr>
              <a:t></a:t>
            </a:r>
            <a:r>
              <a:rPr sz="1700" spc="-185" dirty="0">
                <a:latin typeface="Times New Roman"/>
                <a:cs typeface="Times New Roman"/>
              </a:rPr>
              <a:t> </a:t>
            </a:r>
            <a:r>
              <a:rPr i="1" spc="-85" dirty="0">
                <a:latin typeface="Symbol"/>
                <a:cs typeface="Symbol"/>
              </a:rPr>
              <a:t></a:t>
            </a:r>
            <a:r>
              <a:rPr sz="1700" i="1" spc="15" dirty="0">
                <a:latin typeface="Times New Roman"/>
                <a:cs typeface="Times New Roman"/>
              </a:rPr>
              <a:t>r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105" dirty="0">
                <a:latin typeface="Times New Roman"/>
                <a:cs typeface="Times New Roman"/>
              </a:rPr>
              <a:t> </a:t>
            </a:r>
            <a:r>
              <a:rPr sz="2750" spc="-459" dirty="0">
                <a:latin typeface="Symbol"/>
                <a:cs typeface="Symbol"/>
              </a:rPr>
              <a:t></a:t>
            </a:r>
            <a:r>
              <a:rPr sz="1700" i="1" spc="15" dirty="0">
                <a:latin typeface="Times New Roman"/>
                <a:cs typeface="Times New Roman"/>
              </a:rPr>
              <a:t>r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99184" y="5863216"/>
            <a:ext cx="8318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i="1" spc="5" dirty="0">
                <a:latin typeface="Times New Roman"/>
                <a:cs typeface="Times New Roman"/>
              </a:rPr>
              <a:t>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67062" y="5556838"/>
            <a:ext cx="699135" cy="303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500" spc="15" baseline="-16666" dirty="0">
                <a:latin typeface="Times New Roman"/>
                <a:cs typeface="Times New Roman"/>
              </a:rPr>
              <a:t>2  </a:t>
            </a:r>
            <a:r>
              <a:rPr sz="1500" spc="-142" baseline="-16666" dirty="0">
                <a:latin typeface="Times New Roman"/>
                <a:cs typeface="Times New Roman"/>
              </a:rPr>
              <a:t> </a:t>
            </a:r>
            <a:r>
              <a:rPr sz="2550" spc="37" baseline="-35947" dirty="0">
                <a:latin typeface="Symbol"/>
                <a:cs typeface="Symbol"/>
              </a:rPr>
              <a:t></a:t>
            </a:r>
            <a:r>
              <a:rPr sz="2550" spc="52" baseline="-35947" dirty="0">
                <a:latin typeface="Times New Roman"/>
                <a:cs typeface="Times New Roman"/>
              </a:rPr>
              <a:t> </a:t>
            </a:r>
            <a:r>
              <a:rPr i="1" spc="-85" dirty="0">
                <a:latin typeface="Symbol"/>
                <a:cs typeface="Symbol"/>
              </a:rPr>
              <a:t></a:t>
            </a:r>
            <a:r>
              <a:rPr sz="1700" i="1" spc="15" dirty="0">
                <a:latin typeface="Times New Roman"/>
                <a:cs typeface="Times New Roman"/>
              </a:rPr>
              <a:t>r</a:t>
            </a:r>
            <a:r>
              <a:rPr sz="1700" i="1" spc="-215" dirty="0">
                <a:latin typeface="Times New Roman"/>
                <a:cs typeface="Times New Roman"/>
              </a:rPr>
              <a:t> </a:t>
            </a:r>
            <a:r>
              <a:rPr sz="1500" spc="15" baseline="41666" dirty="0">
                <a:latin typeface="Times New Roman"/>
                <a:cs typeface="Times New Roman"/>
              </a:rPr>
              <a:t>4</a:t>
            </a:r>
            <a:endParaRPr sz="1500" baseline="41666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40130" y="5636403"/>
            <a:ext cx="1151890" cy="373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702310" algn="l"/>
              </a:tabLst>
            </a:pPr>
            <a:r>
              <a:rPr sz="1700" spc="25" dirty="0">
                <a:latin typeface="Symbol"/>
                <a:cs typeface="Symbol"/>
              </a:rPr>
              <a:t>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2250" spc="-165" dirty="0">
                <a:latin typeface="Symbol"/>
                <a:cs typeface="Symbol"/>
              </a:rPr>
              <a:t></a:t>
            </a:r>
            <a:r>
              <a:rPr sz="1700" i="1" spc="204" dirty="0">
                <a:latin typeface="Times New Roman"/>
                <a:cs typeface="Times New Roman"/>
              </a:rPr>
              <a:t>I</a:t>
            </a:r>
            <a:r>
              <a:rPr sz="1500" i="1" spc="15" baseline="-25000" dirty="0">
                <a:latin typeface="Times New Roman"/>
                <a:cs typeface="Times New Roman"/>
              </a:rPr>
              <a:t>P</a:t>
            </a:r>
            <a:r>
              <a:rPr sz="1500" i="1" spc="89" baseline="-25000" dirty="0">
                <a:latin typeface="Times New Roman"/>
                <a:cs typeface="Times New Roman"/>
              </a:rPr>
              <a:t> </a:t>
            </a:r>
            <a:r>
              <a:rPr sz="2250" spc="-175" dirty="0">
                <a:latin typeface="Symbol"/>
                <a:cs typeface="Symbol"/>
              </a:rPr>
              <a:t></a:t>
            </a:r>
            <a:r>
              <a:rPr sz="2250" dirty="0">
                <a:latin typeface="Times New Roman"/>
                <a:cs typeface="Times New Roman"/>
              </a:rPr>
              <a:t>	</a:t>
            </a:r>
            <a:r>
              <a:rPr sz="1700" spc="25" dirty="0">
                <a:latin typeface="Symbol"/>
                <a:cs typeface="Symbol"/>
              </a:rPr>
              <a:t>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i="1" spc="-50" dirty="0">
                <a:latin typeface="Times New Roman"/>
                <a:cs typeface="Times New Roman"/>
              </a:rPr>
              <a:t>Ad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598914" y="5863216"/>
            <a:ext cx="10477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00" i="1" spc="10" dirty="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06487" y="5636403"/>
            <a:ext cx="441325" cy="373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2250" spc="-165" dirty="0">
                <a:latin typeface="Symbol"/>
                <a:cs typeface="Symbol"/>
              </a:rPr>
              <a:t></a:t>
            </a:r>
            <a:r>
              <a:rPr sz="1700" i="1" spc="204" dirty="0">
                <a:latin typeface="Times New Roman"/>
                <a:cs typeface="Times New Roman"/>
              </a:rPr>
              <a:t>I</a:t>
            </a:r>
            <a:r>
              <a:rPr sz="1500" i="1" spc="15" baseline="-25000" dirty="0">
                <a:latin typeface="Times New Roman"/>
                <a:cs typeface="Times New Roman"/>
              </a:rPr>
              <a:t>P</a:t>
            </a:r>
            <a:r>
              <a:rPr sz="1500" i="1" spc="89" baseline="-25000" dirty="0">
                <a:latin typeface="Times New Roman"/>
                <a:cs typeface="Times New Roman"/>
              </a:rPr>
              <a:t> </a:t>
            </a:r>
            <a:r>
              <a:rPr sz="2250" spc="-175" dirty="0">
                <a:latin typeface="Symbol"/>
                <a:cs typeface="Symbol"/>
              </a:rPr>
              <a:t></a:t>
            </a:r>
            <a:endParaRPr sz="22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820983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70482"/>
            <a:ext cx="5533390" cy="152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Produk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endParaRPr sz="2400">
              <a:latin typeface="Calibri"/>
              <a:cs typeface="Calibri"/>
            </a:endParaRPr>
          </a:p>
          <a:p>
            <a:pPr marL="354965" marR="5080" indent="-342900" algn="just">
              <a:spcBef>
                <a:spcPts val="1680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Produk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inersia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area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x</a:t>
            </a:r>
            <a:r>
              <a:rPr sz="2000" i="1" spc="1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didefinisikan</a:t>
            </a:r>
            <a:r>
              <a:rPr sz="2000" spc="-5" dirty="0">
                <a:latin typeface="Calibri"/>
                <a:cs typeface="Calibri"/>
              </a:rPr>
              <a:t> 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integral</a:t>
            </a:r>
            <a:r>
              <a:rPr sz="2000" spc="-5" dirty="0">
                <a:latin typeface="Calibri"/>
                <a:cs typeface="Calibri"/>
              </a:rPr>
              <a:t> sebagai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3856735"/>
            <a:ext cx="5532755" cy="1611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Produk</a:t>
            </a:r>
            <a:r>
              <a:rPr sz="2000" spc="6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inersia</a:t>
            </a:r>
            <a:r>
              <a:rPr sz="2000" spc="685" dirty="0"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dapat</a:t>
            </a:r>
            <a:r>
              <a:rPr sz="2000" b="1" spc="6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bertanda</a:t>
            </a:r>
            <a:r>
              <a:rPr sz="2000" b="1" spc="6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positif,</a:t>
            </a:r>
            <a:r>
              <a:rPr sz="2000" b="1" spc="6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negatif</a:t>
            </a:r>
            <a:endParaRPr sz="2000">
              <a:latin typeface="Calibri"/>
              <a:cs typeface="Calibri"/>
            </a:endParaRPr>
          </a:p>
          <a:p>
            <a:pPr marL="354965" algn="just">
              <a:spcBef>
                <a:spcPts val="5"/>
              </a:spcBef>
            </a:pP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atau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bernilai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nol</a:t>
            </a:r>
            <a:endParaRPr sz="2000">
              <a:latin typeface="Calibri"/>
              <a:cs typeface="Calibri"/>
            </a:endParaRPr>
          </a:p>
          <a:p>
            <a:pPr marL="354965" marR="5080" indent="-342900" algn="just">
              <a:spcBef>
                <a:spcPts val="480"/>
              </a:spcBef>
              <a:buFont typeface="Arial"/>
              <a:buChar char="•"/>
              <a:tabLst>
                <a:tab pos="355600" algn="l"/>
              </a:tabLst>
            </a:pP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Produk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inersia suatu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area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adalah nol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terhadap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sepasang sumbu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yang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salah </a:t>
            </a:r>
            <a:r>
              <a:rPr sz="2000" b="1" spc="-15" dirty="0">
                <a:solidFill>
                  <a:srgbClr val="6F2F9F"/>
                </a:solidFill>
                <a:latin typeface="Calibri"/>
                <a:cs typeface="Calibri"/>
              </a:rPr>
              <a:t>satunya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merupakan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sumbu</a:t>
            </a:r>
            <a:r>
              <a:rPr sz="20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simetri</a:t>
            </a:r>
            <a:r>
              <a:rPr sz="20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dari</a:t>
            </a:r>
            <a:r>
              <a:rPr sz="2000" b="1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area</a:t>
            </a:r>
            <a:r>
              <a:rPr sz="2000" b="1" spc="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tersebut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30744" y="2622043"/>
            <a:ext cx="1800225" cy="16954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503677" y="3141028"/>
            <a:ext cx="1571625" cy="46166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0" rIns="0" bIns="0" rtlCol="0">
            <a:spAutoFit/>
          </a:bodyPr>
          <a:lstStyle/>
          <a:p>
            <a:pPr marL="57150">
              <a:lnSpc>
                <a:spcPts val="3629"/>
              </a:lnSpc>
            </a:pPr>
            <a:r>
              <a:rPr sz="2450" i="1" spc="254" dirty="0">
                <a:latin typeface="Times New Roman"/>
                <a:cs typeface="Times New Roman"/>
              </a:rPr>
              <a:t>I</a:t>
            </a:r>
            <a:r>
              <a:rPr sz="2175" i="1" spc="-44" baseline="-22988" dirty="0">
                <a:latin typeface="Times New Roman"/>
                <a:cs typeface="Times New Roman"/>
              </a:rPr>
              <a:t>x</a:t>
            </a:r>
            <a:r>
              <a:rPr sz="2175" i="1" spc="22" baseline="-22988" dirty="0">
                <a:latin typeface="Times New Roman"/>
                <a:cs typeface="Times New Roman"/>
              </a:rPr>
              <a:t>y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217" baseline="-22988" dirty="0">
                <a:latin typeface="Times New Roman"/>
                <a:cs typeface="Times New Roman"/>
              </a:rPr>
              <a:t> </a:t>
            </a:r>
            <a:r>
              <a:rPr sz="2450" spc="50" dirty="0">
                <a:latin typeface="Symbol"/>
                <a:cs typeface="Symbol"/>
              </a:rPr>
              <a:t></a:t>
            </a:r>
            <a:r>
              <a:rPr sz="2450" spc="-35" dirty="0">
                <a:latin typeface="Times New Roman"/>
                <a:cs typeface="Times New Roman"/>
              </a:rPr>
              <a:t> </a:t>
            </a:r>
            <a:r>
              <a:rPr sz="5550" spc="44" baseline="-13513" dirty="0">
                <a:latin typeface="Symbol"/>
                <a:cs typeface="Symbol"/>
              </a:rPr>
              <a:t></a:t>
            </a:r>
            <a:r>
              <a:rPr sz="5550" spc="-667" baseline="-13513" dirty="0">
                <a:latin typeface="Times New Roman"/>
                <a:cs typeface="Times New Roman"/>
              </a:rPr>
              <a:t> </a:t>
            </a:r>
            <a:r>
              <a:rPr sz="2450" i="1" spc="-60" dirty="0">
                <a:latin typeface="Times New Roman"/>
                <a:cs typeface="Times New Roman"/>
              </a:rPr>
              <a:t>xy</a:t>
            </a:r>
            <a:r>
              <a:rPr sz="2450" i="1" spc="5" dirty="0">
                <a:latin typeface="Times New Roman"/>
                <a:cs typeface="Times New Roman"/>
              </a:rPr>
              <a:t>d</a:t>
            </a:r>
            <a:r>
              <a:rPr sz="2450" i="1" spc="60" dirty="0">
                <a:latin typeface="Times New Roman"/>
                <a:cs typeface="Times New Roman"/>
              </a:rPr>
              <a:t>A</a:t>
            </a:r>
            <a:endParaRPr sz="2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15404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70482"/>
            <a:ext cx="18472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Produk</a:t>
            </a:r>
            <a:r>
              <a:rPr sz="2400" b="1" spc="-6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149602"/>
            <a:ext cx="299593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508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1383030" algn="l"/>
                <a:tab pos="1414780" algn="l"/>
                <a:tab pos="2247265" algn="l"/>
              </a:tabLst>
            </a:pPr>
            <a:r>
              <a:rPr sz="2000" spc="-10" dirty="0">
                <a:latin typeface="Calibri"/>
                <a:cs typeface="Calibri"/>
              </a:rPr>
              <a:t>Dengan		</a:t>
            </a:r>
            <a:r>
              <a:rPr sz="2000" spc="-5" dirty="0">
                <a:latin typeface="Calibri"/>
                <a:cs typeface="Calibri"/>
              </a:rPr>
              <a:t>menggunaka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sejaja</a:t>
            </a:r>
            <a:r>
              <a:rPr sz="2000" spc="-17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,	ma</a:t>
            </a:r>
            <a:r>
              <a:rPr sz="2000" spc="-3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5" dirty="0">
                <a:latin typeface="Calibri"/>
                <a:cs typeface="Calibri"/>
              </a:rPr>
              <a:t>p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od</a:t>
            </a:r>
            <a:r>
              <a:rPr sz="2000" spc="5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k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43880" y="2149602"/>
            <a:ext cx="9804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teorema</a:t>
            </a:r>
            <a:endParaRPr sz="2000">
              <a:latin typeface="Calibri"/>
              <a:cs typeface="Calibri"/>
            </a:endParaRPr>
          </a:p>
          <a:p>
            <a:pPr marL="287020"/>
            <a:r>
              <a:rPr sz="2000" spc="-15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ne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sia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94883" y="2149602"/>
            <a:ext cx="72961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1920" marR="5080" indent="-109855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sumbu  da</a:t>
            </a:r>
            <a:r>
              <a:rPr sz="2000" spc="5" dirty="0">
                <a:latin typeface="Calibri"/>
                <a:cs typeface="Calibri"/>
              </a:rPr>
              <a:t>p</a:t>
            </a:r>
            <a:r>
              <a:rPr sz="2000" spc="-2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5440" y="2759151"/>
            <a:ext cx="278003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dituliskan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42540" y="3856735"/>
            <a:ext cx="488569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Produk Inersia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untuk suatu area terhadap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sepasang</a:t>
            </a:r>
            <a:r>
              <a:rPr sz="2000" b="1" spc="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sumbu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dalam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bidang</a:t>
            </a:r>
            <a:r>
              <a:rPr sz="2000" b="1" spc="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sama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dengan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produk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 inersia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terhadap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 sumbu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yang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sejajar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sumbu </a:t>
            </a:r>
            <a:r>
              <a:rPr sz="2000" b="1" spc="-15" dirty="0">
                <a:solidFill>
                  <a:srgbClr val="6F2F9F"/>
                </a:solidFill>
                <a:latin typeface="Calibri"/>
                <a:cs typeface="Calibri"/>
              </a:rPr>
              <a:t>berat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ditambah hasil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kali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 luas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dan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6F2F9F"/>
                </a:solidFill>
                <a:latin typeface="Calibri"/>
                <a:cs typeface="Calibri"/>
              </a:rPr>
              <a:t>koordinat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pusat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6F2F9F"/>
                </a:solidFill>
                <a:latin typeface="Calibri"/>
                <a:cs typeface="Calibri"/>
              </a:rPr>
              <a:t>berat </a:t>
            </a:r>
            <a:r>
              <a:rPr sz="2000" b="1" spc="-44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terhadap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 sepasang</a:t>
            </a:r>
            <a:r>
              <a:rPr sz="2000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sumbu</a:t>
            </a:r>
            <a:r>
              <a:rPr sz="20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6F2F9F"/>
                </a:solidFill>
                <a:latin typeface="Calibri"/>
                <a:cs typeface="Calibri"/>
              </a:rPr>
              <a:t>tersebut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15639" y="3212974"/>
            <a:ext cx="2672080" cy="380873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3810" rIns="0" bIns="0" rtlCol="0">
            <a:spAutoFit/>
          </a:bodyPr>
          <a:lstStyle/>
          <a:p>
            <a:pPr marL="57150">
              <a:spcBef>
                <a:spcPts val="30"/>
              </a:spcBef>
            </a:pPr>
            <a:r>
              <a:rPr sz="2450" i="1" spc="250" dirty="0">
                <a:latin typeface="Times New Roman"/>
                <a:cs typeface="Times New Roman"/>
              </a:rPr>
              <a:t>I</a:t>
            </a:r>
            <a:r>
              <a:rPr sz="2175" i="1" spc="-52" baseline="-22988" dirty="0">
                <a:latin typeface="Times New Roman"/>
                <a:cs typeface="Times New Roman"/>
              </a:rPr>
              <a:t>x</a:t>
            </a:r>
            <a:r>
              <a:rPr sz="2175" i="1" spc="30" baseline="-22988" dirty="0">
                <a:latin typeface="Times New Roman"/>
                <a:cs typeface="Times New Roman"/>
              </a:rPr>
              <a:t>y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209" baseline="-22988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</a:t>
            </a:r>
            <a:r>
              <a:rPr sz="2450" spc="-20" dirty="0">
                <a:latin typeface="Times New Roman"/>
                <a:cs typeface="Times New Roman"/>
              </a:rPr>
              <a:t> </a:t>
            </a:r>
            <a:r>
              <a:rPr sz="2450" i="1" spc="250" dirty="0">
                <a:latin typeface="Times New Roman"/>
                <a:cs typeface="Times New Roman"/>
              </a:rPr>
              <a:t>I</a:t>
            </a:r>
            <a:r>
              <a:rPr sz="2175" i="1" spc="-52" baseline="-22988" dirty="0">
                <a:latin typeface="Times New Roman"/>
                <a:cs typeface="Times New Roman"/>
              </a:rPr>
              <a:t>x</a:t>
            </a:r>
            <a:r>
              <a:rPr sz="2175" i="1" spc="172" baseline="-22988" dirty="0">
                <a:latin typeface="Times New Roman"/>
                <a:cs typeface="Times New Roman"/>
              </a:rPr>
              <a:t>c.</a:t>
            </a:r>
            <a:r>
              <a:rPr sz="2175" i="1" spc="-52" baseline="-22988" dirty="0">
                <a:latin typeface="Times New Roman"/>
                <a:cs typeface="Times New Roman"/>
              </a:rPr>
              <a:t>y</a:t>
            </a:r>
            <a:r>
              <a:rPr sz="2175" i="1" spc="30" baseline="-22988" dirty="0">
                <a:latin typeface="Times New Roman"/>
                <a:cs typeface="Times New Roman"/>
              </a:rPr>
              <a:t>c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-60" baseline="-22988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</a:t>
            </a:r>
            <a:r>
              <a:rPr sz="2450" spc="-20" dirty="0">
                <a:latin typeface="Times New Roman"/>
                <a:cs typeface="Times New Roman"/>
              </a:rPr>
              <a:t> </a:t>
            </a:r>
            <a:r>
              <a:rPr sz="2450" i="1" spc="240" dirty="0">
                <a:latin typeface="Times New Roman"/>
                <a:cs typeface="Times New Roman"/>
              </a:rPr>
              <a:t>A</a:t>
            </a:r>
            <a:r>
              <a:rPr sz="2450" spc="30" dirty="0">
                <a:latin typeface="Symbol"/>
                <a:cs typeface="Symbol"/>
              </a:rPr>
              <a:t></a:t>
            </a:r>
            <a:r>
              <a:rPr sz="2450" spc="-335" dirty="0">
                <a:latin typeface="Times New Roman"/>
                <a:cs typeface="Times New Roman"/>
              </a:rPr>
              <a:t> </a:t>
            </a:r>
            <a:r>
              <a:rPr sz="2450" i="1" dirty="0">
                <a:latin typeface="Times New Roman"/>
                <a:cs typeface="Times New Roman"/>
              </a:rPr>
              <a:t>d</a:t>
            </a:r>
            <a:r>
              <a:rPr sz="2175" spc="37" baseline="-22988" dirty="0">
                <a:latin typeface="Times New Roman"/>
                <a:cs typeface="Times New Roman"/>
              </a:rPr>
              <a:t>1</a:t>
            </a:r>
            <a:r>
              <a:rPr sz="2175" spc="67" baseline="-22988" dirty="0">
                <a:latin typeface="Times New Roman"/>
                <a:cs typeface="Times New Roman"/>
              </a:rPr>
              <a:t> </a:t>
            </a:r>
            <a:r>
              <a:rPr sz="2450" spc="30" dirty="0">
                <a:latin typeface="Symbol"/>
                <a:cs typeface="Symbol"/>
              </a:rPr>
              <a:t></a:t>
            </a:r>
            <a:r>
              <a:rPr sz="2450" spc="-335" dirty="0">
                <a:latin typeface="Times New Roman"/>
                <a:cs typeface="Times New Roman"/>
              </a:rPr>
              <a:t> </a:t>
            </a:r>
            <a:r>
              <a:rPr sz="2450" i="1" spc="160" dirty="0">
                <a:latin typeface="Times New Roman"/>
                <a:cs typeface="Times New Roman"/>
              </a:rPr>
              <a:t>d</a:t>
            </a:r>
            <a:r>
              <a:rPr sz="2175" spc="37" baseline="-22988" dirty="0">
                <a:latin typeface="Times New Roman"/>
                <a:cs typeface="Times New Roman"/>
              </a:rPr>
              <a:t>2</a:t>
            </a:r>
            <a:endParaRPr sz="2175" baseline="-22988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4035" y="2515572"/>
            <a:ext cx="2296396" cy="210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49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40" y="1570482"/>
            <a:ext cx="7842250" cy="158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Produk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endParaRPr sz="2400" dirty="0">
              <a:latin typeface="Calibri"/>
              <a:cs typeface="Calibri"/>
            </a:endParaRPr>
          </a:p>
          <a:p>
            <a:pPr marL="50800">
              <a:spcBef>
                <a:spcPts val="1680"/>
              </a:spcBef>
            </a:pPr>
            <a:r>
              <a:rPr sz="2000" u="heavy" spc="-10" dirty="0" err="1" smtClean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Contoh</a:t>
            </a:r>
            <a:endParaRPr sz="2000" dirty="0" smtClean="0">
              <a:latin typeface="Calibri"/>
              <a:cs typeface="Calibri"/>
            </a:endParaRPr>
          </a:p>
          <a:p>
            <a:pPr marL="52069" marR="43180" indent="13335">
              <a:spcBef>
                <a:spcPts val="484"/>
              </a:spcBef>
            </a:pPr>
            <a:r>
              <a:rPr sz="2000" spc="-25" dirty="0" err="1" smtClean="0">
                <a:latin typeface="Calibri"/>
                <a:cs typeface="Calibri"/>
              </a:rPr>
              <a:t>Tentukanlah</a:t>
            </a:r>
            <a:r>
              <a:rPr sz="2000" spc="95" dirty="0" smtClean="0">
                <a:latin typeface="Calibri"/>
                <a:cs typeface="Calibri"/>
              </a:rPr>
              <a:t> </a:t>
            </a:r>
            <a:r>
              <a:rPr sz="2000" spc="-10" dirty="0" err="1" smtClean="0">
                <a:latin typeface="Calibri"/>
                <a:cs typeface="Calibri"/>
              </a:rPr>
              <a:t>produk</a:t>
            </a:r>
            <a:r>
              <a:rPr sz="2000" spc="100" dirty="0" smtClean="0">
                <a:latin typeface="Calibri"/>
                <a:cs typeface="Calibri"/>
              </a:rPr>
              <a:t> </a:t>
            </a:r>
            <a:r>
              <a:rPr sz="2000" spc="-10" dirty="0" err="1" smtClean="0">
                <a:latin typeface="Calibri"/>
                <a:cs typeface="Calibri"/>
              </a:rPr>
              <a:t>inersia</a:t>
            </a:r>
            <a:r>
              <a:rPr sz="2000" spc="90" dirty="0" smtClean="0">
                <a:latin typeface="Calibri"/>
                <a:cs typeface="Calibri"/>
              </a:rPr>
              <a:t> </a:t>
            </a:r>
            <a:r>
              <a:rPr sz="2000" i="1" spc="5" dirty="0" err="1" smtClean="0">
                <a:latin typeface="Calibri"/>
                <a:cs typeface="Calibri"/>
              </a:rPr>
              <a:t>I</a:t>
            </a:r>
            <a:r>
              <a:rPr sz="1950" i="1" spc="7" baseline="-21367" dirty="0" err="1" smtClean="0">
                <a:latin typeface="Calibri"/>
                <a:cs typeface="Calibri"/>
              </a:rPr>
              <a:t>xy</a:t>
            </a:r>
            <a:r>
              <a:rPr sz="1950" i="1" spc="390" baseline="-21367" dirty="0" smtClean="0">
                <a:latin typeface="Calibri"/>
                <a:cs typeface="Calibri"/>
              </a:rPr>
              <a:t> </a:t>
            </a:r>
            <a:r>
              <a:rPr sz="2000" spc="-5" dirty="0" err="1" smtClean="0">
                <a:latin typeface="Calibri"/>
                <a:cs typeface="Calibri"/>
              </a:rPr>
              <a:t>dari</a:t>
            </a:r>
            <a:r>
              <a:rPr sz="2000" spc="95" dirty="0" smtClean="0">
                <a:latin typeface="Calibri"/>
                <a:cs typeface="Calibri"/>
              </a:rPr>
              <a:t> </a:t>
            </a:r>
            <a:r>
              <a:rPr sz="2000" spc="-5" dirty="0" err="1" smtClean="0">
                <a:latin typeface="Calibri"/>
                <a:cs typeface="Calibri"/>
              </a:rPr>
              <a:t>penampang-penampang</a:t>
            </a:r>
            <a:r>
              <a:rPr sz="2000" spc="85" dirty="0" smtClean="0">
                <a:latin typeface="Calibri"/>
                <a:cs typeface="Calibri"/>
              </a:rPr>
              <a:t> </a:t>
            </a:r>
            <a:r>
              <a:rPr sz="2000" spc="-5" dirty="0" err="1" smtClean="0">
                <a:latin typeface="Calibri"/>
                <a:cs typeface="Calibri"/>
              </a:rPr>
              <a:t>dalam</a:t>
            </a:r>
            <a:r>
              <a:rPr sz="2000" spc="80" dirty="0" smtClean="0">
                <a:latin typeface="Calibri"/>
                <a:cs typeface="Calibri"/>
              </a:rPr>
              <a:t> </a:t>
            </a:r>
            <a:r>
              <a:rPr sz="2000" spc="-5" dirty="0" err="1" smtClean="0">
                <a:latin typeface="Calibri"/>
                <a:cs typeface="Calibri"/>
              </a:rPr>
              <a:t>gambar</a:t>
            </a:r>
            <a:r>
              <a:rPr sz="2000" spc="-5" dirty="0" smtClean="0">
                <a:latin typeface="Calibri"/>
                <a:cs typeface="Calibri"/>
              </a:rPr>
              <a:t> </a:t>
            </a:r>
            <a:r>
              <a:rPr sz="2000" spc="-440" dirty="0" smtClean="0">
                <a:latin typeface="Calibri"/>
                <a:cs typeface="Calibri"/>
              </a:rPr>
              <a:t> </a:t>
            </a:r>
            <a:r>
              <a:rPr sz="2000" spc="-5" dirty="0" err="1" smtClean="0">
                <a:latin typeface="Calibri"/>
                <a:cs typeface="Calibri"/>
              </a:rPr>
              <a:t>berikut</a:t>
            </a:r>
            <a:r>
              <a:rPr sz="2000" spc="-5" dirty="0" smtClean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9962" y="3123889"/>
            <a:ext cx="2295744" cy="266917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3226" y="3803857"/>
            <a:ext cx="1551921" cy="18207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6788" y="3850386"/>
            <a:ext cx="315277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57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85440" y="2526539"/>
            <a:ext cx="12166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916305" algn="l"/>
              </a:tabLst>
            </a:pPr>
            <a:r>
              <a:rPr sz="2000" spc="-5" dirty="0">
                <a:latin typeface="Calibri"/>
                <a:cs typeface="Calibri"/>
              </a:rPr>
              <a:t>sumb</a:t>
            </a:r>
            <a:r>
              <a:rPr sz="2000" dirty="0">
                <a:latin typeface="Calibri"/>
                <a:cs typeface="Calibri"/>
              </a:rPr>
              <a:t>u	</a:t>
            </a:r>
            <a:r>
              <a:rPr sz="2000" i="1" spc="-5" dirty="0">
                <a:latin typeface="Calibri"/>
                <a:cs typeface="Calibri"/>
              </a:rPr>
              <a:t>x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85441" y="2831339"/>
            <a:ext cx="12592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856615" algn="l"/>
              </a:tabLst>
            </a:pPr>
            <a:r>
              <a:rPr sz="2000" dirty="0">
                <a:latin typeface="Calibri"/>
                <a:cs typeface="Calibri"/>
              </a:rPr>
              <a:t>ine</a:t>
            </a:r>
            <a:r>
              <a:rPr sz="2000" spc="-45" dirty="0">
                <a:latin typeface="Calibri"/>
                <a:cs typeface="Calibri"/>
              </a:rPr>
              <a:t>r</a:t>
            </a:r>
            <a:r>
              <a:rPr sz="2000" spc="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ia	</a:t>
            </a:r>
            <a:r>
              <a:rPr sz="2000" spc="-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5659" y="2526539"/>
            <a:ext cx="1717039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15" marR="5080" indent="-6350">
              <a:spcBef>
                <a:spcPts val="105"/>
              </a:spcBef>
              <a:tabLst>
                <a:tab pos="771525" algn="l"/>
                <a:tab pos="916305" algn="l"/>
              </a:tabLst>
            </a:pPr>
            <a:r>
              <a:rPr sz="2000" dirty="0">
                <a:latin typeface="Calibri"/>
                <a:cs typeface="Calibri"/>
              </a:rPr>
              <a:t>ma</a:t>
            </a:r>
            <a:r>
              <a:rPr sz="2000" spc="-4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5" dirty="0">
                <a:latin typeface="Calibri"/>
                <a:cs typeface="Calibri"/>
              </a:rPr>
              <a:t>besar</a:t>
            </a:r>
            <a:r>
              <a:rPr sz="2000" spc="-40" dirty="0">
                <a:latin typeface="Calibri"/>
                <a:cs typeface="Calibri"/>
              </a:rPr>
              <a:t>n</a:t>
            </a:r>
            <a:r>
              <a:rPr sz="2000" spc="-35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a  </a:t>
            </a:r>
            <a:r>
              <a:rPr sz="2000" spc="-10" dirty="0">
                <a:latin typeface="Calibri"/>
                <a:cs typeface="Calibri"/>
              </a:rPr>
              <a:t>produk		inersia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23941" y="2526539"/>
            <a:ext cx="97091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478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mo</a:t>
            </a:r>
            <a:r>
              <a:rPr sz="2000" spc="-10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en  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erhadap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85440" y="3136139"/>
            <a:ext cx="33159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sumbu-sumbu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42540" y="665811"/>
            <a:ext cx="7837170" cy="151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12700"/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Rotasi</a:t>
            </a:r>
            <a:r>
              <a:rPr sz="2400" b="1" spc="-5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Tinjau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area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bidang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17140" y="4233799"/>
            <a:ext cx="45148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indent="-342900">
              <a:spcBef>
                <a:spcPts val="10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spc="-10" dirty="0">
                <a:latin typeface="Calibri"/>
                <a:cs typeface="Calibri"/>
              </a:rPr>
              <a:t>Selanjutnya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terdapat</a:t>
            </a:r>
            <a:r>
              <a:rPr sz="2000" spc="3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x</a:t>
            </a:r>
            <a:r>
              <a:rPr sz="1950" i="1" spc="7" baseline="-21367" dirty="0">
                <a:latin typeface="Calibri"/>
                <a:cs typeface="Calibri"/>
              </a:rPr>
              <a:t>1</a:t>
            </a:r>
            <a:r>
              <a:rPr sz="2000" i="1" spc="5" dirty="0">
                <a:latin typeface="Calibri"/>
                <a:cs typeface="Calibri"/>
              </a:rPr>
              <a:t>y</a:t>
            </a:r>
            <a:r>
              <a:rPr sz="1950" i="1" spc="7" baseline="-21367" dirty="0">
                <a:latin typeface="Calibri"/>
                <a:cs typeface="Calibri"/>
              </a:rPr>
              <a:t>1</a:t>
            </a:r>
            <a:r>
              <a:rPr sz="1950" i="1" spc="300" baseline="-21367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yang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85440" y="4538599"/>
            <a:ext cx="18046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27430" algn="l"/>
              </a:tabLst>
            </a:pPr>
            <a:r>
              <a:rPr sz="2000" spc="-5" dirty="0">
                <a:latin typeface="Calibri"/>
                <a:cs typeface="Calibri"/>
              </a:rPr>
              <a:t>sepus</a:t>
            </a:r>
            <a:r>
              <a:rPr sz="2000" spc="-3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	</a:t>
            </a:r>
            <a:r>
              <a:rPr sz="2000" spc="-5" dirty="0">
                <a:latin typeface="Calibri"/>
                <a:cs typeface="Calibri"/>
              </a:rPr>
              <a:t>den</a:t>
            </a:r>
            <a:r>
              <a:rPr sz="2000" spc="-40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85441" y="4846447"/>
            <a:ext cx="169798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3925" algn="l"/>
              </a:tabLst>
            </a:pPr>
            <a:r>
              <a:rPr sz="2000" spc="-5" dirty="0">
                <a:latin typeface="Calibri"/>
                <a:cs typeface="Calibri"/>
              </a:rPr>
              <a:t>dip</a:t>
            </a:r>
            <a:r>
              <a:rPr sz="2000" dirty="0">
                <a:latin typeface="Calibri"/>
                <a:cs typeface="Calibri"/>
              </a:rPr>
              <a:t>u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ar	m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lal</a:t>
            </a:r>
            <a:r>
              <a:rPr sz="2000" spc="5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16096" y="4538598"/>
            <a:ext cx="2277745" cy="63881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167640">
              <a:lnSpc>
                <a:spcPct val="101000"/>
              </a:lnSpc>
              <a:spcBef>
                <a:spcPts val="80"/>
              </a:spcBef>
              <a:tabLst>
                <a:tab pos="756285" algn="l"/>
                <a:tab pos="1045844" algn="l"/>
                <a:tab pos="1099185" algn="l"/>
                <a:tab pos="1539875" algn="l"/>
              </a:tabLst>
            </a:pPr>
            <a:r>
              <a:rPr sz="2000" spc="-5" dirty="0">
                <a:latin typeface="Calibri"/>
                <a:cs typeface="Calibri"/>
              </a:rPr>
              <a:t>sum</a:t>
            </a:r>
            <a:r>
              <a:rPr sz="2000" spc="-15" dirty="0">
                <a:latin typeface="Calibri"/>
                <a:cs typeface="Calibri"/>
              </a:rPr>
              <a:t>b</a:t>
            </a:r>
            <a:r>
              <a:rPr sz="2000" dirty="0">
                <a:latin typeface="Calibri"/>
                <a:cs typeface="Calibri"/>
              </a:rPr>
              <a:t>u		</a:t>
            </a:r>
            <a:r>
              <a:rPr sz="2000" i="1" spc="-20" dirty="0">
                <a:latin typeface="Calibri"/>
                <a:cs typeface="Calibri"/>
              </a:rPr>
              <a:t>x</a:t>
            </a:r>
            <a:r>
              <a:rPr sz="2000" i="1" dirty="0">
                <a:latin typeface="Calibri"/>
                <a:cs typeface="Calibri"/>
              </a:rPr>
              <a:t>y	</a:t>
            </a:r>
            <a:r>
              <a:rPr sz="2000" spc="-5" dirty="0">
                <a:latin typeface="Calibri"/>
                <a:cs typeface="Calibri"/>
              </a:rPr>
              <a:t>nam</a:t>
            </a:r>
            <a:r>
              <a:rPr sz="2000" spc="-15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n  </a:t>
            </a:r>
            <a:r>
              <a:rPr sz="2000" spc="-5" dirty="0">
                <a:latin typeface="Calibri"/>
                <a:cs typeface="Calibri"/>
              </a:rPr>
              <a:t>sud</a:t>
            </a:r>
            <a:r>
              <a:rPr sz="2000" spc="5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t	</a:t>
            </a:r>
            <a:r>
              <a:rPr sz="2000" dirty="0">
                <a:latin typeface="Symbol"/>
                <a:cs typeface="Symbol"/>
              </a:rPr>
              <a:t>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Calibri"/>
                <a:cs typeface="Calibri"/>
              </a:rPr>
              <a:t>b</a:t>
            </a:r>
            <a:r>
              <a:rPr sz="2000" dirty="0">
                <a:latin typeface="Calibri"/>
                <a:cs typeface="Calibri"/>
              </a:rPr>
              <a:t>er</a:t>
            </a:r>
            <a:r>
              <a:rPr sz="2000" spc="-10" dirty="0">
                <a:latin typeface="Calibri"/>
                <a:cs typeface="Calibri"/>
              </a:rPr>
              <a:t>l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30" dirty="0">
                <a:latin typeface="Calibri"/>
                <a:cs typeface="Calibri"/>
              </a:rPr>
              <a:t>w</a:t>
            </a:r>
            <a:r>
              <a:rPr sz="2000" dirty="0">
                <a:latin typeface="Calibri"/>
                <a:cs typeface="Calibri"/>
              </a:rPr>
              <a:t>anan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85440" y="5148199"/>
            <a:ext cx="23583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jam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xy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39051" y="3052991"/>
            <a:ext cx="2427731" cy="1895331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2639619" y="3572954"/>
            <a:ext cx="1519555" cy="576580"/>
          </a:xfrm>
          <a:custGeom>
            <a:avLst/>
            <a:gdLst/>
            <a:ahLst/>
            <a:cxnLst/>
            <a:rect l="l" t="t" r="r" b="b"/>
            <a:pathLst>
              <a:path w="1519555" h="576579">
                <a:moveTo>
                  <a:pt x="1519174" y="0"/>
                </a:moveTo>
                <a:lnTo>
                  <a:pt x="0" y="0"/>
                </a:lnTo>
                <a:lnTo>
                  <a:pt x="0" y="576262"/>
                </a:lnTo>
                <a:lnTo>
                  <a:pt x="1519174" y="576262"/>
                </a:lnTo>
                <a:lnTo>
                  <a:pt x="151917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696773" y="3612118"/>
            <a:ext cx="1420495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325755" algn="l"/>
                <a:tab pos="785495" algn="l"/>
                <a:tab pos="1057275" algn="l"/>
              </a:tabLst>
            </a:pPr>
            <a:r>
              <a:rPr sz="2450" i="1" spc="30" dirty="0">
                <a:latin typeface="Times New Roman"/>
                <a:cs typeface="Times New Roman"/>
              </a:rPr>
              <a:t>I	</a:t>
            </a:r>
            <a:r>
              <a:rPr sz="2450" spc="50" dirty="0">
                <a:latin typeface="Symbol"/>
                <a:cs typeface="Symbol"/>
              </a:rPr>
              <a:t></a:t>
            </a:r>
            <a:r>
              <a:rPr sz="2450" spc="50" dirty="0">
                <a:latin typeface="Times New Roman"/>
                <a:cs typeface="Times New Roman"/>
              </a:rPr>
              <a:t>	</a:t>
            </a:r>
            <a:r>
              <a:rPr sz="2450" i="1" spc="40" dirty="0">
                <a:latin typeface="Times New Roman"/>
                <a:cs typeface="Times New Roman"/>
              </a:rPr>
              <a:t>y	</a:t>
            </a:r>
            <a:r>
              <a:rPr sz="2450" i="1" spc="10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33065" y="3822369"/>
            <a:ext cx="9652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450" i="1" spc="10" dirty="0">
                <a:latin typeface="Times New Roman"/>
                <a:cs typeface="Times New Roman"/>
              </a:rPr>
              <a:t>x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47045" y="3602983"/>
            <a:ext cx="107314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450" spc="1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367784" y="3572954"/>
            <a:ext cx="1494155" cy="576580"/>
          </a:xfrm>
          <a:custGeom>
            <a:avLst/>
            <a:gdLst/>
            <a:ahLst/>
            <a:cxnLst/>
            <a:rect l="l" t="t" r="r" b="b"/>
            <a:pathLst>
              <a:path w="1494154" h="576579">
                <a:moveTo>
                  <a:pt x="1493773" y="0"/>
                </a:moveTo>
                <a:lnTo>
                  <a:pt x="0" y="0"/>
                </a:lnTo>
                <a:lnTo>
                  <a:pt x="0" y="576262"/>
                </a:lnTo>
                <a:lnTo>
                  <a:pt x="1493773" y="576262"/>
                </a:lnTo>
                <a:lnTo>
                  <a:pt x="149377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273341" y="3568099"/>
            <a:ext cx="1886585" cy="5924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  <a:tabLst>
                <a:tab pos="1740535" algn="l"/>
              </a:tabLst>
            </a:pPr>
            <a:r>
              <a:rPr sz="3700" spc="30" dirty="0">
                <a:latin typeface="Symbol"/>
                <a:cs typeface="Symbol"/>
              </a:rPr>
              <a:t></a:t>
            </a:r>
            <a:r>
              <a:rPr sz="3700" spc="30" dirty="0">
                <a:latin typeface="Times New Roman"/>
                <a:cs typeface="Times New Roman"/>
              </a:rPr>
              <a:t>	</a:t>
            </a:r>
            <a:r>
              <a:rPr sz="3700" spc="30" dirty="0">
                <a:latin typeface="Symbol"/>
                <a:cs typeface="Symbol"/>
              </a:rPr>
              <a:t></a:t>
            </a:r>
            <a:endParaRPr sz="37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24949" y="3612729"/>
            <a:ext cx="1415415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337820" algn="l"/>
                <a:tab pos="782955" algn="l"/>
              </a:tabLst>
            </a:pPr>
            <a:r>
              <a:rPr sz="2450" i="1" spc="30" dirty="0">
                <a:latin typeface="Times New Roman"/>
                <a:cs typeface="Times New Roman"/>
              </a:rPr>
              <a:t>I	</a:t>
            </a:r>
            <a:r>
              <a:rPr sz="2450" spc="50" dirty="0">
                <a:latin typeface="Symbol"/>
                <a:cs typeface="Symbol"/>
              </a:rPr>
              <a:t></a:t>
            </a:r>
            <a:r>
              <a:rPr sz="2450" spc="50" dirty="0">
                <a:latin typeface="Times New Roman"/>
                <a:cs typeface="Times New Roman"/>
              </a:rPr>
              <a:t>	</a:t>
            </a:r>
            <a:r>
              <a:rPr sz="2450" i="1" spc="40" dirty="0">
                <a:latin typeface="Times New Roman"/>
                <a:cs typeface="Times New Roman"/>
              </a:rPr>
              <a:t>x</a:t>
            </a:r>
            <a:r>
              <a:rPr sz="2450" i="1" spc="280" dirty="0">
                <a:latin typeface="Times New Roman"/>
                <a:cs typeface="Times New Roman"/>
              </a:rPr>
              <a:t> </a:t>
            </a:r>
            <a:r>
              <a:rPr sz="2450" i="1" spc="15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69436" y="3822370"/>
            <a:ext cx="97155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50" i="1" spc="15" dirty="0">
                <a:latin typeface="Times New Roman"/>
                <a:cs typeface="Times New Roman"/>
              </a:rPr>
              <a:t>y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68508" y="3602373"/>
            <a:ext cx="107314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50" spc="1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51983" y="3573056"/>
            <a:ext cx="1571625" cy="46166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57150">
              <a:lnSpc>
                <a:spcPts val="3629"/>
              </a:lnSpc>
            </a:pPr>
            <a:r>
              <a:rPr sz="2450" i="1" spc="254" dirty="0">
                <a:latin typeface="Times New Roman"/>
                <a:cs typeface="Times New Roman"/>
              </a:rPr>
              <a:t>I</a:t>
            </a:r>
            <a:r>
              <a:rPr sz="2175" i="1" spc="-44" baseline="-22988" dirty="0">
                <a:latin typeface="Times New Roman"/>
                <a:cs typeface="Times New Roman"/>
              </a:rPr>
              <a:t>x</a:t>
            </a:r>
            <a:r>
              <a:rPr sz="2175" i="1" spc="22" baseline="-22988" dirty="0">
                <a:latin typeface="Times New Roman"/>
                <a:cs typeface="Times New Roman"/>
              </a:rPr>
              <a:t>y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217" baseline="-22988" dirty="0">
                <a:latin typeface="Times New Roman"/>
                <a:cs typeface="Times New Roman"/>
              </a:rPr>
              <a:t> </a:t>
            </a:r>
            <a:r>
              <a:rPr sz="2450" spc="50" dirty="0">
                <a:latin typeface="Symbol"/>
                <a:cs typeface="Symbol"/>
              </a:rPr>
              <a:t></a:t>
            </a:r>
            <a:r>
              <a:rPr sz="2450" spc="-35" dirty="0">
                <a:latin typeface="Times New Roman"/>
                <a:cs typeface="Times New Roman"/>
              </a:rPr>
              <a:t> </a:t>
            </a:r>
            <a:r>
              <a:rPr sz="5550" spc="44" baseline="-13513" dirty="0">
                <a:latin typeface="Symbol"/>
                <a:cs typeface="Symbol"/>
              </a:rPr>
              <a:t></a:t>
            </a:r>
            <a:r>
              <a:rPr sz="5550" spc="-667" baseline="-13513" dirty="0">
                <a:latin typeface="Times New Roman"/>
                <a:cs typeface="Times New Roman"/>
              </a:rPr>
              <a:t> </a:t>
            </a:r>
            <a:r>
              <a:rPr sz="2450" i="1" spc="-60" dirty="0">
                <a:latin typeface="Times New Roman"/>
                <a:cs typeface="Times New Roman"/>
              </a:rPr>
              <a:t>xy</a:t>
            </a:r>
            <a:r>
              <a:rPr sz="2450" i="1" spc="5" dirty="0">
                <a:latin typeface="Times New Roman"/>
                <a:cs typeface="Times New Roman"/>
              </a:rPr>
              <a:t>d</a:t>
            </a:r>
            <a:r>
              <a:rPr sz="2450" i="1" spc="60" dirty="0">
                <a:latin typeface="Times New Roman"/>
                <a:cs typeface="Times New Roman"/>
              </a:rPr>
              <a:t>A</a:t>
            </a:r>
            <a:endParaRPr sz="2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1165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942" y="2638863"/>
            <a:ext cx="2965815" cy="35670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641976" y="3587378"/>
            <a:ext cx="118745" cy="23980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450" b="1" i="1" spc="-25" dirty="0">
                <a:latin typeface="Symbol"/>
                <a:cs typeface="Symbol"/>
              </a:rPr>
              <a:t>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90514" y="3962028"/>
            <a:ext cx="118745" cy="23980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450" b="1" i="1" spc="-25" dirty="0">
                <a:latin typeface="Symbol"/>
                <a:cs typeface="Symbol"/>
              </a:rPr>
              <a:t></a:t>
            </a:r>
            <a:endParaRPr sz="1450">
              <a:latin typeface="Symbol"/>
              <a:cs typeface="Symbo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32643" y="2877248"/>
            <a:ext cx="2794000" cy="3322954"/>
            <a:chOff x="2608643" y="2877248"/>
            <a:chExt cx="2794000" cy="3322954"/>
          </a:xfrm>
        </p:grpSpPr>
        <p:sp>
          <p:nvSpPr>
            <p:cNvPr id="7" name="object 7"/>
            <p:cNvSpPr/>
            <p:nvPr/>
          </p:nvSpPr>
          <p:spPr>
            <a:xfrm>
              <a:off x="2613405" y="2882010"/>
              <a:ext cx="2784475" cy="2634615"/>
            </a:xfrm>
            <a:custGeom>
              <a:avLst/>
              <a:gdLst/>
              <a:ahLst/>
              <a:cxnLst/>
              <a:rect l="l" t="t" r="r" b="b"/>
              <a:pathLst>
                <a:path w="2784475" h="2634615">
                  <a:moveTo>
                    <a:pt x="2784474" y="0"/>
                  </a:moveTo>
                  <a:lnTo>
                    <a:pt x="0" y="2634107"/>
                  </a:lnTo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17975" y="5789383"/>
              <a:ext cx="202565" cy="410845"/>
            </a:xfrm>
            <a:custGeom>
              <a:avLst/>
              <a:gdLst/>
              <a:ahLst/>
              <a:cxnLst/>
              <a:rect l="l" t="t" r="r" b="b"/>
              <a:pathLst>
                <a:path w="202564" h="410845">
                  <a:moveTo>
                    <a:pt x="151891" y="281825"/>
                  </a:moveTo>
                  <a:lnTo>
                    <a:pt x="167894" y="410337"/>
                  </a:lnTo>
                  <a:lnTo>
                    <a:pt x="199555" y="296379"/>
                  </a:lnTo>
                  <a:lnTo>
                    <a:pt x="171576" y="296379"/>
                  </a:lnTo>
                  <a:lnTo>
                    <a:pt x="171506" y="283266"/>
                  </a:lnTo>
                  <a:lnTo>
                    <a:pt x="151891" y="281825"/>
                  </a:lnTo>
                  <a:close/>
                </a:path>
                <a:path w="202564" h="410845">
                  <a:moveTo>
                    <a:pt x="171506" y="283266"/>
                  </a:moveTo>
                  <a:lnTo>
                    <a:pt x="171576" y="296379"/>
                  </a:lnTo>
                  <a:lnTo>
                    <a:pt x="181101" y="296316"/>
                  </a:lnTo>
                  <a:lnTo>
                    <a:pt x="180976" y="283961"/>
                  </a:lnTo>
                  <a:lnTo>
                    <a:pt x="171506" y="283266"/>
                  </a:lnTo>
                  <a:close/>
                </a:path>
                <a:path w="202564" h="410845">
                  <a:moveTo>
                    <a:pt x="180976" y="283961"/>
                  </a:moveTo>
                  <a:lnTo>
                    <a:pt x="181101" y="296316"/>
                  </a:lnTo>
                  <a:lnTo>
                    <a:pt x="171576" y="296379"/>
                  </a:lnTo>
                  <a:lnTo>
                    <a:pt x="199555" y="296379"/>
                  </a:lnTo>
                  <a:lnTo>
                    <a:pt x="202564" y="285546"/>
                  </a:lnTo>
                  <a:lnTo>
                    <a:pt x="180976" y="283961"/>
                  </a:lnTo>
                  <a:close/>
                </a:path>
                <a:path w="202564" h="410845">
                  <a:moveTo>
                    <a:pt x="115699" y="98856"/>
                  </a:moveTo>
                  <a:lnTo>
                    <a:pt x="104266" y="98856"/>
                  </a:lnTo>
                  <a:lnTo>
                    <a:pt x="104775" y="99466"/>
                  </a:lnTo>
                  <a:lnTo>
                    <a:pt x="134238" y="147866"/>
                  </a:lnTo>
                  <a:lnTo>
                    <a:pt x="155956" y="201180"/>
                  </a:lnTo>
                  <a:lnTo>
                    <a:pt x="169418" y="258089"/>
                  </a:lnTo>
                  <a:lnTo>
                    <a:pt x="171506" y="283266"/>
                  </a:lnTo>
                  <a:lnTo>
                    <a:pt x="180976" y="283961"/>
                  </a:lnTo>
                  <a:lnTo>
                    <a:pt x="172974" y="226656"/>
                  </a:lnTo>
                  <a:lnTo>
                    <a:pt x="154812" y="170053"/>
                  </a:lnTo>
                  <a:lnTo>
                    <a:pt x="128270" y="117563"/>
                  </a:lnTo>
                  <a:lnTo>
                    <a:pt x="115699" y="98856"/>
                  </a:lnTo>
                  <a:close/>
                </a:path>
                <a:path w="202564" h="410845">
                  <a:moveTo>
                    <a:pt x="0" y="0"/>
                  </a:moveTo>
                  <a:lnTo>
                    <a:pt x="80518" y="101447"/>
                  </a:lnTo>
                  <a:lnTo>
                    <a:pt x="92900" y="86800"/>
                  </a:lnTo>
                  <a:lnTo>
                    <a:pt x="83820" y="77114"/>
                  </a:lnTo>
                  <a:lnTo>
                    <a:pt x="90677" y="70599"/>
                  </a:lnTo>
                  <a:lnTo>
                    <a:pt x="106595" y="70599"/>
                  </a:lnTo>
                  <a:lnTo>
                    <a:pt x="113284" y="62687"/>
                  </a:lnTo>
                  <a:lnTo>
                    <a:pt x="0" y="0"/>
                  </a:lnTo>
                  <a:close/>
                </a:path>
                <a:path w="202564" h="410845">
                  <a:moveTo>
                    <a:pt x="104427" y="99095"/>
                  </a:moveTo>
                  <a:lnTo>
                    <a:pt x="104676" y="99466"/>
                  </a:lnTo>
                  <a:lnTo>
                    <a:pt x="104427" y="99095"/>
                  </a:lnTo>
                  <a:close/>
                </a:path>
                <a:path w="202564" h="410845">
                  <a:moveTo>
                    <a:pt x="104266" y="98856"/>
                  </a:moveTo>
                  <a:lnTo>
                    <a:pt x="104427" y="99095"/>
                  </a:lnTo>
                  <a:lnTo>
                    <a:pt x="104775" y="99466"/>
                  </a:lnTo>
                  <a:lnTo>
                    <a:pt x="104266" y="98856"/>
                  </a:lnTo>
                  <a:close/>
                </a:path>
                <a:path w="202564" h="410845">
                  <a:moveTo>
                    <a:pt x="99048" y="79527"/>
                  </a:moveTo>
                  <a:lnTo>
                    <a:pt x="92900" y="86800"/>
                  </a:lnTo>
                  <a:lnTo>
                    <a:pt x="104427" y="99095"/>
                  </a:lnTo>
                  <a:lnTo>
                    <a:pt x="104266" y="98856"/>
                  </a:lnTo>
                  <a:lnTo>
                    <a:pt x="115699" y="98856"/>
                  </a:lnTo>
                  <a:lnTo>
                    <a:pt x="112140" y="93560"/>
                  </a:lnTo>
                  <a:lnTo>
                    <a:pt x="111887" y="93141"/>
                  </a:lnTo>
                  <a:lnTo>
                    <a:pt x="111633" y="92951"/>
                  </a:lnTo>
                  <a:lnTo>
                    <a:pt x="99048" y="79527"/>
                  </a:lnTo>
                  <a:close/>
                </a:path>
                <a:path w="202564" h="410845">
                  <a:moveTo>
                    <a:pt x="90677" y="70599"/>
                  </a:moveTo>
                  <a:lnTo>
                    <a:pt x="83820" y="77114"/>
                  </a:lnTo>
                  <a:lnTo>
                    <a:pt x="92900" y="86800"/>
                  </a:lnTo>
                  <a:lnTo>
                    <a:pt x="99048" y="79527"/>
                  </a:lnTo>
                  <a:lnTo>
                    <a:pt x="90677" y="70599"/>
                  </a:lnTo>
                  <a:close/>
                </a:path>
                <a:path w="202564" h="410845">
                  <a:moveTo>
                    <a:pt x="106595" y="70599"/>
                  </a:moveTo>
                  <a:lnTo>
                    <a:pt x="90677" y="70599"/>
                  </a:lnTo>
                  <a:lnTo>
                    <a:pt x="99048" y="79527"/>
                  </a:lnTo>
                  <a:lnTo>
                    <a:pt x="106595" y="705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336286" y="5732586"/>
            <a:ext cx="118745" cy="23980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450" b="1" i="1" spc="-25" dirty="0">
                <a:latin typeface="Symbol"/>
                <a:cs typeface="Symbol"/>
              </a:rPr>
              <a:t></a:t>
            </a:r>
            <a:endParaRPr sz="1450">
              <a:latin typeface="Symbol"/>
              <a:cs typeface="Symbo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49450" y="2394522"/>
            <a:ext cx="6160135" cy="3819525"/>
            <a:chOff x="525449" y="2394521"/>
            <a:chExt cx="6160135" cy="3819525"/>
          </a:xfrm>
        </p:grpSpPr>
        <p:sp>
          <p:nvSpPr>
            <p:cNvPr id="11" name="object 11"/>
            <p:cNvSpPr/>
            <p:nvPr/>
          </p:nvSpPr>
          <p:spPr>
            <a:xfrm>
              <a:off x="742543" y="3118738"/>
              <a:ext cx="5672455" cy="3094990"/>
            </a:xfrm>
            <a:custGeom>
              <a:avLst/>
              <a:gdLst/>
              <a:ahLst/>
              <a:cxnLst/>
              <a:rect l="l" t="t" r="r" b="b"/>
              <a:pathLst>
                <a:path w="5672455" h="3094990">
                  <a:moveTo>
                    <a:pt x="2472461" y="3084118"/>
                  </a:moveTo>
                  <a:lnTo>
                    <a:pt x="22110" y="548805"/>
                  </a:lnTo>
                  <a:lnTo>
                    <a:pt x="90195" y="567944"/>
                  </a:lnTo>
                  <a:lnTo>
                    <a:pt x="92722" y="568706"/>
                  </a:lnTo>
                  <a:lnTo>
                    <a:pt x="95351" y="567182"/>
                  </a:lnTo>
                  <a:lnTo>
                    <a:pt x="96786" y="562102"/>
                  </a:lnTo>
                  <a:lnTo>
                    <a:pt x="95300" y="559562"/>
                  </a:lnTo>
                  <a:lnTo>
                    <a:pt x="92773" y="558800"/>
                  </a:lnTo>
                  <a:lnTo>
                    <a:pt x="12217" y="536194"/>
                  </a:lnTo>
                  <a:lnTo>
                    <a:pt x="0" y="532765"/>
                  </a:lnTo>
                  <a:lnTo>
                    <a:pt x="23558" y="628904"/>
                  </a:lnTo>
                  <a:lnTo>
                    <a:pt x="26136" y="630428"/>
                  </a:lnTo>
                  <a:lnTo>
                    <a:pt x="31242" y="629158"/>
                  </a:lnTo>
                  <a:lnTo>
                    <a:pt x="32816" y="626618"/>
                  </a:lnTo>
                  <a:lnTo>
                    <a:pt x="15392" y="555548"/>
                  </a:lnTo>
                  <a:lnTo>
                    <a:pt x="2465603" y="3090761"/>
                  </a:lnTo>
                  <a:lnTo>
                    <a:pt x="2472461" y="3084118"/>
                  </a:lnTo>
                  <a:close/>
                </a:path>
                <a:path w="5672455" h="3094990">
                  <a:moveTo>
                    <a:pt x="5671845" y="0"/>
                  </a:moveTo>
                  <a:lnTo>
                    <a:pt x="5575706" y="23495"/>
                  </a:lnTo>
                  <a:lnTo>
                    <a:pt x="5574055" y="26035"/>
                  </a:lnTo>
                  <a:lnTo>
                    <a:pt x="5574690" y="28575"/>
                  </a:lnTo>
                  <a:lnTo>
                    <a:pt x="5575325" y="31242"/>
                  </a:lnTo>
                  <a:lnTo>
                    <a:pt x="5577865" y="32766"/>
                  </a:lnTo>
                  <a:lnTo>
                    <a:pt x="5649074" y="15354"/>
                  </a:lnTo>
                  <a:lnTo>
                    <a:pt x="2469667" y="3088081"/>
                  </a:lnTo>
                  <a:lnTo>
                    <a:pt x="2476271" y="3094926"/>
                  </a:lnTo>
                  <a:lnTo>
                    <a:pt x="5655615" y="22275"/>
                  </a:lnTo>
                  <a:lnTo>
                    <a:pt x="5636539" y="90170"/>
                  </a:lnTo>
                  <a:lnTo>
                    <a:pt x="5635777" y="92710"/>
                  </a:lnTo>
                  <a:lnTo>
                    <a:pt x="5637301" y="95250"/>
                  </a:lnTo>
                  <a:lnTo>
                    <a:pt x="5642381" y="96774"/>
                  </a:lnTo>
                  <a:lnTo>
                    <a:pt x="5645048" y="95250"/>
                  </a:lnTo>
                  <a:lnTo>
                    <a:pt x="5645683" y="92710"/>
                  </a:lnTo>
                  <a:lnTo>
                    <a:pt x="5670982" y="3048"/>
                  </a:lnTo>
                  <a:lnTo>
                    <a:pt x="567184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44670" y="2458338"/>
              <a:ext cx="2835910" cy="2993390"/>
            </a:xfrm>
            <a:custGeom>
              <a:avLst/>
              <a:gdLst/>
              <a:ahLst/>
              <a:cxnLst/>
              <a:rect l="l" t="t" r="r" b="b"/>
              <a:pathLst>
                <a:path w="2835909" h="2993390">
                  <a:moveTo>
                    <a:pt x="0" y="0"/>
                  </a:moveTo>
                  <a:lnTo>
                    <a:pt x="2835782" y="2993263"/>
                  </a:lnTo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96644" y="2396108"/>
              <a:ext cx="2263775" cy="2244090"/>
            </a:xfrm>
            <a:custGeom>
              <a:avLst/>
              <a:gdLst/>
              <a:ahLst/>
              <a:cxnLst/>
              <a:rect l="l" t="t" r="r" b="b"/>
              <a:pathLst>
                <a:path w="2263775" h="2244090">
                  <a:moveTo>
                    <a:pt x="84074" y="2243709"/>
                  </a:moveTo>
                  <a:lnTo>
                    <a:pt x="46041" y="2202650"/>
                  </a:lnTo>
                  <a:lnTo>
                    <a:pt x="17557" y="2166604"/>
                  </a:lnTo>
                  <a:lnTo>
                    <a:pt x="1313" y="2139392"/>
                  </a:lnTo>
                  <a:lnTo>
                    <a:pt x="0" y="2124836"/>
                  </a:lnTo>
                  <a:lnTo>
                    <a:pt x="1055751" y="1079245"/>
                  </a:lnTo>
                  <a:lnTo>
                    <a:pt x="1054437" y="1064690"/>
                  </a:lnTo>
                  <a:lnTo>
                    <a:pt x="1038193" y="1037478"/>
                  </a:lnTo>
                  <a:lnTo>
                    <a:pt x="1009709" y="1001432"/>
                  </a:lnTo>
                  <a:lnTo>
                    <a:pt x="971676" y="960374"/>
                  </a:lnTo>
                  <a:lnTo>
                    <a:pt x="1012384" y="998781"/>
                  </a:lnTo>
                  <a:lnTo>
                    <a:pt x="1048162" y="1027604"/>
                  </a:lnTo>
                  <a:lnTo>
                    <a:pt x="1075225" y="1044116"/>
                  </a:lnTo>
                  <a:lnTo>
                    <a:pt x="1089787" y="1045590"/>
                  </a:lnTo>
                  <a:lnTo>
                    <a:pt x="2145538" y="0"/>
                  </a:lnTo>
                  <a:lnTo>
                    <a:pt x="2160099" y="1474"/>
                  </a:lnTo>
                  <a:lnTo>
                    <a:pt x="2187162" y="17986"/>
                  </a:lnTo>
                  <a:lnTo>
                    <a:pt x="2222940" y="46809"/>
                  </a:lnTo>
                  <a:lnTo>
                    <a:pt x="2263647" y="8521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85639" y="3189096"/>
              <a:ext cx="702310" cy="741680"/>
            </a:xfrm>
            <a:custGeom>
              <a:avLst/>
              <a:gdLst/>
              <a:ahLst/>
              <a:cxnLst/>
              <a:rect l="l" t="t" r="r" b="b"/>
              <a:pathLst>
                <a:path w="702310" h="741679">
                  <a:moveTo>
                    <a:pt x="0" y="80644"/>
                  </a:moveTo>
                  <a:lnTo>
                    <a:pt x="42560" y="43737"/>
                  </a:lnTo>
                  <a:lnTo>
                    <a:pt x="79787" y="16271"/>
                  </a:lnTo>
                  <a:lnTo>
                    <a:pt x="107727" y="831"/>
                  </a:lnTo>
                  <a:lnTo>
                    <a:pt x="122427" y="0"/>
                  </a:lnTo>
                  <a:lnTo>
                    <a:pt x="395859" y="295275"/>
                  </a:lnTo>
                  <a:lnTo>
                    <a:pt x="410559" y="294443"/>
                  </a:lnTo>
                  <a:lnTo>
                    <a:pt x="438499" y="279003"/>
                  </a:lnTo>
                  <a:lnTo>
                    <a:pt x="475726" y="251537"/>
                  </a:lnTo>
                  <a:lnTo>
                    <a:pt x="518287" y="214629"/>
                  </a:lnTo>
                  <a:lnTo>
                    <a:pt x="478289" y="254303"/>
                  </a:lnTo>
                  <a:lnTo>
                    <a:pt x="448055" y="289321"/>
                  </a:lnTo>
                  <a:lnTo>
                    <a:pt x="430490" y="315981"/>
                  </a:lnTo>
                  <a:lnTo>
                    <a:pt x="428498" y="330580"/>
                  </a:lnTo>
                  <a:lnTo>
                    <a:pt x="701928" y="625855"/>
                  </a:lnTo>
                  <a:lnTo>
                    <a:pt x="699956" y="640453"/>
                  </a:lnTo>
                  <a:lnTo>
                    <a:pt x="682434" y="667099"/>
                  </a:lnTo>
                  <a:lnTo>
                    <a:pt x="652244" y="702079"/>
                  </a:lnTo>
                  <a:lnTo>
                    <a:pt x="612266" y="74167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8037" y="3218941"/>
              <a:ext cx="181356" cy="13284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2044" y="3282950"/>
              <a:ext cx="84075" cy="16179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50026" y="3274567"/>
              <a:ext cx="65659" cy="10045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50406" y="2897123"/>
              <a:ext cx="103886" cy="14693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79590" y="2914776"/>
              <a:ext cx="149455" cy="18948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5449" y="3437889"/>
              <a:ext cx="136515" cy="24015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7395" y="3415919"/>
              <a:ext cx="105524" cy="14579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56201" y="3338690"/>
              <a:ext cx="251853" cy="25020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656201" y="3338690"/>
              <a:ext cx="252095" cy="250825"/>
            </a:xfrm>
            <a:custGeom>
              <a:avLst/>
              <a:gdLst/>
              <a:ahLst/>
              <a:cxnLst/>
              <a:rect l="l" t="t" r="r" b="b"/>
              <a:pathLst>
                <a:path w="252095" h="250825">
                  <a:moveTo>
                    <a:pt x="0" y="250202"/>
                  </a:moveTo>
                  <a:lnTo>
                    <a:pt x="251853" y="250202"/>
                  </a:lnTo>
                  <a:lnTo>
                    <a:pt x="251853" y="0"/>
                  </a:lnTo>
                  <a:lnTo>
                    <a:pt x="0" y="0"/>
                  </a:lnTo>
                  <a:lnTo>
                    <a:pt x="0" y="250202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313679" y="3157473"/>
            <a:ext cx="11557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30441" y="4751959"/>
            <a:ext cx="11557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684777" y="2643633"/>
            <a:ext cx="4507865" cy="3617595"/>
            <a:chOff x="3160776" y="2643632"/>
            <a:chExt cx="4507865" cy="3617595"/>
          </a:xfrm>
        </p:grpSpPr>
        <p:sp>
          <p:nvSpPr>
            <p:cNvPr id="27" name="object 27"/>
            <p:cNvSpPr/>
            <p:nvPr/>
          </p:nvSpPr>
          <p:spPr>
            <a:xfrm>
              <a:off x="4768215" y="3449955"/>
              <a:ext cx="0" cy="2745105"/>
            </a:xfrm>
            <a:custGeom>
              <a:avLst/>
              <a:gdLst/>
              <a:ahLst/>
              <a:cxnLst/>
              <a:rect l="l" t="t" r="r" b="b"/>
              <a:pathLst>
                <a:path h="2745104">
                  <a:moveTo>
                    <a:pt x="0" y="0"/>
                  </a:moveTo>
                  <a:lnTo>
                    <a:pt x="0" y="2744825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60776" y="2643631"/>
              <a:ext cx="4507865" cy="3617595"/>
            </a:xfrm>
            <a:custGeom>
              <a:avLst/>
              <a:gdLst/>
              <a:ahLst/>
              <a:cxnLst/>
              <a:rect l="l" t="t" r="r" b="b"/>
              <a:pathLst>
                <a:path w="4507865" h="3617595">
                  <a:moveTo>
                    <a:pt x="4507611" y="3558603"/>
                  </a:moveTo>
                  <a:lnTo>
                    <a:pt x="4485830" y="3545903"/>
                  </a:lnTo>
                  <a:lnTo>
                    <a:pt x="4406519" y="3499650"/>
                  </a:lnTo>
                  <a:lnTo>
                    <a:pt x="4398772" y="3501694"/>
                  </a:lnTo>
                  <a:lnTo>
                    <a:pt x="4391660" y="3513810"/>
                  </a:lnTo>
                  <a:lnTo>
                    <a:pt x="4393819" y="3521583"/>
                  </a:lnTo>
                  <a:lnTo>
                    <a:pt x="4399788" y="3525126"/>
                  </a:lnTo>
                  <a:lnTo>
                    <a:pt x="4435399" y="3545903"/>
                  </a:lnTo>
                  <a:lnTo>
                    <a:pt x="71628" y="3545903"/>
                  </a:lnTo>
                  <a:lnTo>
                    <a:pt x="71628" y="72123"/>
                  </a:lnTo>
                  <a:lnTo>
                    <a:pt x="71628" y="31623"/>
                  </a:lnTo>
                  <a:lnTo>
                    <a:pt x="71628" y="25146"/>
                  </a:lnTo>
                  <a:lnTo>
                    <a:pt x="71755" y="72339"/>
                  </a:lnTo>
                  <a:lnTo>
                    <a:pt x="96012" y="113919"/>
                  </a:lnTo>
                  <a:lnTo>
                    <a:pt x="103759" y="115951"/>
                  </a:lnTo>
                  <a:lnTo>
                    <a:pt x="109842" y="112395"/>
                  </a:lnTo>
                  <a:lnTo>
                    <a:pt x="115824" y="108839"/>
                  </a:lnTo>
                  <a:lnTo>
                    <a:pt x="117983" y="101092"/>
                  </a:lnTo>
                  <a:lnTo>
                    <a:pt x="73609" y="25146"/>
                  </a:lnTo>
                  <a:lnTo>
                    <a:pt x="58928" y="0"/>
                  </a:lnTo>
                  <a:lnTo>
                    <a:pt x="0" y="101092"/>
                  </a:lnTo>
                  <a:lnTo>
                    <a:pt x="2032" y="108839"/>
                  </a:lnTo>
                  <a:lnTo>
                    <a:pt x="14224" y="115951"/>
                  </a:lnTo>
                  <a:lnTo>
                    <a:pt x="21971" y="113919"/>
                  </a:lnTo>
                  <a:lnTo>
                    <a:pt x="46228" y="72339"/>
                  </a:lnTo>
                  <a:lnTo>
                    <a:pt x="46329" y="72148"/>
                  </a:lnTo>
                  <a:lnTo>
                    <a:pt x="46228" y="3552939"/>
                  </a:lnTo>
                  <a:lnTo>
                    <a:pt x="58928" y="3552939"/>
                  </a:lnTo>
                  <a:lnTo>
                    <a:pt x="58928" y="3571303"/>
                  </a:lnTo>
                  <a:lnTo>
                    <a:pt x="4435399" y="3571303"/>
                  </a:lnTo>
                  <a:lnTo>
                    <a:pt x="4457166" y="3558603"/>
                  </a:lnTo>
                  <a:lnTo>
                    <a:pt x="4393819" y="3595611"/>
                  </a:lnTo>
                  <a:lnTo>
                    <a:pt x="4391660" y="3603396"/>
                  </a:lnTo>
                  <a:lnTo>
                    <a:pt x="4398772" y="3615512"/>
                  </a:lnTo>
                  <a:lnTo>
                    <a:pt x="4406519" y="3617557"/>
                  </a:lnTo>
                  <a:lnTo>
                    <a:pt x="4485830" y="3571303"/>
                  </a:lnTo>
                  <a:lnTo>
                    <a:pt x="4507611" y="3558603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19704" y="3449955"/>
              <a:ext cx="1543685" cy="0"/>
            </a:xfrm>
            <a:custGeom>
              <a:avLst/>
              <a:gdLst/>
              <a:ahLst/>
              <a:cxnLst/>
              <a:rect l="l" t="t" r="r" b="b"/>
              <a:pathLst>
                <a:path w="1543685">
                  <a:moveTo>
                    <a:pt x="1543304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9272396" y="5936386"/>
            <a:ext cx="16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i="1" dirty="0">
                <a:solidFill>
                  <a:srgbClr val="006FC0"/>
                </a:solidFill>
                <a:latin typeface="Times New Roman"/>
                <a:cs typeface="Times New Roman"/>
              </a:rPr>
              <a:t>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04130" y="2250440"/>
            <a:ext cx="161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i="1" dirty="0">
                <a:solidFill>
                  <a:srgbClr val="006FC0"/>
                </a:solidFill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88203" y="3030982"/>
            <a:ext cx="292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dirty="0">
                <a:latin typeface="Times New Roman"/>
                <a:cs typeface="Times New Roman"/>
              </a:rPr>
              <a:t>dA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706322" y="2495551"/>
            <a:ext cx="2592705" cy="384721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1594">
              <a:lnSpc>
                <a:spcPts val="2995"/>
              </a:lnSpc>
            </a:pPr>
            <a:r>
              <a:rPr sz="2450" i="1" spc="-135" dirty="0">
                <a:latin typeface="Times New Roman"/>
                <a:cs typeface="Times New Roman"/>
              </a:rPr>
              <a:t>x</a:t>
            </a:r>
            <a:r>
              <a:rPr sz="2175" spc="44" baseline="-22988" dirty="0">
                <a:latin typeface="Times New Roman"/>
                <a:cs typeface="Times New Roman"/>
              </a:rPr>
              <a:t>1</a:t>
            </a:r>
            <a:r>
              <a:rPr sz="2175" baseline="-22988" dirty="0">
                <a:latin typeface="Times New Roman"/>
                <a:cs typeface="Times New Roman"/>
              </a:rPr>
              <a:t> </a:t>
            </a:r>
            <a:r>
              <a:rPr sz="2175" spc="-75" baseline="-22988" dirty="0">
                <a:latin typeface="Times New Roman"/>
                <a:cs typeface="Times New Roman"/>
              </a:rPr>
              <a:t> </a:t>
            </a:r>
            <a:r>
              <a:rPr sz="2450" spc="80" dirty="0">
                <a:latin typeface="Symbol"/>
                <a:cs typeface="Symbol"/>
              </a:rPr>
              <a:t></a:t>
            </a:r>
            <a:r>
              <a:rPr sz="2450" spc="10" dirty="0">
                <a:latin typeface="Times New Roman"/>
                <a:cs typeface="Times New Roman"/>
              </a:rPr>
              <a:t> </a:t>
            </a:r>
            <a:r>
              <a:rPr sz="2450" i="1" spc="65" dirty="0">
                <a:latin typeface="Times New Roman"/>
                <a:cs typeface="Times New Roman"/>
              </a:rPr>
              <a:t>x</a:t>
            </a:r>
            <a:r>
              <a:rPr sz="2450" i="1" spc="-335" dirty="0">
                <a:latin typeface="Times New Roman"/>
                <a:cs typeface="Times New Roman"/>
              </a:rPr>
              <a:t> </a:t>
            </a:r>
            <a:r>
              <a:rPr sz="2450" i="1" spc="-60" dirty="0">
                <a:latin typeface="Times New Roman"/>
                <a:cs typeface="Times New Roman"/>
              </a:rPr>
              <a:t>c</a:t>
            </a:r>
            <a:r>
              <a:rPr sz="2450" i="1" spc="10" dirty="0">
                <a:latin typeface="Times New Roman"/>
                <a:cs typeface="Times New Roman"/>
              </a:rPr>
              <a:t>o</a:t>
            </a:r>
            <a:r>
              <a:rPr sz="2450" i="1" spc="210" dirty="0">
                <a:latin typeface="Times New Roman"/>
                <a:cs typeface="Times New Roman"/>
              </a:rPr>
              <a:t>s</a:t>
            </a:r>
            <a:r>
              <a:rPr sz="2600" i="1" spc="-5" dirty="0">
                <a:latin typeface="Symbol"/>
                <a:cs typeface="Symbol"/>
              </a:rPr>
              <a:t>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450" spc="80" dirty="0">
                <a:latin typeface="Symbol"/>
                <a:cs typeface="Symbol"/>
              </a:rPr>
              <a:t></a:t>
            </a:r>
            <a:r>
              <a:rPr sz="2450" spc="10" dirty="0">
                <a:latin typeface="Times New Roman"/>
                <a:cs typeface="Times New Roman"/>
              </a:rPr>
              <a:t> </a:t>
            </a:r>
            <a:r>
              <a:rPr sz="2450" i="1" spc="65" dirty="0">
                <a:latin typeface="Times New Roman"/>
                <a:cs typeface="Times New Roman"/>
              </a:rPr>
              <a:t>y</a:t>
            </a:r>
            <a:r>
              <a:rPr sz="2450" i="1" spc="-220" dirty="0">
                <a:latin typeface="Times New Roman"/>
                <a:cs typeface="Times New Roman"/>
              </a:rPr>
              <a:t> </a:t>
            </a:r>
            <a:r>
              <a:rPr sz="2450" i="1" spc="70" dirty="0">
                <a:latin typeface="Times New Roman"/>
                <a:cs typeface="Times New Roman"/>
              </a:rPr>
              <a:t>s</a:t>
            </a:r>
            <a:r>
              <a:rPr sz="2450" i="1" spc="-65" dirty="0">
                <a:latin typeface="Times New Roman"/>
                <a:cs typeface="Times New Roman"/>
              </a:rPr>
              <a:t>i</a:t>
            </a:r>
            <a:r>
              <a:rPr sz="2450" i="1" spc="140" dirty="0">
                <a:latin typeface="Times New Roman"/>
                <a:cs typeface="Times New Roman"/>
              </a:rPr>
              <a:t>n</a:t>
            </a:r>
            <a:r>
              <a:rPr sz="2600" i="1" spc="-5" dirty="0">
                <a:latin typeface="Symbol"/>
                <a:cs typeface="Symbol"/>
              </a:rPr>
              <a:t>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12837" y="3487293"/>
            <a:ext cx="2619375" cy="384721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76835">
              <a:lnSpc>
                <a:spcPts val="2995"/>
              </a:lnSpc>
            </a:pPr>
            <a:r>
              <a:rPr sz="2450" i="1" spc="-100" dirty="0">
                <a:latin typeface="Times New Roman"/>
                <a:cs typeface="Times New Roman"/>
              </a:rPr>
              <a:t>y</a:t>
            </a:r>
            <a:r>
              <a:rPr sz="2175" spc="44" baseline="-22988" dirty="0">
                <a:latin typeface="Times New Roman"/>
                <a:cs typeface="Times New Roman"/>
              </a:rPr>
              <a:t>1</a:t>
            </a:r>
            <a:r>
              <a:rPr sz="2175" baseline="-22988" dirty="0">
                <a:latin typeface="Times New Roman"/>
                <a:cs typeface="Times New Roman"/>
              </a:rPr>
              <a:t> </a:t>
            </a:r>
            <a:r>
              <a:rPr sz="2175" spc="-75" baseline="-22988" dirty="0">
                <a:latin typeface="Times New Roman"/>
                <a:cs typeface="Times New Roman"/>
              </a:rPr>
              <a:t> </a:t>
            </a:r>
            <a:r>
              <a:rPr sz="2450" spc="80" dirty="0">
                <a:latin typeface="Symbol"/>
                <a:cs typeface="Symbol"/>
              </a:rPr>
              <a:t></a:t>
            </a:r>
            <a:r>
              <a:rPr sz="2450" spc="125" dirty="0">
                <a:latin typeface="Times New Roman"/>
                <a:cs typeface="Times New Roman"/>
              </a:rPr>
              <a:t> </a:t>
            </a:r>
            <a:r>
              <a:rPr sz="2450" i="1" spc="65" dirty="0">
                <a:latin typeface="Times New Roman"/>
                <a:cs typeface="Times New Roman"/>
              </a:rPr>
              <a:t>y</a:t>
            </a:r>
            <a:r>
              <a:rPr sz="2450" i="1" spc="-300" dirty="0">
                <a:latin typeface="Times New Roman"/>
                <a:cs typeface="Times New Roman"/>
              </a:rPr>
              <a:t> </a:t>
            </a:r>
            <a:r>
              <a:rPr sz="2450" i="1" spc="-60" dirty="0">
                <a:latin typeface="Times New Roman"/>
                <a:cs typeface="Times New Roman"/>
              </a:rPr>
              <a:t>c</a:t>
            </a:r>
            <a:r>
              <a:rPr sz="2450" i="1" spc="15" dirty="0">
                <a:latin typeface="Times New Roman"/>
                <a:cs typeface="Times New Roman"/>
              </a:rPr>
              <a:t>o</a:t>
            </a:r>
            <a:r>
              <a:rPr sz="2450" i="1" spc="215" dirty="0">
                <a:latin typeface="Times New Roman"/>
                <a:cs typeface="Times New Roman"/>
              </a:rPr>
              <a:t>s</a:t>
            </a:r>
            <a:r>
              <a:rPr sz="2600" i="1" dirty="0">
                <a:latin typeface="Symbol"/>
                <a:cs typeface="Symbol"/>
              </a:rPr>
              <a:t></a:t>
            </a:r>
            <a:r>
              <a:rPr sz="2600" spc="5" dirty="0">
                <a:latin typeface="Times New Roman"/>
                <a:cs typeface="Times New Roman"/>
              </a:rPr>
              <a:t> </a:t>
            </a:r>
            <a:r>
              <a:rPr sz="2450" spc="80" dirty="0">
                <a:latin typeface="Symbol"/>
                <a:cs typeface="Symbol"/>
              </a:rPr>
              <a:t></a:t>
            </a:r>
            <a:r>
              <a:rPr sz="2450" spc="-145" dirty="0">
                <a:latin typeface="Times New Roman"/>
                <a:cs typeface="Times New Roman"/>
              </a:rPr>
              <a:t> </a:t>
            </a:r>
            <a:r>
              <a:rPr sz="2450" i="1" spc="420" dirty="0">
                <a:latin typeface="Times New Roman"/>
                <a:cs typeface="Times New Roman"/>
              </a:rPr>
              <a:t>x</a:t>
            </a:r>
            <a:r>
              <a:rPr sz="2450" i="1" spc="70" dirty="0">
                <a:latin typeface="Times New Roman"/>
                <a:cs typeface="Times New Roman"/>
              </a:rPr>
              <a:t>s</a:t>
            </a:r>
            <a:r>
              <a:rPr sz="2450" i="1" spc="-65" dirty="0">
                <a:latin typeface="Times New Roman"/>
                <a:cs typeface="Times New Roman"/>
              </a:rPr>
              <a:t>i</a:t>
            </a:r>
            <a:r>
              <a:rPr sz="2450" i="1" spc="145" dirty="0">
                <a:latin typeface="Times New Roman"/>
                <a:cs typeface="Times New Roman"/>
              </a:rPr>
              <a:t>n</a:t>
            </a:r>
            <a:r>
              <a:rPr sz="2600" i="1" dirty="0">
                <a:latin typeface="Symbol"/>
                <a:cs typeface="Symbol"/>
              </a:rPr>
              <a:t></a:t>
            </a:r>
            <a:endParaRPr sz="26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82378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4440" y="665810"/>
            <a:ext cx="7887970" cy="18671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50800"/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Rotasi</a:t>
            </a:r>
            <a:r>
              <a:rPr sz="2400" b="1" spc="-5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dirty="0">
              <a:latin typeface="Calibri"/>
              <a:cs typeface="Calibri"/>
            </a:endParaRPr>
          </a:p>
          <a:p>
            <a:pPr marL="393700" indent="-342900"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Sehingga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inersia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 sumbu </a:t>
            </a:r>
            <a:r>
              <a:rPr sz="2000" i="1" spc="5" dirty="0">
                <a:latin typeface="Calibri"/>
                <a:cs typeface="Calibri"/>
              </a:rPr>
              <a:t>x</a:t>
            </a:r>
            <a:r>
              <a:rPr sz="1950" i="1" spc="7" baseline="-21367" dirty="0">
                <a:latin typeface="Calibri"/>
                <a:cs typeface="Calibri"/>
              </a:rPr>
              <a:t>1</a:t>
            </a:r>
            <a:r>
              <a:rPr sz="1950" i="1" spc="240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19389" y="3136079"/>
            <a:ext cx="1360805" cy="590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212850" algn="l"/>
              </a:tabLst>
            </a:pPr>
            <a:r>
              <a:rPr sz="3700" spc="40" dirty="0">
                <a:latin typeface="Symbol"/>
                <a:cs typeface="Symbol"/>
              </a:rPr>
              <a:t></a:t>
            </a:r>
            <a:r>
              <a:rPr sz="3700" spc="40" dirty="0">
                <a:latin typeface="Times New Roman"/>
                <a:cs typeface="Times New Roman"/>
              </a:rPr>
              <a:t>	</a:t>
            </a:r>
            <a:r>
              <a:rPr sz="3700" spc="40" dirty="0">
                <a:latin typeface="Symbol"/>
                <a:cs typeface="Symbol"/>
              </a:rPr>
              <a:t></a:t>
            </a:r>
            <a:endParaRPr sz="370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4175" y="3389659"/>
            <a:ext cx="121285" cy="23339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400" spc="5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08021" y="3389659"/>
            <a:ext cx="200025" cy="23339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400" i="1" spc="-10" dirty="0">
                <a:latin typeface="Times New Roman"/>
                <a:cs typeface="Times New Roman"/>
              </a:rPr>
              <a:t>x</a:t>
            </a:r>
            <a:r>
              <a:rPr sz="1400" spc="5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46676" y="3080018"/>
            <a:ext cx="4713605" cy="522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34340" algn="l"/>
                <a:tab pos="893444" algn="l"/>
                <a:tab pos="2059939" algn="l"/>
              </a:tabLst>
            </a:pPr>
            <a:r>
              <a:rPr sz="2450" i="1" spc="40" dirty="0">
                <a:latin typeface="Times New Roman"/>
                <a:cs typeface="Times New Roman"/>
              </a:rPr>
              <a:t>I	</a:t>
            </a:r>
            <a:r>
              <a:rPr sz="2450" spc="65" dirty="0">
                <a:latin typeface="Symbol"/>
                <a:cs typeface="Symbol"/>
              </a:rPr>
              <a:t></a:t>
            </a:r>
            <a:r>
              <a:rPr sz="2450" spc="65" dirty="0">
                <a:latin typeface="Times New Roman"/>
                <a:cs typeface="Times New Roman"/>
              </a:rPr>
              <a:t>	</a:t>
            </a:r>
            <a:r>
              <a:rPr sz="2450" i="1" spc="55" dirty="0">
                <a:latin typeface="Times New Roman"/>
                <a:cs typeface="Times New Roman"/>
              </a:rPr>
              <a:t>y</a:t>
            </a:r>
            <a:r>
              <a:rPr sz="2450" i="1" spc="-10" dirty="0">
                <a:latin typeface="Times New Roman"/>
                <a:cs typeface="Times New Roman"/>
              </a:rPr>
              <a:t> </a:t>
            </a:r>
            <a:r>
              <a:rPr sz="2100" spc="202" baseline="51587" dirty="0">
                <a:latin typeface="Times New Roman"/>
                <a:cs typeface="Times New Roman"/>
              </a:rPr>
              <a:t>2</a:t>
            </a:r>
            <a:r>
              <a:rPr sz="2450" i="1" spc="5" dirty="0">
                <a:latin typeface="Times New Roman"/>
                <a:cs typeface="Times New Roman"/>
              </a:rPr>
              <a:t>d</a:t>
            </a:r>
            <a:r>
              <a:rPr sz="2450" i="1" spc="75" dirty="0">
                <a:latin typeface="Times New Roman"/>
                <a:cs typeface="Times New Roman"/>
              </a:rPr>
              <a:t>A</a:t>
            </a:r>
            <a:r>
              <a:rPr sz="2450" i="1" spc="-175" dirty="0">
                <a:latin typeface="Times New Roman"/>
                <a:cs typeface="Times New Roman"/>
              </a:rPr>
              <a:t> </a:t>
            </a:r>
            <a:r>
              <a:rPr sz="2450" spc="65" dirty="0">
                <a:latin typeface="Symbol"/>
                <a:cs typeface="Symbol"/>
              </a:rPr>
              <a:t></a:t>
            </a:r>
            <a:r>
              <a:rPr sz="2450" dirty="0">
                <a:latin typeface="Times New Roman"/>
                <a:cs typeface="Times New Roman"/>
              </a:rPr>
              <a:t>	</a:t>
            </a:r>
            <a:r>
              <a:rPr sz="3250" spc="-80" dirty="0">
                <a:latin typeface="Symbol"/>
                <a:cs typeface="Symbol"/>
              </a:rPr>
              <a:t></a:t>
            </a:r>
            <a:r>
              <a:rPr sz="2450" i="1" spc="55" dirty="0">
                <a:latin typeface="Times New Roman"/>
                <a:cs typeface="Times New Roman"/>
              </a:rPr>
              <a:t>y</a:t>
            </a:r>
            <a:r>
              <a:rPr sz="2450" i="1" spc="-290" dirty="0">
                <a:latin typeface="Times New Roman"/>
                <a:cs typeface="Times New Roman"/>
              </a:rPr>
              <a:t> </a:t>
            </a:r>
            <a:r>
              <a:rPr sz="2450" i="1" spc="-60" dirty="0">
                <a:latin typeface="Times New Roman"/>
                <a:cs typeface="Times New Roman"/>
              </a:rPr>
              <a:t>c</a:t>
            </a:r>
            <a:r>
              <a:rPr sz="2450" i="1" spc="5" dirty="0">
                <a:latin typeface="Times New Roman"/>
                <a:cs typeface="Times New Roman"/>
              </a:rPr>
              <a:t>o</a:t>
            </a:r>
            <a:r>
              <a:rPr sz="2450" i="1" spc="215" dirty="0">
                <a:latin typeface="Times New Roman"/>
                <a:cs typeface="Times New Roman"/>
              </a:rPr>
              <a:t>s</a:t>
            </a:r>
            <a:r>
              <a:rPr sz="2600" i="1" spc="-15" dirty="0">
                <a:latin typeface="Symbol"/>
                <a:cs typeface="Symbol"/>
              </a:rPr>
              <a:t></a:t>
            </a:r>
            <a:r>
              <a:rPr sz="2600" spc="15" dirty="0">
                <a:latin typeface="Times New Roman"/>
                <a:cs typeface="Times New Roman"/>
              </a:rPr>
              <a:t> </a:t>
            </a:r>
            <a:r>
              <a:rPr sz="2450" spc="65" dirty="0">
                <a:latin typeface="Symbol"/>
                <a:cs typeface="Symbol"/>
              </a:rPr>
              <a:t></a:t>
            </a:r>
            <a:r>
              <a:rPr sz="2450" spc="-135" dirty="0">
                <a:latin typeface="Times New Roman"/>
                <a:cs typeface="Times New Roman"/>
              </a:rPr>
              <a:t> </a:t>
            </a:r>
            <a:r>
              <a:rPr sz="2450" i="1" spc="55" dirty="0">
                <a:latin typeface="Times New Roman"/>
                <a:cs typeface="Times New Roman"/>
              </a:rPr>
              <a:t>x</a:t>
            </a:r>
            <a:r>
              <a:rPr sz="2450" i="1" spc="-250" dirty="0">
                <a:latin typeface="Times New Roman"/>
                <a:cs typeface="Times New Roman"/>
              </a:rPr>
              <a:t> </a:t>
            </a:r>
            <a:r>
              <a:rPr sz="2450" i="1" spc="70" dirty="0">
                <a:latin typeface="Times New Roman"/>
                <a:cs typeface="Times New Roman"/>
              </a:rPr>
              <a:t>s</a:t>
            </a:r>
            <a:r>
              <a:rPr sz="2450" i="1" spc="-65" dirty="0">
                <a:latin typeface="Times New Roman"/>
                <a:cs typeface="Times New Roman"/>
              </a:rPr>
              <a:t>i</a:t>
            </a:r>
            <a:r>
              <a:rPr sz="2450" i="1" spc="135" dirty="0">
                <a:latin typeface="Times New Roman"/>
                <a:cs typeface="Times New Roman"/>
              </a:rPr>
              <a:t>n</a:t>
            </a:r>
            <a:r>
              <a:rPr sz="2600" i="1" spc="-15" dirty="0">
                <a:latin typeface="Symbol"/>
                <a:cs typeface="Symbol"/>
              </a:rPr>
              <a:t></a:t>
            </a:r>
            <a:r>
              <a:rPr sz="2600" spc="-295" dirty="0">
                <a:latin typeface="Times New Roman"/>
                <a:cs typeface="Times New Roman"/>
              </a:rPr>
              <a:t> </a:t>
            </a:r>
            <a:r>
              <a:rPr sz="3250" spc="-340" dirty="0">
                <a:latin typeface="Symbol"/>
                <a:cs typeface="Symbol"/>
              </a:rPr>
              <a:t></a:t>
            </a:r>
            <a:r>
              <a:rPr sz="2100" spc="75" baseline="51587" dirty="0">
                <a:latin typeface="Times New Roman"/>
                <a:cs typeface="Times New Roman"/>
              </a:rPr>
              <a:t>2</a:t>
            </a:r>
            <a:r>
              <a:rPr sz="2100" spc="-104" baseline="51587" dirty="0">
                <a:latin typeface="Times New Roman"/>
                <a:cs typeface="Times New Roman"/>
              </a:rPr>
              <a:t> </a:t>
            </a:r>
            <a:r>
              <a:rPr sz="2450" i="1" spc="15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9207" y="3671326"/>
            <a:ext cx="6329680" cy="10836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450" spc="70" dirty="0">
                <a:latin typeface="Symbol"/>
                <a:cs typeface="Symbol"/>
              </a:rPr>
              <a:t></a:t>
            </a:r>
            <a:r>
              <a:rPr sz="2450" spc="-135" dirty="0">
                <a:latin typeface="Times New Roman"/>
                <a:cs typeface="Times New Roman"/>
              </a:rPr>
              <a:t> </a:t>
            </a:r>
            <a:r>
              <a:rPr sz="2450" i="1" spc="50" dirty="0">
                <a:latin typeface="Times New Roman"/>
                <a:cs typeface="Times New Roman"/>
              </a:rPr>
              <a:t>cos</a:t>
            </a:r>
            <a:r>
              <a:rPr sz="2175" spc="75" baseline="42145" dirty="0">
                <a:latin typeface="Times New Roman"/>
                <a:cs typeface="Times New Roman"/>
              </a:rPr>
              <a:t>2</a:t>
            </a:r>
            <a:r>
              <a:rPr sz="2175" spc="-60" baseline="42145" dirty="0">
                <a:latin typeface="Times New Roman"/>
                <a:cs typeface="Times New Roman"/>
              </a:rPr>
              <a:t> </a:t>
            </a:r>
            <a:r>
              <a:rPr sz="2600" i="1" spc="-15" dirty="0">
                <a:latin typeface="Symbol"/>
                <a:cs typeface="Symbol"/>
              </a:rPr>
              <a:t></a:t>
            </a:r>
            <a:r>
              <a:rPr sz="2600" i="1" spc="-295" dirty="0">
                <a:latin typeface="Times New Roman"/>
                <a:cs typeface="Times New Roman"/>
              </a:rPr>
              <a:t> </a:t>
            </a:r>
            <a:r>
              <a:rPr sz="5550" spc="67" baseline="-13513" dirty="0">
                <a:latin typeface="Symbol"/>
                <a:cs typeface="Symbol"/>
              </a:rPr>
              <a:t></a:t>
            </a:r>
            <a:r>
              <a:rPr sz="5550" spc="-517" baseline="-13513" dirty="0">
                <a:latin typeface="Times New Roman"/>
                <a:cs typeface="Times New Roman"/>
              </a:rPr>
              <a:t> </a:t>
            </a:r>
            <a:r>
              <a:rPr sz="2450" i="1" spc="100" dirty="0">
                <a:latin typeface="Times New Roman"/>
                <a:cs typeface="Times New Roman"/>
              </a:rPr>
              <a:t>y</a:t>
            </a:r>
            <a:r>
              <a:rPr sz="2175" spc="150" baseline="42145" dirty="0">
                <a:latin typeface="Times New Roman"/>
                <a:cs typeface="Times New Roman"/>
              </a:rPr>
              <a:t>2</a:t>
            </a:r>
            <a:r>
              <a:rPr sz="2450" i="1" spc="100" dirty="0">
                <a:latin typeface="Times New Roman"/>
                <a:cs typeface="Times New Roman"/>
              </a:rPr>
              <a:t>dA</a:t>
            </a:r>
            <a:r>
              <a:rPr sz="2450" i="1" spc="-335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</a:t>
            </a:r>
            <a:r>
              <a:rPr sz="2450" spc="-170" dirty="0">
                <a:latin typeface="Times New Roman"/>
                <a:cs typeface="Times New Roman"/>
              </a:rPr>
              <a:t> </a:t>
            </a:r>
            <a:r>
              <a:rPr sz="2450" i="1" spc="45" dirty="0">
                <a:latin typeface="Times New Roman"/>
                <a:cs typeface="Times New Roman"/>
              </a:rPr>
              <a:t>sin</a:t>
            </a:r>
            <a:r>
              <a:rPr sz="2175" spc="67" baseline="42145" dirty="0">
                <a:latin typeface="Times New Roman"/>
                <a:cs typeface="Times New Roman"/>
              </a:rPr>
              <a:t>2</a:t>
            </a:r>
            <a:r>
              <a:rPr sz="2175" spc="-60" baseline="42145" dirty="0">
                <a:latin typeface="Times New Roman"/>
                <a:cs typeface="Times New Roman"/>
              </a:rPr>
              <a:t> </a:t>
            </a:r>
            <a:r>
              <a:rPr sz="2600" i="1" spc="-15" dirty="0">
                <a:latin typeface="Symbol"/>
                <a:cs typeface="Symbol"/>
              </a:rPr>
              <a:t></a:t>
            </a:r>
            <a:r>
              <a:rPr sz="2600" i="1" spc="-295" dirty="0">
                <a:latin typeface="Times New Roman"/>
                <a:cs typeface="Times New Roman"/>
              </a:rPr>
              <a:t> </a:t>
            </a:r>
            <a:r>
              <a:rPr sz="5550" spc="67" baseline="-13513" dirty="0">
                <a:latin typeface="Symbol"/>
                <a:cs typeface="Symbol"/>
              </a:rPr>
              <a:t></a:t>
            </a:r>
            <a:r>
              <a:rPr sz="5550" spc="-675" baseline="-13513" dirty="0">
                <a:latin typeface="Times New Roman"/>
                <a:cs typeface="Times New Roman"/>
              </a:rPr>
              <a:t> </a:t>
            </a:r>
            <a:r>
              <a:rPr sz="2450" i="1" spc="90" dirty="0">
                <a:latin typeface="Times New Roman"/>
                <a:cs typeface="Times New Roman"/>
              </a:rPr>
              <a:t>x</a:t>
            </a:r>
            <a:r>
              <a:rPr sz="2175" spc="135" baseline="42145" dirty="0">
                <a:latin typeface="Times New Roman"/>
                <a:cs typeface="Times New Roman"/>
              </a:rPr>
              <a:t>2</a:t>
            </a:r>
            <a:r>
              <a:rPr sz="2450" i="1" spc="90" dirty="0">
                <a:latin typeface="Times New Roman"/>
                <a:cs typeface="Times New Roman"/>
              </a:rPr>
              <a:t>dA</a:t>
            </a:r>
            <a:r>
              <a:rPr sz="2450" i="1" spc="-335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</a:t>
            </a:r>
            <a:r>
              <a:rPr sz="2450" spc="-254" dirty="0">
                <a:latin typeface="Times New Roman"/>
                <a:cs typeface="Times New Roman"/>
              </a:rPr>
              <a:t> </a:t>
            </a:r>
            <a:r>
              <a:rPr sz="2450" spc="60" dirty="0">
                <a:latin typeface="Times New Roman"/>
                <a:cs typeface="Times New Roman"/>
              </a:rPr>
              <a:t>2</a:t>
            </a:r>
            <a:r>
              <a:rPr sz="2450" spc="-320" dirty="0">
                <a:latin typeface="Times New Roman"/>
                <a:cs typeface="Times New Roman"/>
              </a:rPr>
              <a:t> </a:t>
            </a:r>
            <a:r>
              <a:rPr sz="2450" i="1" spc="30" dirty="0">
                <a:latin typeface="Times New Roman"/>
                <a:cs typeface="Times New Roman"/>
              </a:rPr>
              <a:t>sin</a:t>
            </a:r>
            <a:r>
              <a:rPr sz="2600" i="1" spc="30" dirty="0">
                <a:latin typeface="Symbol"/>
                <a:cs typeface="Symbol"/>
              </a:rPr>
              <a:t></a:t>
            </a:r>
            <a:r>
              <a:rPr sz="2600" i="1" spc="-100" dirty="0">
                <a:latin typeface="Times New Roman"/>
                <a:cs typeface="Times New Roman"/>
              </a:rPr>
              <a:t> </a:t>
            </a:r>
            <a:r>
              <a:rPr sz="2450" i="1" spc="40" dirty="0">
                <a:latin typeface="Times New Roman"/>
                <a:cs typeface="Times New Roman"/>
              </a:rPr>
              <a:t>cos</a:t>
            </a:r>
            <a:r>
              <a:rPr sz="2600" i="1" spc="40" dirty="0">
                <a:latin typeface="Symbol"/>
                <a:cs typeface="Symbol"/>
              </a:rPr>
              <a:t></a:t>
            </a:r>
            <a:r>
              <a:rPr sz="2600" i="1" spc="-295" dirty="0">
                <a:latin typeface="Times New Roman"/>
                <a:cs typeface="Times New Roman"/>
              </a:rPr>
              <a:t> </a:t>
            </a:r>
            <a:r>
              <a:rPr sz="5550" spc="67" baseline="-13513" dirty="0">
                <a:latin typeface="Symbol"/>
                <a:cs typeface="Symbol"/>
              </a:rPr>
              <a:t></a:t>
            </a:r>
            <a:r>
              <a:rPr sz="5550" spc="-690" baseline="-13513" dirty="0">
                <a:latin typeface="Times New Roman"/>
                <a:cs typeface="Times New Roman"/>
              </a:rPr>
              <a:t> </a:t>
            </a:r>
            <a:r>
              <a:rPr sz="2450" i="1" spc="-10" dirty="0">
                <a:latin typeface="Times New Roman"/>
                <a:cs typeface="Times New Roman"/>
              </a:rPr>
              <a:t>xydA</a:t>
            </a:r>
            <a:endParaRPr sz="2450">
              <a:latin typeface="Times New Roman"/>
              <a:cs typeface="Times New Roman"/>
            </a:endParaRPr>
          </a:p>
          <a:p>
            <a:pPr marL="38100">
              <a:lnSpc>
                <a:spcPts val="930"/>
              </a:lnSpc>
              <a:spcBef>
                <a:spcPts val="2120"/>
              </a:spcBef>
              <a:tabLst>
                <a:tab pos="1160780" algn="l"/>
                <a:tab pos="2492375" algn="l"/>
              </a:tabLst>
            </a:pPr>
            <a:r>
              <a:rPr sz="2450" spc="70" dirty="0">
                <a:latin typeface="Symbol"/>
                <a:cs typeface="Symbol"/>
              </a:rPr>
              <a:t></a:t>
            </a:r>
            <a:r>
              <a:rPr sz="2450" spc="-25" dirty="0">
                <a:latin typeface="Times New Roman"/>
                <a:cs typeface="Times New Roman"/>
              </a:rPr>
              <a:t> </a:t>
            </a:r>
            <a:r>
              <a:rPr sz="2450" i="1" spc="250" dirty="0">
                <a:latin typeface="Times New Roman"/>
                <a:cs typeface="Times New Roman"/>
              </a:rPr>
              <a:t>I</a:t>
            </a:r>
            <a:r>
              <a:rPr sz="2175" i="1" spc="37" baseline="-22988" dirty="0">
                <a:latin typeface="Times New Roman"/>
                <a:cs typeface="Times New Roman"/>
              </a:rPr>
              <a:t>x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-254" baseline="-22988" dirty="0">
                <a:latin typeface="Times New Roman"/>
                <a:cs typeface="Times New Roman"/>
              </a:rPr>
              <a:t> </a:t>
            </a:r>
            <a:r>
              <a:rPr sz="2450" i="1" spc="-60" dirty="0">
                <a:latin typeface="Times New Roman"/>
                <a:cs typeface="Times New Roman"/>
              </a:rPr>
              <a:t>c</a:t>
            </a:r>
            <a:r>
              <a:rPr sz="2450" i="1" spc="5" dirty="0">
                <a:latin typeface="Times New Roman"/>
                <a:cs typeface="Times New Roman"/>
              </a:rPr>
              <a:t>o</a:t>
            </a:r>
            <a:r>
              <a:rPr sz="2450" i="1" spc="50" dirty="0">
                <a:latin typeface="Times New Roman"/>
                <a:cs typeface="Times New Roman"/>
              </a:rPr>
              <a:t>s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600" i="1" spc="-10" dirty="0">
                <a:latin typeface="Symbol"/>
                <a:cs typeface="Symbol"/>
              </a:rPr>
              <a:t>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</a:t>
            </a:r>
            <a:r>
              <a:rPr sz="2450" spc="-140" dirty="0">
                <a:latin typeface="Times New Roman"/>
                <a:cs typeface="Times New Roman"/>
              </a:rPr>
              <a:t> </a:t>
            </a:r>
            <a:r>
              <a:rPr sz="2450" i="1" spc="45" dirty="0">
                <a:latin typeface="Times New Roman"/>
                <a:cs typeface="Times New Roman"/>
              </a:rPr>
              <a:t>I</a:t>
            </a:r>
            <a:r>
              <a:rPr sz="2450" i="1" spc="-340" dirty="0">
                <a:latin typeface="Times New Roman"/>
                <a:cs typeface="Times New Roman"/>
              </a:rPr>
              <a:t> </a:t>
            </a:r>
            <a:r>
              <a:rPr sz="2175" i="1" spc="37" baseline="-22988" dirty="0">
                <a:latin typeface="Times New Roman"/>
                <a:cs typeface="Times New Roman"/>
              </a:rPr>
              <a:t>y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-104" baseline="-22988" dirty="0">
                <a:latin typeface="Times New Roman"/>
                <a:cs typeface="Times New Roman"/>
              </a:rPr>
              <a:t> </a:t>
            </a:r>
            <a:r>
              <a:rPr sz="2450" i="1" spc="70" dirty="0">
                <a:latin typeface="Times New Roman"/>
                <a:cs typeface="Times New Roman"/>
              </a:rPr>
              <a:t>s</a:t>
            </a:r>
            <a:r>
              <a:rPr sz="2450" i="1" spc="-65" dirty="0">
                <a:latin typeface="Times New Roman"/>
                <a:cs typeface="Times New Roman"/>
              </a:rPr>
              <a:t>i</a:t>
            </a:r>
            <a:r>
              <a:rPr sz="2450" i="1" spc="65" dirty="0">
                <a:latin typeface="Times New Roman"/>
                <a:cs typeface="Times New Roman"/>
              </a:rPr>
              <a:t>n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600" i="1" spc="-10" dirty="0">
                <a:latin typeface="Symbol"/>
                <a:cs typeface="Symbol"/>
              </a:rPr>
              <a:t>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</a:t>
            </a:r>
            <a:r>
              <a:rPr sz="2450" spc="-254" dirty="0">
                <a:latin typeface="Times New Roman"/>
                <a:cs typeface="Times New Roman"/>
              </a:rPr>
              <a:t> </a:t>
            </a:r>
            <a:r>
              <a:rPr sz="2450" spc="120" dirty="0">
                <a:latin typeface="Times New Roman"/>
                <a:cs typeface="Times New Roman"/>
              </a:rPr>
              <a:t>2</a:t>
            </a:r>
            <a:r>
              <a:rPr sz="2450" i="1" spc="250" dirty="0">
                <a:latin typeface="Times New Roman"/>
                <a:cs typeface="Times New Roman"/>
              </a:rPr>
              <a:t>I</a:t>
            </a:r>
            <a:r>
              <a:rPr sz="2175" i="1" spc="-44" baseline="-22988" dirty="0">
                <a:latin typeface="Times New Roman"/>
                <a:cs typeface="Times New Roman"/>
              </a:rPr>
              <a:t>x</a:t>
            </a:r>
            <a:r>
              <a:rPr sz="2175" i="1" spc="37" baseline="-22988" dirty="0">
                <a:latin typeface="Times New Roman"/>
                <a:cs typeface="Times New Roman"/>
              </a:rPr>
              <a:t>y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-82" baseline="-22988" dirty="0">
                <a:latin typeface="Times New Roman"/>
                <a:cs typeface="Times New Roman"/>
              </a:rPr>
              <a:t> </a:t>
            </a:r>
            <a:r>
              <a:rPr sz="2450" i="1" spc="70" dirty="0">
                <a:latin typeface="Times New Roman"/>
                <a:cs typeface="Times New Roman"/>
              </a:rPr>
              <a:t>s</a:t>
            </a:r>
            <a:r>
              <a:rPr sz="2450" i="1" spc="-65" dirty="0">
                <a:latin typeface="Times New Roman"/>
                <a:cs typeface="Times New Roman"/>
              </a:rPr>
              <a:t>i</a:t>
            </a:r>
            <a:r>
              <a:rPr sz="2450" i="1" spc="140" dirty="0">
                <a:latin typeface="Times New Roman"/>
                <a:cs typeface="Times New Roman"/>
              </a:rPr>
              <a:t>n</a:t>
            </a:r>
            <a:r>
              <a:rPr sz="2600" i="1" spc="-10" dirty="0">
                <a:latin typeface="Symbol"/>
                <a:cs typeface="Symbol"/>
              </a:rPr>
              <a:t>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450" i="1" spc="-60" dirty="0">
                <a:latin typeface="Times New Roman"/>
                <a:cs typeface="Times New Roman"/>
              </a:rPr>
              <a:t>c</a:t>
            </a:r>
            <a:r>
              <a:rPr sz="2450" i="1" spc="5" dirty="0">
                <a:latin typeface="Times New Roman"/>
                <a:cs typeface="Times New Roman"/>
              </a:rPr>
              <a:t>o</a:t>
            </a:r>
            <a:r>
              <a:rPr sz="2450" i="1" spc="220" dirty="0">
                <a:latin typeface="Times New Roman"/>
                <a:cs typeface="Times New Roman"/>
              </a:rPr>
              <a:t>s</a:t>
            </a:r>
            <a:r>
              <a:rPr sz="2600" i="1" spc="-10" dirty="0">
                <a:latin typeface="Symbol"/>
                <a:cs typeface="Symbol"/>
              </a:rPr>
              <a:t></a:t>
            </a:r>
            <a:endParaRPr sz="2600">
              <a:latin typeface="Symbol"/>
              <a:cs typeface="Symbol"/>
            </a:endParaRPr>
          </a:p>
          <a:p>
            <a:pPr marL="1024255">
              <a:lnSpc>
                <a:spcPts val="860"/>
              </a:lnSpc>
              <a:tabLst>
                <a:tab pos="2355215" algn="l"/>
              </a:tabLst>
            </a:pPr>
            <a:r>
              <a:rPr sz="1450" spc="30" dirty="0">
                <a:latin typeface="Times New Roman"/>
                <a:cs typeface="Times New Roman"/>
              </a:rPr>
              <a:t>2	2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54742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2540" y="665811"/>
            <a:ext cx="7837170" cy="151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12700"/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Rotasi</a:t>
            </a:r>
            <a:r>
              <a:rPr sz="2400" b="1" spc="-5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mengingat</a:t>
            </a:r>
            <a:r>
              <a:rPr sz="2000" spc="-5" dirty="0">
                <a:latin typeface="Calibri"/>
                <a:cs typeface="Calibri"/>
              </a:rPr>
              <a:t> hubungan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trigonometri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17140" y="3319018"/>
            <a:ext cx="54940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0" indent="-342900">
              <a:spcBef>
                <a:spcPts val="10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dirty="0">
                <a:latin typeface="Calibri"/>
                <a:cs typeface="Calibri"/>
              </a:rPr>
              <a:t> momen</a:t>
            </a:r>
            <a:r>
              <a:rPr sz="2000" spc="-10" dirty="0">
                <a:latin typeface="Calibri"/>
                <a:cs typeface="Calibri"/>
              </a:rPr>
              <a:t> inersia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x</a:t>
            </a:r>
            <a:r>
              <a:rPr sz="1950" i="1" spc="7" baseline="-21367" dirty="0">
                <a:latin typeface="Calibri"/>
                <a:cs typeface="Calibri"/>
              </a:rPr>
              <a:t>1</a:t>
            </a:r>
            <a:r>
              <a:rPr sz="1950" i="1" spc="217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4782440"/>
            <a:ext cx="728725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indent="-342900">
              <a:spcBef>
                <a:spcPts val="10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cara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diperoleh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inersia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y</a:t>
            </a:r>
            <a:r>
              <a:rPr sz="1950" i="1" spc="7" baseline="-21367" dirty="0">
                <a:latin typeface="Calibri"/>
                <a:cs typeface="Calibri"/>
              </a:rPr>
              <a:t>1</a:t>
            </a:r>
            <a:endParaRPr sz="1950" baseline="-21367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60243" y="2904740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>
                <a:moveTo>
                  <a:pt x="0" y="0"/>
                </a:moveTo>
                <a:lnTo>
                  <a:pt x="138830" y="0"/>
                </a:lnTo>
              </a:path>
            </a:pathLst>
          </a:custGeom>
          <a:ln w="94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62810" y="2899207"/>
            <a:ext cx="14351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25" dirty="0">
                <a:latin typeface="Times New Roman"/>
                <a:cs typeface="Times New Roman"/>
              </a:rPr>
              <a:t>2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15482" y="2646458"/>
            <a:ext cx="2076450" cy="3892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i="1" spc="-50" dirty="0">
                <a:latin typeface="Times New Roman"/>
                <a:cs typeface="Times New Roman"/>
              </a:rPr>
              <a:t>c</a:t>
            </a:r>
            <a:r>
              <a:rPr i="1" spc="5" dirty="0">
                <a:latin typeface="Times New Roman"/>
                <a:cs typeface="Times New Roman"/>
              </a:rPr>
              <a:t>o</a:t>
            </a:r>
            <a:r>
              <a:rPr i="1" spc="165" dirty="0">
                <a:latin typeface="Times New Roman"/>
                <a:cs typeface="Times New Roman"/>
              </a:rPr>
              <a:t>s</a:t>
            </a:r>
            <a:r>
              <a:rPr sz="1575" spc="15" baseline="42328" dirty="0">
                <a:latin typeface="Times New Roman"/>
                <a:cs typeface="Times New Roman"/>
              </a:rPr>
              <a:t>2</a:t>
            </a:r>
            <a:r>
              <a:rPr sz="1575" spc="-22" baseline="42328" dirty="0">
                <a:latin typeface="Times New Roman"/>
                <a:cs typeface="Times New Roman"/>
              </a:rPr>
              <a:t> </a:t>
            </a:r>
            <a:r>
              <a:rPr sz="1900" i="1" spc="-30" dirty="0">
                <a:latin typeface="Symbol"/>
                <a:cs typeface="Symbol"/>
              </a:rPr>
              <a:t></a:t>
            </a:r>
            <a:r>
              <a:rPr sz="1900" spc="140" dirty="0">
                <a:latin typeface="Times New Roman"/>
                <a:cs typeface="Times New Roman"/>
              </a:rPr>
              <a:t> </a:t>
            </a:r>
            <a:r>
              <a:rPr spc="25" dirty="0">
                <a:latin typeface="Symbol"/>
                <a:cs typeface="Symbol"/>
              </a:rPr>
              <a:t></a:t>
            </a:r>
            <a:r>
              <a:rPr spc="70" dirty="0">
                <a:latin typeface="Times New Roman"/>
                <a:cs typeface="Times New Roman"/>
              </a:rPr>
              <a:t> </a:t>
            </a:r>
            <a:r>
              <a:rPr sz="2700" spc="37" baseline="35493" dirty="0">
                <a:latin typeface="Times New Roman"/>
                <a:cs typeface="Times New Roman"/>
              </a:rPr>
              <a:t>1</a:t>
            </a:r>
            <a:r>
              <a:rPr sz="2700" spc="-150" baseline="35493" dirty="0">
                <a:latin typeface="Times New Roman"/>
                <a:cs typeface="Times New Roman"/>
              </a:rPr>
              <a:t> </a:t>
            </a:r>
            <a:r>
              <a:rPr sz="2350" spc="-415" dirty="0">
                <a:latin typeface="Symbol"/>
                <a:cs typeface="Symbol"/>
              </a:rPr>
              <a:t></a:t>
            </a:r>
            <a:r>
              <a:rPr spc="145" dirty="0">
                <a:latin typeface="Times New Roman"/>
                <a:cs typeface="Times New Roman"/>
              </a:rPr>
              <a:t>1</a:t>
            </a:r>
            <a:r>
              <a:rPr spc="25" dirty="0">
                <a:latin typeface="Symbol"/>
                <a:cs typeface="Symbol"/>
              </a:rPr>
              <a:t></a:t>
            </a:r>
            <a:r>
              <a:rPr spc="-170" dirty="0">
                <a:latin typeface="Times New Roman"/>
                <a:cs typeface="Times New Roman"/>
              </a:rPr>
              <a:t> </a:t>
            </a:r>
            <a:r>
              <a:rPr i="1" spc="-50" dirty="0">
                <a:latin typeface="Times New Roman"/>
                <a:cs typeface="Times New Roman"/>
              </a:rPr>
              <a:t>c</a:t>
            </a:r>
            <a:r>
              <a:rPr i="1" spc="5" dirty="0">
                <a:latin typeface="Times New Roman"/>
                <a:cs typeface="Times New Roman"/>
              </a:rPr>
              <a:t>o</a:t>
            </a:r>
            <a:r>
              <a:rPr i="1" spc="15" dirty="0">
                <a:latin typeface="Times New Roman"/>
                <a:cs typeface="Times New Roman"/>
              </a:rPr>
              <a:t>s</a:t>
            </a:r>
            <a:r>
              <a:rPr i="1" spc="-145" dirty="0">
                <a:latin typeface="Times New Roman"/>
                <a:cs typeface="Times New Roman"/>
              </a:rPr>
              <a:t> </a:t>
            </a:r>
            <a:r>
              <a:rPr spc="-140" dirty="0">
                <a:latin typeface="Times New Roman"/>
                <a:cs typeface="Times New Roman"/>
              </a:rPr>
              <a:t>2</a:t>
            </a:r>
            <a:r>
              <a:rPr sz="1900" i="1" spc="-30" dirty="0">
                <a:latin typeface="Symbol"/>
                <a:cs typeface="Symbol"/>
              </a:rPr>
              <a:t></a:t>
            </a:r>
            <a:r>
              <a:rPr sz="1900" spc="-195" dirty="0">
                <a:latin typeface="Times New Roman"/>
                <a:cs typeface="Times New Roman"/>
              </a:rPr>
              <a:t> </a:t>
            </a:r>
            <a:r>
              <a:rPr sz="2350" spc="-175" dirty="0">
                <a:latin typeface="Symbol"/>
                <a:cs typeface="Symbol"/>
              </a:rPr>
              <a:t></a:t>
            </a:r>
            <a:endParaRPr sz="2350">
              <a:latin typeface="Symbol"/>
              <a:cs typeface="Symbo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287648" y="3788981"/>
            <a:ext cx="5029200" cy="862330"/>
            <a:chOff x="1763648" y="3788981"/>
            <a:chExt cx="5029200" cy="862330"/>
          </a:xfrm>
        </p:grpSpPr>
        <p:sp>
          <p:nvSpPr>
            <p:cNvPr id="9" name="object 9"/>
            <p:cNvSpPr/>
            <p:nvPr/>
          </p:nvSpPr>
          <p:spPr>
            <a:xfrm>
              <a:off x="1763648" y="3788981"/>
              <a:ext cx="5029200" cy="862330"/>
            </a:xfrm>
            <a:custGeom>
              <a:avLst/>
              <a:gdLst/>
              <a:ahLst/>
              <a:cxnLst/>
              <a:rect l="l" t="t" r="r" b="b"/>
              <a:pathLst>
                <a:path w="5029200" h="862329">
                  <a:moveTo>
                    <a:pt x="5029200" y="0"/>
                  </a:moveTo>
                  <a:lnTo>
                    <a:pt x="0" y="0"/>
                  </a:lnTo>
                  <a:lnTo>
                    <a:pt x="0" y="862012"/>
                  </a:lnTo>
                  <a:lnTo>
                    <a:pt x="5029200" y="862012"/>
                  </a:lnTo>
                  <a:lnTo>
                    <a:pt x="50292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67845" y="4259563"/>
              <a:ext cx="2011680" cy="0"/>
            </a:xfrm>
            <a:custGeom>
              <a:avLst/>
              <a:gdLst/>
              <a:ahLst/>
              <a:cxnLst/>
              <a:rect l="l" t="t" r="r" b="b"/>
              <a:pathLst>
                <a:path w="2011679">
                  <a:moveTo>
                    <a:pt x="0" y="0"/>
                  </a:moveTo>
                  <a:lnTo>
                    <a:pt x="858621" y="0"/>
                  </a:lnTo>
                </a:path>
                <a:path w="2011679">
                  <a:moveTo>
                    <a:pt x="1157990" y="0"/>
                  </a:moveTo>
                  <a:lnTo>
                    <a:pt x="2011585" y="0"/>
                  </a:lnTo>
                </a:path>
              </a:pathLst>
            </a:custGeom>
            <a:ln w="131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347109" y="4256683"/>
            <a:ext cx="1330325" cy="401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  <a:tabLst>
                <a:tab pos="1155700" algn="l"/>
              </a:tabLst>
            </a:pPr>
            <a:r>
              <a:rPr sz="2450" spc="40" dirty="0">
                <a:latin typeface="Times New Roman"/>
                <a:cs typeface="Times New Roman"/>
              </a:rPr>
              <a:t>2	2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80859" y="4220236"/>
            <a:ext cx="3969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  <a:tabLst>
                <a:tab pos="3798570" algn="l"/>
              </a:tabLst>
            </a:pPr>
            <a:r>
              <a:rPr sz="1450" i="1" spc="-30" dirty="0">
                <a:latin typeface="Times New Roman"/>
                <a:cs typeface="Times New Roman"/>
              </a:rPr>
              <a:t>x</a:t>
            </a:r>
            <a:r>
              <a:rPr sz="1450" spc="15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i="1" spc="-30" dirty="0">
                <a:latin typeface="Times New Roman"/>
                <a:cs typeface="Times New Roman"/>
              </a:rPr>
              <a:t>xy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06748" y="3993307"/>
            <a:ext cx="4972685" cy="423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434340" algn="l"/>
                <a:tab pos="4220845" algn="l"/>
              </a:tabLst>
            </a:pPr>
            <a:r>
              <a:rPr sz="2450" i="1" spc="25" dirty="0">
                <a:latin typeface="Times New Roman"/>
                <a:cs typeface="Times New Roman"/>
              </a:rPr>
              <a:t>I	</a:t>
            </a:r>
            <a:r>
              <a:rPr sz="2450" spc="45" dirty="0">
                <a:latin typeface="Symbol"/>
                <a:cs typeface="Symbol"/>
              </a:rPr>
              <a:t></a:t>
            </a:r>
            <a:r>
              <a:rPr sz="2450" spc="210" dirty="0">
                <a:latin typeface="Times New Roman"/>
                <a:cs typeface="Times New Roman"/>
              </a:rPr>
              <a:t> </a:t>
            </a:r>
            <a:r>
              <a:rPr sz="3675" i="1" spc="375" baseline="41950" dirty="0">
                <a:latin typeface="Times New Roman"/>
                <a:cs typeface="Times New Roman"/>
              </a:rPr>
              <a:t>I</a:t>
            </a:r>
            <a:r>
              <a:rPr sz="2175" i="1" spc="15" baseline="47892" dirty="0">
                <a:latin typeface="Times New Roman"/>
                <a:cs typeface="Times New Roman"/>
              </a:rPr>
              <a:t>x</a:t>
            </a:r>
            <a:r>
              <a:rPr sz="2175" i="1" baseline="47892" dirty="0">
                <a:latin typeface="Times New Roman"/>
                <a:cs typeface="Times New Roman"/>
              </a:rPr>
              <a:t> </a:t>
            </a:r>
            <a:r>
              <a:rPr sz="2175" i="1" spc="-67" baseline="47892" dirty="0">
                <a:latin typeface="Times New Roman"/>
                <a:cs typeface="Times New Roman"/>
              </a:rPr>
              <a:t> </a:t>
            </a:r>
            <a:r>
              <a:rPr sz="3675" spc="67" baseline="41950" dirty="0">
                <a:latin typeface="Symbol"/>
                <a:cs typeface="Symbol"/>
              </a:rPr>
              <a:t></a:t>
            </a:r>
            <a:r>
              <a:rPr sz="3675" spc="-165" baseline="41950" dirty="0">
                <a:latin typeface="Times New Roman"/>
                <a:cs typeface="Times New Roman"/>
              </a:rPr>
              <a:t> </a:t>
            </a:r>
            <a:r>
              <a:rPr sz="3675" i="1" spc="37" baseline="41950" dirty="0">
                <a:latin typeface="Times New Roman"/>
                <a:cs typeface="Times New Roman"/>
              </a:rPr>
              <a:t>I</a:t>
            </a:r>
            <a:r>
              <a:rPr sz="3675" i="1" spc="-487" baseline="41950" dirty="0">
                <a:latin typeface="Times New Roman"/>
                <a:cs typeface="Times New Roman"/>
              </a:rPr>
              <a:t> </a:t>
            </a:r>
            <a:r>
              <a:rPr sz="2175" i="1" spc="15" baseline="47892" dirty="0">
                <a:latin typeface="Times New Roman"/>
                <a:cs typeface="Times New Roman"/>
              </a:rPr>
              <a:t>y</a:t>
            </a:r>
            <a:r>
              <a:rPr sz="2175" i="1" baseline="47892" dirty="0">
                <a:latin typeface="Times New Roman"/>
                <a:cs typeface="Times New Roman"/>
              </a:rPr>
              <a:t>  </a:t>
            </a:r>
            <a:r>
              <a:rPr sz="2175" i="1" spc="-262" baseline="47892" dirty="0">
                <a:latin typeface="Times New Roman"/>
                <a:cs typeface="Times New Roman"/>
              </a:rPr>
              <a:t> </a:t>
            </a:r>
            <a:r>
              <a:rPr sz="2450" spc="45" dirty="0">
                <a:latin typeface="Symbol"/>
                <a:cs typeface="Symbol"/>
              </a:rPr>
              <a:t></a:t>
            </a:r>
            <a:r>
              <a:rPr sz="2450" spc="95" dirty="0">
                <a:latin typeface="Times New Roman"/>
                <a:cs typeface="Times New Roman"/>
              </a:rPr>
              <a:t> </a:t>
            </a:r>
            <a:r>
              <a:rPr sz="3675" i="1" spc="375" baseline="41950" dirty="0">
                <a:latin typeface="Times New Roman"/>
                <a:cs typeface="Times New Roman"/>
              </a:rPr>
              <a:t>I</a:t>
            </a:r>
            <a:r>
              <a:rPr sz="2175" i="1" spc="15" baseline="47892" dirty="0">
                <a:latin typeface="Times New Roman"/>
                <a:cs typeface="Times New Roman"/>
              </a:rPr>
              <a:t>x</a:t>
            </a:r>
            <a:r>
              <a:rPr sz="2175" i="1" baseline="47892" dirty="0">
                <a:latin typeface="Times New Roman"/>
                <a:cs typeface="Times New Roman"/>
              </a:rPr>
              <a:t> </a:t>
            </a:r>
            <a:r>
              <a:rPr sz="2175" i="1" spc="-67" baseline="47892" dirty="0">
                <a:latin typeface="Times New Roman"/>
                <a:cs typeface="Times New Roman"/>
              </a:rPr>
              <a:t> </a:t>
            </a:r>
            <a:r>
              <a:rPr sz="3675" spc="67" baseline="41950" dirty="0">
                <a:latin typeface="Symbol"/>
                <a:cs typeface="Symbol"/>
              </a:rPr>
              <a:t></a:t>
            </a:r>
            <a:r>
              <a:rPr sz="3675" spc="-225" baseline="41950" dirty="0">
                <a:latin typeface="Times New Roman"/>
                <a:cs typeface="Times New Roman"/>
              </a:rPr>
              <a:t> </a:t>
            </a:r>
            <a:r>
              <a:rPr sz="3675" i="1" spc="37" baseline="41950" dirty="0">
                <a:latin typeface="Times New Roman"/>
                <a:cs typeface="Times New Roman"/>
              </a:rPr>
              <a:t>I</a:t>
            </a:r>
            <a:r>
              <a:rPr sz="3675" i="1" spc="-487" baseline="41950" dirty="0">
                <a:latin typeface="Times New Roman"/>
                <a:cs typeface="Times New Roman"/>
              </a:rPr>
              <a:t> </a:t>
            </a:r>
            <a:r>
              <a:rPr sz="2175" i="1" spc="15" baseline="47892" dirty="0">
                <a:latin typeface="Times New Roman"/>
                <a:cs typeface="Times New Roman"/>
              </a:rPr>
              <a:t>y</a:t>
            </a:r>
            <a:r>
              <a:rPr sz="2175" i="1" baseline="47892" dirty="0">
                <a:latin typeface="Times New Roman"/>
                <a:cs typeface="Times New Roman"/>
              </a:rPr>
              <a:t> </a:t>
            </a:r>
            <a:r>
              <a:rPr sz="2175" i="1" spc="104" baseline="47892" dirty="0">
                <a:latin typeface="Times New Roman"/>
                <a:cs typeface="Times New Roman"/>
              </a:rPr>
              <a:t> </a:t>
            </a:r>
            <a:r>
              <a:rPr sz="2450" i="1" spc="-65" dirty="0">
                <a:latin typeface="Times New Roman"/>
                <a:cs typeface="Times New Roman"/>
              </a:rPr>
              <a:t>c</a:t>
            </a:r>
            <a:r>
              <a:rPr sz="2450" i="1" spc="5" dirty="0">
                <a:latin typeface="Times New Roman"/>
                <a:cs typeface="Times New Roman"/>
              </a:rPr>
              <a:t>o</a:t>
            </a:r>
            <a:r>
              <a:rPr sz="2450" i="1" spc="30" dirty="0">
                <a:latin typeface="Times New Roman"/>
                <a:cs typeface="Times New Roman"/>
              </a:rPr>
              <a:t>s</a:t>
            </a:r>
            <a:r>
              <a:rPr sz="2450" i="1" spc="-190" dirty="0">
                <a:latin typeface="Times New Roman"/>
                <a:cs typeface="Times New Roman"/>
              </a:rPr>
              <a:t> </a:t>
            </a:r>
            <a:r>
              <a:rPr sz="2450" spc="-190" dirty="0">
                <a:latin typeface="Times New Roman"/>
                <a:cs typeface="Times New Roman"/>
              </a:rPr>
              <a:t>2</a:t>
            </a:r>
            <a:r>
              <a:rPr sz="2600" i="1" spc="-35" dirty="0">
                <a:latin typeface="Symbol"/>
                <a:cs typeface="Symbol"/>
              </a:rPr>
              <a:t></a:t>
            </a:r>
            <a:r>
              <a:rPr sz="2600" spc="40" dirty="0">
                <a:latin typeface="Times New Roman"/>
                <a:cs typeface="Times New Roman"/>
              </a:rPr>
              <a:t> </a:t>
            </a:r>
            <a:r>
              <a:rPr sz="2450" spc="45" dirty="0">
                <a:latin typeface="Symbol"/>
                <a:cs typeface="Symbol"/>
              </a:rPr>
              <a:t></a:t>
            </a:r>
            <a:r>
              <a:rPr sz="2450" spc="-150" dirty="0">
                <a:latin typeface="Times New Roman"/>
                <a:cs typeface="Times New Roman"/>
              </a:rPr>
              <a:t> </a:t>
            </a:r>
            <a:r>
              <a:rPr sz="2450" i="1" spc="25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i="1" spc="70" dirty="0">
                <a:latin typeface="Times New Roman"/>
                <a:cs typeface="Times New Roman"/>
              </a:rPr>
              <a:t>s</a:t>
            </a:r>
            <a:r>
              <a:rPr sz="2450" i="1" spc="-65" dirty="0">
                <a:latin typeface="Times New Roman"/>
                <a:cs typeface="Times New Roman"/>
              </a:rPr>
              <a:t>i</a:t>
            </a:r>
            <a:r>
              <a:rPr sz="2450" i="1" spc="40" dirty="0">
                <a:latin typeface="Times New Roman"/>
                <a:cs typeface="Times New Roman"/>
              </a:rPr>
              <a:t>n</a:t>
            </a:r>
            <a:r>
              <a:rPr sz="2450" i="1" spc="-280" dirty="0">
                <a:latin typeface="Times New Roman"/>
                <a:cs typeface="Times New Roman"/>
              </a:rPr>
              <a:t> </a:t>
            </a:r>
            <a:r>
              <a:rPr sz="2450" spc="-190" dirty="0">
                <a:latin typeface="Times New Roman"/>
                <a:cs typeface="Times New Roman"/>
              </a:rPr>
              <a:t>2</a:t>
            </a:r>
            <a:r>
              <a:rPr sz="2600" i="1" spc="-35" dirty="0">
                <a:latin typeface="Symbol"/>
                <a:cs typeface="Symbol"/>
              </a:rPr>
              <a:t>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985134" y="2878758"/>
            <a:ext cx="142875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0" y="0"/>
                </a:moveTo>
                <a:lnTo>
                  <a:pt x="142844" y="0"/>
                </a:lnTo>
              </a:path>
            </a:pathLst>
          </a:custGeom>
          <a:ln w="9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988574" y="2873410"/>
            <a:ext cx="14605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850" spc="20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1170" y="2614199"/>
            <a:ext cx="2082164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850" i="1" spc="45" dirty="0">
                <a:latin typeface="Times New Roman"/>
                <a:cs typeface="Times New Roman"/>
              </a:rPr>
              <a:t>s</a:t>
            </a:r>
            <a:r>
              <a:rPr sz="1850" i="1" spc="-55" dirty="0">
                <a:latin typeface="Times New Roman"/>
                <a:cs typeface="Times New Roman"/>
              </a:rPr>
              <a:t>i</a:t>
            </a:r>
            <a:r>
              <a:rPr sz="1850" i="1" spc="110" dirty="0">
                <a:latin typeface="Times New Roman"/>
                <a:cs typeface="Times New Roman"/>
              </a:rPr>
              <a:t>n</a:t>
            </a:r>
            <a:r>
              <a:rPr sz="1575" spc="37" baseline="44973" dirty="0">
                <a:latin typeface="Times New Roman"/>
                <a:cs typeface="Times New Roman"/>
              </a:rPr>
              <a:t>2</a:t>
            </a:r>
            <a:r>
              <a:rPr sz="1575" spc="-15" baseline="44973" dirty="0">
                <a:latin typeface="Times New Roman"/>
                <a:cs typeface="Times New Roman"/>
              </a:rPr>
              <a:t> </a:t>
            </a:r>
            <a:r>
              <a:rPr sz="1950" i="1" spc="-30" dirty="0">
                <a:latin typeface="Symbol"/>
                <a:cs typeface="Symbol"/>
              </a:rPr>
              <a:t></a:t>
            </a:r>
            <a:r>
              <a:rPr sz="1950" spc="145" dirty="0">
                <a:latin typeface="Times New Roman"/>
                <a:cs typeface="Times New Roman"/>
              </a:rPr>
              <a:t> </a:t>
            </a:r>
            <a:r>
              <a:rPr sz="1850" spc="25" dirty="0">
                <a:latin typeface="Symbol"/>
                <a:cs typeface="Symbol"/>
              </a:rPr>
              <a:t></a:t>
            </a:r>
            <a:r>
              <a:rPr sz="1850" spc="70" dirty="0">
                <a:latin typeface="Times New Roman"/>
                <a:cs typeface="Times New Roman"/>
              </a:rPr>
              <a:t> </a:t>
            </a:r>
            <a:r>
              <a:rPr sz="2775" spc="30" baseline="34534" dirty="0">
                <a:latin typeface="Times New Roman"/>
                <a:cs typeface="Times New Roman"/>
              </a:rPr>
              <a:t>1</a:t>
            </a:r>
            <a:r>
              <a:rPr sz="2775" spc="-150" baseline="34534" dirty="0">
                <a:latin typeface="Times New Roman"/>
                <a:cs typeface="Times New Roman"/>
              </a:rPr>
              <a:t> </a:t>
            </a:r>
            <a:r>
              <a:rPr sz="2450" spc="-445" dirty="0">
                <a:latin typeface="Symbol"/>
                <a:cs typeface="Symbol"/>
              </a:rPr>
              <a:t></a:t>
            </a:r>
            <a:r>
              <a:rPr sz="1850" spc="140" dirty="0">
                <a:latin typeface="Times New Roman"/>
                <a:cs typeface="Times New Roman"/>
              </a:rPr>
              <a:t>1</a:t>
            </a:r>
            <a:r>
              <a:rPr sz="1850" spc="25" dirty="0">
                <a:latin typeface="Symbol"/>
                <a:cs typeface="Symbol"/>
              </a:rPr>
              <a:t></a:t>
            </a:r>
            <a:r>
              <a:rPr sz="1850" spc="-200" dirty="0">
                <a:latin typeface="Times New Roman"/>
                <a:cs typeface="Times New Roman"/>
              </a:rPr>
              <a:t> </a:t>
            </a:r>
            <a:r>
              <a:rPr sz="1850" i="1" spc="-55" dirty="0">
                <a:latin typeface="Times New Roman"/>
                <a:cs typeface="Times New Roman"/>
              </a:rPr>
              <a:t>c</a:t>
            </a:r>
            <a:r>
              <a:rPr sz="1850" i="1" spc="-5" dirty="0">
                <a:latin typeface="Times New Roman"/>
                <a:cs typeface="Times New Roman"/>
              </a:rPr>
              <a:t>o</a:t>
            </a:r>
            <a:r>
              <a:rPr sz="1850" i="1" spc="15" dirty="0">
                <a:latin typeface="Times New Roman"/>
                <a:cs typeface="Times New Roman"/>
              </a:rPr>
              <a:t>s</a:t>
            </a:r>
            <a:r>
              <a:rPr sz="1850" i="1" spc="-150" dirty="0">
                <a:latin typeface="Times New Roman"/>
                <a:cs typeface="Times New Roman"/>
              </a:rPr>
              <a:t> </a:t>
            </a:r>
            <a:r>
              <a:rPr sz="1850" spc="-145" dirty="0">
                <a:latin typeface="Times New Roman"/>
                <a:cs typeface="Times New Roman"/>
              </a:rPr>
              <a:t>2</a:t>
            </a:r>
            <a:r>
              <a:rPr sz="1950" i="1" spc="-30" dirty="0">
                <a:latin typeface="Symbol"/>
                <a:cs typeface="Symbol"/>
              </a:rPr>
              <a:t></a:t>
            </a:r>
            <a:r>
              <a:rPr sz="1950" spc="-204" dirty="0">
                <a:latin typeface="Times New Roman"/>
                <a:cs typeface="Times New Roman"/>
              </a:rPr>
              <a:t> </a:t>
            </a:r>
            <a:r>
              <a:rPr sz="2450" spc="-195" dirty="0">
                <a:latin typeface="Symbol"/>
                <a:cs typeface="Symbol"/>
              </a:rPr>
              <a:t>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91504" y="2657987"/>
            <a:ext cx="214312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050" spc="80" dirty="0">
                <a:latin typeface="Times New Roman"/>
                <a:cs typeface="Times New Roman"/>
              </a:rPr>
              <a:t>2</a:t>
            </a:r>
            <a:r>
              <a:rPr sz="2050" spc="-285" dirty="0">
                <a:latin typeface="Times New Roman"/>
                <a:cs typeface="Times New Roman"/>
              </a:rPr>
              <a:t> </a:t>
            </a:r>
            <a:r>
              <a:rPr sz="2050" i="1" spc="65" dirty="0">
                <a:latin typeface="Times New Roman"/>
                <a:cs typeface="Times New Roman"/>
              </a:rPr>
              <a:t>s</a:t>
            </a:r>
            <a:r>
              <a:rPr sz="2050" i="1" spc="-55" dirty="0">
                <a:latin typeface="Times New Roman"/>
                <a:cs typeface="Times New Roman"/>
              </a:rPr>
              <a:t>i</a:t>
            </a:r>
            <a:r>
              <a:rPr sz="2050" i="1" spc="125" dirty="0">
                <a:latin typeface="Times New Roman"/>
                <a:cs typeface="Times New Roman"/>
              </a:rPr>
              <a:t>n</a:t>
            </a:r>
            <a:r>
              <a:rPr sz="2200" i="1" spc="10" dirty="0">
                <a:latin typeface="Symbol"/>
                <a:cs typeface="Symbol"/>
              </a:rPr>
              <a:t></a:t>
            </a:r>
            <a:r>
              <a:rPr sz="2200" spc="-105" dirty="0">
                <a:latin typeface="Times New Roman"/>
                <a:cs typeface="Times New Roman"/>
              </a:rPr>
              <a:t> </a:t>
            </a:r>
            <a:r>
              <a:rPr sz="2050" i="1" spc="-45" dirty="0">
                <a:latin typeface="Times New Roman"/>
                <a:cs typeface="Times New Roman"/>
              </a:rPr>
              <a:t>c</a:t>
            </a:r>
            <a:r>
              <a:rPr sz="2050" i="1" spc="15" dirty="0">
                <a:latin typeface="Times New Roman"/>
                <a:cs typeface="Times New Roman"/>
              </a:rPr>
              <a:t>o</a:t>
            </a:r>
            <a:r>
              <a:rPr sz="2050" i="1" spc="185" dirty="0">
                <a:latin typeface="Times New Roman"/>
                <a:cs typeface="Times New Roman"/>
              </a:rPr>
              <a:t>s</a:t>
            </a:r>
            <a:r>
              <a:rPr sz="2200" i="1" spc="10" dirty="0">
                <a:latin typeface="Symbol"/>
                <a:cs typeface="Symbol"/>
              </a:rPr>
              <a:t></a:t>
            </a:r>
            <a:r>
              <a:rPr sz="2200" spc="125" dirty="0">
                <a:latin typeface="Times New Roman"/>
                <a:cs typeface="Times New Roman"/>
              </a:rPr>
              <a:t> </a:t>
            </a:r>
            <a:r>
              <a:rPr sz="2050" spc="90" dirty="0">
                <a:latin typeface="Symbol"/>
                <a:cs typeface="Symbol"/>
              </a:rPr>
              <a:t></a:t>
            </a:r>
            <a:r>
              <a:rPr sz="2050" spc="-70" dirty="0">
                <a:latin typeface="Times New Roman"/>
                <a:cs typeface="Times New Roman"/>
              </a:rPr>
              <a:t> </a:t>
            </a:r>
            <a:r>
              <a:rPr sz="2050" i="1" spc="65" dirty="0">
                <a:latin typeface="Times New Roman"/>
                <a:cs typeface="Times New Roman"/>
              </a:rPr>
              <a:t>s</a:t>
            </a:r>
            <a:r>
              <a:rPr sz="2050" i="1" spc="-55" dirty="0">
                <a:latin typeface="Times New Roman"/>
                <a:cs typeface="Times New Roman"/>
              </a:rPr>
              <a:t>i</a:t>
            </a:r>
            <a:r>
              <a:rPr sz="2050" i="1" spc="80" dirty="0">
                <a:latin typeface="Times New Roman"/>
                <a:cs typeface="Times New Roman"/>
              </a:rPr>
              <a:t>n</a:t>
            </a:r>
            <a:r>
              <a:rPr sz="2050" i="1" spc="-270" dirty="0">
                <a:latin typeface="Times New Roman"/>
                <a:cs typeface="Times New Roman"/>
              </a:rPr>
              <a:t> </a:t>
            </a:r>
            <a:r>
              <a:rPr sz="2050" spc="-150" dirty="0">
                <a:latin typeface="Times New Roman"/>
                <a:cs typeface="Times New Roman"/>
              </a:rPr>
              <a:t>2</a:t>
            </a:r>
            <a:r>
              <a:rPr sz="2200" i="1" spc="10" dirty="0">
                <a:latin typeface="Symbol"/>
                <a:cs typeface="Symbol"/>
              </a:rPr>
              <a:t></a:t>
            </a:r>
            <a:endParaRPr sz="2200">
              <a:latin typeface="Symbol"/>
              <a:cs typeface="Symbo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275076" y="5300662"/>
            <a:ext cx="5054600" cy="862330"/>
            <a:chOff x="1751076" y="5300662"/>
            <a:chExt cx="5054600" cy="862330"/>
          </a:xfrm>
        </p:grpSpPr>
        <p:sp>
          <p:nvSpPr>
            <p:cNvPr id="19" name="object 19"/>
            <p:cNvSpPr/>
            <p:nvPr/>
          </p:nvSpPr>
          <p:spPr>
            <a:xfrm>
              <a:off x="1751076" y="5300662"/>
              <a:ext cx="5054600" cy="862330"/>
            </a:xfrm>
            <a:custGeom>
              <a:avLst/>
              <a:gdLst/>
              <a:ahLst/>
              <a:cxnLst/>
              <a:rect l="l" t="t" r="r" b="b"/>
              <a:pathLst>
                <a:path w="5054600" h="862329">
                  <a:moveTo>
                    <a:pt x="5054600" y="0"/>
                  </a:moveTo>
                  <a:lnTo>
                    <a:pt x="0" y="0"/>
                  </a:lnTo>
                  <a:lnTo>
                    <a:pt x="0" y="862012"/>
                  </a:lnTo>
                  <a:lnTo>
                    <a:pt x="5054600" y="862012"/>
                  </a:lnTo>
                  <a:lnTo>
                    <a:pt x="50546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66620" y="5771244"/>
              <a:ext cx="2006600" cy="0"/>
            </a:xfrm>
            <a:custGeom>
              <a:avLst/>
              <a:gdLst/>
              <a:ahLst/>
              <a:cxnLst/>
              <a:rect l="l" t="t" r="r" b="b"/>
              <a:pathLst>
                <a:path w="2006600">
                  <a:moveTo>
                    <a:pt x="0" y="0"/>
                  </a:moveTo>
                  <a:lnTo>
                    <a:pt x="858543" y="0"/>
                  </a:lnTo>
                </a:path>
                <a:path w="2006600">
                  <a:moveTo>
                    <a:pt x="1153397" y="0"/>
                  </a:moveTo>
                  <a:lnTo>
                    <a:pt x="2006160" y="0"/>
                  </a:lnTo>
                </a:path>
              </a:pathLst>
            </a:custGeom>
            <a:ln w="131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496711" y="5768364"/>
            <a:ext cx="173990" cy="401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450" spc="40" dirty="0">
                <a:latin typeface="Times New Roman"/>
                <a:cs typeface="Times New Roman"/>
              </a:rPr>
              <a:t>2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45866" y="5768364"/>
            <a:ext cx="173990" cy="401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450" spc="40" dirty="0">
                <a:latin typeface="Times New Roman"/>
                <a:cs typeface="Times New Roman"/>
              </a:rPr>
              <a:t>2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76523" y="5731917"/>
            <a:ext cx="397192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  <a:tabLst>
                <a:tab pos="3801110" algn="l"/>
              </a:tabLst>
            </a:pPr>
            <a:r>
              <a:rPr sz="1450" i="1" spc="-5" dirty="0">
                <a:latin typeface="Times New Roman"/>
                <a:cs typeface="Times New Roman"/>
              </a:rPr>
              <a:t>y</a:t>
            </a:r>
            <a:r>
              <a:rPr sz="1450" spc="15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i="1" spc="-30" dirty="0">
                <a:latin typeface="Times New Roman"/>
                <a:cs typeface="Times New Roman"/>
              </a:rPr>
              <a:t>xy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94167" y="5504992"/>
            <a:ext cx="4984750" cy="423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445770" algn="l"/>
                <a:tab pos="4232275" algn="l"/>
              </a:tabLst>
            </a:pPr>
            <a:r>
              <a:rPr sz="2450" i="1" spc="25" dirty="0">
                <a:latin typeface="Times New Roman"/>
                <a:cs typeface="Times New Roman"/>
              </a:rPr>
              <a:t>I	</a:t>
            </a:r>
            <a:r>
              <a:rPr sz="2450" spc="45" dirty="0">
                <a:latin typeface="Symbol"/>
                <a:cs typeface="Symbol"/>
              </a:rPr>
              <a:t></a:t>
            </a:r>
            <a:r>
              <a:rPr sz="2450" spc="210" dirty="0">
                <a:latin typeface="Times New Roman"/>
                <a:cs typeface="Times New Roman"/>
              </a:rPr>
              <a:t> </a:t>
            </a:r>
            <a:r>
              <a:rPr sz="3675" i="1" spc="375" baseline="41950" dirty="0">
                <a:latin typeface="Times New Roman"/>
                <a:cs typeface="Times New Roman"/>
              </a:rPr>
              <a:t>I</a:t>
            </a:r>
            <a:r>
              <a:rPr sz="2175" i="1" spc="15" baseline="47892" dirty="0">
                <a:latin typeface="Times New Roman"/>
                <a:cs typeface="Times New Roman"/>
              </a:rPr>
              <a:t>x</a:t>
            </a:r>
            <a:r>
              <a:rPr sz="2175" i="1" baseline="47892" dirty="0">
                <a:latin typeface="Times New Roman"/>
                <a:cs typeface="Times New Roman"/>
              </a:rPr>
              <a:t> </a:t>
            </a:r>
            <a:r>
              <a:rPr sz="2175" i="1" spc="-67" baseline="47892" dirty="0">
                <a:latin typeface="Times New Roman"/>
                <a:cs typeface="Times New Roman"/>
              </a:rPr>
              <a:t> </a:t>
            </a:r>
            <a:r>
              <a:rPr sz="3675" spc="67" baseline="41950" dirty="0">
                <a:latin typeface="Symbol"/>
                <a:cs typeface="Symbol"/>
              </a:rPr>
              <a:t></a:t>
            </a:r>
            <a:r>
              <a:rPr sz="3675" spc="-165" baseline="41950" dirty="0">
                <a:latin typeface="Times New Roman"/>
                <a:cs typeface="Times New Roman"/>
              </a:rPr>
              <a:t> </a:t>
            </a:r>
            <a:r>
              <a:rPr sz="3675" i="1" spc="37" baseline="41950" dirty="0">
                <a:latin typeface="Times New Roman"/>
                <a:cs typeface="Times New Roman"/>
              </a:rPr>
              <a:t>I</a:t>
            </a:r>
            <a:r>
              <a:rPr sz="3675" i="1" spc="-487" baseline="41950" dirty="0">
                <a:latin typeface="Times New Roman"/>
                <a:cs typeface="Times New Roman"/>
              </a:rPr>
              <a:t> </a:t>
            </a:r>
            <a:r>
              <a:rPr sz="2175" i="1" spc="15" baseline="47892" dirty="0">
                <a:latin typeface="Times New Roman"/>
                <a:cs typeface="Times New Roman"/>
              </a:rPr>
              <a:t>y</a:t>
            </a:r>
            <a:r>
              <a:rPr sz="2175" i="1" baseline="47892" dirty="0">
                <a:latin typeface="Times New Roman"/>
                <a:cs typeface="Times New Roman"/>
              </a:rPr>
              <a:t>  </a:t>
            </a:r>
            <a:r>
              <a:rPr sz="2175" i="1" spc="-262" baseline="47892" dirty="0">
                <a:latin typeface="Times New Roman"/>
                <a:cs typeface="Times New Roman"/>
              </a:rPr>
              <a:t> </a:t>
            </a:r>
            <a:r>
              <a:rPr sz="2450" spc="45" dirty="0">
                <a:latin typeface="Symbol"/>
                <a:cs typeface="Symbol"/>
              </a:rPr>
              <a:t></a:t>
            </a:r>
            <a:r>
              <a:rPr sz="2450" spc="60" dirty="0">
                <a:latin typeface="Times New Roman"/>
                <a:cs typeface="Times New Roman"/>
              </a:rPr>
              <a:t> </a:t>
            </a:r>
            <a:r>
              <a:rPr sz="3675" i="1" spc="367" baseline="41950" dirty="0">
                <a:latin typeface="Times New Roman"/>
                <a:cs typeface="Times New Roman"/>
              </a:rPr>
              <a:t>I</a:t>
            </a:r>
            <a:r>
              <a:rPr sz="2175" i="1" spc="15" baseline="47892" dirty="0">
                <a:latin typeface="Times New Roman"/>
                <a:cs typeface="Times New Roman"/>
              </a:rPr>
              <a:t>x</a:t>
            </a:r>
            <a:r>
              <a:rPr sz="2175" i="1" baseline="47892" dirty="0">
                <a:latin typeface="Times New Roman"/>
                <a:cs typeface="Times New Roman"/>
              </a:rPr>
              <a:t> </a:t>
            </a:r>
            <a:r>
              <a:rPr sz="2175" i="1" spc="-67" baseline="47892" dirty="0">
                <a:latin typeface="Times New Roman"/>
                <a:cs typeface="Times New Roman"/>
              </a:rPr>
              <a:t> </a:t>
            </a:r>
            <a:r>
              <a:rPr sz="3675" spc="67" baseline="41950" dirty="0">
                <a:latin typeface="Symbol"/>
                <a:cs typeface="Symbol"/>
              </a:rPr>
              <a:t></a:t>
            </a:r>
            <a:r>
              <a:rPr sz="3675" spc="-217" baseline="41950" dirty="0">
                <a:latin typeface="Times New Roman"/>
                <a:cs typeface="Times New Roman"/>
              </a:rPr>
              <a:t> </a:t>
            </a:r>
            <a:r>
              <a:rPr sz="3675" i="1" spc="37" baseline="41950" dirty="0">
                <a:latin typeface="Times New Roman"/>
                <a:cs typeface="Times New Roman"/>
              </a:rPr>
              <a:t>I</a:t>
            </a:r>
            <a:r>
              <a:rPr sz="3675" i="1" spc="-494" baseline="41950" dirty="0">
                <a:latin typeface="Times New Roman"/>
                <a:cs typeface="Times New Roman"/>
              </a:rPr>
              <a:t> </a:t>
            </a:r>
            <a:r>
              <a:rPr sz="2175" i="1" spc="15" baseline="47892" dirty="0">
                <a:latin typeface="Times New Roman"/>
                <a:cs typeface="Times New Roman"/>
              </a:rPr>
              <a:t>y</a:t>
            </a:r>
            <a:r>
              <a:rPr sz="2175" i="1" baseline="47892" dirty="0">
                <a:latin typeface="Times New Roman"/>
                <a:cs typeface="Times New Roman"/>
              </a:rPr>
              <a:t> </a:t>
            </a:r>
            <a:r>
              <a:rPr sz="2175" i="1" spc="112" baseline="47892" dirty="0">
                <a:latin typeface="Times New Roman"/>
                <a:cs typeface="Times New Roman"/>
              </a:rPr>
              <a:t> </a:t>
            </a:r>
            <a:r>
              <a:rPr sz="2450" i="1" spc="-65" dirty="0">
                <a:latin typeface="Times New Roman"/>
                <a:cs typeface="Times New Roman"/>
              </a:rPr>
              <a:t>c</a:t>
            </a:r>
            <a:r>
              <a:rPr sz="2450" i="1" spc="5" dirty="0">
                <a:latin typeface="Times New Roman"/>
                <a:cs typeface="Times New Roman"/>
              </a:rPr>
              <a:t>o</a:t>
            </a:r>
            <a:r>
              <a:rPr sz="2450" i="1" spc="30" dirty="0">
                <a:latin typeface="Times New Roman"/>
                <a:cs typeface="Times New Roman"/>
              </a:rPr>
              <a:t>s</a:t>
            </a:r>
            <a:r>
              <a:rPr sz="2450" i="1" spc="-195" dirty="0">
                <a:latin typeface="Times New Roman"/>
                <a:cs typeface="Times New Roman"/>
              </a:rPr>
              <a:t> </a:t>
            </a:r>
            <a:r>
              <a:rPr sz="2450" spc="-185" dirty="0">
                <a:latin typeface="Times New Roman"/>
                <a:cs typeface="Times New Roman"/>
              </a:rPr>
              <a:t>2</a:t>
            </a:r>
            <a:r>
              <a:rPr sz="2600" i="1" spc="-35" dirty="0">
                <a:latin typeface="Symbol"/>
                <a:cs typeface="Symbol"/>
              </a:rPr>
              <a:t></a:t>
            </a:r>
            <a:r>
              <a:rPr sz="2600" spc="35" dirty="0">
                <a:latin typeface="Times New Roman"/>
                <a:cs typeface="Times New Roman"/>
              </a:rPr>
              <a:t> </a:t>
            </a:r>
            <a:r>
              <a:rPr sz="2450" spc="45" dirty="0">
                <a:latin typeface="Symbol"/>
                <a:cs typeface="Symbol"/>
              </a:rPr>
              <a:t></a:t>
            </a:r>
            <a:r>
              <a:rPr sz="2450" spc="-114" dirty="0">
                <a:latin typeface="Times New Roman"/>
                <a:cs typeface="Times New Roman"/>
              </a:rPr>
              <a:t> </a:t>
            </a:r>
            <a:r>
              <a:rPr sz="2450" i="1" spc="25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i="1" spc="70" dirty="0">
                <a:latin typeface="Times New Roman"/>
                <a:cs typeface="Times New Roman"/>
              </a:rPr>
              <a:t>s</a:t>
            </a:r>
            <a:r>
              <a:rPr sz="2450" i="1" spc="-65" dirty="0">
                <a:latin typeface="Times New Roman"/>
                <a:cs typeface="Times New Roman"/>
              </a:rPr>
              <a:t>i</a:t>
            </a:r>
            <a:r>
              <a:rPr sz="2450" i="1" spc="40" dirty="0">
                <a:latin typeface="Times New Roman"/>
                <a:cs typeface="Times New Roman"/>
              </a:rPr>
              <a:t>n</a:t>
            </a:r>
            <a:r>
              <a:rPr sz="2450" i="1" spc="-280" dirty="0">
                <a:latin typeface="Times New Roman"/>
                <a:cs typeface="Times New Roman"/>
              </a:rPr>
              <a:t> </a:t>
            </a:r>
            <a:r>
              <a:rPr sz="2450" spc="-185" dirty="0">
                <a:latin typeface="Times New Roman"/>
                <a:cs typeface="Times New Roman"/>
              </a:rPr>
              <a:t>2</a:t>
            </a:r>
            <a:r>
              <a:rPr sz="2600" i="1" spc="-35" dirty="0">
                <a:latin typeface="Symbol"/>
                <a:cs typeface="Symbol"/>
              </a:rPr>
              <a:t></a:t>
            </a:r>
            <a:endParaRPr sz="26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091825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1740" y="665810"/>
            <a:ext cx="7900670" cy="36445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63500"/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Rotasi</a:t>
            </a:r>
            <a:r>
              <a:rPr sz="2400" b="1" spc="-5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dirty="0">
              <a:latin typeface="Calibri"/>
              <a:cs typeface="Calibri"/>
            </a:endParaRPr>
          </a:p>
          <a:p>
            <a:pPr marL="406400" indent="-342900">
              <a:spcBef>
                <a:spcPts val="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spc="-10" dirty="0">
                <a:latin typeface="Calibri"/>
                <a:cs typeface="Calibri"/>
              </a:rPr>
              <a:t>Produk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inersia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 sumbu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x</a:t>
            </a:r>
            <a:r>
              <a:rPr sz="1950" i="1" spc="7" baseline="-21367" dirty="0">
                <a:latin typeface="Calibri"/>
                <a:cs typeface="Calibri"/>
              </a:rPr>
              <a:t>1</a:t>
            </a:r>
            <a:r>
              <a:rPr sz="2000" i="1" spc="5" dirty="0">
                <a:latin typeface="Calibri"/>
                <a:cs typeface="Calibri"/>
              </a:rPr>
              <a:t>y</a:t>
            </a:r>
            <a:r>
              <a:rPr sz="1950" i="1" spc="7" baseline="-21367" dirty="0">
                <a:latin typeface="Calibri"/>
                <a:cs typeface="Calibri"/>
              </a:rPr>
              <a:t>1</a:t>
            </a:r>
            <a:r>
              <a:rPr sz="1950" i="1" spc="247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dituliskan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  <a:p>
            <a:pPr marL="242570" algn="ctr">
              <a:spcBef>
                <a:spcPts val="509"/>
              </a:spcBef>
            </a:pPr>
            <a:r>
              <a:rPr sz="2450" i="1" spc="90" dirty="0">
                <a:latin typeface="Times New Roman"/>
                <a:cs typeface="Times New Roman"/>
              </a:rPr>
              <a:t>I</a:t>
            </a:r>
            <a:r>
              <a:rPr sz="2100" i="1" spc="135" baseline="-23809" dirty="0">
                <a:latin typeface="Times New Roman"/>
                <a:cs typeface="Times New Roman"/>
              </a:rPr>
              <a:t>x</a:t>
            </a:r>
            <a:r>
              <a:rPr sz="2100" spc="135" baseline="-23809" dirty="0">
                <a:latin typeface="Times New Roman"/>
                <a:cs typeface="Times New Roman"/>
              </a:rPr>
              <a:t>1</a:t>
            </a:r>
            <a:r>
              <a:rPr sz="2100" i="1" spc="135" baseline="-23809" dirty="0">
                <a:latin typeface="Times New Roman"/>
                <a:cs typeface="Times New Roman"/>
              </a:rPr>
              <a:t>y</a:t>
            </a:r>
            <a:r>
              <a:rPr sz="2100" spc="135" baseline="-23809" dirty="0">
                <a:latin typeface="Times New Roman"/>
                <a:cs typeface="Times New Roman"/>
              </a:rPr>
              <a:t>1</a:t>
            </a:r>
            <a:r>
              <a:rPr sz="2100" spc="494" baseline="-23809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</a:t>
            </a:r>
            <a:r>
              <a:rPr sz="2450" spc="-50" dirty="0">
                <a:latin typeface="Times New Roman"/>
                <a:cs typeface="Times New Roman"/>
              </a:rPr>
              <a:t> </a:t>
            </a:r>
            <a:r>
              <a:rPr sz="5550" spc="67" baseline="-13513" dirty="0">
                <a:latin typeface="Symbol"/>
                <a:cs typeface="Symbol"/>
              </a:rPr>
              <a:t></a:t>
            </a:r>
            <a:r>
              <a:rPr sz="5550" spc="-690" baseline="-13513" dirty="0">
                <a:latin typeface="Times New Roman"/>
                <a:cs typeface="Times New Roman"/>
              </a:rPr>
              <a:t> </a:t>
            </a:r>
            <a:r>
              <a:rPr sz="2450" i="1" spc="-45" dirty="0">
                <a:latin typeface="Times New Roman"/>
                <a:cs typeface="Times New Roman"/>
              </a:rPr>
              <a:t>x</a:t>
            </a:r>
            <a:r>
              <a:rPr sz="2100" spc="-67" baseline="-23809" dirty="0">
                <a:latin typeface="Times New Roman"/>
                <a:cs typeface="Times New Roman"/>
              </a:rPr>
              <a:t>1</a:t>
            </a:r>
            <a:r>
              <a:rPr sz="2100" spc="-202" baseline="-23809" dirty="0">
                <a:latin typeface="Times New Roman"/>
                <a:cs typeface="Times New Roman"/>
              </a:rPr>
              <a:t> </a:t>
            </a:r>
            <a:r>
              <a:rPr sz="2450" i="1" spc="5" dirty="0">
                <a:latin typeface="Times New Roman"/>
                <a:cs typeface="Times New Roman"/>
              </a:rPr>
              <a:t>y</a:t>
            </a:r>
            <a:r>
              <a:rPr sz="2100" spc="7" baseline="-23809" dirty="0">
                <a:latin typeface="Times New Roman"/>
                <a:cs typeface="Times New Roman"/>
              </a:rPr>
              <a:t>1</a:t>
            </a:r>
            <a:r>
              <a:rPr sz="2450" i="1" spc="5" dirty="0">
                <a:latin typeface="Times New Roman"/>
                <a:cs typeface="Times New Roman"/>
              </a:rPr>
              <a:t>dA</a:t>
            </a:r>
            <a:r>
              <a:rPr sz="2450" i="1" spc="-180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</a:t>
            </a:r>
            <a:r>
              <a:rPr sz="2450" spc="-50" dirty="0">
                <a:latin typeface="Times New Roman"/>
                <a:cs typeface="Times New Roman"/>
              </a:rPr>
              <a:t> </a:t>
            </a:r>
            <a:r>
              <a:rPr sz="5550" spc="104" baseline="-13513" dirty="0">
                <a:latin typeface="Symbol"/>
                <a:cs typeface="Symbol"/>
              </a:rPr>
              <a:t></a:t>
            </a:r>
            <a:r>
              <a:rPr sz="3250" spc="70" dirty="0">
                <a:latin typeface="Symbol"/>
                <a:cs typeface="Symbol"/>
              </a:rPr>
              <a:t></a:t>
            </a:r>
            <a:r>
              <a:rPr sz="2450" i="1" spc="70" dirty="0">
                <a:latin typeface="Times New Roman"/>
                <a:cs typeface="Times New Roman"/>
              </a:rPr>
              <a:t>x</a:t>
            </a:r>
            <a:r>
              <a:rPr sz="2450" i="1" spc="-335" dirty="0">
                <a:latin typeface="Times New Roman"/>
                <a:cs typeface="Times New Roman"/>
              </a:rPr>
              <a:t> </a:t>
            </a:r>
            <a:r>
              <a:rPr sz="2450" i="1" spc="35" dirty="0">
                <a:latin typeface="Times New Roman"/>
                <a:cs typeface="Times New Roman"/>
              </a:rPr>
              <a:t>cos</a:t>
            </a:r>
            <a:r>
              <a:rPr sz="2600" i="1" spc="35" dirty="0">
                <a:latin typeface="Symbol"/>
                <a:cs typeface="Symbol"/>
              </a:rPr>
              <a:t></a:t>
            </a:r>
            <a:r>
              <a:rPr sz="2600" i="1" spc="25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</a:t>
            </a:r>
            <a:r>
              <a:rPr sz="2450" spc="20" dirty="0">
                <a:latin typeface="Times New Roman"/>
                <a:cs typeface="Times New Roman"/>
              </a:rPr>
              <a:t> </a:t>
            </a:r>
            <a:r>
              <a:rPr sz="2450" i="1" spc="55" dirty="0">
                <a:latin typeface="Times New Roman"/>
                <a:cs typeface="Times New Roman"/>
              </a:rPr>
              <a:t>y</a:t>
            </a:r>
            <a:r>
              <a:rPr sz="2450" i="1" spc="-210" dirty="0">
                <a:latin typeface="Times New Roman"/>
                <a:cs typeface="Times New Roman"/>
              </a:rPr>
              <a:t> </a:t>
            </a:r>
            <a:r>
              <a:rPr sz="2450" i="1" spc="30" dirty="0">
                <a:latin typeface="Times New Roman"/>
                <a:cs typeface="Times New Roman"/>
              </a:rPr>
              <a:t>sin</a:t>
            </a:r>
            <a:r>
              <a:rPr sz="2600" i="1" spc="30" dirty="0">
                <a:latin typeface="Symbol"/>
                <a:cs typeface="Symbol"/>
              </a:rPr>
              <a:t></a:t>
            </a:r>
            <a:r>
              <a:rPr sz="2600" i="1" spc="-290" dirty="0">
                <a:latin typeface="Times New Roman"/>
                <a:cs typeface="Times New Roman"/>
              </a:rPr>
              <a:t> </a:t>
            </a:r>
            <a:r>
              <a:rPr sz="3250" spc="-155" dirty="0">
                <a:latin typeface="Symbol"/>
                <a:cs typeface="Symbol"/>
              </a:rPr>
              <a:t></a:t>
            </a:r>
            <a:r>
              <a:rPr sz="2450" i="1" spc="-155" dirty="0">
                <a:latin typeface="Times New Roman"/>
                <a:cs typeface="Times New Roman"/>
              </a:rPr>
              <a:t>y</a:t>
            </a:r>
            <a:r>
              <a:rPr sz="2450" i="1" spc="-290" dirty="0">
                <a:latin typeface="Times New Roman"/>
                <a:cs typeface="Times New Roman"/>
              </a:rPr>
              <a:t> </a:t>
            </a:r>
            <a:r>
              <a:rPr sz="2450" i="1" spc="35" dirty="0">
                <a:latin typeface="Times New Roman"/>
                <a:cs typeface="Times New Roman"/>
              </a:rPr>
              <a:t>cos</a:t>
            </a:r>
            <a:r>
              <a:rPr sz="2600" i="1" spc="35" dirty="0">
                <a:latin typeface="Symbol"/>
                <a:cs typeface="Symbol"/>
              </a:rPr>
              <a:t></a:t>
            </a:r>
            <a:r>
              <a:rPr sz="2600" i="1" spc="25" dirty="0">
                <a:latin typeface="Times New Roman"/>
                <a:cs typeface="Times New Roman"/>
              </a:rPr>
              <a:t> </a:t>
            </a:r>
            <a:r>
              <a:rPr sz="2450" spc="70" dirty="0">
                <a:latin typeface="Symbol"/>
                <a:cs typeface="Symbol"/>
              </a:rPr>
              <a:t></a:t>
            </a:r>
            <a:r>
              <a:rPr sz="2450" spc="-140" dirty="0">
                <a:latin typeface="Times New Roman"/>
                <a:cs typeface="Times New Roman"/>
              </a:rPr>
              <a:t> </a:t>
            </a:r>
            <a:r>
              <a:rPr sz="2450" i="1" spc="55" dirty="0">
                <a:latin typeface="Times New Roman"/>
                <a:cs typeface="Times New Roman"/>
              </a:rPr>
              <a:t>x</a:t>
            </a:r>
            <a:r>
              <a:rPr sz="2450" i="1" spc="-250" dirty="0">
                <a:latin typeface="Times New Roman"/>
                <a:cs typeface="Times New Roman"/>
              </a:rPr>
              <a:t> </a:t>
            </a:r>
            <a:r>
              <a:rPr sz="2450" i="1" spc="30" dirty="0">
                <a:latin typeface="Times New Roman"/>
                <a:cs typeface="Times New Roman"/>
              </a:rPr>
              <a:t>sin</a:t>
            </a:r>
            <a:r>
              <a:rPr sz="2600" i="1" spc="30" dirty="0">
                <a:latin typeface="Symbol"/>
                <a:cs typeface="Symbol"/>
              </a:rPr>
              <a:t></a:t>
            </a:r>
            <a:r>
              <a:rPr sz="2600" i="1" spc="-295" dirty="0">
                <a:latin typeface="Times New Roman"/>
                <a:cs typeface="Times New Roman"/>
              </a:rPr>
              <a:t> </a:t>
            </a:r>
            <a:r>
              <a:rPr sz="3250" spc="-125" dirty="0">
                <a:latin typeface="Symbol"/>
                <a:cs typeface="Symbol"/>
              </a:rPr>
              <a:t></a:t>
            </a:r>
            <a:r>
              <a:rPr sz="2450" i="1" spc="-125" dirty="0">
                <a:latin typeface="Times New Roman"/>
                <a:cs typeface="Times New Roman"/>
              </a:rPr>
              <a:t>dA</a:t>
            </a:r>
            <a:endParaRPr sz="2450" dirty="0">
              <a:latin typeface="Times New Roman"/>
              <a:cs typeface="Times New Roman"/>
            </a:endParaRPr>
          </a:p>
          <a:p>
            <a:pPr marR="387350" algn="ctr">
              <a:lnSpc>
                <a:spcPts val="3929"/>
              </a:lnSpc>
              <a:spcBef>
                <a:spcPts val="1345"/>
              </a:spcBef>
              <a:tabLst>
                <a:tab pos="642620" algn="l"/>
                <a:tab pos="1156970" algn="l"/>
                <a:tab pos="3171190" algn="l"/>
              </a:tabLst>
            </a:pPr>
            <a:r>
              <a:rPr sz="2450" spc="75" dirty="0">
                <a:latin typeface="Symbol"/>
                <a:cs typeface="Symbol"/>
              </a:rPr>
              <a:t></a:t>
            </a:r>
            <a:r>
              <a:rPr sz="2450" spc="-135" dirty="0">
                <a:latin typeface="Times New Roman"/>
                <a:cs typeface="Times New Roman"/>
              </a:rPr>
              <a:t> </a:t>
            </a:r>
            <a:r>
              <a:rPr sz="3850" spc="-540" dirty="0">
                <a:latin typeface="Symbol"/>
                <a:cs typeface="Symbol"/>
              </a:rPr>
              <a:t></a:t>
            </a:r>
            <a:r>
              <a:rPr sz="2450" i="1" spc="45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spc="75" dirty="0">
                <a:latin typeface="Symbol"/>
                <a:cs typeface="Symbol"/>
              </a:rPr>
              <a:t></a:t>
            </a:r>
            <a:r>
              <a:rPr sz="2450" spc="-180" dirty="0">
                <a:latin typeface="Times New Roman"/>
                <a:cs typeface="Times New Roman"/>
              </a:rPr>
              <a:t> </a:t>
            </a:r>
            <a:r>
              <a:rPr sz="2450" i="1" spc="45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3850" spc="-375" dirty="0">
                <a:latin typeface="Symbol"/>
                <a:cs typeface="Symbol"/>
              </a:rPr>
              <a:t></a:t>
            </a:r>
            <a:r>
              <a:rPr sz="2450" i="1" spc="70" dirty="0">
                <a:latin typeface="Times New Roman"/>
                <a:cs typeface="Times New Roman"/>
              </a:rPr>
              <a:t>s</a:t>
            </a:r>
            <a:r>
              <a:rPr sz="2450" i="1" spc="-65" dirty="0">
                <a:latin typeface="Times New Roman"/>
                <a:cs typeface="Times New Roman"/>
              </a:rPr>
              <a:t>i</a:t>
            </a:r>
            <a:r>
              <a:rPr sz="2450" i="1" spc="140" dirty="0">
                <a:latin typeface="Times New Roman"/>
                <a:cs typeface="Times New Roman"/>
              </a:rPr>
              <a:t>n</a:t>
            </a:r>
            <a:r>
              <a:rPr sz="2600" i="1" spc="-10" dirty="0">
                <a:latin typeface="Symbol"/>
                <a:cs typeface="Symbol"/>
              </a:rPr>
              <a:t>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450" i="1" spc="-60" dirty="0">
                <a:latin typeface="Times New Roman"/>
                <a:cs typeface="Times New Roman"/>
              </a:rPr>
              <a:t>c</a:t>
            </a:r>
            <a:r>
              <a:rPr sz="2450" i="1" spc="5" dirty="0">
                <a:latin typeface="Times New Roman"/>
                <a:cs typeface="Times New Roman"/>
              </a:rPr>
              <a:t>o</a:t>
            </a:r>
            <a:r>
              <a:rPr sz="2450" i="1" spc="215" dirty="0">
                <a:latin typeface="Times New Roman"/>
                <a:cs typeface="Times New Roman"/>
              </a:rPr>
              <a:t>s</a:t>
            </a:r>
            <a:r>
              <a:rPr sz="2600" i="1" spc="-10" dirty="0">
                <a:latin typeface="Symbol"/>
                <a:cs typeface="Symbol"/>
              </a:rPr>
              <a:t>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450" spc="75" dirty="0">
                <a:latin typeface="Symbol"/>
                <a:cs typeface="Symbol"/>
              </a:rPr>
              <a:t></a:t>
            </a:r>
            <a:r>
              <a:rPr sz="2450" spc="-140" dirty="0">
                <a:latin typeface="Times New Roman"/>
                <a:cs typeface="Times New Roman"/>
              </a:rPr>
              <a:t> </a:t>
            </a:r>
            <a:r>
              <a:rPr sz="2450" i="1" spc="45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3950" spc="-695" dirty="0">
                <a:latin typeface="Symbol"/>
                <a:cs typeface="Symbol"/>
              </a:rPr>
              <a:t></a:t>
            </a:r>
            <a:r>
              <a:rPr sz="2450" i="1" spc="-60" dirty="0">
                <a:latin typeface="Times New Roman"/>
                <a:cs typeface="Times New Roman"/>
              </a:rPr>
              <a:t>c</a:t>
            </a:r>
            <a:r>
              <a:rPr sz="2450" i="1" spc="5" dirty="0">
                <a:latin typeface="Times New Roman"/>
                <a:cs typeface="Times New Roman"/>
              </a:rPr>
              <a:t>o</a:t>
            </a:r>
            <a:r>
              <a:rPr sz="2450" i="1" spc="240" dirty="0">
                <a:latin typeface="Times New Roman"/>
                <a:cs typeface="Times New Roman"/>
              </a:rPr>
              <a:t>s</a:t>
            </a:r>
            <a:r>
              <a:rPr sz="2175" spc="44" baseline="42145" dirty="0">
                <a:latin typeface="Times New Roman"/>
                <a:cs typeface="Times New Roman"/>
              </a:rPr>
              <a:t>2</a:t>
            </a:r>
            <a:r>
              <a:rPr sz="2175" spc="-67" baseline="42145" dirty="0">
                <a:latin typeface="Times New Roman"/>
                <a:cs typeface="Times New Roman"/>
              </a:rPr>
              <a:t> </a:t>
            </a:r>
            <a:r>
              <a:rPr sz="2600" i="1" spc="-10" dirty="0">
                <a:latin typeface="Symbol"/>
                <a:cs typeface="Symbol"/>
              </a:rPr>
              <a:t>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450" spc="75" dirty="0">
                <a:latin typeface="Symbol"/>
                <a:cs typeface="Symbol"/>
              </a:rPr>
              <a:t></a:t>
            </a:r>
            <a:r>
              <a:rPr sz="2450" spc="-215" dirty="0">
                <a:latin typeface="Times New Roman"/>
                <a:cs typeface="Times New Roman"/>
              </a:rPr>
              <a:t> </a:t>
            </a:r>
            <a:r>
              <a:rPr sz="2450" i="1" spc="70" dirty="0">
                <a:latin typeface="Times New Roman"/>
                <a:cs typeface="Times New Roman"/>
              </a:rPr>
              <a:t>s</a:t>
            </a:r>
            <a:r>
              <a:rPr sz="2450" i="1" spc="-65" dirty="0">
                <a:latin typeface="Times New Roman"/>
                <a:cs typeface="Times New Roman"/>
              </a:rPr>
              <a:t>i</a:t>
            </a:r>
            <a:r>
              <a:rPr sz="2450" i="1" spc="155" dirty="0">
                <a:latin typeface="Times New Roman"/>
                <a:cs typeface="Times New Roman"/>
              </a:rPr>
              <a:t>n</a:t>
            </a:r>
            <a:r>
              <a:rPr sz="2175" spc="44" baseline="42145" dirty="0">
                <a:latin typeface="Times New Roman"/>
                <a:cs typeface="Times New Roman"/>
              </a:rPr>
              <a:t>2</a:t>
            </a:r>
            <a:r>
              <a:rPr sz="2175" spc="-60" baseline="42145" dirty="0">
                <a:latin typeface="Times New Roman"/>
                <a:cs typeface="Times New Roman"/>
              </a:rPr>
              <a:t> </a:t>
            </a:r>
            <a:r>
              <a:rPr sz="2600" i="1" spc="-10" dirty="0">
                <a:latin typeface="Symbol"/>
                <a:cs typeface="Symbol"/>
              </a:rPr>
              <a:t></a:t>
            </a:r>
            <a:r>
              <a:rPr sz="2600" spc="-300" dirty="0">
                <a:latin typeface="Times New Roman"/>
                <a:cs typeface="Times New Roman"/>
              </a:rPr>
              <a:t> </a:t>
            </a:r>
            <a:r>
              <a:rPr sz="3950" spc="-470" dirty="0">
                <a:latin typeface="Symbol"/>
                <a:cs typeface="Symbol"/>
              </a:rPr>
              <a:t></a:t>
            </a:r>
            <a:endParaRPr sz="3950" dirty="0">
              <a:latin typeface="Symbol"/>
              <a:cs typeface="Symbol"/>
            </a:endParaRPr>
          </a:p>
          <a:p>
            <a:pPr marL="1643380">
              <a:lnSpc>
                <a:spcPts val="930"/>
              </a:lnSpc>
              <a:tabLst>
                <a:tab pos="2193925" algn="l"/>
                <a:tab pos="4137660" algn="l"/>
              </a:tabLst>
            </a:pPr>
            <a:r>
              <a:rPr sz="1450" i="1" spc="25" dirty="0">
                <a:latin typeface="Times New Roman"/>
                <a:cs typeface="Times New Roman"/>
              </a:rPr>
              <a:t>x	y	</a:t>
            </a:r>
            <a:r>
              <a:rPr sz="1450" i="1" spc="-30" dirty="0">
                <a:latin typeface="Times New Roman"/>
                <a:cs typeface="Times New Roman"/>
              </a:rPr>
              <a:t>xy</a:t>
            </a:r>
            <a:endParaRPr sz="1450" dirty="0">
              <a:latin typeface="Times New Roman"/>
              <a:cs typeface="Times New Roman"/>
            </a:endParaRPr>
          </a:p>
          <a:p>
            <a:pPr marL="405765" marR="90170" indent="-342900">
              <a:spcBef>
                <a:spcPts val="844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aturan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trigonometri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sekali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lagi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dirumuskan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produk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inersia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x</a:t>
            </a:r>
            <a:r>
              <a:rPr sz="1950" i="1" spc="7" baseline="-21367" dirty="0">
                <a:latin typeface="Calibri"/>
                <a:cs typeface="Calibri"/>
              </a:rPr>
              <a:t>1</a:t>
            </a:r>
            <a:r>
              <a:rPr sz="2000" i="1" spc="5" dirty="0">
                <a:latin typeface="Calibri"/>
                <a:cs typeface="Calibri"/>
              </a:rPr>
              <a:t>y</a:t>
            </a:r>
            <a:r>
              <a:rPr sz="1950" i="1" spc="7" baseline="-21367" dirty="0">
                <a:latin typeface="Calibri"/>
                <a:cs typeface="Calibri"/>
              </a:rPr>
              <a:t>1</a:t>
            </a:r>
            <a:r>
              <a:rPr sz="1950" i="1" spc="240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bentuk</a:t>
            </a:r>
            <a:r>
              <a:rPr sz="2000" dirty="0">
                <a:latin typeface="Calibri"/>
                <a:cs typeface="Calibri"/>
              </a:rPr>
              <a:t> :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759201" y="4797425"/>
            <a:ext cx="4086225" cy="862330"/>
            <a:chOff x="2235200" y="4797425"/>
            <a:chExt cx="4086225" cy="862330"/>
          </a:xfrm>
        </p:grpSpPr>
        <p:sp>
          <p:nvSpPr>
            <p:cNvPr id="4" name="object 4"/>
            <p:cNvSpPr/>
            <p:nvPr/>
          </p:nvSpPr>
          <p:spPr>
            <a:xfrm>
              <a:off x="2235200" y="4797425"/>
              <a:ext cx="4086225" cy="862330"/>
            </a:xfrm>
            <a:custGeom>
              <a:avLst/>
              <a:gdLst/>
              <a:ahLst/>
              <a:cxnLst/>
              <a:rect l="l" t="t" r="r" b="b"/>
              <a:pathLst>
                <a:path w="4086225" h="862329">
                  <a:moveTo>
                    <a:pt x="4086225" y="0"/>
                  </a:moveTo>
                  <a:lnTo>
                    <a:pt x="0" y="0"/>
                  </a:lnTo>
                  <a:lnTo>
                    <a:pt x="0" y="862012"/>
                  </a:lnTo>
                  <a:lnTo>
                    <a:pt x="4086225" y="862012"/>
                  </a:lnTo>
                  <a:lnTo>
                    <a:pt x="408622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28989" y="5268006"/>
              <a:ext cx="853440" cy="0"/>
            </a:xfrm>
            <a:custGeom>
              <a:avLst/>
              <a:gdLst/>
              <a:ahLst/>
              <a:cxnLst/>
              <a:rect l="l" t="t" r="r" b="b"/>
              <a:pathLst>
                <a:path w="853439">
                  <a:moveTo>
                    <a:pt x="0" y="0"/>
                  </a:moveTo>
                  <a:lnTo>
                    <a:pt x="853180" y="0"/>
                  </a:lnTo>
                </a:path>
              </a:pathLst>
            </a:custGeom>
            <a:ln w="129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005958" y="5265127"/>
            <a:ext cx="173990" cy="401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450" spc="40" dirty="0">
                <a:latin typeface="Times New Roman"/>
                <a:cs typeface="Times New Roman"/>
              </a:rPr>
              <a:t>2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42834" y="5228680"/>
            <a:ext cx="17018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450" i="1" spc="-30" dirty="0">
                <a:latin typeface="Times New Roman"/>
                <a:cs typeface="Times New Roman"/>
              </a:rPr>
              <a:t>xy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52180" y="5228680"/>
            <a:ext cx="37465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450" i="1" spc="-30" dirty="0">
                <a:latin typeface="Times New Roman"/>
                <a:cs typeface="Times New Roman"/>
              </a:rPr>
              <a:t>x</a:t>
            </a:r>
            <a:r>
              <a:rPr sz="1450" spc="114" dirty="0">
                <a:latin typeface="Times New Roman"/>
                <a:cs typeface="Times New Roman"/>
              </a:rPr>
              <a:t>1</a:t>
            </a:r>
            <a:r>
              <a:rPr sz="1450" i="1" spc="-5" dirty="0">
                <a:latin typeface="Times New Roman"/>
                <a:cs typeface="Times New Roman"/>
              </a:rPr>
              <a:t>y</a:t>
            </a:r>
            <a:r>
              <a:rPr sz="1450" spc="10" dirty="0">
                <a:latin typeface="Times New Roman"/>
                <a:cs typeface="Times New Roman"/>
              </a:rPr>
              <a:t>1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90931" y="5001792"/>
            <a:ext cx="4009390" cy="423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spcBef>
                <a:spcPts val="110"/>
              </a:spcBef>
              <a:tabLst>
                <a:tab pos="610870" algn="l"/>
                <a:tab pos="3190875" algn="l"/>
              </a:tabLst>
            </a:pPr>
            <a:r>
              <a:rPr sz="2450" i="1" spc="25" dirty="0">
                <a:latin typeface="Times New Roman"/>
                <a:cs typeface="Times New Roman"/>
              </a:rPr>
              <a:t>I	</a:t>
            </a:r>
            <a:r>
              <a:rPr sz="2450" spc="45" dirty="0">
                <a:latin typeface="Symbol"/>
                <a:cs typeface="Symbol"/>
              </a:rPr>
              <a:t></a:t>
            </a:r>
            <a:r>
              <a:rPr sz="2450" spc="215" dirty="0">
                <a:latin typeface="Times New Roman"/>
                <a:cs typeface="Times New Roman"/>
              </a:rPr>
              <a:t> </a:t>
            </a:r>
            <a:r>
              <a:rPr sz="3675" i="1" spc="375" baseline="41950" dirty="0">
                <a:latin typeface="Times New Roman"/>
                <a:cs typeface="Times New Roman"/>
              </a:rPr>
              <a:t>I</a:t>
            </a:r>
            <a:r>
              <a:rPr sz="2175" i="1" spc="15" baseline="47892" dirty="0">
                <a:latin typeface="Times New Roman"/>
                <a:cs typeface="Times New Roman"/>
              </a:rPr>
              <a:t>x</a:t>
            </a:r>
            <a:r>
              <a:rPr sz="2175" i="1" baseline="47892" dirty="0">
                <a:latin typeface="Times New Roman"/>
                <a:cs typeface="Times New Roman"/>
              </a:rPr>
              <a:t> </a:t>
            </a:r>
            <a:r>
              <a:rPr sz="2175" i="1" spc="-67" baseline="47892" dirty="0">
                <a:latin typeface="Times New Roman"/>
                <a:cs typeface="Times New Roman"/>
              </a:rPr>
              <a:t> </a:t>
            </a:r>
            <a:r>
              <a:rPr sz="3675" spc="67" baseline="41950" dirty="0">
                <a:latin typeface="Symbol"/>
                <a:cs typeface="Symbol"/>
              </a:rPr>
              <a:t></a:t>
            </a:r>
            <a:r>
              <a:rPr sz="3675" spc="-217" baseline="41950" dirty="0">
                <a:latin typeface="Times New Roman"/>
                <a:cs typeface="Times New Roman"/>
              </a:rPr>
              <a:t> </a:t>
            </a:r>
            <a:r>
              <a:rPr sz="3675" i="1" spc="37" baseline="41950" dirty="0">
                <a:latin typeface="Times New Roman"/>
                <a:cs typeface="Times New Roman"/>
              </a:rPr>
              <a:t>I</a:t>
            </a:r>
            <a:r>
              <a:rPr sz="3675" i="1" spc="-487" baseline="41950" dirty="0">
                <a:latin typeface="Times New Roman"/>
                <a:cs typeface="Times New Roman"/>
              </a:rPr>
              <a:t> </a:t>
            </a:r>
            <a:r>
              <a:rPr sz="2175" i="1" spc="15" baseline="47892" dirty="0">
                <a:latin typeface="Times New Roman"/>
                <a:cs typeface="Times New Roman"/>
              </a:rPr>
              <a:t>y</a:t>
            </a:r>
            <a:r>
              <a:rPr sz="2175" i="1" baseline="47892" dirty="0">
                <a:latin typeface="Times New Roman"/>
                <a:cs typeface="Times New Roman"/>
              </a:rPr>
              <a:t> </a:t>
            </a:r>
            <a:r>
              <a:rPr sz="2175" i="1" spc="225" baseline="47892" dirty="0">
                <a:latin typeface="Times New Roman"/>
                <a:cs typeface="Times New Roman"/>
              </a:rPr>
              <a:t> </a:t>
            </a:r>
            <a:r>
              <a:rPr sz="2450" i="1" spc="70" dirty="0">
                <a:latin typeface="Times New Roman"/>
                <a:cs typeface="Times New Roman"/>
              </a:rPr>
              <a:t>s</a:t>
            </a:r>
            <a:r>
              <a:rPr sz="2450" i="1" spc="-65" dirty="0">
                <a:latin typeface="Times New Roman"/>
                <a:cs typeface="Times New Roman"/>
              </a:rPr>
              <a:t>i</a:t>
            </a:r>
            <a:r>
              <a:rPr sz="2450" i="1" spc="40" dirty="0">
                <a:latin typeface="Times New Roman"/>
                <a:cs typeface="Times New Roman"/>
              </a:rPr>
              <a:t>n</a:t>
            </a:r>
            <a:r>
              <a:rPr sz="2450" i="1" spc="-280" dirty="0">
                <a:latin typeface="Times New Roman"/>
                <a:cs typeface="Times New Roman"/>
              </a:rPr>
              <a:t> </a:t>
            </a:r>
            <a:r>
              <a:rPr sz="2450" spc="-185" dirty="0">
                <a:latin typeface="Times New Roman"/>
                <a:cs typeface="Times New Roman"/>
              </a:rPr>
              <a:t>2</a:t>
            </a:r>
            <a:r>
              <a:rPr sz="2600" i="1" spc="-35" dirty="0">
                <a:latin typeface="Symbol"/>
                <a:cs typeface="Symbol"/>
              </a:rPr>
              <a:t></a:t>
            </a:r>
            <a:r>
              <a:rPr sz="2600" spc="40" dirty="0">
                <a:latin typeface="Times New Roman"/>
                <a:cs typeface="Times New Roman"/>
              </a:rPr>
              <a:t> </a:t>
            </a:r>
            <a:r>
              <a:rPr sz="2450" spc="45" dirty="0">
                <a:latin typeface="Symbol"/>
                <a:cs typeface="Symbol"/>
              </a:rPr>
              <a:t></a:t>
            </a:r>
            <a:r>
              <a:rPr sz="2450" spc="-110" dirty="0">
                <a:latin typeface="Times New Roman"/>
                <a:cs typeface="Times New Roman"/>
              </a:rPr>
              <a:t> </a:t>
            </a:r>
            <a:r>
              <a:rPr sz="2450" i="1" spc="25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i="1" spc="-65" dirty="0">
                <a:latin typeface="Times New Roman"/>
                <a:cs typeface="Times New Roman"/>
              </a:rPr>
              <a:t>c</a:t>
            </a:r>
            <a:r>
              <a:rPr sz="2450" i="1" spc="10" dirty="0">
                <a:latin typeface="Times New Roman"/>
                <a:cs typeface="Times New Roman"/>
              </a:rPr>
              <a:t>o</a:t>
            </a:r>
            <a:r>
              <a:rPr sz="2450" i="1" spc="30" dirty="0">
                <a:latin typeface="Times New Roman"/>
                <a:cs typeface="Times New Roman"/>
              </a:rPr>
              <a:t>s</a:t>
            </a:r>
            <a:r>
              <a:rPr sz="2450" i="1" spc="-195" dirty="0">
                <a:latin typeface="Times New Roman"/>
                <a:cs typeface="Times New Roman"/>
              </a:rPr>
              <a:t> </a:t>
            </a:r>
            <a:r>
              <a:rPr sz="2450" spc="-185" dirty="0">
                <a:latin typeface="Times New Roman"/>
                <a:cs typeface="Times New Roman"/>
              </a:rPr>
              <a:t>2</a:t>
            </a:r>
            <a:r>
              <a:rPr sz="2600" i="1" spc="-35" dirty="0">
                <a:latin typeface="Symbol"/>
                <a:cs typeface="Symbol"/>
              </a:rPr>
              <a:t></a:t>
            </a:r>
            <a:endParaRPr sz="26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308526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2221484"/>
            <a:ext cx="26466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949325" algn="l"/>
                <a:tab pos="2033270" algn="l"/>
              </a:tabLst>
            </a:pPr>
            <a:r>
              <a:rPr sz="2000" spc="-5" dirty="0">
                <a:latin typeface="Calibri"/>
                <a:cs typeface="Calibri"/>
              </a:rPr>
              <a:t>Dar</a:t>
            </a:r>
            <a:r>
              <a:rPr sz="2000" dirty="0">
                <a:latin typeface="Calibri"/>
                <a:cs typeface="Calibri"/>
              </a:rPr>
              <a:t>i	rumusan	</a:t>
            </a:r>
            <a:r>
              <a:rPr sz="2000" spc="-5" dirty="0">
                <a:latin typeface="Calibri"/>
                <a:cs typeface="Calibri"/>
              </a:rPr>
              <a:t>u</a:t>
            </a:r>
            <a:r>
              <a:rPr sz="2000" spc="-2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tuk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06390" y="2284223"/>
            <a:ext cx="2997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3000" i="1" spc="7" baseline="13888" dirty="0">
                <a:latin typeface="Calibri"/>
                <a:cs typeface="Calibri"/>
              </a:rPr>
              <a:t>I</a:t>
            </a:r>
            <a:r>
              <a:rPr sz="1300" i="1" spc="5" dirty="0">
                <a:latin typeface="Calibri"/>
                <a:cs typeface="Calibri"/>
              </a:rPr>
              <a:t>x1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7259" y="2221484"/>
            <a:ext cx="46863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900">
              <a:spcBef>
                <a:spcPts val="105"/>
              </a:spcBef>
              <a:tabLst>
                <a:tab pos="646430" algn="l"/>
                <a:tab pos="1105535" algn="l"/>
                <a:tab pos="2153920" algn="l"/>
                <a:tab pos="2917825" algn="l"/>
                <a:tab pos="4074795" algn="l"/>
              </a:tabLst>
            </a:pPr>
            <a:r>
              <a:rPr sz="2000" spc="-5" dirty="0">
                <a:latin typeface="Calibri"/>
                <a:cs typeface="Calibri"/>
              </a:rPr>
              <a:t>dan	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y1</a:t>
            </a:r>
            <a:r>
              <a:rPr sz="2000" spc="5" dirty="0">
                <a:latin typeface="Calibri"/>
                <a:cs typeface="Calibri"/>
              </a:rPr>
              <a:t>,	</a:t>
            </a:r>
            <a:r>
              <a:rPr sz="2000" spc="-15" dirty="0">
                <a:latin typeface="Calibri"/>
                <a:cs typeface="Calibri"/>
              </a:rPr>
              <a:t>akhirnya	</a:t>
            </a:r>
            <a:r>
              <a:rPr sz="2000" spc="-5" dirty="0">
                <a:latin typeface="Calibri"/>
                <a:cs typeface="Calibri"/>
              </a:rPr>
              <a:t>dapat	</a:t>
            </a:r>
            <a:r>
              <a:rPr sz="2000" spc="-10" dirty="0">
                <a:latin typeface="Calibri"/>
                <a:cs typeface="Calibri"/>
              </a:rPr>
              <a:t>diperoleh	</a:t>
            </a:r>
            <a:r>
              <a:rPr sz="2000" spc="-5" dirty="0">
                <a:latin typeface="Calibri"/>
                <a:cs typeface="Calibri"/>
              </a:rPr>
              <a:t>suatu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85441" y="2526539"/>
            <a:ext cx="35934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hubungan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khusus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4440" y="4355719"/>
            <a:ext cx="781685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marR="17780" indent="-342900" algn="just">
              <a:spcBef>
                <a:spcPts val="100"/>
              </a:spcBef>
              <a:buFont typeface="Arial"/>
              <a:buChar char="•"/>
              <a:tabLst>
                <a:tab pos="393700" algn="l"/>
              </a:tabLst>
            </a:pP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hendak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menunjukkan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bahwa</a:t>
            </a:r>
            <a:r>
              <a:rPr sz="2000" spc="-5" dirty="0">
                <a:latin typeface="Calibri"/>
                <a:cs typeface="Calibri"/>
              </a:rPr>
              <a:t> jumlah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inersia </a:t>
            </a:r>
            <a:r>
              <a:rPr sz="2000" spc="-5" dirty="0">
                <a:latin typeface="Calibri"/>
                <a:cs typeface="Calibri"/>
              </a:rPr>
              <a:t> terhadap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sepasang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tetap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konstan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apabila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sumbu-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sumbunya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diputar terhadap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pusatnya</a:t>
            </a:r>
            <a:endParaRPr sz="2000">
              <a:latin typeface="Calibri"/>
              <a:cs typeface="Calibri"/>
            </a:endParaRPr>
          </a:p>
          <a:p>
            <a:pPr marL="393700" indent="-342900">
              <a:spcBef>
                <a:spcPts val="484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10" dirty="0">
                <a:latin typeface="Calibri"/>
                <a:cs typeface="Calibri"/>
              </a:rPr>
              <a:t>Ingat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hubungan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x</a:t>
            </a:r>
            <a:r>
              <a:rPr sz="1950" i="1" spc="209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y</a:t>
            </a:r>
            <a:r>
              <a:rPr sz="1950" i="1" spc="217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I</a:t>
            </a:r>
            <a:r>
              <a:rPr sz="1950" i="1" spc="-7" baseline="-21367" dirty="0">
                <a:latin typeface="Calibri"/>
                <a:cs typeface="Calibri"/>
              </a:rPr>
              <a:t>p</a:t>
            </a:r>
            <a:r>
              <a:rPr sz="2000" spc="-5" dirty="0">
                <a:latin typeface="Calibri"/>
                <a:cs typeface="Calibri"/>
              </a:rPr>
              <a:t>!!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42540" y="1570482"/>
            <a:ext cx="17583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Rotasi</a:t>
            </a:r>
            <a:r>
              <a:rPr sz="2400" b="1" spc="-10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51757" y="3212923"/>
            <a:ext cx="3297554" cy="577081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86995">
              <a:lnSpc>
                <a:spcPts val="4495"/>
              </a:lnSpc>
              <a:tabLst>
                <a:tab pos="1641475" algn="l"/>
                <a:tab pos="2493645" algn="l"/>
              </a:tabLst>
            </a:pPr>
            <a:r>
              <a:rPr sz="3750" i="1" spc="370" dirty="0">
                <a:latin typeface="Times New Roman"/>
                <a:cs typeface="Times New Roman"/>
              </a:rPr>
              <a:t>I</a:t>
            </a:r>
            <a:r>
              <a:rPr sz="3225" i="1" spc="-22" baseline="-24547" dirty="0">
                <a:latin typeface="Times New Roman"/>
                <a:cs typeface="Times New Roman"/>
              </a:rPr>
              <a:t>x</a:t>
            </a:r>
            <a:r>
              <a:rPr sz="3225" spc="89" baseline="-24547" dirty="0">
                <a:latin typeface="Times New Roman"/>
                <a:cs typeface="Times New Roman"/>
              </a:rPr>
              <a:t>1</a:t>
            </a:r>
            <a:r>
              <a:rPr sz="3225" spc="390" baseline="-24547" dirty="0">
                <a:latin typeface="Times New Roman"/>
                <a:cs typeface="Times New Roman"/>
              </a:rPr>
              <a:t> </a:t>
            </a:r>
            <a:r>
              <a:rPr sz="3750" spc="85" dirty="0">
                <a:latin typeface="Symbol"/>
                <a:cs typeface="Symbol"/>
              </a:rPr>
              <a:t></a:t>
            </a:r>
            <a:r>
              <a:rPr sz="3750" spc="-210" dirty="0">
                <a:latin typeface="Times New Roman"/>
                <a:cs typeface="Times New Roman"/>
              </a:rPr>
              <a:t> </a:t>
            </a:r>
            <a:r>
              <a:rPr sz="3750" i="1" spc="50" dirty="0">
                <a:latin typeface="Times New Roman"/>
                <a:cs typeface="Times New Roman"/>
              </a:rPr>
              <a:t>I</a:t>
            </a:r>
            <a:r>
              <a:rPr sz="3750" i="1" spc="-520" dirty="0">
                <a:latin typeface="Times New Roman"/>
                <a:cs typeface="Times New Roman"/>
              </a:rPr>
              <a:t> </a:t>
            </a:r>
            <a:r>
              <a:rPr sz="3225" i="1" spc="30" baseline="-24547" dirty="0">
                <a:latin typeface="Times New Roman"/>
                <a:cs typeface="Times New Roman"/>
              </a:rPr>
              <a:t>y</a:t>
            </a:r>
            <a:r>
              <a:rPr sz="3225" spc="89" baseline="-24547" dirty="0">
                <a:latin typeface="Times New Roman"/>
                <a:cs typeface="Times New Roman"/>
              </a:rPr>
              <a:t>1</a:t>
            </a:r>
            <a:r>
              <a:rPr sz="3225" baseline="-24547" dirty="0">
                <a:latin typeface="Times New Roman"/>
                <a:cs typeface="Times New Roman"/>
              </a:rPr>
              <a:t>	</a:t>
            </a:r>
            <a:r>
              <a:rPr sz="3750" spc="85" dirty="0">
                <a:latin typeface="Symbol"/>
                <a:cs typeface="Symbol"/>
              </a:rPr>
              <a:t></a:t>
            </a:r>
            <a:r>
              <a:rPr sz="3750" spc="-30" dirty="0">
                <a:latin typeface="Times New Roman"/>
                <a:cs typeface="Times New Roman"/>
              </a:rPr>
              <a:t> </a:t>
            </a:r>
            <a:r>
              <a:rPr sz="3750" i="1" spc="370" dirty="0">
                <a:latin typeface="Times New Roman"/>
                <a:cs typeface="Times New Roman"/>
              </a:rPr>
              <a:t>I</a:t>
            </a:r>
            <a:r>
              <a:rPr sz="3225" i="1" spc="82" baseline="-24547" dirty="0">
                <a:latin typeface="Times New Roman"/>
                <a:cs typeface="Times New Roman"/>
              </a:rPr>
              <a:t>x</a:t>
            </a:r>
            <a:r>
              <a:rPr sz="3225" i="1" baseline="-24547" dirty="0">
                <a:latin typeface="Times New Roman"/>
                <a:cs typeface="Times New Roman"/>
              </a:rPr>
              <a:t>	</a:t>
            </a:r>
            <a:r>
              <a:rPr sz="3750" spc="85" dirty="0">
                <a:latin typeface="Symbol"/>
                <a:cs typeface="Symbol"/>
              </a:rPr>
              <a:t></a:t>
            </a:r>
            <a:r>
              <a:rPr sz="3750" spc="-210" dirty="0">
                <a:latin typeface="Times New Roman"/>
                <a:cs typeface="Times New Roman"/>
              </a:rPr>
              <a:t> </a:t>
            </a:r>
            <a:r>
              <a:rPr sz="3750" i="1" spc="50" dirty="0">
                <a:latin typeface="Times New Roman"/>
                <a:cs typeface="Times New Roman"/>
              </a:rPr>
              <a:t>I</a:t>
            </a:r>
            <a:r>
              <a:rPr sz="3750" i="1" spc="-515" dirty="0">
                <a:latin typeface="Times New Roman"/>
                <a:cs typeface="Times New Roman"/>
              </a:rPr>
              <a:t> </a:t>
            </a:r>
            <a:r>
              <a:rPr sz="3225" i="1" spc="82" baseline="-24547" dirty="0">
                <a:latin typeface="Times New Roman"/>
                <a:cs typeface="Times New Roman"/>
              </a:rPr>
              <a:t>y</a:t>
            </a:r>
            <a:endParaRPr sz="3225" baseline="-24547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13406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0" y="1570482"/>
            <a:ext cx="5401310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algn="just">
              <a:spcBef>
                <a:spcPts val="100"/>
              </a:spcBef>
            </a:pP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Utama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dan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Utama</a:t>
            </a:r>
            <a:endParaRPr sz="2400">
              <a:latin typeface="Calibri"/>
              <a:cs typeface="Calibri"/>
            </a:endParaRPr>
          </a:p>
          <a:p>
            <a:pPr marL="88900" algn="just">
              <a:spcBef>
                <a:spcPts val="1680"/>
              </a:spcBef>
            </a:pPr>
            <a:r>
              <a:rPr sz="2000" b="1" u="heavy" spc="-1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7</a:t>
            </a:r>
            <a:endParaRPr sz="2000">
              <a:latin typeface="Calibri"/>
              <a:cs typeface="Calibri"/>
            </a:endParaRPr>
          </a:p>
          <a:p>
            <a:pPr marL="90170" marR="1382395" indent="13335" algn="just">
              <a:spcBef>
                <a:spcPts val="484"/>
              </a:spcBef>
            </a:pPr>
            <a:r>
              <a:rPr sz="2000" spc="-30" dirty="0">
                <a:latin typeface="Calibri"/>
                <a:cs typeface="Calibri"/>
              </a:rPr>
              <a:t>Tentukan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1950" baseline="-21367" dirty="0">
                <a:latin typeface="Calibri"/>
                <a:cs typeface="Calibri"/>
              </a:rPr>
              <a:t>x1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1950" baseline="-21367" dirty="0">
                <a:latin typeface="Calibri"/>
                <a:cs typeface="Calibri"/>
              </a:rPr>
              <a:t>y1</a:t>
            </a:r>
            <a:r>
              <a:rPr sz="1950" spc="7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I</a:t>
            </a:r>
            <a:r>
              <a:rPr sz="1950" spc="7" baseline="-21367" dirty="0">
                <a:latin typeface="Calibri"/>
                <a:cs typeface="Calibri"/>
              </a:rPr>
              <a:t>x1y1</a:t>
            </a:r>
            <a:r>
              <a:rPr sz="1950" spc="457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suatu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dirty="0">
                <a:latin typeface="Calibri"/>
                <a:cs typeface="Calibri"/>
              </a:rPr>
              <a:t> Z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gambar.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Jika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xy</a:t>
            </a:r>
            <a:r>
              <a:rPr sz="2000" spc="-5" dirty="0">
                <a:latin typeface="Calibri"/>
                <a:cs typeface="Calibri"/>
              </a:rPr>
              <a:t> diputar</a:t>
            </a:r>
            <a:r>
              <a:rPr sz="2000" dirty="0">
                <a:latin typeface="Calibri"/>
                <a:cs typeface="Calibri"/>
              </a:rPr>
              <a:t> 30</a:t>
            </a:r>
            <a:r>
              <a:rPr sz="1950" baseline="25641" dirty="0">
                <a:latin typeface="Calibri"/>
                <a:cs typeface="Calibri"/>
              </a:rPr>
              <a:t>o</a:t>
            </a:r>
            <a:r>
              <a:rPr sz="1950" spc="7" baseline="25641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berlawanan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 jam. </a:t>
            </a:r>
            <a:r>
              <a:rPr sz="2000" spc="-10" dirty="0">
                <a:latin typeface="Calibri"/>
                <a:cs typeface="Calibri"/>
              </a:rPr>
              <a:t>Gunakan </a:t>
            </a:r>
            <a:r>
              <a:rPr sz="2000" spc="-5" dirty="0">
                <a:latin typeface="Calibri"/>
                <a:cs typeface="Calibri"/>
              </a:rPr>
              <a:t>nilai </a:t>
            </a:r>
            <a:r>
              <a:rPr sz="2000" i="1" dirty="0">
                <a:latin typeface="Calibri"/>
                <a:cs typeface="Calibri"/>
              </a:rPr>
              <a:t>h </a:t>
            </a:r>
            <a:r>
              <a:rPr sz="2000" dirty="0">
                <a:latin typeface="Calibri"/>
                <a:cs typeface="Calibri"/>
              </a:rPr>
              <a:t>= 200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b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90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2000" spc="-5" dirty="0">
                <a:latin typeface="Calibri"/>
                <a:cs typeface="Calibri"/>
              </a:rPr>
              <a:t> 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05965" y="4466590"/>
            <a:ext cx="2261235" cy="1734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3180" indent="13335">
              <a:spcBef>
                <a:spcPts val="100"/>
              </a:spcBef>
              <a:tabLst>
                <a:tab pos="859790" algn="l"/>
              </a:tabLst>
            </a:pPr>
            <a:r>
              <a:rPr sz="2000" spc="-5" dirty="0">
                <a:latin typeface="Calibri"/>
                <a:cs typeface="Calibri"/>
              </a:rPr>
              <a:t>Dari	</a:t>
            </a:r>
            <a:r>
              <a:rPr sz="2000" spc="-10" dirty="0">
                <a:latin typeface="Calibri"/>
                <a:cs typeface="Calibri"/>
              </a:rPr>
              <a:t>perhitungan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dilakukan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diperoleh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64135" marR="215265" algn="just">
              <a:lnSpc>
                <a:spcPct val="120100"/>
              </a:lnSpc>
              <a:spcBef>
                <a:spcPts val="10"/>
              </a:spcBef>
            </a:pPr>
            <a:r>
              <a:rPr sz="2000" dirty="0">
                <a:latin typeface="Calibri"/>
                <a:cs typeface="Calibri"/>
              </a:rPr>
              <a:t>I</a:t>
            </a:r>
            <a:r>
              <a:rPr sz="1950" baseline="-21367" dirty="0">
                <a:latin typeface="Calibri"/>
                <a:cs typeface="Calibri"/>
              </a:rPr>
              <a:t>x </a:t>
            </a:r>
            <a:r>
              <a:rPr sz="2000" dirty="0">
                <a:latin typeface="Calibri"/>
                <a:cs typeface="Calibri"/>
              </a:rPr>
              <a:t>= 29,29</a:t>
            </a:r>
            <a:r>
              <a:rPr sz="2000" dirty="0">
                <a:latin typeface="Times New Roman"/>
                <a:cs typeface="Times New Roman"/>
              </a:rPr>
              <a:t>∙10</a:t>
            </a:r>
            <a:r>
              <a:rPr sz="1950" baseline="25641" dirty="0">
                <a:latin typeface="Times New Roman"/>
                <a:cs typeface="Times New Roman"/>
              </a:rPr>
              <a:t>6 </a:t>
            </a:r>
            <a:r>
              <a:rPr sz="2000" spc="-10" dirty="0">
                <a:latin typeface="Times New Roman"/>
                <a:cs typeface="Times New Roman"/>
              </a:rPr>
              <a:t>mm</a:t>
            </a:r>
            <a:r>
              <a:rPr sz="1950" spc="-15" baseline="25641" dirty="0">
                <a:latin typeface="Times New Roman"/>
                <a:cs typeface="Times New Roman"/>
              </a:rPr>
              <a:t>4 </a:t>
            </a:r>
            <a:r>
              <a:rPr sz="1950" spc="-7" baseline="25641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Calibri"/>
                <a:cs typeface="Calibri"/>
              </a:rPr>
              <a:t>I</a:t>
            </a:r>
            <a:r>
              <a:rPr sz="1950" spc="7" baseline="-21367" dirty="0">
                <a:latin typeface="Calibri"/>
                <a:cs typeface="Calibri"/>
              </a:rPr>
              <a:t>y </a:t>
            </a:r>
            <a:r>
              <a:rPr sz="2000" dirty="0">
                <a:latin typeface="Calibri"/>
                <a:cs typeface="Calibri"/>
              </a:rPr>
              <a:t>= 5,667</a:t>
            </a:r>
            <a:r>
              <a:rPr sz="2000" dirty="0">
                <a:latin typeface="Times New Roman"/>
                <a:cs typeface="Times New Roman"/>
              </a:rPr>
              <a:t>∙10</a:t>
            </a:r>
            <a:r>
              <a:rPr sz="1950" baseline="25641" dirty="0">
                <a:latin typeface="Times New Roman"/>
                <a:cs typeface="Times New Roman"/>
              </a:rPr>
              <a:t>6 </a:t>
            </a:r>
            <a:r>
              <a:rPr sz="2000" spc="-10" dirty="0">
                <a:latin typeface="Times New Roman"/>
                <a:cs typeface="Times New Roman"/>
              </a:rPr>
              <a:t>mm</a:t>
            </a:r>
            <a:r>
              <a:rPr sz="1950" spc="-15" baseline="25641" dirty="0">
                <a:latin typeface="Times New Roman"/>
                <a:cs typeface="Times New Roman"/>
              </a:rPr>
              <a:t>4 </a:t>
            </a:r>
            <a:r>
              <a:rPr sz="1950" spc="-7" baseline="25641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1950" baseline="-21367" dirty="0">
                <a:latin typeface="Calibri"/>
                <a:cs typeface="Calibri"/>
              </a:rPr>
              <a:t>x</a:t>
            </a:r>
            <a:r>
              <a:rPr sz="1950" spc="187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-9,366</a:t>
            </a:r>
            <a:r>
              <a:rPr sz="2000" dirty="0">
                <a:latin typeface="Times New Roman"/>
                <a:cs typeface="Times New Roman"/>
              </a:rPr>
              <a:t>∙10</a:t>
            </a:r>
            <a:r>
              <a:rPr sz="1950" baseline="25641" dirty="0">
                <a:latin typeface="Times New Roman"/>
                <a:cs typeface="Times New Roman"/>
              </a:rPr>
              <a:t>6</a:t>
            </a:r>
            <a:r>
              <a:rPr sz="1950" spc="165" baseline="25641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mm</a:t>
            </a:r>
            <a:r>
              <a:rPr sz="1950" spc="-15" baseline="25641" dirty="0">
                <a:latin typeface="Times New Roman"/>
                <a:cs typeface="Times New Roman"/>
              </a:rPr>
              <a:t>4</a:t>
            </a:r>
            <a:endParaRPr sz="1950" baseline="25641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87621" y="4466591"/>
            <a:ext cx="15030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67410" algn="l"/>
              </a:tabLst>
            </a:pPr>
            <a:r>
              <a:rPr sz="2000" spc="-35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	</a:t>
            </a:r>
            <a:r>
              <a:rPr sz="2000" spc="-5" dirty="0">
                <a:latin typeface="Calibri"/>
                <a:cs typeface="Calibri"/>
              </a:rPr>
              <a:t>sudah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2589" y="2119298"/>
            <a:ext cx="3203269" cy="36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794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401884" y="2376527"/>
            <a:ext cx="588645" cy="0"/>
          </a:xfrm>
          <a:custGeom>
            <a:avLst/>
            <a:gdLst/>
            <a:ahLst/>
            <a:cxnLst/>
            <a:rect l="l" t="t" r="r" b="b"/>
            <a:pathLst>
              <a:path w="588644">
                <a:moveTo>
                  <a:pt x="0" y="0"/>
                </a:moveTo>
                <a:lnTo>
                  <a:pt x="588370" y="0"/>
                </a:lnTo>
              </a:path>
            </a:pathLst>
          </a:custGeom>
          <a:ln w="99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81834" y="2376527"/>
            <a:ext cx="585470" cy="0"/>
          </a:xfrm>
          <a:custGeom>
            <a:avLst/>
            <a:gdLst/>
            <a:ahLst/>
            <a:cxnLst/>
            <a:rect l="l" t="t" r="r" b="b"/>
            <a:pathLst>
              <a:path w="585469">
                <a:moveTo>
                  <a:pt x="0" y="0"/>
                </a:moveTo>
                <a:lnTo>
                  <a:pt x="585259" y="0"/>
                </a:lnTo>
              </a:path>
            </a:pathLst>
          </a:custGeom>
          <a:ln w="99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17930" y="3003558"/>
            <a:ext cx="1569720" cy="0"/>
          </a:xfrm>
          <a:custGeom>
            <a:avLst/>
            <a:gdLst/>
            <a:ahLst/>
            <a:cxnLst/>
            <a:rect l="l" t="t" r="r" b="b"/>
            <a:pathLst>
              <a:path w="1569720">
                <a:moveTo>
                  <a:pt x="0" y="0"/>
                </a:moveTo>
                <a:lnTo>
                  <a:pt x="1569180" y="0"/>
                </a:lnTo>
              </a:path>
            </a:pathLst>
          </a:custGeom>
          <a:ln w="99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78692" y="3003558"/>
            <a:ext cx="1566545" cy="0"/>
          </a:xfrm>
          <a:custGeom>
            <a:avLst/>
            <a:gdLst/>
            <a:ahLst/>
            <a:cxnLst/>
            <a:rect l="l" t="t" r="r" b="b"/>
            <a:pathLst>
              <a:path w="1566545">
                <a:moveTo>
                  <a:pt x="0" y="0"/>
                </a:moveTo>
                <a:lnTo>
                  <a:pt x="1566075" y="0"/>
                </a:lnTo>
              </a:path>
            </a:pathLst>
          </a:custGeom>
          <a:ln w="99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943414" y="3299055"/>
            <a:ext cx="379730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50" spc="5" dirty="0">
                <a:latin typeface="Symbol"/>
                <a:cs typeface="Symbol"/>
              </a:rPr>
              <a:t></a:t>
            </a:r>
            <a:r>
              <a:rPr sz="1550" spc="-90" dirty="0">
                <a:latin typeface="Times New Roman"/>
                <a:cs typeface="Times New Roman"/>
              </a:rPr>
              <a:t> </a:t>
            </a:r>
            <a:r>
              <a:rPr sz="1550" i="1" spc="-5" dirty="0">
                <a:latin typeface="Times New Roman"/>
                <a:cs typeface="Times New Roman"/>
              </a:rPr>
              <a:t>....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86725" y="2055531"/>
            <a:ext cx="1377315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817880" algn="l"/>
              </a:tabLst>
            </a:pPr>
            <a:r>
              <a:rPr sz="1550" i="1" dirty="0">
                <a:latin typeface="Times New Roman"/>
                <a:cs typeface="Times New Roman"/>
              </a:rPr>
              <a:t>I</a:t>
            </a:r>
            <a:r>
              <a:rPr sz="1550" i="1" spc="-200" dirty="0">
                <a:latin typeface="Times New Roman"/>
                <a:cs typeface="Times New Roman"/>
              </a:rPr>
              <a:t> </a:t>
            </a:r>
            <a:r>
              <a:rPr sz="1650" i="1" spc="-7" baseline="-20202" dirty="0">
                <a:latin typeface="Times New Roman"/>
                <a:cs typeface="Times New Roman"/>
              </a:rPr>
              <a:t>x</a:t>
            </a:r>
            <a:r>
              <a:rPr sz="1650" i="1" baseline="-20202" dirty="0">
                <a:latin typeface="Times New Roman"/>
                <a:cs typeface="Times New Roman"/>
              </a:rPr>
              <a:t> </a:t>
            </a:r>
            <a:r>
              <a:rPr sz="1650" i="1" spc="-112" baseline="-20202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</a:t>
            </a:r>
            <a:r>
              <a:rPr sz="1550" spc="-40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</a:t>
            </a:r>
            <a:r>
              <a:rPr sz="1550" i="1" spc="-150" dirty="0">
                <a:latin typeface="Times New Roman"/>
                <a:cs typeface="Times New Roman"/>
              </a:rPr>
              <a:t> </a:t>
            </a:r>
            <a:r>
              <a:rPr sz="1650" i="1" spc="-7" baseline="-20202" dirty="0">
                <a:latin typeface="Times New Roman"/>
                <a:cs typeface="Times New Roman"/>
              </a:rPr>
              <a:t>y</a:t>
            </a:r>
            <a:r>
              <a:rPr sz="1650" i="1" baseline="-20202" dirty="0">
                <a:latin typeface="Times New Roman"/>
                <a:cs typeface="Times New Roman"/>
              </a:rPr>
              <a:t>	</a:t>
            </a:r>
            <a:r>
              <a:rPr sz="1550" i="1" dirty="0">
                <a:latin typeface="Times New Roman"/>
                <a:cs typeface="Times New Roman"/>
              </a:rPr>
              <a:t>I</a:t>
            </a:r>
            <a:r>
              <a:rPr sz="1550" i="1" spc="-200" dirty="0">
                <a:latin typeface="Times New Roman"/>
                <a:cs typeface="Times New Roman"/>
              </a:rPr>
              <a:t> </a:t>
            </a:r>
            <a:r>
              <a:rPr sz="1650" i="1" spc="-7" baseline="-20202" dirty="0">
                <a:latin typeface="Times New Roman"/>
                <a:cs typeface="Times New Roman"/>
              </a:rPr>
              <a:t>x</a:t>
            </a:r>
            <a:r>
              <a:rPr sz="1650" i="1" baseline="-20202" dirty="0">
                <a:latin typeface="Times New Roman"/>
                <a:cs typeface="Times New Roman"/>
              </a:rPr>
              <a:t> </a:t>
            </a:r>
            <a:r>
              <a:rPr sz="1650" i="1" spc="-112" baseline="-20202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-65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</a:t>
            </a:r>
            <a:r>
              <a:rPr sz="1550" i="1" spc="-150" dirty="0">
                <a:latin typeface="Times New Roman"/>
                <a:cs typeface="Times New Roman"/>
              </a:rPr>
              <a:t> </a:t>
            </a:r>
            <a:r>
              <a:rPr sz="1650" i="1" spc="-7" baseline="-20202" dirty="0">
                <a:latin typeface="Times New Roman"/>
                <a:cs typeface="Times New Roman"/>
              </a:rPr>
              <a:t>y</a:t>
            </a:r>
            <a:endParaRPr sz="1650" baseline="-20202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03794" y="2841955"/>
            <a:ext cx="481330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50" i="1" spc="5" dirty="0">
                <a:latin typeface="Times New Roman"/>
                <a:cs typeface="Times New Roman"/>
              </a:rPr>
              <a:t>sin</a:t>
            </a:r>
            <a:r>
              <a:rPr sz="1550" i="1" spc="-1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24964" y="2675087"/>
            <a:ext cx="176593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</a:pPr>
            <a:r>
              <a:rPr sz="1550" i="1" spc="5" dirty="0">
                <a:latin typeface="Times New Roman"/>
                <a:cs typeface="Times New Roman"/>
              </a:rPr>
              <a:t>cos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</a:t>
            </a:r>
            <a:r>
              <a:rPr sz="1550" spc="70" dirty="0">
                <a:latin typeface="Times New Roman"/>
                <a:cs typeface="Times New Roman"/>
              </a:rPr>
              <a:t>0</a:t>
            </a:r>
            <a:r>
              <a:rPr sz="1650" i="1" spc="-7" baseline="35353" dirty="0">
                <a:latin typeface="Times New Roman"/>
                <a:cs typeface="Times New Roman"/>
              </a:rPr>
              <a:t>o</a:t>
            </a:r>
            <a:r>
              <a:rPr sz="1650" i="1" baseline="35353" dirty="0">
                <a:latin typeface="Times New Roman"/>
                <a:cs typeface="Times New Roman"/>
              </a:rPr>
              <a:t> </a:t>
            </a:r>
            <a:r>
              <a:rPr sz="1650" i="1" spc="-127" baseline="35353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-130" dirty="0">
                <a:latin typeface="Times New Roman"/>
                <a:cs typeface="Times New Roman"/>
              </a:rPr>
              <a:t> </a:t>
            </a:r>
            <a:r>
              <a:rPr sz="2850" spc="-580" dirty="0">
                <a:latin typeface="Symbol"/>
                <a:cs typeface="Symbol"/>
              </a:rPr>
              <a:t>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-165" dirty="0">
                <a:latin typeface="Times New Roman"/>
                <a:cs typeface="Times New Roman"/>
              </a:rPr>
              <a:t> </a:t>
            </a:r>
            <a:r>
              <a:rPr sz="1550" spc="50" dirty="0">
                <a:latin typeface="Times New Roman"/>
                <a:cs typeface="Times New Roman"/>
              </a:rPr>
              <a:t>9</a:t>
            </a:r>
            <a:r>
              <a:rPr sz="1550" i="1" spc="-150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36</a:t>
            </a:r>
            <a:r>
              <a:rPr sz="1550" spc="5" dirty="0">
                <a:latin typeface="Times New Roman"/>
                <a:cs typeface="Times New Roman"/>
              </a:rPr>
              <a:t>6</a:t>
            </a:r>
            <a:r>
              <a:rPr sz="1550" spc="-210" dirty="0">
                <a:latin typeface="Times New Roman"/>
                <a:cs typeface="Times New Roman"/>
              </a:rPr>
              <a:t> </a:t>
            </a:r>
            <a:r>
              <a:rPr sz="1550" spc="30" dirty="0">
                <a:latin typeface="Symbol"/>
                <a:cs typeface="Symbol"/>
              </a:rPr>
              <a:t></a:t>
            </a:r>
            <a:r>
              <a:rPr sz="1550" dirty="0">
                <a:latin typeface="Times New Roman"/>
                <a:cs typeface="Times New Roman"/>
              </a:rPr>
              <a:t>10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36560" y="2371229"/>
            <a:ext cx="903605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791210" algn="l"/>
              </a:tabLst>
            </a:pPr>
            <a:r>
              <a:rPr sz="1550" spc="5" dirty="0">
                <a:latin typeface="Times New Roman"/>
                <a:cs typeface="Times New Roman"/>
              </a:rPr>
              <a:t>2	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97672" y="2585778"/>
            <a:ext cx="79121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682625" algn="l"/>
              </a:tabLst>
            </a:pPr>
            <a:r>
              <a:rPr sz="1100" spc="-5" dirty="0">
                <a:latin typeface="Times New Roman"/>
                <a:cs typeface="Times New Roman"/>
              </a:rPr>
              <a:t>6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4275" spc="-660" baseline="-13645" dirty="0">
                <a:latin typeface="Symbol"/>
                <a:cs typeface="Symbol"/>
              </a:rPr>
              <a:t></a:t>
            </a:r>
            <a:r>
              <a:rPr sz="4275" spc="-660" baseline="-13645" dirty="0">
                <a:latin typeface="Times New Roman"/>
                <a:cs typeface="Times New Roman"/>
              </a:rPr>
              <a:t>	</a:t>
            </a:r>
            <a:r>
              <a:rPr sz="1100" i="1" spc="-5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05315" y="2603416"/>
            <a:ext cx="3555365" cy="65849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949960" marR="43180" indent="-899794">
              <a:lnSpc>
                <a:spcPct val="110200"/>
              </a:lnSpc>
              <a:spcBef>
                <a:spcPts val="185"/>
              </a:spcBef>
              <a:tabLst>
                <a:tab pos="2709545" algn="l"/>
              </a:tabLst>
            </a:pPr>
            <a:r>
              <a:rPr sz="2325" spc="7" baseline="-35842" dirty="0">
                <a:latin typeface="Symbol"/>
                <a:cs typeface="Symbol"/>
              </a:rPr>
              <a:t></a:t>
            </a:r>
            <a:r>
              <a:rPr sz="2325" spc="195" baseline="-35842" dirty="0">
                <a:latin typeface="Times New Roman"/>
                <a:cs typeface="Times New Roman"/>
              </a:rPr>
              <a:t> </a:t>
            </a:r>
            <a:r>
              <a:rPr sz="2100" spc="-225" dirty="0">
                <a:latin typeface="Symbol"/>
                <a:cs typeface="Symbol"/>
              </a:rPr>
              <a:t>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50" dirty="0">
                <a:latin typeface="Times New Roman"/>
                <a:cs typeface="Times New Roman"/>
              </a:rPr>
              <a:t>9</a:t>
            </a:r>
            <a:r>
              <a:rPr sz="1550" i="1" spc="-100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5" dirty="0">
                <a:latin typeface="Times New Roman"/>
                <a:cs typeface="Times New Roman"/>
              </a:rPr>
              <a:t>9</a:t>
            </a:r>
            <a:r>
              <a:rPr sz="1550" spc="-135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</a:t>
            </a:r>
            <a:r>
              <a:rPr sz="1550" spc="-140" dirty="0">
                <a:latin typeface="Times New Roman"/>
                <a:cs typeface="Times New Roman"/>
              </a:rPr>
              <a:t> </a:t>
            </a:r>
            <a:r>
              <a:rPr sz="1550" spc="25" dirty="0">
                <a:latin typeface="Times New Roman"/>
                <a:cs typeface="Times New Roman"/>
              </a:rPr>
              <a:t>5</a:t>
            </a:r>
            <a:r>
              <a:rPr sz="1550" i="1" spc="-125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66</a:t>
            </a:r>
            <a:r>
              <a:rPr sz="1550" spc="75" dirty="0">
                <a:latin typeface="Times New Roman"/>
                <a:cs typeface="Times New Roman"/>
              </a:rPr>
              <a:t>7</a:t>
            </a:r>
            <a:r>
              <a:rPr sz="2100" spc="-130" dirty="0">
                <a:latin typeface="Symbol"/>
                <a:cs typeface="Symbol"/>
              </a:rPr>
              <a:t></a:t>
            </a:r>
            <a:r>
              <a:rPr sz="1550" spc="30" dirty="0">
                <a:latin typeface="Symbol"/>
                <a:cs typeface="Symbol"/>
              </a:rPr>
              <a:t></a:t>
            </a: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70" dirty="0">
                <a:latin typeface="Times New Roman"/>
                <a:cs typeface="Times New Roman"/>
              </a:rPr>
              <a:t>0</a:t>
            </a:r>
            <a:r>
              <a:rPr sz="1650" spc="-7" baseline="35353" dirty="0">
                <a:latin typeface="Times New Roman"/>
                <a:cs typeface="Times New Roman"/>
              </a:rPr>
              <a:t>6</a:t>
            </a:r>
            <a:r>
              <a:rPr sz="1650" baseline="35353" dirty="0">
                <a:latin typeface="Times New Roman"/>
                <a:cs typeface="Times New Roman"/>
              </a:rPr>
              <a:t> </a:t>
            </a:r>
            <a:r>
              <a:rPr sz="1650" spc="82" baseline="35353" dirty="0">
                <a:latin typeface="Times New Roman"/>
                <a:cs typeface="Times New Roman"/>
              </a:rPr>
              <a:t> </a:t>
            </a:r>
            <a:r>
              <a:rPr sz="2325" spc="7" baseline="-35842" dirty="0">
                <a:latin typeface="Symbol"/>
                <a:cs typeface="Symbol"/>
              </a:rPr>
              <a:t></a:t>
            </a:r>
            <a:r>
              <a:rPr sz="2325" spc="52" baseline="-35842" dirty="0">
                <a:latin typeface="Times New Roman"/>
                <a:cs typeface="Times New Roman"/>
              </a:rPr>
              <a:t> </a:t>
            </a:r>
            <a:r>
              <a:rPr sz="2100" spc="-225" dirty="0">
                <a:latin typeface="Symbol"/>
                <a:cs typeface="Symbol"/>
              </a:rPr>
              <a:t>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50" dirty="0">
                <a:latin typeface="Times New Roman"/>
                <a:cs typeface="Times New Roman"/>
              </a:rPr>
              <a:t>9</a:t>
            </a:r>
            <a:r>
              <a:rPr sz="1550" i="1" spc="-100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5" dirty="0">
                <a:latin typeface="Times New Roman"/>
                <a:cs typeface="Times New Roman"/>
              </a:rPr>
              <a:t>9</a:t>
            </a:r>
            <a:r>
              <a:rPr sz="1550" spc="-135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-165" dirty="0">
                <a:latin typeface="Times New Roman"/>
                <a:cs typeface="Times New Roman"/>
              </a:rPr>
              <a:t> </a:t>
            </a:r>
            <a:r>
              <a:rPr sz="1550" spc="25" dirty="0">
                <a:latin typeface="Times New Roman"/>
                <a:cs typeface="Times New Roman"/>
              </a:rPr>
              <a:t>5</a:t>
            </a:r>
            <a:r>
              <a:rPr sz="1550" i="1" spc="-125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66</a:t>
            </a:r>
            <a:r>
              <a:rPr sz="1550" spc="75" dirty="0">
                <a:latin typeface="Times New Roman"/>
                <a:cs typeface="Times New Roman"/>
              </a:rPr>
              <a:t>7</a:t>
            </a:r>
            <a:r>
              <a:rPr sz="2100" spc="-130" dirty="0">
                <a:latin typeface="Symbol"/>
                <a:cs typeface="Symbol"/>
              </a:rPr>
              <a:t></a:t>
            </a:r>
            <a:r>
              <a:rPr sz="1550" spc="30" dirty="0">
                <a:latin typeface="Symbol"/>
                <a:cs typeface="Symbol"/>
              </a:rPr>
              <a:t></a:t>
            </a: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70" dirty="0">
                <a:latin typeface="Times New Roman"/>
                <a:cs typeface="Times New Roman"/>
              </a:rPr>
              <a:t>0</a:t>
            </a:r>
            <a:r>
              <a:rPr sz="1650" spc="-7" baseline="35353" dirty="0">
                <a:latin typeface="Times New Roman"/>
                <a:cs typeface="Times New Roman"/>
              </a:rPr>
              <a:t>6  </a:t>
            </a:r>
            <a:r>
              <a:rPr sz="1550" spc="5" dirty="0">
                <a:latin typeface="Times New Roman"/>
                <a:cs typeface="Times New Roman"/>
              </a:rPr>
              <a:t>2	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24219" y="2214923"/>
            <a:ext cx="463550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550" i="1" dirty="0">
                <a:latin typeface="Times New Roman"/>
                <a:cs typeface="Times New Roman"/>
              </a:rPr>
              <a:t>I</a:t>
            </a:r>
            <a:r>
              <a:rPr sz="1550" i="1" spc="-200" dirty="0">
                <a:latin typeface="Times New Roman"/>
                <a:cs typeface="Times New Roman"/>
              </a:rPr>
              <a:t> </a:t>
            </a:r>
            <a:r>
              <a:rPr sz="1650" i="1" spc="-75" baseline="-20202" dirty="0">
                <a:latin typeface="Times New Roman"/>
                <a:cs typeface="Times New Roman"/>
              </a:rPr>
              <a:t>x</a:t>
            </a:r>
            <a:r>
              <a:rPr sz="1650" spc="-7" baseline="-20202" dirty="0">
                <a:latin typeface="Times New Roman"/>
                <a:cs typeface="Times New Roman"/>
              </a:rPr>
              <a:t>1</a:t>
            </a:r>
            <a:r>
              <a:rPr sz="1650" baseline="-20202" dirty="0">
                <a:latin typeface="Times New Roman"/>
                <a:cs typeface="Times New Roman"/>
              </a:rPr>
              <a:t> </a:t>
            </a:r>
            <a:r>
              <a:rPr sz="1650" spc="-104" baseline="-20202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93695" y="2204183"/>
            <a:ext cx="2331720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3910" indent="-766445">
              <a:spcBef>
                <a:spcPts val="95"/>
              </a:spcBef>
              <a:buFont typeface="Symbol"/>
              <a:buChar char=""/>
              <a:tabLst>
                <a:tab pos="803910" algn="l"/>
                <a:tab pos="804545" algn="l"/>
              </a:tabLst>
            </a:pPr>
            <a:r>
              <a:rPr sz="1550" i="1" spc="5" dirty="0">
                <a:latin typeface="Times New Roman"/>
                <a:cs typeface="Times New Roman"/>
              </a:rPr>
              <a:t>cos</a:t>
            </a:r>
            <a:r>
              <a:rPr sz="1550" i="1" spc="-155" dirty="0">
                <a:latin typeface="Times New Roman"/>
                <a:cs typeface="Times New Roman"/>
              </a:rPr>
              <a:t> </a:t>
            </a:r>
            <a:r>
              <a:rPr sz="1550" spc="-235" dirty="0">
                <a:latin typeface="Times New Roman"/>
                <a:cs typeface="Times New Roman"/>
              </a:rPr>
              <a:t>2</a:t>
            </a:r>
            <a:r>
              <a:rPr sz="1650" i="1" spc="-110" dirty="0">
                <a:latin typeface="Symbol"/>
                <a:cs typeface="Symbol"/>
              </a:rPr>
              <a:t>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-65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</a:t>
            </a:r>
            <a:r>
              <a:rPr sz="1550" i="1" spc="-200" dirty="0">
                <a:latin typeface="Times New Roman"/>
                <a:cs typeface="Times New Roman"/>
              </a:rPr>
              <a:t> </a:t>
            </a:r>
            <a:r>
              <a:rPr sz="1650" i="1" spc="-7" baseline="-20202" dirty="0">
                <a:latin typeface="Times New Roman"/>
                <a:cs typeface="Times New Roman"/>
              </a:rPr>
              <a:t>xy</a:t>
            </a:r>
            <a:r>
              <a:rPr sz="1650" i="1" baseline="-20202" dirty="0">
                <a:latin typeface="Times New Roman"/>
                <a:cs typeface="Times New Roman"/>
              </a:rPr>
              <a:t> </a:t>
            </a:r>
            <a:r>
              <a:rPr sz="1650" i="1" spc="-150" baseline="-20202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sin</a:t>
            </a:r>
            <a:r>
              <a:rPr sz="1550" i="1" spc="-165" dirty="0">
                <a:latin typeface="Times New Roman"/>
                <a:cs typeface="Times New Roman"/>
              </a:rPr>
              <a:t> </a:t>
            </a:r>
            <a:r>
              <a:rPr sz="1550" spc="-235" dirty="0">
                <a:latin typeface="Times New Roman"/>
                <a:cs typeface="Times New Roman"/>
              </a:rPr>
              <a:t>2</a:t>
            </a:r>
            <a:r>
              <a:rPr sz="1650" i="1" spc="-50" dirty="0">
                <a:latin typeface="Symbol"/>
                <a:cs typeface="Symbol"/>
              </a:rPr>
              <a:t>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53348" y="1946569"/>
            <a:ext cx="1974850" cy="75755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8100">
              <a:spcBef>
                <a:spcPts val="580"/>
              </a:spcBef>
            </a:pPr>
            <a:r>
              <a:rPr sz="2000" spc="5" dirty="0">
                <a:latin typeface="Calibri"/>
                <a:cs typeface="Calibri"/>
              </a:rPr>
              <a:t>I</a:t>
            </a:r>
            <a:r>
              <a:rPr sz="1950" spc="7" baseline="-21367" dirty="0">
                <a:latin typeface="Calibri"/>
                <a:cs typeface="Calibri"/>
              </a:rPr>
              <a:t>x</a:t>
            </a:r>
            <a:r>
              <a:rPr sz="1950" spc="179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29,29</a:t>
            </a:r>
            <a:r>
              <a:rPr sz="2000" dirty="0">
                <a:latin typeface="Times New Roman"/>
                <a:cs typeface="Times New Roman"/>
              </a:rPr>
              <a:t>∙10</a:t>
            </a:r>
            <a:r>
              <a:rPr sz="1950" baseline="25641" dirty="0">
                <a:latin typeface="Times New Roman"/>
                <a:cs typeface="Times New Roman"/>
              </a:rPr>
              <a:t>6</a:t>
            </a:r>
            <a:r>
              <a:rPr sz="1950" spc="172" baseline="25641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mm</a:t>
            </a:r>
            <a:r>
              <a:rPr sz="1950" spc="-15" baseline="25641" dirty="0">
                <a:latin typeface="Times New Roman"/>
                <a:cs typeface="Times New Roman"/>
              </a:rPr>
              <a:t>4</a:t>
            </a:r>
            <a:endParaRPr sz="1950" baseline="25641">
              <a:latin typeface="Times New Roman"/>
              <a:cs typeface="Times New Roman"/>
            </a:endParaRPr>
          </a:p>
          <a:p>
            <a:pPr marL="38100">
              <a:spcBef>
                <a:spcPts val="480"/>
              </a:spcBef>
            </a:pPr>
            <a:r>
              <a:rPr sz="2000" spc="5" dirty="0">
                <a:latin typeface="Calibri"/>
                <a:cs typeface="Calibri"/>
              </a:rPr>
              <a:t>I</a:t>
            </a:r>
            <a:r>
              <a:rPr sz="1950" spc="7" baseline="-21367" dirty="0">
                <a:latin typeface="Calibri"/>
                <a:cs typeface="Calibri"/>
              </a:rPr>
              <a:t>y</a:t>
            </a:r>
            <a:r>
              <a:rPr sz="1950" spc="17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5,667</a:t>
            </a:r>
            <a:r>
              <a:rPr sz="2000" dirty="0">
                <a:latin typeface="Times New Roman"/>
                <a:cs typeface="Times New Roman"/>
              </a:rPr>
              <a:t>∙10</a:t>
            </a:r>
            <a:r>
              <a:rPr sz="1950" baseline="25641" dirty="0">
                <a:latin typeface="Times New Roman"/>
                <a:cs typeface="Times New Roman"/>
              </a:rPr>
              <a:t>6</a:t>
            </a:r>
            <a:r>
              <a:rPr sz="1950" spc="157" baseline="25641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mm</a:t>
            </a:r>
            <a:r>
              <a:rPr sz="1950" spc="-15" baseline="25641" dirty="0">
                <a:latin typeface="Times New Roman"/>
                <a:cs typeface="Times New Roman"/>
              </a:rPr>
              <a:t>4</a:t>
            </a:r>
            <a:endParaRPr sz="1950" baseline="25641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53348" y="2738756"/>
            <a:ext cx="20497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231140" algn="l"/>
              </a:tabLst>
            </a:pPr>
            <a:r>
              <a:rPr sz="2000" dirty="0">
                <a:latin typeface="Calibri"/>
                <a:cs typeface="Calibri"/>
              </a:rPr>
              <a:t>I	=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-9,366</a:t>
            </a:r>
            <a:r>
              <a:rPr sz="2000" dirty="0">
                <a:latin typeface="Times New Roman"/>
                <a:cs typeface="Times New Roman"/>
              </a:rPr>
              <a:t>∙10</a:t>
            </a:r>
            <a:r>
              <a:rPr sz="1950" baseline="25641" dirty="0">
                <a:latin typeface="Times New Roman"/>
                <a:cs typeface="Times New Roman"/>
              </a:rPr>
              <a:t>6</a:t>
            </a:r>
            <a:r>
              <a:rPr sz="1950" spc="157" baseline="25641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mm</a:t>
            </a:r>
            <a:r>
              <a:rPr sz="1950" spc="-15" baseline="25641" dirty="0">
                <a:latin typeface="Times New Roman"/>
                <a:cs typeface="Times New Roman"/>
              </a:rPr>
              <a:t>4</a:t>
            </a:r>
            <a:endParaRPr sz="1950" baseline="25641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53349" y="2875642"/>
            <a:ext cx="822325" cy="5613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01600">
              <a:spcBef>
                <a:spcPts val="215"/>
              </a:spcBef>
            </a:pPr>
            <a:r>
              <a:rPr sz="1300" spc="10" dirty="0">
                <a:latin typeface="Calibri"/>
                <a:cs typeface="Calibri"/>
              </a:rPr>
              <a:t>x</a:t>
            </a:r>
            <a:endParaRPr sz="1300">
              <a:latin typeface="Calibri"/>
              <a:cs typeface="Calibri"/>
            </a:endParaRPr>
          </a:p>
          <a:p>
            <a:pPr marL="38100">
              <a:spcBef>
                <a:spcPts val="140"/>
              </a:spcBef>
            </a:pPr>
            <a:r>
              <a:rPr sz="2000" dirty="0">
                <a:latin typeface="Symbol"/>
                <a:cs typeface="Symbol"/>
              </a:rPr>
              <a:t>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Symbol"/>
                <a:cs typeface="Symbol"/>
              </a:rPr>
              <a:t>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Calibri"/>
                <a:cs typeface="Calibri"/>
              </a:rPr>
              <a:t>30</a:t>
            </a:r>
            <a:r>
              <a:rPr sz="1950" spc="7" baseline="25641" dirty="0">
                <a:latin typeface="Calibri"/>
                <a:cs typeface="Calibri"/>
              </a:rPr>
              <a:t>o</a:t>
            </a:r>
            <a:endParaRPr sz="1950" baseline="25641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10564" y="4419944"/>
            <a:ext cx="588645" cy="0"/>
          </a:xfrm>
          <a:custGeom>
            <a:avLst/>
            <a:gdLst/>
            <a:ahLst/>
            <a:cxnLst/>
            <a:rect l="l" t="t" r="r" b="b"/>
            <a:pathLst>
              <a:path w="588644">
                <a:moveTo>
                  <a:pt x="0" y="0"/>
                </a:moveTo>
                <a:lnTo>
                  <a:pt x="588376" y="0"/>
                </a:lnTo>
              </a:path>
            </a:pathLst>
          </a:custGeom>
          <a:ln w="99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87409" y="4419944"/>
            <a:ext cx="585470" cy="0"/>
          </a:xfrm>
          <a:custGeom>
            <a:avLst/>
            <a:gdLst/>
            <a:ahLst/>
            <a:cxnLst/>
            <a:rect l="l" t="t" r="r" b="b"/>
            <a:pathLst>
              <a:path w="585469">
                <a:moveTo>
                  <a:pt x="0" y="0"/>
                </a:moveTo>
                <a:lnTo>
                  <a:pt x="585259" y="0"/>
                </a:lnTo>
              </a:path>
            </a:pathLst>
          </a:custGeom>
          <a:ln w="99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117930" y="5046976"/>
            <a:ext cx="1569720" cy="0"/>
          </a:xfrm>
          <a:custGeom>
            <a:avLst/>
            <a:gdLst/>
            <a:ahLst/>
            <a:cxnLst/>
            <a:rect l="l" t="t" r="r" b="b"/>
            <a:pathLst>
              <a:path w="1569720">
                <a:moveTo>
                  <a:pt x="0" y="0"/>
                </a:moveTo>
                <a:lnTo>
                  <a:pt x="1569180" y="0"/>
                </a:lnTo>
              </a:path>
            </a:pathLst>
          </a:custGeom>
          <a:ln w="99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75587" y="5046976"/>
            <a:ext cx="1566545" cy="0"/>
          </a:xfrm>
          <a:custGeom>
            <a:avLst/>
            <a:gdLst/>
            <a:ahLst/>
            <a:cxnLst/>
            <a:rect l="l" t="t" r="r" b="b"/>
            <a:pathLst>
              <a:path w="1566545">
                <a:moveTo>
                  <a:pt x="0" y="0"/>
                </a:moveTo>
                <a:lnTo>
                  <a:pt x="1566081" y="0"/>
                </a:lnTo>
              </a:path>
            </a:pathLst>
          </a:custGeom>
          <a:ln w="99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943414" y="5342472"/>
            <a:ext cx="379730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50" spc="5" dirty="0">
                <a:latin typeface="Symbol"/>
                <a:cs typeface="Symbol"/>
              </a:rPr>
              <a:t></a:t>
            </a:r>
            <a:r>
              <a:rPr sz="1550" spc="-90" dirty="0">
                <a:latin typeface="Times New Roman"/>
                <a:cs typeface="Times New Roman"/>
              </a:rPr>
              <a:t> </a:t>
            </a:r>
            <a:r>
              <a:rPr sz="1550" i="1" spc="-5" dirty="0">
                <a:latin typeface="Times New Roman"/>
                <a:cs typeface="Times New Roman"/>
              </a:rPr>
              <a:t>....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49620" y="4258341"/>
            <a:ext cx="92075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50" i="1" dirty="0">
                <a:latin typeface="Times New Roman"/>
                <a:cs typeface="Times New Roman"/>
              </a:rPr>
              <a:t>I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75243" y="4367512"/>
            <a:ext cx="14986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i="1" spc="-5" dirty="0">
                <a:latin typeface="Times New Roman"/>
                <a:cs typeface="Times New Roman"/>
              </a:rPr>
              <a:t>xy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10659" y="4098948"/>
            <a:ext cx="785495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325" spc="7" baseline="-44802" dirty="0">
                <a:latin typeface="Symbol"/>
                <a:cs typeface="Symbol"/>
              </a:rPr>
              <a:t></a:t>
            </a:r>
            <a:r>
              <a:rPr sz="2325" spc="7" baseline="-44802" dirty="0">
                <a:latin typeface="Times New Roman"/>
                <a:cs typeface="Times New Roman"/>
              </a:rPr>
              <a:t> </a:t>
            </a:r>
            <a:r>
              <a:rPr sz="2325" spc="-270" baseline="-44802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</a:t>
            </a:r>
            <a:r>
              <a:rPr sz="1550" i="1" spc="-200" dirty="0">
                <a:latin typeface="Times New Roman"/>
                <a:cs typeface="Times New Roman"/>
              </a:rPr>
              <a:t> </a:t>
            </a:r>
            <a:r>
              <a:rPr sz="1650" i="1" spc="-7" baseline="-20202" dirty="0">
                <a:latin typeface="Times New Roman"/>
                <a:cs typeface="Times New Roman"/>
              </a:rPr>
              <a:t>x</a:t>
            </a:r>
            <a:r>
              <a:rPr sz="1650" i="1" baseline="-20202" dirty="0">
                <a:latin typeface="Times New Roman"/>
                <a:cs typeface="Times New Roman"/>
              </a:rPr>
              <a:t> </a:t>
            </a:r>
            <a:r>
              <a:rPr sz="1650" i="1" spc="-112" baseline="-20202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</a:t>
            </a:r>
            <a:r>
              <a:rPr sz="1550" spc="-40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</a:t>
            </a:r>
            <a:r>
              <a:rPr sz="1550" i="1" spc="-150" dirty="0">
                <a:latin typeface="Times New Roman"/>
                <a:cs typeface="Times New Roman"/>
              </a:rPr>
              <a:t> </a:t>
            </a:r>
            <a:r>
              <a:rPr sz="1650" i="1" spc="-7" baseline="-20202" dirty="0">
                <a:latin typeface="Times New Roman"/>
                <a:cs typeface="Times New Roman"/>
              </a:rPr>
              <a:t>y</a:t>
            </a:r>
            <a:endParaRPr sz="1650" baseline="-20202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03794" y="4885372"/>
            <a:ext cx="481330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50" i="1" spc="5" dirty="0">
                <a:latin typeface="Times New Roman"/>
                <a:cs typeface="Times New Roman"/>
              </a:rPr>
              <a:t>sin</a:t>
            </a:r>
            <a:r>
              <a:rPr sz="1550" i="1" spc="-19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21858" y="4718505"/>
            <a:ext cx="176911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</a:pPr>
            <a:r>
              <a:rPr sz="1550" i="1" spc="5" dirty="0">
                <a:latin typeface="Times New Roman"/>
                <a:cs typeface="Times New Roman"/>
              </a:rPr>
              <a:t>cos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550" dirty="0">
                <a:latin typeface="Times New Roman"/>
                <a:cs typeface="Times New Roman"/>
              </a:rPr>
              <a:t>6</a:t>
            </a:r>
            <a:r>
              <a:rPr sz="1550" spc="70" dirty="0">
                <a:latin typeface="Times New Roman"/>
                <a:cs typeface="Times New Roman"/>
              </a:rPr>
              <a:t>0</a:t>
            </a:r>
            <a:r>
              <a:rPr sz="1650" i="1" spc="-7" baseline="35353" dirty="0">
                <a:latin typeface="Times New Roman"/>
                <a:cs typeface="Times New Roman"/>
              </a:rPr>
              <a:t>o</a:t>
            </a:r>
            <a:r>
              <a:rPr sz="1650" i="1" baseline="35353" dirty="0">
                <a:latin typeface="Times New Roman"/>
                <a:cs typeface="Times New Roman"/>
              </a:rPr>
              <a:t> </a:t>
            </a:r>
            <a:r>
              <a:rPr sz="1650" i="1" spc="-127" baseline="35353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</a:t>
            </a:r>
            <a:r>
              <a:rPr sz="1550" spc="-105" dirty="0">
                <a:latin typeface="Times New Roman"/>
                <a:cs typeface="Times New Roman"/>
              </a:rPr>
              <a:t> </a:t>
            </a:r>
            <a:r>
              <a:rPr sz="2850" spc="-580" dirty="0">
                <a:latin typeface="Symbol"/>
                <a:cs typeface="Symbol"/>
              </a:rPr>
              <a:t>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-165" dirty="0">
                <a:latin typeface="Times New Roman"/>
                <a:cs typeface="Times New Roman"/>
              </a:rPr>
              <a:t> </a:t>
            </a:r>
            <a:r>
              <a:rPr sz="1550" spc="50" dirty="0">
                <a:latin typeface="Times New Roman"/>
                <a:cs typeface="Times New Roman"/>
              </a:rPr>
              <a:t>9</a:t>
            </a:r>
            <a:r>
              <a:rPr sz="1550" i="1" spc="-150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36</a:t>
            </a:r>
            <a:r>
              <a:rPr sz="1550" spc="5" dirty="0">
                <a:latin typeface="Times New Roman"/>
                <a:cs typeface="Times New Roman"/>
              </a:rPr>
              <a:t>6</a:t>
            </a:r>
            <a:r>
              <a:rPr sz="1550" spc="-210" dirty="0">
                <a:latin typeface="Times New Roman"/>
                <a:cs typeface="Times New Roman"/>
              </a:rPr>
              <a:t> </a:t>
            </a:r>
            <a:r>
              <a:rPr sz="1550" spc="30" dirty="0">
                <a:latin typeface="Symbol"/>
                <a:cs typeface="Symbol"/>
              </a:rPr>
              <a:t></a:t>
            </a:r>
            <a:r>
              <a:rPr sz="1550" dirty="0">
                <a:latin typeface="Times New Roman"/>
                <a:cs typeface="Times New Roman"/>
              </a:rPr>
              <a:t>10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46331" y="4367512"/>
            <a:ext cx="15430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i="1" spc="-30" dirty="0">
                <a:latin typeface="Times New Roman"/>
                <a:cs typeface="Times New Roman"/>
              </a:rPr>
              <a:t>y</a:t>
            </a:r>
            <a:r>
              <a:rPr sz="1100" spc="-5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45239" y="4414646"/>
            <a:ext cx="900430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788035" algn="l"/>
              </a:tabLst>
            </a:pPr>
            <a:r>
              <a:rPr sz="1550" spc="5" dirty="0">
                <a:latin typeface="Times New Roman"/>
                <a:cs typeface="Times New Roman"/>
              </a:rPr>
              <a:t>2	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97672" y="4629195"/>
            <a:ext cx="79121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682625" algn="l"/>
              </a:tabLst>
            </a:pPr>
            <a:r>
              <a:rPr sz="1100" spc="-5" dirty="0">
                <a:latin typeface="Times New Roman"/>
                <a:cs typeface="Times New Roman"/>
              </a:rPr>
              <a:t>6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4275" spc="-660" baseline="-13645" dirty="0">
                <a:latin typeface="Symbol"/>
                <a:cs typeface="Symbol"/>
              </a:rPr>
              <a:t></a:t>
            </a:r>
            <a:r>
              <a:rPr sz="4275" spc="-660" baseline="-13645" dirty="0">
                <a:latin typeface="Times New Roman"/>
                <a:cs typeface="Times New Roman"/>
              </a:rPr>
              <a:t>	</a:t>
            </a:r>
            <a:r>
              <a:rPr sz="1100" i="1" spc="-5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05314" y="4646834"/>
            <a:ext cx="3552190" cy="65849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949960" marR="43180" indent="-899794">
              <a:lnSpc>
                <a:spcPct val="110200"/>
              </a:lnSpc>
              <a:spcBef>
                <a:spcPts val="185"/>
              </a:spcBef>
              <a:tabLst>
                <a:tab pos="2706370" algn="l"/>
              </a:tabLst>
            </a:pPr>
            <a:r>
              <a:rPr sz="2325" spc="7" baseline="-35842" dirty="0">
                <a:latin typeface="Symbol"/>
                <a:cs typeface="Symbol"/>
              </a:rPr>
              <a:t></a:t>
            </a:r>
            <a:r>
              <a:rPr sz="2325" spc="195" baseline="-35842" dirty="0">
                <a:latin typeface="Times New Roman"/>
                <a:cs typeface="Times New Roman"/>
              </a:rPr>
              <a:t> </a:t>
            </a:r>
            <a:r>
              <a:rPr sz="2100" spc="-225" dirty="0">
                <a:latin typeface="Symbol"/>
                <a:cs typeface="Symbol"/>
              </a:rPr>
              <a:t>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50" dirty="0">
                <a:latin typeface="Times New Roman"/>
                <a:cs typeface="Times New Roman"/>
              </a:rPr>
              <a:t>9</a:t>
            </a:r>
            <a:r>
              <a:rPr sz="1550" i="1" spc="-100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5" dirty="0">
                <a:latin typeface="Times New Roman"/>
                <a:cs typeface="Times New Roman"/>
              </a:rPr>
              <a:t>9</a:t>
            </a:r>
            <a:r>
              <a:rPr sz="1550" spc="-135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</a:t>
            </a:r>
            <a:r>
              <a:rPr sz="1550" spc="-140" dirty="0">
                <a:latin typeface="Times New Roman"/>
                <a:cs typeface="Times New Roman"/>
              </a:rPr>
              <a:t> </a:t>
            </a:r>
            <a:r>
              <a:rPr sz="1550" spc="25" dirty="0">
                <a:latin typeface="Times New Roman"/>
                <a:cs typeface="Times New Roman"/>
              </a:rPr>
              <a:t>5</a:t>
            </a:r>
            <a:r>
              <a:rPr sz="1550" i="1" spc="-125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66</a:t>
            </a:r>
            <a:r>
              <a:rPr sz="1550" spc="75" dirty="0">
                <a:latin typeface="Times New Roman"/>
                <a:cs typeface="Times New Roman"/>
              </a:rPr>
              <a:t>7</a:t>
            </a:r>
            <a:r>
              <a:rPr sz="2100" spc="-130" dirty="0">
                <a:latin typeface="Symbol"/>
                <a:cs typeface="Symbol"/>
              </a:rPr>
              <a:t></a:t>
            </a:r>
            <a:r>
              <a:rPr sz="1550" spc="30" dirty="0">
                <a:latin typeface="Symbol"/>
                <a:cs typeface="Symbol"/>
              </a:rPr>
              <a:t></a:t>
            </a: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70" dirty="0">
                <a:latin typeface="Times New Roman"/>
                <a:cs typeface="Times New Roman"/>
              </a:rPr>
              <a:t>0</a:t>
            </a:r>
            <a:r>
              <a:rPr sz="1650" spc="-7" baseline="35353" dirty="0">
                <a:latin typeface="Times New Roman"/>
                <a:cs typeface="Times New Roman"/>
              </a:rPr>
              <a:t>6</a:t>
            </a:r>
            <a:r>
              <a:rPr sz="1650" baseline="35353" dirty="0">
                <a:latin typeface="Times New Roman"/>
                <a:cs typeface="Times New Roman"/>
              </a:rPr>
              <a:t> </a:t>
            </a:r>
            <a:r>
              <a:rPr sz="1650" spc="82" baseline="35353" dirty="0">
                <a:latin typeface="Times New Roman"/>
                <a:cs typeface="Times New Roman"/>
              </a:rPr>
              <a:t> </a:t>
            </a:r>
            <a:r>
              <a:rPr sz="2325" spc="7" baseline="-35842" dirty="0">
                <a:latin typeface="Symbol"/>
                <a:cs typeface="Symbol"/>
              </a:rPr>
              <a:t></a:t>
            </a:r>
            <a:r>
              <a:rPr sz="2325" spc="15" baseline="-35842" dirty="0">
                <a:latin typeface="Times New Roman"/>
                <a:cs typeface="Times New Roman"/>
              </a:rPr>
              <a:t> </a:t>
            </a:r>
            <a:r>
              <a:rPr sz="2100" spc="-225" dirty="0">
                <a:latin typeface="Symbol"/>
                <a:cs typeface="Symbol"/>
              </a:rPr>
              <a:t>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50" dirty="0">
                <a:latin typeface="Times New Roman"/>
                <a:cs typeface="Times New Roman"/>
              </a:rPr>
              <a:t>9</a:t>
            </a:r>
            <a:r>
              <a:rPr sz="1550" i="1" spc="-100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2</a:t>
            </a:r>
            <a:r>
              <a:rPr sz="1550" spc="5" dirty="0">
                <a:latin typeface="Times New Roman"/>
                <a:cs typeface="Times New Roman"/>
              </a:rPr>
              <a:t>9</a:t>
            </a:r>
            <a:r>
              <a:rPr sz="1550" spc="-135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-165" dirty="0">
                <a:latin typeface="Times New Roman"/>
                <a:cs typeface="Times New Roman"/>
              </a:rPr>
              <a:t> </a:t>
            </a:r>
            <a:r>
              <a:rPr sz="1550" spc="25" dirty="0">
                <a:latin typeface="Times New Roman"/>
                <a:cs typeface="Times New Roman"/>
              </a:rPr>
              <a:t>5</a:t>
            </a:r>
            <a:r>
              <a:rPr sz="1550" i="1" spc="-125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66</a:t>
            </a:r>
            <a:r>
              <a:rPr sz="1550" spc="75" dirty="0">
                <a:latin typeface="Times New Roman"/>
                <a:cs typeface="Times New Roman"/>
              </a:rPr>
              <a:t>7</a:t>
            </a:r>
            <a:r>
              <a:rPr sz="2100" spc="-130" dirty="0">
                <a:latin typeface="Symbol"/>
                <a:cs typeface="Symbol"/>
              </a:rPr>
              <a:t></a:t>
            </a:r>
            <a:r>
              <a:rPr sz="1550" spc="30" dirty="0">
                <a:latin typeface="Symbol"/>
                <a:cs typeface="Symbol"/>
              </a:rPr>
              <a:t></a:t>
            </a:r>
            <a:r>
              <a:rPr sz="1550" dirty="0">
                <a:latin typeface="Times New Roman"/>
                <a:cs typeface="Times New Roman"/>
              </a:rPr>
              <a:t>1</a:t>
            </a:r>
            <a:r>
              <a:rPr sz="1550" spc="70" dirty="0">
                <a:latin typeface="Times New Roman"/>
                <a:cs typeface="Times New Roman"/>
              </a:rPr>
              <a:t>0</a:t>
            </a:r>
            <a:r>
              <a:rPr sz="1650" spc="-7" baseline="35353" dirty="0">
                <a:latin typeface="Times New Roman"/>
                <a:cs typeface="Times New Roman"/>
              </a:rPr>
              <a:t>6  </a:t>
            </a:r>
            <a:r>
              <a:rPr sz="1550" spc="5" dirty="0">
                <a:latin typeface="Times New Roman"/>
                <a:cs typeface="Times New Roman"/>
              </a:rPr>
              <a:t>2	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89663" y="4247600"/>
            <a:ext cx="2331720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0345" indent="-170180">
              <a:spcBef>
                <a:spcPts val="95"/>
              </a:spcBef>
              <a:buFont typeface="Symbol"/>
              <a:buChar char=""/>
              <a:tabLst>
                <a:tab pos="220979" algn="l"/>
                <a:tab pos="1778635" algn="l"/>
              </a:tabLst>
            </a:pPr>
            <a:r>
              <a:rPr sz="2325" i="1" baseline="44802" dirty="0">
                <a:latin typeface="Times New Roman"/>
                <a:cs typeface="Times New Roman"/>
              </a:rPr>
              <a:t>I</a:t>
            </a:r>
            <a:r>
              <a:rPr sz="2325" i="1" spc="-300" baseline="44802" dirty="0">
                <a:latin typeface="Times New Roman"/>
                <a:cs typeface="Times New Roman"/>
              </a:rPr>
              <a:t> </a:t>
            </a:r>
            <a:r>
              <a:rPr sz="1650" i="1" spc="-7" baseline="42929" dirty="0">
                <a:latin typeface="Times New Roman"/>
                <a:cs typeface="Times New Roman"/>
              </a:rPr>
              <a:t>x</a:t>
            </a:r>
            <a:r>
              <a:rPr sz="1650" i="1" baseline="42929" dirty="0">
                <a:latin typeface="Times New Roman"/>
                <a:cs typeface="Times New Roman"/>
              </a:rPr>
              <a:t> </a:t>
            </a:r>
            <a:r>
              <a:rPr sz="1650" i="1" spc="-112" baseline="42929" dirty="0">
                <a:latin typeface="Times New Roman"/>
                <a:cs typeface="Times New Roman"/>
              </a:rPr>
              <a:t> </a:t>
            </a:r>
            <a:r>
              <a:rPr sz="2325" spc="7" baseline="44802" dirty="0">
                <a:latin typeface="Symbol"/>
                <a:cs typeface="Symbol"/>
              </a:rPr>
              <a:t></a:t>
            </a:r>
            <a:r>
              <a:rPr sz="2325" spc="-97" baseline="44802" dirty="0">
                <a:latin typeface="Times New Roman"/>
                <a:cs typeface="Times New Roman"/>
              </a:rPr>
              <a:t> </a:t>
            </a:r>
            <a:r>
              <a:rPr sz="2325" i="1" baseline="44802" dirty="0">
                <a:latin typeface="Times New Roman"/>
                <a:cs typeface="Times New Roman"/>
              </a:rPr>
              <a:t>I</a:t>
            </a:r>
            <a:r>
              <a:rPr sz="2325" i="1" spc="-225" baseline="44802" dirty="0">
                <a:latin typeface="Times New Roman"/>
                <a:cs typeface="Times New Roman"/>
              </a:rPr>
              <a:t> </a:t>
            </a:r>
            <a:r>
              <a:rPr sz="1650" i="1" spc="-7" baseline="42929" dirty="0">
                <a:latin typeface="Times New Roman"/>
                <a:cs typeface="Times New Roman"/>
              </a:rPr>
              <a:t>y</a:t>
            </a:r>
            <a:r>
              <a:rPr sz="1650" i="1" baseline="42929" dirty="0">
                <a:latin typeface="Times New Roman"/>
                <a:cs typeface="Times New Roman"/>
              </a:rPr>
              <a:t> </a:t>
            </a:r>
            <a:r>
              <a:rPr sz="1650" i="1" spc="22" baseline="42929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cos</a:t>
            </a:r>
            <a:r>
              <a:rPr sz="1550" i="1" spc="-155" dirty="0">
                <a:latin typeface="Times New Roman"/>
                <a:cs typeface="Times New Roman"/>
              </a:rPr>
              <a:t> </a:t>
            </a:r>
            <a:r>
              <a:rPr sz="1550" spc="-235" dirty="0">
                <a:latin typeface="Times New Roman"/>
                <a:cs typeface="Times New Roman"/>
              </a:rPr>
              <a:t>2</a:t>
            </a:r>
            <a:r>
              <a:rPr sz="1650" i="1" spc="-110" dirty="0">
                <a:latin typeface="Symbol"/>
                <a:cs typeface="Symbol"/>
              </a:rPr>
              <a:t></a:t>
            </a:r>
            <a:r>
              <a:rPr sz="1550" spc="5" dirty="0">
                <a:latin typeface="Symbol"/>
                <a:cs typeface="Symbol"/>
              </a:rPr>
              <a:t></a:t>
            </a:r>
            <a:r>
              <a:rPr sz="1550" spc="-40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	</a:t>
            </a:r>
            <a:r>
              <a:rPr sz="1550" i="1" spc="5" dirty="0">
                <a:latin typeface="Times New Roman"/>
                <a:cs typeface="Times New Roman"/>
              </a:rPr>
              <a:t>sin</a:t>
            </a:r>
            <a:r>
              <a:rPr sz="1550" i="1" spc="-165" dirty="0">
                <a:latin typeface="Times New Roman"/>
                <a:cs typeface="Times New Roman"/>
              </a:rPr>
              <a:t> </a:t>
            </a:r>
            <a:r>
              <a:rPr sz="1550" spc="-235" dirty="0">
                <a:latin typeface="Times New Roman"/>
                <a:cs typeface="Times New Roman"/>
              </a:rPr>
              <a:t>2</a:t>
            </a:r>
            <a:r>
              <a:rPr sz="1650" i="1" spc="-50" dirty="0">
                <a:latin typeface="Symbol"/>
                <a:cs typeface="Symbol"/>
              </a:rPr>
              <a:t></a:t>
            </a:r>
            <a:endParaRPr sz="16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583482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70482"/>
            <a:ext cx="7765415" cy="3970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Utama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dan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Utama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>
              <a:latin typeface="Calibri"/>
              <a:cs typeface="Calibri"/>
            </a:endParaRPr>
          </a:p>
          <a:p>
            <a:pPr marL="354965" marR="508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untuk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inersia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dirotasi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sering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disebut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juga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persamaan 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transformasi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ts val="2380"/>
              </a:lnSpc>
              <a:spcBef>
                <a:spcPts val="605"/>
              </a:spcBef>
              <a:buFont typeface="Arial"/>
              <a:buChar char="•"/>
              <a:tabLst>
                <a:tab pos="354965" algn="l"/>
                <a:tab pos="355600" algn="l"/>
                <a:tab pos="1022985" algn="l"/>
                <a:tab pos="2336800" algn="l"/>
                <a:tab pos="3375025" algn="l"/>
                <a:tab pos="4427855" algn="l"/>
                <a:tab pos="5412740" algn="l"/>
                <a:tab pos="6163945" algn="l"/>
                <a:tab pos="6908165" algn="l"/>
                <a:tab pos="7267575" algn="l"/>
              </a:tabLst>
            </a:pPr>
            <a:r>
              <a:rPr sz="2000" spc="-55" dirty="0">
                <a:latin typeface="Calibri"/>
                <a:cs typeface="Calibri"/>
              </a:rPr>
              <a:t>P</a:t>
            </a:r>
            <a:r>
              <a:rPr sz="2000" dirty="0">
                <a:latin typeface="Calibri"/>
                <a:cs typeface="Calibri"/>
              </a:rPr>
              <a:t>ada	</a:t>
            </a:r>
            <a:r>
              <a:rPr sz="2000" spc="-5" dirty="0">
                <a:latin typeface="Calibri"/>
                <a:cs typeface="Calibri"/>
              </a:rPr>
              <a:t>pe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spc="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maan	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45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sebu</a:t>
            </a:r>
            <a:r>
              <a:rPr sz="2000" dirty="0">
                <a:latin typeface="Calibri"/>
                <a:cs typeface="Calibri"/>
              </a:rPr>
              <a:t>t	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3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da</a:t>
            </a:r>
            <a:r>
              <a:rPr sz="2000" spc="5" dirty="0">
                <a:latin typeface="Calibri"/>
                <a:cs typeface="Calibri"/>
              </a:rPr>
              <a:t>p</a:t>
            </a:r>
            <a:r>
              <a:rPr sz="2000" spc="-2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	</a:t>
            </a:r>
            <a:r>
              <a:rPr sz="2000" spc="-30" dirty="0">
                <a:latin typeface="Calibri"/>
                <a:cs typeface="Calibri"/>
              </a:rPr>
              <a:t>v</a:t>
            </a:r>
            <a:r>
              <a:rPr sz="2000" dirty="0">
                <a:latin typeface="Calibri"/>
                <a:cs typeface="Calibri"/>
              </a:rPr>
              <a:t>ar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abel	</a:t>
            </a:r>
            <a:r>
              <a:rPr sz="2000" spc="-5" dirty="0">
                <a:latin typeface="Calibri"/>
                <a:cs typeface="Calibri"/>
              </a:rPr>
              <a:t>sud</a:t>
            </a:r>
            <a:r>
              <a:rPr sz="2000" spc="5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t	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asi	</a:t>
            </a:r>
            <a:r>
              <a:rPr sz="2000" spc="-5" dirty="0">
                <a:latin typeface="Symbol"/>
                <a:cs typeface="Symbol"/>
              </a:rPr>
              <a:t></a:t>
            </a:r>
            <a:r>
              <a:rPr sz="2000" dirty="0">
                <a:latin typeface="Calibri"/>
                <a:cs typeface="Calibri"/>
              </a:rPr>
              <a:t>,	</a:t>
            </a:r>
            <a:r>
              <a:rPr sz="2000" spc="-35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  </a:t>
            </a:r>
            <a:r>
              <a:rPr sz="2000" spc="-15" dirty="0">
                <a:latin typeface="Calibri"/>
                <a:cs typeface="Calibri"/>
              </a:rPr>
              <a:t>besarnya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dirty="0">
                <a:latin typeface="Calibri"/>
                <a:cs typeface="Calibri"/>
              </a:rPr>
              <a:t>berubahan-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ubah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ts val="2390"/>
              </a:lnSpc>
              <a:spcBef>
                <a:spcPts val="4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suatu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Symbol"/>
                <a:cs typeface="Symbol"/>
              </a:rPr>
              <a:t>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tertentu,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akan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menghasilkan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nilai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fungsi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yang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ts val="2390"/>
              </a:lnSpc>
            </a:pPr>
            <a:r>
              <a:rPr sz="2000" spc="-10" dirty="0">
                <a:latin typeface="Calibri"/>
                <a:cs typeface="Calibri"/>
              </a:rPr>
              <a:t>maksimum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spc="-5" dirty="0">
                <a:latin typeface="Calibri"/>
                <a:cs typeface="Calibri"/>
              </a:rPr>
              <a:t> minimum.</a:t>
            </a:r>
            <a:endParaRPr sz="2000">
              <a:latin typeface="Calibri"/>
              <a:cs typeface="Calibri"/>
            </a:endParaRPr>
          </a:p>
          <a:p>
            <a:pPr marL="354965" marR="5715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maksimum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minimum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inersia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dinamakan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momen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inersia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utama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principal</a:t>
            </a:r>
            <a:r>
              <a:rPr sz="2000" b="1" i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moments of</a:t>
            </a:r>
            <a:r>
              <a:rPr sz="20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inertia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  <a:p>
            <a:pPr marL="354965" marR="635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Sedangkan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berkaitan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dinamakan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sumbu</a:t>
            </a:r>
            <a:r>
              <a:rPr sz="2000" b="1" spc="20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utama</a:t>
            </a:r>
            <a:r>
              <a:rPr sz="2000" b="1" spc="20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(</a:t>
            </a:r>
            <a:r>
              <a:rPr sz="2000" b="1" i="1" spc="-10" dirty="0">
                <a:solidFill>
                  <a:srgbClr val="00AF50"/>
                </a:solidFill>
                <a:latin typeface="Calibri"/>
                <a:cs typeface="Calibri"/>
              </a:rPr>
              <a:t>principal </a:t>
            </a:r>
            <a:r>
              <a:rPr sz="2000" b="1" i="1" spc="-44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AF50"/>
                </a:solidFill>
                <a:latin typeface="Calibri"/>
                <a:cs typeface="Calibri"/>
              </a:rPr>
              <a:t>axes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07408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1740" y="665810"/>
            <a:ext cx="7900670" cy="21210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63500"/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Utama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dan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Utama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850" dirty="0">
              <a:latin typeface="Calibri"/>
              <a:cs typeface="Calibri"/>
            </a:endParaRPr>
          </a:p>
          <a:p>
            <a:pPr marL="405765" marR="88900" indent="-342900" algn="just">
              <a:lnSpc>
                <a:spcPct val="99500"/>
              </a:lnSpc>
              <a:spcBef>
                <a:spcPts val="5"/>
              </a:spcBef>
              <a:buFont typeface="Arial"/>
              <a:buChar char="•"/>
              <a:tabLst>
                <a:tab pos="4064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mencari</a:t>
            </a:r>
            <a:r>
              <a:rPr sz="2000" spc="-5" dirty="0">
                <a:latin typeface="Calibri"/>
                <a:cs typeface="Calibri"/>
              </a:rPr>
              <a:t> nilai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>
                <a:latin typeface="Symbol"/>
                <a:cs typeface="Symbol"/>
              </a:rPr>
              <a:t>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menghasilkan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inersia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x1</a:t>
            </a:r>
            <a:r>
              <a:rPr sz="1950" i="1" spc="457" baseline="-21367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 maksimum </a:t>
            </a:r>
            <a:r>
              <a:rPr sz="2000" spc="-10" dirty="0">
                <a:latin typeface="Calibri"/>
                <a:cs typeface="Calibri"/>
              </a:rPr>
              <a:t>atau </a:t>
            </a:r>
            <a:r>
              <a:rPr sz="2000" spc="-5" dirty="0">
                <a:latin typeface="Calibri"/>
                <a:cs typeface="Calibri"/>
              </a:rPr>
              <a:t>minimum, </a:t>
            </a:r>
            <a:r>
              <a:rPr sz="2000" spc="-15" dirty="0">
                <a:latin typeface="Calibri"/>
                <a:cs typeface="Calibri"/>
              </a:rPr>
              <a:t>maka </a:t>
            </a:r>
            <a:r>
              <a:rPr sz="2000" spc="-5" dirty="0">
                <a:latin typeface="Calibri"/>
                <a:cs typeface="Calibri"/>
              </a:rPr>
              <a:t>dapat diambil </a:t>
            </a:r>
            <a:r>
              <a:rPr sz="2000" dirty="0">
                <a:latin typeface="Calibri"/>
                <a:cs typeface="Calibri"/>
              </a:rPr>
              <a:t>turunan 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1950" i="1" baseline="-21367" dirty="0">
                <a:latin typeface="Calibri"/>
                <a:cs typeface="Calibri"/>
              </a:rPr>
              <a:t>x1</a:t>
            </a:r>
            <a:r>
              <a:rPr sz="1950" i="1" spc="7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 </a:t>
            </a:r>
            <a:r>
              <a:rPr sz="2000" dirty="0">
                <a:latin typeface="Symbol"/>
                <a:cs typeface="Symbol"/>
              </a:rPr>
              <a:t>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menyamakannya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nol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42541" y="4294760"/>
            <a:ext cx="5855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10" dirty="0">
                <a:latin typeface="Calibri"/>
                <a:cs typeface="Calibri"/>
              </a:rPr>
              <a:t>dituliskan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hubungan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12593" y="3710001"/>
            <a:ext cx="526415" cy="0"/>
          </a:xfrm>
          <a:custGeom>
            <a:avLst/>
            <a:gdLst/>
            <a:ahLst/>
            <a:cxnLst/>
            <a:rect l="l" t="t" r="r" b="b"/>
            <a:pathLst>
              <a:path w="526414">
                <a:moveTo>
                  <a:pt x="0" y="0"/>
                </a:moveTo>
                <a:lnTo>
                  <a:pt x="526123" y="0"/>
                </a:lnTo>
              </a:path>
            </a:pathLst>
          </a:custGeom>
          <a:ln w="131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907867" y="3440153"/>
            <a:ext cx="132334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0" i="1" spc="-65" dirty="0">
                <a:latin typeface="Times New Roman"/>
                <a:cs typeface="Times New Roman"/>
              </a:rPr>
              <a:t>c</a:t>
            </a:r>
            <a:r>
              <a:rPr sz="2500" i="1" dirty="0">
                <a:latin typeface="Times New Roman"/>
                <a:cs typeface="Times New Roman"/>
              </a:rPr>
              <a:t>o</a:t>
            </a:r>
            <a:r>
              <a:rPr sz="2500" i="1" spc="30" dirty="0">
                <a:latin typeface="Times New Roman"/>
                <a:cs typeface="Times New Roman"/>
              </a:rPr>
              <a:t>s</a:t>
            </a:r>
            <a:r>
              <a:rPr sz="2500" i="1" spc="-200" dirty="0">
                <a:latin typeface="Times New Roman"/>
                <a:cs typeface="Times New Roman"/>
              </a:rPr>
              <a:t> </a:t>
            </a:r>
            <a:r>
              <a:rPr sz="2500" spc="-190" dirty="0">
                <a:latin typeface="Times New Roman"/>
                <a:cs typeface="Times New Roman"/>
              </a:rPr>
              <a:t>2</a:t>
            </a:r>
            <a:r>
              <a:rPr sz="2650" i="1" spc="-40" dirty="0">
                <a:latin typeface="Symbol"/>
                <a:cs typeface="Symbol"/>
              </a:rPr>
              <a:t></a:t>
            </a:r>
            <a:r>
              <a:rPr sz="2650" spc="190" dirty="0">
                <a:latin typeface="Times New Roman"/>
                <a:cs typeface="Times New Roman"/>
              </a:rPr>
              <a:t> </a:t>
            </a:r>
            <a:r>
              <a:rPr sz="2500" spc="45" dirty="0">
                <a:latin typeface="Symbol"/>
                <a:cs typeface="Symbol"/>
              </a:rPr>
              <a:t></a:t>
            </a:r>
            <a:r>
              <a:rPr sz="2500" spc="-120" dirty="0">
                <a:latin typeface="Times New Roman"/>
                <a:cs typeface="Times New Roman"/>
              </a:rPr>
              <a:t> </a:t>
            </a:r>
            <a:r>
              <a:rPr sz="2500" spc="40" dirty="0">
                <a:latin typeface="Times New Roman"/>
                <a:cs typeface="Times New Roman"/>
              </a:rPr>
              <a:t>0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83169" y="3689024"/>
            <a:ext cx="35687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00" i="1" spc="5" dirty="0">
                <a:latin typeface="Times New Roman"/>
                <a:cs typeface="Times New Roman"/>
              </a:rPr>
              <a:t>d</a:t>
            </a:r>
            <a:r>
              <a:rPr sz="2650" i="1" spc="-40" dirty="0">
                <a:latin typeface="Symbol"/>
                <a:cs typeface="Symbol"/>
              </a:rPr>
              <a:t>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65006" y="3670925"/>
            <a:ext cx="18605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i="1" spc="-20" dirty="0">
                <a:latin typeface="Times New Roman"/>
                <a:cs typeface="Times New Roman"/>
              </a:rPr>
              <a:t>xy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90893" y="3670925"/>
            <a:ext cx="66929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571500" algn="l"/>
              </a:tabLst>
            </a:pPr>
            <a:r>
              <a:rPr sz="1450" i="1" spc="20" dirty="0">
                <a:latin typeface="Times New Roman"/>
                <a:cs typeface="Times New Roman"/>
              </a:rPr>
              <a:t>x	y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83742" y="3277181"/>
            <a:ext cx="3303270" cy="625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spcBef>
                <a:spcPts val="135"/>
              </a:spcBef>
              <a:tabLst>
                <a:tab pos="1292225" algn="l"/>
                <a:tab pos="1815464" algn="l"/>
              </a:tabLst>
            </a:pPr>
            <a:r>
              <a:rPr sz="3750" i="1" baseline="35555" dirty="0">
                <a:latin typeface="Times New Roman"/>
                <a:cs typeface="Times New Roman"/>
              </a:rPr>
              <a:t>d</a:t>
            </a:r>
            <a:r>
              <a:rPr sz="3750" i="1" spc="375" baseline="35555" dirty="0">
                <a:latin typeface="Times New Roman"/>
                <a:cs typeface="Times New Roman"/>
              </a:rPr>
              <a:t>I</a:t>
            </a:r>
            <a:r>
              <a:rPr sz="2175" i="1" spc="-30" baseline="36398" dirty="0">
                <a:latin typeface="Times New Roman"/>
                <a:cs typeface="Times New Roman"/>
              </a:rPr>
              <a:t>x</a:t>
            </a:r>
            <a:r>
              <a:rPr sz="2175" spc="37" baseline="36398" dirty="0">
                <a:latin typeface="Times New Roman"/>
                <a:cs typeface="Times New Roman"/>
              </a:rPr>
              <a:t>1</a:t>
            </a:r>
            <a:r>
              <a:rPr sz="2175" baseline="36398" dirty="0">
                <a:latin typeface="Times New Roman"/>
                <a:cs typeface="Times New Roman"/>
              </a:rPr>
              <a:t>  </a:t>
            </a:r>
            <a:r>
              <a:rPr sz="2175" spc="-270" baseline="36398" dirty="0">
                <a:latin typeface="Times New Roman"/>
                <a:cs typeface="Times New Roman"/>
              </a:rPr>
              <a:t> </a:t>
            </a:r>
            <a:r>
              <a:rPr sz="2500" spc="45" dirty="0">
                <a:latin typeface="Symbol"/>
                <a:cs typeface="Symbol"/>
              </a:rPr>
              <a:t></a:t>
            </a:r>
            <a:r>
              <a:rPr sz="2500" spc="-110" dirty="0">
                <a:latin typeface="Times New Roman"/>
                <a:cs typeface="Times New Roman"/>
              </a:rPr>
              <a:t> </a:t>
            </a:r>
            <a:r>
              <a:rPr sz="3900" spc="-550" dirty="0">
                <a:latin typeface="Symbol"/>
                <a:cs typeface="Symbol"/>
              </a:rPr>
              <a:t></a:t>
            </a:r>
            <a:r>
              <a:rPr sz="2500" i="1" spc="25" dirty="0">
                <a:latin typeface="Times New Roman"/>
                <a:cs typeface="Times New Roman"/>
              </a:rPr>
              <a:t>I</a:t>
            </a:r>
            <a:r>
              <a:rPr sz="2500" i="1" dirty="0">
                <a:latin typeface="Times New Roman"/>
                <a:cs typeface="Times New Roman"/>
              </a:rPr>
              <a:t>	</a:t>
            </a:r>
            <a:r>
              <a:rPr sz="2500" spc="45" dirty="0">
                <a:latin typeface="Symbol"/>
                <a:cs typeface="Symbol"/>
              </a:rPr>
              <a:t></a:t>
            </a:r>
            <a:r>
              <a:rPr sz="2500" spc="-160" dirty="0">
                <a:latin typeface="Times New Roman"/>
                <a:cs typeface="Times New Roman"/>
              </a:rPr>
              <a:t> </a:t>
            </a:r>
            <a:r>
              <a:rPr sz="2500" i="1" spc="25" dirty="0">
                <a:latin typeface="Times New Roman"/>
                <a:cs typeface="Times New Roman"/>
              </a:rPr>
              <a:t>I</a:t>
            </a:r>
            <a:r>
              <a:rPr sz="2500" i="1" dirty="0">
                <a:latin typeface="Times New Roman"/>
                <a:cs typeface="Times New Roman"/>
              </a:rPr>
              <a:t>	</a:t>
            </a:r>
            <a:r>
              <a:rPr sz="3900" spc="-385" dirty="0">
                <a:latin typeface="Symbol"/>
                <a:cs typeface="Symbol"/>
              </a:rPr>
              <a:t></a:t>
            </a:r>
            <a:r>
              <a:rPr sz="2500" i="1" spc="70" dirty="0">
                <a:latin typeface="Times New Roman"/>
                <a:cs typeface="Times New Roman"/>
              </a:rPr>
              <a:t>s</a:t>
            </a:r>
            <a:r>
              <a:rPr sz="2500" i="1" spc="-70" dirty="0">
                <a:latin typeface="Times New Roman"/>
                <a:cs typeface="Times New Roman"/>
              </a:rPr>
              <a:t>i</a:t>
            </a:r>
            <a:r>
              <a:rPr sz="2500" i="1" spc="40" dirty="0">
                <a:latin typeface="Times New Roman"/>
                <a:cs typeface="Times New Roman"/>
              </a:rPr>
              <a:t>n</a:t>
            </a:r>
            <a:r>
              <a:rPr sz="2500" i="1" spc="-290" dirty="0">
                <a:latin typeface="Times New Roman"/>
                <a:cs typeface="Times New Roman"/>
              </a:rPr>
              <a:t> </a:t>
            </a:r>
            <a:r>
              <a:rPr sz="2500" spc="-190" dirty="0">
                <a:latin typeface="Times New Roman"/>
                <a:cs typeface="Times New Roman"/>
              </a:rPr>
              <a:t>2</a:t>
            </a:r>
            <a:r>
              <a:rPr sz="2650" i="1" spc="-40" dirty="0">
                <a:latin typeface="Symbol"/>
                <a:cs typeface="Symbol"/>
              </a:rPr>
              <a:t></a:t>
            </a:r>
            <a:r>
              <a:rPr sz="2650" spc="35" dirty="0">
                <a:latin typeface="Times New Roman"/>
                <a:cs typeface="Times New Roman"/>
              </a:rPr>
              <a:t> </a:t>
            </a:r>
            <a:r>
              <a:rPr sz="2500" spc="45" dirty="0">
                <a:latin typeface="Symbol"/>
                <a:cs typeface="Symbol"/>
              </a:rPr>
              <a:t></a:t>
            </a:r>
            <a:r>
              <a:rPr sz="2500" spc="-200" dirty="0">
                <a:latin typeface="Times New Roman"/>
                <a:cs typeface="Times New Roman"/>
              </a:rPr>
              <a:t> </a:t>
            </a:r>
            <a:r>
              <a:rPr sz="2500" spc="125" dirty="0">
                <a:latin typeface="Times New Roman"/>
                <a:cs typeface="Times New Roman"/>
              </a:rPr>
              <a:t>2</a:t>
            </a:r>
            <a:r>
              <a:rPr sz="2500" i="1" spc="25" dirty="0">
                <a:latin typeface="Times New Roman"/>
                <a:cs typeface="Times New Roman"/>
              </a:rPr>
              <a:t>I</a:t>
            </a:r>
            <a:endParaRPr sz="25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67784" y="4797146"/>
            <a:ext cx="2409825" cy="967105"/>
            <a:chOff x="2843783" y="4797145"/>
            <a:chExt cx="2409825" cy="967105"/>
          </a:xfrm>
        </p:grpSpPr>
        <p:sp>
          <p:nvSpPr>
            <p:cNvPr id="11" name="object 11"/>
            <p:cNvSpPr/>
            <p:nvPr/>
          </p:nvSpPr>
          <p:spPr>
            <a:xfrm>
              <a:off x="2843783" y="4797145"/>
              <a:ext cx="2409825" cy="967105"/>
            </a:xfrm>
            <a:custGeom>
              <a:avLst/>
              <a:gdLst/>
              <a:ahLst/>
              <a:cxnLst/>
              <a:rect l="l" t="t" r="r" b="b"/>
              <a:pathLst>
                <a:path w="2409825" h="967104">
                  <a:moveTo>
                    <a:pt x="2409824" y="0"/>
                  </a:moveTo>
                  <a:lnTo>
                    <a:pt x="0" y="0"/>
                  </a:lnTo>
                  <a:lnTo>
                    <a:pt x="0" y="966787"/>
                  </a:lnTo>
                  <a:lnTo>
                    <a:pt x="2409824" y="966787"/>
                  </a:lnTo>
                  <a:lnTo>
                    <a:pt x="240982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34671" y="5267496"/>
              <a:ext cx="853440" cy="0"/>
            </a:xfrm>
            <a:custGeom>
              <a:avLst/>
              <a:gdLst/>
              <a:ahLst/>
              <a:cxnLst/>
              <a:rect l="l" t="t" r="r" b="b"/>
              <a:pathLst>
                <a:path w="853439">
                  <a:moveTo>
                    <a:pt x="0" y="0"/>
                  </a:moveTo>
                  <a:lnTo>
                    <a:pt x="853201" y="0"/>
                  </a:lnTo>
                </a:path>
              </a:pathLst>
            </a:custGeom>
            <a:ln w="130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576001" y="5473808"/>
            <a:ext cx="958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450" i="1" spc="5" dirty="0">
                <a:latin typeface="Times New Roman"/>
                <a:cs typeface="Times New Roman"/>
              </a:rPr>
              <a:t>y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25520" y="5473808"/>
            <a:ext cx="958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450" i="1" spc="5" dirty="0">
                <a:latin typeface="Times New Roman"/>
                <a:cs typeface="Times New Roman"/>
              </a:rPr>
              <a:t>x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90009" y="5228686"/>
            <a:ext cx="10604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450" i="1" spc="5" dirty="0">
                <a:latin typeface="Times New Roman"/>
                <a:cs typeface="Times New Roman"/>
              </a:rPr>
              <a:t>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89647" y="5264660"/>
            <a:ext cx="66167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  <a:tabLst>
                <a:tab pos="306070" algn="l"/>
              </a:tabLst>
            </a:pPr>
            <a:r>
              <a:rPr sz="2450" i="1" spc="20" dirty="0">
                <a:latin typeface="Times New Roman"/>
                <a:cs typeface="Times New Roman"/>
              </a:rPr>
              <a:t>I	</a:t>
            </a:r>
            <a:r>
              <a:rPr sz="2450" spc="35" dirty="0">
                <a:latin typeface="Symbol"/>
                <a:cs typeface="Symbol"/>
              </a:rPr>
              <a:t></a:t>
            </a:r>
            <a:r>
              <a:rPr sz="2450" spc="-140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08330" y="4783109"/>
            <a:ext cx="52832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spcBef>
                <a:spcPts val="120"/>
              </a:spcBef>
            </a:pPr>
            <a:r>
              <a:rPr sz="2450" spc="120" dirty="0">
                <a:latin typeface="Times New Roman"/>
                <a:cs typeface="Times New Roman"/>
              </a:rPr>
              <a:t>2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r>
              <a:rPr sz="2450" i="1" spc="-385" dirty="0">
                <a:latin typeface="Times New Roman"/>
                <a:cs typeface="Times New Roman"/>
              </a:rPr>
              <a:t> </a:t>
            </a:r>
            <a:r>
              <a:rPr sz="2175" i="1" spc="-44" baseline="-22988" dirty="0">
                <a:latin typeface="Times New Roman"/>
                <a:cs typeface="Times New Roman"/>
              </a:rPr>
              <a:t>xy</a:t>
            </a:r>
            <a:endParaRPr sz="2175" baseline="-22988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05705" y="5001945"/>
            <a:ext cx="1420495" cy="423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110"/>
              </a:spcBef>
              <a:tabLst>
                <a:tab pos="985519" algn="l"/>
              </a:tabLst>
            </a:pPr>
            <a:r>
              <a:rPr sz="2450" i="1" spc="-10" dirty="0">
                <a:latin typeface="Times New Roman"/>
                <a:cs typeface="Times New Roman"/>
              </a:rPr>
              <a:t>tan</a:t>
            </a:r>
            <a:r>
              <a:rPr sz="2450" i="1" spc="-210" dirty="0">
                <a:latin typeface="Times New Roman"/>
                <a:cs typeface="Times New Roman"/>
              </a:rPr>
              <a:t> </a:t>
            </a:r>
            <a:r>
              <a:rPr sz="2450" spc="-114" dirty="0">
                <a:latin typeface="Times New Roman"/>
                <a:cs typeface="Times New Roman"/>
              </a:rPr>
              <a:t>2</a:t>
            </a:r>
            <a:r>
              <a:rPr sz="2600" i="1" spc="-114" dirty="0">
                <a:latin typeface="Symbol"/>
                <a:cs typeface="Symbol"/>
              </a:rPr>
              <a:t></a:t>
            </a:r>
            <a:r>
              <a:rPr sz="2600" spc="-114" dirty="0">
                <a:latin typeface="Times New Roman"/>
                <a:cs typeface="Times New Roman"/>
              </a:rPr>
              <a:t>	</a:t>
            </a:r>
            <a:r>
              <a:rPr sz="2450" spc="35" dirty="0">
                <a:latin typeface="Symbol"/>
                <a:cs typeface="Symbol"/>
              </a:rPr>
              <a:t></a:t>
            </a:r>
            <a:r>
              <a:rPr sz="2450" spc="-140" dirty="0">
                <a:latin typeface="Times New Roman"/>
                <a:cs typeface="Times New Roman"/>
              </a:rPr>
              <a:t> </a:t>
            </a:r>
            <a:r>
              <a:rPr sz="2450" spc="35" dirty="0">
                <a:latin typeface="Symbol"/>
                <a:cs typeface="Symbol"/>
              </a:rPr>
              <a:t></a:t>
            </a:r>
            <a:endParaRPr sz="24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5245116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2540" y="665811"/>
            <a:ext cx="7837170" cy="9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12700"/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Utama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dan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Utama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4698" y="2221434"/>
            <a:ext cx="60947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870075" algn="l"/>
                <a:tab pos="2741930" algn="l"/>
                <a:tab pos="3498215" algn="l"/>
                <a:tab pos="5237480" algn="l"/>
              </a:tabLst>
            </a:pPr>
            <a:r>
              <a:rPr sz="2400" dirty="0">
                <a:latin typeface="Calibri"/>
                <a:cs typeface="Calibri"/>
              </a:rPr>
              <a:t>menunjuk</a:t>
            </a:r>
            <a:r>
              <a:rPr sz="2400" spc="-40" dirty="0">
                <a:latin typeface="Calibri"/>
                <a:cs typeface="Calibri"/>
              </a:rPr>
              <a:t>k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n	</a:t>
            </a:r>
            <a:r>
              <a:rPr sz="2400" spc="-5" dirty="0">
                <a:latin typeface="Calibri"/>
                <a:cs typeface="Calibri"/>
              </a:rPr>
              <a:t>sudu</a:t>
            </a:r>
            <a:r>
              <a:rPr sz="2400" dirty="0">
                <a:latin typeface="Calibri"/>
                <a:cs typeface="Calibri"/>
              </a:rPr>
              <a:t>t	</a:t>
            </a:r>
            <a:r>
              <a:rPr sz="2400" spc="-35" dirty="0">
                <a:latin typeface="Calibri"/>
                <a:cs typeface="Calibri"/>
              </a:rPr>
              <a:t>y</a:t>
            </a:r>
            <a:r>
              <a:rPr sz="2400" spc="1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g	memberi</a:t>
            </a:r>
            <a:r>
              <a:rPr sz="2400" spc="-4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an	</a:t>
            </a:r>
            <a:r>
              <a:rPr sz="2400" spc="-5" dirty="0">
                <a:latin typeface="Calibri"/>
                <a:cs typeface="Calibri"/>
              </a:rPr>
              <a:t>sumbu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1741" y="2221433"/>
            <a:ext cx="7879715" cy="23980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indent="-342900">
              <a:lnSpc>
                <a:spcPts val="2870"/>
              </a:lnSpc>
              <a:spcBef>
                <a:spcPts val="100"/>
              </a:spcBef>
              <a:buFont typeface="Arial"/>
              <a:buChar char="•"/>
              <a:tabLst>
                <a:tab pos="405765" algn="l"/>
                <a:tab pos="406400" algn="l"/>
                <a:tab pos="1299210" algn="l"/>
              </a:tabLst>
            </a:pPr>
            <a:r>
              <a:rPr sz="2400" spc="-5" dirty="0">
                <a:latin typeface="Calibri"/>
                <a:cs typeface="Calibri"/>
              </a:rPr>
              <a:t>Sudut	</a:t>
            </a:r>
            <a:r>
              <a:rPr sz="2400" spc="-5" dirty="0">
                <a:latin typeface="Symbol"/>
                <a:cs typeface="Symbol"/>
              </a:rPr>
              <a:t></a:t>
            </a:r>
            <a:r>
              <a:rPr sz="2400" spc="-7" baseline="-20833" dirty="0">
                <a:latin typeface="Calibri"/>
                <a:cs typeface="Calibri"/>
              </a:rPr>
              <a:t>p</a:t>
            </a:r>
            <a:endParaRPr sz="2400" baseline="-20833">
              <a:latin typeface="Calibri"/>
              <a:cs typeface="Calibri"/>
            </a:endParaRPr>
          </a:p>
          <a:p>
            <a:pPr marL="405765">
              <a:lnSpc>
                <a:spcPts val="2870"/>
              </a:lnSpc>
            </a:pPr>
            <a:r>
              <a:rPr sz="2400" spc="-10" dirty="0">
                <a:latin typeface="Calibri"/>
                <a:cs typeface="Calibri"/>
              </a:rPr>
              <a:t>utama</a:t>
            </a:r>
            <a:endParaRPr sz="2400">
              <a:latin typeface="Calibri"/>
              <a:cs typeface="Calibri"/>
            </a:endParaRPr>
          </a:p>
          <a:p>
            <a:pPr marL="405765" marR="68580" indent="-342900">
              <a:lnSpc>
                <a:spcPts val="2860"/>
              </a:lnSpc>
              <a:spcBef>
                <a:spcPts val="71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400" spc="-15" dirty="0">
                <a:latin typeface="Calibri"/>
                <a:cs typeface="Calibri"/>
              </a:rPr>
              <a:t>Persamaan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tersebut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akan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menghasilkan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dua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nilai</a:t>
            </a:r>
            <a:r>
              <a:rPr sz="2400" spc="1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sudut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</a:t>
            </a:r>
            <a:r>
              <a:rPr sz="2400" spc="-5" dirty="0">
                <a:latin typeface="Symbol"/>
                <a:cs typeface="Symbol"/>
              </a:rPr>
              <a:t></a:t>
            </a:r>
            <a:r>
              <a:rPr sz="2400" spc="-7" baseline="-20833" dirty="0">
                <a:latin typeface="Calibri"/>
                <a:cs typeface="Calibri"/>
              </a:rPr>
              <a:t>p </a:t>
            </a:r>
            <a:r>
              <a:rPr sz="2400" spc="-517" baseline="-20833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dalam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selang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</a:t>
            </a:r>
            <a:r>
              <a:rPr sz="2400" spc="-7" baseline="24305" dirty="0">
                <a:latin typeface="Calibri"/>
                <a:cs typeface="Calibri"/>
              </a:rPr>
              <a:t>o</a:t>
            </a:r>
            <a:r>
              <a:rPr sz="2400" spc="277" baseline="243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360</a:t>
            </a:r>
            <a:r>
              <a:rPr sz="2400" spc="-15" baseline="24305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20" dirty="0">
                <a:latin typeface="Calibri"/>
                <a:cs typeface="Calibri"/>
              </a:rPr>
              <a:t> keduanya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berbeda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180</a:t>
            </a:r>
            <a:r>
              <a:rPr sz="2400" spc="-7" baseline="24305" dirty="0">
                <a:latin typeface="Calibri"/>
                <a:cs typeface="Calibri"/>
              </a:rPr>
              <a:t>o</a:t>
            </a:r>
            <a:endParaRPr sz="2400" baseline="24305">
              <a:latin typeface="Calibri"/>
              <a:cs typeface="Calibri"/>
            </a:endParaRPr>
          </a:p>
          <a:p>
            <a:pPr marL="406400" indent="-342900">
              <a:lnSpc>
                <a:spcPts val="2870"/>
              </a:lnSpc>
              <a:spcBef>
                <a:spcPts val="50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400" spc="-5" dirty="0">
                <a:latin typeface="Calibri"/>
                <a:cs typeface="Calibri"/>
              </a:rPr>
              <a:t>Hal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ini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berarti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kedua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harga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spc="-5" dirty="0">
                <a:latin typeface="Symbol"/>
                <a:cs typeface="Symbol"/>
              </a:rPr>
              <a:t></a:t>
            </a:r>
            <a:r>
              <a:rPr sz="2400" spc="-7" baseline="-20833" dirty="0">
                <a:latin typeface="Calibri"/>
                <a:cs typeface="Calibri"/>
              </a:rPr>
              <a:t>p</a:t>
            </a:r>
            <a:r>
              <a:rPr sz="2400" spc="284" baseline="-20833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berselisih</a:t>
            </a:r>
            <a:r>
              <a:rPr sz="2400" spc="35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90</a:t>
            </a:r>
            <a:r>
              <a:rPr sz="2400" spc="-22" baseline="24305" dirty="0">
                <a:latin typeface="Calibri"/>
                <a:cs typeface="Calibri"/>
              </a:rPr>
              <a:t>o</a:t>
            </a:r>
            <a:r>
              <a:rPr sz="2400" spc="-15" dirty="0">
                <a:latin typeface="Calibri"/>
                <a:cs typeface="Calibri"/>
              </a:rPr>
              <a:t>,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35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endParaRPr sz="2400">
              <a:latin typeface="Calibri"/>
              <a:cs typeface="Calibri"/>
            </a:endParaRPr>
          </a:p>
          <a:p>
            <a:pPr marL="405765">
              <a:lnSpc>
                <a:spcPts val="2870"/>
              </a:lnSpc>
            </a:pPr>
            <a:r>
              <a:rPr sz="2400" spc="-25" dirty="0">
                <a:latin typeface="Calibri"/>
                <a:cs typeface="Calibri"/>
              </a:rPr>
              <a:t>kata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lain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keduanya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saling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tegak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lurus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1" y="4633086"/>
            <a:ext cx="7764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1268095" algn="l"/>
                <a:tab pos="2040889" algn="l"/>
                <a:tab pos="3133725" algn="l"/>
                <a:tab pos="4557395" algn="l"/>
                <a:tab pos="5721985" algn="l"/>
                <a:tab pos="6932295" algn="l"/>
              </a:tabLst>
            </a:pPr>
            <a:r>
              <a:rPr sz="2400" spc="-5" dirty="0">
                <a:latin typeface="Calibri"/>
                <a:cs typeface="Calibri"/>
              </a:rPr>
              <a:t>Sal</a:t>
            </a:r>
            <a:r>
              <a:rPr sz="2400" dirty="0">
                <a:latin typeface="Calibri"/>
                <a:cs typeface="Calibri"/>
              </a:rPr>
              <a:t>ah	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spc="-25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tu	</a:t>
            </a:r>
            <a:r>
              <a:rPr sz="2400" spc="-5" dirty="0">
                <a:latin typeface="Calibri"/>
                <a:cs typeface="Calibri"/>
              </a:rPr>
              <a:t>sumb</a:t>
            </a:r>
            <a:r>
              <a:rPr sz="2400" dirty="0">
                <a:latin typeface="Calibri"/>
                <a:cs typeface="Calibri"/>
              </a:rPr>
              <a:t>u	</a:t>
            </a:r>
            <a:r>
              <a:rPr sz="2400" spc="-5" dirty="0">
                <a:latin typeface="Calibri"/>
                <a:cs typeface="Calibri"/>
              </a:rPr>
              <a:t>be</a:t>
            </a:r>
            <a:r>
              <a:rPr sz="2400" dirty="0">
                <a:latin typeface="Calibri"/>
                <a:cs typeface="Calibri"/>
              </a:rPr>
              <a:t>r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i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an	</a:t>
            </a:r>
            <a:r>
              <a:rPr sz="2400" spc="-15" dirty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45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an	momen	ine</a:t>
            </a:r>
            <a:r>
              <a:rPr sz="2400" spc="-3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spc="-15" dirty="0">
                <a:latin typeface="Calibri"/>
                <a:cs typeface="Calibri"/>
              </a:rPr>
              <a:t>i</a:t>
            </a:r>
            <a:r>
              <a:rPr sz="2400" dirty="0">
                <a:latin typeface="Calibri"/>
                <a:cs typeface="Calibri"/>
              </a:rPr>
              <a:t>a  </a:t>
            </a:r>
            <a:r>
              <a:rPr sz="2400" spc="-5" dirty="0">
                <a:latin typeface="Calibri"/>
                <a:cs typeface="Calibri"/>
              </a:rPr>
              <a:t>maksimum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0" dirty="0">
                <a:latin typeface="Calibri"/>
                <a:cs typeface="Calibri"/>
              </a:rPr>
              <a:t> satu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lagi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dirty="0">
                <a:latin typeface="Calibri"/>
                <a:cs typeface="Calibri"/>
              </a:rPr>
              <a:t> momen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inersia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minimum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07985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91741" y="1570482"/>
            <a:ext cx="7879715" cy="305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Utama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dan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Utama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1850">
              <a:latin typeface="Calibri"/>
              <a:cs typeface="Calibri"/>
            </a:endParaRPr>
          </a:p>
          <a:p>
            <a:pPr marL="406400" indent="-342900"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spc="-10" dirty="0">
                <a:latin typeface="Calibri"/>
                <a:cs typeface="Calibri"/>
              </a:rPr>
              <a:t>Sekarang</a:t>
            </a:r>
            <a:r>
              <a:rPr sz="2000" dirty="0">
                <a:latin typeface="Calibri"/>
                <a:cs typeface="Calibri"/>
              </a:rPr>
              <a:t> tinjau </a:t>
            </a:r>
            <a:r>
              <a:rPr sz="2000" spc="-5" dirty="0">
                <a:latin typeface="Calibri"/>
                <a:cs typeface="Calibri"/>
              </a:rPr>
              <a:t>variasi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produk inersia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x1y1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apabila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</a:t>
            </a:r>
            <a:r>
              <a:rPr sz="2000" dirty="0">
                <a:latin typeface="Symbol"/>
                <a:cs typeface="Symbol"/>
              </a:rPr>
              <a:t></a:t>
            </a:r>
            <a:r>
              <a:rPr sz="2000" spc="-20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Calibri"/>
                <a:cs typeface="Calibri"/>
              </a:rPr>
              <a:t>bervariasi</a:t>
            </a:r>
            <a:endParaRPr sz="2000">
              <a:latin typeface="Calibri"/>
              <a:cs typeface="Calibri"/>
            </a:endParaRPr>
          </a:p>
          <a:p>
            <a:pPr marL="406400" indent="-342900">
              <a:spcBef>
                <a:spcPts val="48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spc="-15" dirty="0">
                <a:latin typeface="Calibri"/>
                <a:cs typeface="Calibri"/>
              </a:rPr>
              <a:t>Jika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Symbol"/>
                <a:cs typeface="Symbol"/>
              </a:rPr>
              <a:t>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</a:t>
            </a:r>
            <a:r>
              <a:rPr sz="2000" spc="-10" dirty="0">
                <a:latin typeface="Calibri"/>
                <a:cs typeface="Calibri"/>
              </a:rPr>
              <a:t> diperoleh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x1y1</a:t>
            </a:r>
            <a:r>
              <a:rPr sz="1950" i="1" spc="209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1950" i="1" baseline="-21367" dirty="0">
                <a:latin typeface="Calibri"/>
                <a:cs typeface="Calibri"/>
              </a:rPr>
              <a:t>xy</a:t>
            </a:r>
            <a:endParaRPr sz="1950" baseline="-21367">
              <a:latin typeface="Calibri"/>
              <a:cs typeface="Calibri"/>
            </a:endParaRPr>
          </a:p>
          <a:p>
            <a:pPr marL="406400" indent="-342900">
              <a:spcBef>
                <a:spcPts val="48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spc="-15" dirty="0">
                <a:latin typeface="Calibri"/>
                <a:cs typeface="Calibri"/>
              </a:rPr>
              <a:t>Jika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Symbol"/>
                <a:cs typeface="Symbol"/>
              </a:rPr>
              <a:t>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90</a:t>
            </a:r>
            <a:r>
              <a:rPr sz="1950" baseline="25641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diperoleh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x1y1</a:t>
            </a:r>
            <a:r>
              <a:rPr sz="1950" i="1" spc="217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− 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1950" i="1" baseline="-21367" dirty="0">
                <a:latin typeface="Calibri"/>
                <a:cs typeface="Calibri"/>
              </a:rPr>
              <a:t>xy</a:t>
            </a:r>
            <a:endParaRPr sz="1950" baseline="-21367">
              <a:latin typeface="Calibri"/>
              <a:cs typeface="Calibri"/>
            </a:endParaRPr>
          </a:p>
          <a:p>
            <a:pPr marL="405765" marR="68580" indent="-342900" algn="just">
              <a:spcBef>
                <a:spcPts val="455"/>
              </a:spcBef>
              <a:buFont typeface="Arial"/>
              <a:buChar char="•"/>
              <a:tabLst>
                <a:tab pos="406400" algn="l"/>
              </a:tabLst>
            </a:pPr>
            <a:r>
              <a:rPr sz="2000" spc="-10" dirty="0">
                <a:latin typeface="Calibri"/>
                <a:cs typeface="Calibri"/>
              </a:rPr>
              <a:t>Artinya </a:t>
            </a:r>
            <a:r>
              <a:rPr sz="2000" spc="-5" dirty="0">
                <a:latin typeface="Calibri"/>
                <a:cs typeface="Calibri"/>
              </a:rPr>
              <a:t>selama berputar </a:t>
            </a:r>
            <a:r>
              <a:rPr sz="2000" spc="-10" dirty="0">
                <a:latin typeface="Calibri"/>
                <a:cs typeface="Calibri"/>
              </a:rPr>
              <a:t>90</a:t>
            </a:r>
            <a:r>
              <a:rPr sz="1950" spc="-15" baseline="25641" dirty="0">
                <a:latin typeface="Calibri"/>
                <a:cs typeface="Calibri"/>
              </a:rPr>
              <a:t>o</a:t>
            </a:r>
            <a:r>
              <a:rPr sz="2000" spc="-10" dirty="0">
                <a:latin typeface="Calibri"/>
                <a:cs typeface="Calibri"/>
              </a:rPr>
              <a:t>, produk inersia akan </a:t>
            </a:r>
            <a:r>
              <a:rPr sz="2000" spc="-5" dirty="0">
                <a:latin typeface="Calibri"/>
                <a:cs typeface="Calibri"/>
              </a:rPr>
              <a:t>berubah tanda, dan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berarti </a:t>
            </a:r>
            <a:r>
              <a:rPr sz="2000" dirty="0">
                <a:latin typeface="Calibri"/>
                <a:cs typeface="Calibri"/>
              </a:rPr>
              <a:t>pula </a:t>
            </a:r>
            <a:r>
              <a:rPr sz="2000" spc="-5" dirty="0">
                <a:latin typeface="Calibri"/>
                <a:cs typeface="Calibri"/>
              </a:rPr>
              <a:t>pada salah </a:t>
            </a:r>
            <a:r>
              <a:rPr sz="2000" spc="-10" dirty="0">
                <a:latin typeface="Calibri"/>
                <a:cs typeface="Calibri"/>
              </a:rPr>
              <a:t>satu </a:t>
            </a:r>
            <a:r>
              <a:rPr sz="2000" dirty="0">
                <a:latin typeface="Calibri"/>
                <a:cs typeface="Calibri"/>
              </a:rPr>
              <a:t>sumbu ada </a:t>
            </a:r>
            <a:r>
              <a:rPr sz="2000" spc="-5" dirty="0">
                <a:latin typeface="Calibri"/>
                <a:cs typeface="Calibri"/>
              </a:rPr>
              <a:t>nilai </a:t>
            </a:r>
            <a:r>
              <a:rPr sz="2000" spc="-10" dirty="0">
                <a:latin typeface="Calibri"/>
                <a:cs typeface="Calibri"/>
              </a:rPr>
              <a:t>produk inersia yang </a:t>
            </a:r>
            <a:r>
              <a:rPr sz="2000" spc="-5" dirty="0">
                <a:latin typeface="Calibri"/>
                <a:cs typeface="Calibri"/>
              </a:rPr>
              <a:t>sama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nol</a:t>
            </a:r>
            <a:endParaRPr sz="2000">
              <a:latin typeface="Calibri"/>
              <a:cs typeface="Calibri"/>
            </a:endParaRPr>
          </a:p>
          <a:p>
            <a:pPr marL="406400" indent="-342900">
              <a:spcBef>
                <a:spcPts val="484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spc="-10" dirty="0">
                <a:latin typeface="Calibri"/>
                <a:cs typeface="Calibri"/>
              </a:rPr>
              <a:t>Samakan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x1y1</a:t>
            </a:r>
            <a:r>
              <a:rPr sz="1950" i="1" spc="240" baseline="-21367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36982" y="4967641"/>
            <a:ext cx="570230" cy="0"/>
          </a:xfrm>
          <a:custGeom>
            <a:avLst/>
            <a:gdLst/>
            <a:ahLst/>
            <a:cxnLst/>
            <a:rect l="l" t="t" r="r" b="b"/>
            <a:pathLst>
              <a:path w="570230">
                <a:moveTo>
                  <a:pt x="0" y="0"/>
                </a:moveTo>
                <a:lnTo>
                  <a:pt x="570186" y="0"/>
                </a:lnTo>
              </a:path>
            </a:pathLst>
          </a:custGeom>
          <a:ln w="86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59918" y="4961503"/>
            <a:ext cx="133350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20" dirty="0">
                <a:latin typeface="Times New Roman"/>
                <a:cs typeface="Times New Roman"/>
              </a:rPr>
              <a:t>2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21030" y="4937147"/>
            <a:ext cx="130810" cy="160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950" i="1" spc="-10" dirty="0">
                <a:latin typeface="Times New Roman"/>
                <a:cs typeface="Times New Roman"/>
              </a:rPr>
              <a:t>xy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39728" y="4785505"/>
            <a:ext cx="3058160" cy="291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429259" algn="l"/>
                <a:tab pos="2153285" algn="l"/>
              </a:tabLst>
            </a:pPr>
            <a:r>
              <a:rPr sz="1650" i="1" spc="10" dirty="0">
                <a:latin typeface="Times New Roman"/>
                <a:cs typeface="Times New Roman"/>
              </a:rPr>
              <a:t>I	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140" dirty="0">
                <a:latin typeface="Times New Roman"/>
                <a:cs typeface="Times New Roman"/>
              </a:rPr>
              <a:t> </a:t>
            </a:r>
            <a:r>
              <a:rPr sz="2475" i="1" spc="240" baseline="42087" dirty="0">
                <a:latin typeface="Times New Roman"/>
                <a:cs typeface="Times New Roman"/>
              </a:rPr>
              <a:t>I</a:t>
            </a:r>
            <a:r>
              <a:rPr sz="1425" i="1" spc="22" baseline="49707" dirty="0">
                <a:latin typeface="Times New Roman"/>
                <a:cs typeface="Times New Roman"/>
              </a:rPr>
              <a:t>x</a:t>
            </a:r>
            <a:r>
              <a:rPr sz="1425" i="1" baseline="49707" dirty="0">
                <a:latin typeface="Times New Roman"/>
                <a:cs typeface="Times New Roman"/>
              </a:rPr>
              <a:t> </a:t>
            </a:r>
            <a:r>
              <a:rPr sz="1425" i="1" spc="-30" baseline="49707" dirty="0">
                <a:latin typeface="Times New Roman"/>
                <a:cs typeface="Times New Roman"/>
              </a:rPr>
              <a:t> </a:t>
            </a:r>
            <a:r>
              <a:rPr sz="2475" spc="30" baseline="42087" dirty="0">
                <a:latin typeface="Symbol"/>
                <a:cs typeface="Symbol"/>
              </a:rPr>
              <a:t></a:t>
            </a:r>
            <a:r>
              <a:rPr sz="2475" spc="-157" baseline="42087" dirty="0">
                <a:latin typeface="Times New Roman"/>
                <a:cs typeface="Times New Roman"/>
              </a:rPr>
              <a:t> </a:t>
            </a:r>
            <a:r>
              <a:rPr sz="2475" i="1" spc="15" baseline="42087" dirty="0">
                <a:latin typeface="Times New Roman"/>
                <a:cs typeface="Times New Roman"/>
              </a:rPr>
              <a:t>I</a:t>
            </a:r>
            <a:r>
              <a:rPr sz="2475" i="1" spc="-330" baseline="42087" dirty="0">
                <a:latin typeface="Times New Roman"/>
                <a:cs typeface="Times New Roman"/>
              </a:rPr>
              <a:t> </a:t>
            </a:r>
            <a:r>
              <a:rPr sz="1425" i="1" spc="22" baseline="49707" dirty="0">
                <a:latin typeface="Times New Roman"/>
                <a:cs typeface="Times New Roman"/>
              </a:rPr>
              <a:t>y</a:t>
            </a:r>
            <a:r>
              <a:rPr sz="1425" i="1" baseline="49707" dirty="0">
                <a:latin typeface="Times New Roman"/>
                <a:cs typeface="Times New Roman"/>
              </a:rPr>
              <a:t> </a:t>
            </a:r>
            <a:r>
              <a:rPr sz="1425" i="1" spc="165" baseline="49707" dirty="0">
                <a:latin typeface="Times New Roman"/>
                <a:cs typeface="Times New Roman"/>
              </a:rPr>
              <a:t> </a:t>
            </a:r>
            <a:r>
              <a:rPr sz="1650" i="1" spc="40" dirty="0">
                <a:latin typeface="Times New Roman"/>
                <a:cs typeface="Times New Roman"/>
              </a:rPr>
              <a:t>s</a:t>
            </a:r>
            <a:r>
              <a:rPr sz="1650" i="1" spc="-50" dirty="0">
                <a:latin typeface="Times New Roman"/>
                <a:cs typeface="Times New Roman"/>
              </a:rPr>
              <a:t>i</a:t>
            </a:r>
            <a:r>
              <a:rPr sz="1650" i="1" spc="20" dirty="0">
                <a:latin typeface="Times New Roman"/>
                <a:cs typeface="Times New Roman"/>
              </a:rPr>
              <a:t>n</a:t>
            </a:r>
            <a:r>
              <a:rPr sz="1650" i="1" spc="-190" dirty="0">
                <a:latin typeface="Times New Roman"/>
                <a:cs typeface="Times New Roman"/>
              </a:rPr>
              <a:t> </a:t>
            </a:r>
            <a:r>
              <a:rPr sz="1650" spc="-135" dirty="0">
                <a:latin typeface="Times New Roman"/>
                <a:cs typeface="Times New Roman"/>
              </a:rPr>
              <a:t>2</a:t>
            </a:r>
            <a:r>
              <a:rPr sz="1750" i="1" spc="-30" dirty="0">
                <a:latin typeface="Symbol"/>
                <a:cs typeface="Symbol"/>
              </a:rPr>
              <a:t></a:t>
            </a:r>
            <a:r>
              <a:rPr sz="1750" spc="25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</a:t>
            </a:r>
            <a:r>
              <a:rPr sz="1650" spc="-80" dirty="0">
                <a:latin typeface="Times New Roman"/>
                <a:cs typeface="Times New Roman"/>
              </a:rPr>
              <a:t> </a:t>
            </a:r>
            <a:r>
              <a:rPr sz="1650" i="1" spc="10" dirty="0">
                <a:latin typeface="Times New Roman"/>
                <a:cs typeface="Times New Roman"/>
              </a:rPr>
              <a:t>I</a:t>
            </a:r>
            <a:r>
              <a:rPr sz="1650" i="1" dirty="0">
                <a:latin typeface="Times New Roman"/>
                <a:cs typeface="Times New Roman"/>
              </a:rPr>
              <a:t>	</a:t>
            </a:r>
            <a:r>
              <a:rPr sz="1650" i="1" spc="-50" dirty="0">
                <a:latin typeface="Times New Roman"/>
                <a:cs typeface="Times New Roman"/>
              </a:rPr>
              <a:t>c</a:t>
            </a:r>
            <a:r>
              <a:rPr sz="1650" i="1" dirty="0">
                <a:latin typeface="Times New Roman"/>
                <a:cs typeface="Times New Roman"/>
              </a:rPr>
              <a:t>o</a:t>
            </a:r>
            <a:r>
              <a:rPr sz="1650" i="1" spc="15" dirty="0">
                <a:latin typeface="Times New Roman"/>
                <a:cs typeface="Times New Roman"/>
              </a:rPr>
              <a:t>s</a:t>
            </a:r>
            <a:r>
              <a:rPr sz="1650" i="1" spc="-135" dirty="0">
                <a:latin typeface="Times New Roman"/>
                <a:cs typeface="Times New Roman"/>
              </a:rPr>
              <a:t> </a:t>
            </a:r>
            <a:r>
              <a:rPr sz="1650" spc="-130" dirty="0">
                <a:latin typeface="Times New Roman"/>
                <a:cs typeface="Times New Roman"/>
              </a:rPr>
              <a:t>2</a:t>
            </a:r>
            <a:r>
              <a:rPr sz="1750" i="1" spc="-30" dirty="0">
                <a:latin typeface="Symbol"/>
                <a:cs typeface="Symbol"/>
              </a:rPr>
              <a:t></a:t>
            </a:r>
            <a:r>
              <a:rPr sz="1750" spc="125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8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55987" y="4937147"/>
            <a:ext cx="267970" cy="160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950" i="1" spc="-10" dirty="0">
                <a:latin typeface="Times New Roman"/>
                <a:cs typeface="Times New Roman"/>
              </a:rPr>
              <a:t>x</a:t>
            </a:r>
            <a:r>
              <a:rPr sz="950" spc="85" dirty="0">
                <a:latin typeface="Times New Roman"/>
                <a:cs typeface="Times New Roman"/>
              </a:rPr>
              <a:t>1</a:t>
            </a:r>
            <a:r>
              <a:rPr sz="950" i="1" spc="5" dirty="0">
                <a:latin typeface="Times New Roman"/>
                <a:cs typeface="Times New Roman"/>
              </a:rPr>
              <a:t>y</a:t>
            </a:r>
            <a:r>
              <a:rPr sz="950" spc="15" dirty="0">
                <a:latin typeface="Times New Roman"/>
                <a:cs typeface="Times New Roman"/>
              </a:rPr>
              <a:t>1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2605" y="5275783"/>
            <a:ext cx="2824480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20" dirty="0">
                <a:latin typeface="Times New Roman"/>
                <a:cs typeface="Times New Roman"/>
              </a:rPr>
              <a:t>(</a:t>
            </a:r>
            <a:r>
              <a:rPr sz="1700" i="1" spc="-120" dirty="0">
                <a:latin typeface="Times New Roman"/>
                <a:cs typeface="Times New Roman"/>
              </a:rPr>
              <a:t> </a:t>
            </a:r>
            <a:r>
              <a:rPr sz="1700" i="1" spc="160" dirty="0">
                <a:latin typeface="Times New Roman"/>
                <a:cs typeface="Times New Roman"/>
              </a:rPr>
              <a:t>I</a:t>
            </a:r>
            <a:r>
              <a:rPr sz="1425" i="1" spc="52" baseline="-23391" dirty="0">
                <a:latin typeface="Times New Roman"/>
                <a:cs typeface="Times New Roman"/>
              </a:rPr>
              <a:t>x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22" baseline="-23391" dirty="0">
                <a:latin typeface="Times New Roman"/>
                <a:cs typeface="Times New Roman"/>
              </a:rPr>
              <a:t> </a:t>
            </a:r>
            <a:r>
              <a:rPr sz="1700" spc="35" dirty="0">
                <a:latin typeface="Symbol"/>
                <a:cs typeface="Symbol"/>
              </a:rPr>
              <a:t></a:t>
            </a:r>
            <a:r>
              <a:rPr sz="1700" spc="-130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I</a:t>
            </a:r>
            <a:r>
              <a:rPr sz="1700" i="1" spc="-240" dirty="0">
                <a:latin typeface="Times New Roman"/>
                <a:cs typeface="Times New Roman"/>
              </a:rPr>
              <a:t> </a:t>
            </a:r>
            <a:r>
              <a:rPr sz="1425" i="1" spc="52" baseline="-23391" dirty="0">
                <a:latin typeface="Times New Roman"/>
                <a:cs typeface="Times New Roman"/>
              </a:rPr>
              <a:t>y</a:t>
            </a:r>
            <a:r>
              <a:rPr sz="1425" i="1" baseline="-23391" dirty="0">
                <a:latin typeface="Times New Roman"/>
                <a:cs typeface="Times New Roman"/>
              </a:rPr>
              <a:t>  </a:t>
            </a:r>
            <a:r>
              <a:rPr sz="1700" i="1" spc="165" dirty="0">
                <a:latin typeface="Times New Roman"/>
                <a:cs typeface="Times New Roman"/>
              </a:rPr>
              <a:t>)</a:t>
            </a:r>
            <a:r>
              <a:rPr sz="1700" i="1" spc="35" dirty="0">
                <a:latin typeface="Times New Roman"/>
                <a:cs typeface="Times New Roman"/>
              </a:rPr>
              <a:t>s</a:t>
            </a:r>
            <a:r>
              <a:rPr sz="1700" i="1" spc="-55" dirty="0">
                <a:latin typeface="Times New Roman"/>
                <a:cs typeface="Times New Roman"/>
              </a:rPr>
              <a:t>i</a:t>
            </a:r>
            <a:r>
              <a:rPr sz="1700" i="1" spc="30" dirty="0">
                <a:latin typeface="Times New Roman"/>
                <a:cs typeface="Times New Roman"/>
              </a:rPr>
              <a:t>n</a:t>
            </a:r>
            <a:r>
              <a:rPr sz="1700" i="1" spc="-215" dirty="0">
                <a:latin typeface="Times New Roman"/>
                <a:cs typeface="Times New Roman"/>
              </a:rPr>
              <a:t> </a:t>
            </a:r>
            <a:r>
              <a:rPr sz="1700" spc="-145" dirty="0">
                <a:latin typeface="Times New Roman"/>
                <a:cs typeface="Times New Roman"/>
              </a:rPr>
              <a:t>2</a:t>
            </a:r>
            <a:r>
              <a:rPr i="1" spc="-20" dirty="0">
                <a:latin typeface="Symbol"/>
                <a:cs typeface="Symbol"/>
              </a:rPr>
              <a:t>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z="1700" spc="35" dirty="0">
                <a:latin typeface="Symbol"/>
                <a:cs typeface="Symbol"/>
              </a:rPr>
              <a:t></a:t>
            </a:r>
            <a:r>
              <a:rPr sz="1700" spc="-155" dirty="0">
                <a:latin typeface="Times New Roman"/>
                <a:cs typeface="Times New Roman"/>
              </a:rPr>
              <a:t> </a:t>
            </a:r>
            <a:r>
              <a:rPr sz="1700" spc="70" dirty="0">
                <a:latin typeface="Times New Roman"/>
                <a:cs typeface="Times New Roman"/>
              </a:rPr>
              <a:t>2</a:t>
            </a:r>
            <a:r>
              <a:rPr sz="1700" i="1" spc="160" dirty="0">
                <a:latin typeface="Times New Roman"/>
                <a:cs typeface="Times New Roman"/>
              </a:rPr>
              <a:t>I</a:t>
            </a:r>
            <a:r>
              <a:rPr sz="1425" i="1" baseline="-23391" dirty="0">
                <a:latin typeface="Times New Roman"/>
                <a:cs typeface="Times New Roman"/>
              </a:rPr>
              <a:t>x</a:t>
            </a:r>
            <a:r>
              <a:rPr sz="1425" i="1" spc="52" baseline="-23391" dirty="0">
                <a:latin typeface="Times New Roman"/>
                <a:cs typeface="Times New Roman"/>
              </a:rPr>
              <a:t>y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104" baseline="-23391" dirty="0">
                <a:latin typeface="Times New Roman"/>
                <a:cs typeface="Times New Roman"/>
              </a:rPr>
              <a:t> </a:t>
            </a:r>
            <a:r>
              <a:rPr sz="1700" i="1" spc="-55" dirty="0">
                <a:latin typeface="Times New Roman"/>
                <a:cs typeface="Times New Roman"/>
              </a:rPr>
              <a:t>c</a:t>
            </a:r>
            <a:r>
              <a:rPr sz="1700" i="1" spc="-10" dirty="0">
                <a:latin typeface="Times New Roman"/>
                <a:cs typeface="Times New Roman"/>
              </a:rPr>
              <a:t>o</a:t>
            </a:r>
            <a:r>
              <a:rPr sz="1700" i="1" spc="25" dirty="0">
                <a:latin typeface="Times New Roman"/>
                <a:cs typeface="Times New Roman"/>
              </a:rPr>
              <a:t>s</a:t>
            </a:r>
            <a:r>
              <a:rPr sz="1700" i="1" spc="-160" dirty="0">
                <a:latin typeface="Times New Roman"/>
                <a:cs typeface="Times New Roman"/>
              </a:rPr>
              <a:t> </a:t>
            </a:r>
            <a:r>
              <a:rPr sz="1700" spc="-145" dirty="0">
                <a:latin typeface="Times New Roman"/>
                <a:cs typeface="Times New Roman"/>
              </a:rPr>
              <a:t>2</a:t>
            </a:r>
            <a:r>
              <a:rPr i="1" spc="-20" dirty="0">
                <a:latin typeface="Symbol"/>
                <a:cs typeface="Symbol"/>
              </a:rPr>
              <a:t></a:t>
            </a:r>
            <a:r>
              <a:rPr spc="110" dirty="0">
                <a:latin typeface="Times New Roman"/>
                <a:cs typeface="Times New Roman"/>
              </a:rPr>
              <a:t> </a:t>
            </a:r>
            <a:r>
              <a:rPr sz="1700" spc="35" dirty="0">
                <a:latin typeface="Symbol"/>
                <a:cs typeface="Symbol"/>
              </a:rPr>
              <a:t></a:t>
            </a:r>
            <a:r>
              <a:rPr sz="1700" spc="-105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Times New Roman"/>
                <a:cs typeface="Times New Roman"/>
              </a:rPr>
              <a:t>0</a:t>
            </a:r>
            <a:endParaRPr sz="17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579237" y="5288534"/>
            <a:ext cx="673735" cy="313690"/>
            <a:chOff x="4055236" y="5288534"/>
            <a:chExt cx="673735" cy="313690"/>
          </a:xfrm>
        </p:grpSpPr>
        <p:sp>
          <p:nvSpPr>
            <p:cNvPr id="11" name="object 11"/>
            <p:cNvSpPr/>
            <p:nvPr/>
          </p:nvSpPr>
          <p:spPr>
            <a:xfrm>
              <a:off x="4067936" y="5301234"/>
              <a:ext cx="648335" cy="288290"/>
            </a:xfrm>
            <a:custGeom>
              <a:avLst/>
              <a:gdLst/>
              <a:ahLst/>
              <a:cxnLst/>
              <a:rect l="l" t="t" r="r" b="b"/>
              <a:pathLst>
                <a:path w="648335" h="288289">
                  <a:moveTo>
                    <a:pt x="504063" y="0"/>
                  </a:moveTo>
                  <a:lnTo>
                    <a:pt x="504063" y="72008"/>
                  </a:lnTo>
                  <a:lnTo>
                    <a:pt x="0" y="72008"/>
                  </a:lnTo>
                  <a:lnTo>
                    <a:pt x="0" y="216026"/>
                  </a:lnTo>
                  <a:lnTo>
                    <a:pt x="504063" y="216026"/>
                  </a:lnTo>
                  <a:lnTo>
                    <a:pt x="504063" y="288010"/>
                  </a:lnTo>
                  <a:lnTo>
                    <a:pt x="648080" y="144017"/>
                  </a:lnTo>
                  <a:lnTo>
                    <a:pt x="50406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67936" y="5301234"/>
              <a:ext cx="648335" cy="288290"/>
            </a:xfrm>
            <a:custGeom>
              <a:avLst/>
              <a:gdLst/>
              <a:ahLst/>
              <a:cxnLst/>
              <a:rect l="l" t="t" r="r" b="b"/>
              <a:pathLst>
                <a:path w="648335" h="288289">
                  <a:moveTo>
                    <a:pt x="0" y="72008"/>
                  </a:moveTo>
                  <a:lnTo>
                    <a:pt x="504063" y="72008"/>
                  </a:lnTo>
                  <a:lnTo>
                    <a:pt x="504063" y="0"/>
                  </a:lnTo>
                  <a:lnTo>
                    <a:pt x="648080" y="144017"/>
                  </a:lnTo>
                  <a:lnTo>
                    <a:pt x="504063" y="288010"/>
                  </a:lnTo>
                  <a:lnTo>
                    <a:pt x="504063" y="216026"/>
                  </a:lnTo>
                  <a:lnTo>
                    <a:pt x="0" y="216026"/>
                  </a:lnTo>
                  <a:lnTo>
                    <a:pt x="0" y="72008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391784" y="5251196"/>
            <a:ext cx="373189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Merupakan</a:t>
            </a:r>
            <a:r>
              <a:rPr sz="1600" b="1" spc="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persamaan</a:t>
            </a:r>
            <a:r>
              <a:rPr sz="1600" b="1" spc="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untuk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sumbu</a:t>
            </a:r>
            <a:r>
              <a:rPr sz="1600" b="1" spc="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utama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50870" y="5824220"/>
            <a:ext cx="4392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Produk</a:t>
            </a:r>
            <a:r>
              <a:rPr b="1" u="heavy" spc="-3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Inersia</a:t>
            </a:r>
            <a:r>
              <a:rPr b="1" u="heavy" spc="-3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bernilai</a:t>
            </a:r>
            <a:r>
              <a:rPr b="1"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nol</a:t>
            </a:r>
            <a:r>
              <a:rPr b="1" u="heavy" spc="-3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pada</a:t>
            </a:r>
            <a:r>
              <a:rPr b="1" u="heavy" spc="-20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sumbu</a:t>
            </a:r>
            <a:r>
              <a:rPr b="1" u="heavy" spc="-4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5" dirty="0">
                <a:solidFill>
                  <a:srgbClr val="00AF50"/>
                </a:solidFill>
                <a:uFill>
                  <a:solidFill>
                    <a:srgbClr val="00AF50"/>
                  </a:solidFill>
                </a:uFill>
                <a:latin typeface="Calibri"/>
                <a:cs typeface="Calibri"/>
              </a:rPr>
              <a:t>utama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3996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5556" y="2348814"/>
            <a:ext cx="7920863" cy="353949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091740" y="665810"/>
            <a:ext cx="7950834" cy="47602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63500"/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Utama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dan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Utama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35"/>
              </a:spcBef>
            </a:pPr>
            <a:endParaRPr sz="2700" dirty="0">
              <a:latin typeface="Calibri"/>
              <a:cs typeface="Calibri"/>
            </a:endParaRPr>
          </a:p>
          <a:p>
            <a:pPr marL="313690" marR="68580" indent="-178435" algn="just">
              <a:buFont typeface="Arial"/>
              <a:buChar char="•"/>
              <a:tabLst>
                <a:tab pos="314325" algn="l"/>
              </a:tabLst>
            </a:pPr>
            <a:r>
              <a:rPr sz="2800" spc="-5" dirty="0">
                <a:latin typeface="Calibri"/>
                <a:cs typeface="Calibri"/>
              </a:rPr>
              <a:t>Sumbu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utama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melalui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pusat</a:t>
            </a:r>
            <a:r>
              <a:rPr sz="2800" spc="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spc="6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adalah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sepasang sumbu </a:t>
            </a:r>
            <a:r>
              <a:rPr sz="2800" spc="-10" dirty="0">
                <a:latin typeface="Calibri"/>
                <a:cs typeface="Calibri"/>
              </a:rPr>
              <a:t>orthogonal </a:t>
            </a:r>
            <a:r>
              <a:rPr sz="2800" spc="-15" dirty="0">
                <a:latin typeface="Calibri"/>
                <a:cs typeface="Calibri"/>
              </a:rPr>
              <a:t>dengan </a:t>
            </a:r>
            <a:r>
              <a:rPr sz="2800" spc="-5" dirty="0">
                <a:latin typeface="Calibri"/>
                <a:cs typeface="Calibri"/>
              </a:rPr>
              <a:t>momen </a:t>
            </a:r>
            <a:r>
              <a:rPr sz="2800" spc="-10" dirty="0">
                <a:latin typeface="Calibri"/>
                <a:cs typeface="Calibri"/>
              </a:rPr>
              <a:t>inersia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maksimum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minimum</a:t>
            </a:r>
            <a:endParaRPr sz="2800" dirty="0">
              <a:latin typeface="Calibri"/>
              <a:cs typeface="Calibri"/>
            </a:endParaRPr>
          </a:p>
          <a:p>
            <a:pPr marL="313690" indent="-179070" algn="just">
              <a:lnSpc>
                <a:spcPts val="3340"/>
              </a:lnSpc>
              <a:spcBef>
                <a:spcPts val="40"/>
              </a:spcBef>
              <a:buFont typeface="Arial"/>
              <a:buChar char="•"/>
              <a:tabLst>
                <a:tab pos="314325" algn="l"/>
              </a:tabLst>
            </a:pPr>
            <a:r>
              <a:rPr sz="2800" spc="-15" dirty="0">
                <a:latin typeface="Calibri"/>
                <a:cs typeface="Calibri"/>
              </a:rPr>
              <a:t>Orientasi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sumbu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utama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dinyatakan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sudut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Symbol"/>
                <a:cs typeface="Symbol"/>
              </a:rPr>
              <a:t></a:t>
            </a:r>
            <a:r>
              <a:rPr sz="2775" baseline="-21021" dirty="0">
                <a:latin typeface="Calibri"/>
                <a:cs typeface="Calibri"/>
              </a:rPr>
              <a:t>p</a:t>
            </a:r>
          </a:p>
          <a:p>
            <a:pPr marL="313690" indent="-179070">
              <a:lnSpc>
                <a:spcPts val="3340"/>
              </a:lnSpc>
              <a:buFont typeface="Arial"/>
              <a:buChar char="•"/>
              <a:tabLst>
                <a:tab pos="314325" algn="l"/>
                <a:tab pos="1502410" algn="l"/>
              </a:tabLst>
            </a:pPr>
            <a:r>
              <a:rPr sz="2800" spc="-15" dirty="0">
                <a:latin typeface="Calibri"/>
                <a:cs typeface="Calibri"/>
              </a:rPr>
              <a:t>Produk	inersia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adalah nol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pada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sumbu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utama</a:t>
            </a:r>
            <a:endParaRPr sz="2800" dirty="0">
              <a:latin typeface="Calibri"/>
              <a:cs typeface="Calibri"/>
            </a:endParaRPr>
          </a:p>
          <a:p>
            <a:pPr marL="313690" indent="-179070">
              <a:buFont typeface="Arial"/>
              <a:buChar char="•"/>
              <a:tabLst>
                <a:tab pos="314325" algn="l"/>
              </a:tabLst>
            </a:pPr>
            <a:r>
              <a:rPr sz="2800" spc="-10" dirty="0">
                <a:latin typeface="Calibri"/>
                <a:cs typeface="Calibri"/>
              </a:rPr>
              <a:t>Sumbu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simetri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selalu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merupakan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sumbu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utama</a:t>
            </a:r>
            <a:endParaRPr sz="2800" dirty="0">
              <a:latin typeface="Calibri"/>
              <a:cs typeface="Calibri"/>
            </a:endParaRPr>
          </a:p>
          <a:p>
            <a:pPr marL="313690" marR="68580" indent="-178435">
              <a:buFont typeface="Arial"/>
              <a:buChar char="•"/>
              <a:tabLst>
                <a:tab pos="314325" algn="l"/>
                <a:tab pos="1198880" algn="l"/>
                <a:tab pos="2150110" algn="l"/>
                <a:tab pos="3560445" algn="l"/>
                <a:tab pos="4464050" algn="l"/>
                <a:tab pos="5692775" algn="l"/>
                <a:tab pos="6950075" algn="l"/>
              </a:tabLst>
            </a:pPr>
            <a:r>
              <a:rPr sz="2800" spc="-10" dirty="0">
                <a:latin typeface="Calibri"/>
                <a:cs typeface="Calibri"/>
              </a:rPr>
              <a:t>Tit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k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60" dirty="0">
                <a:latin typeface="Calibri"/>
                <a:cs typeface="Calibri"/>
              </a:rPr>
              <a:t>y</a:t>
            </a:r>
            <a:r>
              <a:rPr sz="2800" spc="5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g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d</a:t>
            </a:r>
            <a:r>
              <a:rPr sz="2800" spc="-2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l</a:t>
            </a:r>
            <a:r>
              <a:rPr sz="2800" spc="-25" dirty="0">
                <a:latin typeface="Calibri"/>
                <a:cs typeface="Calibri"/>
              </a:rPr>
              <a:t>e</a:t>
            </a:r>
            <a:r>
              <a:rPr sz="2800" spc="-40" dirty="0">
                <a:latin typeface="Calibri"/>
                <a:cs typeface="Calibri"/>
              </a:rPr>
              <a:t>w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ti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ole</a:t>
            </a:r>
            <a:r>
              <a:rPr sz="2800" spc="-5" dirty="0">
                <a:latin typeface="Calibri"/>
                <a:cs typeface="Calibri"/>
              </a:rPr>
              <a:t>h</a:t>
            </a:r>
            <a:r>
              <a:rPr sz="2800" dirty="0">
                <a:latin typeface="Calibri"/>
                <a:cs typeface="Calibri"/>
              </a:rPr>
              <a:t>	s</a:t>
            </a:r>
            <a:r>
              <a:rPr sz="2800" spc="-5" dirty="0">
                <a:latin typeface="Calibri"/>
                <a:cs typeface="Calibri"/>
              </a:rPr>
              <a:t>emua</a:t>
            </a:r>
            <a:r>
              <a:rPr sz="2800" dirty="0">
                <a:latin typeface="Calibri"/>
                <a:cs typeface="Calibri"/>
              </a:rPr>
              <a:t>	s</a:t>
            </a:r>
            <a:r>
              <a:rPr sz="2800" spc="-10" dirty="0">
                <a:latin typeface="Calibri"/>
                <a:cs typeface="Calibri"/>
              </a:rPr>
              <a:t>um</a:t>
            </a:r>
            <a:r>
              <a:rPr sz="2800" spc="5" dirty="0">
                <a:latin typeface="Calibri"/>
                <a:cs typeface="Calibri"/>
              </a:rPr>
              <a:t>b</a:t>
            </a:r>
            <a:r>
              <a:rPr sz="2800" spc="-5" dirty="0">
                <a:latin typeface="Calibri"/>
                <a:cs typeface="Calibri"/>
              </a:rPr>
              <a:t>u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u</a:t>
            </a:r>
            <a:r>
              <a:rPr sz="2800" spc="-5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ama  </a:t>
            </a:r>
            <a:r>
              <a:rPr sz="2800" spc="-10" dirty="0">
                <a:latin typeface="Calibri"/>
                <a:cs typeface="Calibri"/>
              </a:rPr>
              <a:t>disebut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titik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utama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(principal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point)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54077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1740" y="665810"/>
            <a:ext cx="7900670" cy="1505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63500"/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Utama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dan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Utama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1850" dirty="0">
              <a:latin typeface="Calibri"/>
              <a:cs typeface="Calibri"/>
            </a:endParaRPr>
          </a:p>
          <a:p>
            <a:pPr marL="406400" indent="-342900"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dirty="0">
                <a:latin typeface="Calibri"/>
                <a:cs typeface="Calibri"/>
              </a:rPr>
              <a:t>rumusan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i="1" spc="-10" dirty="0">
                <a:latin typeface="Calibri"/>
                <a:cs typeface="Calibri"/>
              </a:rPr>
              <a:t>tan</a:t>
            </a:r>
            <a:r>
              <a:rPr sz="2000" i="1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dirty="0">
                <a:latin typeface="Symbol"/>
                <a:cs typeface="Symbol"/>
              </a:rPr>
              <a:t></a:t>
            </a:r>
            <a:r>
              <a:rPr sz="1950" baseline="-21367" dirty="0">
                <a:latin typeface="Calibri"/>
                <a:cs typeface="Calibri"/>
              </a:rPr>
              <a:t>p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5" dirty="0">
                <a:latin typeface="Calibri"/>
                <a:cs typeface="Calibri"/>
              </a:rPr>
              <a:t> dapat </a:t>
            </a:r>
            <a:r>
              <a:rPr sz="2000" spc="-10" dirty="0">
                <a:latin typeface="Calibri"/>
                <a:cs typeface="Calibri"/>
              </a:rPr>
              <a:t>dituliskan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pula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42541" y="3684777"/>
            <a:ext cx="7763509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R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selalu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diambil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bernilai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positif,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merupakan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sisi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miring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segitiga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 gambar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2781" y="4171150"/>
            <a:ext cx="2539609" cy="196176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462349" y="3159151"/>
            <a:ext cx="853440" cy="0"/>
          </a:xfrm>
          <a:custGeom>
            <a:avLst/>
            <a:gdLst/>
            <a:ahLst/>
            <a:cxnLst/>
            <a:rect l="l" t="t" r="r" b="b"/>
            <a:pathLst>
              <a:path w="853439">
                <a:moveTo>
                  <a:pt x="0" y="0"/>
                </a:moveTo>
                <a:lnTo>
                  <a:pt x="853398" y="0"/>
                </a:lnTo>
              </a:path>
            </a:pathLst>
          </a:custGeom>
          <a:ln w="13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694564" y="3156289"/>
            <a:ext cx="39370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2450" spc="130" dirty="0">
                <a:latin typeface="Times New Roman"/>
                <a:cs typeface="Times New Roman"/>
              </a:rPr>
              <a:t>2</a:t>
            </a:r>
            <a:r>
              <a:rPr sz="2450" i="1" spc="40" dirty="0">
                <a:latin typeface="Times New Roman"/>
                <a:cs typeface="Times New Roman"/>
              </a:rPr>
              <a:t>R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3670" y="2674313"/>
            <a:ext cx="112776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3675" spc="52" baseline="-41950" dirty="0">
                <a:latin typeface="Symbol"/>
                <a:cs typeface="Symbol"/>
              </a:rPr>
              <a:t></a:t>
            </a:r>
            <a:r>
              <a:rPr sz="3675" spc="337" baseline="-41950" dirty="0">
                <a:latin typeface="Times New Roman"/>
                <a:cs typeface="Times New Roman"/>
              </a:rPr>
              <a:t> </a:t>
            </a:r>
            <a:r>
              <a:rPr sz="2450" i="1" spc="245" dirty="0">
                <a:latin typeface="Times New Roman"/>
                <a:cs typeface="Times New Roman"/>
              </a:rPr>
              <a:t>I</a:t>
            </a:r>
            <a:r>
              <a:rPr sz="2175" i="1" spc="7" baseline="-22988" dirty="0">
                <a:latin typeface="Times New Roman"/>
                <a:cs typeface="Times New Roman"/>
              </a:rPr>
              <a:t>x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-60" baseline="-22988" dirty="0">
                <a:latin typeface="Times New Roman"/>
                <a:cs typeface="Times New Roman"/>
              </a:rPr>
              <a:t> </a:t>
            </a:r>
            <a:r>
              <a:rPr sz="2450" spc="35" dirty="0">
                <a:latin typeface="Symbol"/>
                <a:cs typeface="Symbol"/>
              </a:rPr>
              <a:t></a:t>
            </a:r>
            <a:r>
              <a:rPr sz="2450" spc="-145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r>
              <a:rPr sz="2450" i="1" spc="-315" dirty="0">
                <a:latin typeface="Times New Roman"/>
                <a:cs typeface="Times New Roman"/>
              </a:rPr>
              <a:t> </a:t>
            </a:r>
            <a:r>
              <a:rPr sz="2175" i="1" spc="7" baseline="-22988" dirty="0">
                <a:latin typeface="Times New Roman"/>
                <a:cs typeface="Times New Roman"/>
              </a:rPr>
              <a:t>y</a:t>
            </a:r>
            <a:endParaRPr sz="2175" baseline="-22988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3542" y="2892731"/>
            <a:ext cx="791845" cy="423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450" i="1" spc="-60" dirty="0">
                <a:latin typeface="Times New Roman"/>
                <a:cs typeface="Times New Roman"/>
              </a:rPr>
              <a:t>c</a:t>
            </a:r>
            <a:r>
              <a:rPr sz="2450" i="1" spc="10" dirty="0">
                <a:latin typeface="Times New Roman"/>
                <a:cs typeface="Times New Roman"/>
              </a:rPr>
              <a:t>o</a:t>
            </a:r>
            <a:r>
              <a:rPr sz="2450" i="1" spc="25" dirty="0">
                <a:latin typeface="Times New Roman"/>
                <a:cs typeface="Times New Roman"/>
              </a:rPr>
              <a:t>s</a:t>
            </a:r>
            <a:r>
              <a:rPr sz="2450" i="1" spc="-190" dirty="0">
                <a:latin typeface="Times New Roman"/>
                <a:cs typeface="Times New Roman"/>
              </a:rPr>
              <a:t> </a:t>
            </a:r>
            <a:r>
              <a:rPr sz="2450" spc="-185" dirty="0">
                <a:latin typeface="Times New Roman"/>
                <a:cs typeface="Times New Roman"/>
              </a:rPr>
              <a:t>2</a:t>
            </a:r>
            <a:r>
              <a:rPr sz="2600" i="1" spc="-45" dirty="0">
                <a:latin typeface="Symbol"/>
                <a:cs typeface="Symbol"/>
              </a:rPr>
              <a:t>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97691" y="3119777"/>
            <a:ext cx="11938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50" i="1" spc="10" dirty="0">
                <a:latin typeface="Times New Roman"/>
                <a:cs typeface="Times New Roman"/>
              </a:rPr>
              <a:t>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49508" y="3179726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575" y="0"/>
                </a:lnTo>
              </a:path>
            </a:pathLst>
          </a:custGeom>
          <a:ln w="13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550524" y="3176863"/>
            <a:ext cx="220979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2450" i="1" spc="40" dirty="0">
                <a:latin typeface="Times New Roman"/>
                <a:cs typeface="Times New Roman"/>
              </a:rPr>
              <a:t>R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60547" y="2694888"/>
            <a:ext cx="877569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3675" spc="52" baseline="-41950" dirty="0">
                <a:latin typeface="Symbol"/>
                <a:cs typeface="Symbol"/>
              </a:rPr>
              <a:t></a:t>
            </a:r>
            <a:r>
              <a:rPr sz="3675" spc="225" baseline="-41950" dirty="0">
                <a:latin typeface="Times New Roman"/>
                <a:cs typeface="Times New Roman"/>
              </a:rPr>
              <a:t> </a:t>
            </a:r>
            <a:r>
              <a:rPr sz="2450" spc="35" dirty="0">
                <a:latin typeface="Symbol"/>
                <a:cs typeface="Symbol"/>
              </a:rPr>
              <a:t></a:t>
            </a:r>
            <a:r>
              <a:rPr sz="2450" spc="-140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r>
              <a:rPr sz="2450" i="1" spc="-385" dirty="0">
                <a:latin typeface="Times New Roman"/>
                <a:cs typeface="Times New Roman"/>
              </a:rPr>
              <a:t> </a:t>
            </a:r>
            <a:r>
              <a:rPr sz="2175" i="1" spc="-44" baseline="-22988" dirty="0">
                <a:latin typeface="Times New Roman"/>
                <a:cs typeface="Times New Roman"/>
              </a:rPr>
              <a:t>xy</a:t>
            </a:r>
            <a:endParaRPr sz="2175" baseline="-22988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34094" y="2913351"/>
            <a:ext cx="737870" cy="423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450" i="1" spc="75" dirty="0">
                <a:latin typeface="Times New Roman"/>
                <a:cs typeface="Times New Roman"/>
              </a:rPr>
              <a:t>s</a:t>
            </a:r>
            <a:r>
              <a:rPr sz="2450" i="1" spc="-65" dirty="0">
                <a:latin typeface="Times New Roman"/>
                <a:cs typeface="Times New Roman"/>
              </a:rPr>
              <a:t>i</a:t>
            </a:r>
            <a:r>
              <a:rPr sz="2450" i="1" spc="30" dirty="0">
                <a:latin typeface="Times New Roman"/>
                <a:cs typeface="Times New Roman"/>
              </a:rPr>
              <a:t>n</a:t>
            </a:r>
            <a:r>
              <a:rPr sz="2450" i="1" spc="-275" dirty="0">
                <a:latin typeface="Times New Roman"/>
                <a:cs typeface="Times New Roman"/>
              </a:rPr>
              <a:t> </a:t>
            </a:r>
            <a:r>
              <a:rPr sz="2450" spc="-185" dirty="0">
                <a:latin typeface="Times New Roman"/>
                <a:cs typeface="Times New Roman"/>
              </a:rPr>
              <a:t>2</a:t>
            </a:r>
            <a:r>
              <a:rPr sz="2600" i="1" spc="-45" dirty="0">
                <a:latin typeface="Symbol"/>
                <a:cs typeface="Symbol"/>
              </a:rPr>
              <a:t>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4219" y="3140351"/>
            <a:ext cx="118745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50" i="1" spc="5" dirty="0">
                <a:latin typeface="Times New Roman"/>
                <a:cs typeface="Times New Roman"/>
              </a:rPr>
              <a:t>p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90573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40" y="1570483"/>
            <a:ext cx="7853680" cy="13029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</a:pP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Utama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dan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Utama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1900">
              <a:latin typeface="Calibri"/>
              <a:cs typeface="Calibri"/>
            </a:endParaRPr>
          </a:p>
          <a:p>
            <a:pPr marL="393065" marR="55880" indent="-342900">
              <a:lnSpc>
                <a:spcPts val="2380"/>
              </a:lnSpc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Substitusikan nilai </a:t>
            </a:r>
            <a:r>
              <a:rPr sz="2000" i="1" spc="-10" dirty="0">
                <a:latin typeface="Calibri"/>
                <a:cs typeface="Calibri"/>
              </a:rPr>
              <a:t>cos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dirty="0">
                <a:latin typeface="Symbol"/>
                <a:cs typeface="Symbol"/>
              </a:rPr>
              <a:t></a:t>
            </a:r>
            <a:r>
              <a:rPr sz="1950" baseline="-21367" dirty="0">
                <a:latin typeface="Calibri"/>
                <a:cs typeface="Calibri"/>
              </a:rPr>
              <a:t>p</a:t>
            </a:r>
            <a:r>
              <a:rPr sz="1950" spc="7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i="1" spc="-10" dirty="0">
                <a:latin typeface="Calibri"/>
                <a:cs typeface="Calibri"/>
              </a:rPr>
              <a:t>sin </a:t>
            </a:r>
            <a:r>
              <a:rPr sz="2000" spc="5" dirty="0">
                <a:latin typeface="Calibri"/>
                <a:cs typeface="Calibri"/>
              </a:rPr>
              <a:t>2</a:t>
            </a:r>
            <a:r>
              <a:rPr sz="2000" spc="5" dirty="0">
                <a:latin typeface="Symbol"/>
                <a:cs typeface="Symbol"/>
              </a:rPr>
              <a:t></a:t>
            </a:r>
            <a:r>
              <a:rPr sz="1950" spc="7" baseline="-21367" dirty="0">
                <a:latin typeface="Calibri"/>
                <a:cs typeface="Calibri"/>
              </a:rPr>
              <a:t>p</a:t>
            </a:r>
            <a:r>
              <a:rPr sz="1950" spc="15" baseline="-21367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rumusan </a:t>
            </a:r>
            <a:r>
              <a:rPr sz="2000" spc="-10" dirty="0">
                <a:latin typeface="Calibri"/>
                <a:cs typeface="Calibri"/>
              </a:rPr>
              <a:t>untuk 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1950" i="1" baseline="-21367" dirty="0">
                <a:latin typeface="Calibri"/>
                <a:cs typeface="Calibri"/>
              </a:rPr>
              <a:t>x1</a:t>
            </a:r>
            <a:r>
              <a:rPr sz="2000" dirty="0">
                <a:latin typeface="Calibri"/>
                <a:cs typeface="Calibri"/>
              </a:rPr>
              <a:t>, guna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mendapatkan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10" dirty="0">
                <a:latin typeface="Calibri"/>
                <a:cs typeface="Calibri"/>
              </a:rPr>
              <a:t> inersia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utama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0" y="4355720"/>
            <a:ext cx="77787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indent="-342900">
              <a:spcBef>
                <a:spcPts val="10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10" dirty="0">
                <a:latin typeface="Calibri"/>
                <a:cs typeface="Calibri"/>
              </a:rPr>
              <a:t> inersia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utama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kecil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diperoleh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1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I</a:t>
            </a:r>
            <a:r>
              <a:rPr sz="1950" i="1" spc="7" baseline="-21367" dirty="0">
                <a:latin typeface="Calibri"/>
                <a:cs typeface="Calibri"/>
              </a:rPr>
              <a:t>2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1950" i="1" baseline="-21367" dirty="0">
                <a:latin typeface="Calibri"/>
                <a:cs typeface="Calibri"/>
              </a:rPr>
              <a:t>x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I</a:t>
            </a:r>
            <a:r>
              <a:rPr sz="1950" i="1" baseline="-21367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, </a:t>
            </a:r>
            <a:r>
              <a:rPr sz="2000" spc="-15" dirty="0">
                <a:latin typeface="Calibri"/>
                <a:cs typeface="Calibri"/>
              </a:rPr>
              <a:t>atau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054475" y="2997201"/>
            <a:ext cx="4084954" cy="1152525"/>
            <a:chOff x="2530475" y="2997200"/>
            <a:chExt cx="4084954" cy="1152525"/>
          </a:xfrm>
        </p:grpSpPr>
        <p:sp>
          <p:nvSpPr>
            <p:cNvPr id="6" name="object 6"/>
            <p:cNvSpPr/>
            <p:nvPr/>
          </p:nvSpPr>
          <p:spPr>
            <a:xfrm>
              <a:off x="2530475" y="2997200"/>
              <a:ext cx="4084954" cy="1152525"/>
            </a:xfrm>
            <a:custGeom>
              <a:avLst/>
              <a:gdLst/>
              <a:ahLst/>
              <a:cxnLst/>
              <a:rect l="l" t="t" r="r" b="b"/>
              <a:pathLst>
                <a:path w="4084954" h="1152525">
                  <a:moveTo>
                    <a:pt x="4084701" y="0"/>
                  </a:moveTo>
                  <a:lnTo>
                    <a:pt x="0" y="0"/>
                  </a:lnTo>
                  <a:lnTo>
                    <a:pt x="0" y="1152525"/>
                  </a:lnTo>
                  <a:lnTo>
                    <a:pt x="4084701" y="1152525"/>
                  </a:lnTo>
                  <a:lnTo>
                    <a:pt x="4084701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91369" y="3687479"/>
              <a:ext cx="40005" cy="23495"/>
            </a:xfrm>
            <a:custGeom>
              <a:avLst/>
              <a:gdLst/>
              <a:ahLst/>
              <a:cxnLst/>
              <a:rect l="l" t="t" r="r" b="b"/>
              <a:pathLst>
                <a:path w="40004" h="23495">
                  <a:moveTo>
                    <a:pt x="0" y="23095"/>
                  </a:moveTo>
                  <a:lnTo>
                    <a:pt x="39995" y="0"/>
                  </a:lnTo>
                </a:path>
              </a:pathLst>
            </a:custGeom>
            <a:ln w="131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31364" y="3694341"/>
              <a:ext cx="58419" cy="370205"/>
            </a:xfrm>
            <a:custGeom>
              <a:avLst/>
              <a:gdLst/>
              <a:ahLst/>
              <a:cxnLst/>
              <a:rect l="l" t="t" r="r" b="b"/>
              <a:pathLst>
                <a:path w="58420" h="370204">
                  <a:moveTo>
                    <a:pt x="0" y="0"/>
                  </a:moveTo>
                  <a:lnTo>
                    <a:pt x="58380" y="369804"/>
                  </a:lnTo>
                </a:path>
              </a:pathLst>
            </a:custGeom>
            <a:ln w="260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96090" y="3079055"/>
              <a:ext cx="2155190" cy="985519"/>
            </a:xfrm>
            <a:custGeom>
              <a:avLst/>
              <a:gdLst/>
              <a:ahLst/>
              <a:cxnLst/>
              <a:rect l="l" t="t" r="r" b="b"/>
              <a:pathLst>
                <a:path w="2155190" h="985520">
                  <a:moveTo>
                    <a:pt x="0" y="985090"/>
                  </a:moveTo>
                  <a:lnTo>
                    <a:pt x="76766" y="0"/>
                  </a:lnTo>
                </a:path>
                <a:path w="2155190" h="985520">
                  <a:moveTo>
                    <a:pt x="76766" y="0"/>
                  </a:moveTo>
                  <a:lnTo>
                    <a:pt x="2154998" y="0"/>
                  </a:lnTo>
                </a:path>
              </a:pathLst>
            </a:custGeom>
            <a:ln w="132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936744" y="3344294"/>
            <a:ext cx="106045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50" spc="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68828" y="3319850"/>
            <a:ext cx="866775" cy="70675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R="5080" algn="ctr">
              <a:spcBef>
                <a:spcPts val="335"/>
              </a:spcBef>
              <a:tabLst>
                <a:tab pos="716915" algn="l"/>
              </a:tabLst>
            </a:pPr>
            <a:r>
              <a:rPr sz="14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450" i="1" u="heavy" spc="-1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	y</a:t>
            </a:r>
            <a:r>
              <a:rPr sz="1450" i="1" u="heavy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450">
              <a:latin typeface="Times New Roman"/>
              <a:cs typeface="Times New Roman"/>
            </a:endParaRPr>
          </a:p>
          <a:p>
            <a:pPr algn="ctr">
              <a:spcBef>
                <a:spcPts val="440"/>
              </a:spcBef>
            </a:pPr>
            <a:r>
              <a:rPr sz="2450" spc="30" dirty="0">
                <a:latin typeface="Times New Roman"/>
                <a:cs typeface="Times New Roman"/>
              </a:rPr>
              <a:t>2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51600" y="3319850"/>
            <a:ext cx="871219" cy="70675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R="5080" algn="ctr">
              <a:spcBef>
                <a:spcPts val="335"/>
              </a:spcBef>
              <a:tabLst>
                <a:tab pos="721360" algn="l"/>
              </a:tabLst>
            </a:pPr>
            <a:r>
              <a:rPr sz="14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450" i="1" u="heavy" spc="-1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	y</a:t>
            </a:r>
            <a:r>
              <a:rPr sz="1450" i="1" u="heavy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450">
              <a:latin typeface="Times New Roman"/>
              <a:cs typeface="Times New Roman"/>
            </a:endParaRPr>
          </a:p>
          <a:p>
            <a:pPr algn="ctr">
              <a:spcBef>
                <a:spcPts val="440"/>
              </a:spcBef>
            </a:pPr>
            <a:r>
              <a:rPr sz="2450" spc="30" dirty="0">
                <a:latin typeface="Times New Roman"/>
                <a:cs typeface="Times New Roman"/>
              </a:rPr>
              <a:t>2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36280" y="3377993"/>
            <a:ext cx="908685" cy="7245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ts val="2735"/>
              </a:lnSpc>
              <a:spcBef>
                <a:spcPts val="125"/>
              </a:spcBef>
              <a:tabLst>
                <a:tab pos="335915" algn="l"/>
              </a:tabLst>
            </a:pPr>
            <a:r>
              <a:rPr sz="3675" spc="30" baseline="2267" dirty="0">
                <a:latin typeface="Symbol"/>
                <a:cs typeface="Symbol"/>
              </a:rPr>
              <a:t></a:t>
            </a:r>
            <a:r>
              <a:rPr sz="3675" spc="30" baseline="2267" dirty="0">
                <a:latin typeface="Times New Roman"/>
                <a:cs typeface="Times New Roman"/>
              </a:rPr>
              <a:t>	</a:t>
            </a:r>
            <a:r>
              <a:rPr sz="2450" spc="30" dirty="0">
                <a:latin typeface="Symbol"/>
                <a:cs typeface="Symbol"/>
              </a:rPr>
              <a:t></a:t>
            </a:r>
            <a:r>
              <a:rPr sz="2450" spc="-100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r>
              <a:rPr sz="2450" i="1" spc="-380" dirty="0">
                <a:latin typeface="Times New Roman"/>
                <a:cs typeface="Times New Roman"/>
              </a:rPr>
              <a:t> </a:t>
            </a:r>
            <a:r>
              <a:rPr sz="2175" i="1" spc="-44" baseline="-22988" dirty="0">
                <a:latin typeface="Times New Roman"/>
                <a:cs typeface="Times New Roman"/>
              </a:rPr>
              <a:t>xy</a:t>
            </a:r>
            <a:endParaRPr sz="2175" baseline="-22988">
              <a:latin typeface="Times New Roman"/>
              <a:cs typeface="Times New Roman"/>
            </a:endParaRPr>
          </a:p>
          <a:p>
            <a:pPr marL="25400">
              <a:lnSpc>
                <a:spcPts val="2735"/>
              </a:lnSpc>
            </a:pPr>
            <a:r>
              <a:rPr sz="2450" spc="20" dirty="0">
                <a:latin typeface="Symbol"/>
                <a:cs typeface="Symbol"/>
              </a:rPr>
              <a:t>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36279" y="2951337"/>
            <a:ext cx="292100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3675" spc="97" baseline="-37414" dirty="0">
                <a:latin typeface="Symbol"/>
                <a:cs typeface="Symbol"/>
              </a:rPr>
              <a:t></a:t>
            </a:r>
            <a:r>
              <a:rPr sz="1450" spc="6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72978" y="3377993"/>
            <a:ext cx="569595" cy="7245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ts val="2735"/>
              </a:lnSpc>
              <a:spcBef>
                <a:spcPts val="125"/>
              </a:spcBef>
              <a:tabLst>
                <a:tab pos="433705" algn="l"/>
              </a:tabLst>
            </a:pPr>
            <a:r>
              <a:rPr sz="2450" spc="30" dirty="0">
                <a:latin typeface="Symbol"/>
                <a:cs typeface="Symbol"/>
              </a:rPr>
              <a:t></a:t>
            </a:r>
            <a:r>
              <a:rPr sz="2450" spc="30" dirty="0">
                <a:latin typeface="Times New Roman"/>
                <a:cs typeface="Times New Roman"/>
              </a:rPr>
              <a:t>	</a:t>
            </a:r>
            <a:r>
              <a:rPr sz="3675" spc="30" baseline="2267" dirty="0">
                <a:latin typeface="Symbol"/>
                <a:cs typeface="Symbol"/>
              </a:rPr>
              <a:t></a:t>
            </a:r>
            <a:endParaRPr sz="3675" baseline="2267">
              <a:latin typeface="Symbol"/>
              <a:cs typeface="Symbol"/>
            </a:endParaRPr>
          </a:p>
          <a:p>
            <a:pPr marR="5080" algn="r">
              <a:lnSpc>
                <a:spcPts val="2735"/>
              </a:lnSpc>
            </a:pPr>
            <a:r>
              <a:rPr sz="2450" spc="20" dirty="0">
                <a:latin typeface="Symbol"/>
                <a:cs typeface="Symbol"/>
              </a:rPr>
              <a:t>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82701" y="3141249"/>
            <a:ext cx="2178685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305435" algn="l"/>
                <a:tab pos="1323975" algn="l"/>
                <a:tab pos="1823085" algn="l"/>
              </a:tabLst>
            </a:pPr>
            <a:r>
              <a:rPr sz="2450" i="1" spc="20" dirty="0">
                <a:latin typeface="Times New Roman"/>
                <a:cs typeface="Times New Roman"/>
              </a:rPr>
              <a:t>I	</a:t>
            </a:r>
            <a:r>
              <a:rPr sz="2450" spc="30" dirty="0">
                <a:latin typeface="Symbol"/>
                <a:cs typeface="Symbol"/>
              </a:rPr>
              <a:t></a:t>
            </a:r>
            <a:r>
              <a:rPr sz="2450" spc="-100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3675" spc="30" baseline="-4535" dirty="0">
                <a:latin typeface="Symbol"/>
                <a:cs typeface="Symbol"/>
              </a:rPr>
              <a:t></a:t>
            </a:r>
            <a:r>
              <a:rPr sz="3675" spc="-89" baseline="-4535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spc="30" dirty="0">
                <a:latin typeface="Symbol"/>
                <a:cs typeface="Symbol"/>
              </a:rPr>
              <a:t></a:t>
            </a:r>
            <a:r>
              <a:rPr sz="2450" spc="-135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86184" y="3377992"/>
            <a:ext cx="528320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2450" i="1" spc="15" dirty="0">
                <a:latin typeface="Times New Roman"/>
                <a:cs typeface="Times New Roman"/>
              </a:rPr>
              <a:t>I</a:t>
            </a:r>
            <a:r>
              <a:rPr sz="2175" spc="22" baseline="-22988" dirty="0">
                <a:latin typeface="Times New Roman"/>
                <a:cs typeface="Times New Roman"/>
              </a:rPr>
              <a:t>1</a:t>
            </a:r>
            <a:r>
              <a:rPr sz="2175" spc="405" baseline="-22988" dirty="0">
                <a:latin typeface="Times New Roman"/>
                <a:cs typeface="Times New Roman"/>
              </a:rPr>
              <a:t> </a:t>
            </a:r>
            <a:r>
              <a:rPr sz="2450" spc="30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041775" y="4868863"/>
            <a:ext cx="4110354" cy="1152525"/>
            <a:chOff x="2517775" y="4868862"/>
            <a:chExt cx="4110354" cy="1152525"/>
          </a:xfrm>
        </p:grpSpPr>
        <p:sp>
          <p:nvSpPr>
            <p:cNvPr id="19" name="object 19"/>
            <p:cNvSpPr/>
            <p:nvPr/>
          </p:nvSpPr>
          <p:spPr>
            <a:xfrm>
              <a:off x="2517775" y="4868862"/>
              <a:ext cx="4110354" cy="1152525"/>
            </a:xfrm>
            <a:custGeom>
              <a:avLst/>
              <a:gdLst/>
              <a:ahLst/>
              <a:cxnLst/>
              <a:rect l="l" t="t" r="r" b="b"/>
              <a:pathLst>
                <a:path w="4110354" h="1152525">
                  <a:moveTo>
                    <a:pt x="4110101" y="0"/>
                  </a:moveTo>
                  <a:lnTo>
                    <a:pt x="0" y="0"/>
                  </a:lnTo>
                  <a:lnTo>
                    <a:pt x="0" y="1152525"/>
                  </a:lnTo>
                  <a:lnTo>
                    <a:pt x="4110101" y="1152525"/>
                  </a:lnTo>
                  <a:lnTo>
                    <a:pt x="4110101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08241" y="5559141"/>
              <a:ext cx="40005" cy="23495"/>
            </a:xfrm>
            <a:custGeom>
              <a:avLst/>
              <a:gdLst/>
              <a:ahLst/>
              <a:cxnLst/>
              <a:rect l="l" t="t" r="r" b="b"/>
              <a:pathLst>
                <a:path w="40004" h="23495">
                  <a:moveTo>
                    <a:pt x="0" y="23095"/>
                  </a:moveTo>
                  <a:lnTo>
                    <a:pt x="39963" y="0"/>
                  </a:lnTo>
                </a:path>
              </a:pathLst>
            </a:custGeom>
            <a:ln w="131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48205" y="5566003"/>
              <a:ext cx="57785" cy="370205"/>
            </a:xfrm>
            <a:custGeom>
              <a:avLst/>
              <a:gdLst/>
              <a:ahLst/>
              <a:cxnLst/>
              <a:rect l="l" t="t" r="r" b="b"/>
              <a:pathLst>
                <a:path w="57785" h="370204">
                  <a:moveTo>
                    <a:pt x="0" y="0"/>
                  </a:moveTo>
                  <a:lnTo>
                    <a:pt x="57748" y="369804"/>
                  </a:lnTo>
                </a:path>
              </a:pathLst>
            </a:custGeom>
            <a:ln w="26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412922" y="4950717"/>
              <a:ext cx="2154555" cy="985519"/>
            </a:xfrm>
            <a:custGeom>
              <a:avLst/>
              <a:gdLst/>
              <a:ahLst/>
              <a:cxnLst/>
              <a:rect l="l" t="t" r="r" b="b"/>
              <a:pathLst>
                <a:path w="2154554" h="985520">
                  <a:moveTo>
                    <a:pt x="0" y="985090"/>
                  </a:moveTo>
                  <a:lnTo>
                    <a:pt x="76781" y="0"/>
                  </a:lnTo>
                </a:path>
                <a:path w="2154554" h="985520">
                  <a:moveTo>
                    <a:pt x="76781" y="0"/>
                  </a:moveTo>
                  <a:lnTo>
                    <a:pt x="2154015" y="0"/>
                  </a:lnTo>
                </a:path>
              </a:pathLst>
            </a:custGeom>
            <a:ln w="132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952612" y="5215957"/>
            <a:ext cx="106045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450" spc="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85650" y="5191513"/>
            <a:ext cx="865505" cy="70675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R="5080" algn="ctr">
              <a:spcBef>
                <a:spcPts val="335"/>
              </a:spcBef>
              <a:tabLst>
                <a:tab pos="716915" algn="l"/>
              </a:tabLst>
            </a:pPr>
            <a:r>
              <a:rPr sz="14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450" i="1" u="heavy" spc="-1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	y</a:t>
            </a:r>
            <a:r>
              <a:rPr sz="145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450">
              <a:latin typeface="Times New Roman"/>
              <a:cs typeface="Times New Roman"/>
            </a:endParaRPr>
          </a:p>
          <a:p>
            <a:pPr algn="ctr">
              <a:spcBef>
                <a:spcPts val="440"/>
              </a:spcBef>
            </a:pPr>
            <a:r>
              <a:rPr sz="2450" spc="30" dirty="0">
                <a:latin typeface="Times New Roman"/>
                <a:cs typeface="Times New Roman"/>
              </a:rPr>
              <a:t>2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73084" y="5191513"/>
            <a:ext cx="870585" cy="70675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R="5080" algn="ctr">
              <a:spcBef>
                <a:spcPts val="335"/>
              </a:spcBef>
              <a:tabLst>
                <a:tab pos="721360" algn="l"/>
              </a:tabLst>
            </a:pPr>
            <a:r>
              <a:rPr sz="14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1450" i="1" u="heavy" spc="-1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	y</a:t>
            </a:r>
            <a:r>
              <a:rPr sz="145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450">
              <a:latin typeface="Times New Roman"/>
              <a:cs typeface="Times New Roman"/>
            </a:endParaRPr>
          </a:p>
          <a:p>
            <a:pPr algn="ctr">
              <a:spcBef>
                <a:spcPts val="440"/>
              </a:spcBef>
            </a:pPr>
            <a:r>
              <a:rPr sz="2450" spc="30" dirty="0">
                <a:latin typeface="Times New Roman"/>
                <a:cs typeface="Times New Roman"/>
              </a:rPr>
              <a:t>2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52272" y="5249656"/>
            <a:ext cx="908685" cy="7245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ts val="2735"/>
              </a:lnSpc>
              <a:spcBef>
                <a:spcPts val="125"/>
              </a:spcBef>
              <a:tabLst>
                <a:tab pos="335915" algn="l"/>
              </a:tabLst>
            </a:pPr>
            <a:r>
              <a:rPr sz="3675" spc="30" baseline="2267" dirty="0">
                <a:latin typeface="Symbol"/>
                <a:cs typeface="Symbol"/>
              </a:rPr>
              <a:t></a:t>
            </a:r>
            <a:r>
              <a:rPr sz="3675" spc="30" baseline="2267" dirty="0">
                <a:latin typeface="Times New Roman"/>
                <a:cs typeface="Times New Roman"/>
              </a:rPr>
              <a:t>	</a:t>
            </a:r>
            <a:r>
              <a:rPr sz="2450" spc="30" dirty="0">
                <a:latin typeface="Symbol"/>
                <a:cs typeface="Symbol"/>
              </a:rPr>
              <a:t></a:t>
            </a:r>
            <a:r>
              <a:rPr sz="2450" spc="-95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r>
              <a:rPr sz="2450" i="1" spc="-385" dirty="0">
                <a:latin typeface="Times New Roman"/>
                <a:cs typeface="Times New Roman"/>
              </a:rPr>
              <a:t> </a:t>
            </a:r>
            <a:r>
              <a:rPr sz="2175" i="1" spc="-44" baseline="-22988" dirty="0">
                <a:latin typeface="Times New Roman"/>
                <a:cs typeface="Times New Roman"/>
              </a:rPr>
              <a:t>xy</a:t>
            </a:r>
            <a:endParaRPr sz="2175" baseline="-22988">
              <a:latin typeface="Times New Roman"/>
              <a:cs typeface="Times New Roman"/>
            </a:endParaRPr>
          </a:p>
          <a:p>
            <a:pPr marL="25400">
              <a:lnSpc>
                <a:spcPts val="2735"/>
              </a:lnSpc>
            </a:pPr>
            <a:r>
              <a:rPr sz="2450" spc="20" dirty="0">
                <a:latin typeface="Symbol"/>
                <a:cs typeface="Symbol"/>
              </a:rPr>
              <a:t>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52271" y="4823000"/>
            <a:ext cx="292100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3675" spc="97" baseline="-37414" dirty="0">
                <a:latin typeface="Symbol"/>
                <a:cs typeface="Symbol"/>
              </a:rPr>
              <a:t></a:t>
            </a:r>
            <a:r>
              <a:rPr sz="1450" spc="6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94332" y="5249656"/>
            <a:ext cx="564515" cy="7245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ts val="2735"/>
              </a:lnSpc>
              <a:spcBef>
                <a:spcPts val="125"/>
              </a:spcBef>
              <a:tabLst>
                <a:tab pos="428625" algn="l"/>
              </a:tabLst>
            </a:pPr>
            <a:r>
              <a:rPr sz="2450" spc="30" dirty="0">
                <a:latin typeface="Symbol"/>
                <a:cs typeface="Symbol"/>
              </a:rPr>
              <a:t></a:t>
            </a:r>
            <a:r>
              <a:rPr sz="2450" spc="30" dirty="0">
                <a:latin typeface="Times New Roman"/>
                <a:cs typeface="Times New Roman"/>
              </a:rPr>
              <a:t>	</a:t>
            </a:r>
            <a:r>
              <a:rPr sz="3675" spc="30" baseline="2267" dirty="0">
                <a:latin typeface="Symbol"/>
                <a:cs typeface="Symbol"/>
              </a:rPr>
              <a:t></a:t>
            </a:r>
            <a:endParaRPr sz="3675" baseline="2267">
              <a:latin typeface="Symbol"/>
              <a:cs typeface="Symbol"/>
            </a:endParaRPr>
          </a:p>
          <a:p>
            <a:pPr marR="5080" algn="r">
              <a:lnSpc>
                <a:spcPts val="2735"/>
              </a:lnSpc>
            </a:pPr>
            <a:r>
              <a:rPr sz="2450" spc="20" dirty="0">
                <a:latin typeface="Symbol"/>
                <a:cs typeface="Symbol"/>
              </a:rPr>
              <a:t>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04155" y="5012911"/>
            <a:ext cx="2173605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305435" algn="l"/>
                <a:tab pos="1318895" algn="l"/>
                <a:tab pos="1818005" algn="l"/>
              </a:tabLst>
            </a:pPr>
            <a:r>
              <a:rPr sz="2450" i="1" spc="20" dirty="0">
                <a:latin typeface="Times New Roman"/>
                <a:cs typeface="Times New Roman"/>
              </a:rPr>
              <a:t>I	</a:t>
            </a:r>
            <a:r>
              <a:rPr sz="2450" spc="30" dirty="0">
                <a:latin typeface="Symbol"/>
                <a:cs typeface="Symbol"/>
              </a:rPr>
              <a:t></a:t>
            </a:r>
            <a:r>
              <a:rPr sz="2450" spc="-95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3675" spc="30" baseline="-4535" dirty="0">
                <a:latin typeface="Symbol"/>
                <a:cs typeface="Symbol"/>
              </a:rPr>
              <a:t></a:t>
            </a:r>
            <a:r>
              <a:rPr sz="3675" spc="-82" baseline="-4535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r>
              <a:rPr sz="2450" i="1" dirty="0">
                <a:latin typeface="Times New Roman"/>
                <a:cs typeface="Times New Roman"/>
              </a:rPr>
              <a:t>	</a:t>
            </a:r>
            <a:r>
              <a:rPr sz="2450" spc="30" dirty="0">
                <a:latin typeface="Symbol"/>
                <a:cs typeface="Symbol"/>
              </a:rPr>
              <a:t></a:t>
            </a:r>
            <a:r>
              <a:rPr sz="2450" spc="-135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I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73476" y="5249655"/>
            <a:ext cx="562610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2450" i="1" spc="100" dirty="0">
                <a:latin typeface="Times New Roman"/>
                <a:cs typeface="Times New Roman"/>
              </a:rPr>
              <a:t>I</a:t>
            </a:r>
            <a:r>
              <a:rPr sz="2175" spc="150" baseline="-22988" dirty="0">
                <a:latin typeface="Times New Roman"/>
                <a:cs typeface="Times New Roman"/>
              </a:rPr>
              <a:t>2</a:t>
            </a:r>
            <a:r>
              <a:rPr sz="2175" spc="547" baseline="-22988" dirty="0">
                <a:latin typeface="Times New Roman"/>
                <a:cs typeface="Times New Roman"/>
              </a:rPr>
              <a:t> </a:t>
            </a:r>
            <a:r>
              <a:rPr sz="2450" spc="30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4204410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70482"/>
            <a:ext cx="5274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Sumbu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Utama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dan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Momen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Inersia 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Utama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2089251"/>
            <a:ext cx="985519" cy="756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spcBef>
                <a:spcPts val="580"/>
              </a:spcBef>
            </a:pPr>
            <a:r>
              <a:rPr sz="2000" b="1" u="heavy" spc="-1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10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8</a:t>
            </a:r>
            <a:endParaRPr sz="2000">
              <a:latin typeface="Calibri"/>
              <a:cs typeface="Calibri"/>
            </a:endParaRPr>
          </a:p>
          <a:p>
            <a:pPr marL="27940">
              <a:spcBef>
                <a:spcPts val="480"/>
              </a:spcBef>
            </a:pPr>
            <a:r>
              <a:rPr sz="2000" spc="-18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tu</a:t>
            </a:r>
            <a:r>
              <a:rPr sz="2000" spc="-35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34639" y="2515363"/>
            <a:ext cx="27571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144905" algn="l"/>
                <a:tab pos="2080895" algn="l"/>
              </a:tabLst>
            </a:pPr>
            <a:r>
              <a:rPr sz="2000" spc="-5" dirty="0">
                <a:latin typeface="Calibri"/>
                <a:cs typeface="Calibri"/>
              </a:rPr>
              <a:t>or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nt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i	</a:t>
            </a:r>
            <a:r>
              <a:rPr sz="2000" spc="-5" dirty="0">
                <a:latin typeface="Calibri"/>
                <a:cs typeface="Calibri"/>
              </a:rPr>
              <a:t>sumb</a:t>
            </a:r>
            <a:r>
              <a:rPr sz="2000" dirty="0">
                <a:latin typeface="Calibri"/>
                <a:cs typeface="Calibri"/>
              </a:rPr>
              <a:t>u	</a:t>
            </a:r>
            <a:r>
              <a:rPr sz="2000" spc="-5" dirty="0">
                <a:latin typeface="Calibri"/>
                <a:cs typeface="Calibri"/>
              </a:rPr>
              <a:t>u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ama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4064" y="2820417"/>
            <a:ext cx="3947160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serta </a:t>
            </a:r>
            <a:r>
              <a:rPr sz="2000" spc="-15" dirty="0">
                <a:latin typeface="Calibri"/>
                <a:cs typeface="Calibri"/>
              </a:rPr>
              <a:t>besarnya </a:t>
            </a: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inersia </a:t>
            </a:r>
            <a:r>
              <a:rPr sz="2000" spc="-5" dirty="0">
                <a:latin typeface="Calibri"/>
                <a:cs typeface="Calibri"/>
              </a:rPr>
              <a:t>utama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-5" dirty="0">
                <a:latin typeface="Calibri"/>
                <a:cs typeface="Calibri"/>
              </a:rPr>
              <a:t> penampang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Z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gambar.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Gunakan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h</a:t>
            </a:r>
            <a:r>
              <a:rPr sz="2000" i="1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200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mm,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b</a:t>
            </a:r>
            <a:endParaRPr sz="2000">
              <a:latin typeface="Calibri"/>
              <a:cs typeface="Calibri"/>
            </a:endParaRPr>
          </a:p>
          <a:p>
            <a:pPr marL="12700" algn="just"/>
            <a:r>
              <a:rPr sz="2000" dirty="0">
                <a:latin typeface="Calibri"/>
                <a:cs typeface="Calibri"/>
              </a:rPr>
              <a:t>=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90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2000" spc="-5" dirty="0">
                <a:latin typeface="Calibri"/>
                <a:cs typeface="Calibri"/>
              </a:rPr>
              <a:t> dan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15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5965" y="4466590"/>
            <a:ext cx="2261235" cy="1734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3180" indent="13335">
              <a:spcBef>
                <a:spcPts val="100"/>
              </a:spcBef>
              <a:tabLst>
                <a:tab pos="859790" algn="l"/>
              </a:tabLst>
            </a:pPr>
            <a:r>
              <a:rPr sz="2000" spc="-5" dirty="0">
                <a:latin typeface="Calibri"/>
                <a:cs typeface="Calibri"/>
              </a:rPr>
              <a:t>Dari	</a:t>
            </a:r>
            <a:r>
              <a:rPr sz="2000" spc="-10" dirty="0">
                <a:latin typeface="Calibri"/>
                <a:cs typeface="Calibri"/>
              </a:rPr>
              <a:t>perhitungan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dilakukan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diperoleh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64135" marR="215265" algn="just">
              <a:lnSpc>
                <a:spcPct val="120100"/>
              </a:lnSpc>
              <a:spcBef>
                <a:spcPts val="10"/>
              </a:spcBef>
            </a:pPr>
            <a:r>
              <a:rPr sz="2000" dirty="0">
                <a:latin typeface="Calibri"/>
                <a:cs typeface="Calibri"/>
              </a:rPr>
              <a:t>I</a:t>
            </a:r>
            <a:r>
              <a:rPr sz="1950" baseline="-21367" dirty="0">
                <a:latin typeface="Calibri"/>
                <a:cs typeface="Calibri"/>
              </a:rPr>
              <a:t>x </a:t>
            </a:r>
            <a:r>
              <a:rPr sz="2000" dirty="0">
                <a:latin typeface="Calibri"/>
                <a:cs typeface="Calibri"/>
              </a:rPr>
              <a:t>= 29,29</a:t>
            </a:r>
            <a:r>
              <a:rPr sz="2000" dirty="0">
                <a:latin typeface="Times New Roman"/>
                <a:cs typeface="Times New Roman"/>
              </a:rPr>
              <a:t>∙10</a:t>
            </a:r>
            <a:r>
              <a:rPr sz="1950" baseline="25641" dirty="0">
                <a:latin typeface="Times New Roman"/>
                <a:cs typeface="Times New Roman"/>
              </a:rPr>
              <a:t>6 </a:t>
            </a:r>
            <a:r>
              <a:rPr sz="2000" spc="-10" dirty="0">
                <a:latin typeface="Times New Roman"/>
                <a:cs typeface="Times New Roman"/>
              </a:rPr>
              <a:t>mm</a:t>
            </a:r>
            <a:r>
              <a:rPr sz="1950" spc="-15" baseline="25641" dirty="0">
                <a:latin typeface="Times New Roman"/>
                <a:cs typeface="Times New Roman"/>
              </a:rPr>
              <a:t>4 </a:t>
            </a:r>
            <a:r>
              <a:rPr sz="1950" spc="-7" baseline="25641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Calibri"/>
                <a:cs typeface="Calibri"/>
              </a:rPr>
              <a:t>I</a:t>
            </a:r>
            <a:r>
              <a:rPr sz="1950" spc="7" baseline="-21367" dirty="0">
                <a:latin typeface="Calibri"/>
                <a:cs typeface="Calibri"/>
              </a:rPr>
              <a:t>y </a:t>
            </a:r>
            <a:r>
              <a:rPr sz="2000" dirty="0">
                <a:latin typeface="Calibri"/>
                <a:cs typeface="Calibri"/>
              </a:rPr>
              <a:t>= 5,667</a:t>
            </a:r>
            <a:r>
              <a:rPr sz="2000" dirty="0">
                <a:latin typeface="Times New Roman"/>
                <a:cs typeface="Times New Roman"/>
              </a:rPr>
              <a:t>∙10</a:t>
            </a:r>
            <a:r>
              <a:rPr sz="1950" baseline="25641" dirty="0">
                <a:latin typeface="Times New Roman"/>
                <a:cs typeface="Times New Roman"/>
              </a:rPr>
              <a:t>6 </a:t>
            </a:r>
            <a:r>
              <a:rPr sz="2000" spc="-10" dirty="0">
                <a:latin typeface="Times New Roman"/>
                <a:cs typeface="Times New Roman"/>
              </a:rPr>
              <a:t>mm</a:t>
            </a:r>
            <a:r>
              <a:rPr sz="1950" spc="-15" baseline="25641" dirty="0">
                <a:latin typeface="Times New Roman"/>
                <a:cs typeface="Times New Roman"/>
              </a:rPr>
              <a:t>4 </a:t>
            </a:r>
            <a:r>
              <a:rPr sz="1950" spc="-7" baseline="25641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1950" baseline="-21367" dirty="0">
                <a:latin typeface="Calibri"/>
                <a:cs typeface="Calibri"/>
              </a:rPr>
              <a:t>x</a:t>
            </a:r>
            <a:r>
              <a:rPr sz="1950" spc="187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-9,366</a:t>
            </a:r>
            <a:r>
              <a:rPr sz="2000" dirty="0">
                <a:latin typeface="Times New Roman"/>
                <a:cs typeface="Times New Roman"/>
              </a:rPr>
              <a:t>∙10</a:t>
            </a:r>
            <a:r>
              <a:rPr sz="1950" baseline="25641" dirty="0">
                <a:latin typeface="Times New Roman"/>
                <a:cs typeface="Times New Roman"/>
              </a:rPr>
              <a:t>6</a:t>
            </a:r>
            <a:r>
              <a:rPr sz="1950" spc="165" baseline="25641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mm</a:t>
            </a:r>
            <a:r>
              <a:rPr sz="1950" spc="-15" baseline="25641" dirty="0">
                <a:latin typeface="Times New Roman"/>
                <a:cs typeface="Times New Roman"/>
              </a:rPr>
              <a:t>4</a:t>
            </a:r>
            <a:endParaRPr sz="1950" baseline="25641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87621" y="4466591"/>
            <a:ext cx="15030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67410" algn="l"/>
              </a:tabLst>
            </a:pPr>
            <a:r>
              <a:rPr sz="2000" spc="-35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	</a:t>
            </a:r>
            <a:r>
              <a:rPr sz="2000" spc="-5" dirty="0">
                <a:latin typeface="Calibri"/>
                <a:cs typeface="Calibri"/>
              </a:rPr>
              <a:t>sudah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2589" y="2119298"/>
            <a:ext cx="3203269" cy="36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807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04806" y="2305287"/>
            <a:ext cx="1525270" cy="2205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350" i="1" spc="-5" dirty="0">
                <a:latin typeface="Calibri"/>
                <a:cs typeface="Calibri"/>
              </a:rPr>
              <a:t>I</a:t>
            </a:r>
            <a:r>
              <a:rPr sz="1275" i="1" spc="-7" baseline="-13071" dirty="0">
                <a:latin typeface="Calibri"/>
                <a:cs typeface="Calibri"/>
              </a:rPr>
              <a:t>xy</a:t>
            </a:r>
            <a:r>
              <a:rPr sz="1275" i="1" spc="-22" baseline="-13071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=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spc="-5" dirty="0">
                <a:latin typeface="Times New Roman"/>
                <a:cs typeface="Times New Roman"/>
              </a:rPr>
              <a:t>−</a:t>
            </a:r>
            <a:r>
              <a:rPr sz="1350" spc="-45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Calibri"/>
                <a:cs typeface="Calibri"/>
              </a:rPr>
              <a:t>9,366</a:t>
            </a:r>
            <a:r>
              <a:rPr sz="1350" spc="-5" dirty="0">
                <a:latin typeface="Times New Roman"/>
                <a:cs typeface="Times New Roman"/>
              </a:rPr>
              <a:t>∙</a:t>
            </a:r>
            <a:r>
              <a:rPr sz="1350" spc="-5" dirty="0">
                <a:latin typeface="Calibri"/>
                <a:cs typeface="Calibri"/>
              </a:rPr>
              <a:t>10</a:t>
            </a:r>
            <a:r>
              <a:rPr sz="1275" spc="-7" baseline="39215" dirty="0">
                <a:latin typeface="Calibri"/>
                <a:cs typeface="Calibri"/>
              </a:rPr>
              <a:t>6</a:t>
            </a:r>
            <a:r>
              <a:rPr sz="1275" spc="142" baseline="3921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mm</a:t>
            </a:r>
            <a:r>
              <a:rPr sz="1275" spc="-7" baseline="39215" dirty="0">
                <a:latin typeface="Calibri"/>
                <a:cs typeface="Calibri"/>
              </a:rPr>
              <a:t>4</a:t>
            </a:r>
            <a:endParaRPr sz="1275" baseline="39215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28813" y="1570464"/>
            <a:ext cx="3402965" cy="1298431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63500">
              <a:spcBef>
                <a:spcPts val="944"/>
              </a:spcBef>
            </a:pPr>
            <a:r>
              <a:rPr sz="135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Jawab</a:t>
            </a:r>
            <a:r>
              <a:rPr sz="1350"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350">
              <a:latin typeface="Calibri"/>
              <a:cs typeface="Calibri"/>
            </a:endParaRPr>
          </a:p>
          <a:p>
            <a:pPr marL="63500">
              <a:spcBef>
                <a:spcPts val="850"/>
              </a:spcBef>
            </a:pPr>
            <a:r>
              <a:rPr sz="1350" spc="-5" dirty="0">
                <a:latin typeface="Calibri"/>
                <a:cs typeface="Calibri"/>
              </a:rPr>
              <a:t>Hasil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perhitungan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momen inersia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memberikan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:</a:t>
            </a:r>
            <a:endParaRPr sz="1350">
              <a:latin typeface="Calibri"/>
              <a:cs typeface="Calibri"/>
            </a:endParaRPr>
          </a:p>
          <a:p>
            <a:pPr marL="63500">
              <a:spcBef>
                <a:spcPts val="850"/>
              </a:spcBef>
              <a:tabLst>
                <a:tab pos="1737995" algn="l"/>
              </a:tabLst>
            </a:pPr>
            <a:r>
              <a:rPr sz="1350" i="1" spc="-5" dirty="0">
                <a:latin typeface="Calibri"/>
                <a:cs typeface="Calibri"/>
              </a:rPr>
              <a:t>I</a:t>
            </a:r>
            <a:r>
              <a:rPr sz="1275" i="1" spc="-7" baseline="-13071" dirty="0">
                <a:latin typeface="Calibri"/>
                <a:cs typeface="Calibri"/>
              </a:rPr>
              <a:t>x </a:t>
            </a:r>
            <a:r>
              <a:rPr sz="1350" spc="-5" dirty="0">
                <a:latin typeface="Calibri"/>
                <a:cs typeface="Calibri"/>
              </a:rPr>
              <a:t>=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29,29</a:t>
            </a:r>
            <a:r>
              <a:rPr sz="1350" spc="-5" dirty="0">
                <a:latin typeface="Times New Roman"/>
                <a:cs typeface="Times New Roman"/>
              </a:rPr>
              <a:t>∙</a:t>
            </a:r>
            <a:r>
              <a:rPr sz="1350" spc="-5" dirty="0">
                <a:latin typeface="Calibri"/>
                <a:cs typeface="Calibri"/>
              </a:rPr>
              <a:t>10</a:t>
            </a:r>
            <a:r>
              <a:rPr sz="1275" spc="-7" baseline="39215" dirty="0">
                <a:latin typeface="Calibri"/>
                <a:cs typeface="Calibri"/>
              </a:rPr>
              <a:t>6</a:t>
            </a:r>
            <a:r>
              <a:rPr sz="1275" spc="150" baseline="3921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mm</a:t>
            </a:r>
            <a:r>
              <a:rPr sz="1275" spc="-7" baseline="39215" dirty="0">
                <a:latin typeface="Calibri"/>
                <a:cs typeface="Calibri"/>
              </a:rPr>
              <a:t>4	</a:t>
            </a:r>
            <a:r>
              <a:rPr sz="1350" i="1" spc="-5" dirty="0">
                <a:latin typeface="Calibri"/>
                <a:cs typeface="Calibri"/>
              </a:rPr>
              <a:t>I</a:t>
            </a:r>
            <a:r>
              <a:rPr sz="1275" i="1" spc="-7" baseline="-13071" dirty="0">
                <a:latin typeface="Calibri"/>
                <a:cs typeface="Calibri"/>
              </a:rPr>
              <a:t>y</a:t>
            </a:r>
            <a:r>
              <a:rPr sz="1275" i="1" spc="-15" baseline="-13071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=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5,667</a:t>
            </a:r>
            <a:r>
              <a:rPr sz="1350" spc="-5" dirty="0">
                <a:latin typeface="Times New Roman"/>
                <a:cs typeface="Times New Roman"/>
              </a:rPr>
              <a:t>∙</a:t>
            </a:r>
            <a:r>
              <a:rPr sz="1350" spc="-5" dirty="0">
                <a:latin typeface="Calibri"/>
                <a:cs typeface="Calibri"/>
              </a:rPr>
              <a:t>10</a:t>
            </a:r>
            <a:r>
              <a:rPr sz="1275" spc="-7" baseline="39215" dirty="0">
                <a:latin typeface="Calibri"/>
                <a:cs typeface="Calibri"/>
              </a:rPr>
              <a:t>6</a:t>
            </a:r>
            <a:r>
              <a:rPr sz="1275" spc="135" baseline="3921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mm</a:t>
            </a:r>
            <a:r>
              <a:rPr sz="1275" spc="-7" baseline="39215" dirty="0">
                <a:latin typeface="Calibri"/>
                <a:cs typeface="Calibri"/>
              </a:rPr>
              <a:t>4</a:t>
            </a:r>
            <a:endParaRPr sz="1275" baseline="39215">
              <a:latin typeface="Calibri"/>
              <a:cs typeface="Calibri"/>
            </a:endParaRPr>
          </a:p>
          <a:p>
            <a:pPr marL="63500">
              <a:spcBef>
                <a:spcPts val="850"/>
              </a:spcBef>
            </a:pPr>
            <a:r>
              <a:rPr sz="1350" dirty="0">
                <a:latin typeface="Calibri"/>
                <a:cs typeface="Calibri"/>
              </a:rPr>
              <a:t>Dari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persamaan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2.26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: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01697" y="3232343"/>
            <a:ext cx="540385" cy="0"/>
          </a:xfrm>
          <a:custGeom>
            <a:avLst/>
            <a:gdLst/>
            <a:ahLst/>
            <a:cxnLst/>
            <a:rect l="l" t="t" r="r" b="b"/>
            <a:pathLst>
              <a:path w="540385">
                <a:moveTo>
                  <a:pt x="0" y="0"/>
                </a:moveTo>
                <a:lnTo>
                  <a:pt x="540051" y="0"/>
                </a:lnTo>
              </a:path>
            </a:pathLst>
          </a:custGeom>
          <a:ln w="77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93774" y="3349083"/>
            <a:ext cx="4241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61315" algn="l"/>
              </a:tabLst>
            </a:pPr>
            <a:r>
              <a:rPr sz="850" i="1" spc="5" dirty="0">
                <a:latin typeface="Times New Roman"/>
                <a:cs typeface="Times New Roman"/>
              </a:rPr>
              <a:t>x	y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07402" y="3225473"/>
            <a:ext cx="43307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211454" algn="l"/>
              </a:tabLst>
            </a:pPr>
            <a:r>
              <a:rPr sz="1450" i="1" spc="15" dirty="0">
                <a:latin typeface="Times New Roman"/>
                <a:cs typeface="Times New Roman"/>
              </a:rPr>
              <a:t>I	</a:t>
            </a:r>
            <a:r>
              <a:rPr sz="1450" spc="25" dirty="0">
                <a:latin typeface="Symbol"/>
                <a:cs typeface="Symbol"/>
              </a:rPr>
              <a:t>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i="1" spc="15" dirty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2450" y="3058978"/>
            <a:ext cx="118745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i="1" spc="-20" dirty="0">
                <a:latin typeface="Times New Roman"/>
                <a:cs typeface="Times New Roman"/>
              </a:rPr>
              <a:t>xy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04670" y="2935007"/>
            <a:ext cx="19050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70" dirty="0">
                <a:latin typeface="Times New Roman"/>
                <a:cs typeface="Times New Roman"/>
              </a:rPr>
              <a:t>2</a:t>
            </a:r>
            <a:r>
              <a:rPr sz="1450" i="1" spc="15" dirty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75900" y="3204212"/>
            <a:ext cx="812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i="1" spc="10" dirty="0">
                <a:latin typeface="Times New Roman"/>
                <a:cs typeface="Times New Roman"/>
              </a:rPr>
              <a:t>p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11713" y="3070094"/>
            <a:ext cx="87630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607695" algn="l"/>
              </a:tabLst>
            </a:pPr>
            <a:r>
              <a:rPr sz="1450" spc="20" dirty="0">
                <a:latin typeface="Times New Roman"/>
                <a:cs typeface="Times New Roman"/>
              </a:rPr>
              <a:t>tan</a:t>
            </a:r>
            <a:r>
              <a:rPr sz="1450" spc="-175" dirty="0">
                <a:latin typeface="Times New Roman"/>
                <a:cs typeface="Times New Roman"/>
              </a:rPr>
              <a:t> </a:t>
            </a:r>
            <a:r>
              <a:rPr sz="1450" spc="-70" dirty="0">
                <a:latin typeface="Times New Roman"/>
                <a:cs typeface="Times New Roman"/>
              </a:rPr>
              <a:t>2</a:t>
            </a:r>
            <a:r>
              <a:rPr sz="1550" i="1" spc="-70" dirty="0">
                <a:latin typeface="Symbol"/>
                <a:cs typeface="Symbol"/>
              </a:rPr>
              <a:t></a:t>
            </a:r>
            <a:r>
              <a:rPr sz="1550" spc="-70" dirty="0">
                <a:latin typeface="Times New Roman"/>
                <a:cs typeface="Times New Roman"/>
              </a:rPr>
              <a:t>	</a:t>
            </a:r>
            <a:r>
              <a:rPr sz="1450" spc="25" dirty="0">
                <a:latin typeface="Symbol"/>
                <a:cs typeface="Symbol"/>
              </a:rPr>
              <a:t></a:t>
            </a:r>
            <a:r>
              <a:rPr sz="1450" spc="-75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90173" y="3180320"/>
            <a:ext cx="8128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i="1" spc="-5" dirty="0">
                <a:latin typeface="Calibri"/>
                <a:cs typeface="Calibri"/>
              </a:rPr>
              <a:t>p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09347" y="3077704"/>
            <a:ext cx="825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5" dirty="0">
                <a:latin typeface="Calibri"/>
                <a:cs typeface="Calibri"/>
              </a:rPr>
              <a:t>o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84622" y="3080602"/>
            <a:ext cx="232283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25" dirty="0">
                <a:latin typeface="Symbol"/>
                <a:cs typeface="Symbol"/>
              </a:rPr>
              <a:t>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0,7930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350" spc="-15" dirty="0">
                <a:latin typeface="Calibri"/>
                <a:cs typeface="Calibri"/>
              </a:rPr>
              <a:t>2</a:t>
            </a:r>
            <a:r>
              <a:rPr sz="1400" i="1" spc="-15" dirty="0">
                <a:latin typeface="Symbol"/>
                <a:cs typeface="Symbol"/>
              </a:rPr>
              <a:t></a:t>
            </a:r>
            <a:r>
              <a:rPr sz="1400" i="1" spc="380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Calibri"/>
                <a:cs typeface="Calibri"/>
              </a:rPr>
              <a:t>=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38,4</a:t>
            </a:r>
            <a:r>
              <a:rPr sz="1350" spc="434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atau</a:t>
            </a:r>
            <a:r>
              <a:rPr sz="1350" spc="27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218,4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82390" y="3077704"/>
            <a:ext cx="82550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5" dirty="0">
                <a:latin typeface="Calibri"/>
                <a:cs typeface="Calibri"/>
              </a:rPr>
              <a:t>o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90713" y="3522399"/>
            <a:ext cx="5434965" cy="119316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01600" algn="just">
              <a:spcBef>
                <a:spcPts val="844"/>
              </a:spcBef>
            </a:pPr>
            <a:r>
              <a:rPr sz="1350" spc="-10" dirty="0">
                <a:latin typeface="Calibri"/>
                <a:cs typeface="Calibri"/>
              </a:rPr>
              <a:t>Sehingga</a:t>
            </a:r>
            <a:r>
              <a:rPr sz="1350" dirty="0">
                <a:latin typeface="Calibri"/>
                <a:cs typeface="Calibri"/>
              </a:rPr>
              <a:t> </a:t>
            </a:r>
            <a:r>
              <a:rPr sz="1350" spc="-5" dirty="0">
                <a:latin typeface="Symbol"/>
                <a:cs typeface="Symbol"/>
              </a:rPr>
              <a:t></a:t>
            </a:r>
            <a:r>
              <a:rPr sz="1275" spc="-7" baseline="-13071" dirty="0">
                <a:latin typeface="Calibri"/>
                <a:cs typeface="Calibri"/>
              </a:rPr>
              <a:t>p</a:t>
            </a:r>
            <a:r>
              <a:rPr sz="1275" spc="157" baseline="-13071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= 19,2</a:t>
            </a:r>
            <a:r>
              <a:rPr sz="1275" spc="-7" baseline="39215" dirty="0">
                <a:latin typeface="Calibri"/>
                <a:cs typeface="Calibri"/>
              </a:rPr>
              <a:t>o</a:t>
            </a:r>
            <a:r>
              <a:rPr sz="1275" spc="150" baseline="3921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dan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109,2</a:t>
            </a:r>
            <a:r>
              <a:rPr sz="1275" spc="-7" baseline="39215" dirty="0">
                <a:latin typeface="Calibri"/>
                <a:cs typeface="Calibri"/>
              </a:rPr>
              <a:t>o</a:t>
            </a:r>
            <a:endParaRPr sz="1275" baseline="39215">
              <a:latin typeface="Calibri"/>
              <a:cs typeface="Calibri"/>
            </a:endParaRPr>
          </a:p>
          <a:p>
            <a:pPr marL="101600" marR="55880" algn="just">
              <a:lnSpc>
                <a:spcPct val="117500"/>
              </a:lnSpc>
              <a:spcBef>
                <a:spcPts val="530"/>
              </a:spcBef>
            </a:pPr>
            <a:r>
              <a:rPr sz="1450" spc="5" dirty="0">
                <a:latin typeface="Calibri"/>
                <a:cs typeface="Calibri"/>
              </a:rPr>
              <a:t>Dengan</a:t>
            </a:r>
            <a:r>
              <a:rPr sz="1450" spc="340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menggunakan</a:t>
            </a:r>
            <a:r>
              <a:rPr sz="1450" spc="340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kedua</a:t>
            </a:r>
            <a:r>
              <a:rPr sz="1450" spc="340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harga</a:t>
            </a:r>
            <a:r>
              <a:rPr sz="1450" spc="10" dirty="0">
                <a:latin typeface="Calibri"/>
                <a:cs typeface="Calibri"/>
              </a:rPr>
              <a:t> </a:t>
            </a:r>
            <a:r>
              <a:rPr sz="1550" i="1" spc="-20" dirty="0">
                <a:latin typeface="Symbol"/>
                <a:cs typeface="Symbol"/>
              </a:rPr>
              <a:t></a:t>
            </a:r>
            <a:r>
              <a:rPr sz="1425" i="1" spc="-30" baseline="-11695" dirty="0">
                <a:latin typeface="Calibri"/>
                <a:cs typeface="Calibri"/>
              </a:rPr>
              <a:t>p</a:t>
            </a:r>
            <a:r>
              <a:rPr sz="1425" i="1" spc="-22" baseline="-11695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ini</a:t>
            </a:r>
            <a:r>
              <a:rPr sz="1450" spc="340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dalam</a:t>
            </a:r>
            <a:r>
              <a:rPr sz="1450" spc="340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persaman </a:t>
            </a:r>
            <a:r>
              <a:rPr sz="1450" spc="10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transformasi untuk </a:t>
            </a:r>
            <a:r>
              <a:rPr sz="1450" i="1" spc="5" dirty="0">
                <a:latin typeface="Calibri"/>
                <a:cs typeface="Calibri"/>
              </a:rPr>
              <a:t>I</a:t>
            </a:r>
            <a:r>
              <a:rPr sz="1425" i="1" spc="7" baseline="-11695" dirty="0">
                <a:latin typeface="Calibri"/>
                <a:cs typeface="Calibri"/>
              </a:rPr>
              <a:t>x</a:t>
            </a:r>
            <a:r>
              <a:rPr sz="1425" spc="7" baseline="-11695" dirty="0">
                <a:latin typeface="Calibri"/>
                <a:cs typeface="Calibri"/>
              </a:rPr>
              <a:t>1</a:t>
            </a:r>
            <a:r>
              <a:rPr sz="1425" spc="15" baseline="-11695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, </a:t>
            </a:r>
            <a:r>
              <a:rPr sz="1450" spc="5" dirty="0">
                <a:latin typeface="Calibri"/>
                <a:cs typeface="Calibri"/>
              </a:rPr>
              <a:t>diperoleh </a:t>
            </a:r>
            <a:r>
              <a:rPr sz="1450" i="1" spc="5" dirty="0">
                <a:latin typeface="Calibri"/>
                <a:cs typeface="Calibri"/>
              </a:rPr>
              <a:t>I</a:t>
            </a:r>
            <a:r>
              <a:rPr sz="1425" spc="7" baseline="-11695" dirty="0">
                <a:latin typeface="Calibri"/>
                <a:cs typeface="Calibri"/>
              </a:rPr>
              <a:t>1</a:t>
            </a:r>
            <a:r>
              <a:rPr sz="1425" spc="15" baseline="-11695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= 32,6</a:t>
            </a:r>
            <a:r>
              <a:rPr sz="1450" spc="5" dirty="0">
                <a:latin typeface="Times New Roman"/>
                <a:cs typeface="Times New Roman"/>
              </a:rPr>
              <a:t>∙</a:t>
            </a:r>
            <a:r>
              <a:rPr sz="1450" spc="5" dirty="0">
                <a:latin typeface="Calibri"/>
                <a:cs typeface="Calibri"/>
              </a:rPr>
              <a:t>10</a:t>
            </a:r>
            <a:r>
              <a:rPr sz="1425" spc="7" baseline="40935" dirty="0">
                <a:latin typeface="Calibri"/>
                <a:cs typeface="Calibri"/>
              </a:rPr>
              <a:t>6</a:t>
            </a:r>
            <a:r>
              <a:rPr sz="1425" spc="15" baseline="40935" dirty="0">
                <a:latin typeface="Calibri"/>
                <a:cs typeface="Calibri"/>
              </a:rPr>
              <a:t> </a:t>
            </a:r>
            <a:r>
              <a:rPr sz="1450" spc="10" dirty="0">
                <a:latin typeface="Calibri"/>
                <a:cs typeface="Calibri"/>
              </a:rPr>
              <a:t>mm</a:t>
            </a:r>
            <a:r>
              <a:rPr sz="1425" spc="15" baseline="40935" dirty="0">
                <a:latin typeface="Calibri"/>
                <a:cs typeface="Calibri"/>
              </a:rPr>
              <a:t>4</a:t>
            </a:r>
            <a:r>
              <a:rPr sz="1425" spc="22" baseline="40935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dan </a:t>
            </a:r>
            <a:r>
              <a:rPr sz="1450" i="1" spc="5" dirty="0">
                <a:latin typeface="Calibri"/>
                <a:cs typeface="Calibri"/>
              </a:rPr>
              <a:t>I</a:t>
            </a:r>
            <a:r>
              <a:rPr sz="1425" spc="7" baseline="-11695" dirty="0">
                <a:latin typeface="Calibri"/>
                <a:cs typeface="Calibri"/>
              </a:rPr>
              <a:t>2</a:t>
            </a:r>
            <a:r>
              <a:rPr sz="1425" spc="15" baseline="-11695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= 2,4</a:t>
            </a:r>
            <a:r>
              <a:rPr sz="1450" spc="5" dirty="0">
                <a:latin typeface="Times New Roman"/>
                <a:cs typeface="Times New Roman"/>
              </a:rPr>
              <a:t>∙</a:t>
            </a:r>
            <a:r>
              <a:rPr sz="1450" spc="5" dirty="0">
                <a:latin typeface="Calibri"/>
                <a:cs typeface="Calibri"/>
              </a:rPr>
              <a:t>10</a:t>
            </a:r>
            <a:r>
              <a:rPr sz="1425" spc="7" baseline="40935" dirty="0">
                <a:latin typeface="Calibri"/>
                <a:cs typeface="Calibri"/>
              </a:rPr>
              <a:t>6 </a:t>
            </a:r>
            <a:r>
              <a:rPr sz="1425" spc="15" baseline="40935" dirty="0">
                <a:latin typeface="Calibri"/>
                <a:cs typeface="Calibri"/>
              </a:rPr>
              <a:t> </a:t>
            </a:r>
            <a:r>
              <a:rPr sz="1450" spc="10" dirty="0">
                <a:latin typeface="Calibri"/>
                <a:cs typeface="Calibri"/>
              </a:rPr>
              <a:t>mm</a:t>
            </a:r>
            <a:r>
              <a:rPr sz="1425" spc="15" baseline="40935" dirty="0">
                <a:latin typeface="Calibri"/>
                <a:cs typeface="Calibri"/>
              </a:rPr>
              <a:t>4</a:t>
            </a:r>
            <a:r>
              <a:rPr sz="1450" spc="10" dirty="0">
                <a:latin typeface="Calibri"/>
                <a:cs typeface="Calibri"/>
              </a:rPr>
              <a:t>.</a:t>
            </a:r>
            <a:endParaRPr sz="145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960108" y="1700784"/>
            <a:ext cx="3352800" cy="555625"/>
            <a:chOff x="5436108" y="1700783"/>
            <a:chExt cx="3352800" cy="555625"/>
          </a:xfrm>
        </p:grpSpPr>
        <p:sp>
          <p:nvSpPr>
            <p:cNvPr id="18" name="object 18"/>
            <p:cNvSpPr/>
            <p:nvPr/>
          </p:nvSpPr>
          <p:spPr>
            <a:xfrm>
              <a:off x="5436108" y="1700783"/>
              <a:ext cx="3352800" cy="555625"/>
            </a:xfrm>
            <a:custGeom>
              <a:avLst/>
              <a:gdLst/>
              <a:ahLst/>
              <a:cxnLst/>
              <a:rect l="l" t="t" r="r" b="b"/>
              <a:pathLst>
                <a:path w="3352800" h="555625">
                  <a:moveTo>
                    <a:pt x="3352799" y="0"/>
                  </a:moveTo>
                  <a:lnTo>
                    <a:pt x="0" y="0"/>
                  </a:lnTo>
                  <a:lnTo>
                    <a:pt x="0" y="555625"/>
                  </a:lnTo>
                  <a:lnTo>
                    <a:pt x="3352799" y="555625"/>
                  </a:lnTo>
                  <a:lnTo>
                    <a:pt x="335279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18473" y="2008230"/>
              <a:ext cx="1365250" cy="0"/>
            </a:xfrm>
            <a:custGeom>
              <a:avLst/>
              <a:gdLst/>
              <a:ahLst/>
              <a:cxnLst/>
              <a:rect l="l" t="t" r="r" b="b"/>
              <a:pathLst>
                <a:path w="1365250">
                  <a:moveTo>
                    <a:pt x="0" y="0"/>
                  </a:moveTo>
                  <a:lnTo>
                    <a:pt x="588371" y="0"/>
                  </a:lnTo>
                </a:path>
                <a:path w="1365250">
                  <a:moveTo>
                    <a:pt x="779961" y="0"/>
                  </a:moveTo>
                  <a:lnTo>
                    <a:pt x="1365234" y="0"/>
                  </a:lnTo>
                </a:path>
              </a:pathLst>
            </a:custGeom>
            <a:ln w="99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689855" y="2002926"/>
            <a:ext cx="890905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110"/>
              </a:spcBef>
              <a:tabLst>
                <a:tab pos="778510" algn="l"/>
              </a:tabLst>
            </a:pPr>
            <a:r>
              <a:rPr sz="1550" spc="5" dirty="0">
                <a:latin typeface="Times New Roman"/>
                <a:cs typeface="Times New Roman"/>
              </a:rPr>
              <a:t>2	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619909" y="1955828"/>
            <a:ext cx="137160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100" i="1" spc="-5" dirty="0">
                <a:latin typeface="Times New Roman"/>
                <a:cs typeface="Times New Roman"/>
              </a:rPr>
              <a:t>xy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93410" y="1955828"/>
            <a:ext cx="139065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100" i="1" spc="-50" dirty="0">
                <a:latin typeface="Times New Roman"/>
                <a:cs typeface="Times New Roman"/>
              </a:rPr>
              <a:t>x</a:t>
            </a:r>
            <a:r>
              <a:rPr sz="1100" spc="-5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64781" y="1835983"/>
            <a:ext cx="3388360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315595" algn="l"/>
                <a:tab pos="2835910" algn="l"/>
              </a:tabLst>
            </a:pPr>
            <a:r>
              <a:rPr sz="1550" i="1" dirty="0">
                <a:latin typeface="Times New Roman"/>
                <a:cs typeface="Times New Roman"/>
              </a:rPr>
              <a:t>I	</a:t>
            </a:r>
            <a:r>
              <a:rPr sz="1550" spc="5" dirty="0">
                <a:latin typeface="Symbol"/>
                <a:cs typeface="Symbol"/>
              </a:rPr>
              <a:t>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spc="-180" dirty="0">
                <a:latin typeface="Times New Roman"/>
                <a:cs typeface="Times New Roman"/>
              </a:rPr>
              <a:t> </a:t>
            </a:r>
            <a:r>
              <a:rPr sz="2325" i="1" baseline="44802" dirty="0">
                <a:latin typeface="Times New Roman"/>
                <a:cs typeface="Times New Roman"/>
              </a:rPr>
              <a:t>I</a:t>
            </a:r>
            <a:r>
              <a:rPr sz="2325" i="1" spc="-300" baseline="44802" dirty="0">
                <a:latin typeface="Times New Roman"/>
                <a:cs typeface="Times New Roman"/>
              </a:rPr>
              <a:t> </a:t>
            </a:r>
            <a:r>
              <a:rPr sz="1650" i="1" spc="-7" baseline="42929" dirty="0">
                <a:latin typeface="Times New Roman"/>
                <a:cs typeface="Times New Roman"/>
              </a:rPr>
              <a:t>x</a:t>
            </a:r>
            <a:r>
              <a:rPr sz="1650" i="1" baseline="42929" dirty="0">
                <a:latin typeface="Times New Roman"/>
                <a:cs typeface="Times New Roman"/>
              </a:rPr>
              <a:t> </a:t>
            </a:r>
            <a:r>
              <a:rPr sz="1650" i="1" spc="-112" baseline="42929" dirty="0">
                <a:latin typeface="Times New Roman"/>
                <a:cs typeface="Times New Roman"/>
              </a:rPr>
              <a:t> </a:t>
            </a:r>
            <a:r>
              <a:rPr sz="2325" spc="7" baseline="44802" dirty="0">
                <a:latin typeface="Symbol"/>
                <a:cs typeface="Symbol"/>
              </a:rPr>
              <a:t></a:t>
            </a:r>
            <a:r>
              <a:rPr sz="2325" spc="-60" baseline="44802" dirty="0">
                <a:latin typeface="Times New Roman"/>
                <a:cs typeface="Times New Roman"/>
              </a:rPr>
              <a:t> </a:t>
            </a:r>
            <a:r>
              <a:rPr sz="2325" i="1" baseline="44802" dirty="0">
                <a:latin typeface="Times New Roman"/>
                <a:cs typeface="Times New Roman"/>
              </a:rPr>
              <a:t>I</a:t>
            </a:r>
            <a:r>
              <a:rPr sz="2325" i="1" spc="-225" baseline="44802" dirty="0">
                <a:latin typeface="Times New Roman"/>
                <a:cs typeface="Times New Roman"/>
              </a:rPr>
              <a:t> </a:t>
            </a:r>
            <a:r>
              <a:rPr sz="1650" i="1" spc="-7" baseline="42929" dirty="0">
                <a:latin typeface="Times New Roman"/>
                <a:cs typeface="Times New Roman"/>
              </a:rPr>
              <a:t>y</a:t>
            </a:r>
            <a:r>
              <a:rPr sz="1650" i="1" baseline="42929" dirty="0">
                <a:latin typeface="Times New Roman"/>
                <a:cs typeface="Times New Roman"/>
              </a:rPr>
              <a:t> </a:t>
            </a:r>
            <a:r>
              <a:rPr sz="1650" i="1" spc="150" baseline="42929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</a:t>
            </a:r>
            <a:r>
              <a:rPr sz="1550" spc="114" dirty="0">
                <a:latin typeface="Times New Roman"/>
                <a:cs typeface="Times New Roman"/>
              </a:rPr>
              <a:t> </a:t>
            </a:r>
            <a:r>
              <a:rPr sz="2325" i="1" baseline="44802" dirty="0">
                <a:latin typeface="Times New Roman"/>
                <a:cs typeface="Times New Roman"/>
              </a:rPr>
              <a:t>I</a:t>
            </a:r>
            <a:r>
              <a:rPr sz="2325" i="1" spc="-300" baseline="44802" dirty="0">
                <a:latin typeface="Times New Roman"/>
                <a:cs typeface="Times New Roman"/>
              </a:rPr>
              <a:t> </a:t>
            </a:r>
            <a:r>
              <a:rPr sz="1650" i="1" spc="-7" baseline="42929" dirty="0">
                <a:latin typeface="Times New Roman"/>
                <a:cs typeface="Times New Roman"/>
              </a:rPr>
              <a:t>x</a:t>
            </a:r>
            <a:r>
              <a:rPr sz="1650" i="1" baseline="42929" dirty="0">
                <a:latin typeface="Times New Roman"/>
                <a:cs typeface="Times New Roman"/>
              </a:rPr>
              <a:t> </a:t>
            </a:r>
            <a:r>
              <a:rPr sz="1650" i="1" spc="-112" baseline="42929" dirty="0">
                <a:latin typeface="Times New Roman"/>
                <a:cs typeface="Times New Roman"/>
              </a:rPr>
              <a:t> </a:t>
            </a:r>
            <a:r>
              <a:rPr sz="2325" spc="7" baseline="44802" dirty="0">
                <a:latin typeface="Symbol"/>
                <a:cs typeface="Symbol"/>
              </a:rPr>
              <a:t></a:t>
            </a:r>
            <a:r>
              <a:rPr sz="2325" spc="-97" baseline="44802" dirty="0">
                <a:latin typeface="Times New Roman"/>
                <a:cs typeface="Times New Roman"/>
              </a:rPr>
              <a:t> </a:t>
            </a:r>
            <a:r>
              <a:rPr sz="2325" i="1" baseline="44802" dirty="0">
                <a:latin typeface="Times New Roman"/>
                <a:cs typeface="Times New Roman"/>
              </a:rPr>
              <a:t>I</a:t>
            </a:r>
            <a:r>
              <a:rPr sz="2325" i="1" spc="-225" baseline="44802" dirty="0">
                <a:latin typeface="Times New Roman"/>
                <a:cs typeface="Times New Roman"/>
              </a:rPr>
              <a:t> </a:t>
            </a:r>
            <a:r>
              <a:rPr sz="1650" i="1" spc="-7" baseline="42929" dirty="0">
                <a:latin typeface="Times New Roman"/>
                <a:cs typeface="Times New Roman"/>
              </a:rPr>
              <a:t>y</a:t>
            </a:r>
            <a:r>
              <a:rPr sz="1650" i="1" baseline="42929" dirty="0">
                <a:latin typeface="Times New Roman"/>
                <a:cs typeface="Times New Roman"/>
              </a:rPr>
              <a:t> </a:t>
            </a:r>
            <a:r>
              <a:rPr sz="1650" i="1" spc="22" baseline="42929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cos</a:t>
            </a:r>
            <a:r>
              <a:rPr sz="1550" i="1" spc="-155" dirty="0">
                <a:latin typeface="Times New Roman"/>
                <a:cs typeface="Times New Roman"/>
              </a:rPr>
              <a:t> </a:t>
            </a:r>
            <a:r>
              <a:rPr sz="1550" spc="-235" dirty="0">
                <a:latin typeface="Times New Roman"/>
                <a:cs typeface="Times New Roman"/>
              </a:rPr>
              <a:t>2</a:t>
            </a:r>
            <a:r>
              <a:rPr sz="1650" i="1" spc="-110" dirty="0">
                <a:latin typeface="Symbol"/>
                <a:cs typeface="Symbol"/>
              </a:rPr>
              <a:t>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-65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	sin</a:t>
            </a:r>
            <a:r>
              <a:rPr sz="1550" i="1" spc="-165" dirty="0">
                <a:latin typeface="Times New Roman"/>
                <a:cs typeface="Times New Roman"/>
              </a:rPr>
              <a:t> </a:t>
            </a:r>
            <a:r>
              <a:rPr sz="1550" spc="-235" dirty="0">
                <a:latin typeface="Times New Roman"/>
                <a:cs typeface="Times New Roman"/>
              </a:rPr>
              <a:t>2</a:t>
            </a:r>
            <a:r>
              <a:rPr sz="1650" i="1" spc="-50" dirty="0">
                <a:latin typeface="Symbol"/>
                <a:cs typeface="Symbol"/>
              </a:rPr>
              <a:t></a:t>
            </a:r>
            <a:endParaRPr sz="1650">
              <a:latin typeface="Symbol"/>
              <a:cs typeface="Symbo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958457" y="2564448"/>
            <a:ext cx="3373754" cy="554355"/>
            <a:chOff x="5434457" y="2564447"/>
            <a:chExt cx="3373754" cy="554355"/>
          </a:xfrm>
        </p:grpSpPr>
        <p:sp>
          <p:nvSpPr>
            <p:cNvPr id="25" name="object 25"/>
            <p:cNvSpPr/>
            <p:nvPr/>
          </p:nvSpPr>
          <p:spPr>
            <a:xfrm>
              <a:off x="5434457" y="2564447"/>
              <a:ext cx="3373754" cy="554355"/>
            </a:xfrm>
            <a:custGeom>
              <a:avLst/>
              <a:gdLst/>
              <a:ahLst/>
              <a:cxnLst/>
              <a:rect l="l" t="t" r="r" b="b"/>
              <a:pathLst>
                <a:path w="3373754" h="554355">
                  <a:moveTo>
                    <a:pt x="3373373" y="0"/>
                  </a:moveTo>
                  <a:lnTo>
                    <a:pt x="0" y="0"/>
                  </a:lnTo>
                  <a:lnTo>
                    <a:pt x="0" y="554037"/>
                  </a:lnTo>
                  <a:lnTo>
                    <a:pt x="3373373" y="554037"/>
                  </a:lnTo>
                  <a:lnTo>
                    <a:pt x="337337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25562" y="2871017"/>
              <a:ext cx="1362710" cy="0"/>
            </a:xfrm>
            <a:custGeom>
              <a:avLst/>
              <a:gdLst/>
              <a:ahLst/>
              <a:cxnLst/>
              <a:rect l="l" t="t" r="r" b="b"/>
              <a:pathLst>
                <a:path w="1362709">
                  <a:moveTo>
                    <a:pt x="0" y="0"/>
                  </a:moveTo>
                  <a:lnTo>
                    <a:pt x="588468" y="0"/>
                  </a:lnTo>
                </a:path>
                <a:path w="1362709">
                  <a:moveTo>
                    <a:pt x="776981" y="0"/>
                  </a:moveTo>
                  <a:lnTo>
                    <a:pt x="1362344" y="0"/>
                  </a:lnTo>
                </a:path>
              </a:pathLst>
            </a:custGeom>
            <a:ln w="99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696989" y="2865691"/>
            <a:ext cx="88773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  <a:tabLst>
                <a:tab pos="775335" algn="l"/>
              </a:tabLst>
            </a:pPr>
            <a:r>
              <a:rPr sz="1550" spc="5" dirty="0">
                <a:latin typeface="Times New Roman"/>
                <a:cs typeface="Times New Roman"/>
              </a:rPr>
              <a:t>2	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627331" y="2818729"/>
            <a:ext cx="137160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100" i="1" spc="-5" dirty="0">
                <a:latin typeface="Times New Roman"/>
                <a:cs typeface="Times New Roman"/>
              </a:rPr>
              <a:t>xy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97975" y="2818729"/>
            <a:ext cx="141605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1100" i="1" spc="-30" dirty="0">
                <a:latin typeface="Times New Roman"/>
                <a:cs typeface="Times New Roman"/>
              </a:rPr>
              <a:t>y</a:t>
            </a:r>
            <a:r>
              <a:rPr sz="1100" spc="-5" dirty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963144" y="2699161"/>
            <a:ext cx="3397885" cy="2654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  <a:tabLst>
                <a:tab pos="324485" algn="l"/>
                <a:tab pos="2844800" algn="l"/>
              </a:tabLst>
            </a:pPr>
            <a:r>
              <a:rPr sz="1550" i="1" dirty="0">
                <a:latin typeface="Times New Roman"/>
                <a:cs typeface="Times New Roman"/>
              </a:rPr>
              <a:t>I	</a:t>
            </a:r>
            <a:r>
              <a:rPr sz="1550" spc="5" dirty="0">
                <a:latin typeface="Symbol"/>
                <a:cs typeface="Symbol"/>
              </a:rPr>
              <a:t></a:t>
            </a:r>
            <a:r>
              <a:rPr sz="1550" spc="5" dirty="0">
                <a:latin typeface="Times New Roman"/>
                <a:cs typeface="Times New Roman"/>
              </a:rPr>
              <a:t> </a:t>
            </a:r>
            <a:r>
              <a:rPr sz="1550" spc="-180" dirty="0">
                <a:latin typeface="Times New Roman"/>
                <a:cs typeface="Times New Roman"/>
              </a:rPr>
              <a:t> </a:t>
            </a:r>
            <a:r>
              <a:rPr sz="2325" i="1" baseline="44802" dirty="0">
                <a:latin typeface="Times New Roman"/>
                <a:cs typeface="Times New Roman"/>
              </a:rPr>
              <a:t>I</a:t>
            </a:r>
            <a:r>
              <a:rPr sz="2325" i="1" spc="-292" baseline="44802" dirty="0">
                <a:latin typeface="Times New Roman"/>
                <a:cs typeface="Times New Roman"/>
              </a:rPr>
              <a:t> </a:t>
            </a:r>
            <a:r>
              <a:rPr sz="1650" i="1" spc="-7" baseline="42929" dirty="0">
                <a:latin typeface="Times New Roman"/>
                <a:cs typeface="Times New Roman"/>
              </a:rPr>
              <a:t>x</a:t>
            </a:r>
            <a:r>
              <a:rPr sz="1650" i="1" baseline="42929" dirty="0">
                <a:latin typeface="Times New Roman"/>
                <a:cs typeface="Times New Roman"/>
              </a:rPr>
              <a:t> </a:t>
            </a:r>
            <a:r>
              <a:rPr sz="1650" i="1" spc="-112" baseline="42929" dirty="0">
                <a:latin typeface="Times New Roman"/>
                <a:cs typeface="Times New Roman"/>
              </a:rPr>
              <a:t> </a:t>
            </a:r>
            <a:r>
              <a:rPr sz="2325" spc="7" baseline="44802" dirty="0">
                <a:latin typeface="Symbol"/>
                <a:cs typeface="Symbol"/>
              </a:rPr>
              <a:t></a:t>
            </a:r>
            <a:r>
              <a:rPr sz="2325" spc="-60" baseline="44802" dirty="0">
                <a:latin typeface="Times New Roman"/>
                <a:cs typeface="Times New Roman"/>
              </a:rPr>
              <a:t> </a:t>
            </a:r>
            <a:r>
              <a:rPr sz="2325" i="1" baseline="44802" dirty="0">
                <a:latin typeface="Times New Roman"/>
                <a:cs typeface="Times New Roman"/>
              </a:rPr>
              <a:t>I</a:t>
            </a:r>
            <a:r>
              <a:rPr sz="2325" i="1" spc="-225" baseline="44802" dirty="0">
                <a:latin typeface="Times New Roman"/>
                <a:cs typeface="Times New Roman"/>
              </a:rPr>
              <a:t> </a:t>
            </a:r>
            <a:r>
              <a:rPr sz="1650" i="1" spc="-7" baseline="42929" dirty="0">
                <a:latin typeface="Times New Roman"/>
                <a:cs typeface="Times New Roman"/>
              </a:rPr>
              <a:t>y</a:t>
            </a:r>
            <a:r>
              <a:rPr sz="1650" i="1" baseline="42929" dirty="0">
                <a:latin typeface="Times New Roman"/>
                <a:cs typeface="Times New Roman"/>
              </a:rPr>
              <a:t> </a:t>
            </a:r>
            <a:r>
              <a:rPr sz="1650" i="1" spc="150" baseline="42929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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2325" i="1" baseline="44802" dirty="0">
                <a:latin typeface="Times New Roman"/>
                <a:cs typeface="Times New Roman"/>
              </a:rPr>
              <a:t>I</a:t>
            </a:r>
            <a:r>
              <a:rPr sz="2325" i="1" spc="-300" baseline="44802" dirty="0">
                <a:latin typeface="Times New Roman"/>
                <a:cs typeface="Times New Roman"/>
              </a:rPr>
              <a:t> </a:t>
            </a:r>
            <a:r>
              <a:rPr sz="1650" i="1" spc="-7" baseline="42929" dirty="0">
                <a:latin typeface="Times New Roman"/>
                <a:cs typeface="Times New Roman"/>
              </a:rPr>
              <a:t>x</a:t>
            </a:r>
            <a:r>
              <a:rPr sz="1650" i="1" baseline="42929" dirty="0">
                <a:latin typeface="Times New Roman"/>
                <a:cs typeface="Times New Roman"/>
              </a:rPr>
              <a:t> </a:t>
            </a:r>
            <a:r>
              <a:rPr sz="1650" i="1" spc="-112" baseline="42929" dirty="0">
                <a:latin typeface="Times New Roman"/>
                <a:cs typeface="Times New Roman"/>
              </a:rPr>
              <a:t> </a:t>
            </a:r>
            <a:r>
              <a:rPr sz="2325" spc="7" baseline="44802" dirty="0">
                <a:latin typeface="Symbol"/>
                <a:cs typeface="Symbol"/>
              </a:rPr>
              <a:t></a:t>
            </a:r>
            <a:r>
              <a:rPr sz="2325" spc="-97" baseline="44802" dirty="0">
                <a:latin typeface="Times New Roman"/>
                <a:cs typeface="Times New Roman"/>
              </a:rPr>
              <a:t> </a:t>
            </a:r>
            <a:r>
              <a:rPr sz="2325" i="1" baseline="44802" dirty="0">
                <a:latin typeface="Times New Roman"/>
                <a:cs typeface="Times New Roman"/>
              </a:rPr>
              <a:t>I</a:t>
            </a:r>
            <a:r>
              <a:rPr sz="2325" i="1" spc="-225" baseline="44802" dirty="0">
                <a:latin typeface="Times New Roman"/>
                <a:cs typeface="Times New Roman"/>
              </a:rPr>
              <a:t> </a:t>
            </a:r>
            <a:r>
              <a:rPr sz="1650" i="1" spc="-7" baseline="42929" dirty="0">
                <a:latin typeface="Times New Roman"/>
                <a:cs typeface="Times New Roman"/>
              </a:rPr>
              <a:t>y</a:t>
            </a:r>
            <a:r>
              <a:rPr sz="1650" i="1" baseline="42929" dirty="0">
                <a:latin typeface="Times New Roman"/>
                <a:cs typeface="Times New Roman"/>
              </a:rPr>
              <a:t> </a:t>
            </a:r>
            <a:r>
              <a:rPr sz="1650" i="1" spc="22" baseline="42929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cos</a:t>
            </a:r>
            <a:r>
              <a:rPr sz="1550" i="1" spc="-155" dirty="0">
                <a:latin typeface="Times New Roman"/>
                <a:cs typeface="Times New Roman"/>
              </a:rPr>
              <a:t> </a:t>
            </a:r>
            <a:r>
              <a:rPr sz="1550" spc="-235" dirty="0">
                <a:latin typeface="Times New Roman"/>
                <a:cs typeface="Times New Roman"/>
              </a:rPr>
              <a:t>2</a:t>
            </a:r>
            <a:r>
              <a:rPr sz="1650" i="1" spc="-110" dirty="0">
                <a:latin typeface="Symbol"/>
                <a:cs typeface="Symbol"/>
              </a:rPr>
              <a:t></a:t>
            </a:r>
            <a:r>
              <a:rPr sz="1550" spc="5" dirty="0">
                <a:latin typeface="Symbol"/>
                <a:cs typeface="Symbol"/>
              </a:rPr>
              <a:t></a:t>
            </a:r>
            <a:r>
              <a:rPr sz="1550" spc="-40" dirty="0">
                <a:latin typeface="Times New Roman"/>
                <a:cs typeface="Times New Roman"/>
              </a:rPr>
              <a:t> </a:t>
            </a:r>
            <a:r>
              <a:rPr sz="1550" i="1" dirty="0">
                <a:latin typeface="Times New Roman"/>
                <a:cs typeface="Times New Roman"/>
              </a:rPr>
              <a:t>I	sin</a:t>
            </a:r>
            <a:r>
              <a:rPr sz="1550" i="1" spc="-165" dirty="0">
                <a:latin typeface="Times New Roman"/>
                <a:cs typeface="Times New Roman"/>
              </a:rPr>
              <a:t> </a:t>
            </a:r>
            <a:r>
              <a:rPr sz="1550" spc="-235" dirty="0">
                <a:latin typeface="Times New Roman"/>
                <a:cs typeface="Times New Roman"/>
              </a:rPr>
              <a:t>2</a:t>
            </a:r>
            <a:r>
              <a:rPr sz="1650" i="1" spc="-50" dirty="0">
                <a:latin typeface="Symbol"/>
                <a:cs typeface="Symbol"/>
              </a:rPr>
              <a:t></a:t>
            </a:r>
            <a:endParaRPr sz="16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6683048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3285323" y="2777924"/>
            <a:ext cx="5140220" cy="20697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400" b="1" spc="5" dirty="0">
                <a:solidFill>
                  <a:srgbClr val="6F2F9F"/>
                </a:solidFill>
                <a:latin typeface="Harrington"/>
                <a:cs typeface="Harrington"/>
              </a:rPr>
              <a:t>S</a:t>
            </a:r>
            <a:r>
              <a:rPr lang="en-US" sz="4400" b="1" spc="10" dirty="0">
                <a:solidFill>
                  <a:srgbClr val="6F2F9F"/>
                </a:solidFill>
                <a:latin typeface="Harrington"/>
                <a:cs typeface="Harrington"/>
              </a:rPr>
              <a:t>EKIAN</a:t>
            </a:r>
            <a:r>
              <a:rPr lang="en-US" sz="4400" b="1" spc="-5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</a:p>
          <a:p>
            <a:pPr marL="12700" algn="ctr">
              <a:spcBef>
                <a:spcPts val="100"/>
              </a:spcBef>
            </a:pPr>
            <a:r>
              <a:rPr lang="en-US" sz="4400" b="1" spc="-5" dirty="0">
                <a:solidFill>
                  <a:srgbClr val="6F2F9F"/>
                </a:solidFill>
                <a:latin typeface="Harrington"/>
                <a:cs typeface="Harrington"/>
              </a:rPr>
              <a:t>&amp;</a:t>
            </a:r>
          </a:p>
          <a:p>
            <a:pPr marL="12700" algn="ctr">
              <a:spcBef>
                <a:spcPts val="100"/>
              </a:spcBef>
            </a:pPr>
            <a:r>
              <a:rPr lang="en-US" sz="4400" b="1" spc="-5" dirty="0">
                <a:solidFill>
                  <a:srgbClr val="6F2F9F"/>
                </a:solidFill>
                <a:latin typeface="Harrington"/>
                <a:cs typeface="Harrington"/>
              </a:rPr>
              <a:t> TERIMA KASIH</a:t>
            </a:r>
            <a:endParaRPr sz="4400" dirty="0">
              <a:latin typeface="Harrington"/>
              <a:cs typeface="Harrington"/>
            </a:endParaRPr>
          </a:p>
        </p:txBody>
      </p:sp>
    </p:spTree>
    <p:extLst>
      <p:ext uri="{BB962C8B-B14F-4D97-AF65-F5344CB8AC3E}">
        <p14:creationId xmlns:p14="http://schemas.microsoft.com/office/powerpoint/2010/main" val="657737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1794</Words>
  <Application>Microsoft Office PowerPoint</Application>
  <PresentationFormat>Widescreen</PresentationFormat>
  <Paragraphs>494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Calibri Light</vt:lpstr>
      <vt:lpstr>Harrington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IPC = ???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3</cp:revision>
  <dcterms:created xsi:type="dcterms:W3CDTF">2021-02-28T15:44:02Z</dcterms:created>
  <dcterms:modified xsi:type="dcterms:W3CDTF">2021-02-28T15:54:07Z</dcterms:modified>
</cp:coreProperties>
</file>