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5" r:id="rId2"/>
    <p:sldId id="296" r:id="rId3"/>
    <p:sldId id="297" r:id="rId4"/>
    <p:sldId id="298" r:id="rId5"/>
    <p:sldId id="299" r:id="rId6"/>
    <p:sldId id="300" r:id="rId7"/>
    <p:sldId id="301" r:id="rId8"/>
    <p:sldId id="302" r:id="rId9"/>
    <p:sldId id="257" r:id="rId10"/>
    <p:sldId id="265" r:id="rId11"/>
    <p:sldId id="258" r:id="rId12"/>
    <p:sldId id="259" r:id="rId13"/>
    <p:sldId id="260" r:id="rId14"/>
    <p:sldId id="261" r:id="rId15"/>
    <p:sldId id="304" r:id="rId16"/>
    <p:sldId id="263" r:id="rId17"/>
    <p:sldId id="264" r:id="rId18"/>
    <p:sldId id="303" r:id="rId19"/>
    <p:sldId id="266" r:id="rId20"/>
    <p:sldId id="267" r:id="rId21"/>
    <p:sldId id="268" r:id="rId22"/>
    <p:sldId id="305" r:id="rId23"/>
    <p:sldId id="270" r:id="rId24"/>
    <p:sldId id="271" r:id="rId25"/>
    <p:sldId id="272" r:id="rId26"/>
    <p:sldId id="269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92" r:id="rId37"/>
    <p:sldId id="293" r:id="rId38"/>
    <p:sldId id="282" r:id="rId39"/>
    <p:sldId id="286" r:id="rId40"/>
    <p:sldId id="284" r:id="rId41"/>
    <p:sldId id="285" r:id="rId42"/>
    <p:sldId id="287" r:id="rId43"/>
    <p:sldId id="288" r:id="rId44"/>
    <p:sldId id="289" r:id="rId45"/>
    <p:sldId id="291" r:id="rId46"/>
    <p:sldId id="290" r:id="rId47"/>
    <p:sldId id="283" r:id="rId48"/>
    <p:sldId id="294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6CA866-1955-4EEE-B057-027D6F6790FC}" type="doc">
      <dgm:prSet loTypeId="urn:microsoft.com/office/officeart/2005/8/layout/list1" loCatId="list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id-ID"/>
        </a:p>
      </dgm:t>
    </dgm:pt>
    <dgm:pt modelId="{437F8B37-8515-4CF3-84BE-EEFFEF545704}">
      <dgm:prSet phldrT="[Text]" custT="1"/>
      <dgm:spPr/>
      <dgm:t>
        <a:bodyPr/>
        <a:lstStyle/>
        <a:p>
          <a:r>
            <a:rPr lang="id-ID" sz="3600" dirty="0"/>
            <a:t>Bidang Komunikasi</a:t>
          </a:r>
        </a:p>
      </dgm:t>
    </dgm:pt>
    <dgm:pt modelId="{9AE0783E-ADC3-4B39-B50F-506638FB48D0}" type="parTrans" cxnId="{8D52F69A-8AB7-4E9A-AF3A-016BDC02CFC6}">
      <dgm:prSet/>
      <dgm:spPr/>
      <dgm:t>
        <a:bodyPr/>
        <a:lstStyle/>
        <a:p>
          <a:endParaRPr lang="id-ID"/>
        </a:p>
      </dgm:t>
    </dgm:pt>
    <dgm:pt modelId="{5EC4BEDE-44A3-4572-9F83-3339749B13B8}" type="sibTrans" cxnId="{8D52F69A-8AB7-4E9A-AF3A-016BDC02CFC6}">
      <dgm:prSet/>
      <dgm:spPr/>
      <dgm:t>
        <a:bodyPr/>
        <a:lstStyle/>
        <a:p>
          <a:endParaRPr lang="id-ID"/>
        </a:p>
      </dgm:t>
    </dgm:pt>
    <dgm:pt modelId="{A64C0379-64A6-4081-BA1C-3D89CA7872C3}">
      <dgm:prSet phldrT="[Text]" custT="1"/>
      <dgm:spPr/>
      <dgm:t>
        <a:bodyPr/>
        <a:lstStyle/>
        <a:p>
          <a:r>
            <a:rPr lang="id-ID" sz="3600" dirty="0"/>
            <a:t>Bidang Kedokteran</a:t>
          </a:r>
        </a:p>
      </dgm:t>
    </dgm:pt>
    <dgm:pt modelId="{0A0B896F-3159-4E3F-AE50-CCCA64F49220}" type="sibTrans" cxnId="{08F2848E-75C7-48C3-A643-F8AC2C576C70}">
      <dgm:prSet/>
      <dgm:spPr/>
      <dgm:t>
        <a:bodyPr/>
        <a:lstStyle/>
        <a:p>
          <a:endParaRPr lang="id-ID"/>
        </a:p>
      </dgm:t>
    </dgm:pt>
    <dgm:pt modelId="{3A5278CF-4E2A-4263-8789-F0FCD78CA491}" type="parTrans" cxnId="{08F2848E-75C7-48C3-A643-F8AC2C576C70}">
      <dgm:prSet/>
      <dgm:spPr/>
      <dgm:t>
        <a:bodyPr/>
        <a:lstStyle/>
        <a:p>
          <a:endParaRPr lang="id-ID"/>
        </a:p>
      </dgm:t>
    </dgm:pt>
    <dgm:pt modelId="{3A7C3CD0-F007-431D-9D38-6F03CAB32268}">
      <dgm:prSet phldrT="[Text]" custT="1"/>
      <dgm:spPr/>
      <dgm:t>
        <a:bodyPr/>
        <a:lstStyle/>
        <a:p>
          <a:r>
            <a:rPr lang="id-ID" sz="3600" dirty="0"/>
            <a:t>Bidang Lalu Lintas Udara</a:t>
          </a:r>
        </a:p>
      </dgm:t>
    </dgm:pt>
    <dgm:pt modelId="{753C717E-F8C3-4857-86EA-2E9AF8F77E7D}" type="sibTrans" cxnId="{69DBC12F-560D-480D-8CC2-58301CD0B1EF}">
      <dgm:prSet/>
      <dgm:spPr/>
      <dgm:t>
        <a:bodyPr/>
        <a:lstStyle/>
        <a:p>
          <a:endParaRPr lang="id-ID"/>
        </a:p>
      </dgm:t>
    </dgm:pt>
    <dgm:pt modelId="{80A3B6DA-63F5-4B6E-B3ED-57D2CE9FBE2F}" type="parTrans" cxnId="{69DBC12F-560D-480D-8CC2-58301CD0B1EF}">
      <dgm:prSet/>
      <dgm:spPr/>
      <dgm:t>
        <a:bodyPr/>
        <a:lstStyle/>
        <a:p>
          <a:endParaRPr lang="id-ID"/>
        </a:p>
      </dgm:t>
    </dgm:pt>
    <dgm:pt modelId="{7189BABE-3766-47E4-9FAB-1C53FCFF66ED}">
      <dgm:prSet phldrT="[Text]" custT="1"/>
      <dgm:spPr/>
      <dgm:t>
        <a:bodyPr/>
        <a:lstStyle/>
        <a:p>
          <a:r>
            <a:rPr lang="id-ID" sz="3600" dirty="0"/>
            <a:t>Bidang Pertanian </a:t>
          </a:r>
        </a:p>
      </dgm:t>
    </dgm:pt>
    <dgm:pt modelId="{AA4A190E-94CB-457A-A6CA-709D9026715F}" type="parTrans" cxnId="{BC4F0233-03A4-43C7-8CEC-1F3128F553F1}">
      <dgm:prSet/>
      <dgm:spPr/>
      <dgm:t>
        <a:bodyPr/>
        <a:lstStyle/>
        <a:p>
          <a:endParaRPr lang="id-ID"/>
        </a:p>
      </dgm:t>
    </dgm:pt>
    <dgm:pt modelId="{A58FC3EF-33AC-437A-B94E-BF1CFF18D6BC}" type="sibTrans" cxnId="{BC4F0233-03A4-43C7-8CEC-1F3128F553F1}">
      <dgm:prSet/>
      <dgm:spPr/>
      <dgm:t>
        <a:bodyPr/>
        <a:lstStyle/>
        <a:p>
          <a:endParaRPr lang="id-ID"/>
        </a:p>
      </dgm:t>
    </dgm:pt>
    <dgm:pt modelId="{CC7DD2E4-03AD-47DB-AED5-39C2CAE18BAE}">
      <dgm:prSet phldrT="[Text]" custT="1"/>
      <dgm:spPr/>
      <dgm:t>
        <a:bodyPr/>
        <a:lstStyle/>
        <a:p>
          <a:r>
            <a:rPr lang="id-ID" sz="3600" dirty="0"/>
            <a:t>Pabrik</a:t>
          </a:r>
        </a:p>
      </dgm:t>
    </dgm:pt>
    <dgm:pt modelId="{D21974C4-AD23-4FA8-B255-12E594489065}" type="parTrans" cxnId="{42A36F87-FBBD-456F-9057-02D49D8A9A82}">
      <dgm:prSet/>
      <dgm:spPr/>
      <dgm:t>
        <a:bodyPr/>
        <a:lstStyle/>
        <a:p>
          <a:endParaRPr lang="id-ID"/>
        </a:p>
      </dgm:t>
    </dgm:pt>
    <dgm:pt modelId="{9935122D-32B0-43D4-BFDC-6A0DCCE48319}" type="sibTrans" cxnId="{42A36F87-FBBD-456F-9057-02D49D8A9A82}">
      <dgm:prSet/>
      <dgm:spPr/>
      <dgm:t>
        <a:bodyPr/>
        <a:lstStyle/>
        <a:p>
          <a:endParaRPr lang="id-ID"/>
        </a:p>
      </dgm:t>
    </dgm:pt>
    <dgm:pt modelId="{87F43714-490E-484B-987D-EE660AB0AE9B}" type="pres">
      <dgm:prSet presAssocID="{9D6CA866-1955-4EEE-B057-027D6F6790FC}" presName="linear" presStyleCnt="0">
        <dgm:presLayoutVars>
          <dgm:dir/>
          <dgm:animLvl val="lvl"/>
          <dgm:resizeHandles val="exact"/>
        </dgm:presLayoutVars>
      </dgm:prSet>
      <dgm:spPr/>
    </dgm:pt>
    <dgm:pt modelId="{88581E07-D014-4A72-B393-5C9AED474CAC}" type="pres">
      <dgm:prSet presAssocID="{437F8B37-8515-4CF3-84BE-EEFFEF545704}" presName="parentLin" presStyleCnt="0"/>
      <dgm:spPr/>
    </dgm:pt>
    <dgm:pt modelId="{BA56599B-0C39-418E-B7AE-87E087DE153C}" type="pres">
      <dgm:prSet presAssocID="{437F8B37-8515-4CF3-84BE-EEFFEF545704}" presName="parentLeftMargin" presStyleLbl="node1" presStyleIdx="0" presStyleCnt="5"/>
      <dgm:spPr/>
    </dgm:pt>
    <dgm:pt modelId="{6A322373-9C57-40C2-93FA-32E092AD1FFD}" type="pres">
      <dgm:prSet presAssocID="{437F8B37-8515-4CF3-84BE-EEFFEF54570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48362F2-6C47-4EEE-B510-D93C3636A72E}" type="pres">
      <dgm:prSet presAssocID="{437F8B37-8515-4CF3-84BE-EEFFEF545704}" presName="negativeSpace" presStyleCnt="0"/>
      <dgm:spPr/>
    </dgm:pt>
    <dgm:pt modelId="{65475551-0885-42E2-ADE6-8AA4A5046670}" type="pres">
      <dgm:prSet presAssocID="{437F8B37-8515-4CF3-84BE-EEFFEF545704}" presName="childText" presStyleLbl="conFgAcc1" presStyleIdx="0" presStyleCnt="5">
        <dgm:presLayoutVars>
          <dgm:bulletEnabled val="1"/>
        </dgm:presLayoutVars>
      </dgm:prSet>
      <dgm:spPr/>
    </dgm:pt>
    <dgm:pt modelId="{0ED58E59-A1CF-47C1-B127-D34B52C8A70A}" type="pres">
      <dgm:prSet presAssocID="{5EC4BEDE-44A3-4572-9F83-3339749B13B8}" presName="spaceBetweenRectangles" presStyleCnt="0"/>
      <dgm:spPr/>
    </dgm:pt>
    <dgm:pt modelId="{F3EF22A8-FFD8-44AB-BDA2-AEFEB1165FDE}" type="pres">
      <dgm:prSet presAssocID="{A64C0379-64A6-4081-BA1C-3D89CA7872C3}" presName="parentLin" presStyleCnt="0"/>
      <dgm:spPr/>
    </dgm:pt>
    <dgm:pt modelId="{B178F69F-3B6C-41A1-9E83-43AABCD84F9D}" type="pres">
      <dgm:prSet presAssocID="{A64C0379-64A6-4081-BA1C-3D89CA7872C3}" presName="parentLeftMargin" presStyleLbl="node1" presStyleIdx="0" presStyleCnt="5"/>
      <dgm:spPr/>
    </dgm:pt>
    <dgm:pt modelId="{5BFCF433-D984-48B8-8063-19520C98ADBD}" type="pres">
      <dgm:prSet presAssocID="{A64C0379-64A6-4081-BA1C-3D89CA7872C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907EDD3-E783-4079-8909-1B13117D190F}" type="pres">
      <dgm:prSet presAssocID="{A64C0379-64A6-4081-BA1C-3D89CA7872C3}" presName="negativeSpace" presStyleCnt="0"/>
      <dgm:spPr/>
    </dgm:pt>
    <dgm:pt modelId="{16BA41F5-7ECF-44CE-AA7B-0F1330F86DF7}" type="pres">
      <dgm:prSet presAssocID="{A64C0379-64A6-4081-BA1C-3D89CA7872C3}" presName="childText" presStyleLbl="conFgAcc1" presStyleIdx="1" presStyleCnt="5">
        <dgm:presLayoutVars>
          <dgm:bulletEnabled val="1"/>
        </dgm:presLayoutVars>
      </dgm:prSet>
      <dgm:spPr/>
    </dgm:pt>
    <dgm:pt modelId="{A8329F11-EB01-4DAF-A7D5-63AD9B123F8F}" type="pres">
      <dgm:prSet presAssocID="{0A0B896F-3159-4E3F-AE50-CCCA64F49220}" presName="spaceBetweenRectangles" presStyleCnt="0"/>
      <dgm:spPr/>
    </dgm:pt>
    <dgm:pt modelId="{A671712F-F827-4676-94BC-A83F30F1B2D6}" type="pres">
      <dgm:prSet presAssocID="{3A7C3CD0-F007-431D-9D38-6F03CAB32268}" presName="parentLin" presStyleCnt="0"/>
      <dgm:spPr/>
    </dgm:pt>
    <dgm:pt modelId="{8E63B8FF-5350-4AAB-8B82-C143B7B217A4}" type="pres">
      <dgm:prSet presAssocID="{3A7C3CD0-F007-431D-9D38-6F03CAB32268}" presName="parentLeftMargin" presStyleLbl="node1" presStyleIdx="1" presStyleCnt="5"/>
      <dgm:spPr/>
    </dgm:pt>
    <dgm:pt modelId="{E9634044-7A1E-49C0-90C7-503B1F0BDEC4}" type="pres">
      <dgm:prSet presAssocID="{3A7C3CD0-F007-431D-9D38-6F03CAB3226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9D12807-15BF-477B-9127-4CBA67C87649}" type="pres">
      <dgm:prSet presAssocID="{3A7C3CD0-F007-431D-9D38-6F03CAB32268}" presName="negativeSpace" presStyleCnt="0"/>
      <dgm:spPr/>
    </dgm:pt>
    <dgm:pt modelId="{5D851BB9-8F9D-436A-B7E7-10B159AE9D3F}" type="pres">
      <dgm:prSet presAssocID="{3A7C3CD0-F007-431D-9D38-6F03CAB32268}" presName="childText" presStyleLbl="conFgAcc1" presStyleIdx="2" presStyleCnt="5">
        <dgm:presLayoutVars>
          <dgm:bulletEnabled val="1"/>
        </dgm:presLayoutVars>
      </dgm:prSet>
      <dgm:spPr/>
    </dgm:pt>
    <dgm:pt modelId="{A19588F4-A3C8-4C5D-B64C-F915B78A6FEC}" type="pres">
      <dgm:prSet presAssocID="{753C717E-F8C3-4857-86EA-2E9AF8F77E7D}" presName="spaceBetweenRectangles" presStyleCnt="0"/>
      <dgm:spPr/>
    </dgm:pt>
    <dgm:pt modelId="{6220E525-02A8-4830-B7B7-FB9DB0A4ECD3}" type="pres">
      <dgm:prSet presAssocID="{7189BABE-3766-47E4-9FAB-1C53FCFF66ED}" presName="parentLin" presStyleCnt="0"/>
      <dgm:spPr/>
    </dgm:pt>
    <dgm:pt modelId="{CDF228C3-B821-47F1-982B-46B1A0A5E77E}" type="pres">
      <dgm:prSet presAssocID="{7189BABE-3766-47E4-9FAB-1C53FCFF66ED}" presName="parentLeftMargin" presStyleLbl="node1" presStyleIdx="2" presStyleCnt="5"/>
      <dgm:spPr/>
    </dgm:pt>
    <dgm:pt modelId="{E3321355-D02E-487B-B2F1-5AAE8BDAA2CB}" type="pres">
      <dgm:prSet presAssocID="{7189BABE-3766-47E4-9FAB-1C53FCFF66E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B6421D8-7E93-4586-ADBC-D3E75178C746}" type="pres">
      <dgm:prSet presAssocID="{7189BABE-3766-47E4-9FAB-1C53FCFF66ED}" presName="negativeSpace" presStyleCnt="0"/>
      <dgm:spPr/>
    </dgm:pt>
    <dgm:pt modelId="{A01942E1-777C-45BB-A82E-E0ED904CFF34}" type="pres">
      <dgm:prSet presAssocID="{7189BABE-3766-47E4-9FAB-1C53FCFF66ED}" presName="childText" presStyleLbl="conFgAcc1" presStyleIdx="3" presStyleCnt="5">
        <dgm:presLayoutVars>
          <dgm:bulletEnabled val="1"/>
        </dgm:presLayoutVars>
      </dgm:prSet>
      <dgm:spPr/>
    </dgm:pt>
    <dgm:pt modelId="{4B9C22E4-61F4-4DB7-9269-088B92C9A082}" type="pres">
      <dgm:prSet presAssocID="{A58FC3EF-33AC-437A-B94E-BF1CFF18D6BC}" presName="spaceBetweenRectangles" presStyleCnt="0"/>
      <dgm:spPr/>
    </dgm:pt>
    <dgm:pt modelId="{15E2D677-8EEE-44F4-9F21-6B4413199ABF}" type="pres">
      <dgm:prSet presAssocID="{CC7DD2E4-03AD-47DB-AED5-39C2CAE18BAE}" presName="parentLin" presStyleCnt="0"/>
      <dgm:spPr/>
    </dgm:pt>
    <dgm:pt modelId="{22364642-FF8B-4441-90A8-04499CB8936A}" type="pres">
      <dgm:prSet presAssocID="{CC7DD2E4-03AD-47DB-AED5-39C2CAE18BAE}" presName="parentLeftMargin" presStyleLbl="node1" presStyleIdx="3" presStyleCnt="5"/>
      <dgm:spPr/>
    </dgm:pt>
    <dgm:pt modelId="{1D927158-77A1-4DED-88E1-424E227AA516}" type="pres">
      <dgm:prSet presAssocID="{CC7DD2E4-03AD-47DB-AED5-39C2CAE18BAE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A353B0CC-48A7-4C40-9C4D-27DB8ED586FD}" type="pres">
      <dgm:prSet presAssocID="{CC7DD2E4-03AD-47DB-AED5-39C2CAE18BAE}" presName="negativeSpace" presStyleCnt="0"/>
      <dgm:spPr/>
    </dgm:pt>
    <dgm:pt modelId="{3E22049C-7557-49D8-A4A0-46D443C88859}" type="pres">
      <dgm:prSet presAssocID="{CC7DD2E4-03AD-47DB-AED5-39C2CAE18BAE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F982502-7D84-4A32-A7CE-DDBFA491E7C8}" type="presOf" srcId="{3A7C3CD0-F007-431D-9D38-6F03CAB32268}" destId="{8E63B8FF-5350-4AAB-8B82-C143B7B217A4}" srcOrd="0" destOrd="0" presId="urn:microsoft.com/office/officeart/2005/8/layout/list1"/>
    <dgm:cxn modelId="{490B3518-0BA3-4255-B656-5432F5DA5EB6}" type="presOf" srcId="{A64C0379-64A6-4081-BA1C-3D89CA7872C3}" destId="{5BFCF433-D984-48B8-8063-19520C98ADBD}" srcOrd="1" destOrd="0" presId="urn:microsoft.com/office/officeart/2005/8/layout/list1"/>
    <dgm:cxn modelId="{FC151419-9919-4F3F-8FCB-809F08D236D7}" type="presOf" srcId="{CC7DD2E4-03AD-47DB-AED5-39C2CAE18BAE}" destId="{22364642-FF8B-4441-90A8-04499CB8936A}" srcOrd="0" destOrd="0" presId="urn:microsoft.com/office/officeart/2005/8/layout/list1"/>
    <dgm:cxn modelId="{87C8DF1F-7273-45E2-98A7-3CF1559788A1}" type="presOf" srcId="{A64C0379-64A6-4081-BA1C-3D89CA7872C3}" destId="{B178F69F-3B6C-41A1-9E83-43AABCD84F9D}" srcOrd="0" destOrd="0" presId="urn:microsoft.com/office/officeart/2005/8/layout/list1"/>
    <dgm:cxn modelId="{69DBC12F-560D-480D-8CC2-58301CD0B1EF}" srcId="{9D6CA866-1955-4EEE-B057-027D6F6790FC}" destId="{3A7C3CD0-F007-431D-9D38-6F03CAB32268}" srcOrd="2" destOrd="0" parTransId="{80A3B6DA-63F5-4B6E-B3ED-57D2CE9FBE2F}" sibTransId="{753C717E-F8C3-4857-86EA-2E9AF8F77E7D}"/>
    <dgm:cxn modelId="{3C9ADF32-843C-4ED3-822B-FCA1CA129F74}" type="presOf" srcId="{437F8B37-8515-4CF3-84BE-EEFFEF545704}" destId="{6A322373-9C57-40C2-93FA-32E092AD1FFD}" srcOrd="1" destOrd="0" presId="urn:microsoft.com/office/officeart/2005/8/layout/list1"/>
    <dgm:cxn modelId="{BC4F0233-03A4-43C7-8CEC-1F3128F553F1}" srcId="{9D6CA866-1955-4EEE-B057-027D6F6790FC}" destId="{7189BABE-3766-47E4-9FAB-1C53FCFF66ED}" srcOrd="3" destOrd="0" parTransId="{AA4A190E-94CB-457A-A6CA-709D9026715F}" sibTransId="{A58FC3EF-33AC-437A-B94E-BF1CFF18D6BC}"/>
    <dgm:cxn modelId="{3EE2BF36-D7FE-4B5D-BFAA-99475BD1643D}" type="presOf" srcId="{7189BABE-3766-47E4-9FAB-1C53FCFF66ED}" destId="{E3321355-D02E-487B-B2F1-5AAE8BDAA2CB}" srcOrd="1" destOrd="0" presId="urn:microsoft.com/office/officeart/2005/8/layout/list1"/>
    <dgm:cxn modelId="{AD54EC40-4900-483D-8763-0B4DF51B8104}" type="presOf" srcId="{CC7DD2E4-03AD-47DB-AED5-39C2CAE18BAE}" destId="{1D927158-77A1-4DED-88E1-424E227AA516}" srcOrd="1" destOrd="0" presId="urn:microsoft.com/office/officeart/2005/8/layout/list1"/>
    <dgm:cxn modelId="{B9A3E87E-3A91-4588-9C49-BAF57981C92E}" type="presOf" srcId="{3A7C3CD0-F007-431D-9D38-6F03CAB32268}" destId="{E9634044-7A1E-49C0-90C7-503B1F0BDEC4}" srcOrd="1" destOrd="0" presId="urn:microsoft.com/office/officeart/2005/8/layout/list1"/>
    <dgm:cxn modelId="{42A36F87-FBBD-456F-9057-02D49D8A9A82}" srcId="{9D6CA866-1955-4EEE-B057-027D6F6790FC}" destId="{CC7DD2E4-03AD-47DB-AED5-39C2CAE18BAE}" srcOrd="4" destOrd="0" parTransId="{D21974C4-AD23-4FA8-B255-12E594489065}" sibTransId="{9935122D-32B0-43D4-BFDC-6A0DCCE48319}"/>
    <dgm:cxn modelId="{0A901488-1926-4FD1-9CAD-4FBC6744FF92}" type="presOf" srcId="{9D6CA866-1955-4EEE-B057-027D6F6790FC}" destId="{87F43714-490E-484B-987D-EE660AB0AE9B}" srcOrd="0" destOrd="0" presId="urn:microsoft.com/office/officeart/2005/8/layout/list1"/>
    <dgm:cxn modelId="{FCEA5F8B-2E71-47DC-AF3E-9E3ACE96E7B1}" type="presOf" srcId="{7189BABE-3766-47E4-9FAB-1C53FCFF66ED}" destId="{CDF228C3-B821-47F1-982B-46B1A0A5E77E}" srcOrd="0" destOrd="0" presId="urn:microsoft.com/office/officeart/2005/8/layout/list1"/>
    <dgm:cxn modelId="{08F2848E-75C7-48C3-A643-F8AC2C576C70}" srcId="{9D6CA866-1955-4EEE-B057-027D6F6790FC}" destId="{A64C0379-64A6-4081-BA1C-3D89CA7872C3}" srcOrd="1" destOrd="0" parTransId="{3A5278CF-4E2A-4263-8789-F0FCD78CA491}" sibTransId="{0A0B896F-3159-4E3F-AE50-CCCA64F49220}"/>
    <dgm:cxn modelId="{8D52F69A-8AB7-4E9A-AF3A-016BDC02CFC6}" srcId="{9D6CA866-1955-4EEE-B057-027D6F6790FC}" destId="{437F8B37-8515-4CF3-84BE-EEFFEF545704}" srcOrd="0" destOrd="0" parTransId="{9AE0783E-ADC3-4B39-B50F-506638FB48D0}" sibTransId="{5EC4BEDE-44A3-4572-9F83-3339749B13B8}"/>
    <dgm:cxn modelId="{0CE702D9-5D85-4C0D-8A05-3F589D744EEE}" type="presOf" srcId="{437F8B37-8515-4CF3-84BE-EEFFEF545704}" destId="{BA56599B-0C39-418E-B7AE-87E087DE153C}" srcOrd="0" destOrd="0" presId="urn:microsoft.com/office/officeart/2005/8/layout/list1"/>
    <dgm:cxn modelId="{5F514E6C-70E3-4AAA-B7D8-3480557198A2}" type="presParOf" srcId="{87F43714-490E-484B-987D-EE660AB0AE9B}" destId="{88581E07-D014-4A72-B393-5C9AED474CAC}" srcOrd="0" destOrd="0" presId="urn:microsoft.com/office/officeart/2005/8/layout/list1"/>
    <dgm:cxn modelId="{D949F696-4354-401C-BCDD-797DF18D8DDE}" type="presParOf" srcId="{88581E07-D014-4A72-B393-5C9AED474CAC}" destId="{BA56599B-0C39-418E-B7AE-87E087DE153C}" srcOrd="0" destOrd="0" presId="urn:microsoft.com/office/officeart/2005/8/layout/list1"/>
    <dgm:cxn modelId="{CD2CA682-70C4-4CBD-9E0C-7190EC978A74}" type="presParOf" srcId="{88581E07-D014-4A72-B393-5C9AED474CAC}" destId="{6A322373-9C57-40C2-93FA-32E092AD1FFD}" srcOrd="1" destOrd="0" presId="urn:microsoft.com/office/officeart/2005/8/layout/list1"/>
    <dgm:cxn modelId="{9FA3F9D0-96F6-48F9-A2FB-7CEF04682335}" type="presParOf" srcId="{87F43714-490E-484B-987D-EE660AB0AE9B}" destId="{548362F2-6C47-4EEE-B510-D93C3636A72E}" srcOrd="1" destOrd="0" presId="urn:microsoft.com/office/officeart/2005/8/layout/list1"/>
    <dgm:cxn modelId="{B78E0BD4-B523-47D6-B484-B9DBFB4884B3}" type="presParOf" srcId="{87F43714-490E-484B-987D-EE660AB0AE9B}" destId="{65475551-0885-42E2-ADE6-8AA4A5046670}" srcOrd="2" destOrd="0" presId="urn:microsoft.com/office/officeart/2005/8/layout/list1"/>
    <dgm:cxn modelId="{6AC076CA-7DFF-4B02-98AE-951E5C50296A}" type="presParOf" srcId="{87F43714-490E-484B-987D-EE660AB0AE9B}" destId="{0ED58E59-A1CF-47C1-B127-D34B52C8A70A}" srcOrd="3" destOrd="0" presId="urn:microsoft.com/office/officeart/2005/8/layout/list1"/>
    <dgm:cxn modelId="{B40B6999-D5BD-42C6-8233-5683D0E2CC76}" type="presParOf" srcId="{87F43714-490E-484B-987D-EE660AB0AE9B}" destId="{F3EF22A8-FFD8-44AB-BDA2-AEFEB1165FDE}" srcOrd="4" destOrd="0" presId="urn:microsoft.com/office/officeart/2005/8/layout/list1"/>
    <dgm:cxn modelId="{0D2419B9-F4F9-4BBF-859C-DB9A4F2B1E45}" type="presParOf" srcId="{F3EF22A8-FFD8-44AB-BDA2-AEFEB1165FDE}" destId="{B178F69F-3B6C-41A1-9E83-43AABCD84F9D}" srcOrd="0" destOrd="0" presId="urn:microsoft.com/office/officeart/2005/8/layout/list1"/>
    <dgm:cxn modelId="{B9B9AFDC-E946-46E2-9D88-A05B85EBBC60}" type="presParOf" srcId="{F3EF22A8-FFD8-44AB-BDA2-AEFEB1165FDE}" destId="{5BFCF433-D984-48B8-8063-19520C98ADBD}" srcOrd="1" destOrd="0" presId="urn:microsoft.com/office/officeart/2005/8/layout/list1"/>
    <dgm:cxn modelId="{39634982-6B7F-4F08-86AD-470EECE36DEA}" type="presParOf" srcId="{87F43714-490E-484B-987D-EE660AB0AE9B}" destId="{4907EDD3-E783-4079-8909-1B13117D190F}" srcOrd="5" destOrd="0" presId="urn:microsoft.com/office/officeart/2005/8/layout/list1"/>
    <dgm:cxn modelId="{5BB87B72-FC55-4284-9878-01631A58575F}" type="presParOf" srcId="{87F43714-490E-484B-987D-EE660AB0AE9B}" destId="{16BA41F5-7ECF-44CE-AA7B-0F1330F86DF7}" srcOrd="6" destOrd="0" presId="urn:microsoft.com/office/officeart/2005/8/layout/list1"/>
    <dgm:cxn modelId="{18D92DB7-FB29-4278-B775-74FBA71A8FBF}" type="presParOf" srcId="{87F43714-490E-484B-987D-EE660AB0AE9B}" destId="{A8329F11-EB01-4DAF-A7D5-63AD9B123F8F}" srcOrd="7" destOrd="0" presId="urn:microsoft.com/office/officeart/2005/8/layout/list1"/>
    <dgm:cxn modelId="{025C9A17-109E-4209-AB07-E55731287FDD}" type="presParOf" srcId="{87F43714-490E-484B-987D-EE660AB0AE9B}" destId="{A671712F-F827-4676-94BC-A83F30F1B2D6}" srcOrd="8" destOrd="0" presId="urn:microsoft.com/office/officeart/2005/8/layout/list1"/>
    <dgm:cxn modelId="{B8147A6E-1A94-4440-BB6B-AB8C34827EA8}" type="presParOf" srcId="{A671712F-F827-4676-94BC-A83F30F1B2D6}" destId="{8E63B8FF-5350-4AAB-8B82-C143B7B217A4}" srcOrd="0" destOrd="0" presId="urn:microsoft.com/office/officeart/2005/8/layout/list1"/>
    <dgm:cxn modelId="{AB643AFD-5EC3-4B0F-937E-67631289F0B7}" type="presParOf" srcId="{A671712F-F827-4676-94BC-A83F30F1B2D6}" destId="{E9634044-7A1E-49C0-90C7-503B1F0BDEC4}" srcOrd="1" destOrd="0" presId="urn:microsoft.com/office/officeart/2005/8/layout/list1"/>
    <dgm:cxn modelId="{35FD8A56-D56F-441B-AADC-0C4A2673E631}" type="presParOf" srcId="{87F43714-490E-484B-987D-EE660AB0AE9B}" destId="{E9D12807-15BF-477B-9127-4CBA67C87649}" srcOrd="9" destOrd="0" presId="urn:microsoft.com/office/officeart/2005/8/layout/list1"/>
    <dgm:cxn modelId="{AEEF9550-24DD-4859-8D9E-876FE1B90FAB}" type="presParOf" srcId="{87F43714-490E-484B-987D-EE660AB0AE9B}" destId="{5D851BB9-8F9D-436A-B7E7-10B159AE9D3F}" srcOrd="10" destOrd="0" presId="urn:microsoft.com/office/officeart/2005/8/layout/list1"/>
    <dgm:cxn modelId="{92DCAA68-D10E-4155-9F95-5292EDDE1644}" type="presParOf" srcId="{87F43714-490E-484B-987D-EE660AB0AE9B}" destId="{A19588F4-A3C8-4C5D-B64C-F915B78A6FEC}" srcOrd="11" destOrd="0" presId="urn:microsoft.com/office/officeart/2005/8/layout/list1"/>
    <dgm:cxn modelId="{00CEEDE5-4A80-47C0-94F0-4B4F195B0EB5}" type="presParOf" srcId="{87F43714-490E-484B-987D-EE660AB0AE9B}" destId="{6220E525-02A8-4830-B7B7-FB9DB0A4ECD3}" srcOrd="12" destOrd="0" presId="urn:microsoft.com/office/officeart/2005/8/layout/list1"/>
    <dgm:cxn modelId="{CB510C9A-CAE5-4248-8A8C-5D9F0A2A1AC8}" type="presParOf" srcId="{6220E525-02A8-4830-B7B7-FB9DB0A4ECD3}" destId="{CDF228C3-B821-47F1-982B-46B1A0A5E77E}" srcOrd="0" destOrd="0" presId="urn:microsoft.com/office/officeart/2005/8/layout/list1"/>
    <dgm:cxn modelId="{DA087EE4-60F9-40DA-9100-E346A91F2B73}" type="presParOf" srcId="{6220E525-02A8-4830-B7B7-FB9DB0A4ECD3}" destId="{E3321355-D02E-487B-B2F1-5AAE8BDAA2CB}" srcOrd="1" destOrd="0" presId="urn:microsoft.com/office/officeart/2005/8/layout/list1"/>
    <dgm:cxn modelId="{69C47B45-6845-4E72-93CE-8C906744D433}" type="presParOf" srcId="{87F43714-490E-484B-987D-EE660AB0AE9B}" destId="{1B6421D8-7E93-4586-ADBC-D3E75178C746}" srcOrd="13" destOrd="0" presId="urn:microsoft.com/office/officeart/2005/8/layout/list1"/>
    <dgm:cxn modelId="{5D39850F-35E1-4E8A-9E5A-4BB5BBE19A70}" type="presParOf" srcId="{87F43714-490E-484B-987D-EE660AB0AE9B}" destId="{A01942E1-777C-45BB-A82E-E0ED904CFF34}" srcOrd="14" destOrd="0" presId="urn:microsoft.com/office/officeart/2005/8/layout/list1"/>
    <dgm:cxn modelId="{A26694D5-5375-4680-AA59-D9DA23011510}" type="presParOf" srcId="{87F43714-490E-484B-987D-EE660AB0AE9B}" destId="{4B9C22E4-61F4-4DB7-9269-088B92C9A082}" srcOrd="15" destOrd="0" presId="urn:microsoft.com/office/officeart/2005/8/layout/list1"/>
    <dgm:cxn modelId="{2C3C8056-25FD-49DB-8D12-43D3017595AD}" type="presParOf" srcId="{87F43714-490E-484B-987D-EE660AB0AE9B}" destId="{15E2D677-8EEE-44F4-9F21-6B4413199ABF}" srcOrd="16" destOrd="0" presId="urn:microsoft.com/office/officeart/2005/8/layout/list1"/>
    <dgm:cxn modelId="{19561AC1-57B5-443C-BF68-C6D3C6EF339D}" type="presParOf" srcId="{15E2D677-8EEE-44F4-9F21-6B4413199ABF}" destId="{22364642-FF8B-4441-90A8-04499CB8936A}" srcOrd="0" destOrd="0" presId="urn:microsoft.com/office/officeart/2005/8/layout/list1"/>
    <dgm:cxn modelId="{FE2E87EA-3CDC-4488-A6C4-6C264B5D9706}" type="presParOf" srcId="{15E2D677-8EEE-44F4-9F21-6B4413199ABF}" destId="{1D927158-77A1-4DED-88E1-424E227AA516}" srcOrd="1" destOrd="0" presId="urn:microsoft.com/office/officeart/2005/8/layout/list1"/>
    <dgm:cxn modelId="{EBBC0353-4535-45E1-BDF2-F34A08D372B2}" type="presParOf" srcId="{87F43714-490E-484B-987D-EE660AB0AE9B}" destId="{A353B0CC-48A7-4C40-9C4D-27DB8ED586FD}" srcOrd="17" destOrd="0" presId="urn:microsoft.com/office/officeart/2005/8/layout/list1"/>
    <dgm:cxn modelId="{56D47381-BC0B-4784-A600-FFB551A6F02C}" type="presParOf" srcId="{87F43714-490E-484B-987D-EE660AB0AE9B}" destId="{3E22049C-7557-49D8-A4A0-46D443C8885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475551-0885-42E2-ADE6-8AA4A5046670}">
      <dsp:nvSpPr>
        <dsp:cNvPr id="0" name=""/>
        <dsp:cNvSpPr/>
      </dsp:nvSpPr>
      <dsp:spPr>
        <a:xfrm>
          <a:off x="0" y="3441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322373-9C57-40C2-93FA-32E092AD1FFD}">
      <dsp:nvSpPr>
        <dsp:cNvPr id="0" name=""/>
        <dsp:cNvSpPr/>
      </dsp:nvSpPr>
      <dsp:spPr>
        <a:xfrm>
          <a:off x="411480" y="48981"/>
          <a:ext cx="5760720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kern="1200" dirty="0"/>
            <a:t>Bidang Komunikasi</a:t>
          </a:r>
        </a:p>
      </dsp:txBody>
      <dsp:txXfrm>
        <a:off x="440301" y="77802"/>
        <a:ext cx="5703078" cy="532758"/>
      </dsp:txXfrm>
    </dsp:sp>
    <dsp:sp modelId="{16BA41F5-7ECF-44CE-AA7B-0F1330F86DF7}">
      <dsp:nvSpPr>
        <dsp:cNvPr id="0" name=""/>
        <dsp:cNvSpPr/>
      </dsp:nvSpPr>
      <dsp:spPr>
        <a:xfrm>
          <a:off x="0" y="12513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FCF433-D984-48B8-8063-19520C98ADBD}">
      <dsp:nvSpPr>
        <dsp:cNvPr id="0" name=""/>
        <dsp:cNvSpPr/>
      </dsp:nvSpPr>
      <dsp:spPr>
        <a:xfrm>
          <a:off x="411480" y="956181"/>
          <a:ext cx="5760720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kern="1200" dirty="0"/>
            <a:t>Bidang Kedokteran</a:t>
          </a:r>
        </a:p>
      </dsp:txBody>
      <dsp:txXfrm>
        <a:off x="440301" y="985002"/>
        <a:ext cx="5703078" cy="532758"/>
      </dsp:txXfrm>
    </dsp:sp>
    <dsp:sp modelId="{5D851BB9-8F9D-436A-B7E7-10B159AE9D3F}">
      <dsp:nvSpPr>
        <dsp:cNvPr id="0" name=""/>
        <dsp:cNvSpPr/>
      </dsp:nvSpPr>
      <dsp:spPr>
        <a:xfrm>
          <a:off x="0" y="21585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634044-7A1E-49C0-90C7-503B1F0BDEC4}">
      <dsp:nvSpPr>
        <dsp:cNvPr id="0" name=""/>
        <dsp:cNvSpPr/>
      </dsp:nvSpPr>
      <dsp:spPr>
        <a:xfrm>
          <a:off x="411480" y="1863381"/>
          <a:ext cx="5760720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kern="1200" dirty="0"/>
            <a:t>Bidang Lalu Lintas Udara</a:t>
          </a:r>
        </a:p>
      </dsp:txBody>
      <dsp:txXfrm>
        <a:off x="440301" y="1892202"/>
        <a:ext cx="5703078" cy="532758"/>
      </dsp:txXfrm>
    </dsp:sp>
    <dsp:sp modelId="{A01942E1-777C-45BB-A82E-E0ED904CFF34}">
      <dsp:nvSpPr>
        <dsp:cNvPr id="0" name=""/>
        <dsp:cNvSpPr/>
      </dsp:nvSpPr>
      <dsp:spPr>
        <a:xfrm>
          <a:off x="0" y="30657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321355-D02E-487B-B2F1-5AAE8BDAA2CB}">
      <dsp:nvSpPr>
        <dsp:cNvPr id="0" name=""/>
        <dsp:cNvSpPr/>
      </dsp:nvSpPr>
      <dsp:spPr>
        <a:xfrm>
          <a:off x="411480" y="2770581"/>
          <a:ext cx="5760720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kern="1200" dirty="0"/>
            <a:t>Bidang Pertanian </a:t>
          </a:r>
        </a:p>
      </dsp:txBody>
      <dsp:txXfrm>
        <a:off x="440301" y="2799402"/>
        <a:ext cx="5703078" cy="532758"/>
      </dsp:txXfrm>
    </dsp:sp>
    <dsp:sp modelId="{3E22049C-7557-49D8-A4A0-46D443C88859}">
      <dsp:nvSpPr>
        <dsp:cNvPr id="0" name=""/>
        <dsp:cNvSpPr/>
      </dsp:nvSpPr>
      <dsp:spPr>
        <a:xfrm>
          <a:off x="0" y="3972981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27158-77A1-4DED-88E1-424E227AA516}">
      <dsp:nvSpPr>
        <dsp:cNvPr id="0" name=""/>
        <dsp:cNvSpPr/>
      </dsp:nvSpPr>
      <dsp:spPr>
        <a:xfrm>
          <a:off x="411480" y="3677781"/>
          <a:ext cx="5760720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kern="1200" dirty="0"/>
            <a:t>Pabrik</a:t>
          </a:r>
        </a:p>
      </dsp:txBody>
      <dsp:txXfrm>
        <a:off x="440301" y="3706602"/>
        <a:ext cx="5703078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531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299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56131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4639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3862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9257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1746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9020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4519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305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2883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Imvcxage1qsazroiuds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8CEDFB11-D851-4273-BC5B-5F073AE3BB6E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/>
              <a:t>Komersial</a:t>
            </a:r>
            <a:r>
              <a:rPr lang="en-US" dirty="0"/>
              <a:t> &amp; Searching Algorithm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Pertemuan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3 &amp; 4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31948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200" b="1" dirty="0">
                <a:solidFill>
                  <a:srgbClr val="FF0000"/>
                </a:solidFill>
              </a:rPr>
              <a:t>Ruang lingkup kecerdasan buatan pada aplikasi komersial</a:t>
            </a:r>
            <a:endParaRPr lang="id-ID" sz="32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555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t="24603" r="38200" b="27778"/>
          <a:stretch/>
        </p:blipFill>
        <p:spPr bwMode="auto">
          <a:xfrm>
            <a:off x="107504" y="836712"/>
            <a:ext cx="9036496" cy="479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069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>
                <a:solidFill>
                  <a:srgbClr val="FF0000"/>
                </a:solidFill>
              </a:rPr>
              <a:t>Soft Computing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Adalah kumpulan teknik-teknik komputasi dalam ilmu komputer, yang berusaha untuk mempelajari, memodelkan dan menganalisa suatu fenomena tertentu guna mengeksploitasi adanya toleransi terhadap ketidaktepatan, ketidakpastian untuk dapat diselesaikan dengan mudah</a:t>
            </a:r>
            <a:endParaRPr lang="en-US" sz="2400" dirty="0"/>
          </a:p>
          <a:p>
            <a:r>
              <a:rPr lang="en-US" sz="2400" dirty="0"/>
              <a:t>Soft computing </a:t>
            </a:r>
            <a:r>
              <a:rPr lang="en-US" sz="2400" dirty="0" err="1"/>
              <a:t>beda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conventional (hard) computing yang </a:t>
            </a: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dirty="0" err="1"/>
              <a:t>toleransi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input, proses </a:t>
            </a:r>
            <a:r>
              <a:rPr lang="en-US" sz="2400" dirty="0" err="1"/>
              <a:t>dan</a:t>
            </a:r>
            <a:r>
              <a:rPr lang="en-US" sz="2400" dirty="0"/>
              <a:t> output yang </a:t>
            </a:r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akurat</a:t>
            </a:r>
            <a:r>
              <a:rPr lang="en-US" sz="2400" dirty="0"/>
              <a:t> (imprecision),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pasti</a:t>
            </a:r>
            <a:r>
              <a:rPr lang="en-US" sz="2400" dirty="0"/>
              <a:t> (uncertainly)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setengah</a:t>
            </a:r>
            <a:r>
              <a:rPr lang="en-US" sz="2400" dirty="0"/>
              <a:t> </a:t>
            </a:r>
            <a:r>
              <a:rPr lang="en-US" sz="2400" dirty="0" err="1"/>
              <a:t>benar</a:t>
            </a:r>
            <a:r>
              <a:rPr lang="en-US" sz="2400" dirty="0"/>
              <a:t> (partial </a:t>
            </a:r>
            <a:r>
              <a:rPr lang="en-US" sz="2400" dirty="0" err="1"/>
              <a:t>thrut</a:t>
            </a:r>
            <a:r>
              <a:rPr lang="en-US" sz="2400" dirty="0"/>
              <a:t>).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602299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>
                <a:solidFill>
                  <a:srgbClr val="FF0000"/>
                </a:solidFill>
              </a:rPr>
              <a:t>Soft Computing sebagai Solusi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Soft computing </a:t>
            </a:r>
            <a:r>
              <a:rPr lang="en-US" sz="2400" dirty="0" err="1"/>
              <a:t>berusaha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mengintegrasikan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paradigma</a:t>
            </a:r>
            <a:r>
              <a:rPr lang="en-US" sz="2400" dirty="0"/>
              <a:t> model </a:t>
            </a:r>
            <a:r>
              <a:rPr lang="en-US" sz="2400" dirty="0" err="1"/>
              <a:t>perhitungan</a:t>
            </a:r>
            <a:r>
              <a:rPr lang="en-US" sz="2400" dirty="0"/>
              <a:t> </a:t>
            </a:r>
            <a:r>
              <a:rPr lang="en-US" sz="2400" dirty="0" err="1"/>
              <a:t>meliputi</a:t>
            </a:r>
            <a:r>
              <a:rPr lang="en-US" sz="2400" dirty="0"/>
              <a:t> artificial neural network, fuzzy logic </a:t>
            </a:r>
            <a:r>
              <a:rPr lang="en-US" sz="2400" dirty="0" err="1"/>
              <a:t>dan</a:t>
            </a:r>
            <a:r>
              <a:rPr lang="en-US" sz="2400" dirty="0"/>
              <a:t> genetic algorithm.</a:t>
            </a:r>
          </a:p>
          <a:p>
            <a:r>
              <a:rPr lang="id-ID" sz="2400" dirty="0"/>
              <a:t>Solusi yang ditawarkan soft computing memberikan kemudahan implementasi dalam memecahkan masalah yang sangat sulit dipecahkan oleh metode komputasi konvensional</a:t>
            </a:r>
          </a:p>
          <a:p>
            <a:r>
              <a:rPr lang="id-ID" sz="2400" dirty="0"/>
              <a:t>Beberapa contoh masalah </a:t>
            </a:r>
            <a:r>
              <a:rPr lang="id-ID" sz="2400" dirty="0">
                <a:sym typeface="Wingdings" pitchFamily="2" charset="2"/>
              </a:rPr>
              <a:t>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915197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>
                <a:solidFill>
                  <a:srgbClr val="FF0000"/>
                </a:solidFill>
              </a:rPr>
              <a:t>Soft Computing sebagai Solusi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eriod"/>
            </a:pPr>
            <a:r>
              <a:rPr lang="id-ID" sz="2400" dirty="0"/>
              <a:t>Bagaimana membuat komputer yang mempunyai kemampuan untuk membaca berbagai macam tulisan tangan, dimana pada tulisan itu terkadang ada sebagian yang terhapus</a:t>
            </a:r>
          </a:p>
          <a:p>
            <a:pPr marL="514350" indent="-514350">
              <a:buAutoNum type="alphaLcPeriod"/>
            </a:pPr>
            <a:r>
              <a:rPr lang="id-ID" sz="2400" dirty="0"/>
              <a:t>Bagaimana membuat AC yang secara otomatis dapat mengatur suhu yang dibutuhkan sehingga udara di dalam ruangan terasa nyaman</a:t>
            </a:r>
          </a:p>
          <a:p>
            <a:pPr marL="514350" indent="-514350">
              <a:buAutoNum type="alphaLcPeriod"/>
            </a:pPr>
            <a:r>
              <a:rPr lang="id-ID" sz="2400" dirty="0"/>
              <a:t>Bagaimana mengenali seseorang padahal tidak seluruh wajahnya terlihat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89117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>
                <a:solidFill>
                  <a:srgbClr val="FF0000"/>
                </a:solidFill>
              </a:rPr>
              <a:t>Metode soft computing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400" dirty="0"/>
              <a:t>Beberapa metode soft computing:</a:t>
            </a:r>
          </a:p>
          <a:p>
            <a:r>
              <a:rPr lang="id-ID" sz="2400" dirty="0">
                <a:solidFill>
                  <a:srgbClr val="0070C0"/>
                </a:solidFill>
              </a:rPr>
              <a:t>Fuzzy Logic</a:t>
            </a:r>
          </a:p>
          <a:p>
            <a:r>
              <a:rPr lang="id-ID" sz="2400" dirty="0">
                <a:solidFill>
                  <a:srgbClr val="0070C0"/>
                </a:solidFill>
              </a:rPr>
              <a:t>Artificial Neural Network</a:t>
            </a:r>
          </a:p>
          <a:p>
            <a:r>
              <a:rPr lang="id-ID" sz="2400" dirty="0">
                <a:solidFill>
                  <a:srgbClr val="0070C0"/>
                </a:solidFill>
              </a:rPr>
              <a:t>Probabilistic Reasoning</a:t>
            </a:r>
          </a:p>
          <a:p>
            <a:r>
              <a:rPr lang="id-ID" sz="2400" dirty="0">
                <a:solidFill>
                  <a:srgbClr val="0070C0"/>
                </a:solidFill>
              </a:rPr>
              <a:t>Evolutionary Computation</a:t>
            </a:r>
          </a:p>
          <a:p>
            <a:r>
              <a:rPr lang="id-ID" sz="2400" dirty="0">
                <a:solidFill>
                  <a:srgbClr val="0070C0"/>
                </a:solidFill>
              </a:rPr>
              <a:t>Genetic Algorithm</a:t>
            </a:r>
            <a:endParaRPr lang="en-US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2400" dirty="0" err="1"/>
              <a:t>Metode-metode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 </a:t>
            </a:r>
            <a:r>
              <a:rPr lang="en-US" sz="2400" dirty="0" err="1"/>
              <a:t>sebenarnya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melengkapi</a:t>
            </a:r>
            <a:r>
              <a:rPr lang="en-US" sz="2400" dirty="0"/>
              <a:t>. </a:t>
            </a:r>
            <a:r>
              <a:rPr lang="en-US" sz="2400" dirty="0" err="1"/>
              <a:t>Artinya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menyelesaikan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terkadang</a:t>
            </a:r>
            <a:r>
              <a:rPr lang="en-US" sz="2400" dirty="0"/>
              <a:t> </a:t>
            </a:r>
            <a:r>
              <a:rPr lang="en-US" sz="2400" dirty="0" err="1"/>
              <a:t>dibutuhkan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813052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4000" dirty="0">
                <a:solidFill>
                  <a:srgbClr val="FF0000"/>
                </a:solidFill>
              </a:rPr>
              <a:t>Tujuan soft computing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400" dirty="0"/>
              <a:t>Terbentuknya High Machine Intelligence Quotient (HMIQ)</a:t>
            </a:r>
          </a:p>
          <a:p>
            <a:pPr marL="0" indent="0">
              <a:buNone/>
            </a:pPr>
            <a:r>
              <a:rPr lang="id-ID" sz="2400" dirty="0"/>
              <a:t>Suatu sistem yang mampu mengolah informasi seperti cara berpikir manusia, mempunyai kemampuan untuk menyelesaikan permasalahan non linier dan tidak ada model matematisnya, serta dapat diimplementasikan dengan biaya rendah</a:t>
            </a:r>
          </a:p>
        </p:txBody>
      </p:sp>
    </p:spTree>
    <p:extLst>
      <p:ext uri="{BB962C8B-B14F-4D97-AF65-F5344CB8AC3E}">
        <p14:creationId xmlns:p14="http://schemas.microsoft.com/office/powerpoint/2010/main" val="1762839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dirty="0">
                <a:solidFill>
                  <a:srgbClr val="FF0000"/>
                </a:solidFill>
              </a:rPr>
              <a:t>Definisi Masalah dalam </a:t>
            </a:r>
            <a:br>
              <a:rPr lang="id-ID" sz="3600" dirty="0">
                <a:solidFill>
                  <a:srgbClr val="FF0000"/>
                </a:solidFill>
              </a:rPr>
            </a:br>
            <a:r>
              <a:rPr lang="id-ID" sz="3600" dirty="0">
                <a:solidFill>
                  <a:srgbClr val="FF0000"/>
                </a:solidFill>
              </a:rPr>
              <a:t>Kecerdasan Buatan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rgbClr val="008000"/>
                </a:solidFill>
              </a:rPr>
              <a:t>Secara umum, untuk mendeskripsikan suatu permasalahan dengan baik harus:</a:t>
            </a:r>
          </a:p>
          <a:p>
            <a:r>
              <a:rPr lang="id-ID" dirty="0"/>
              <a:t>Mendefinisikan suatu ruang keadaan </a:t>
            </a:r>
          </a:p>
          <a:p>
            <a:r>
              <a:rPr lang="id-ID" dirty="0"/>
              <a:t>Menerapkan satu atau lebih keadaan awal</a:t>
            </a:r>
          </a:p>
          <a:p>
            <a:r>
              <a:rPr lang="id-ID" dirty="0"/>
              <a:t>Menetapkan satu atau lebih tujuan</a:t>
            </a:r>
          </a:p>
          <a:p>
            <a:r>
              <a:rPr lang="id-ID" dirty="0"/>
              <a:t>Menetapkan kumpulan aturan</a:t>
            </a:r>
          </a:p>
        </p:txBody>
      </p:sp>
    </p:spTree>
    <p:extLst>
      <p:ext uri="{BB962C8B-B14F-4D97-AF65-F5344CB8AC3E}">
        <p14:creationId xmlns:p14="http://schemas.microsoft.com/office/powerpoint/2010/main" val="1298886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Contoh Kasus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Petani – Serigala – Angsa – Padi </a:t>
            </a:r>
          </a:p>
          <a:p>
            <a:r>
              <a:rPr lang="id-ID" dirty="0"/>
              <a:t>Masalah gelas air</a:t>
            </a:r>
          </a:p>
        </p:txBody>
      </p:sp>
    </p:spTree>
    <p:extLst>
      <p:ext uri="{BB962C8B-B14F-4D97-AF65-F5344CB8AC3E}">
        <p14:creationId xmlns:p14="http://schemas.microsoft.com/office/powerpoint/2010/main" val="1779900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dirty="0"/>
              <a:t>Contoh Kasus 1</a:t>
            </a:r>
            <a:br>
              <a:rPr lang="id-ID" dirty="0"/>
            </a:br>
            <a:r>
              <a:rPr lang="id-ID" sz="3200" dirty="0">
                <a:solidFill>
                  <a:srgbClr val="FF0000"/>
                </a:solidFill>
              </a:rPr>
              <a:t>Petani, Serigala, Angsa dan Padi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Seorang petani ingin memindahkan dirinya sendiri, seekor serigala, seekor angsa gemuk dan seikat padi yang berisi menyeberangi sungai</a:t>
            </a:r>
          </a:p>
          <a:p>
            <a:r>
              <a:rPr lang="id-ID" sz="2400" dirty="0"/>
              <a:t>Sayangnya, perahunya sangat terbatas, dia hanya dapat membawa satu obyek dalam satu penyeberangan</a:t>
            </a:r>
          </a:p>
          <a:p>
            <a:r>
              <a:rPr lang="id-ID" sz="2400" dirty="0"/>
              <a:t>Dan lagi, dia tidak bisa meninggalkan serigala dan angsa dalam satu tempat, karena serigala akan memangsa angsa</a:t>
            </a:r>
          </a:p>
          <a:p>
            <a:r>
              <a:rPr lang="id-ID" sz="2400" dirty="0"/>
              <a:t>Demikian pula dia tidak bisa meninggalkan angsa dengan padi dalam satu tempat.</a:t>
            </a:r>
          </a:p>
        </p:txBody>
      </p:sp>
    </p:spTree>
    <p:extLst>
      <p:ext uri="{BB962C8B-B14F-4D97-AF65-F5344CB8AC3E}">
        <p14:creationId xmlns:p14="http://schemas.microsoft.com/office/powerpoint/2010/main" val="212366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dirty="0">
                <a:solidFill>
                  <a:srgbClr val="FF0000"/>
                </a:solidFill>
              </a:rPr>
              <a:t>1. Identifikasi ruang keadaan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Permasalahan ini dapat dilambangkan dengan:</a:t>
            </a:r>
          </a:p>
          <a:p>
            <a:r>
              <a:rPr lang="id-ID" dirty="0"/>
              <a:t>JumlahSerigala</a:t>
            </a:r>
          </a:p>
          <a:p>
            <a:r>
              <a:rPr lang="id-ID" dirty="0"/>
              <a:t>JumlahAngsa</a:t>
            </a:r>
          </a:p>
          <a:p>
            <a:r>
              <a:rPr lang="id-ID" dirty="0"/>
              <a:t>JumlahPadi</a:t>
            </a:r>
          </a:p>
          <a:p>
            <a:r>
              <a:rPr lang="id-ID" dirty="0"/>
              <a:t>JumlahPetani</a:t>
            </a:r>
          </a:p>
        </p:txBody>
      </p:sp>
    </p:spTree>
    <p:extLst>
      <p:ext uri="{BB962C8B-B14F-4D97-AF65-F5344CB8AC3E}">
        <p14:creationId xmlns:p14="http://schemas.microsoft.com/office/powerpoint/2010/main" val="924115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dirty="0">
                <a:solidFill>
                  <a:srgbClr val="FF0000"/>
                </a:solidFill>
              </a:rPr>
              <a:t>1. Identifikasi ruang keadaan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Sebagai contoh:</a:t>
            </a:r>
          </a:p>
          <a:p>
            <a:pPr marL="0" indent="0">
              <a:buNone/>
            </a:pPr>
            <a:r>
              <a:rPr lang="id-ID" dirty="0"/>
              <a:t>Daerah asal (0,1,1,1) yang berarti:</a:t>
            </a:r>
          </a:p>
          <a:p>
            <a:r>
              <a:rPr lang="id-ID" dirty="0"/>
              <a:t>Tidak ada Angsa</a:t>
            </a:r>
          </a:p>
          <a:p>
            <a:r>
              <a:rPr lang="id-ID" dirty="0"/>
              <a:t>Ada Serigala</a:t>
            </a:r>
          </a:p>
          <a:p>
            <a:r>
              <a:rPr lang="id-ID" dirty="0"/>
              <a:t>Ada Padi</a:t>
            </a:r>
          </a:p>
          <a:p>
            <a:r>
              <a:rPr lang="id-ID" dirty="0"/>
              <a:t>Ada Petani</a:t>
            </a:r>
          </a:p>
        </p:txBody>
      </p:sp>
    </p:spTree>
    <p:extLst>
      <p:ext uri="{BB962C8B-B14F-4D97-AF65-F5344CB8AC3E}">
        <p14:creationId xmlns:p14="http://schemas.microsoft.com/office/powerpoint/2010/main" val="3416070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dirty="0">
                <a:solidFill>
                  <a:srgbClr val="FF0000"/>
                </a:solidFill>
              </a:rPr>
              <a:t>2. Keadaan awal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Keadaan Awal</a:t>
            </a:r>
            <a:r>
              <a:rPr lang="en-US" dirty="0"/>
              <a:t> </a:t>
            </a:r>
            <a:r>
              <a:rPr lang="id-ID" dirty="0"/>
              <a:t>pada kedua seberang sungai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>
                <a:sym typeface="Wingdings" pitchFamily="2" charset="2"/>
              </a:rPr>
              <a:t> daerah asal (1,1,1,1)</a:t>
            </a:r>
          </a:p>
          <a:p>
            <a:pPr marL="0" indent="0">
              <a:buNone/>
            </a:pPr>
            <a:r>
              <a:rPr lang="id-ID" dirty="0">
                <a:sym typeface="Wingdings" pitchFamily="2" charset="2"/>
              </a:rPr>
              <a:t>	 daerah seberang (0,0,0,0)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16070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3</a:t>
            </a:r>
            <a:r>
              <a:rPr lang="id-ID" sz="3600" b="1" dirty="0">
                <a:solidFill>
                  <a:srgbClr val="FF0000"/>
                </a:solidFill>
              </a:rPr>
              <a:t>. Keadaan a</a:t>
            </a:r>
            <a:r>
              <a:rPr lang="en-US" sz="3600" b="1" dirty="0" err="1">
                <a:solidFill>
                  <a:srgbClr val="FF0000"/>
                </a:solidFill>
              </a:rPr>
              <a:t>khir</a:t>
            </a:r>
            <a:r>
              <a:rPr lang="en-US" sz="3600" b="1" dirty="0">
                <a:solidFill>
                  <a:srgbClr val="FF0000"/>
                </a:solidFill>
              </a:rPr>
              <a:t> /</a:t>
            </a:r>
            <a:r>
              <a:rPr lang="id-ID" sz="3600" b="1" dirty="0">
                <a:solidFill>
                  <a:srgbClr val="FF0000"/>
                </a:solidFill>
              </a:rPr>
              <a:t> tujuan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/t</a:t>
            </a:r>
            <a:r>
              <a:rPr lang="id-ID" dirty="0"/>
              <a:t>ujuan pada kedua seberang sungai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>
                <a:sym typeface="Wingdings" pitchFamily="2" charset="2"/>
              </a:rPr>
              <a:t> daerah asal (0,0,0,0)</a:t>
            </a:r>
          </a:p>
          <a:p>
            <a:pPr marL="0" indent="0">
              <a:buNone/>
            </a:pPr>
            <a:r>
              <a:rPr lang="id-ID" dirty="0">
                <a:sym typeface="Wingdings" pitchFamily="2" charset="2"/>
              </a:rPr>
              <a:t>	 daerah seberang (1,1,1,1)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75036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4</a:t>
            </a:r>
            <a:r>
              <a:rPr lang="id-ID" sz="3600" b="1" dirty="0">
                <a:solidFill>
                  <a:srgbClr val="FF0000"/>
                </a:solidFill>
              </a:rPr>
              <a:t>. </a:t>
            </a:r>
            <a:r>
              <a:rPr lang="en-US" sz="3600" b="1" dirty="0">
                <a:solidFill>
                  <a:srgbClr val="FF0000"/>
                </a:solidFill>
              </a:rPr>
              <a:t>Kumpulan </a:t>
            </a:r>
            <a:r>
              <a:rPr lang="id-ID" sz="3600" b="1" dirty="0">
                <a:solidFill>
                  <a:srgbClr val="FF0000"/>
                </a:solidFill>
              </a:rPr>
              <a:t>aturan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Aturan-aturan masalah petani dan barang bawaannya</a:t>
            </a:r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184817"/>
              </p:ext>
            </p:extLst>
          </p:nvPr>
        </p:nvGraphicFramePr>
        <p:xfrm>
          <a:off x="662880" y="2996952"/>
          <a:ext cx="7293496" cy="2966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413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52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Aturan ke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Aturan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Angsa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Petani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menyeberang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Padi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Petani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menyeberang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Serigala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Petani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menyeberang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Angsa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Petani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kembali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Padi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Petani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kembali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Serigala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Petani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kembali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/>
                        <a:t>Petani kembali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639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SOLUSI</a:t>
            </a:r>
            <a:endParaRPr lang="id-ID" sz="3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939863"/>
              </p:ext>
            </p:extLst>
          </p:nvPr>
        </p:nvGraphicFramePr>
        <p:xfrm>
          <a:off x="971600" y="1628800"/>
          <a:ext cx="7488832" cy="39604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4682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Daerah Asal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Daerah Seberang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(1,1,1,1)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(0,0,0,0)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(0,1,1,0)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(1,0,0,1)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(0,1,1,1)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(1,0,0,0)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(0,0,1,0)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(1,1,0,1)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(1,0,1,1)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(0,1,0,0)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(1,0,0,0)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(0,1,1,1)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(1,0,0,1)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(0,1,1,0)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72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(0,0,0,0)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(1,1,1,1)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5532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SOLUSI</a:t>
            </a:r>
            <a:endParaRPr lang="id-ID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462" y="1993702"/>
            <a:ext cx="5087650" cy="33795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8" y="3126028"/>
            <a:ext cx="3088199" cy="224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212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dirty="0"/>
              <a:t>Contoh Kasus 2</a:t>
            </a:r>
            <a:br>
              <a:rPr lang="id-ID" dirty="0"/>
            </a:br>
            <a:r>
              <a:rPr lang="id-ID" sz="3200" dirty="0">
                <a:solidFill>
                  <a:srgbClr val="FF0000"/>
                </a:solidFill>
              </a:rPr>
              <a:t>Masalah gelas air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Ada 2 buah gelas masing-masing berkapasitas 4 liter (gelas A) dan 3 liter (gelas B)</a:t>
            </a:r>
          </a:p>
          <a:p>
            <a:r>
              <a:rPr lang="id-ID" sz="2400" dirty="0"/>
              <a:t>Tidak ada tanda yang menunjukkan batas ukuran pada kedua gelas tersebut</a:t>
            </a:r>
          </a:p>
          <a:p>
            <a:r>
              <a:rPr lang="id-ID" sz="2400" dirty="0"/>
              <a:t>Ada sebuah </a:t>
            </a:r>
            <a:r>
              <a:rPr lang="en-US" sz="2400" dirty="0" err="1"/>
              <a:t>keran</a:t>
            </a:r>
            <a:r>
              <a:rPr lang="en-US" sz="2400" dirty="0"/>
              <a:t> air</a:t>
            </a:r>
            <a:r>
              <a:rPr lang="id-ID" sz="2400" dirty="0"/>
              <a:t> yang akan digunakan untuk mengisikan air pada kedua gelas tersebut</a:t>
            </a:r>
          </a:p>
          <a:p>
            <a:pPr marL="0" indent="0">
              <a:buNone/>
            </a:pPr>
            <a:r>
              <a:rPr lang="id-ID" sz="2400" b="1" dirty="0">
                <a:solidFill>
                  <a:srgbClr val="FF0000"/>
                </a:solidFill>
              </a:rPr>
              <a:t>Permasalahannya</a:t>
            </a:r>
          </a:p>
          <a:p>
            <a:r>
              <a:rPr lang="id-ID" sz="2400" dirty="0"/>
              <a:t>Bagaimanakah kita dapat mengisikan tepat 2 liter air ke dalam gelas yang berkapasitas 4 liter dan 3 liter air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gelas</a:t>
            </a:r>
            <a:r>
              <a:rPr lang="en-US" sz="2400" dirty="0"/>
              <a:t> </a:t>
            </a:r>
            <a:r>
              <a:rPr lang="en-US" sz="2400" dirty="0" err="1"/>
              <a:t>berkapasitas</a:t>
            </a:r>
            <a:r>
              <a:rPr lang="en-US" sz="2400" dirty="0"/>
              <a:t> 3 liter</a:t>
            </a:r>
            <a:r>
              <a:rPr lang="id-ID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624769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dirty="0">
                <a:solidFill>
                  <a:srgbClr val="FF0000"/>
                </a:solidFill>
              </a:rPr>
              <a:t>1. Identifikasi ruang keadaan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800" dirty="0"/>
              <a:t>Permasalahan ini dapat direpresentasikan dengan 2 bilangan integer, yaitu x dan y</a:t>
            </a:r>
          </a:p>
          <a:p>
            <a:r>
              <a:rPr lang="id-ID" sz="2800" dirty="0"/>
              <a:t>X = air yang diisikan pada </a:t>
            </a:r>
            <a:r>
              <a:rPr lang="en-US" sz="2800" dirty="0" err="1"/>
              <a:t>gelas</a:t>
            </a:r>
            <a:r>
              <a:rPr lang="id-ID" sz="2800" dirty="0"/>
              <a:t> 4 </a:t>
            </a:r>
            <a:r>
              <a:rPr lang="en-US" sz="2800" dirty="0"/>
              <a:t>liter</a:t>
            </a:r>
            <a:r>
              <a:rPr lang="id-ID" sz="2800" dirty="0"/>
              <a:t> (</a:t>
            </a:r>
            <a:r>
              <a:rPr lang="en-US" sz="2800" dirty="0" err="1"/>
              <a:t>gelas</a:t>
            </a:r>
            <a:r>
              <a:rPr lang="id-ID" sz="2800" dirty="0"/>
              <a:t> A)</a:t>
            </a:r>
          </a:p>
          <a:p>
            <a:r>
              <a:rPr lang="id-ID" sz="2800" dirty="0"/>
              <a:t>Y = air yang diisikan pada </a:t>
            </a:r>
            <a:r>
              <a:rPr lang="en-US" sz="2800" dirty="0" err="1"/>
              <a:t>gelas</a:t>
            </a:r>
            <a:r>
              <a:rPr lang="id-ID" sz="2800" dirty="0"/>
              <a:t> 3 </a:t>
            </a:r>
            <a:r>
              <a:rPr lang="en-US" sz="2800" dirty="0"/>
              <a:t>liter</a:t>
            </a:r>
            <a:r>
              <a:rPr lang="id-ID" sz="2800" dirty="0"/>
              <a:t> (</a:t>
            </a:r>
            <a:r>
              <a:rPr lang="en-US" sz="2800" dirty="0" err="1"/>
              <a:t>gelas</a:t>
            </a:r>
            <a:r>
              <a:rPr lang="id-ID" sz="2800" dirty="0"/>
              <a:t> B) </a:t>
            </a:r>
          </a:p>
          <a:p>
            <a:pPr marL="0" indent="0">
              <a:buNone/>
            </a:pPr>
            <a:endParaRPr lang="id-ID" sz="2800" dirty="0"/>
          </a:p>
          <a:p>
            <a:pPr marL="0" indent="0">
              <a:buNone/>
            </a:pPr>
            <a:r>
              <a:rPr lang="id-ID" sz="2800" dirty="0"/>
              <a:t>Ruang keadaan (x,y) sedemikian hingga</a:t>
            </a:r>
          </a:p>
          <a:p>
            <a:pPr marL="0" indent="0">
              <a:buNone/>
            </a:pPr>
            <a:r>
              <a:rPr lang="id-ID" sz="2800" dirty="0"/>
              <a:t>	X = (0,1,2,3,4)</a:t>
            </a:r>
          </a:p>
          <a:p>
            <a:pPr marL="0" indent="0">
              <a:buNone/>
            </a:pPr>
            <a:r>
              <a:rPr lang="id-ID" sz="2800" dirty="0"/>
              <a:t>	Y = (0,1,2,3)</a:t>
            </a:r>
          </a:p>
        </p:txBody>
      </p:sp>
    </p:spTree>
    <p:extLst>
      <p:ext uri="{BB962C8B-B14F-4D97-AF65-F5344CB8AC3E}">
        <p14:creationId xmlns:p14="http://schemas.microsoft.com/office/powerpoint/2010/main" val="6407703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sz="3600" b="1" dirty="0">
                <a:solidFill>
                  <a:srgbClr val="FF0000"/>
                </a:solidFill>
              </a:rPr>
              <a:t>2. Keadaan awal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Keadaan Awal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>
                <a:sym typeface="Wingdings" pitchFamily="2" charset="2"/>
              </a:rPr>
              <a:t> kedua </a:t>
            </a:r>
            <a:r>
              <a:rPr lang="en-US" dirty="0" err="1">
                <a:sym typeface="Wingdings" pitchFamily="2" charset="2"/>
              </a:rPr>
              <a:t>gelas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keadaan</a:t>
            </a:r>
            <a:r>
              <a:rPr lang="id-ID" dirty="0">
                <a:sym typeface="Wingdings" pitchFamily="2" charset="2"/>
              </a:rPr>
              <a:t> kosong </a:t>
            </a:r>
            <a:r>
              <a:rPr lang="en-US" dirty="0">
                <a:sym typeface="Wingdings" pitchFamily="2" charset="2"/>
              </a:rPr>
              <a:t>	     </a:t>
            </a:r>
            <a:r>
              <a:rPr lang="id-ID" dirty="0">
                <a:sym typeface="Wingdings" pitchFamily="2" charset="2"/>
              </a:rPr>
              <a:t>(0,0)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9997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3</a:t>
            </a:r>
            <a:r>
              <a:rPr lang="id-ID" sz="3600" b="1" dirty="0">
                <a:solidFill>
                  <a:srgbClr val="FF0000"/>
                </a:solidFill>
              </a:rPr>
              <a:t>. Keadaan </a:t>
            </a:r>
            <a:r>
              <a:rPr lang="en-US" sz="3600" b="1" dirty="0" err="1">
                <a:solidFill>
                  <a:srgbClr val="FF0000"/>
                </a:solidFill>
              </a:rPr>
              <a:t>akhir</a:t>
            </a:r>
            <a:r>
              <a:rPr lang="en-US" sz="3600" b="1" dirty="0">
                <a:solidFill>
                  <a:srgbClr val="FF0000"/>
                </a:solidFill>
              </a:rPr>
              <a:t>/</a:t>
            </a:r>
            <a:r>
              <a:rPr lang="id-ID" sz="3600" b="1" dirty="0">
                <a:solidFill>
                  <a:srgbClr val="FF0000"/>
                </a:solidFill>
              </a:rPr>
              <a:t>tujuan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id-ID" dirty="0"/>
          </a:p>
          <a:p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/t</a:t>
            </a:r>
            <a:r>
              <a:rPr lang="id-ID" dirty="0"/>
              <a:t>ujuan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>
                <a:sym typeface="Wingdings" pitchFamily="2" charset="2"/>
              </a:rPr>
              <a:t></a:t>
            </a:r>
            <a:r>
              <a:rPr lang="en-US" dirty="0">
                <a:sym typeface="Wingdings" pitchFamily="2" charset="2"/>
              </a:rPr>
              <a:t> 	x = 2 liter</a:t>
            </a:r>
          </a:p>
          <a:p>
            <a:pPr marL="0" indent="0">
              <a:buNone/>
            </a:pPr>
            <a:r>
              <a:rPr lang="en-US" dirty="0">
                <a:sym typeface="Wingdings" pitchFamily="2" charset="2"/>
              </a:rPr>
              <a:t>		y = 3 liter</a:t>
            </a:r>
          </a:p>
          <a:p>
            <a:pPr marL="0" indent="0">
              <a:buNone/>
            </a:pPr>
            <a:r>
              <a:rPr lang="en-US" dirty="0">
                <a:sym typeface="Wingdings" pitchFamily="2" charset="2"/>
              </a:rPr>
              <a:t>	  	</a:t>
            </a:r>
            <a:r>
              <a:rPr lang="en-US" dirty="0" err="1">
                <a:sym typeface="Wingdings" pitchFamily="2" charset="2"/>
              </a:rPr>
              <a:t>dinyatakan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sebagai</a:t>
            </a:r>
            <a:r>
              <a:rPr lang="en-US" dirty="0">
                <a:sym typeface="Wingdings" pitchFamily="2" charset="2"/>
              </a:rPr>
              <a:t> (</a:t>
            </a:r>
            <a:r>
              <a:rPr lang="en-US" dirty="0" err="1">
                <a:sym typeface="Wingdings" pitchFamily="2" charset="2"/>
              </a:rPr>
              <a:t>x,y</a:t>
            </a:r>
            <a:r>
              <a:rPr lang="en-US" dirty="0">
                <a:sym typeface="Wingdings" pitchFamily="2" charset="2"/>
              </a:rPr>
              <a:t>) = (2,3)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171461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4</a:t>
            </a:r>
            <a:r>
              <a:rPr lang="id-ID" sz="3600" b="1" dirty="0">
                <a:solidFill>
                  <a:srgbClr val="FF0000"/>
                </a:solidFill>
              </a:rPr>
              <a:t>. </a:t>
            </a:r>
            <a:r>
              <a:rPr lang="en-US" sz="3600" b="1" dirty="0">
                <a:solidFill>
                  <a:srgbClr val="FF0000"/>
                </a:solidFill>
              </a:rPr>
              <a:t>Kumpulan </a:t>
            </a:r>
            <a:r>
              <a:rPr lang="id-ID" sz="3600" b="1" dirty="0">
                <a:solidFill>
                  <a:srgbClr val="FF0000"/>
                </a:solidFill>
              </a:rPr>
              <a:t>Aturan</a:t>
            </a:r>
            <a:endParaRPr lang="id-ID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557817"/>
              </p:ext>
            </p:extLst>
          </p:nvPr>
        </p:nvGraphicFramePr>
        <p:xfrm>
          <a:off x="647563" y="1772816"/>
          <a:ext cx="7848873" cy="3672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52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Aturan ke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Jika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Maka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</a:t>
                      </a:r>
                      <a:r>
                        <a:rPr lang="id-ID" baseline="0" dirty="0"/>
                        <a:t>     x &lt; 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(4,y)       isi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</a:t>
                      </a:r>
                      <a:r>
                        <a:rPr lang="id-ID" baseline="0" dirty="0"/>
                        <a:t>     y &lt; 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(x,3)       isi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</a:t>
                      </a:r>
                      <a:r>
                        <a:rPr lang="id-ID" baseline="0" dirty="0"/>
                        <a:t>     x &gt; 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(x-d,y)    tuangkan</a:t>
                      </a:r>
                      <a:r>
                        <a:rPr lang="id-ID" baseline="0" dirty="0"/>
                        <a:t> sebagian air keluar dari        </a:t>
                      </a:r>
                    </a:p>
                    <a:p>
                      <a:r>
                        <a:rPr lang="id-ID" baseline="0" dirty="0"/>
                        <a:t>              </a:t>
                      </a:r>
                      <a:r>
                        <a:rPr lang="en-US" baseline="0" dirty="0" err="1"/>
                        <a:t>gelas</a:t>
                      </a:r>
                      <a:r>
                        <a:rPr lang="id-ID" baseline="0" dirty="0"/>
                        <a:t> A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</a:t>
                      </a:r>
                      <a:r>
                        <a:rPr lang="id-ID" baseline="0" dirty="0"/>
                        <a:t>     y &gt; 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(x,y-d) )  tuangkan</a:t>
                      </a:r>
                      <a:r>
                        <a:rPr lang="id-ID" baseline="0" dirty="0"/>
                        <a:t> sebagian air keluar dari        </a:t>
                      </a:r>
                    </a:p>
                    <a:p>
                      <a:r>
                        <a:rPr lang="id-ID" baseline="0" dirty="0"/>
                        <a:t>              </a:t>
                      </a:r>
                      <a:r>
                        <a:rPr lang="en-US" baseline="0" dirty="0" err="1"/>
                        <a:t>gelas</a:t>
                      </a:r>
                      <a:r>
                        <a:rPr lang="id-ID" baseline="0" dirty="0"/>
                        <a:t> B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</a:t>
                      </a:r>
                      <a:r>
                        <a:rPr lang="id-ID" baseline="0" dirty="0"/>
                        <a:t>     x &gt; 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(0,y)      kosongkan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dengan</a:t>
                      </a:r>
                      <a:r>
                        <a:rPr lang="id-ID" baseline="0" dirty="0"/>
                        <a:t> </a:t>
                      </a:r>
                    </a:p>
                    <a:p>
                      <a:r>
                        <a:rPr lang="id-ID" baseline="0" dirty="0"/>
                        <a:t>             membuang airnya ke tanah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</a:t>
                      </a:r>
                      <a:r>
                        <a:rPr lang="id-ID" baseline="0" dirty="0"/>
                        <a:t>     y &gt; 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(x,0)      kosongkan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 dengan</a:t>
                      </a:r>
                      <a:r>
                        <a:rPr lang="id-ID" baseline="0" dirty="0"/>
                        <a:t>  </a:t>
                      </a:r>
                    </a:p>
                    <a:p>
                      <a:r>
                        <a:rPr lang="id-ID" baseline="0" dirty="0"/>
                        <a:t>             membuang airnya ke tanah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84557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4</a:t>
            </a:r>
            <a:r>
              <a:rPr lang="id-ID" sz="3600" b="1" dirty="0">
                <a:solidFill>
                  <a:srgbClr val="FF0000"/>
                </a:solidFill>
              </a:rPr>
              <a:t>. </a:t>
            </a:r>
            <a:r>
              <a:rPr lang="en-US" sz="3600" b="1" dirty="0">
                <a:solidFill>
                  <a:srgbClr val="FF0000"/>
                </a:solidFill>
              </a:rPr>
              <a:t>Kumpulan </a:t>
            </a:r>
            <a:r>
              <a:rPr lang="id-ID" sz="3600" b="1" dirty="0">
                <a:solidFill>
                  <a:srgbClr val="FF0000"/>
                </a:solidFill>
              </a:rPr>
              <a:t>Aturan</a:t>
            </a:r>
            <a:endParaRPr lang="id-ID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299876"/>
              </p:ext>
            </p:extLst>
          </p:nvPr>
        </p:nvGraphicFramePr>
        <p:xfrm>
          <a:off x="647563" y="1556792"/>
          <a:ext cx="7848873" cy="4297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085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Aturan ke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Jika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Maka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   </a:t>
                      </a:r>
                    </a:p>
                    <a:p>
                      <a:r>
                        <a:rPr lang="id-ID" dirty="0"/>
                        <a:t>x + y </a:t>
                      </a:r>
                      <a:r>
                        <a:rPr lang="id-ID" dirty="0">
                          <a:sym typeface="Symbol"/>
                        </a:rPr>
                        <a:t></a:t>
                      </a:r>
                      <a:r>
                        <a:rPr lang="id-ID" dirty="0"/>
                        <a:t> 4 dan y &gt;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(4, y </a:t>
                      </a:r>
                      <a:r>
                        <a:rPr lang="en-US" dirty="0"/>
                        <a:t>+</a:t>
                      </a:r>
                      <a:r>
                        <a:rPr lang="id-ID" dirty="0"/>
                        <a:t> (4 – x))</a:t>
                      </a:r>
                    </a:p>
                    <a:p>
                      <a:r>
                        <a:rPr lang="id-ID" dirty="0"/>
                        <a:t>Tuangkan air dari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 ke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sampai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penuh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   </a:t>
                      </a:r>
                    </a:p>
                    <a:p>
                      <a:r>
                        <a:rPr lang="id-ID" dirty="0"/>
                        <a:t>x + y </a:t>
                      </a:r>
                      <a:r>
                        <a:rPr lang="id-ID" dirty="0">
                          <a:sym typeface="Symbol"/>
                        </a:rPr>
                        <a:t></a:t>
                      </a:r>
                      <a:r>
                        <a:rPr lang="id-ID" dirty="0"/>
                        <a:t> 3 dan x &gt;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</a:t>
                      </a:r>
                      <a:r>
                        <a:rPr lang="id-ID" baseline="0" dirty="0"/>
                        <a:t> </a:t>
                      </a:r>
                      <a:r>
                        <a:rPr lang="en-US" baseline="0" dirty="0"/>
                        <a:t>+</a:t>
                      </a:r>
                      <a:r>
                        <a:rPr lang="id-ID" baseline="0" dirty="0"/>
                        <a:t> </a:t>
                      </a:r>
                      <a:r>
                        <a:rPr lang="id-ID" dirty="0"/>
                        <a:t>(3</a:t>
                      </a:r>
                      <a:r>
                        <a:rPr lang="id-ID" baseline="0" dirty="0"/>
                        <a:t> – y), </a:t>
                      </a:r>
                      <a:r>
                        <a:rPr lang="en-US" baseline="0" dirty="0"/>
                        <a:t>3</a:t>
                      </a:r>
                      <a:r>
                        <a:rPr lang="id-ID" dirty="0"/>
                        <a:t>)</a:t>
                      </a:r>
                    </a:p>
                    <a:p>
                      <a:r>
                        <a:rPr lang="id-ID" dirty="0"/>
                        <a:t>Tuangkan air dari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ke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 sampai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 penuh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   </a:t>
                      </a:r>
                    </a:p>
                    <a:p>
                      <a:r>
                        <a:rPr lang="id-ID" dirty="0"/>
                        <a:t>x + y </a:t>
                      </a:r>
                      <a:r>
                        <a:rPr lang="id-ID" dirty="0">
                          <a:sym typeface="Symbol"/>
                        </a:rPr>
                        <a:t> 4</a:t>
                      </a:r>
                      <a:r>
                        <a:rPr lang="id-ID" dirty="0"/>
                        <a:t> dan y &gt;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 + y, 0)</a:t>
                      </a:r>
                    </a:p>
                    <a:p>
                      <a:r>
                        <a:rPr lang="id-ID" dirty="0"/>
                        <a:t>Tuangkan seluruh air dari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 ke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(x,y)   </a:t>
                      </a:r>
                    </a:p>
                    <a:p>
                      <a:r>
                        <a:rPr lang="id-ID" dirty="0"/>
                        <a:t>x + y </a:t>
                      </a:r>
                      <a:r>
                        <a:rPr lang="id-ID" dirty="0">
                          <a:sym typeface="Symbol"/>
                        </a:rPr>
                        <a:t> 3</a:t>
                      </a:r>
                      <a:r>
                        <a:rPr lang="id-ID" dirty="0"/>
                        <a:t> dan x &gt;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(0, x + y)</a:t>
                      </a:r>
                    </a:p>
                    <a:p>
                      <a:r>
                        <a:rPr lang="id-ID" dirty="0"/>
                        <a:t>Tuangkan seluruh air dari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ke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3734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4</a:t>
            </a:r>
            <a:r>
              <a:rPr lang="id-ID" sz="3600" b="1" dirty="0">
                <a:solidFill>
                  <a:srgbClr val="FF0000"/>
                </a:solidFill>
              </a:rPr>
              <a:t>. </a:t>
            </a:r>
            <a:r>
              <a:rPr lang="en-US" sz="3600" b="1" dirty="0">
                <a:solidFill>
                  <a:srgbClr val="FF0000"/>
                </a:solidFill>
              </a:rPr>
              <a:t>Kumpulan </a:t>
            </a:r>
            <a:r>
              <a:rPr lang="id-ID" sz="3600" b="1" dirty="0">
                <a:solidFill>
                  <a:srgbClr val="FF0000"/>
                </a:solidFill>
              </a:rPr>
              <a:t>Aturan</a:t>
            </a:r>
            <a:endParaRPr lang="id-ID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919125"/>
              </p:ext>
            </p:extLst>
          </p:nvPr>
        </p:nvGraphicFramePr>
        <p:xfrm>
          <a:off x="611560" y="2420888"/>
          <a:ext cx="7848873" cy="1920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085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Aturan ke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Jika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Maka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(0,2)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(2,0)    tuangkan 2 </a:t>
                      </a:r>
                      <a:r>
                        <a:rPr lang="en-US" dirty="0"/>
                        <a:t>liter</a:t>
                      </a:r>
                      <a:r>
                        <a:rPr lang="id-ID" dirty="0"/>
                        <a:t> air dari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B ke </a:t>
                      </a:r>
                    </a:p>
                    <a:p>
                      <a:r>
                        <a:rPr lang="id-ID" dirty="0"/>
                        <a:t>           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(2,y)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(0,y)    kosongkan 2 </a:t>
                      </a:r>
                      <a:r>
                        <a:rPr lang="en-US" dirty="0"/>
                        <a:t>liter</a:t>
                      </a:r>
                      <a:r>
                        <a:rPr lang="id-ID" dirty="0"/>
                        <a:t> air di </a:t>
                      </a:r>
                      <a:r>
                        <a:rPr lang="en-US" dirty="0" err="1"/>
                        <a:t>gelas</a:t>
                      </a:r>
                      <a:r>
                        <a:rPr lang="id-ID" dirty="0"/>
                        <a:t> A </a:t>
                      </a:r>
                    </a:p>
                    <a:p>
                      <a:r>
                        <a:rPr lang="id-ID" dirty="0"/>
                        <a:t>            dengan membuang airnya ke tanah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440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b="1" dirty="0">
                <a:solidFill>
                  <a:srgbClr val="FF0000"/>
                </a:solidFill>
              </a:rPr>
              <a:t>SOLUSI</a:t>
            </a:r>
            <a:endParaRPr lang="id-ID" sz="3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622420"/>
              </p:ext>
            </p:extLst>
          </p:nvPr>
        </p:nvGraphicFramePr>
        <p:xfrm>
          <a:off x="611560" y="2348880"/>
          <a:ext cx="7632849" cy="311017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446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6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23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61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61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61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1" u="none" strike="noStrike" dirty="0">
                          <a:effectLst/>
                        </a:rPr>
                        <a:t>Keadaan Awal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600" b="1" u="none" strike="noStrike" dirty="0">
                          <a:effectLst/>
                        </a:rPr>
                        <a:t>Tujuan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7533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(0,0)</a:t>
                      </a:r>
                      <a:endParaRPr lang="id-ID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 dirty="0">
                          <a:effectLst/>
                        </a:rPr>
                        <a:t>(1,0)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(2,0)</a:t>
                      </a:r>
                      <a:endParaRPr lang="id-ID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(3,0)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(4,0)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7533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(0,1)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 dirty="0">
                          <a:effectLst/>
                        </a:rPr>
                        <a:t>(1,1)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(2,1)</a:t>
                      </a:r>
                      <a:endParaRPr lang="id-ID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(3,1)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(4,1)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7533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(0,2)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 dirty="0">
                          <a:effectLst/>
                        </a:rPr>
                        <a:t>(1,2)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(2,2)</a:t>
                      </a:r>
                      <a:endParaRPr lang="id-ID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(3,2)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(4,2)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7533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(0,3)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 dirty="0">
                          <a:effectLst/>
                        </a:rPr>
                        <a:t>(1,3)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(2,3)</a:t>
                      </a:r>
                      <a:endParaRPr lang="id-ID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>
                          <a:effectLst/>
                        </a:rPr>
                        <a:t>(3,3)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800" u="none" strike="noStrike" dirty="0">
                          <a:effectLst/>
                        </a:rPr>
                        <a:t>(4,3)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296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Searching </a:t>
            </a:r>
            <a:br>
              <a:rPr lang="id-ID" dirty="0">
                <a:solidFill>
                  <a:srgbClr val="FF0000"/>
                </a:solidFill>
              </a:rPr>
            </a:br>
            <a:r>
              <a:rPr lang="id-ID" sz="2800" dirty="0">
                <a:solidFill>
                  <a:srgbClr val="FF0000"/>
                </a:solidFill>
              </a:rPr>
              <a:t>sebagai teknik pemecahan masalah </a:t>
            </a:r>
            <a:r>
              <a:rPr lang="id-ID" sz="28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Banyak cara digunakan untuk membangun sistem yang dapat menyelesaikan masalah.</a:t>
            </a:r>
          </a:p>
          <a:p>
            <a:r>
              <a:rPr lang="id-ID" sz="2400" dirty="0"/>
              <a:t>Biasanya ada 4 hal yang perlu diperhatikan:</a:t>
            </a:r>
          </a:p>
          <a:p>
            <a:pPr marL="457200" indent="-457200">
              <a:buAutoNum type="arabicPeriod"/>
            </a:pPr>
            <a:r>
              <a:rPr lang="id-ID" sz="2400" dirty="0"/>
              <a:t>Mendefinisikan masalah dengan tepat. Pendefinisian ini mencakup deskripsi masalah baik.</a:t>
            </a:r>
          </a:p>
          <a:p>
            <a:pPr marL="457200" indent="-457200">
              <a:buAutoNum type="arabicPeriod"/>
            </a:pPr>
            <a:r>
              <a:rPr lang="id-ID" sz="2400" dirty="0"/>
              <a:t>Menganalisa masalah tsb serta mencari beberapa teknik penyelesaian masalah yang sesuai.</a:t>
            </a:r>
          </a:p>
          <a:p>
            <a:pPr marL="457200" indent="-457200">
              <a:buAutoNum type="arabicPeriod"/>
            </a:pPr>
            <a:r>
              <a:rPr lang="id-ID" sz="2400" dirty="0"/>
              <a:t>Merepresentasikan pengetahuan yang perlu untuk menyelesaikan masalah tsb.</a:t>
            </a:r>
          </a:p>
          <a:p>
            <a:pPr marL="457200" indent="-457200">
              <a:buAutoNum type="arabicPeriod"/>
            </a:pPr>
            <a:r>
              <a:rPr lang="id-ID" sz="2400" dirty="0"/>
              <a:t>Memilih teknik penyelesaian masalah terbaik.</a:t>
            </a:r>
          </a:p>
        </p:txBody>
      </p:sp>
    </p:spTree>
    <p:extLst>
      <p:ext uri="{BB962C8B-B14F-4D97-AF65-F5344CB8AC3E}">
        <p14:creationId xmlns:p14="http://schemas.microsoft.com/office/powerpoint/2010/main" val="41701232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Searching </a:t>
            </a:r>
            <a:br>
              <a:rPr lang="id-ID" dirty="0">
                <a:solidFill>
                  <a:srgbClr val="FF0000"/>
                </a:solidFill>
              </a:rPr>
            </a:br>
            <a:r>
              <a:rPr lang="id-ID" sz="2800" dirty="0">
                <a:solidFill>
                  <a:srgbClr val="FF0000"/>
                </a:solidFill>
              </a:rPr>
              <a:t>sebagai teknik pemecahan masalah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Teknik-teknik penyelesaian masalah yang dapat dipakai</a:t>
            </a:r>
          </a:p>
          <a:p>
            <a:pPr marL="457200" indent="-457200">
              <a:buAutoNum type="arabicPeriod"/>
            </a:pPr>
            <a:r>
              <a:rPr lang="id-ID" sz="2400" dirty="0"/>
              <a:t>Searching (pencarian)</a:t>
            </a:r>
          </a:p>
          <a:p>
            <a:pPr marL="457200" indent="-457200">
              <a:buAutoNum type="arabicPeriod"/>
            </a:pPr>
            <a:r>
              <a:rPr lang="id-ID" sz="2400" dirty="0"/>
              <a:t>Reasoning (penalaran)</a:t>
            </a:r>
          </a:p>
          <a:p>
            <a:pPr marL="457200" indent="-457200">
              <a:buAutoNum type="arabicPeriod"/>
            </a:pPr>
            <a:r>
              <a:rPr lang="id-ID" sz="2400" dirty="0"/>
              <a:t>Planning (perencanaan)</a:t>
            </a:r>
          </a:p>
          <a:p>
            <a:pPr marL="457200" indent="-457200">
              <a:buAutoNum type="arabicPeriod"/>
            </a:pPr>
            <a:r>
              <a:rPr lang="id-ID" sz="2400" dirty="0"/>
              <a:t>Learning (pembelajaran)</a:t>
            </a:r>
          </a:p>
          <a:p>
            <a:pPr marL="0" indent="0">
              <a:buNone/>
            </a:pPr>
            <a:endParaRPr lang="id-ID" sz="2400" dirty="0"/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8261813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Metode Searching 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800" dirty="0"/>
              <a:t>Dibagi menjadi 2 kelompok:</a:t>
            </a:r>
          </a:p>
          <a:p>
            <a:pPr>
              <a:buFont typeface="Wingdings" pitchFamily="2" charset="2"/>
              <a:buChar char="v"/>
            </a:pPr>
            <a:r>
              <a:rPr lang="id-ID" sz="2800" dirty="0"/>
              <a:t>Pencarian buta (</a:t>
            </a:r>
            <a:r>
              <a:rPr lang="id-ID" sz="2800" i="1" dirty="0"/>
              <a:t>Blind Search</a:t>
            </a:r>
            <a:r>
              <a:rPr lang="id-ID" sz="2800" dirty="0"/>
              <a:t>)</a:t>
            </a:r>
          </a:p>
          <a:p>
            <a:pPr>
              <a:buFont typeface="Wingdings" pitchFamily="2" charset="2"/>
              <a:buChar char="v"/>
            </a:pPr>
            <a:r>
              <a:rPr lang="id-ID" sz="2800" dirty="0"/>
              <a:t>Pencarian terbimbing (</a:t>
            </a:r>
            <a:r>
              <a:rPr lang="id-ID" sz="2800" i="1" dirty="0"/>
              <a:t>Heuristic search</a:t>
            </a:r>
            <a:r>
              <a:rPr lang="id-ID" sz="2800" dirty="0"/>
              <a:t>)</a:t>
            </a:r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919451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Metode Searching 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800" dirty="0"/>
              <a:t>Terdapat 4 kriteria untuk mengukur performa metode pencarian: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Completeness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Time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Space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Optimality</a:t>
            </a:r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034007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Metode Searching 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d-ID" sz="2800" i="1" dirty="0"/>
              <a:t>Completeness</a:t>
            </a:r>
          </a:p>
          <a:p>
            <a:pPr marL="0" indent="0">
              <a:buNone/>
            </a:pPr>
            <a:r>
              <a:rPr lang="id-ID" sz="2800" i="1" dirty="0"/>
              <a:t>	Apakah metode tersebut menjamin adanya 	solusi jika solusinya ada?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Time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Space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Optimality</a:t>
            </a:r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6638714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Metode Searching 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d-ID" sz="2800" i="1" dirty="0"/>
              <a:t>Completeness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Time complexity</a:t>
            </a:r>
          </a:p>
          <a:p>
            <a:pPr marL="0" indent="0">
              <a:buNone/>
            </a:pPr>
            <a:r>
              <a:rPr lang="id-ID" sz="2800" i="1" dirty="0"/>
              <a:t>	berapa lama waktu yang diberikan untuk </a:t>
            </a:r>
          </a:p>
          <a:p>
            <a:pPr marL="0" indent="0">
              <a:buNone/>
            </a:pPr>
            <a:r>
              <a:rPr lang="id-ID" sz="2800" i="1" dirty="0"/>
              <a:t>	menentukan solusi tersebut?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Space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Optimality</a:t>
            </a:r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703228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Metode Searching 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d-ID" sz="2800" i="1" dirty="0"/>
              <a:t>Completeness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Time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Space complexity</a:t>
            </a:r>
          </a:p>
          <a:p>
            <a:pPr marL="0" indent="0">
              <a:buNone/>
            </a:pPr>
            <a:r>
              <a:rPr lang="id-ID" sz="2800" i="1" dirty="0"/>
              <a:t>	berapa banyak memori yang dibutuhkan </a:t>
            </a:r>
          </a:p>
          <a:p>
            <a:pPr marL="0" indent="0">
              <a:buNone/>
            </a:pPr>
            <a:r>
              <a:rPr lang="id-ID" sz="2800" i="1" dirty="0"/>
              <a:t>	untuk menemukan solusi tersebut?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Optimality</a:t>
            </a:r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703228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>
                <a:solidFill>
                  <a:srgbClr val="FF0000"/>
                </a:solidFill>
              </a:rPr>
              <a:t>Metode Searching </a:t>
            </a:r>
            <a:endParaRPr lang="id-ID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d-ID" sz="2800" i="1" dirty="0"/>
              <a:t>Completeness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Time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Space complexity</a:t>
            </a:r>
          </a:p>
          <a:p>
            <a:pPr>
              <a:buFont typeface="Wingdings" pitchFamily="2" charset="2"/>
              <a:buChar char="Ø"/>
            </a:pPr>
            <a:r>
              <a:rPr lang="id-ID" sz="2800" i="1" dirty="0"/>
              <a:t>Optimality</a:t>
            </a:r>
          </a:p>
          <a:p>
            <a:pPr marL="0" indent="0">
              <a:buNone/>
            </a:pPr>
            <a:r>
              <a:rPr lang="id-ID" sz="2800" i="1" dirty="0"/>
              <a:t>	apakah metode tersebut menjamin </a:t>
            </a:r>
          </a:p>
          <a:p>
            <a:pPr marL="0" indent="0">
              <a:buNone/>
            </a:pPr>
            <a:r>
              <a:rPr lang="id-ID" sz="2800" i="1" dirty="0"/>
              <a:t>	menemukan solusi terbaik jika terdapat </a:t>
            </a:r>
          </a:p>
          <a:p>
            <a:pPr marL="0" indent="0">
              <a:buNone/>
            </a:pPr>
            <a:r>
              <a:rPr lang="id-ID" sz="2800" i="1" dirty="0"/>
              <a:t>	beberapa solusi yang berbeda?</a:t>
            </a:r>
          </a:p>
          <a:p>
            <a:pPr marL="457200" indent="-457200">
              <a:buAutoNum type="arabicPeriod"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8703228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Pencarian melebar pertama (Breadth-First Search/BFS)</a:t>
            </a:r>
          </a:p>
          <a:p>
            <a:r>
              <a:rPr lang="id-ID" dirty="0"/>
              <a:t>Pencarian mendalam pertama (Depth-First Search/DFS)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136143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Pencarian melebar pertama (Breadth-First Search/BFS)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665112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Pencarian melebar pertama (Breadth-First Search/BFS)</a:t>
            </a:r>
          </a:p>
          <a:p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96952"/>
            <a:ext cx="746009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5112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 dirty="0"/>
              <a:t>Semua node pada level n akan dikunjungi terlebih dahulu sebelum mengunjungi node-node pada level n+1</a:t>
            </a:r>
          </a:p>
          <a:p>
            <a:r>
              <a:rPr lang="id-ID" sz="2800" dirty="0"/>
              <a:t>Pencarian dimulai dari node akar terus ke level ke-1 dari kiri ke kanan, kemudian berpindah ke level berikutnya demikian pula dari kiri ke kanan hingga ditemukan solusi.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19099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 dirty="0">
                <a:solidFill>
                  <a:srgbClr val="FF0000"/>
                </a:solidFill>
              </a:rPr>
              <a:t>Algoritma</a:t>
            </a:r>
          </a:p>
          <a:p>
            <a:pPr marL="0" indent="0">
              <a:buNone/>
            </a:pPr>
            <a:r>
              <a:rPr lang="id-ID" sz="2000" dirty="0"/>
              <a:t>Buat suatu variabel node_list dan tetapkan sebagai keadaan awal</a:t>
            </a:r>
          </a:p>
          <a:p>
            <a:pPr marL="0" indent="0">
              <a:buNone/>
            </a:pPr>
            <a:r>
              <a:rPr lang="id-ID" sz="2000" dirty="0"/>
              <a:t>Kerjakan langkah-langkah berikut sampai tujuan tercapai atau node_list dalam keadaan kosong</a:t>
            </a:r>
          </a:p>
          <a:p>
            <a:pPr>
              <a:buFontTx/>
              <a:buChar char="-"/>
            </a:pPr>
            <a:r>
              <a:rPr lang="id-ID" sz="2000" dirty="0"/>
              <a:t>Hapus elemen pertama dari node_list, sebut dengan nama E. Jika node_list kosong, keluar</a:t>
            </a:r>
          </a:p>
          <a:p>
            <a:pPr>
              <a:buFontTx/>
              <a:buChar char="-"/>
            </a:pPr>
            <a:r>
              <a:rPr lang="id-ID" sz="2000" dirty="0"/>
              <a:t>Pada setiap langkah yang aturannya cocok dengan E, kerjakan:</a:t>
            </a:r>
          </a:p>
          <a:p>
            <a:pPr>
              <a:buFont typeface="Wingdings" pitchFamily="2" charset="2"/>
              <a:buChar char="q"/>
            </a:pPr>
            <a:r>
              <a:rPr lang="id-ID" sz="2000" dirty="0"/>
              <a:t>Aplikasikan aturan tersebut untuk membentuk suatu keadaan baru</a:t>
            </a:r>
          </a:p>
          <a:p>
            <a:pPr>
              <a:buFont typeface="Wingdings" pitchFamily="2" charset="2"/>
              <a:buChar char="q"/>
            </a:pPr>
            <a:r>
              <a:rPr lang="id-ID" sz="2000" dirty="0"/>
              <a:t>Jika keadaan awal adalah tujuan yang diharapkan, sukses dan keluar.</a:t>
            </a:r>
          </a:p>
          <a:p>
            <a:pPr>
              <a:buFont typeface="Wingdings" pitchFamily="2" charset="2"/>
              <a:buChar char="q"/>
            </a:pPr>
            <a:r>
              <a:rPr lang="id-ID" sz="2000" dirty="0"/>
              <a:t>Jika tidak demikian, tambahkan keadaan awal yang baru tersebut pada akhir node_list</a:t>
            </a:r>
          </a:p>
          <a:p>
            <a:pPr marL="0" indent="0">
              <a:buNone/>
            </a:pPr>
            <a:r>
              <a:rPr lang="id-ID" sz="2800" dirty="0"/>
              <a:t>	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2400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 dirty="0">
                <a:solidFill>
                  <a:srgbClr val="FF0000"/>
                </a:solidFill>
              </a:rPr>
              <a:t>Keuntungan</a:t>
            </a:r>
          </a:p>
          <a:p>
            <a:pPr marL="0" indent="0">
              <a:buNone/>
            </a:pPr>
            <a:r>
              <a:rPr lang="id-ID" sz="2800" dirty="0"/>
              <a:t>	Tidak akan menemukan jalan buntu.</a:t>
            </a:r>
          </a:p>
          <a:p>
            <a:pPr marL="0" indent="0">
              <a:buNone/>
            </a:pPr>
            <a:r>
              <a:rPr lang="id-ID" sz="2800" dirty="0"/>
              <a:t>	Jika ada satu solusi, maka BFS akan 	menemukannya.</a:t>
            </a:r>
          </a:p>
          <a:p>
            <a:pPr marL="0" indent="0">
              <a:buNone/>
            </a:pPr>
            <a:r>
              <a:rPr lang="id-ID" sz="2800" dirty="0"/>
              <a:t>	Dan jika ada lebih dari satu solusi, maka 	solusi minimum akan ditentukan.</a:t>
            </a:r>
          </a:p>
          <a:p>
            <a:r>
              <a:rPr lang="id-ID" sz="2800" dirty="0">
                <a:solidFill>
                  <a:srgbClr val="FF0000"/>
                </a:solidFill>
              </a:rPr>
              <a:t>Kelemahan</a:t>
            </a:r>
            <a:r>
              <a:rPr lang="id-ID" sz="2800" dirty="0"/>
              <a:t>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322635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 dirty="0">
                <a:solidFill>
                  <a:srgbClr val="FF0000"/>
                </a:solidFill>
              </a:rPr>
              <a:t>Keuntungan</a:t>
            </a:r>
          </a:p>
          <a:p>
            <a:r>
              <a:rPr lang="id-ID" sz="2800" dirty="0">
                <a:solidFill>
                  <a:srgbClr val="FF0000"/>
                </a:solidFill>
              </a:rPr>
              <a:t>Kelemahan</a:t>
            </a:r>
            <a:r>
              <a:rPr lang="id-ID" sz="2800" dirty="0"/>
              <a:t> </a:t>
            </a:r>
          </a:p>
          <a:p>
            <a:pPr marL="0" indent="0">
              <a:buNone/>
            </a:pPr>
            <a:r>
              <a:rPr lang="id-ID" sz="2800" dirty="0"/>
              <a:t>	Membutuhkan memori yang cukup banyak, 	karena menyimpan semua node dalam satu 	pohon.</a:t>
            </a:r>
          </a:p>
          <a:p>
            <a:pPr marL="0" indent="0">
              <a:buNone/>
            </a:pPr>
            <a:r>
              <a:rPr lang="id-ID" sz="2800" dirty="0"/>
              <a:t>	Membutuhkan waktu yang cukup lama, 	karena akan menguji n level untuk 	mendapatkan solusi pada level yang ke 	(n+1).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805786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800" dirty="0">
                <a:solidFill>
                  <a:srgbClr val="FF0000"/>
                </a:solidFill>
              </a:rPr>
              <a:t>Analisa Ruang dan Waktu</a:t>
            </a:r>
          </a:p>
          <a:p>
            <a:r>
              <a:rPr lang="id-ID" sz="2800" dirty="0">
                <a:solidFill>
                  <a:srgbClr val="FF0000"/>
                </a:solidFill>
              </a:rPr>
              <a:t>Diasumsikan</a:t>
            </a:r>
            <a:endParaRPr lang="id-ID" dirty="0"/>
          </a:p>
          <a:p>
            <a:r>
              <a:rPr lang="id-ID" sz="2800" dirty="0">
                <a:solidFill>
                  <a:srgbClr val="FF0000"/>
                </a:solidFill>
              </a:rPr>
              <a:t>Analisa ruang</a:t>
            </a:r>
          </a:p>
          <a:p>
            <a:r>
              <a:rPr lang="id-ID" sz="2800" dirty="0">
                <a:solidFill>
                  <a:srgbClr val="FF0000"/>
                </a:solidFill>
              </a:rPr>
              <a:t>Analisa waktu</a:t>
            </a:r>
          </a:p>
        </p:txBody>
      </p:sp>
    </p:spTree>
    <p:extLst>
      <p:ext uri="{BB962C8B-B14F-4D97-AF65-F5344CB8AC3E}">
        <p14:creationId xmlns:p14="http://schemas.microsoft.com/office/powerpoint/2010/main" val="42725096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400" dirty="0">
                <a:solidFill>
                  <a:srgbClr val="FF0000"/>
                </a:solidFill>
              </a:rPr>
              <a:t>Analisa Ruang dan Waktu</a:t>
            </a:r>
          </a:p>
          <a:p>
            <a:r>
              <a:rPr lang="id-ID" sz="2400" dirty="0">
                <a:solidFill>
                  <a:srgbClr val="FF0000"/>
                </a:solidFill>
              </a:rPr>
              <a:t>Diasumsikan</a:t>
            </a:r>
          </a:p>
          <a:p>
            <a:pPr>
              <a:buFont typeface="Wingdings" pitchFamily="2" charset="2"/>
              <a:buChar char="ü"/>
            </a:pPr>
            <a:r>
              <a:rPr lang="id-ID" sz="2400" dirty="0"/>
              <a:t>Ada satu solusi (1 tujuan ditentukan) pada pohon.</a:t>
            </a:r>
          </a:p>
          <a:p>
            <a:pPr>
              <a:buFont typeface="Wingdings" pitchFamily="2" charset="2"/>
              <a:buChar char="ü"/>
            </a:pPr>
            <a:r>
              <a:rPr lang="id-ID" sz="2400" dirty="0"/>
              <a:t>Pohon pelacakan memiliki cabang yang selalu sama yaitu sebanyak b</a:t>
            </a:r>
          </a:p>
          <a:p>
            <a:pPr>
              <a:buFont typeface="Wingdings" pitchFamily="2" charset="2"/>
              <a:buChar char="ü"/>
            </a:pPr>
            <a:r>
              <a:rPr lang="id-ID" sz="2400" dirty="0"/>
              <a:t>Tujuan dicapai pada level ke – d</a:t>
            </a:r>
          </a:p>
          <a:p>
            <a:pPr>
              <a:buFont typeface="Wingdings" pitchFamily="2" charset="2"/>
              <a:buChar char="ü"/>
            </a:pPr>
            <a:r>
              <a:rPr lang="id-ID" sz="2400" dirty="0"/>
              <a:t>Tujuan dicapai pada pertengahan pohon (kondisi rata-rata)</a:t>
            </a:r>
          </a:p>
          <a:p>
            <a:r>
              <a:rPr lang="id-ID" sz="2400" dirty="0">
                <a:solidFill>
                  <a:srgbClr val="FF0000"/>
                </a:solidFill>
              </a:rPr>
              <a:t>Analisa ruang</a:t>
            </a:r>
          </a:p>
          <a:p>
            <a:r>
              <a:rPr lang="id-ID" sz="2400" dirty="0">
                <a:solidFill>
                  <a:srgbClr val="FF0000"/>
                </a:solidFill>
              </a:rPr>
              <a:t>Analisa waktu</a:t>
            </a:r>
          </a:p>
        </p:txBody>
      </p:sp>
    </p:spTree>
    <p:extLst>
      <p:ext uri="{BB962C8B-B14F-4D97-AF65-F5344CB8AC3E}">
        <p14:creationId xmlns:p14="http://schemas.microsoft.com/office/powerpoint/2010/main" val="35689263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sz="2400" dirty="0">
                    <a:solidFill>
                      <a:srgbClr val="FF0000"/>
                    </a:solidFill>
                  </a:rPr>
                  <a:t>Analisa ruang</a:t>
                </a:r>
              </a:p>
              <a:p>
                <a:pPr>
                  <a:buFont typeface="Wingdings" pitchFamily="2" charset="2"/>
                  <a:buChar char="ü"/>
                </a:pPr>
                <a:r>
                  <a:rPr lang="id-ID" sz="2400" dirty="0"/>
                  <a:t>Antrian pertama memiliki 1 keadaan</a:t>
                </a:r>
              </a:p>
              <a:p>
                <a:pPr>
                  <a:buFont typeface="Wingdings" pitchFamily="2" charset="2"/>
                  <a:buChar char="ü"/>
                </a:pPr>
                <a:r>
                  <a:rPr lang="id-ID" sz="2400" dirty="0"/>
                  <a:t>Setelah mencapai langkah pertama, antrian akan berisi b keadaan</a:t>
                </a:r>
              </a:p>
              <a:p>
                <a:pPr>
                  <a:buFont typeface="Wingdings" pitchFamily="2" charset="2"/>
                  <a:buChar char="ü"/>
                </a:pPr>
                <a:r>
                  <a:rPr lang="id-ID" sz="2400" dirty="0"/>
                  <a:t>Pemrosesan setiap b keadaan pada level ke – 0 akan menambahkan b keadaan lagi pada antrian.</a:t>
                </a:r>
              </a:p>
              <a:p>
                <a:pPr>
                  <a:buFont typeface="Wingdings" pitchFamily="2" charset="2"/>
                  <a:buChar char="ü"/>
                </a:pPr>
                <a:r>
                  <a:rPr lang="id-ID" sz="2400" dirty="0"/>
                  <a:t>Sehingga setelah dilakukan pemrosesan semua keadaan pada level ke – d, maka antrian akan menyimpan keadaan sebanyak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sz="24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400" b="0" i="1" dirty="0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id-ID" sz="2400" b="0" i="1" dirty="0" smtClean="0">
                            <a:latin typeface="Cambria Math"/>
                          </a:rPr>
                          <m:t>𝑑</m:t>
                        </m:r>
                        <m:r>
                          <a:rPr lang="id-ID" sz="2400" b="0" i="1" dirty="0" smtClean="0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endParaRPr lang="id-ID" sz="2400" dirty="0"/>
              </a:p>
              <a:p>
                <a:pPr>
                  <a:buFont typeface="Wingdings" pitchFamily="2" charset="2"/>
                  <a:buChar char="ü"/>
                </a:pPr>
                <a:r>
                  <a:rPr lang="id-ID" sz="2400" dirty="0"/>
                  <a:t>Karena diasumsikan bahwa tujuan terletak di tengah maka antrian akan menyimpan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sz="24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400" i="1" dirty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id-ID" sz="2400" i="1" dirty="0">
                            <a:latin typeface="Cambria Math"/>
                          </a:rPr>
                          <m:t>𝑑</m:t>
                        </m:r>
                        <m:r>
                          <a:rPr lang="id-ID" sz="2400" i="1" dirty="0">
                            <a:latin typeface="Cambria Math"/>
                          </a:rPr>
                          <m:t>−1/2</m:t>
                        </m:r>
                      </m:sup>
                    </m:sSup>
                  </m:oMath>
                </a14:m>
                <a:r>
                  <a:rPr lang="id-ID" sz="2400" dirty="0"/>
                  <a:t> keadaan</a:t>
                </a:r>
              </a:p>
              <a:p>
                <a:pPr marL="0" indent="0">
                  <a:buNone/>
                </a:pPr>
                <a:endParaRPr lang="id-ID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943" b="-1226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8926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 dirty="0">
                <a:solidFill>
                  <a:srgbClr val="FF0000"/>
                </a:solidFill>
              </a:rPr>
              <a:t>Analisis ruang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4837216" cy="24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61960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melebar pertama (Breadth-First Search/BFS)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sz="2800" dirty="0">
                    <a:solidFill>
                      <a:srgbClr val="FF0000"/>
                    </a:solidFill>
                  </a:rPr>
                  <a:t>Analisa waktu</a:t>
                </a:r>
              </a:p>
              <a:p>
                <a:r>
                  <a:rPr lang="id-ID" sz="2000" dirty="0"/>
                  <a:t>Ukuran waktu disini diambil dari banyaknya keadaan yang dikunjungi. Jika diasumsikan bahwa setiap node membutuhkan waktu yang sama dalam pemrosesan maka:</a:t>
                </a:r>
              </a:p>
              <a:p>
                <a:r>
                  <a:rPr lang="id-ID" sz="2000" dirty="0"/>
                  <a:t>Waktu = waktu untuk memproses node-node di level ke 1 +</a:t>
                </a:r>
              </a:p>
              <a:p>
                <a:r>
                  <a:rPr lang="id-ID" sz="2000" dirty="0"/>
                  <a:t>Waktu = waktu untuk memproses node-node di level ke 2 + ... +</a:t>
                </a:r>
              </a:p>
              <a:p>
                <a:r>
                  <a:rPr lang="id-ID" sz="2000" dirty="0"/>
                  <a:t>Waktu = waktu untuk memproses node-node di level ke (d-1) +</a:t>
                </a:r>
              </a:p>
              <a:p>
                <a:r>
                  <a:rPr lang="id-ID" sz="2000" dirty="0"/>
                  <a:t>Waktu = waktu untuk memproses node-node di level ke (d)/2</a:t>
                </a:r>
              </a:p>
              <a:p>
                <a:r>
                  <a:rPr lang="id-ID" sz="2000" dirty="0"/>
                  <a:t>Waktu = </a:t>
                </a:r>
                <a14:m>
                  <m:oMath xmlns:m="http://schemas.openxmlformats.org/officeDocument/2006/math">
                    <m:r>
                      <a:rPr lang="id-ID" sz="2000" b="0" i="1" smtClean="0">
                        <a:latin typeface="Cambria Math"/>
                      </a:rPr>
                      <m:t>1+</m:t>
                    </m:r>
                    <m:r>
                      <a:rPr lang="id-ID" sz="2000" b="0" i="1" smtClean="0">
                        <a:latin typeface="Cambria Math"/>
                      </a:rPr>
                      <m:t>𝑏</m:t>
                    </m:r>
                    <m:r>
                      <a:rPr lang="id-ID" sz="2000" b="0" i="1" smtClean="0">
                        <a:latin typeface="Cambria Math"/>
                      </a:rPr>
                      <m:t>+ </m:t>
                    </m:r>
                    <m:sSup>
                      <m:sSupPr>
                        <m:ctrlPr>
                          <a:rPr lang="id-ID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id-ID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id-ID" sz="2000" b="0" i="1" smtClean="0">
                        <a:latin typeface="Cambria Math"/>
                      </a:rPr>
                      <m:t>+ </m:t>
                    </m:r>
                    <m:sSup>
                      <m:sSupPr>
                        <m:ctrlPr>
                          <a:rPr lang="id-ID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id-ID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id-ID" sz="2000" b="0" i="1" smtClean="0">
                        <a:latin typeface="Cambria Math"/>
                      </a:rPr>
                      <m:t>+ …+ </m:t>
                    </m:r>
                    <m:sSup>
                      <m:sSupPr>
                        <m:ctrlPr>
                          <a:rPr lang="id-ID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id-ID" sz="2000" b="0" i="1" smtClean="0">
                            <a:latin typeface="Cambria Math"/>
                          </a:rPr>
                          <m:t>4−1</m:t>
                        </m:r>
                      </m:sup>
                    </m:sSup>
                    <m:r>
                      <a:rPr lang="id-ID" sz="2000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id-ID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id-ID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0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id-ID" sz="2000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id-ID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id-ID" sz="2000" b="0" dirty="0"/>
              </a:p>
              <a:p>
                <a:r>
                  <a:rPr lang="id-ID" sz="2000" dirty="0"/>
                  <a:t>Waktu = </a:t>
                </a:r>
                <a14:m>
                  <m:oMath xmlns:m="http://schemas.openxmlformats.org/officeDocument/2006/math">
                    <m:r>
                      <a:rPr lang="id-ID" sz="2000" b="0" i="1" smtClean="0">
                        <a:latin typeface="Cambria Math"/>
                      </a:rPr>
                      <m:t>0 </m:t>
                    </m:r>
                    <m:d>
                      <m:dPr>
                        <m:ctrlPr>
                          <a:rPr lang="id-ID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id-ID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0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id-ID" sz="2000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e>
                    </m:d>
                  </m:oMath>
                </a14:m>
                <a:endParaRPr lang="id-ID" sz="2000" dirty="0"/>
              </a:p>
              <a:p>
                <a:endParaRPr lang="id-ID" sz="2000" dirty="0"/>
              </a:p>
              <a:p>
                <a:endParaRPr lang="id-ID" sz="2400" dirty="0"/>
              </a:p>
              <a:p>
                <a:pPr marL="0" indent="0">
                  <a:buNone/>
                </a:pPr>
                <a:r>
                  <a:rPr lang="id-ID" sz="2400" dirty="0"/>
                  <a:t>	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t="-1348" b="-1657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89263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mendalam pertama (Depth-First Search/DFS)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Proses pencarian akan dilakukan pada semua anaknya sebelum dilakukan pencarian ke node-node yang selevel.</a:t>
            </a:r>
          </a:p>
          <a:p>
            <a:r>
              <a:rPr lang="id-ID" sz="2400" dirty="0"/>
              <a:t>Pencarian dimulai dari node akar ke level yang lebih tinggi.</a:t>
            </a:r>
          </a:p>
          <a:p>
            <a:r>
              <a:rPr lang="id-ID" sz="2400" dirty="0"/>
              <a:t>Proses ini akan diulangi </a:t>
            </a:r>
          </a:p>
          <a:p>
            <a:pPr marL="0" indent="0">
              <a:buNone/>
            </a:pPr>
            <a:r>
              <a:rPr lang="id-ID" sz="2400" dirty="0"/>
              <a:t>    terus hingga ditemukannya</a:t>
            </a:r>
          </a:p>
          <a:p>
            <a:pPr marL="0" indent="0">
              <a:buNone/>
            </a:pPr>
            <a:r>
              <a:rPr lang="id-ID" sz="2400" dirty="0"/>
              <a:t>    solusi.</a:t>
            </a:r>
          </a:p>
          <a:p>
            <a:endParaRPr lang="id-ID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028" y="3429000"/>
            <a:ext cx="2795332" cy="266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099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mendalam pertama (Depth-First Search/DFS)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Algoritma </a:t>
            </a:r>
          </a:p>
          <a:p>
            <a:r>
              <a:rPr lang="id-ID" sz="2400" dirty="0">
                <a:solidFill>
                  <a:srgbClr val="FF0000"/>
                </a:solidFill>
              </a:rPr>
              <a:t>Keuntungan</a:t>
            </a:r>
          </a:p>
          <a:p>
            <a:r>
              <a:rPr lang="id-ID" sz="2400" dirty="0">
                <a:solidFill>
                  <a:srgbClr val="FF0000"/>
                </a:solidFill>
              </a:rPr>
              <a:t>Kelemahan</a:t>
            </a:r>
          </a:p>
          <a:p>
            <a:r>
              <a:rPr lang="id-ID" sz="2400" dirty="0">
                <a:solidFill>
                  <a:srgbClr val="FF0000"/>
                </a:solidFill>
              </a:rPr>
              <a:t>Analisa ruang dan waktu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8053141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mendalam pertama (Depth-First Search/DFS)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Algoritma </a:t>
            </a:r>
          </a:p>
          <a:p>
            <a:pPr marL="457200" indent="-457200">
              <a:buAutoNum type="arabicPeriod"/>
            </a:pPr>
            <a:r>
              <a:rPr lang="en-US" sz="2400" dirty="0"/>
              <a:t>Masukkan node </a:t>
            </a:r>
            <a:r>
              <a:rPr lang="en-US" sz="2400" dirty="0" err="1"/>
              <a:t>akar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stack</a:t>
            </a:r>
          </a:p>
          <a:p>
            <a:pPr marL="457200" indent="-457200">
              <a:buAutoNum type="arabicPeriod"/>
            </a:pPr>
            <a:r>
              <a:rPr lang="en-US" sz="2400" dirty="0" err="1"/>
              <a:t>Ambil</a:t>
            </a:r>
            <a:r>
              <a:rPr lang="en-US" sz="2400" dirty="0"/>
              <a:t> node </a:t>
            </a:r>
            <a:r>
              <a:rPr lang="en-US" sz="2400" dirty="0" err="1"/>
              <a:t>dari</a:t>
            </a:r>
            <a:r>
              <a:rPr lang="en-US" sz="2400" dirty="0"/>
              <a:t> stack </a:t>
            </a:r>
            <a:r>
              <a:rPr lang="en-US" sz="2400" dirty="0" err="1"/>
              <a:t>teratas</a:t>
            </a:r>
            <a:r>
              <a:rPr lang="en-US" sz="2400" dirty="0"/>
              <a:t>, </a:t>
            </a:r>
            <a:r>
              <a:rPr lang="en-US" sz="2400" dirty="0" err="1"/>
              <a:t>lalu</a:t>
            </a:r>
            <a:r>
              <a:rPr lang="en-US" sz="2400" dirty="0"/>
              <a:t> </a:t>
            </a:r>
            <a:r>
              <a:rPr lang="en-US" sz="2400" dirty="0" err="1"/>
              <a:t>cek</a:t>
            </a:r>
            <a:r>
              <a:rPr lang="en-US" sz="2400" dirty="0"/>
              <a:t> </a:t>
            </a:r>
            <a:r>
              <a:rPr lang="en-US" sz="2400" dirty="0" err="1"/>
              <a:t>apakah</a:t>
            </a:r>
            <a:r>
              <a:rPr lang="en-US" sz="2400" dirty="0"/>
              <a:t> node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err="1"/>
              <a:t>Jika</a:t>
            </a:r>
            <a:r>
              <a:rPr lang="en-US" sz="2400" dirty="0"/>
              <a:t> node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,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 </a:t>
            </a:r>
            <a:r>
              <a:rPr lang="en-US" sz="2400" dirty="0" err="1"/>
              <a:t>selesai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dikembalikan</a:t>
            </a: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err="1"/>
              <a:t>Jika</a:t>
            </a:r>
            <a:r>
              <a:rPr lang="en-US" sz="2400" dirty="0"/>
              <a:t> node </a:t>
            </a:r>
            <a:r>
              <a:rPr lang="en-US" sz="2400" dirty="0" err="1"/>
              <a:t>bukan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, </a:t>
            </a:r>
            <a:r>
              <a:rPr lang="en-US" sz="2400" dirty="0" err="1"/>
              <a:t>masukkan</a:t>
            </a:r>
            <a:r>
              <a:rPr lang="en-US" sz="2400" dirty="0"/>
              <a:t> </a:t>
            </a:r>
            <a:r>
              <a:rPr lang="en-US" sz="2400" dirty="0" err="1"/>
              <a:t>seluruh</a:t>
            </a:r>
            <a:r>
              <a:rPr lang="en-US" sz="2400" dirty="0"/>
              <a:t> node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stack</a:t>
            </a:r>
          </a:p>
          <a:p>
            <a:pPr marL="457200" indent="-457200">
              <a:buAutoNum type="arabicPeriod"/>
            </a:pPr>
            <a:r>
              <a:rPr lang="en-US" sz="2400" dirty="0" err="1"/>
              <a:t>Jika</a:t>
            </a:r>
            <a:r>
              <a:rPr lang="en-US" sz="2400" dirty="0"/>
              <a:t> stack </a:t>
            </a:r>
            <a:r>
              <a:rPr lang="en-US" sz="2400" dirty="0" err="1"/>
              <a:t>kosong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node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dicek</a:t>
            </a:r>
            <a:r>
              <a:rPr lang="en-US" sz="2400" dirty="0"/>
              <a:t>,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selesai</a:t>
            </a: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err="1"/>
              <a:t>Ulangi</a:t>
            </a:r>
            <a:r>
              <a:rPr lang="en-US" sz="2400" dirty="0"/>
              <a:t>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point 2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1931124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mendalam pertama (Depth-First Search/DFS)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Keuntungan</a:t>
            </a:r>
          </a:p>
          <a:p>
            <a:pPr marL="457200" indent="-457200">
              <a:buAutoNum type="arabicPeriod"/>
            </a:pPr>
            <a:r>
              <a:rPr lang="en-US" sz="2400" dirty="0" err="1"/>
              <a:t>Membutuhkan</a:t>
            </a:r>
            <a:r>
              <a:rPr lang="en-US" sz="2400" dirty="0"/>
              <a:t> </a:t>
            </a:r>
            <a:r>
              <a:rPr lang="en-US" sz="2400" dirty="0" err="1"/>
              <a:t>memori</a:t>
            </a:r>
            <a:r>
              <a:rPr lang="en-US" sz="2400" dirty="0"/>
              <a:t> yang relative </a:t>
            </a:r>
            <a:r>
              <a:rPr lang="en-US" sz="2400" dirty="0" err="1"/>
              <a:t>kecil</a:t>
            </a:r>
            <a:r>
              <a:rPr lang="en-US" sz="2400" dirty="0"/>
              <a:t> Karena </a:t>
            </a:r>
            <a:r>
              <a:rPr lang="en-US" sz="2400" dirty="0" err="1"/>
              <a:t>hanya</a:t>
            </a:r>
            <a:r>
              <a:rPr lang="en-US" sz="2400" dirty="0"/>
              <a:t> node-node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lintasan</a:t>
            </a:r>
            <a:r>
              <a:rPr lang="en-US" sz="2400" dirty="0"/>
              <a:t> yang </a:t>
            </a:r>
            <a:r>
              <a:rPr lang="en-US" sz="2400" dirty="0" err="1"/>
              <a:t>aktif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yang </a:t>
            </a:r>
            <a:r>
              <a:rPr lang="en-US" sz="2400" dirty="0" err="1"/>
              <a:t>disimpan</a:t>
            </a: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kebetulan</a:t>
            </a:r>
            <a:r>
              <a:rPr lang="en-US" sz="2400" dirty="0"/>
              <a:t>, </a:t>
            </a:r>
            <a:r>
              <a:rPr lang="en-US" sz="2400" dirty="0" err="1"/>
              <a:t>metode</a:t>
            </a:r>
            <a:r>
              <a:rPr lang="en-US" sz="2400" dirty="0"/>
              <a:t> depth first search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menemukan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 </a:t>
            </a:r>
            <a:r>
              <a:rPr lang="en-US" sz="2400" dirty="0" err="1"/>
              <a:t>tanpa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menguji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ruang</a:t>
            </a:r>
            <a:r>
              <a:rPr lang="en-US" sz="2400" dirty="0"/>
              <a:t> </a:t>
            </a:r>
            <a:r>
              <a:rPr lang="en-US" sz="2400" dirty="0" err="1"/>
              <a:t>keadaan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2992009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Pencarian Buta (</a:t>
            </a:r>
            <a:r>
              <a:rPr lang="id-ID" i="1" dirty="0">
                <a:solidFill>
                  <a:srgbClr val="FF0000"/>
                </a:solidFill>
              </a:rPr>
              <a:t>blind search</a:t>
            </a:r>
            <a:r>
              <a:rPr lang="id-ID" dirty="0">
                <a:solidFill>
                  <a:srgbClr val="FF0000"/>
                </a:solidFill>
              </a:rPr>
              <a:t>)</a:t>
            </a:r>
            <a:r>
              <a:rPr lang="id-ID" dirty="0"/>
              <a:t> </a:t>
            </a:r>
            <a:r>
              <a:rPr lang="id-ID" sz="2400" dirty="0">
                <a:solidFill>
                  <a:srgbClr val="008000"/>
                </a:solidFill>
              </a:rPr>
              <a:t>Pencarian mendalam pertama (Depth-First Search/DFS)</a:t>
            </a:r>
            <a:br>
              <a:rPr lang="id-ID" sz="2400" dirty="0">
                <a:solidFill>
                  <a:srgbClr val="008000"/>
                </a:solidFill>
              </a:rPr>
            </a:b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Kelemahan</a:t>
            </a:r>
          </a:p>
          <a:p>
            <a:pPr marL="457200" indent="-457200">
              <a:buAutoNum type="arabicPeriod"/>
            </a:pP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ditemukannya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 yang </a:t>
            </a:r>
            <a:r>
              <a:rPr lang="en-US" sz="2400" dirty="0" err="1"/>
              <a:t>diharapkan</a:t>
            </a: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mendapatkan</a:t>
            </a:r>
            <a:r>
              <a:rPr lang="en-US" sz="2400" dirty="0"/>
              <a:t> 1 </a:t>
            </a:r>
            <a:r>
              <a:rPr lang="en-US" sz="2400" dirty="0" err="1"/>
              <a:t>solusi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pencarian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51415842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600" dirty="0">
                <a:solidFill>
                  <a:srgbClr val="FF0000"/>
                </a:solidFill>
              </a:rPr>
              <a:t>Pencarian </a:t>
            </a:r>
            <a:r>
              <a:rPr lang="en-US" sz="3600" dirty="0" err="1">
                <a:solidFill>
                  <a:srgbClr val="FF0000"/>
                </a:solidFill>
              </a:rPr>
              <a:t>Heuristik</a:t>
            </a:r>
            <a:r>
              <a:rPr lang="id-ID" sz="3600" dirty="0">
                <a:solidFill>
                  <a:srgbClr val="FF0000"/>
                </a:solidFill>
              </a:rPr>
              <a:t> (</a:t>
            </a:r>
            <a:r>
              <a:rPr lang="en-US" sz="3600" i="1" dirty="0" err="1">
                <a:solidFill>
                  <a:srgbClr val="FF0000"/>
                </a:solidFill>
              </a:rPr>
              <a:t>Terbimbing</a:t>
            </a:r>
            <a:r>
              <a:rPr lang="id-ID" sz="3600" dirty="0">
                <a:solidFill>
                  <a:srgbClr val="FF0000"/>
                </a:solidFill>
              </a:rPr>
              <a:t>)</a:t>
            </a:r>
            <a:r>
              <a:rPr lang="id-ID" sz="3600" dirty="0"/>
              <a:t> </a:t>
            </a:r>
            <a:br>
              <a:rPr lang="en-US" sz="3600" dirty="0"/>
            </a:br>
            <a:r>
              <a:rPr lang="en-US" sz="2400" dirty="0" err="1">
                <a:solidFill>
                  <a:srgbClr val="008000"/>
                </a:solidFill>
              </a:rPr>
              <a:t>atau</a:t>
            </a:r>
            <a:r>
              <a:rPr lang="en-US" sz="2400" dirty="0">
                <a:solidFill>
                  <a:srgbClr val="008000"/>
                </a:solidFill>
              </a:rPr>
              <a:t> Informed Search</a:t>
            </a: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strategi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proses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selektif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memandu</a:t>
            </a:r>
            <a:r>
              <a:rPr lang="en-US" sz="2400" dirty="0"/>
              <a:t> proses </a:t>
            </a:r>
            <a:r>
              <a:rPr lang="en-US" sz="2400" dirty="0" err="1"/>
              <a:t>pencarian</a:t>
            </a:r>
            <a:r>
              <a:rPr lang="en-US" sz="2400" dirty="0"/>
              <a:t> yang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kemungkinan</a:t>
            </a:r>
            <a:r>
              <a:rPr lang="en-US" sz="2400" dirty="0"/>
              <a:t> </a:t>
            </a:r>
            <a:r>
              <a:rPr lang="en-US" sz="2400" dirty="0" err="1"/>
              <a:t>sukses</a:t>
            </a:r>
            <a:r>
              <a:rPr lang="en-US" sz="2400" dirty="0"/>
              <a:t> paling </a:t>
            </a:r>
            <a:r>
              <a:rPr lang="en-US" sz="2400" dirty="0" err="1"/>
              <a:t>besar</a:t>
            </a:r>
            <a:r>
              <a:rPr lang="en-US" sz="2400" dirty="0"/>
              <a:t>, </a:t>
            </a:r>
            <a:r>
              <a:rPr lang="en-US" sz="2400" dirty="0" err="1"/>
              <a:t>namun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kemungkinan</a:t>
            </a:r>
            <a:r>
              <a:rPr lang="en-US" sz="2400" dirty="0"/>
              <a:t> </a:t>
            </a:r>
            <a:r>
              <a:rPr lang="en-US" sz="2400" dirty="0" err="1"/>
              <a:t>mengorbankan</a:t>
            </a:r>
            <a:r>
              <a:rPr lang="en-US" sz="2400" dirty="0"/>
              <a:t> </a:t>
            </a:r>
            <a:r>
              <a:rPr lang="en-US" sz="2400" dirty="0" err="1"/>
              <a:t>kelengkapan</a:t>
            </a:r>
            <a:r>
              <a:rPr lang="en-US" sz="2400" dirty="0"/>
              <a:t> (completeness)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80173559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600" dirty="0">
                <a:solidFill>
                  <a:srgbClr val="FF0000"/>
                </a:solidFill>
              </a:rPr>
              <a:t>Pencarian </a:t>
            </a:r>
            <a:r>
              <a:rPr lang="en-US" sz="3600" dirty="0" err="1">
                <a:solidFill>
                  <a:srgbClr val="FF0000"/>
                </a:solidFill>
              </a:rPr>
              <a:t>Heuristik</a:t>
            </a:r>
            <a:r>
              <a:rPr lang="id-ID" sz="3600" dirty="0">
                <a:solidFill>
                  <a:srgbClr val="FF0000"/>
                </a:solidFill>
              </a:rPr>
              <a:t> (</a:t>
            </a:r>
            <a:r>
              <a:rPr lang="en-US" sz="3600" i="1" dirty="0" err="1">
                <a:solidFill>
                  <a:srgbClr val="FF0000"/>
                </a:solidFill>
              </a:rPr>
              <a:t>Terbimbing</a:t>
            </a:r>
            <a:r>
              <a:rPr lang="id-ID" sz="3600" dirty="0">
                <a:solidFill>
                  <a:srgbClr val="FF0000"/>
                </a:solidFill>
              </a:rPr>
              <a:t>)</a:t>
            </a:r>
            <a:r>
              <a:rPr lang="id-ID" sz="3600" dirty="0"/>
              <a:t> </a:t>
            </a:r>
            <a:br>
              <a:rPr lang="en-US" sz="3600" dirty="0"/>
            </a:br>
            <a:r>
              <a:rPr lang="en-US" sz="2400" dirty="0" err="1">
                <a:solidFill>
                  <a:srgbClr val="008000"/>
                </a:solidFill>
              </a:rPr>
              <a:t>atau</a:t>
            </a:r>
            <a:r>
              <a:rPr lang="en-US" sz="2400" dirty="0">
                <a:solidFill>
                  <a:srgbClr val="008000"/>
                </a:solidFill>
              </a:rPr>
              <a:t> Informed Search</a:t>
            </a:r>
            <a:endParaRPr lang="id-ID" sz="24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Generate and Test (</a:t>
            </a:r>
            <a:r>
              <a:rPr lang="en-US" sz="2400" dirty="0" err="1"/>
              <a:t>Pembangkitan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Pengujian</a:t>
            </a:r>
            <a:r>
              <a:rPr lang="en-US" sz="2400" dirty="0"/>
              <a:t>)</a:t>
            </a:r>
          </a:p>
          <a:p>
            <a:r>
              <a:rPr lang="en-US" sz="2400" dirty="0"/>
              <a:t>Hill Climbing (</a:t>
            </a:r>
            <a:r>
              <a:rPr lang="en-US" sz="2400" dirty="0" err="1"/>
              <a:t>Pendekatan</a:t>
            </a:r>
            <a:r>
              <a:rPr lang="en-US" sz="2400" dirty="0"/>
              <a:t> Bukit)</a:t>
            </a:r>
          </a:p>
          <a:p>
            <a:pPr marL="0" indent="0">
              <a:buNone/>
            </a:pPr>
            <a:r>
              <a:rPr lang="en-US" sz="2400" dirty="0"/>
              <a:t>	Simple Hill Climbing</a:t>
            </a:r>
          </a:p>
          <a:p>
            <a:pPr marL="0" indent="0">
              <a:buNone/>
            </a:pPr>
            <a:r>
              <a:rPr lang="en-US" sz="2400" dirty="0"/>
              <a:t>	Steepest-Ascent Hill Climbing</a:t>
            </a:r>
          </a:p>
          <a:p>
            <a:r>
              <a:rPr lang="en-US" sz="2400" dirty="0"/>
              <a:t>Best First Search</a:t>
            </a:r>
          </a:p>
        </p:txBody>
      </p:sp>
    </p:spTree>
    <p:extLst>
      <p:ext uri="{BB962C8B-B14F-4D97-AF65-F5344CB8AC3E}">
        <p14:creationId xmlns:p14="http://schemas.microsoft.com/office/powerpoint/2010/main" val="25195905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Generate and Test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3200" dirty="0">
                <a:solidFill>
                  <a:srgbClr val="008000"/>
                </a:solidFill>
              </a:rPr>
              <a:t>(</a:t>
            </a:r>
            <a:r>
              <a:rPr lang="en-US" sz="3200" dirty="0" err="1">
                <a:solidFill>
                  <a:srgbClr val="008000"/>
                </a:solidFill>
              </a:rPr>
              <a:t>Pembangkitan</a:t>
            </a:r>
            <a:r>
              <a:rPr lang="en-US" sz="3200" dirty="0">
                <a:solidFill>
                  <a:srgbClr val="008000"/>
                </a:solidFill>
              </a:rPr>
              <a:t> </a:t>
            </a:r>
            <a:r>
              <a:rPr lang="en-US" sz="3200" dirty="0" err="1">
                <a:solidFill>
                  <a:srgbClr val="008000"/>
                </a:solidFill>
              </a:rPr>
              <a:t>dan</a:t>
            </a:r>
            <a:r>
              <a:rPr lang="en-US" sz="3200" dirty="0">
                <a:solidFill>
                  <a:srgbClr val="008000"/>
                </a:solidFill>
              </a:rPr>
              <a:t> </a:t>
            </a:r>
            <a:r>
              <a:rPr lang="en-US" sz="3200" dirty="0" err="1">
                <a:solidFill>
                  <a:srgbClr val="008000"/>
                </a:solidFill>
              </a:rPr>
              <a:t>Pengujian</a:t>
            </a:r>
            <a:r>
              <a:rPr lang="en-US" sz="3200" dirty="0">
                <a:solidFill>
                  <a:srgbClr val="008000"/>
                </a:solidFill>
              </a:rPr>
              <a:t>)</a:t>
            </a:r>
            <a:endParaRPr lang="id-ID" sz="32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804863" lvl="2" indent="-268288"/>
            <a:r>
              <a:rPr lang="en-US" altLang="id-ID" dirty="0" err="1">
                <a:sym typeface="Wingdings" panose="05000000000000000000" pitchFamily="2" charset="2"/>
              </a:rPr>
              <a:t>adalah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metode</a:t>
            </a:r>
            <a:r>
              <a:rPr lang="en-US" altLang="id-ID" dirty="0">
                <a:sym typeface="Wingdings" panose="05000000000000000000" pitchFamily="2" charset="2"/>
              </a:rPr>
              <a:t> yang paling </a:t>
            </a:r>
            <a:r>
              <a:rPr lang="en-US" altLang="id-ID" dirty="0" err="1">
                <a:sym typeface="Wingdings" panose="05000000000000000000" pitchFamily="2" charset="2"/>
              </a:rPr>
              <a:t>sederhana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dalam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teknik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pencarian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heuristik</a:t>
            </a:r>
            <a:r>
              <a:rPr lang="en-US" altLang="id-ID" dirty="0">
                <a:sym typeface="Wingdings" panose="05000000000000000000" pitchFamily="2" charset="2"/>
              </a:rPr>
              <a:t>. </a:t>
            </a:r>
          </a:p>
          <a:p>
            <a:pPr marL="804863" lvl="2" indent="-268288"/>
            <a:r>
              <a:rPr lang="en-US" altLang="id-ID" dirty="0" err="1">
                <a:sym typeface="Wingdings" panose="05000000000000000000" pitchFamily="2" charset="2"/>
              </a:rPr>
              <a:t>Jika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pembangkitan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sebuah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solusi</a:t>
            </a:r>
            <a:r>
              <a:rPr lang="en-US" altLang="id-ID" dirty="0">
                <a:sym typeface="Wingdings" panose="05000000000000000000" pitchFamily="2" charset="2"/>
              </a:rPr>
              <a:t> yang </a:t>
            </a:r>
            <a:r>
              <a:rPr lang="en-US" altLang="id-ID" dirty="0" err="1">
                <a:sym typeface="Wingdings" panose="05000000000000000000" pitchFamily="2" charset="2"/>
              </a:rPr>
              <a:t>mungkin</a:t>
            </a:r>
            <a:r>
              <a:rPr lang="en-US" altLang="id-ID" dirty="0">
                <a:sym typeface="Wingdings" panose="05000000000000000000" pitchFamily="2" charset="2"/>
              </a:rPr>
              <a:t> (a possible solution) </a:t>
            </a:r>
            <a:r>
              <a:rPr lang="en-US" altLang="id-ID" dirty="0" err="1">
                <a:sym typeface="Wingdings" panose="05000000000000000000" pitchFamily="2" charset="2"/>
              </a:rPr>
              <a:t>dikerjakan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secara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sistematis</a:t>
            </a:r>
            <a:r>
              <a:rPr lang="en-US" altLang="id-ID" dirty="0">
                <a:sym typeface="Wingdings" panose="05000000000000000000" pitchFamily="2" charset="2"/>
              </a:rPr>
              <a:t>, </a:t>
            </a:r>
            <a:r>
              <a:rPr lang="en-US" altLang="id-ID" dirty="0" err="1">
                <a:sym typeface="Wingdings" panose="05000000000000000000" pitchFamily="2" charset="2"/>
              </a:rPr>
              <a:t>maka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prosedur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ini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menjamin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akan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menemukan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solusinya</a:t>
            </a:r>
            <a:r>
              <a:rPr lang="en-US" altLang="id-ID" dirty="0">
                <a:sym typeface="Wingdings" panose="05000000000000000000" pitchFamily="2" charset="2"/>
              </a:rPr>
              <a:t>. </a:t>
            </a:r>
          </a:p>
          <a:p>
            <a:pPr marL="804863" lvl="2" indent="-268288"/>
            <a:r>
              <a:rPr lang="en-US" altLang="id-ID" dirty="0" err="1">
                <a:sym typeface="Wingdings" panose="05000000000000000000" pitchFamily="2" charset="2"/>
              </a:rPr>
              <a:t>Tetapi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jika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ruang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masalahnya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sangat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luas</a:t>
            </a:r>
            <a:r>
              <a:rPr lang="en-US" altLang="id-ID" dirty="0">
                <a:sym typeface="Wingdings" panose="05000000000000000000" pitchFamily="2" charset="2"/>
              </a:rPr>
              <a:t>, </a:t>
            </a:r>
            <a:r>
              <a:rPr lang="en-US" altLang="id-ID" dirty="0" err="1">
                <a:sym typeface="Wingdings" panose="05000000000000000000" pitchFamily="2" charset="2"/>
              </a:rPr>
              <a:t>mungkin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memerlukan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waktu</a:t>
            </a:r>
            <a:r>
              <a:rPr lang="en-US" altLang="id-ID" dirty="0">
                <a:sym typeface="Wingdings" panose="05000000000000000000" pitchFamily="2" charset="2"/>
              </a:rPr>
              <a:t> yang </a:t>
            </a:r>
            <a:r>
              <a:rPr lang="en-US" altLang="id-ID" dirty="0" err="1">
                <a:sym typeface="Wingdings" panose="05000000000000000000" pitchFamily="2" charset="2"/>
              </a:rPr>
              <a:t>sangat</a:t>
            </a:r>
            <a:r>
              <a:rPr lang="en-US" altLang="id-ID" dirty="0">
                <a:sym typeface="Wingdings" panose="05000000000000000000" pitchFamily="2" charset="2"/>
              </a:rPr>
              <a:t> lama.</a:t>
            </a:r>
          </a:p>
        </p:txBody>
      </p:sp>
    </p:spTree>
    <p:extLst>
      <p:ext uri="{BB962C8B-B14F-4D97-AF65-F5344CB8AC3E}">
        <p14:creationId xmlns:p14="http://schemas.microsoft.com/office/powerpoint/2010/main" val="150508678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Generate and Test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3200" dirty="0">
                <a:solidFill>
                  <a:srgbClr val="008000"/>
                </a:solidFill>
              </a:rPr>
              <a:t>(</a:t>
            </a:r>
            <a:r>
              <a:rPr lang="en-US" sz="3200" dirty="0" err="1">
                <a:solidFill>
                  <a:srgbClr val="008000"/>
                </a:solidFill>
              </a:rPr>
              <a:t>Pembangkitan</a:t>
            </a:r>
            <a:r>
              <a:rPr lang="en-US" sz="3200" dirty="0">
                <a:solidFill>
                  <a:srgbClr val="008000"/>
                </a:solidFill>
              </a:rPr>
              <a:t> </a:t>
            </a:r>
            <a:r>
              <a:rPr lang="en-US" sz="3200" dirty="0" err="1">
                <a:solidFill>
                  <a:srgbClr val="008000"/>
                </a:solidFill>
              </a:rPr>
              <a:t>dan</a:t>
            </a:r>
            <a:r>
              <a:rPr lang="en-US" sz="3200" dirty="0">
                <a:solidFill>
                  <a:srgbClr val="008000"/>
                </a:solidFill>
              </a:rPr>
              <a:t> </a:t>
            </a:r>
            <a:r>
              <a:rPr lang="en-US" sz="3200" dirty="0" err="1">
                <a:solidFill>
                  <a:srgbClr val="008000"/>
                </a:solidFill>
              </a:rPr>
              <a:t>Pengujian</a:t>
            </a:r>
            <a:r>
              <a:rPr lang="en-US" sz="3200" dirty="0">
                <a:solidFill>
                  <a:srgbClr val="008000"/>
                </a:solidFill>
              </a:rPr>
              <a:t>)</a:t>
            </a:r>
            <a:endParaRPr lang="id-ID" sz="32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804863" lvl="2" indent="-268288">
              <a:buFont typeface="Wingdings" panose="05000000000000000000" pitchFamily="2" charset="2"/>
              <a:buNone/>
            </a:pPr>
            <a:endParaRPr lang="en-US" altLang="id-ID" sz="2000" dirty="0">
              <a:sym typeface="Wingdings" panose="05000000000000000000" pitchFamily="2" charset="2"/>
            </a:endParaRPr>
          </a:p>
          <a:p>
            <a:pPr marL="804863" lvl="2" indent="-268288"/>
            <a:r>
              <a:rPr lang="en-US" altLang="id-ID" dirty="0">
                <a:sym typeface="Wingdings" panose="05000000000000000000" pitchFamily="2" charset="2"/>
              </a:rPr>
              <a:t>Di </a:t>
            </a:r>
            <a:r>
              <a:rPr lang="en-US" altLang="id-ID" dirty="0" err="1">
                <a:sym typeface="Wingdings" panose="05000000000000000000" pitchFamily="2" charset="2"/>
              </a:rPr>
              <a:t>dalam</a:t>
            </a:r>
            <a:r>
              <a:rPr lang="en-US" altLang="id-ID" dirty="0">
                <a:sym typeface="Wingdings" panose="05000000000000000000" pitchFamily="2" charset="2"/>
              </a:rPr>
              <a:t> GT, </a:t>
            </a:r>
            <a:r>
              <a:rPr lang="en-US" altLang="id-ID" dirty="0" err="1">
                <a:sym typeface="Wingdings" panose="05000000000000000000" pitchFamily="2" charset="2"/>
              </a:rPr>
              <a:t>terdapat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dua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prosedur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penting</a:t>
            </a:r>
            <a:r>
              <a:rPr lang="en-US" altLang="id-ID" dirty="0">
                <a:sym typeface="Wingdings" panose="05000000000000000000" pitchFamily="2" charset="2"/>
              </a:rPr>
              <a:t> : </a:t>
            </a:r>
          </a:p>
          <a:p>
            <a:pPr marL="804863" lvl="2" indent="-268288"/>
            <a:r>
              <a:rPr lang="en-US" altLang="id-ID" dirty="0" err="1">
                <a:sym typeface="Wingdings" panose="05000000000000000000" pitchFamily="2" charset="2"/>
              </a:rPr>
              <a:t>Pembangkit</a:t>
            </a:r>
            <a:r>
              <a:rPr lang="en-US" altLang="id-ID" dirty="0">
                <a:sym typeface="Wingdings" panose="05000000000000000000" pitchFamily="2" charset="2"/>
              </a:rPr>
              <a:t> (</a:t>
            </a:r>
            <a:r>
              <a:rPr lang="en-US" altLang="id-ID" dirty="0" err="1">
                <a:sym typeface="Wingdings" panose="05000000000000000000" pitchFamily="2" charset="2"/>
              </a:rPr>
              <a:t>membangkitkan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sebuah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solusi</a:t>
            </a:r>
            <a:r>
              <a:rPr lang="en-US" altLang="id-ID" dirty="0">
                <a:sym typeface="Wingdings" panose="05000000000000000000" pitchFamily="2" charset="2"/>
              </a:rPr>
              <a:t> yang </a:t>
            </a:r>
            <a:r>
              <a:rPr lang="en-US" altLang="id-ID" dirty="0" err="1">
                <a:sym typeface="Wingdings" panose="05000000000000000000" pitchFamily="2" charset="2"/>
              </a:rPr>
              <a:t>mungkin</a:t>
            </a:r>
            <a:r>
              <a:rPr lang="en-US" altLang="id-ID" dirty="0">
                <a:sym typeface="Wingdings" panose="05000000000000000000" pitchFamily="2" charset="2"/>
              </a:rPr>
              <a:t>) </a:t>
            </a:r>
            <a:r>
              <a:rPr lang="en-US" altLang="id-ID" dirty="0" err="1">
                <a:sym typeface="Wingdings" panose="05000000000000000000" pitchFamily="2" charset="2"/>
              </a:rPr>
              <a:t>dan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Tes</a:t>
            </a:r>
            <a:r>
              <a:rPr lang="en-US" altLang="id-ID" dirty="0">
                <a:sym typeface="Wingdings" panose="05000000000000000000" pitchFamily="2" charset="2"/>
              </a:rPr>
              <a:t> (</a:t>
            </a:r>
            <a:r>
              <a:rPr lang="en-US" altLang="id-ID" dirty="0" err="1">
                <a:sym typeface="Wingdings" panose="05000000000000000000" pitchFamily="2" charset="2"/>
              </a:rPr>
              <a:t>menguji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solusi</a:t>
            </a:r>
            <a:r>
              <a:rPr lang="en-US" altLang="id-ID" dirty="0">
                <a:sym typeface="Wingdings" panose="05000000000000000000" pitchFamily="2" charset="2"/>
              </a:rPr>
              <a:t> yang </a:t>
            </a:r>
            <a:r>
              <a:rPr lang="en-US" altLang="id-ID" dirty="0" err="1">
                <a:sym typeface="Wingdings" panose="05000000000000000000" pitchFamily="2" charset="2"/>
              </a:rPr>
              <a:t>dibangkitkan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tersebut</a:t>
            </a:r>
            <a:r>
              <a:rPr lang="en-US" altLang="id-ID" dirty="0">
                <a:sym typeface="Wingdings" panose="05000000000000000000" pitchFamily="2" charset="2"/>
              </a:rPr>
              <a:t>).  </a:t>
            </a:r>
          </a:p>
          <a:p>
            <a:pPr marL="804863" lvl="2" indent="-268288"/>
            <a:r>
              <a:rPr lang="en-US" altLang="id-ID" dirty="0" err="1">
                <a:sym typeface="Wingdings" panose="05000000000000000000" pitchFamily="2" charset="2"/>
              </a:rPr>
              <a:t>Dengan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penggunaan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memori</a:t>
            </a:r>
            <a:r>
              <a:rPr lang="en-US" altLang="id-ID" dirty="0">
                <a:sym typeface="Wingdings" panose="05000000000000000000" pitchFamily="2" charset="2"/>
              </a:rPr>
              <a:t> yang </a:t>
            </a:r>
            <a:r>
              <a:rPr lang="en-US" altLang="id-ID" dirty="0" err="1">
                <a:sym typeface="Wingdings" panose="05000000000000000000" pitchFamily="2" charset="2"/>
              </a:rPr>
              <a:t>sedikit</a:t>
            </a:r>
            <a:r>
              <a:rPr lang="en-US" altLang="id-ID" dirty="0">
                <a:sym typeface="Wingdings" panose="05000000000000000000" pitchFamily="2" charset="2"/>
              </a:rPr>
              <a:t>, DFS </a:t>
            </a:r>
            <a:r>
              <a:rPr lang="en-US" altLang="id-ID" dirty="0" err="1">
                <a:sym typeface="Wingdings" panose="05000000000000000000" pitchFamily="2" charset="2"/>
              </a:rPr>
              <a:t>bisa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digunakan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sebagai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prosedur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pembangkit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untuk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menghasilkan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suatu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solusi</a:t>
            </a:r>
            <a:r>
              <a:rPr lang="en-US" altLang="id-ID" dirty="0">
                <a:sym typeface="Wingdings" panose="05000000000000000000" pitchFamily="2" charset="2"/>
              </a:rPr>
              <a:t>. </a:t>
            </a:r>
          </a:p>
          <a:p>
            <a:pPr marL="804863" lvl="2" indent="-268288"/>
            <a:r>
              <a:rPr lang="en-US" altLang="id-ID" dirty="0" err="1">
                <a:sym typeface="Wingdings" panose="05000000000000000000" pitchFamily="2" charset="2"/>
              </a:rPr>
              <a:t>Prosedur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Tes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bisa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menggunakan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fungsi</a:t>
            </a:r>
            <a:r>
              <a:rPr lang="en-US" altLang="id-ID" dirty="0">
                <a:sym typeface="Wingdings" panose="05000000000000000000" pitchFamily="2" charset="2"/>
              </a:rPr>
              <a:t> </a:t>
            </a:r>
            <a:r>
              <a:rPr lang="en-US" altLang="id-ID" dirty="0" err="1">
                <a:sym typeface="Wingdings" panose="05000000000000000000" pitchFamily="2" charset="2"/>
              </a:rPr>
              <a:t>heuristik</a:t>
            </a:r>
            <a:r>
              <a:rPr lang="en-US" altLang="id-ID" dirty="0">
                <a:sym typeface="Wingdings" panose="05000000000000000000" pitchFamily="2" charset="2"/>
              </a:rPr>
              <a:t>.</a:t>
            </a:r>
            <a:endParaRPr lang="en-US" altLang="id-ID" dirty="0"/>
          </a:p>
        </p:txBody>
      </p:sp>
    </p:spTree>
    <p:extLst>
      <p:ext uri="{BB962C8B-B14F-4D97-AF65-F5344CB8AC3E}">
        <p14:creationId xmlns:p14="http://schemas.microsoft.com/office/powerpoint/2010/main" val="13581991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Hill Climbing Search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id-ID" sz="2400" dirty="0" err="1"/>
              <a:t>merupakan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variasi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i="1" dirty="0"/>
              <a:t>depth-first search.</a:t>
            </a:r>
          </a:p>
          <a:p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metoda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eksplorasi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terhadap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keputusan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cara</a:t>
            </a:r>
            <a:r>
              <a:rPr lang="en-US" altLang="id-ID" sz="2400" dirty="0"/>
              <a:t> </a:t>
            </a:r>
            <a:r>
              <a:rPr lang="en-US" altLang="id-ID" sz="2400" i="1" dirty="0"/>
              <a:t>depth-first search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mencari</a:t>
            </a:r>
            <a:r>
              <a:rPr lang="en-US" altLang="id-ID" sz="2400" dirty="0"/>
              <a:t> path yang </a:t>
            </a:r>
            <a:r>
              <a:rPr lang="en-US" altLang="id-ID" sz="2400" dirty="0" err="1"/>
              <a:t>bertujuan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menurunkan</a:t>
            </a:r>
            <a:r>
              <a:rPr lang="en-US" altLang="id-ID" sz="2400" dirty="0"/>
              <a:t> </a:t>
            </a:r>
            <a:r>
              <a:rPr lang="en-US" altLang="id-ID" sz="2400" i="1" dirty="0"/>
              <a:t>cost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menuju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kepada</a:t>
            </a:r>
            <a:r>
              <a:rPr lang="en-US" altLang="id-ID" sz="2400" dirty="0"/>
              <a:t> goal/</a:t>
            </a:r>
            <a:r>
              <a:rPr lang="en-US" altLang="id-ID" sz="2400" dirty="0" err="1"/>
              <a:t>keputusan</a:t>
            </a:r>
            <a:r>
              <a:rPr lang="en-US" altLang="id-ID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397715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Hill Climbing Search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id-ID" sz="2400" dirty="0" err="1"/>
              <a:t>Sebagai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contoh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kita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menuju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Simpang</a:t>
            </a:r>
            <a:r>
              <a:rPr lang="en-US" altLang="id-ID" sz="2400" dirty="0"/>
              <a:t> Lima,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kali </a:t>
            </a:r>
            <a:r>
              <a:rPr lang="en-US" altLang="id-ID" sz="2400" dirty="0" err="1"/>
              <a:t>sampai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dipersimpangan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kita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berhenti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mana yang </a:t>
            </a:r>
            <a:r>
              <a:rPr lang="en-US" altLang="id-ID" sz="2400" dirty="0" err="1"/>
              <a:t>kira-kira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mengurangi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jarak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menuju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Simpang</a:t>
            </a:r>
            <a:r>
              <a:rPr lang="en-US" altLang="id-ID" sz="2400" dirty="0"/>
              <a:t> Lima, </a:t>
            </a:r>
          </a:p>
          <a:p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demikian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sebetulnya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kita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berasumsi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bahwa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umum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arah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tertentu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semakin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dekat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Simpang</a:t>
            </a:r>
            <a:r>
              <a:rPr lang="en-US" altLang="id-ID" sz="2400" dirty="0"/>
              <a:t> Lima.</a:t>
            </a:r>
            <a:endParaRPr lang="en-US" altLang="id-ID" sz="2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45188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Hill Climbing Search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/>
              <a:t>Simple HC (HC </a:t>
            </a:r>
            <a:r>
              <a:rPr lang="en-US" altLang="id-ID" sz="2400" dirty="0" err="1"/>
              <a:t>Sederhana</a:t>
            </a:r>
            <a:r>
              <a:rPr lang="en-US" altLang="id-ID" sz="2400" dirty="0"/>
              <a:t>)</a:t>
            </a:r>
          </a:p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berhenti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kalau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nilai</a:t>
            </a:r>
            <a:r>
              <a:rPr lang="en-US" altLang="id-ID" sz="2400" dirty="0"/>
              <a:t> 	optimum local</a:t>
            </a:r>
          </a:p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Urutan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penggunaan</a:t>
            </a:r>
            <a:r>
              <a:rPr lang="en-US" altLang="id-ID" sz="2400" dirty="0"/>
              <a:t> operator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sangat</a:t>
            </a:r>
            <a:r>
              <a:rPr lang="en-US" altLang="id-ID" sz="2400" dirty="0"/>
              <a:t> 	</a:t>
            </a:r>
            <a:r>
              <a:rPr lang="en-US" altLang="id-ID" sz="2400" dirty="0" err="1"/>
              <a:t>berpengaruh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penemuan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solusi</a:t>
            </a:r>
            <a:r>
              <a:rPr lang="en-US" altLang="id-ID" sz="2400" dirty="0"/>
              <a:t>.</a:t>
            </a:r>
          </a:p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diijinkan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melihat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satupun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langkah</a:t>
            </a:r>
            <a:r>
              <a:rPr lang="en-US" altLang="id-ID" sz="2400" dirty="0"/>
              <a:t> 	</a:t>
            </a:r>
            <a:r>
              <a:rPr lang="en-US" altLang="id-ID" sz="2400" dirty="0" err="1"/>
              <a:t>selanjutnya</a:t>
            </a:r>
            <a:r>
              <a:rPr lang="en-US" altLang="id-ID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3254328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Hill Climbing Search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 err="1"/>
              <a:t>Steeptest</a:t>
            </a:r>
            <a:r>
              <a:rPr lang="en-US" altLang="id-ID" sz="2400" dirty="0"/>
              <a:t> Ascent HC (HC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memilih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kemiringan</a:t>
            </a:r>
            <a:r>
              <a:rPr lang="en-US" altLang="id-ID" sz="2400" dirty="0"/>
              <a:t> yang paling </a:t>
            </a:r>
            <a:r>
              <a:rPr lang="en-US" altLang="id-ID" sz="2400" dirty="0" err="1"/>
              <a:t>tajam</a:t>
            </a:r>
            <a:r>
              <a:rPr lang="en-US" altLang="id-ID" sz="2400" dirty="0"/>
              <a:t>/</a:t>
            </a:r>
            <a:r>
              <a:rPr lang="en-US" altLang="id-ID" sz="2400" dirty="0" err="1"/>
              <a:t>curam</a:t>
            </a:r>
            <a:r>
              <a:rPr lang="en-US" altLang="id-ID" sz="2400" dirty="0"/>
              <a:t>)</a:t>
            </a:r>
          </a:p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Hampir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Simple HC,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saja</a:t>
            </a:r>
            <a:r>
              <a:rPr lang="en-US" altLang="id-ID" sz="2400" dirty="0"/>
              <a:t> 	</a:t>
            </a:r>
            <a:r>
              <a:rPr lang="en-US" altLang="id-ID" sz="2400" dirty="0" err="1"/>
              <a:t>gerakan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pencarian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dimulai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paling </a:t>
            </a:r>
            <a:r>
              <a:rPr lang="en-US" altLang="id-ID" sz="2400" dirty="0" err="1"/>
              <a:t>kiri</a:t>
            </a:r>
            <a:r>
              <a:rPr lang="en-US" altLang="id-ID" sz="2400" dirty="0"/>
              <a:t>. </a:t>
            </a:r>
          </a:p>
          <a:p>
            <a:pPr marL="457200" lvl="1" indent="0">
              <a:buClr>
                <a:schemeClr val="tx1"/>
              </a:buCl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Gerakan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selanjutnya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dicari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berdasarkan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nilai</a:t>
            </a:r>
            <a:r>
              <a:rPr lang="en-US" altLang="id-ID" sz="2400" dirty="0"/>
              <a:t> 	</a:t>
            </a:r>
            <a:r>
              <a:rPr lang="en-US" altLang="id-ID" sz="2400" dirty="0" err="1"/>
              <a:t>heuristik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terbaik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306364421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Best First Search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kombinasi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depth first </a:t>
            </a:r>
            <a:r>
              <a:rPr lang="en-US" sz="2400" dirty="0" err="1"/>
              <a:t>serach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breadth first search yang mana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diperbolehkan</a:t>
            </a:r>
            <a:r>
              <a:rPr lang="en-US" sz="2400" dirty="0"/>
              <a:t> </a:t>
            </a:r>
            <a:r>
              <a:rPr lang="en-US" sz="2400" dirty="0" err="1"/>
              <a:t>mengunjungi</a:t>
            </a:r>
            <a:r>
              <a:rPr lang="en-US" sz="2400" dirty="0"/>
              <a:t> node yang </a:t>
            </a:r>
            <a:r>
              <a:rPr lang="en-US" sz="2400" dirty="0" err="1"/>
              <a:t>ada</a:t>
            </a:r>
            <a:r>
              <a:rPr lang="en-US" sz="2400" dirty="0"/>
              <a:t> di level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rendah</a:t>
            </a:r>
            <a:r>
              <a:rPr lang="en-US" sz="2400" dirty="0"/>
              <a:t> </a:t>
            </a:r>
            <a:r>
              <a:rPr lang="en-US" sz="2400" dirty="0" err="1"/>
              <a:t>asalkan</a:t>
            </a:r>
            <a:r>
              <a:rPr lang="en-US" sz="2400" dirty="0"/>
              <a:t> node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heuristic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21757212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Best First Search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id-ID" sz="2400" i="1" dirty="0"/>
              <a:t>Best-First Search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proses searching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memberikan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estimasi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berapa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jauh</a:t>
            </a:r>
            <a:r>
              <a:rPr lang="en-US" altLang="id-ID" sz="2400" dirty="0"/>
              <a:t> node </a:t>
            </a:r>
            <a:r>
              <a:rPr lang="en-US" altLang="id-ID" sz="2400" dirty="0" err="1"/>
              <a:t>asal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solusi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diinginkan</a:t>
            </a:r>
            <a:r>
              <a:rPr lang="en-US" altLang="id-ID" sz="2400" dirty="0"/>
              <a:t>. </a:t>
            </a:r>
          </a:p>
          <a:p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metoda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, proses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ekspansi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terhadap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node yang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estimasi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terpendek</a:t>
            </a:r>
            <a:r>
              <a:rPr lang="en-US" altLang="id-ID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9698993"/>
      </p:ext>
    </p:extLst>
  </p:cSld>
  <p:clrMapOvr>
    <a:masterClrMapping/>
  </p:clrMapOvr>
</p:sld>
</file>

<file path=ppt/theme/theme1.xml><?xml version="1.0" encoding="utf-8"?>
<a:theme xmlns:a="http://schemas.openxmlformats.org/drawingml/2006/main" name="6309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63094</Template>
  <TotalTime>567</TotalTime>
  <Words>2348</Words>
  <Application>Microsoft Office PowerPoint</Application>
  <PresentationFormat>On-screen Show (4:3)</PresentationFormat>
  <Paragraphs>393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8" baseType="lpstr">
      <vt:lpstr>Arial</vt:lpstr>
      <vt:lpstr>Arial Narrow</vt:lpstr>
      <vt:lpstr>Calibri</vt:lpstr>
      <vt:lpstr>Cambria Math</vt:lpstr>
      <vt:lpstr>Symbol</vt:lpstr>
      <vt:lpstr>Wingdings</vt:lpstr>
      <vt:lpstr>63094</vt:lpstr>
      <vt:lpstr>Aplikasi Komersial &amp; Searching Algorithm</vt:lpstr>
      <vt:lpstr>Ruang lingkup kecerdasan buatan pada aplikasi komersial</vt:lpstr>
      <vt:lpstr>PowerPoint Presentation</vt:lpstr>
      <vt:lpstr>Soft Computing</vt:lpstr>
      <vt:lpstr>Soft Computing sebagai Solusi</vt:lpstr>
      <vt:lpstr>Soft Computing sebagai Solusi</vt:lpstr>
      <vt:lpstr>Metode soft computing</vt:lpstr>
      <vt:lpstr>Tujuan soft computing</vt:lpstr>
      <vt:lpstr>Definisi Masalah dalam  Kecerdasan Buatan</vt:lpstr>
      <vt:lpstr>Contoh Kasus</vt:lpstr>
      <vt:lpstr>Contoh Kasus 1 Petani, Serigala, Angsa dan Padi</vt:lpstr>
      <vt:lpstr>1. Identifikasi ruang keadaan</vt:lpstr>
      <vt:lpstr>1. Identifikasi ruang keadaan</vt:lpstr>
      <vt:lpstr>2. Keadaan awal</vt:lpstr>
      <vt:lpstr>3. Keadaan akhir / tujuan</vt:lpstr>
      <vt:lpstr>4. Kumpulan aturan</vt:lpstr>
      <vt:lpstr>SOLUSI</vt:lpstr>
      <vt:lpstr>SOLUSI</vt:lpstr>
      <vt:lpstr>Contoh Kasus 2 Masalah gelas air</vt:lpstr>
      <vt:lpstr>1. Identifikasi ruang keadaan</vt:lpstr>
      <vt:lpstr>2. Keadaan awal</vt:lpstr>
      <vt:lpstr>3. Keadaan akhir/tujuan</vt:lpstr>
      <vt:lpstr>4. Kumpulan Aturan</vt:lpstr>
      <vt:lpstr>4. Kumpulan Aturan</vt:lpstr>
      <vt:lpstr>4. Kumpulan Aturan</vt:lpstr>
      <vt:lpstr>SOLUSI</vt:lpstr>
      <vt:lpstr>Searching  sebagai teknik pemecahan masalah  </vt:lpstr>
      <vt:lpstr>Searching  sebagai teknik pemecahan masalah </vt:lpstr>
      <vt:lpstr>Metode Searching </vt:lpstr>
      <vt:lpstr>Metode Searching </vt:lpstr>
      <vt:lpstr>Metode Searching </vt:lpstr>
      <vt:lpstr>Metode Searching </vt:lpstr>
      <vt:lpstr>Metode Searching </vt:lpstr>
      <vt:lpstr>Metode Searching </vt:lpstr>
      <vt:lpstr>Pencarian Buta (blind search)</vt:lpstr>
      <vt:lpstr>Pencarian Buta (blind search)</vt:lpstr>
      <vt:lpstr>Pencarian Buta (blind search)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melebar pertama (Breadth-First Search/BFS) </vt:lpstr>
      <vt:lpstr>Pencarian Buta (blind search) Pencarian mendalam pertama (Depth-First Search/DFS) </vt:lpstr>
      <vt:lpstr>Pencarian Buta (blind search) Pencarian mendalam pertama (Depth-First Search/DFS) </vt:lpstr>
      <vt:lpstr>Pencarian Buta (blind search) Pencarian mendalam pertama (Depth-First Search/DFS) </vt:lpstr>
      <vt:lpstr>Pencarian Buta (blind search) Pencarian mendalam pertama (Depth-First Search/DFS) </vt:lpstr>
      <vt:lpstr>Pencarian Buta (blind search) Pencarian mendalam pertama (Depth-First Search/DFS) </vt:lpstr>
      <vt:lpstr>Pencarian Heuristik (Terbimbing)  atau Informed Search</vt:lpstr>
      <vt:lpstr>Pencarian Heuristik (Terbimbing)  atau Informed Search</vt:lpstr>
      <vt:lpstr>Generate and Test (Pembangkitan dan Pengujian)</vt:lpstr>
      <vt:lpstr>Generate and Test (Pembangkitan dan Pengujian)</vt:lpstr>
      <vt:lpstr>Hill Climbing Search</vt:lpstr>
      <vt:lpstr>Hill Climbing Search</vt:lpstr>
      <vt:lpstr>Hill Climbing Search</vt:lpstr>
      <vt:lpstr>Hill Climbing Search</vt:lpstr>
      <vt:lpstr>Best First Search</vt:lpstr>
      <vt:lpstr>Best First 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SEARCHING (PENCARIAN)</dc:title>
  <dc:creator>User</dc:creator>
  <cp:lastModifiedBy>ning</cp:lastModifiedBy>
  <cp:revision>39</cp:revision>
  <dcterms:created xsi:type="dcterms:W3CDTF">2016-03-22T17:45:12Z</dcterms:created>
  <dcterms:modified xsi:type="dcterms:W3CDTF">2018-03-13T09:17:05Z</dcterms:modified>
</cp:coreProperties>
</file>