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4" r:id="rId7"/>
    <p:sldId id="265" r:id="rId8"/>
    <p:sldId id="266" r:id="rId9"/>
    <p:sldId id="262" r:id="rId10"/>
    <p:sldId id="268" r:id="rId11"/>
    <p:sldId id="263" r:id="rId12"/>
    <p:sldId id="260" r:id="rId13"/>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2953514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1968361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2922612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BCDB28D-86D3-4B61-BEDC-084E5F34D2C0}" type="datetimeFigureOut">
              <a:rPr lang="id-ID" smtClean="0"/>
              <a:t>20/05/2019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4274756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BCDB28D-86D3-4B61-BEDC-084E5F34D2C0}" type="datetimeFigureOut">
              <a:rPr lang="id-ID" smtClean="0"/>
              <a:t>20/05/2019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4001647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3"/>
          <p:cNvSpPr>
            <a:spLocks noGrp="1"/>
          </p:cNvSpPr>
          <p:nvPr>
            <p:ph type="ftr" sz="quarter" idx="11"/>
          </p:nvPr>
        </p:nvSpPr>
        <p:spPr/>
        <p:txBody>
          <a:bodyPr/>
          <a:lstStyle/>
          <a:p>
            <a:endParaRPr lang="id-ID"/>
          </a:p>
        </p:txBody>
      </p:sp>
      <p:sp>
        <p:nvSpPr>
          <p:cNvPr id="6" name="Slide Number Placeholder 4"/>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4172164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2"/>
          <p:cNvSpPr>
            <a:spLocks noGrp="1"/>
          </p:cNvSpPr>
          <p:nvPr>
            <p:ph type="ftr" sz="quarter" idx="11"/>
          </p:nvPr>
        </p:nvSpPr>
        <p:spPr/>
        <p:txBody>
          <a:bodyPr/>
          <a:lstStyle/>
          <a:p>
            <a:endParaRPr lang="id-ID"/>
          </a:p>
        </p:txBody>
      </p:sp>
      <p:sp>
        <p:nvSpPr>
          <p:cNvPr id="6" name="Slide Number Placeholder 3"/>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4279904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5"/>
          <p:cNvSpPr>
            <a:spLocks noGrp="1"/>
          </p:cNvSpPr>
          <p:nvPr>
            <p:ph type="ftr" sz="quarter" idx="11"/>
          </p:nvPr>
        </p:nvSpPr>
        <p:spPr/>
        <p:txBody>
          <a:bodyPr/>
          <a:lstStyle/>
          <a:p>
            <a:endParaRPr lang="id-ID"/>
          </a:p>
        </p:txBody>
      </p:sp>
      <p:sp>
        <p:nvSpPr>
          <p:cNvPr id="6" name="Slide Number Placeholder 6"/>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2089150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CDB28D-86D3-4B61-BEDC-084E5F34D2C0}" type="datetimeFigureOut">
              <a:rPr lang="id-ID" smtClean="0"/>
              <a:t>20/05/2019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3917873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CDB28D-86D3-4B61-BEDC-084E5F34D2C0}" type="datetimeFigureOut">
              <a:rPr lang="id-ID" smtClean="0"/>
              <a:t>20/05/2019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27332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2543002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16917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35523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8462631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1519761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3899213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CDB28D-86D3-4B61-BEDC-084E5F34D2C0}" type="datetimeFigureOut">
              <a:rPr lang="id-ID" smtClean="0"/>
              <a:t>20/05/2019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E072877-47B5-4382-ABFB-691D1E2F2916}" type="slidenum">
              <a:rPr lang="id-ID" smtClean="0"/>
              <a:t>‹#›</a:t>
            </a:fld>
            <a:endParaRPr lang="id-ID"/>
          </a:p>
        </p:txBody>
      </p:sp>
    </p:spTree>
    <p:extLst>
      <p:ext uri="{BB962C8B-B14F-4D97-AF65-F5344CB8AC3E}">
        <p14:creationId xmlns:p14="http://schemas.microsoft.com/office/powerpoint/2010/main" val="3909622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BCDB28D-86D3-4B61-BEDC-084E5F34D2C0}" type="datetimeFigureOut">
              <a:rPr lang="id-ID" smtClean="0"/>
              <a:t>20/05/2019</a:t>
            </a:fld>
            <a:endParaRPr lang="id-ID"/>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d-ID"/>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E072877-47B5-4382-ABFB-691D1E2F2916}" type="slidenum">
              <a:rPr lang="id-ID" smtClean="0"/>
              <a:t>‹#›</a:t>
            </a:fld>
            <a:endParaRPr lang="id-ID"/>
          </a:p>
        </p:txBody>
      </p:sp>
    </p:spTree>
    <p:extLst>
      <p:ext uri="{BB962C8B-B14F-4D97-AF65-F5344CB8AC3E}">
        <p14:creationId xmlns:p14="http://schemas.microsoft.com/office/powerpoint/2010/main" val="28602542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BAB </a:t>
            </a:r>
            <a:r>
              <a:rPr lang="id-ID" dirty="0" smtClean="0"/>
              <a:t>IV</a:t>
            </a:r>
            <a:r>
              <a:rPr lang="id-ID" dirty="0" smtClean="0"/>
              <a:t/>
            </a:r>
            <a:br>
              <a:rPr lang="id-ID" dirty="0" smtClean="0"/>
            </a:br>
            <a:r>
              <a:rPr lang="id-ID" dirty="0" smtClean="0"/>
              <a:t>PELAKSANAAN MBS</a:t>
            </a:r>
            <a:endParaRPr lang="id-ID" dirty="0"/>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737165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PELAKSANAAN MBS</a:t>
            </a:r>
            <a:endParaRPr lang="id-ID" dirty="0"/>
          </a:p>
        </p:txBody>
      </p:sp>
      <p:sp>
        <p:nvSpPr>
          <p:cNvPr id="3" name="Content Placeholder 2"/>
          <p:cNvSpPr>
            <a:spLocks noGrp="1"/>
          </p:cNvSpPr>
          <p:nvPr>
            <p:ph idx="1"/>
          </p:nvPr>
        </p:nvSpPr>
        <p:spPr>
          <a:xfrm>
            <a:off x="646111" y="2052918"/>
            <a:ext cx="10998201" cy="4195481"/>
          </a:xfrm>
        </p:spPr>
        <p:txBody>
          <a:bodyPr/>
          <a:lstStyle/>
          <a:p>
            <a:pPr marL="0" indent="0">
              <a:buNone/>
            </a:pPr>
            <a:r>
              <a:rPr lang="id-ID" sz="4400" b="1" dirty="0"/>
              <a:t>A. </a:t>
            </a:r>
            <a:r>
              <a:rPr lang="id-ID" sz="4400" b="1" dirty="0" smtClean="0"/>
              <a:t>Rasional</a:t>
            </a:r>
          </a:p>
          <a:p>
            <a:pPr marL="0" indent="0">
              <a:buNone/>
            </a:pPr>
            <a:r>
              <a:rPr lang="id-ID" sz="4400" b="1" dirty="0"/>
              <a:t>B. Tahap-tahap pelaksanaan </a:t>
            </a:r>
            <a:r>
              <a:rPr lang="id-ID" sz="4400" b="1" dirty="0" smtClean="0"/>
              <a:t>MBS</a:t>
            </a:r>
          </a:p>
          <a:p>
            <a:pPr marL="0" indent="0">
              <a:buNone/>
            </a:pPr>
            <a:r>
              <a:rPr lang="id-ID" sz="4400" b="1" dirty="0"/>
              <a:t>C. Tugas dan Fungsi </a:t>
            </a:r>
            <a:r>
              <a:rPr lang="id-ID" sz="4400" b="1" dirty="0" smtClean="0"/>
              <a:t>Sekolah</a:t>
            </a:r>
          </a:p>
          <a:p>
            <a:endParaRPr lang="id-ID" dirty="0"/>
          </a:p>
        </p:txBody>
      </p:sp>
    </p:spTree>
    <p:extLst>
      <p:ext uri="{BB962C8B-B14F-4D97-AF65-F5344CB8AC3E}">
        <p14:creationId xmlns:p14="http://schemas.microsoft.com/office/powerpoint/2010/main" val="3005482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66968"/>
            <a:ext cx="9404723" cy="833157"/>
          </a:xfrm>
        </p:spPr>
        <p:txBody>
          <a:bodyPr/>
          <a:lstStyle/>
          <a:p>
            <a:r>
              <a:rPr lang="id-ID" sz="4000" b="1" dirty="0"/>
              <a:t>A. </a:t>
            </a:r>
            <a:r>
              <a:rPr lang="id-ID" sz="4000" b="1" dirty="0" smtClean="0"/>
              <a:t>Rasional</a:t>
            </a:r>
            <a:endParaRPr lang="id-ID" dirty="0"/>
          </a:p>
        </p:txBody>
      </p:sp>
      <p:sp>
        <p:nvSpPr>
          <p:cNvPr id="3" name="Content Placeholder 2"/>
          <p:cNvSpPr>
            <a:spLocks noGrp="1"/>
          </p:cNvSpPr>
          <p:nvPr>
            <p:ph idx="1"/>
          </p:nvPr>
        </p:nvSpPr>
        <p:spPr>
          <a:xfrm>
            <a:off x="646111" y="842963"/>
            <a:ext cx="10998201" cy="5729287"/>
          </a:xfrm>
        </p:spPr>
        <p:txBody>
          <a:bodyPr>
            <a:noAutofit/>
          </a:bodyPr>
          <a:lstStyle/>
          <a:p>
            <a:pPr marL="0" indent="0">
              <a:buNone/>
            </a:pPr>
            <a:r>
              <a:rPr lang="id-ID" sz="2800" b="1" dirty="0"/>
              <a:t>Pelaksanaan MBS disesuaikan dengan potensi dan kebutuhan tiap-tiap sekolah. Ada empat halm pokok yang memerlukan perubahan dalam melaksanakan </a:t>
            </a:r>
            <a:r>
              <a:rPr lang="id-ID" sz="2800" b="1" dirty="0" smtClean="0"/>
              <a:t>MBS</a:t>
            </a:r>
          </a:p>
          <a:p>
            <a:pPr marL="514350" indent="-514350">
              <a:buAutoNum type="arabicPeriod"/>
            </a:pPr>
            <a:r>
              <a:rPr lang="id-ID" sz="2800" b="1" dirty="0" smtClean="0">
                <a:solidFill>
                  <a:srgbClr val="FFFF00"/>
                </a:solidFill>
              </a:rPr>
              <a:t>Peraturan perundang-undangan yang menetapkan sekolah bersifat otonom.</a:t>
            </a:r>
          </a:p>
          <a:p>
            <a:pPr marL="514350" indent="-514350">
              <a:buAutoNum type="arabicPeriod"/>
            </a:pPr>
            <a:r>
              <a:rPr lang="id-ID" sz="2800" b="1" dirty="0" smtClean="0">
                <a:solidFill>
                  <a:srgbClr val="FFFF00"/>
                </a:solidFill>
              </a:rPr>
              <a:t>Kebiasaan </a:t>
            </a:r>
            <a:r>
              <a:rPr lang="id-ID" sz="2800" b="1" dirty="0">
                <a:solidFill>
                  <a:srgbClr val="FFFF00"/>
                </a:solidFill>
              </a:rPr>
              <a:t>berperilaku unsur-unsur sekolah perlu disesuaikan dengan tuntutan MBS</a:t>
            </a:r>
            <a:r>
              <a:rPr lang="id-ID" sz="2800" b="1" dirty="0" smtClean="0">
                <a:solidFill>
                  <a:srgbClr val="FFFF00"/>
                </a:solidFill>
              </a:rPr>
              <a:t>.</a:t>
            </a:r>
          </a:p>
          <a:p>
            <a:pPr marL="514350" indent="-514350">
              <a:buAutoNum type="arabicPeriod"/>
            </a:pPr>
            <a:r>
              <a:rPr lang="id-ID" sz="2800" b="1" dirty="0" smtClean="0">
                <a:solidFill>
                  <a:srgbClr val="FFFF00"/>
                </a:solidFill>
              </a:rPr>
              <a:t>Peran </a:t>
            </a:r>
            <a:r>
              <a:rPr lang="id-ID" sz="2800" b="1" dirty="0">
                <a:solidFill>
                  <a:srgbClr val="FFFF00"/>
                </a:solidFill>
              </a:rPr>
              <a:t>sekolah menjadi sekolah yang mandiri dan bermotivasi diri tinggi</a:t>
            </a:r>
            <a:r>
              <a:rPr lang="id-ID" sz="2800" b="1" dirty="0" smtClean="0">
                <a:solidFill>
                  <a:srgbClr val="FFFF00"/>
                </a:solidFill>
              </a:rPr>
              <a:t>.</a:t>
            </a:r>
          </a:p>
          <a:p>
            <a:pPr marL="514350" indent="-514350">
              <a:buAutoNum type="arabicPeriod"/>
            </a:pPr>
            <a:r>
              <a:rPr lang="id-ID" sz="2800" b="1" dirty="0" smtClean="0">
                <a:solidFill>
                  <a:srgbClr val="FFFF00"/>
                </a:solidFill>
              </a:rPr>
              <a:t>Struktur </a:t>
            </a:r>
            <a:r>
              <a:rPr lang="id-ID" sz="2800" b="1" dirty="0">
                <a:solidFill>
                  <a:srgbClr val="FFFF00"/>
                </a:solidFill>
              </a:rPr>
              <a:t>organisasi pendidikan perlu di tata kembali sesuai dengan tuntutan kebutuhan.</a:t>
            </a:r>
            <a:r>
              <a:rPr lang="id-ID" sz="2800" dirty="0"/>
              <a:t/>
            </a:r>
            <a:br>
              <a:rPr lang="id-ID" sz="2800" dirty="0"/>
            </a:br>
            <a:endParaRPr lang="id-ID" sz="2800" dirty="0"/>
          </a:p>
        </p:txBody>
      </p:sp>
    </p:spTree>
    <p:extLst>
      <p:ext uri="{BB962C8B-B14F-4D97-AF65-F5344CB8AC3E}">
        <p14:creationId xmlns:p14="http://schemas.microsoft.com/office/powerpoint/2010/main" val="1533463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675995"/>
          </a:xfrm>
        </p:spPr>
        <p:txBody>
          <a:bodyPr/>
          <a:lstStyle/>
          <a:p>
            <a:r>
              <a:rPr lang="id-ID" sz="4000" b="1" dirty="0"/>
              <a:t>B. Tahap-tahap pelaksanaan MBS</a:t>
            </a:r>
            <a:br>
              <a:rPr lang="id-ID" sz="4000" b="1" dirty="0"/>
            </a:br>
            <a:endParaRPr lang="id-ID" dirty="0"/>
          </a:p>
        </p:txBody>
      </p:sp>
      <p:sp>
        <p:nvSpPr>
          <p:cNvPr id="3" name="Content Placeholder 2"/>
          <p:cNvSpPr>
            <a:spLocks noGrp="1"/>
          </p:cNvSpPr>
          <p:nvPr>
            <p:ph idx="1"/>
          </p:nvPr>
        </p:nvSpPr>
        <p:spPr>
          <a:xfrm>
            <a:off x="646111" y="1271588"/>
            <a:ext cx="10998201" cy="4976811"/>
          </a:xfrm>
        </p:spPr>
        <p:txBody>
          <a:bodyPr>
            <a:normAutofit/>
          </a:bodyPr>
          <a:lstStyle/>
          <a:p>
            <a:pPr marL="457200" indent="-457200">
              <a:buAutoNum type="arabicPeriod"/>
            </a:pPr>
            <a:r>
              <a:rPr lang="id-ID" sz="2400" b="1" dirty="0" smtClean="0"/>
              <a:t>Sosialisasi.</a:t>
            </a:r>
          </a:p>
          <a:p>
            <a:pPr marL="457200" indent="-457200">
              <a:buAutoNum type="arabicPeriod"/>
            </a:pPr>
            <a:r>
              <a:rPr lang="id-ID" sz="2400" b="1" dirty="0" smtClean="0"/>
              <a:t>Identifikasi </a:t>
            </a:r>
            <a:r>
              <a:rPr lang="id-ID" sz="2400" b="1" dirty="0"/>
              <a:t>Tatangan </a:t>
            </a:r>
            <a:r>
              <a:rPr lang="id-ID" sz="2400" b="1" dirty="0" smtClean="0"/>
              <a:t>sekolah</a:t>
            </a:r>
          </a:p>
          <a:p>
            <a:pPr marL="457200" indent="-457200">
              <a:buAutoNum type="arabicPeriod"/>
            </a:pPr>
            <a:r>
              <a:rPr lang="id-ID" sz="2400" b="1" dirty="0" smtClean="0"/>
              <a:t>Visi</a:t>
            </a:r>
            <a:r>
              <a:rPr lang="id-ID" sz="2400" b="1" dirty="0"/>
              <a:t>, Misi, Tujuan dan Sasaran </a:t>
            </a:r>
            <a:r>
              <a:rPr lang="id-ID" sz="2400" b="1" dirty="0" smtClean="0"/>
              <a:t>Sekolah</a:t>
            </a:r>
          </a:p>
          <a:p>
            <a:pPr marL="457200" indent="-457200">
              <a:buAutoNum type="arabicPeriod"/>
            </a:pPr>
            <a:r>
              <a:rPr lang="id-ID" sz="2400" b="1" dirty="0" smtClean="0"/>
              <a:t>Identifikasi </a:t>
            </a:r>
            <a:r>
              <a:rPr lang="id-ID" sz="2400" b="1" dirty="0"/>
              <a:t>fungsi-fungsi yang </a:t>
            </a:r>
            <a:r>
              <a:rPr lang="id-ID" sz="2400" b="1" dirty="0" smtClean="0"/>
              <a:t>diperlukan</a:t>
            </a:r>
          </a:p>
          <a:p>
            <a:pPr marL="457200" indent="-457200">
              <a:buAutoNum type="arabicPeriod"/>
            </a:pPr>
            <a:r>
              <a:rPr lang="id-ID" sz="2400" b="1" dirty="0" smtClean="0"/>
              <a:t>Analisis SWOT</a:t>
            </a:r>
          </a:p>
          <a:p>
            <a:pPr marL="457200" indent="-457200">
              <a:buAutoNum type="arabicPeriod"/>
            </a:pPr>
            <a:r>
              <a:rPr lang="id-ID" sz="2400" b="1" dirty="0" smtClean="0"/>
              <a:t>Alternatif </a:t>
            </a:r>
            <a:r>
              <a:rPr lang="id-ID" sz="2400" b="1" dirty="0"/>
              <a:t>Pemecahan </a:t>
            </a:r>
            <a:r>
              <a:rPr lang="id-ID" sz="2400" b="1" dirty="0" smtClean="0"/>
              <a:t>Masalah</a:t>
            </a:r>
          </a:p>
          <a:p>
            <a:pPr marL="457200" indent="-457200">
              <a:buAutoNum type="arabicPeriod"/>
            </a:pPr>
            <a:r>
              <a:rPr lang="id-ID" sz="2400" b="1" dirty="0" smtClean="0"/>
              <a:t>Rencana </a:t>
            </a:r>
            <a:r>
              <a:rPr lang="id-ID" sz="2400" b="1" dirty="0"/>
              <a:t>dan Program </a:t>
            </a:r>
            <a:r>
              <a:rPr lang="id-ID" sz="2400" b="1" dirty="0" smtClean="0"/>
              <a:t>Sekolah</a:t>
            </a:r>
          </a:p>
          <a:p>
            <a:pPr marL="457200" indent="-457200">
              <a:buAutoNum type="arabicPeriod"/>
            </a:pPr>
            <a:r>
              <a:rPr lang="id-ID" sz="2400" b="1" dirty="0" smtClean="0"/>
              <a:t>Implementasi </a:t>
            </a:r>
            <a:r>
              <a:rPr lang="id-ID" sz="2400" b="1" dirty="0"/>
              <a:t>Rencana dan Program </a:t>
            </a:r>
            <a:r>
              <a:rPr lang="id-ID" sz="2400" b="1" dirty="0" smtClean="0"/>
              <a:t>Sekolah</a:t>
            </a:r>
          </a:p>
          <a:p>
            <a:pPr marL="457200" indent="-457200">
              <a:buAutoNum type="arabicPeriod"/>
            </a:pPr>
            <a:r>
              <a:rPr lang="id-ID" sz="2400" b="1" dirty="0" smtClean="0"/>
              <a:t>Evaluasi Pelaksanaan</a:t>
            </a:r>
          </a:p>
          <a:p>
            <a:pPr marL="457200" indent="-457200">
              <a:buAutoNum type="arabicPeriod"/>
            </a:pPr>
            <a:r>
              <a:rPr lang="id-ID" sz="2400" b="1" dirty="0" smtClean="0"/>
              <a:t>Sasaran </a:t>
            </a:r>
            <a:r>
              <a:rPr lang="id-ID" sz="2400" b="1" dirty="0"/>
              <a:t>Baru</a:t>
            </a:r>
          </a:p>
        </p:txBody>
      </p:sp>
    </p:spTree>
    <p:extLst>
      <p:ext uri="{BB962C8B-B14F-4D97-AF65-F5344CB8AC3E}">
        <p14:creationId xmlns:p14="http://schemas.microsoft.com/office/powerpoint/2010/main" val="1932745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314325"/>
            <a:ext cx="11544299" cy="6343649"/>
          </a:xfrm>
        </p:spPr>
        <p:txBody>
          <a:bodyPr>
            <a:normAutofit fontScale="85000" lnSpcReduction="10000"/>
          </a:bodyPr>
          <a:lstStyle/>
          <a:p>
            <a:pPr marL="457200" indent="-457200">
              <a:buAutoNum type="arabicPeriod"/>
            </a:pPr>
            <a:r>
              <a:rPr lang="id-ID" sz="2800" b="1" dirty="0" smtClean="0">
                <a:solidFill>
                  <a:srgbClr val="FFFF00"/>
                </a:solidFill>
              </a:rPr>
              <a:t>Sosialisasi.</a:t>
            </a:r>
          </a:p>
          <a:p>
            <a:pPr marL="442913" indent="0">
              <a:buNone/>
            </a:pPr>
            <a:r>
              <a:rPr lang="id-ID" sz="2400" b="1" dirty="0"/>
              <a:t>Sekolah </a:t>
            </a:r>
            <a:r>
              <a:rPr lang="id-ID" sz="2400" b="1" dirty="0" smtClean="0"/>
              <a:t>menYosialisasikan </a:t>
            </a:r>
            <a:r>
              <a:rPr lang="id-ID" sz="2400" b="1" dirty="0"/>
              <a:t>konsep MBS kepada seluruh warga sekolah dan masyarakat</a:t>
            </a:r>
            <a:br>
              <a:rPr lang="id-ID" sz="2400" b="1" dirty="0"/>
            </a:br>
            <a:r>
              <a:rPr lang="id-ID" sz="2400" b="1" dirty="0"/>
              <a:t>melalui berbagai kegiatan antara lain seminar, lokakarya, diskusi, rapat kerja.</a:t>
            </a:r>
            <a:br>
              <a:rPr lang="id-ID" sz="2400" b="1" dirty="0"/>
            </a:br>
            <a:r>
              <a:rPr lang="id-ID" sz="2400" b="1" dirty="0"/>
              <a:t>Kegiatan mensosialisasi MBS dapat dilakukan dengan </a:t>
            </a:r>
            <a:r>
              <a:rPr lang="id-ID" sz="2400" b="1" dirty="0" smtClean="0"/>
              <a:t>cara:</a:t>
            </a:r>
          </a:p>
          <a:p>
            <a:pPr marL="900113" indent="-457200">
              <a:buAutoNum type="alphaLcPeriod"/>
            </a:pPr>
            <a:r>
              <a:rPr lang="id-ID" sz="2400" b="1" dirty="0"/>
              <a:t>m</a:t>
            </a:r>
            <a:r>
              <a:rPr lang="id-ID" sz="2400" b="1" dirty="0" smtClean="0"/>
              <a:t>elakukan </a:t>
            </a:r>
            <a:r>
              <a:rPr lang="id-ID" sz="2400" b="1" dirty="0"/>
              <a:t>identifikasi dan mengenalkan sistem, budaya, dan sumber daya yang</a:t>
            </a:r>
            <a:br>
              <a:rPr lang="id-ID" sz="2400" b="1" dirty="0"/>
            </a:br>
            <a:r>
              <a:rPr lang="id-ID" sz="2400" b="1" dirty="0"/>
              <a:t>diperlukan untuk menyelenggarakan </a:t>
            </a:r>
            <a:r>
              <a:rPr lang="id-ID" sz="2400" b="1" dirty="0" smtClean="0"/>
              <a:t>MBS,</a:t>
            </a:r>
          </a:p>
          <a:p>
            <a:pPr marL="900113" indent="-457200">
              <a:buAutoNum type="alphaLcPeriod"/>
            </a:pPr>
            <a:r>
              <a:rPr lang="id-ID" sz="2400" b="1" dirty="0" smtClean="0"/>
              <a:t>membuat </a:t>
            </a:r>
            <a:r>
              <a:rPr lang="id-ID" sz="2400" b="1" dirty="0"/>
              <a:t>komitmen secara rinci jika terjadi perubahan sistem, budaya, dan sumber</a:t>
            </a:r>
            <a:br>
              <a:rPr lang="id-ID" sz="2400" b="1" dirty="0"/>
            </a:br>
            <a:r>
              <a:rPr lang="id-ID" sz="2400" b="1" dirty="0"/>
              <a:t>daya yang cukup </a:t>
            </a:r>
            <a:r>
              <a:rPr lang="id-ID" sz="2400" b="1" dirty="0" smtClean="0"/>
              <a:t>mendasar,</a:t>
            </a:r>
          </a:p>
          <a:p>
            <a:pPr marL="900113" indent="-457200">
              <a:buAutoNum type="alphaLcPeriod"/>
            </a:pPr>
            <a:r>
              <a:rPr lang="id-ID" sz="2400" b="1" dirty="0" smtClean="0"/>
              <a:t>menglarifikasikan </a:t>
            </a:r>
            <a:r>
              <a:rPr lang="id-ID" sz="2400" b="1" dirty="0"/>
              <a:t>visi</a:t>
            </a:r>
            <a:r>
              <a:rPr lang="id-ID" sz="2400" b="1" dirty="0" smtClean="0"/>
              <a:t>, misi, </a:t>
            </a:r>
            <a:r>
              <a:rPr lang="id-ID" sz="2400" b="1" dirty="0"/>
              <a:t>dan tujuan, sasaran rencana, dan program-program</a:t>
            </a:r>
            <a:br>
              <a:rPr lang="id-ID" sz="2400" b="1" dirty="0"/>
            </a:br>
            <a:r>
              <a:rPr lang="id-ID" sz="2400" b="1" dirty="0"/>
              <a:t>penyelenggaraan </a:t>
            </a:r>
            <a:r>
              <a:rPr lang="id-ID" sz="2400" b="1" dirty="0" smtClean="0"/>
              <a:t>MBS,</a:t>
            </a:r>
          </a:p>
          <a:p>
            <a:pPr marL="900113" indent="-457200">
              <a:buAutoNum type="alphaLcPeriod"/>
            </a:pPr>
            <a:r>
              <a:rPr lang="id-ID" sz="2400" b="1" dirty="0" smtClean="0"/>
              <a:t>memberikan </a:t>
            </a:r>
            <a:r>
              <a:rPr lang="id-ID" sz="2400" b="1" dirty="0"/>
              <a:t>penjelasan secara rinci mengapa diperlukan manajemen berbasis</a:t>
            </a:r>
            <a:br>
              <a:rPr lang="id-ID" sz="2400" b="1" dirty="0"/>
            </a:br>
            <a:r>
              <a:rPr lang="id-ID" sz="2400" b="1" dirty="0" smtClean="0"/>
              <a:t>sekolah,</a:t>
            </a:r>
          </a:p>
          <a:p>
            <a:pPr marL="900113" indent="-457200">
              <a:buAutoNum type="alphaLcPeriod"/>
            </a:pPr>
            <a:r>
              <a:rPr lang="id-ID" sz="2400" b="1" dirty="0" smtClean="0"/>
              <a:t>Mmendorong </a:t>
            </a:r>
            <a:r>
              <a:rPr lang="id-ID" sz="2400" b="1" dirty="0"/>
              <a:t>sistem, budaya, dan sumber daya manusia yang mendukung </a:t>
            </a:r>
            <a:r>
              <a:rPr lang="id-ID" sz="2400" b="1" dirty="0" smtClean="0"/>
              <a:t>penerapan MBS </a:t>
            </a:r>
            <a:r>
              <a:rPr lang="id-ID" sz="2400" b="1" dirty="0"/>
              <a:t>dan memberi penghargaan kepada warga sekolah yang </a:t>
            </a:r>
            <a:r>
              <a:rPr lang="id-ID" sz="2400" b="1" dirty="0" smtClean="0"/>
              <a:t>menerapkannya,</a:t>
            </a:r>
          </a:p>
          <a:p>
            <a:pPr marL="900113" indent="-457200">
              <a:buAutoNum type="alphaLcPeriod"/>
            </a:pPr>
            <a:r>
              <a:rPr lang="id-ID" sz="2400" b="1" dirty="0" smtClean="0"/>
              <a:t>mengarahkan </a:t>
            </a:r>
            <a:r>
              <a:rPr lang="id-ID" sz="2400" b="1" dirty="0"/>
              <a:t>proses perubahan agar sesuai dengan visi, misi, tujuan, sasaran,</a:t>
            </a:r>
            <a:br>
              <a:rPr lang="id-ID" sz="2400" b="1" dirty="0"/>
            </a:br>
            <a:r>
              <a:rPr lang="id-ID" sz="2400" b="1" dirty="0"/>
              <a:t>rencana, dan program-program sekolah</a:t>
            </a:r>
            <a:r>
              <a:rPr lang="id-ID" sz="2400" b="1" dirty="0" smtClean="0"/>
              <a:t>.</a:t>
            </a:r>
          </a:p>
        </p:txBody>
      </p:sp>
    </p:spTree>
    <p:extLst>
      <p:ext uri="{BB962C8B-B14F-4D97-AF65-F5344CB8AC3E}">
        <p14:creationId xmlns:p14="http://schemas.microsoft.com/office/powerpoint/2010/main" val="1915010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228599"/>
            <a:ext cx="11915775" cy="6443663"/>
          </a:xfrm>
        </p:spPr>
        <p:txBody>
          <a:bodyPr>
            <a:normAutofit fontScale="85000" lnSpcReduction="20000"/>
          </a:bodyPr>
          <a:lstStyle/>
          <a:p>
            <a:pPr marL="0" indent="0">
              <a:buNone/>
            </a:pPr>
            <a:r>
              <a:rPr lang="id-ID" sz="2800" b="1" dirty="0" smtClean="0">
                <a:solidFill>
                  <a:srgbClr val="FFFF00"/>
                </a:solidFill>
              </a:rPr>
              <a:t>2. Identifikasi </a:t>
            </a:r>
            <a:r>
              <a:rPr lang="id-ID" sz="2800" b="1" dirty="0">
                <a:solidFill>
                  <a:srgbClr val="FFFF00"/>
                </a:solidFill>
              </a:rPr>
              <a:t>Tatangan </a:t>
            </a:r>
            <a:r>
              <a:rPr lang="id-ID" sz="2800" b="1" dirty="0" smtClean="0">
                <a:solidFill>
                  <a:srgbClr val="FFFF00"/>
                </a:solidFill>
              </a:rPr>
              <a:t>Sekol</a:t>
            </a:r>
            <a:r>
              <a:rPr lang="id-ID" sz="2400" b="1" dirty="0" smtClean="0">
                <a:solidFill>
                  <a:srgbClr val="FFFF00"/>
                </a:solidFill>
              </a:rPr>
              <a:t>ah</a:t>
            </a:r>
          </a:p>
          <a:p>
            <a:pPr marL="0" indent="0">
              <a:buNone/>
            </a:pPr>
            <a:r>
              <a:rPr lang="id-ID" sz="2400" b="1" dirty="0"/>
              <a:t>Sekolah mengidentifikasi tantangan yang dihadapi oleh sekolah. Tantangan adalah selisih antara hasil yang diharapkan di masa yang akan datang, contoh hasil prestasi akademik dan non akademik . Tantangan sekolah bersumber dari hasil sekolah yang dapat dikelompokkan menjadi empat, yaitu kualiatas, </a:t>
            </a:r>
            <a:r>
              <a:rPr lang="id-ID" sz="2400" b="1" dirty="0" smtClean="0"/>
              <a:t>produktivitas</a:t>
            </a:r>
            <a:r>
              <a:rPr lang="id-ID" sz="2400" b="1" dirty="0"/>
              <a:t>, efektivitas, dan efisien</a:t>
            </a:r>
            <a:r>
              <a:rPr lang="id-ID" sz="2400" b="1" dirty="0" smtClean="0"/>
              <a:t>.</a:t>
            </a:r>
          </a:p>
          <a:p>
            <a:pPr marL="0" indent="0">
              <a:buNone/>
            </a:pPr>
            <a:r>
              <a:rPr lang="id-ID" sz="2800" b="1" dirty="0" smtClean="0">
                <a:solidFill>
                  <a:srgbClr val="FFFF00"/>
                </a:solidFill>
              </a:rPr>
              <a:t>3. Visi</a:t>
            </a:r>
            <a:r>
              <a:rPr lang="id-ID" sz="2800" b="1" dirty="0">
                <a:solidFill>
                  <a:srgbClr val="FFFF00"/>
                </a:solidFill>
              </a:rPr>
              <a:t>, Misi, </a:t>
            </a:r>
            <a:r>
              <a:rPr lang="id-ID" sz="2800" b="1" dirty="0" smtClean="0">
                <a:solidFill>
                  <a:srgbClr val="FFFF00"/>
                </a:solidFill>
              </a:rPr>
              <a:t>Tujuan, </a:t>
            </a:r>
            <a:r>
              <a:rPr lang="id-ID" sz="2800" b="1" dirty="0">
                <a:solidFill>
                  <a:srgbClr val="FFFF00"/>
                </a:solidFill>
              </a:rPr>
              <a:t>dan Sasaran </a:t>
            </a:r>
            <a:r>
              <a:rPr lang="id-ID" sz="2800" b="1" dirty="0" smtClean="0">
                <a:solidFill>
                  <a:srgbClr val="FFFF00"/>
                </a:solidFill>
              </a:rPr>
              <a:t>Sekolah</a:t>
            </a:r>
          </a:p>
          <a:p>
            <a:pPr marL="0" indent="0">
              <a:buNone/>
            </a:pPr>
            <a:r>
              <a:rPr lang="id-ID" sz="2600" b="1" dirty="0" smtClean="0">
                <a:solidFill>
                  <a:srgbClr val="FFFF00"/>
                </a:solidFill>
              </a:rPr>
              <a:t>a. V </a:t>
            </a:r>
            <a:r>
              <a:rPr lang="id-ID" sz="2600" b="1" dirty="0">
                <a:solidFill>
                  <a:srgbClr val="FFFF00"/>
                </a:solidFill>
              </a:rPr>
              <a:t>i s </a:t>
            </a:r>
            <a:r>
              <a:rPr lang="id-ID" sz="2600" b="1" dirty="0" smtClean="0">
                <a:solidFill>
                  <a:srgbClr val="FFFF00"/>
                </a:solidFill>
              </a:rPr>
              <a:t>i</a:t>
            </a:r>
          </a:p>
          <a:p>
            <a:pPr marL="271463" indent="0">
              <a:buNone/>
            </a:pPr>
            <a:r>
              <a:rPr lang="id-ID" sz="2600" b="1" dirty="0" smtClean="0"/>
              <a:t>Setiap </a:t>
            </a:r>
            <a:r>
              <a:rPr lang="id-ID" sz="2600" b="1" dirty="0"/>
              <a:t>sekolah memiliki visi yang berisi </a:t>
            </a:r>
            <a:r>
              <a:rPr lang="id-ID" sz="2600" b="1" dirty="0" smtClean="0"/>
              <a:t>tentang:</a:t>
            </a:r>
          </a:p>
          <a:p>
            <a:pPr marL="728663" indent="-457200">
              <a:buFont typeface="+mj-lt"/>
              <a:buAutoNum type="arabicParenR"/>
            </a:pPr>
            <a:r>
              <a:rPr lang="id-ID" sz="2600" b="1" dirty="0" smtClean="0"/>
              <a:t>wawasan </a:t>
            </a:r>
            <a:r>
              <a:rPr lang="id-ID" sz="2600" b="1" dirty="0"/>
              <a:t>yang menjadi sumber arahan bagi sekolah dan digunakan untuk </a:t>
            </a:r>
            <a:r>
              <a:rPr lang="id-ID" sz="2600" b="1" dirty="0" smtClean="0"/>
              <a:t>memandu perumusan </a:t>
            </a:r>
            <a:r>
              <a:rPr lang="id-ID" sz="2600" b="1" dirty="0"/>
              <a:t>misi </a:t>
            </a:r>
            <a:r>
              <a:rPr lang="id-ID" sz="2600" b="1" dirty="0" smtClean="0"/>
              <a:t>sekolah,</a:t>
            </a:r>
          </a:p>
          <a:p>
            <a:pPr marL="728663" indent="-457200">
              <a:buFont typeface="+mj-lt"/>
              <a:buAutoNum type="arabicParenR"/>
            </a:pPr>
            <a:r>
              <a:rPr lang="id-ID" sz="2600" b="1" dirty="0" smtClean="0"/>
              <a:t>pandangan </a:t>
            </a:r>
            <a:r>
              <a:rPr lang="id-ID" sz="2600" b="1" dirty="0"/>
              <a:t>jauh ke depan kemana sekolah akan </a:t>
            </a:r>
            <a:r>
              <a:rPr lang="id-ID" sz="2600" b="1" dirty="0" smtClean="0"/>
              <a:t>dibawa,</a:t>
            </a:r>
          </a:p>
          <a:p>
            <a:pPr marL="728663" indent="-457200">
              <a:buFont typeface="+mj-lt"/>
              <a:buAutoNum type="arabicParenR"/>
            </a:pPr>
            <a:r>
              <a:rPr lang="id-ID" sz="2600" b="1" dirty="0" smtClean="0"/>
              <a:t>gambaran </a:t>
            </a:r>
            <a:r>
              <a:rPr lang="id-ID" sz="2600" b="1" dirty="0"/>
              <a:t>masa depan yang diinginkan oleh sekolah agar sekolah yang bersang-</a:t>
            </a:r>
            <a:br>
              <a:rPr lang="id-ID" sz="2600" b="1" dirty="0"/>
            </a:br>
            <a:r>
              <a:rPr lang="id-ID" sz="2600" b="1" dirty="0"/>
              <a:t>kutan dapat menjamin kelangsungan hidup dan perkembangannya</a:t>
            </a:r>
            <a:r>
              <a:rPr lang="id-ID" sz="2600" b="1" dirty="0" smtClean="0"/>
              <a:t>.</a:t>
            </a:r>
          </a:p>
          <a:p>
            <a:pPr marL="185738" indent="0">
              <a:buNone/>
            </a:pPr>
            <a:r>
              <a:rPr lang="id-ID" sz="2600" b="1" dirty="0" smtClean="0"/>
              <a:t>Visi </a:t>
            </a:r>
            <a:r>
              <a:rPr lang="id-ID" sz="2600" b="1" dirty="0"/>
              <a:t>sekolah harus mengacu kebijakan pendidikan nasional tetapi sesuai dengan</a:t>
            </a:r>
            <a:br>
              <a:rPr lang="id-ID" sz="2600" b="1" dirty="0"/>
            </a:br>
            <a:r>
              <a:rPr lang="id-ID" sz="2600" b="1" dirty="0" smtClean="0"/>
              <a:t>kebutuhan </a:t>
            </a:r>
            <a:r>
              <a:rPr lang="id-ID" sz="2600" b="1" dirty="0"/>
              <a:t>peserta didik yang dilayani. Oleh karena itu, visi suatu sekolah tak harus sama dengan sekolah lainsepanjang tidak keluar dari ketentuan nasional yaitu tujuan pendidikan nasional. Visi sebaiknya dilengkapi dengan indikator sebagai penjelasan apa yang dimaksudkan oleh visi tersebut agar tidak menimbulkan aneka tafsir. Misalnya Unggul dalam prestasi berdasarkan iman dan taqwa.</a:t>
            </a:r>
            <a:endParaRPr lang="id-ID" sz="2600" b="1" dirty="0" smtClean="0"/>
          </a:p>
        </p:txBody>
      </p:sp>
    </p:spTree>
    <p:extLst>
      <p:ext uri="{BB962C8B-B14F-4D97-AF65-F5344CB8AC3E}">
        <p14:creationId xmlns:p14="http://schemas.microsoft.com/office/powerpoint/2010/main" val="1581372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342900"/>
            <a:ext cx="11530013" cy="6300788"/>
          </a:xfrm>
        </p:spPr>
        <p:txBody>
          <a:bodyPr>
            <a:normAutofit/>
          </a:bodyPr>
          <a:lstStyle/>
          <a:p>
            <a:pPr marL="0" indent="0">
              <a:buNone/>
            </a:pPr>
            <a:r>
              <a:rPr lang="id-ID" sz="2200" b="1" dirty="0" smtClean="0">
                <a:solidFill>
                  <a:srgbClr val="FFFF00"/>
                </a:solidFill>
              </a:rPr>
              <a:t>b. M </a:t>
            </a:r>
            <a:r>
              <a:rPr lang="id-ID" sz="2200" b="1" dirty="0">
                <a:solidFill>
                  <a:srgbClr val="FFFF00"/>
                </a:solidFill>
              </a:rPr>
              <a:t>i s i</a:t>
            </a:r>
            <a:br>
              <a:rPr lang="id-ID" sz="2200" b="1" dirty="0">
                <a:solidFill>
                  <a:srgbClr val="FFFF00"/>
                </a:solidFill>
              </a:rPr>
            </a:br>
            <a:r>
              <a:rPr lang="id-ID" sz="2200" b="1" dirty="0" smtClean="0"/>
              <a:t>Misi </a:t>
            </a:r>
            <a:r>
              <a:rPr lang="id-ID" sz="2200" b="1" dirty="0"/>
              <a:t>adalah tindakan untuk mewujudkan/merealisasikan visi tersebut. Dalam merumuskan misi harus mempertimbangkan tugas pokok sekolah dan aspirasi semua warga sekolah yang terkait. Misi adalah bentuk layanan untuk memenuhi tuntutan yang dituangkan dalam visi dengan berbagai indikatornya. Contoh Visi sekolah ” Unggul dalam prestasi berdasarkan iman dan taqwa dapat merumuskan misi sebagai </a:t>
            </a:r>
            <a:r>
              <a:rPr lang="id-ID" sz="2200" b="1" dirty="0" smtClean="0"/>
              <a:t>berikut:</a:t>
            </a:r>
          </a:p>
          <a:p>
            <a:pPr marL="457200" indent="-457200">
              <a:buFont typeface="+mj-lt"/>
              <a:buAutoNum type="arabicParenR"/>
            </a:pPr>
            <a:r>
              <a:rPr lang="id-ID" sz="2200" b="1" dirty="0" smtClean="0"/>
              <a:t>Melaksanakan </a:t>
            </a:r>
            <a:r>
              <a:rPr lang="id-ID" sz="2200" b="1" dirty="0"/>
              <a:t>pembelajaran dan bimbingan secara efektif, bagi siswa sesuai </a:t>
            </a:r>
            <a:r>
              <a:rPr lang="id-ID" sz="2200" b="1" dirty="0" smtClean="0"/>
              <a:t>potensi masing- </a:t>
            </a:r>
            <a:r>
              <a:rPr lang="id-ID" sz="2200" b="1" dirty="0"/>
              <a:t>masing</a:t>
            </a:r>
            <a:r>
              <a:rPr lang="id-ID" sz="2200" b="1" dirty="0" smtClean="0"/>
              <a:t>.</a:t>
            </a:r>
          </a:p>
          <a:p>
            <a:pPr marL="457200" indent="-457200">
              <a:buFont typeface="+mj-lt"/>
              <a:buAutoNum type="arabicParenR"/>
            </a:pPr>
            <a:r>
              <a:rPr lang="id-ID" sz="2200" b="1" dirty="0" smtClean="0"/>
              <a:t>Menumbuhkan </a:t>
            </a:r>
            <a:r>
              <a:rPr lang="id-ID" sz="2200" b="1" dirty="0"/>
              <a:t>semangat keunggulan kepada seluruh warga sekolah</a:t>
            </a:r>
            <a:r>
              <a:rPr lang="id-ID" sz="2200" b="1" dirty="0" smtClean="0"/>
              <a:t>.</a:t>
            </a:r>
          </a:p>
          <a:p>
            <a:pPr marL="457200" indent="-457200">
              <a:buFont typeface="+mj-lt"/>
              <a:buAutoNum type="arabicParenR"/>
            </a:pPr>
            <a:r>
              <a:rPr lang="id-ID" sz="2200" b="1" dirty="0" smtClean="0"/>
              <a:t>Mendorong </a:t>
            </a:r>
            <a:r>
              <a:rPr lang="id-ID" sz="2200" b="1" dirty="0"/>
              <a:t>dan membantu setiap siswa untuk mengenali potensi dirinya, </a:t>
            </a:r>
            <a:r>
              <a:rPr lang="id-ID" sz="2200" b="1" dirty="0" smtClean="0"/>
              <a:t>sehingga dapat </a:t>
            </a:r>
            <a:r>
              <a:rPr lang="id-ID" sz="2200" b="1" dirty="0"/>
              <a:t>dikembangkan secara optimal</a:t>
            </a:r>
            <a:r>
              <a:rPr lang="id-ID" sz="2200" b="1" dirty="0" smtClean="0"/>
              <a:t>.</a:t>
            </a:r>
          </a:p>
          <a:p>
            <a:pPr marL="457200" indent="-457200">
              <a:buFont typeface="+mj-lt"/>
              <a:buAutoNum type="arabicParenR"/>
            </a:pPr>
            <a:r>
              <a:rPr lang="id-ID" sz="2200" b="1" dirty="0" smtClean="0"/>
              <a:t>Menumbuhkan </a:t>
            </a:r>
            <a:r>
              <a:rPr lang="id-ID" sz="2200" b="1" dirty="0"/>
              <a:t>penghayatan terhadap ajaran agama yanga dianut dan juga </a:t>
            </a:r>
            <a:r>
              <a:rPr lang="id-ID" sz="2200" b="1" dirty="0" smtClean="0"/>
              <a:t>budaya bangsa </a:t>
            </a:r>
            <a:r>
              <a:rPr lang="id-ID" sz="2200" b="1" dirty="0"/>
              <a:t>sehingga menjadi sumber kearifan dalam bertindak.</a:t>
            </a:r>
          </a:p>
        </p:txBody>
      </p:sp>
    </p:spTree>
    <p:extLst>
      <p:ext uri="{BB962C8B-B14F-4D97-AF65-F5344CB8AC3E}">
        <p14:creationId xmlns:p14="http://schemas.microsoft.com/office/powerpoint/2010/main" val="2080034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342900"/>
            <a:ext cx="11530013" cy="6300788"/>
          </a:xfrm>
        </p:spPr>
        <p:txBody>
          <a:bodyPr>
            <a:normAutofit/>
          </a:bodyPr>
          <a:lstStyle/>
          <a:p>
            <a:pPr marL="0" indent="0">
              <a:buNone/>
            </a:pPr>
            <a:r>
              <a:rPr lang="id-ID" sz="2400" b="1" dirty="0" smtClean="0">
                <a:solidFill>
                  <a:srgbClr val="FFFF00"/>
                </a:solidFill>
              </a:rPr>
              <a:t>c. Tujuan</a:t>
            </a:r>
            <a:r>
              <a:rPr lang="id-ID" sz="2200" b="1" dirty="0">
                <a:solidFill>
                  <a:srgbClr val="FFFF00"/>
                </a:solidFill>
              </a:rPr>
              <a:t/>
            </a:r>
            <a:br>
              <a:rPr lang="id-ID" sz="2200" b="1" dirty="0">
                <a:solidFill>
                  <a:srgbClr val="FFFF00"/>
                </a:solidFill>
              </a:rPr>
            </a:br>
            <a:r>
              <a:rPr lang="id-ID" sz="2400" b="1" dirty="0"/>
              <a:t>Tujuan adalah apa yang akan dicapai dihasilkan oleh sekolah yang bersangkutan dan kapan tujuan tersebut akan dicapai. Tujuan pada dasarnya merupakan tahapan wujud sekolah menuju visi yang telah ditetapkan</a:t>
            </a:r>
            <a:r>
              <a:rPr lang="id-ID" sz="2400" b="1" dirty="0" smtClean="0"/>
              <a:t>.</a:t>
            </a:r>
          </a:p>
          <a:p>
            <a:pPr marL="0" indent="0">
              <a:buNone/>
            </a:pPr>
            <a:endParaRPr lang="id-ID" sz="2400" b="1" dirty="0"/>
          </a:p>
          <a:p>
            <a:pPr marL="0" indent="0">
              <a:buNone/>
            </a:pPr>
            <a:r>
              <a:rPr lang="id-ID" sz="2400" b="1" dirty="0" smtClean="0">
                <a:solidFill>
                  <a:srgbClr val="FFFF00"/>
                </a:solidFill>
              </a:rPr>
              <a:t>d. Sasaran</a:t>
            </a:r>
          </a:p>
          <a:p>
            <a:pPr marL="0" indent="0">
              <a:buNone/>
            </a:pPr>
            <a:r>
              <a:rPr lang="id-ID" sz="2400" b="1" dirty="0"/>
              <a:t>Sasaran adalah penjabaran tujuan : yaitu suatu yang akan dihasilkan/dicapai oleh sekolah dalam jangka waktu lebih singkat dibanading tujuan sekolah. Rumusan sasaran harus selalu mengandung peningkatan baik peningkatan kualitas, efektivitas, produktivitas, maupun efisiensi.Sasaran harus dibuat spesifik, terukur jelas kriterianya dan disertai indikator-indikator yang rinci, dan mengacu pada visi, misi, dan tujuan sekolah.</a:t>
            </a:r>
            <a:endParaRPr lang="id-ID" sz="2200" b="1" dirty="0"/>
          </a:p>
        </p:txBody>
      </p:sp>
    </p:spTree>
    <p:extLst>
      <p:ext uri="{BB962C8B-B14F-4D97-AF65-F5344CB8AC3E}">
        <p14:creationId xmlns:p14="http://schemas.microsoft.com/office/powerpoint/2010/main" val="3585301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1450" y="257176"/>
            <a:ext cx="11701463" cy="6386512"/>
          </a:xfrm>
        </p:spPr>
        <p:txBody>
          <a:bodyPr>
            <a:normAutofit/>
          </a:bodyPr>
          <a:lstStyle/>
          <a:p>
            <a:pPr marL="0" indent="0">
              <a:buNone/>
            </a:pPr>
            <a:r>
              <a:rPr lang="id-ID" sz="2400" b="1" dirty="0" smtClean="0">
                <a:solidFill>
                  <a:srgbClr val="FFFF00"/>
                </a:solidFill>
              </a:rPr>
              <a:t>4. Identifikasi </a:t>
            </a:r>
            <a:r>
              <a:rPr lang="id-ID" sz="2400" b="1" dirty="0">
                <a:solidFill>
                  <a:srgbClr val="FFFF00"/>
                </a:solidFill>
              </a:rPr>
              <a:t>fungsi-fungsi yang </a:t>
            </a:r>
            <a:r>
              <a:rPr lang="id-ID" sz="2400" b="1" dirty="0" smtClean="0">
                <a:solidFill>
                  <a:srgbClr val="FFFF00"/>
                </a:solidFill>
              </a:rPr>
              <a:t>diperlukan</a:t>
            </a:r>
          </a:p>
          <a:p>
            <a:pPr marL="0" indent="0">
              <a:buNone/>
            </a:pPr>
            <a:r>
              <a:rPr lang="id-ID" sz="2400" b="1" dirty="0"/>
              <a:t>Fungsi-fungsi yanag digunakan untuk mencapai sasaran dan yang masih perlu tingkat kesiapannya, antara lain fungsi proses belajar mengajar, pengembangan kurikulum perencanaan dan evaluasi, ketenagaan, fungsi keuangan, fungsi pelayanan kesiswaan, pengembangan iklim akademik sekolah, fungsi hubungan sekolah masyarakat, dan fungsi pengembangan fasilitas.</a:t>
            </a:r>
          </a:p>
          <a:p>
            <a:pPr marL="0" indent="0">
              <a:buNone/>
            </a:pPr>
            <a:endParaRPr lang="id-ID" sz="2400" b="1" dirty="0" smtClean="0"/>
          </a:p>
          <a:p>
            <a:pPr marL="0" indent="0">
              <a:buNone/>
            </a:pPr>
            <a:r>
              <a:rPr lang="id-ID" sz="2400" b="1" dirty="0" smtClean="0">
                <a:solidFill>
                  <a:srgbClr val="FFFF00"/>
                </a:solidFill>
              </a:rPr>
              <a:t>5. Analisis SWOT</a:t>
            </a:r>
          </a:p>
          <a:p>
            <a:pPr marL="0" indent="0">
              <a:buNone/>
            </a:pPr>
            <a:r>
              <a:rPr lang="id-ID" sz="2400" b="1" dirty="0"/>
              <a:t>Analisis SWOT </a:t>
            </a:r>
            <a:r>
              <a:rPr lang="id-ID" sz="2400" b="1" dirty="0" smtClean="0"/>
              <a:t>(</a:t>
            </a:r>
            <a:r>
              <a:rPr lang="id-ID" sz="2400" b="1" i="1" dirty="0" smtClean="0"/>
              <a:t>Strenght</a:t>
            </a:r>
            <a:r>
              <a:rPr lang="id-ID" sz="2400" b="1" i="1" dirty="0"/>
              <a:t>, Weakness, Oportunity, </a:t>
            </a:r>
            <a:r>
              <a:rPr lang="id-ID" sz="2400" b="1" i="1" dirty="0" smtClean="0"/>
              <a:t>Threat</a:t>
            </a:r>
            <a:r>
              <a:rPr lang="id-ID" sz="2400" b="1" dirty="0" smtClean="0"/>
              <a:t>) </a:t>
            </a:r>
            <a:r>
              <a:rPr lang="id-ID" sz="2400" b="1" dirty="0"/>
              <a:t>dilakukan untuk </a:t>
            </a:r>
            <a:r>
              <a:rPr lang="id-ID" sz="2400" b="1" dirty="0" smtClean="0"/>
              <a:t>mengetahui tingkat </a:t>
            </a:r>
            <a:r>
              <a:rPr lang="id-ID" sz="2400" b="1" dirty="0"/>
              <a:t>kesiapan setiap fungsi dari keseluruhan fungsi sekolah untuk mencapai </a:t>
            </a:r>
            <a:r>
              <a:rPr lang="id-ID" sz="2400" b="1" dirty="0" smtClean="0"/>
              <a:t>sasaran yang </a:t>
            </a:r>
            <a:r>
              <a:rPr lang="id-ID" sz="2400" b="1" dirty="0"/>
              <a:t>ditetapkan, analisis SWOT dilakukan terhadap keseluruhan faktor dalam setiap fungsi, baik faktor yang tergolong internal maupun eksternal. Fungsi yang memadai sebagai kekuatan dan fungsi yang kurang dinyatakan sebagai kelemahan, untuk </a:t>
            </a:r>
            <a:r>
              <a:rPr lang="id-ID" sz="2400" b="1" dirty="0" smtClean="0"/>
              <a:t>faktor internal </a:t>
            </a:r>
            <a:r>
              <a:rPr lang="id-ID" sz="2400" b="1" dirty="0"/>
              <a:t>dan ancaman.</a:t>
            </a:r>
            <a:endParaRPr lang="id-ID" sz="2400" b="1" dirty="0" smtClean="0"/>
          </a:p>
        </p:txBody>
      </p:sp>
    </p:spTree>
    <p:extLst>
      <p:ext uri="{BB962C8B-B14F-4D97-AF65-F5344CB8AC3E}">
        <p14:creationId xmlns:p14="http://schemas.microsoft.com/office/powerpoint/2010/main" val="444777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1450" y="257176"/>
            <a:ext cx="11701463" cy="6386512"/>
          </a:xfrm>
        </p:spPr>
        <p:txBody>
          <a:bodyPr>
            <a:normAutofit/>
          </a:bodyPr>
          <a:lstStyle/>
          <a:p>
            <a:pPr marL="0" indent="0">
              <a:buNone/>
            </a:pPr>
            <a:r>
              <a:rPr lang="id-ID" sz="2400" b="1" dirty="0" smtClean="0">
                <a:solidFill>
                  <a:srgbClr val="FFFF00"/>
                </a:solidFill>
              </a:rPr>
              <a:t>6. </a:t>
            </a:r>
            <a:r>
              <a:rPr lang="id-ID" sz="2400" b="1" dirty="0">
                <a:solidFill>
                  <a:srgbClr val="FFFF00"/>
                </a:solidFill>
              </a:rPr>
              <a:t>Alternatif Pemecahan Masalah</a:t>
            </a:r>
            <a:endParaRPr lang="id-ID" sz="2400" b="1" dirty="0" smtClean="0">
              <a:solidFill>
                <a:srgbClr val="FFFF00"/>
              </a:solidFill>
            </a:endParaRPr>
          </a:p>
          <a:p>
            <a:pPr marL="0" indent="0">
              <a:buNone/>
            </a:pPr>
            <a:r>
              <a:rPr lang="id-ID" sz="2400" b="1" dirty="0"/>
              <a:t>Tindakan tersebut merupakan upaya untuk mengatasi kelemahan maupun ancaman, agar menjadi kekuatan atau peluang, yakni dengan memanfaatkan faktor lain yang menjadi kekuatan atau peluang.</a:t>
            </a:r>
          </a:p>
          <a:p>
            <a:pPr marL="0" indent="0">
              <a:buNone/>
            </a:pPr>
            <a:r>
              <a:rPr lang="id-ID" sz="2400" b="1" dirty="0" smtClean="0">
                <a:solidFill>
                  <a:srgbClr val="FFFF00"/>
                </a:solidFill>
              </a:rPr>
              <a:t>7. </a:t>
            </a:r>
            <a:r>
              <a:rPr lang="id-ID" sz="2400" b="1" dirty="0">
                <a:solidFill>
                  <a:srgbClr val="FFFF00"/>
                </a:solidFill>
              </a:rPr>
              <a:t>Rencana dan Program </a:t>
            </a:r>
            <a:r>
              <a:rPr lang="id-ID" sz="2400" b="1" dirty="0" smtClean="0">
                <a:solidFill>
                  <a:srgbClr val="FFFF00"/>
                </a:solidFill>
              </a:rPr>
              <a:t>Sekolah</a:t>
            </a:r>
          </a:p>
          <a:p>
            <a:pPr marL="0" indent="0">
              <a:buNone/>
            </a:pPr>
            <a:r>
              <a:rPr lang="id-ID" sz="2400" b="1" dirty="0"/>
              <a:t>Rencana harus menjelaskan secara detail aspek-aspek yang ingin dicapai, kegiatan yang harus dilakukan siapa, kapan dan dimana dilaksanakan, serta biaya yang diperlukan untuk melaksanakan kegiatan tersebut. Program adalah bentuk dukumen untuk menggambarkan langkah dalam mewujudkan keterpaduan dlam pelaksanaan</a:t>
            </a:r>
            <a:r>
              <a:rPr lang="id-ID" sz="2400" b="1" dirty="0" smtClean="0"/>
              <a:t>.</a:t>
            </a:r>
          </a:p>
          <a:p>
            <a:pPr marL="0" indent="0">
              <a:buNone/>
            </a:pPr>
            <a:r>
              <a:rPr lang="id-ID" sz="2400" b="1" dirty="0" smtClean="0">
                <a:solidFill>
                  <a:srgbClr val="FFFF00"/>
                </a:solidFill>
              </a:rPr>
              <a:t>8. </a:t>
            </a:r>
            <a:r>
              <a:rPr lang="id-ID" sz="2400" b="1" dirty="0">
                <a:solidFill>
                  <a:srgbClr val="FFFF00"/>
                </a:solidFill>
              </a:rPr>
              <a:t>Implementasi Rencana dan Program </a:t>
            </a:r>
            <a:r>
              <a:rPr lang="id-ID" sz="2400" b="1" dirty="0" smtClean="0">
                <a:solidFill>
                  <a:srgbClr val="FFFF00"/>
                </a:solidFill>
              </a:rPr>
              <a:t>Sekolah</a:t>
            </a:r>
          </a:p>
          <a:p>
            <a:pPr marL="0" indent="0">
              <a:buNone/>
            </a:pPr>
            <a:r>
              <a:rPr lang="id-ID" sz="2400" b="1" dirty="0"/>
              <a:t>Dalam kaitannya dengan implementasi Rencana dan Program sekolah kepala sekolah dan guru hendaknya mendayagunakan sumberdaya pendidikan yang tersedia semaksimal mungkin semata-mata untuk kualitas pembelajaran.</a:t>
            </a:r>
            <a:endParaRPr lang="id-ID" sz="2400" b="1" dirty="0" smtClean="0">
              <a:solidFill>
                <a:srgbClr val="FFFF00"/>
              </a:solidFill>
            </a:endParaRPr>
          </a:p>
        </p:txBody>
      </p:sp>
    </p:spTree>
    <p:extLst>
      <p:ext uri="{BB962C8B-B14F-4D97-AF65-F5344CB8AC3E}">
        <p14:creationId xmlns:p14="http://schemas.microsoft.com/office/powerpoint/2010/main" val="1033203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6111" y="271464"/>
            <a:ext cx="10998201" cy="5976936"/>
          </a:xfrm>
        </p:spPr>
        <p:txBody>
          <a:bodyPr>
            <a:normAutofit/>
          </a:bodyPr>
          <a:lstStyle/>
          <a:p>
            <a:pPr marL="0" indent="0">
              <a:buNone/>
            </a:pPr>
            <a:r>
              <a:rPr lang="id-ID" sz="2400" b="1" dirty="0" smtClean="0">
                <a:solidFill>
                  <a:srgbClr val="FFFF00"/>
                </a:solidFill>
              </a:rPr>
              <a:t>9. Evaluasi Pelaksanaan</a:t>
            </a:r>
          </a:p>
          <a:p>
            <a:pPr marL="0" indent="0">
              <a:buNone/>
            </a:pPr>
            <a:r>
              <a:rPr lang="id-ID" sz="2400" b="1" dirty="0"/>
              <a:t>Sekolah harus melakukan evaluasi pelaksanaan program, baik jangka pendek </a:t>
            </a:r>
            <a:r>
              <a:rPr lang="id-ID" sz="2400" b="1" dirty="0" smtClean="0"/>
              <a:t>(akhir semester), </a:t>
            </a:r>
            <a:r>
              <a:rPr lang="id-ID" sz="2400" b="1" dirty="0"/>
              <a:t>jangka menengah ( satu tahun ), jangka panjang uantuk mengetahui seberapa jauh program sekolah memenuhi tuntutan pasar. Hasil evaluasi dibuat laporan meliputi laporan teknis yang menyangkut program pelaksanaan dan hasil MBS dan laporan keuangan tentang penggunaan uang serta pertanggungjawabannya.</a:t>
            </a:r>
          </a:p>
          <a:p>
            <a:pPr marL="0" indent="0">
              <a:buNone/>
            </a:pPr>
            <a:endParaRPr lang="id-ID" sz="2400" b="1" dirty="0" smtClean="0"/>
          </a:p>
          <a:p>
            <a:pPr marL="0" indent="0">
              <a:buNone/>
            </a:pPr>
            <a:r>
              <a:rPr lang="id-ID" sz="2400" b="1" dirty="0" smtClean="0">
                <a:solidFill>
                  <a:srgbClr val="FFFF00"/>
                </a:solidFill>
              </a:rPr>
              <a:t>10. Sasaran Baru</a:t>
            </a:r>
          </a:p>
          <a:p>
            <a:pPr marL="0" indent="0">
              <a:buNone/>
            </a:pPr>
            <a:r>
              <a:rPr lang="id-ID" sz="2400" b="1" dirty="0"/>
              <a:t>Hasil evaluasi untuk menentukan sasaran baru untuk tahun yang akan datang. Setelah sasaran baru ditetapkan, kemudian dilakukan analisis SWOT untuk mengetahui tingkat kesiapan masing-masing fungsi dalam sekolah.</a:t>
            </a:r>
          </a:p>
        </p:txBody>
      </p:sp>
    </p:spTree>
    <p:extLst>
      <p:ext uri="{BB962C8B-B14F-4D97-AF65-F5344CB8AC3E}">
        <p14:creationId xmlns:p14="http://schemas.microsoft.com/office/powerpoint/2010/main" val="2933425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48" y="193303"/>
            <a:ext cx="9404723" cy="618845"/>
          </a:xfrm>
        </p:spPr>
        <p:txBody>
          <a:bodyPr/>
          <a:lstStyle/>
          <a:p>
            <a:r>
              <a:rPr lang="id-ID" sz="4000" b="1" dirty="0"/>
              <a:t>C. Tugas dan Fungsi Sekolah</a:t>
            </a:r>
            <a:endParaRPr lang="id-ID" dirty="0"/>
          </a:p>
        </p:txBody>
      </p:sp>
      <p:sp>
        <p:nvSpPr>
          <p:cNvPr id="3" name="Content Placeholder 2"/>
          <p:cNvSpPr>
            <a:spLocks noGrp="1"/>
          </p:cNvSpPr>
          <p:nvPr>
            <p:ph idx="1"/>
          </p:nvPr>
        </p:nvSpPr>
        <p:spPr>
          <a:xfrm>
            <a:off x="146049" y="1138239"/>
            <a:ext cx="11498264" cy="5076824"/>
          </a:xfrm>
        </p:spPr>
        <p:txBody>
          <a:bodyPr/>
          <a:lstStyle/>
          <a:p>
            <a:pPr marL="0" indent="0">
              <a:buNone/>
            </a:pPr>
            <a:endParaRPr lang="id-ID" sz="4400" b="1" dirty="0" smtClean="0"/>
          </a:p>
          <a:p>
            <a:pPr marL="0" indent="0">
              <a:buNone/>
            </a:pPr>
            <a:endParaRPr lang="id-ID" sz="4400" b="1" dirty="0" smtClean="0"/>
          </a:p>
          <a:p>
            <a:r>
              <a:rPr lang="id-ID" dirty="0" smtClean="0"/>
              <a:t>   </a:t>
            </a:r>
            <a:endParaRPr lang="id-ID" dirty="0"/>
          </a:p>
        </p:txBody>
      </p:sp>
      <p:sp>
        <p:nvSpPr>
          <p:cNvPr id="4" name="Rectangle 3"/>
          <p:cNvSpPr/>
          <p:nvPr/>
        </p:nvSpPr>
        <p:spPr>
          <a:xfrm>
            <a:off x="146048" y="1171576"/>
            <a:ext cx="11841165" cy="5324535"/>
          </a:xfrm>
          <a:prstGeom prst="rect">
            <a:avLst/>
          </a:prstGeom>
        </p:spPr>
        <p:txBody>
          <a:bodyPr wrap="square">
            <a:spAutoFit/>
          </a:bodyPr>
          <a:lstStyle/>
          <a:p>
            <a:r>
              <a:rPr lang="id-ID" sz="2000" b="1" dirty="0" smtClean="0">
                <a:effectLst/>
                <a:ea typeface="Times New Roman" panose="02020603050405020304" pitchFamily="18" charset="0"/>
              </a:rPr>
              <a:t>Tugas dan fungsi sekolah adalah mengelola penyelenggaraan MBS di sekolah masing-masing. Mengingat sekolah merupakan unit terdepan dalam penyelenggaraan MBS, maka sekolah menjalankan tugas dan fungsi sebagai berikut:</a:t>
            </a:r>
          </a:p>
          <a:p>
            <a:pPr marL="457200" indent="-457200">
              <a:buAutoNum type="arabicPeriod"/>
            </a:pPr>
            <a:r>
              <a:rPr lang="id-ID" sz="2000" b="1" dirty="0" smtClean="0">
                <a:solidFill>
                  <a:srgbClr val="FFFF00"/>
                </a:solidFill>
                <a:effectLst/>
                <a:ea typeface="Times New Roman" panose="02020603050405020304" pitchFamily="18" charset="0"/>
              </a:rPr>
              <a:t>Menyusun rencana dan program pelaksanaan MBS dengan melibatkan semua unsur </a:t>
            </a:r>
            <a:r>
              <a:rPr lang="id-ID" sz="2000" b="1" dirty="0" smtClean="0">
                <a:solidFill>
                  <a:srgbClr val="FFFF00"/>
                </a:solidFill>
                <a:ea typeface="Times New Roman" panose="02020603050405020304" pitchFamily="18" charset="0"/>
              </a:rPr>
              <a:t>    </a:t>
            </a:r>
            <a:r>
              <a:rPr lang="id-ID" sz="2000" b="1" dirty="0" smtClean="0">
                <a:solidFill>
                  <a:srgbClr val="FFFF00"/>
                </a:solidFill>
                <a:effectLst/>
                <a:ea typeface="Times New Roman" panose="02020603050405020304" pitchFamily="18" charset="0"/>
              </a:rPr>
              <a:t>sekolah, </a:t>
            </a:r>
          </a:p>
          <a:p>
            <a:pPr marL="457200" indent="-457200">
              <a:buAutoNum type="arabicPeriod"/>
            </a:pPr>
            <a:r>
              <a:rPr lang="id-ID" sz="2000" b="1" dirty="0" smtClean="0">
                <a:solidFill>
                  <a:srgbClr val="FFFF00"/>
                </a:solidFill>
                <a:effectLst/>
                <a:ea typeface="Times New Roman" panose="02020603050405020304" pitchFamily="18" charset="0"/>
              </a:rPr>
              <a:t>mengoordinasikan dan menyerasikan segala sumberdaya yang ada di sekolah dan di      luar sekolah untuk mencapai sasaran MBS yang telah ditetapkan,</a:t>
            </a:r>
          </a:p>
          <a:p>
            <a:pPr marL="457200" indent="-457200">
              <a:buAutoNum type="arabicPeriod"/>
            </a:pPr>
            <a:r>
              <a:rPr lang="id-ID" sz="2000" b="1" dirty="0" smtClean="0">
                <a:solidFill>
                  <a:srgbClr val="FFFF00"/>
                </a:solidFill>
                <a:effectLst/>
                <a:ea typeface="Times New Roman" panose="02020603050405020304" pitchFamily="18" charset="0"/>
              </a:rPr>
              <a:t>melaksanakan MBS secara efektif dan efisien,</a:t>
            </a:r>
          </a:p>
          <a:p>
            <a:pPr marL="457200" indent="-457200">
              <a:buAutoNum type="arabicPeriod"/>
            </a:pPr>
            <a:r>
              <a:rPr lang="id-ID" sz="2000" b="1" dirty="0" smtClean="0">
                <a:solidFill>
                  <a:srgbClr val="FFFF00"/>
                </a:solidFill>
                <a:effectLst/>
                <a:ea typeface="Times New Roman" panose="02020603050405020304" pitchFamily="18" charset="0"/>
              </a:rPr>
              <a:t>melaksanakan pengawasan dan bimbingan dalam pelaksanaan MBS untuk mencapai     sasaran MBS,</a:t>
            </a:r>
          </a:p>
          <a:p>
            <a:pPr marL="457200" indent="-457200">
              <a:buAutoNum type="arabicPeriod"/>
            </a:pPr>
            <a:r>
              <a:rPr lang="id-ID" sz="2000" b="1" dirty="0" smtClean="0">
                <a:solidFill>
                  <a:srgbClr val="FFFF00"/>
                </a:solidFill>
                <a:effectLst/>
                <a:ea typeface="Times New Roman" panose="02020603050405020304" pitchFamily="18" charset="0"/>
              </a:rPr>
              <a:t>pada setiap akhir tahun ajaran melakukan evaluasi untuk menilai tingkat ketercapaian     sasaran program MBS yang telah ditetapkan guna untuk menentukan sasaran baru progam MBS tahun-tahun berikutnya,</a:t>
            </a:r>
          </a:p>
          <a:p>
            <a:pPr marL="457200" indent="-457200">
              <a:buAutoNum type="arabicPeriod"/>
            </a:pPr>
            <a:r>
              <a:rPr lang="id-ID" sz="2000" b="1" dirty="0" smtClean="0">
                <a:solidFill>
                  <a:srgbClr val="FFFF00"/>
                </a:solidFill>
                <a:effectLst/>
                <a:ea typeface="Times New Roman" panose="02020603050405020304" pitchFamily="18" charset="0"/>
              </a:rPr>
              <a:t>menyusun laporan-laporan program MBS secara lengkap,</a:t>
            </a:r>
          </a:p>
          <a:p>
            <a:pPr marL="457200" indent="-457200">
              <a:buAutoNum type="arabicPeriod"/>
            </a:pPr>
            <a:r>
              <a:rPr lang="id-ID" sz="2000" b="1" dirty="0" smtClean="0">
                <a:solidFill>
                  <a:srgbClr val="FFFF00"/>
                </a:solidFill>
                <a:effectLst/>
                <a:ea typeface="Times New Roman" panose="02020603050405020304" pitchFamily="18" charset="0"/>
              </a:rPr>
              <a:t>mempertanggungjawabkan hasil penyelenggaraan MBS kepada semua pihak yang</a:t>
            </a:r>
            <a:br>
              <a:rPr lang="id-ID" sz="2000" b="1" dirty="0" smtClean="0">
                <a:solidFill>
                  <a:srgbClr val="FFFF00"/>
                </a:solidFill>
                <a:effectLst/>
                <a:ea typeface="Times New Roman" panose="02020603050405020304" pitchFamily="18" charset="0"/>
              </a:rPr>
            </a:br>
            <a:r>
              <a:rPr lang="id-ID" sz="2000" b="1" dirty="0" smtClean="0">
                <a:solidFill>
                  <a:srgbClr val="FFFF00"/>
                </a:solidFill>
                <a:effectLst/>
                <a:ea typeface="Times New Roman" panose="02020603050405020304" pitchFamily="18" charset="0"/>
              </a:rPr>
              <a:t>    berkepentingan.</a:t>
            </a:r>
            <a:br>
              <a:rPr lang="id-ID" sz="2000" b="1" dirty="0" smtClean="0">
                <a:solidFill>
                  <a:srgbClr val="FFFF00"/>
                </a:solidFill>
                <a:effectLst/>
                <a:ea typeface="Times New Roman" panose="02020603050405020304" pitchFamily="18" charset="0"/>
              </a:rPr>
            </a:br>
            <a:endParaRPr lang="id-ID" sz="2000" b="1" dirty="0">
              <a:solidFill>
                <a:srgbClr val="FFFF00"/>
              </a:solidFill>
            </a:endParaRPr>
          </a:p>
        </p:txBody>
      </p:sp>
    </p:spTree>
    <p:extLst>
      <p:ext uri="{BB962C8B-B14F-4D97-AF65-F5344CB8AC3E}">
        <p14:creationId xmlns:p14="http://schemas.microsoft.com/office/powerpoint/2010/main" val="10059774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56</TotalTime>
  <Words>721</Words>
  <Application>Microsoft Office PowerPoint</Application>
  <PresentationFormat>Widescreen</PresentationFormat>
  <Paragraphs>76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Century Gothic</vt:lpstr>
      <vt:lpstr>Times New Roman</vt:lpstr>
      <vt:lpstr>Wingdings 3</vt:lpstr>
      <vt:lpstr>Ion</vt:lpstr>
      <vt:lpstr>BAB IV PELAKSANAAN MBS</vt:lpstr>
      <vt:lpstr>PELAKSANAAN MBS</vt:lpstr>
      <vt:lpstr>A. Rasional</vt:lpstr>
      <vt:lpstr>B. Tahap-tahap pelaksanaan MBS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 Tugas dan Fungsi Sekolah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 III PELAKSANAAN MBS</dc:title>
  <dc:creator>admin</dc:creator>
  <cp:lastModifiedBy>admin</cp:lastModifiedBy>
  <cp:revision>15</cp:revision>
  <dcterms:created xsi:type="dcterms:W3CDTF">2019-05-12T19:21:44Z</dcterms:created>
  <dcterms:modified xsi:type="dcterms:W3CDTF">2019-05-20T04:33:35Z</dcterms:modified>
</cp:coreProperties>
</file>