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70"/>
  </p:notesMasterIdLst>
  <p:sldIdLst>
    <p:sldId id="256" r:id="rId3"/>
    <p:sldId id="31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9" r:id="rId36"/>
    <p:sldId id="288" r:id="rId37"/>
    <p:sldId id="290" r:id="rId38"/>
    <p:sldId id="291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1" r:id="rId57"/>
    <p:sldId id="312" r:id="rId58"/>
    <p:sldId id="313" r:id="rId59"/>
    <p:sldId id="314" r:id="rId60"/>
    <p:sldId id="316" r:id="rId61"/>
    <p:sldId id="315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75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978B35-030D-44E3-ABC3-B11208056AE8}" type="datetimeFigureOut">
              <a:rPr lang="id-ID" smtClean="0"/>
              <a:t>10/10/2017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5B8D3B-B785-4F00-896D-02AB5DA57C45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38341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38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327762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39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569291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40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9288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41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932516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42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6995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43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37439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44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27162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45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4958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46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292239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47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318646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48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68827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49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3675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50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419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51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40047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52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66946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53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850312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54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49718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55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869418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56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00975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57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729997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58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97190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59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952335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60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688784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61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35903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62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97310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63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2578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64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17483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65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14944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66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8440202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5B8D3B-B785-4F00-896D-02AB5DA57C45}" type="slidenum">
              <a:rPr lang="id-ID" smtClean="0"/>
              <a:t>67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77139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10/10/2017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8112" y="2031231"/>
            <a:ext cx="478802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 err="1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Pertemuan</a:t>
            </a:r>
            <a:r>
              <a:rPr kumimoji="0" lang="en-US" altLang="ko-KR" sz="2000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3 – KOMUNIKASI DATA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008112" y="879103"/>
            <a:ext cx="522007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id-ID" dirty="0"/>
          </a:p>
          <a:p>
            <a:r>
              <a:rPr lang="id-ID" sz="4800" b="1" dirty="0"/>
              <a:t>Rekayasa Sistem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39" y="4797152"/>
            <a:ext cx="1301512" cy="32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8112" y="2031230"/>
            <a:ext cx="7812360" cy="32406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ko-KR" sz="2800" b="1" dirty="0" err="1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Pengertian</a:t>
            </a:r>
            <a:r>
              <a:rPr kumimoji="0" lang="en-US" altLang="ko-KR" sz="28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kumimoji="0" lang="en-US" altLang="ko-KR" sz="2800" b="1" dirty="0" err="1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Dasar</a:t>
            </a:r>
            <a:endParaRPr kumimoji="0" lang="en-US" altLang="ko-KR" sz="2800" b="1" dirty="0">
              <a:solidFill>
                <a:schemeClr val="accent6">
                  <a:lumMod val="50000"/>
                </a:schemeClr>
              </a:solidFill>
              <a:latin typeface="+mj-lt"/>
              <a:cs typeface="Arial" pitchFamily="34" charset="0"/>
            </a:endParaRPr>
          </a:p>
          <a:p>
            <a:pPr marL="571500" indent="-5715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ko-KR" sz="2800" b="1" dirty="0" err="1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Rekayasa</a:t>
            </a:r>
            <a:r>
              <a:rPr lang="en-US" altLang="ko-KR" sz="28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en-US" altLang="ko-KR" sz="2800" b="1" dirty="0" err="1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Informasi</a:t>
            </a:r>
            <a:endParaRPr lang="en-US" altLang="ko-KR" sz="2800" b="1" dirty="0">
              <a:solidFill>
                <a:schemeClr val="accent6">
                  <a:lumMod val="50000"/>
                </a:schemeClr>
              </a:solidFill>
              <a:latin typeface="+mj-lt"/>
              <a:cs typeface="Arial" pitchFamily="34" charset="0"/>
            </a:endParaRPr>
          </a:p>
          <a:p>
            <a:pPr marL="571500" indent="-5715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ko-KR" sz="2800" b="1" dirty="0" err="1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Rekayasa</a:t>
            </a:r>
            <a:r>
              <a:rPr kumimoji="0" lang="en-US" altLang="ko-KR" sz="28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kumimoji="0" lang="en-US" altLang="ko-KR" sz="2800" b="1" dirty="0" err="1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Produk</a:t>
            </a:r>
            <a:endParaRPr kumimoji="0" lang="en-US" altLang="ko-KR" sz="2800" b="1" dirty="0">
              <a:solidFill>
                <a:schemeClr val="accent6">
                  <a:lumMod val="50000"/>
                </a:schemeClr>
              </a:solidFill>
              <a:latin typeface="+mj-lt"/>
              <a:cs typeface="Arial" pitchFamily="34" charset="0"/>
            </a:endParaRPr>
          </a:p>
          <a:p>
            <a:pPr marL="571500" indent="-5715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altLang="ko-KR" sz="2800" b="1" dirty="0" err="1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Pemodelan</a:t>
            </a:r>
            <a:r>
              <a:rPr lang="en-US" altLang="ko-KR" sz="28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en-US" altLang="ko-KR" sz="2800" b="1" dirty="0" err="1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Arsitektur</a:t>
            </a:r>
            <a:r>
              <a:rPr lang="en-US" altLang="ko-KR" sz="28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lang="en-US" altLang="ko-KR" sz="2800" b="1" dirty="0" err="1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Sistem</a:t>
            </a:r>
            <a:endParaRPr lang="en-US" altLang="ko-KR" sz="2800" b="1" dirty="0">
              <a:solidFill>
                <a:schemeClr val="accent6">
                  <a:lumMod val="50000"/>
                </a:schemeClr>
              </a:solidFill>
              <a:latin typeface="+mj-lt"/>
              <a:cs typeface="Arial" pitchFamily="34" charset="0"/>
            </a:endParaRPr>
          </a:p>
          <a:p>
            <a:pPr marL="571500" indent="-5715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kumimoji="0" lang="en-US" altLang="ko-KR" sz="2800" b="1" dirty="0" err="1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Spesifikasi</a:t>
            </a:r>
            <a:r>
              <a:rPr kumimoji="0" lang="en-US" altLang="ko-KR" sz="28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 </a:t>
            </a:r>
            <a:r>
              <a:rPr kumimoji="0" lang="en-US" altLang="ko-KR" sz="2800" b="1" dirty="0" err="1">
                <a:solidFill>
                  <a:schemeClr val="accent6">
                    <a:lumMod val="50000"/>
                  </a:schemeClr>
                </a:solidFill>
                <a:latin typeface="+mj-lt"/>
                <a:cs typeface="Arial" pitchFamily="34" charset="0"/>
              </a:rPr>
              <a:t>Sistem</a:t>
            </a:r>
            <a:endParaRPr kumimoji="0" lang="en-US" altLang="ko-KR" sz="2800" b="1" dirty="0">
              <a:solidFill>
                <a:schemeClr val="accent6">
                  <a:lumMod val="50000"/>
                </a:schemeClr>
              </a:solidFill>
              <a:latin typeface="+mj-lt"/>
              <a:cs typeface="Arial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1008112" y="879103"/>
            <a:ext cx="522007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endParaRPr lang="id-ID" dirty="0"/>
          </a:p>
          <a:p>
            <a:r>
              <a:rPr lang="id-ID" sz="4800" b="1" dirty="0"/>
              <a:t>Rekayasa Sistem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39" y="4797152"/>
            <a:ext cx="1301512" cy="32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976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r>
              <a:rPr lang="en-US" altLang="ko-KR" dirty="0" err="1"/>
              <a:t>Dasar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60648"/>
          </a:xfrm>
        </p:spPr>
        <p:txBody>
          <a:bodyPr/>
          <a:lstStyle/>
          <a:p>
            <a:r>
              <a:rPr lang="en-US" altLang="ko-KR" sz="2400" b="1" dirty="0" err="1">
                <a:latin typeface="Arial" pitchFamily="34" charset="0"/>
                <a:cs typeface="Arial" pitchFamily="34" charset="0"/>
              </a:rPr>
              <a:t>Apa</a:t>
            </a:r>
            <a:r>
              <a:rPr lang="en-US" altLang="ko-KR" sz="2400" b="1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altLang="ko-KR" sz="2400" b="1" dirty="0" err="1">
                <a:latin typeface="Arial" pitchFamily="34" charset="0"/>
                <a:cs typeface="Arial" pitchFamily="34" charset="0"/>
              </a:rPr>
              <a:t>disebut</a:t>
            </a:r>
            <a:r>
              <a:rPr lang="en-US" altLang="ko-KR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latin typeface="Arial" pitchFamily="34" charset="0"/>
                <a:cs typeface="Arial" pitchFamily="34" charset="0"/>
              </a:rPr>
              <a:t>Rekayasa</a:t>
            </a:r>
            <a:r>
              <a:rPr lang="en-US" altLang="ko-KR" sz="24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latin typeface="Arial" pitchFamily="34" charset="0"/>
                <a:cs typeface="Arial" pitchFamily="34" charset="0"/>
              </a:rPr>
              <a:t>Sistem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Rekayasa sistem </a:t>
            </a:r>
            <a:r>
              <a:rPr lang="id-ID" sz="2400" dirty="0"/>
              <a:t>adalah </a:t>
            </a:r>
            <a:endParaRPr lang="en-US" sz="2400" dirty="0"/>
          </a:p>
          <a:p>
            <a:r>
              <a:rPr lang="id-ID" sz="2400" dirty="0"/>
              <a:t>aktivitas untuk menetapkan kebutuhan-kebutuhan </a:t>
            </a:r>
            <a:endParaRPr lang="en-US" sz="2400" dirty="0"/>
          </a:p>
          <a:p>
            <a:r>
              <a:rPr lang="id-ID" sz="2400" dirty="0"/>
              <a:t>pada tingkat sistem, kemudian mengalokasikan </a:t>
            </a:r>
            <a:endParaRPr lang="en-US" sz="2400" dirty="0"/>
          </a:p>
          <a:p>
            <a:r>
              <a:rPr lang="id-ID" sz="2400" dirty="0"/>
              <a:t>beberapa bagian dari kebutuhan-kebutuhan tersebut </a:t>
            </a:r>
            <a:endParaRPr lang="en-US" sz="2400" dirty="0"/>
          </a:p>
          <a:p>
            <a:r>
              <a:rPr lang="id-ID" sz="2400" dirty="0"/>
              <a:t>ke satu atau beberapa komponen rekayasa, misalnya </a:t>
            </a:r>
            <a:endParaRPr lang="en-US" sz="2400" dirty="0"/>
          </a:p>
          <a:p>
            <a:r>
              <a:rPr lang="id-ID" sz="2400" dirty="0"/>
              <a:t>perangkat lunak. </a:t>
            </a: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r>
              <a:rPr lang="en-US" altLang="ko-KR" dirty="0" err="1"/>
              <a:t>Dasar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60648"/>
          </a:xfrm>
        </p:spPr>
        <p:txBody>
          <a:bodyPr/>
          <a:lstStyle/>
          <a:p>
            <a:r>
              <a:rPr lang="en-US" altLang="ko-KR" b="1" dirty="0" err="1">
                <a:latin typeface="Arial" pitchFamily="34" charset="0"/>
                <a:cs typeface="Arial" pitchFamily="34" charset="0"/>
              </a:rPr>
              <a:t>Apa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 yang </a:t>
            </a:r>
            <a:r>
              <a:rPr lang="en-US" altLang="ko-KR" b="1" dirty="0" err="1">
                <a:latin typeface="Arial" pitchFamily="34" charset="0"/>
                <a:cs typeface="Arial" pitchFamily="34" charset="0"/>
              </a:rPr>
              <a:t>disebut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b="1" dirty="0" err="1">
                <a:latin typeface="Arial" pitchFamily="34" charset="0"/>
                <a:cs typeface="Arial" pitchFamily="34" charset="0"/>
              </a:rPr>
              <a:t>Rekayasa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b="1" dirty="0" err="1">
                <a:latin typeface="Arial" pitchFamily="34" charset="0"/>
                <a:cs typeface="Arial" pitchFamily="34" charset="0"/>
              </a:rPr>
              <a:t>Sistem</a:t>
            </a:r>
            <a:endParaRPr lang="en-US" altLang="ko-K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Rekayasa sistem </a:t>
            </a:r>
            <a:r>
              <a:rPr lang="id-ID" sz="2400" dirty="0"/>
              <a:t>dapat membantu menerjemahkan </a:t>
            </a:r>
            <a:endParaRPr lang="en-US" sz="2400" dirty="0"/>
          </a:p>
          <a:p>
            <a:r>
              <a:rPr lang="id-ID" sz="2400" dirty="0"/>
              <a:t>kebutuhan pelanggan menjadi model sistem tertentu, </a:t>
            </a:r>
            <a:endParaRPr lang="en-US" sz="2400" dirty="0"/>
          </a:p>
          <a:p>
            <a:r>
              <a:rPr lang="id-ID" sz="2400" dirty="0"/>
              <a:t>sehingga dapat memberikan gambaran bagaimana </a:t>
            </a:r>
            <a:endParaRPr lang="en-US" sz="2400" dirty="0"/>
          </a:p>
          <a:p>
            <a:r>
              <a:rPr lang="id-ID" sz="2400" dirty="0"/>
              <a:t>interaksi antara satu elemen sistem dengan elemen </a:t>
            </a:r>
            <a:endParaRPr lang="en-US" sz="2400" dirty="0"/>
          </a:p>
          <a:p>
            <a:r>
              <a:rPr lang="id-ID" sz="2400" dirty="0"/>
              <a:t>sistem lainnya. </a:t>
            </a:r>
          </a:p>
        </p:txBody>
      </p:sp>
    </p:spTree>
    <p:extLst>
      <p:ext uri="{BB962C8B-B14F-4D97-AF65-F5344CB8AC3E}">
        <p14:creationId xmlns:p14="http://schemas.microsoft.com/office/powerpoint/2010/main" val="495428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r>
              <a:rPr lang="en-US" altLang="ko-KR" dirty="0" err="1"/>
              <a:t>Dasar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Menurut Pressman cakupan rekayasa sistem meliputi: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Rekayasa informasi, yaitu </a:t>
            </a:r>
            <a:endParaRPr lang="en-US" sz="2400" dirty="0"/>
          </a:p>
          <a:p>
            <a:r>
              <a:rPr lang="id-ID" sz="2400" dirty="0">
                <a:solidFill>
                  <a:srgbClr val="FF0000"/>
                </a:solidFill>
              </a:rPr>
              <a:t>rekayasa sistem yang konteks pekerjaan rekayasanya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>
                <a:solidFill>
                  <a:srgbClr val="FF0000"/>
                </a:solidFill>
              </a:rPr>
              <a:t>berfokus pada perusahaan bisnis </a:t>
            </a:r>
            <a:r>
              <a:rPr lang="id-ID" sz="2400" dirty="0"/>
              <a:t>(business enterprise), </a:t>
            </a:r>
            <a:endParaRPr lang="en-US" sz="2400" dirty="0"/>
          </a:p>
          <a:p>
            <a:r>
              <a:rPr lang="id-ID" sz="2400" dirty="0"/>
              <a:t>meliputi pengumpulan kebutuhan-kebutuhan untuk </a:t>
            </a:r>
            <a:endParaRPr lang="en-US" sz="2400" dirty="0"/>
          </a:p>
          <a:p>
            <a:r>
              <a:rPr lang="id-ID" sz="2400" dirty="0"/>
              <a:t>tingkat bisnis strategis dan tingkat area bisnis. </a:t>
            </a:r>
          </a:p>
        </p:txBody>
      </p:sp>
    </p:spTree>
    <p:extLst>
      <p:ext uri="{BB962C8B-B14F-4D97-AF65-F5344CB8AC3E}">
        <p14:creationId xmlns:p14="http://schemas.microsoft.com/office/powerpoint/2010/main" val="1825136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r>
              <a:rPr lang="en-US" altLang="ko-KR" dirty="0" err="1"/>
              <a:t>Dasar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Menurut Pressman cakupan rekayasa sistem meliputi: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Rekayasa produk (sering disebut juga dengan rekayasa </a:t>
            </a:r>
            <a:endParaRPr lang="en-US" sz="2400" dirty="0"/>
          </a:p>
          <a:p>
            <a:r>
              <a:rPr lang="id-ID" sz="2400" dirty="0"/>
              <a:t>sistem), yaitu </a:t>
            </a:r>
            <a:r>
              <a:rPr lang="id-ID" sz="2400" dirty="0">
                <a:solidFill>
                  <a:srgbClr val="FF0000"/>
                </a:solidFill>
              </a:rPr>
              <a:t>rekayasa sistem yang merupakan aktivitas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>
                <a:solidFill>
                  <a:srgbClr val="FF0000"/>
                </a:solidFill>
              </a:rPr>
              <a:t>penyelesaian masalah</a:t>
            </a:r>
            <a:r>
              <a:rPr lang="id-ID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937572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r>
              <a:rPr lang="en-US" altLang="ko-KR" dirty="0" err="1"/>
              <a:t>Dasar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Menurut Pressman cakupan rekayasa sistem meliputi: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Data, fungsi, dan perilaku produk yang diinginkan </a:t>
            </a:r>
            <a:endParaRPr lang="en-US" sz="2400" dirty="0"/>
          </a:p>
          <a:p>
            <a:r>
              <a:rPr lang="id-ID" sz="2400" dirty="0"/>
              <a:t>dicari, dianalisis, dibuat model kebutuhannya, </a:t>
            </a:r>
            <a:endParaRPr lang="en-US" sz="2400" dirty="0"/>
          </a:p>
          <a:p>
            <a:r>
              <a:rPr lang="id-ID" sz="2400" dirty="0"/>
              <a:t>kemudian dialokasikan ke komponen rekayasa.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Selanjutnya komponen-komponen ini disatukan </a:t>
            </a:r>
            <a:endParaRPr lang="en-US" sz="2400" dirty="0"/>
          </a:p>
          <a:p>
            <a:r>
              <a:rPr lang="id-ID" sz="2400" dirty="0"/>
              <a:t>dengan infrastruktur pendukungnya sampai produk </a:t>
            </a:r>
            <a:endParaRPr lang="en-US" sz="2400" dirty="0"/>
          </a:p>
          <a:p>
            <a:r>
              <a:rPr lang="id-ID" sz="2400" dirty="0"/>
              <a:t>tersebut jadi. </a:t>
            </a: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4301176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r>
              <a:rPr lang="en-US" altLang="ko-KR" dirty="0" err="1"/>
              <a:t>Dasar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Menurut Pressman cakupan rekayasa sistem meliputi: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Kedua bentuk rekayasa di atas digunakan untuk </a:t>
            </a:r>
            <a:endParaRPr lang="en-US" sz="2400" dirty="0"/>
          </a:p>
          <a:p>
            <a:r>
              <a:rPr lang="id-ID" sz="2400" dirty="0"/>
              <a:t>pengembangan sistem berbasis komputer. </a:t>
            </a:r>
            <a:endParaRPr lang="en-US" sz="2400" dirty="0"/>
          </a:p>
          <a:p>
            <a:r>
              <a:rPr lang="id-ID" sz="2400" dirty="0"/>
              <a:t>Dalam hal ini untuk mengalokasikan peran perangkat </a:t>
            </a:r>
            <a:endParaRPr lang="en-US" sz="2400" dirty="0"/>
          </a:p>
          <a:p>
            <a:r>
              <a:rPr lang="id-ID" sz="2400" dirty="0"/>
              <a:t>lunak komputer serta menentukan kaitan yang </a:t>
            </a:r>
            <a:endParaRPr lang="en-US" sz="2400" dirty="0"/>
          </a:p>
          <a:p>
            <a:r>
              <a:rPr lang="id-ID" sz="2400" dirty="0"/>
              <a:t>menyatukan perangkat lunak dengan elemen sistem </a:t>
            </a:r>
            <a:endParaRPr lang="en-US" sz="2400" dirty="0"/>
          </a:p>
          <a:p>
            <a:r>
              <a:rPr lang="id-ID" sz="2400" dirty="0"/>
              <a:t>berbasis komputer lainnya  </a:t>
            </a: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771627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r>
              <a:rPr lang="en-US" altLang="ko-KR" dirty="0" err="1"/>
              <a:t>Dasar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60648"/>
          </a:xfrm>
        </p:spPr>
        <p:txBody>
          <a:bodyPr/>
          <a:lstStyle/>
          <a:p>
            <a:r>
              <a:rPr lang="en-US" sz="2400" b="1" dirty="0" err="1"/>
              <a:t>Sistem</a:t>
            </a:r>
            <a:r>
              <a:rPr lang="en-US" sz="2400" b="1" dirty="0"/>
              <a:t> </a:t>
            </a:r>
            <a:r>
              <a:rPr lang="en-US" sz="2400" b="1" dirty="0" err="1"/>
              <a:t>Berbasis</a:t>
            </a:r>
            <a:r>
              <a:rPr lang="en-US" sz="2400" b="1" dirty="0"/>
              <a:t> </a:t>
            </a:r>
            <a:r>
              <a:rPr lang="en-US" sz="2400" b="1" dirty="0" err="1"/>
              <a:t>Komputer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de-DE" sz="2400" dirty="0">
                <a:solidFill>
                  <a:srgbClr val="FF0000"/>
                </a:solidFill>
              </a:rPr>
              <a:t>Sistem berbasis komputer dapat didefinisikan sebagai</a:t>
            </a:r>
            <a:r>
              <a:rPr lang="de-DE" sz="2400" dirty="0"/>
              <a:t>: </a:t>
            </a:r>
          </a:p>
          <a:p>
            <a:r>
              <a:rPr lang="id-ID" sz="2400" dirty="0"/>
              <a:t>Kumpulan atau susunan elemen-elemen yang </a:t>
            </a:r>
            <a:endParaRPr lang="en-US" sz="2400" dirty="0"/>
          </a:p>
          <a:p>
            <a:r>
              <a:rPr lang="id-ID" sz="2400" dirty="0"/>
              <a:t>diorganisasi untuk mengerjakan berbagai tujuan (goal) </a:t>
            </a:r>
            <a:endParaRPr lang="en-US" sz="2400" dirty="0"/>
          </a:p>
          <a:p>
            <a:r>
              <a:rPr lang="id-ID" sz="2400" dirty="0"/>
              <a:t>yang sudah didefinisikan sebelumnya dengan cara </a:t>
            </a:r>
            <a:endParaRPr lang="en-US" sz="2400" dirty="0"/>
          </a:p>
          <a:p>
            <a:r>
              <a:rPr lang="id-ID" sz="2400" dirty="0"/>
              <a:t>memproses informasi</a:t>
            </a:r>
          </a:p>
        </p:txBody>
      </p:sp>
    </p:spTree>
    <p:extLst>
      <p:ext uri="{BB962C8B-B14F-4D97-AF65-F5344CB8AC3E}">
        <p14:creationId xmlns:p14="http://schemas.microsoft.com/office/powerpoint/2010/main" val="256295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r>
              <a:rPr lang="en-US" altLang="ko-KR" dirty="0" err="1"/>
              <a:t>Dasar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Elemen-elemen sistem berbasis komputer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>
                <a:solidFill>
                  <a:srgbClr val="FF0000"/>
                </a:solidFill>
              </a:rPr>
              <a:t>Perangkat lunak</a:t>
            </a:r>
            <a:r>
              <a:rPr lang="id-ID" sz="2400" dirty="0"/>
              <a:t>, yaitu program komputer, struktur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data, dan dokumentasi terkait. </a:t>
            </a:r>
            <a:endParaRPr lang="en-US" sz="2400" dirty="0"/>
          </a:p>
          <a:p>
            <a:endParaRPr lang="id-ID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>
                <a:solidFill>
                  <a:srgbClr val="FF0000"/>
                </a:solidFill>
              </a:rPr>
              <a:t>Perangkat keras</a:t>
            </a:r>
            <a:r>
              <a:rPr lang="id-ID" sz="2400" dirty="0"/>
              <a:t>, yaitu perangkat elektronik yang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menyediakan kemampuan komputasi dan perangkat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elektromekanik (misalnya: sensor, motor, pompa)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yang menyediakan fungsi dunia luar. </a:t>
            </a:r>
          </a:p>
        </p:txBody>
      </p:sp>
    </p:spTree>
    <p:extLst>
      <p:ext uri="{BB962C8B-B14F-4D97-AF65-F5344CB8AC3E}">
        <p14:creationId xmlns:p14="http://schemas.microsoft.com/office/powerpoint/2010/main" val="4010445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r>
              <a:rPr lang="en-US" altLang="ko-KR" dirty="0" err="1"/>
              <a:t>Dasar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Elemen-elemen sistem berbasis komputer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>
                <a:solidFill>
                  <a:srgbClr val="FF0000"/>
                </a:solidFill>
              </a:rPr>
              <a:t>Manusia</a:t>
            </a:r>
            <a:r>
              <a:rPr lang="id-ID" sz="2400" dirty="0"/>
              <a:t>, yaitu pemakai dan operator perangkat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keras dan perangkat lunak. </a:t>
            </a:r>
            <a:endParaRPr lang="en-US" sz="2400" dirty="0"/>
          </a:p>
          <a:p>
            <a:endParaRPr lang="id-ID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>
                <a:solidFill>
                  <a:srgbClr val="FF0000"/>
                </a:solidFill>
              </a:rPr>
              <a:t>Basis data</a:t>
            </a:r>
            <a:r>
              <a:rPr lang="id-ID" sz="2400" dirty="0"/>
              <a:t>, yaitu kumpulan informasi yang besar dan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terorganisasi yang diakses melalui perangkat lunak. </a:t>
            </a:r>
          </a:p>
        </p:txBody>
      </p:sp>
    </p:spTree>
    <p:extLst>
      <p:ext uri="{BB962C8B-B14F-4D97-AF65-F5344CB8AC3E}">
        <p14:creationId xmlns:p14="http://schemas.microsoft.com/office/powerpoint/2010/main" val="858504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r>
              <a:rPr lang="en-US" altLang="ko-KR" dirty="0" err="1"/>
              <a:t>Dasar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Elemen-elemen sistem berbasis komputer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>
                <a:solidFill>
                  <a:srgbClr val="FF0000"/>
                </a:solidFill>
              </a:rPr>
              <a:t>Dokumentasi</a:t>
            </a:r>
            <a:r>
              <a:rPr lang="id-ID" sz="2400" dirty="0"/>
              <a:t>, yaitu buku-buku manual, formulir, dan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informasi deskriptif lainnya yang menggambarkan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penggunaan dan atau operasional sistem. 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id-ID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>
                <a:solidFill>
                  <a:srgbClr val="FF0000"/>
                </a:solidFill>
              </a:rPr>
              <a:t>Prosedur</a:t>
            </a:r>
            <a:r>
              <a:rPr lang="id-ID" sz="2400" dirty="0"/>
              <a:t>, yaitu langkah-langkah yang menjelaskan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pemakaian spesifik dari setiap elemen sistem. </a:t>
            </a:r>
          </a:p>
        </p:txBody>
      </p:sp>
    </p:spTree>
    <p:extLst>
      <p:ext uri="{BB962C8B-B14F-4D97-AF65-F5344CB8AC3E}">
        <p14:creationId xmlns:p14="http://schemas.microsoft.com/office/powerpoint/2010/main" val="1607468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r>
              <a:rPr lang="en-US" altLang="ko-KR" dirty="0" err="1"/>
              <a:t>Dasar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de-DE" sz="2400" b="1" dirty="0"/>
              <a:t>Beberapa contoh sistem berbasis komputer: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>
                <a:solidFill>
                  <a:srgbClr val="FF0000"/>
                </a:solidFill>
              </a:rPr>
              <a:t>Sistem informasi</a:t>
            </a:r>
            <a:r>
              <a:rPr lang="id-ID" sz="2400" dirty="0"/>
              <a:t>, yaitu sistem yang akan mengolah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data dari dalam atau luar organisasi menjadi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informasi untuk mendukung proses operasional dan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manajerial. </a:t>
            </a:r>
          </a:p>
          <a:p>
            <a:r>
              <a:rPr lang="id-ID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784525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Pengertian</a:t>
            </a:r>
            <a:r>
              <a:rPr lang="en-US" altLang="ko-KR" dirty="0"/>
              <a:t> </a:t>
            </a:r>
            <a:r>
              <a:rPr lang="en-US" altLang="ko-KR" dirty="0" err="1"/>
              <a:t>Dasar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de-DE" sz="2400" b="1" dirty="0"/>
              <a:t>Beberapa contoh sistem berbasis komputer: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>
                <a:solidFill>
                  <a:srgbClr val="FF0000"/>
                </a:solidFill>
              </a:rPr>
              <a:t>Sistem kendali proses</a:t>
            </a:r>
            <a:r>
              <a:rPr lang="id-ID" sz="2400" dirty="0"/>
              <a:t>, yaitu sistem yang mengendali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kan proses-proses fisis dengan bantuan perangkat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elektromekanik dan sensor tertentu. </a:t>
            </a:r>
            <a:endParaRPr lang="en-US" sz="2400" dirty="0"/>
          </a:p>
          <a:p>
            <a:endParaRPr lang="id-ID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>
                <a:solidFill>
                  <a:srgbClr val="FF0000"/>
                </a:solidFill>
              </a:rPr>
              <a:t>Sistem pakar</a:t>
            </a:r>
            <a:r>
              <a:rPr lang="id-ID" sz="2400" dirty="0"/>
              <a:t>, yaitu sistem yang mengaplikasikan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metodologi penalaran pengetahuan untuk ranah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tertentu sehingga dapat memberikan saran atau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rekomendasi layaknya seorang pakar. </a:t>
            </a:r>
          </a:p>
        </p:txBody>
      </p:sp>
    </p:spTree>
    <p:extLst>
      <p:ext uri="{BB962C8B-B14F-4D97-AF65-F5344CB8AC3E}">
        <p14:creationId xmlns:p14="http://schemas.microsoft.com/office/powerpoint/2010/main" val="14807130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t-IT" sz="2400" b="1" dirty="0"/>
              <a:t>Tujuan dari information engineering (IE) adalah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Mendefinisikan suatu arsitektur yang memungkinkan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bisnis menggunakan informasi secara efektif. 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id-ID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Membuat rencana menyeluruh untuk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mengimplementasi arsitektur-arsitektur tersebut,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yaitu:</a:t>
            </a:r>
            <a:r>
              <a:rPr lang="en-US" sz="2400" dirty="0"/>
              <a:t> </a:t>
            </a:r>
            <a:r>
              <a:rPr lang="en-US" sz="2400" dirty="0" err="1"/>
              <a:t>arsitektur</a:t>
            </a:r>
            <a:r>
              <a:rPr lang="en-US" sz="2400" dirty="0"/>
              <a:t> data, </a:t>
            </a:r>
            <a:r>
              <a:rPr lang="en-US" sz="2400" dirty="0" err="1"/>
              <a:t>arsitektur</a:t>
            </a:r>
            <a:r>
              <a:rPr lang="en-US" sz="2400" dirty="0"/>
              <a:t> </a:t>
            </a:r>
            <a:r>
              <a:rPr lang="en-US" sz="2400" dirty="0" err="1"/>
              <a:t>aplikasi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</a:p>
          <a:p>
            <a:r>
              <a:rPr lang="en-US" sz="2400" dirty="0"/>
              <a:t>           </a:t>
            </a:r>
            <a:r>
              <a:rPr lang="en-US" sz="2400" dirty="0" err="1"/>
              <a:t>infrastruktur</a:t>
            </a:r>
            <a:r>
              <a:rPr lang="en-US" sz="2400" dirty="0"/>
              <a:t> </a:t>
            </a:r>
            <a:r>
              <a:rPr lang="en-US" sz="2400" dirty="0" err="1"/>
              <a:t>teknologi</a:t>
            </a:r>
            <a:endParaRPr lang="id-ID" dirty="0"/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9994942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t-IT" sz="2400" b="1" dirty="0"/>
              <a:t>Tujuan dari information engineering (IE) adalah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b="1" dirty="0">
                <a:solidFill>
                  <a:srgbClr val="FF0000"/>
                </a:solidFill>
              </a:rPr>
              <a:t>arsitektur data</a:t>
            </a:r>
            <a:endParaRPr lang="en-US" sz="2400" b="1" dirty="0">
              <a:solidFill>
                <a:srgbClr val="FF0000"/>
              </a:solidFill>
            </a:endParaRPr>
          </a:p>
          <a:p>
            <a:r>
              <a:rPr lang="id-ID" sz="2400" dirty="0"/>
              <a:t>kerangka kerja untuk informasi yang dibutuhkan bisnis/</a:t>
            </a:r>
            <a:endParaRPr lang="en-US" sz="2400" dirty="0"/>
          </a:p>
          <a:p>
            <a:r>
              <a:rPr lang="id-ID" sz="2400" dirty="0"/>
              <a:t>fungsi bisnis. </a:t>
            </a:r>
            <a:endParaRPr lang="en-US" sz="2400" dirty="0"/>
          </a:p>
          <a:p>
            <a:r>
              <a:rPr lang="id-ID" sz="2400" dirty="0"/>
              <a:t>Informasi dari arsitektur ini merupakan objek data </a:t>
            </a:r>
            <a:endParaRPr lang="en-US" sz="2400" dirty="0"/>
          </a:p>
          <a:p>
            <a:r>
              <a:rPr lang="id-ID" sz="2400" dirty="0"/>
              <a:t>yang digunakan oleh suatu basisdata dan </a:t>
            </a:r>
            <a:endParaRPr lang="en-US" sz="2400" dirty="0"/>
          </a:p>
          <a:p>
            <a:r>
              <a:rPr lang="id-ID" sz="2400" dirty="0"/>
              <a:t>ditransformasikan menjadi sebuah informasi yang </a:t>
            </a:r>
            <a:endParaRPr lang="en-US" sz="2400" dirty="0"/>
          </a:p>
          <a:p>
            <a:r>
              <a:rPr lang="id-ID" sz="2400" dirty="0"/>
              <a:t>dibutuhkan oleh bisnis/fungsi bisnis. </a:t>
            </a:r>
          </a:p>
          <a:p>
            <a:endParaRPr lang="id-ID" dirty="0"/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1051060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t-IT" sz="2400" b="1" dirty="0"/>
              <a:t>Tujuan dari information engineering (IE) adalah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b="1" dirty="0">
                <a:solidFill>
                  <a:srgbClr val="FF0000"/>
                </a:solidFill>
              </a:rPr>
              <a:t>arsitektur aplikasi</a:t>
            </a:r>
            <a:endParaRPr lang="en-US" sz="2400" b="1" dirty="0">
              <a:solidFill>
                <a:srgbClr val="FF0000"/>
              </a:solidFill>
            </a:endParaRPr>
          </a:p>
          <a:p>
            <a:r>
              <a:rPr lang="id-ID" sz="2400" dirty="0"/>
              <a:t>elemen sistem yang mentransformasi objek pada </a:t>
            </a:r>
            <a:endParaRPr lang="en-US" sz="2400" dirty="0"/>
          </a:p>
          <a:p>
            <a:r>
              <a:rPr lang="id-ID" sz="2400" dirty="0"/>
              <a:t>arsitektur data untuk berbagai keperluan bisnis. </a:t>
            </a:r>
            <a:endParaRPr lang="en-US" sz="2400" dirty="0"/>
          </a:p>
          <a:p>
            <a:r>
              <a:rPr lang="id-ID" sz="2400" dirty="0"/>
              <a:t>Arsitektur aplikasi ini bisa dianggap sebagai sistem </a:t>
            </a:r>
            <a:endParaRPr lang="en-US" sz="2400" dirty="0"/>
          </a:p>
          <a:p>
            <a:r>
              <a:rPr lang="id-ID" sz="2400" dirty="0"/>
              <a:t>program (perangkat lunak) yang melakukan </a:t>
            </a:r>
            <a:endParaRPr lang="en-US" sz="2400" dirty="0"/>
          </a:p>
          <a:p>
            <a:r>
              <a:rPr lang="id-ID" sz="2400" dirty="0"/>
              <a:t>transformasi data tersebut. </a:t>
            </a:r>
            <a:endParaRPr lang="en-US" sz="2400" dirty="0"/>
          </a:p>
          <a:p>
            <a:r>
              <a:rPr lang="id-ID" sz="2400" dirty="0"/>
              <a:t>Namun dalam konteks yang luas arsitektur aplikasi bisa </a:t>
            </a:r>
            <a:endParaRPr lang="en-US" sz="2400" dirty="0"/>
          </a:p>
          <a:p>
            <a:r>
              <a:rPr lang="id-ID" sz="2400" dirty="0"/>
              <a:t>mencakup perasan manusia dan prosedur bisnis yang </a:t>
            </a:r>
            <a:endParaRPr lang="en-US" sz="2400" dirty="0"/>
          </a:p>
          <a:p>
            <a:r>
              <a:rPr lang="id-ID" sz="2400" dirty="0"/>
              <a:t>belum terotomatisasi. </a:t>
            </a:r>
          </a:p>
          <a:p>
            <a:endParaRPr lang="id-ID" dirty="0"/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21945944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t-IT" sz="2400" b="1" dirty="0"/>
              <a:t>Tujuan dari information engineering (IE) adalah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b="1" dirty="0">
                <a:solidFill>
                  <a:srgbClr val="FF0000"/>
                </a:solidFill>
              </a:rPr>
              <a:t>infrastuktur teknologi</a:t>
            </a:r>
            <a:endParaRPr lang="en-US" sz="2400" b="1" dirty="0">
              <a:solidFill>
                <a:srgbClr val="FF0000"/>
              </a:solidFill>
            </a:endParaRPr>
          </a:p>
          <a:p>
            <a:r>
              <a:rPr lang="id-ID" sz="2400" dirty="0"/>
              <a:t>fondasi untuk arsitektur data dan aplikasi, mencakup </a:t>
            </a:r>
            <a:endParaRPr lang="en-US" sz="2400" dirty="0"/>
          </a:p>
          <a:p>
            <a:r>
              <a:rPr lang="id-ID" sz="2400" dirty="0"/>
              <a:t>perangkat keras dan perangkat lunak yang digunakan </a:t>
            </a:r>
            <a:endParaRPr lang="en-US" sz="2400" dirty="0"/>
          </a:p>
          <a:p>
            <a:r>
              <a:rPr lang="id-ID" sz="2400" dirty="0"/>
              <a:t>untuk mendukung data dan aplikasi.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Hal ini bisa mencakup komputer, jaringan komputer, </a:t>
            </a:r>
            <a:endParaRPr lang="en-US" sz="2400" dirty="0"/>
          </a:p>
          <a:p>
            <a:r>
              <a:rPr lang="id-ID" sz="2400" dirty="0"/>
              <a:t>teknologi penyimpanan, dan arsitektur untuk </a:t>
            </a:r>
            <a:endParaRPr lang="en-US" sz="2400" dirty="0"/>
          </a:p>
          <a:p>
            <a:r>
              <a:rPr lang="id-ID" sz="2400" dirty="0"/>
              <a:t>mengimplementasikan teknologi tersebut. </a:t>
            </a:r>
          </a:p>
          <a:p>
            <a:endParaRPr lang="id-ID" dirty="0"/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3978530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Hirarki Rekayasa Informasi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6239659-60CE-40FA-80E1-DE6089D776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888" t="16941" r="26376" b="14983"/>
          <a:stretch/>
        </p:blipFill>
        <p:spPr>
          <a:xfrm>
            <a:off x="1967388" y="1729408"/>
            <a:ext cx="5209223" cy="4777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2295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Hirarki Rekayasa Informasi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Perencanaan stategi informasi ini memandang bisnis </a:t>
            </a:r>
            <a:endParaRPr lang="en-US" sz="2400" dirty="0"/>
          </a:p>
          <a:p>
            <a:r>
              <a:rPr lang="id-ID" sz="2400" dirty="0"/>
              <a:t>secara keseluruhan sebagai sebuah entitas dan </a:t>
            </a:r>
            <a:endParaRPr lang="en-US" sz="2400" dirty="0"/>
          </a:p>
          <a:p>
            <a:r>
              <a:rPr lang="id-ID" sz="2400" dirty="0"/>
              <a:t>memisahkan domain bisnis yang penting dalam </a:t>
            </a:r>
            <a:endParaRPr lang="en-US" sz="2400" dirty="0"/>
          </a:p>
          <a:p>
            <a:r>
              <a:rPr lang="id-ID" sz="2400" dirty="0"/>
              <a:t>sebuah enterprise (perusahaan). </a:t>
            </a:r>
            <a:endParaRPr lang="en-US" sz="2400" dirty="0"/>
          </a:p>
          <a:p>
            <a:r>
              <a:rPr lang="id-ID" sz="2400" dirty="0"/>
              <a:t>Selain itu perencanaan strategi informasi </a:t>
            </a:r>
            <a:endParaRPr lang="en-US" sz="2400" dirty="0"/>
          </a:p>
          <a:p>
            <a:r>
              <a:rPr lang="id-ID" sz="2400" dirty="0"/>
              <a:t>mendefinisikan objek data, hubungannnya, serta </a:t>
            </a:r>
            <a:endParaRPr lang="en-US" sz="2400" dirty="0"/>
          </a:p>
          <a:p>
            <a:r>
              <a:rPr lang="id-ID" sz="2400" dirty="0"/>
              <a:t>bagaimana data tersebut mengalir dalam domain </a:t>
            </a:r>
            <a:endParaRPr lang="en-US" sz="2400" dirty="0"/>
          </a:p>
          <a:p>
            <a:r>
              <a:rPr lang="id-ID" sz="2400" dirty="0"/>
              <a:t>bisnis yang terlihat pada tingkat enterprise </a:t>
            </a:r>
            <a:endParaRPr lang="en-US" sz="2400" dirty="0"/>
          </a:p>
          <a:p>
            <a:r>
              <a:rPr lang="id-ID" sz="2400" dirty="0"/>
              <a:t>(perusahaan) </a:t>
            </a:r>
          </a:p>
        </p:txBody>
      </p:sp>
    </p:spTree>
    <p:extLst>
      <p:ext uri="{BB962C8B-B14F-4D97-AF65-F5344CB8AC3E}">
        <p14:creationId xmlns:p14="http://schemas.microsoft.com/office/powerpoint/2010/main" val="39623215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Hirarki Rekayasa Informasi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Selanjutnya dari pandangan domain pada aktivitas </a:t>
            </a:r>
            <a:endParaRPr lang="en-US" sz="2400" dirty="0"/>
          </a:p>
          <a:p>
            <a:r>
              <a:rPr lang="id-ID" sz="2400" dirty="0"/>
              <a:t>rekayasa infromasi disebut sebagai </a:t>
            </a:r>
            <a:r>
              <a:rPr lang="id-ID" sz="2400" i="1" dirty="0">
                <a:solidFill>
                  <a:srgbClr val="FF0000"/>
                </a:solidFill>
              </a:rPr>
              <a:t>analisis area bisnis/</a:t>
            </a:r>
            <a:endParaRPr lang="en-US" sz="2400" i="1" dirty="0">
              <a:solidFill>
                <a:srgbClr val="FF0000"/>
              </a:solidFill>
            </a:endParaRPr>
          </a:p>
          <a:p>
            <a:r>
              <a:rPr lang="id-ID" sz="2400" i="1" dirty="0">
                <a:solidFill>
                  <a:srgbClr val="FF0000"/>
                </a:solidFill>
              </a:rPr>
              <a:t>bussiness area analysis </a:t>
            </a:r>
            <a:r>
              <a:rPr lang="id-ID" sz="2400" dirty="0"/>
              <a:t>yang mengidentifikasikan data </a:t>
            </a:r>
            <a:endParaRPr lang="en-US" sz="2400" dirty="0"/>
          </a:p>
          <a:p>
            <a:r>
              <a:rPr lang="id-ID" sz="2400" dirty="0"/>
              <a:t>(entitas/objek data) dan fungsi yang dibutuhkan oleh </a:t>
            </a:r>
            <a:endParaRPr lang="en-US" sz="2400" dirty="0"/>
          </a:p>
          <a:p>
            <a:r>
              <a:rPr lang="id-ID" sz="2400" dirty="0"/>
              <a:t>area bisnis (domain) yang telah dipilih. </a:t>
            </a:r>
          </a:p>
        </p:txBody>
      </p:sp>
    </p:spTree>
    <p:extLst>
      <p:ext uri="{BB962C8B-B14F-4D97-AF65-F5344CB8AC3E}">
        <p14:creationId xmlns:p14="http://schemas.microsoft.com/office/powerpoint/2010/main" val="25170646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Hirarki Rekayasa Informasi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Keluaran dari aktivitas analisis area bisnis adalah untuk </a:t>
            </a:r>
            <a:endParaRPr lang="en-US" sz="2400" dirty="0"/>
          </a:p>
          <a:p>
            <a:r>
              <a:rPr lang="id-ID" sz="2400" dirty="0"/>
              <a:t>memisahkan area dimana sistem infromasi dapat </a:t>
            </a:r>
            <a:endParaRPr lang="en-US" sz="2400" dirty="0"/>
          </a:p>
          <a:p>
            <a:r>
              <a:rPr lang="id-ID" sz="2400" dirty="0"/>
              <a:t>mendukung area bisnis tersebut. </a:t>
            </a:r>
            <a:endParaRPr lang="en-US" sz="2400" dirty="0"/>
          </a:p>
          <a:p>
            <a:r>
              <a:rPr lang="id-ID" sz="2400" dirty="0"/>
              <a:t>Dalam pandangan elemen pada aktivitas rekayasa </a:t>
            </a:r>
            <a:endParaRPr lang="en-US" sz="2400" dirty="0"/>
          </a:p>
          <a:p>
            <a:r>
              <a:rPr lang="id-ID" sz="2400" dirty="0"/>
              <a:t>informasi, kebutuhan dasar dari sistem informasi </a:t>
            </a:r>
            <a:endParaRPr lang="en-US" sz="2400" dirty="0"/>
          </a:p>
          <a:p>
            <a:r>
              <a:rPr lang="id-ID" sz="2400" dirty="0"/>
              <a:t>tersebut akan dimodelkan dan diterjemahkan ke </a:t>
            </a:r>
            <a:endParaRPr lang="en-US" sz="2400" dirty="0"/>
          </a:p>
          <a:p>
            <a:r>
              <a:rPr lang="id-ID" sz="2400" dirty="0"/>
              <a:t>dalam asrsitektur data, arsitektur aplikasi dan </a:t>
            </a:r>
            <a:endParaRPr lang="en-US" sz="2400" dirty="0"/>
          </a:p>
          <a:p>
            <a:r>
              <a:rPr lang="id-ID" sz="2400" dirty="0"/>
              <a:t>infrastruktur teknologi. </a:t>
            </a:r>
            <a:r>
              <a:rPr lang="id-ID" sz="2400" dirty="0">
                <a:solidFill>
                  <a:srgbClr val="FF0000"/>
                </a:solidFill>
              </a:rPr>
              <a:t>Aktivitas ini disebut dengan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i="1" dirty="0">
                <a:solidFill>
                  <a:srgbClr val="FF0000"/>
                </a:solidFill>
              </a:rPr>
              <a:t>desain sistem bisnis/bussiness system design</a:t>
            </a:r>
            <a:r>
              <a:rPr lang="id-ID" sz="2400" dirty="0">
                <a:solidFill>
                  <a:srgbClr val="FF000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078516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Hirarki Rekayasa Informasi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Setelah aktivitas desain sistem bisnis dilakukan, </a:t>
            </a:r>
            <a:endParaRPr lang="en-US" sz="2400" dirty="0"/>
          </a:p>
          <a:p>
            <a:r>
              <a:rPr lang="id-ID" sz="2400" dirty="0"/>
              <a:t>aktivitas konstruksi dan integrasi /construction and </a:t>
            </a:r>
            <a:endParaRPr lang="en-US" sz="2400" dirty="0"/>
          </a:p>
          <a:p>
            <a:r>
              <a:rPr lang="id-ID" sz="2400" dirty="0"/>
              <a:t>Integration yang berfokus pada detail dari </a:t>
            </a:r>
            <a:endParaRPr lang="en-US" sz="2400" dirty="0"/>
          </a:p>
          <a:p>
            <a:r>
              <a:rPr lang="id-ID" sz="2400" dirty="0"/>
              <a:t>implementasi.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589184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Hirarki Rekayasa Informasi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Kemudian desain arsitektur dan infrastruktur pada </a:t>
            </a:r>
            <a:endParaRPr lang="en-US" sz="2400" dirty="0"/>
          </a:p>
          <a:p>
            <a:r>
              <a:rPr lang="id-ID" sz="2400" dirty="0"/>
              <a:t>aktivitas desian sistem bisnis akan diimplementasikan </a:t>
            </a:r>
            <a:endParaRPr lang="en-US" sz="2400" dirty="0"/>
          </a:p>
          <a:p>
            <a:r>
              <a:rPr lang="id-ID" sz="2400" dirty="0"/>
              <a:t>dengan mengkonstruksikan/membangun basisdata dan </a:t>
            </a:r>
            <a:endParaRPr lang="en-US" sz="2400" dirty="0"/>
          </a:p>
          <a:p>
            <a:r>
              <a:rPr lang="id-ID" sz="2400" dirty="0"/>
              <a:t>struktur data, membangun aplikasi yang menggunakan </a:t>
            </a:r>
            <a:endParaRPr lang="en-US" sz="2400" dirty="0"/>
          </a:p>
          <a:p>
            <a:r>
              <a:rPr lang="id-ID" sz="2400" dirty="0"/>
              <a:t>komponen-komponen program, serta memilih </a:t>
            </a:r>
            <a:endParaRPr lang="en-US" sz="2400" dirty="0"/>
          </a:p>
          <a:p>
            <a:r>
              <a:rPr lang="id-ID" sz="2400" dirty="0"/>
              <a:t>infrastruktur teknologi yang sesuai untuk mendukung </a:t>
            </a:r>
            <a:endParaRPr lang="en-US" sz="2400" dirty="0"/>
          </a:p>
          <a:p>
            <a:r>
              <a:rPr lang="id-ID" sz="2400" dirty="0"/>
              <a:t>desain tersebut. </a:t>
            </a:r>
            <a:endParaRPr lang="en-US" sz="2400" dirty="0"/>
          </a:p>
          <a:p>
            <a:r>
              <a:rPr lang="id-ID" sz="2400" dirty="0"/>
              <a:t>Kemudian akan diintegrasikan untuk membentuk </a:t>
            </a:r>
            <a:endParaRPr lang="en-US" sz="2400" dirty="0"/>
          </a:p>
          <a:p>
            <a:r>
              <a:rPr lang="id-ID" sz="2400" dirty="0"/>
              <a:t>sebuah sistem informasi atau aplikasi yang lengkap. </a:t>
            </a: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5955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Perencanaan Strategi Informasi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Perencanaan Strategi Informasi merupakan langkah </a:t>
            </a:r>
            <a:endParaRPr lang="en-US" sz="2400" dirty="0"/>
          </a:p>
          <a:p>
            <a:r>
              <a:rPr lang="id-ID" sz="2400" dirty="0"/>
              <a:t>pertama dalam aktivitas rekayasa informasi. </a:t>
            </a:r>
            <a:endParaRPr lang="en-US" sz="2400" dirty="0"/>
          </a:p>
          <a:p>
            <a:r>
              <a:rPr lang="id-ID" sz="2400" dirty="0"/>
              <a:t>Tujuan dari aktivitas ini adalah 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fi-FI" sz="2400" dirty="0"/>
              <a:t>Menentukan sasaran dan tujuan dari bisnis.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Mengisolasi faktor-faktor sukses dan kritis yang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memungkinkan tujuan dan sasaran dari bisnis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tercapai.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sv-SE" sz="2400" dirty="0"/>
              <a:t>Menganalisa pengaruh teknologi dan otomasi </a:t>
            </a:r>
          </a:p>
          <a:p>
            <a:r>
              <a:rPr lang="sv-SE" sz="2400" dirty="0"/>
              <a:t>   terhadap tujuan dan sasaran dari bisnis. </a:t>
            </a:r>
          </a:p>
          <a:p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0167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fi-FI" sz="2400" b="1" dirty="0">
                <a:solidFill>
                  <a:srgbClr val="FF0000"/>
                </a:solidFill>
              </a:rPr>
              <a:t>Menentukan sasaran dan tujuan dari bisnis.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Sasaran yang dimaksud disini merupakan sebuah </a:t>
            </a:r>
            <a:endParaRPr lang="en-US" sz="2400" dirty="0"/>
          </a:p>
          <a:p>
            <a:r>
              <a:rPr lang="id-ID" sz="2400" dirty="0"/>
              <a:t>pernyataan umum dari arah yang ingin dicapai.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Sebagai contoh sasaran bisnis untuk perusahaan </a:t>
            </a:r>
            <a:endParaRPr lang="en-US" sz="2400" dirty="0"/>
          </a:p>
          <a:p>
            <a:r>
              <a:rPr lang="id-ID" sz="2400" dirty="0"/>
              <a:t>perakitan mobil adalah mengurangi biaya pembuatan </a:t>
            </a:r>
            <a:endParaRPr lang="en-US" sz="2400" dirty="0"/>
          </a:p>
          <a:p>
            <a:r>
              <a:rPr lang="id-ID" sz="2400" dirty="0"/>
              <a:t>produk.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Sedangkan Tujuan bisnis disini merupakan bentuk </a:t>
            </a:r>
            <a:endParaRPr lang="en-US" sz="2400" dirty="0"/>
          </a:p>
          <a:p>
            <a:r>
              <a:rPr lang="id-ID" sz="2400" dirty="0"/>
              <a:t>kegiatan kuantitatif dari sasaran.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534836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fi-FI" sz="2400" b="1" dirty="0">
                <a:solidFill>
                  <a:srgbClr val="FF0000"/>
                </a:solidFill>
              </a:rPr>
              <a:t>Menentukan sasaran dan tujuan dari bisnis.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Sebagai contoh untuk mencapai sasaran supaya </a:t>
            </a:r>
            <a:endParaRPr lang="en-US" sz="2400" dirty="0"/>
          </a:p>
          <a:p>
            <a:r>
              <a:rPr lang="id-ID" sz="2400" dirty="0"/>
              <a:t>perusahaan perakitan mobil dapat mengurangi biaya </a:t>
            </a:r>
            <a:endParaRPr lang="en-US" sz="2400" dirty="0"/>
          </a:p>
          <a:p>
            <a:r>
              <a:rPr lang="id-ID" sz="2400" dirty="0"/>
              <a:t>pembuatan produk, perusahaan mempunyai tujuan </a:t>
            </a:r>
            <a:endParaRPr lang="en-US" sz="2400" dirty="0"/>
          </a:p>
          <a:p>
            <a:r>
              <a:rPr lang="id-ID" sz="2400" dirty="0"/>
              <a:t>sebagai berikut: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id-ID" sz="2400" dirty="0"/>
              <a:t>mengotomatisasi pemasangan komponen yang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dilakukan secara manual.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id-ID" sz="2400" dirty="0"/>
              <a:t>mengimplementasikan sistem kontrol produksi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secara real-time.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fi-FI" sz="2400" dirty="0"/>
              <a:t>mendapatkan konsensi harga 10% dari pemasok,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id-ID" sz="2400" dirty="0"/>
              <a:t>dan lainnya. </a:t>
            </a: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9316484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fi-FI" sz="2400" b="1" dirty="0">
                <a:solidFill>
                  <a:srgbClr val="FF0000"/>
                </a:solidFill>
              </a:rPr>
              <a:t>Menentukan sasaran dan tujuan dari bisnis.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pPr algn="ctr"/>
            <a:endParaRPr lang="en-US" sz="2400" dirty="0">
              <a:solidFill>
                <a:srgbClr val="FF0000"/>
              </a:solidFill>
            </a:endParaRPr>
          </a:p>
          <a:p>
            <a:pPr algn="ctr"/>
            <a:r>
              <a:rPr lang="id-ID" sz="2400" dirty="0">
                <a:solidFill>
                  <a:schemeClr val="tx1"/>
                </a:solidFill>
              </a:rPr>
              <a:t>Jadi dapat disimpulkan bahwa </a:t>
            </a:r>
            <a:r>
              <a:rPr lang="id-ID" sz="2400" dirty="0">
                <a:solidFill>
                  <a:srgbClr val="FF0000"/>
                </a:solidFill>
              </a:rPr>
              <a:t>sasaran lebih cenderung </a:t>
            </a:r>
            <a:endParaRPr lang="en-US" sz="2400" dirty="0">
              <a:solidFill>
                <a:srgbClr val="FF0000"/>
              </a:solidFill>
            </a:endParaRPr>
          </a:p>
          <a:p>
            <a:pPr algn="ctr"/>
            <a:r>
              <a:rPr lang="id-ID" sz="2400" dirty="0">
                <a:solidFill>
                  <a:srgbClr val="FF0000"/>
                </a:solidFill>
              </a:rPr>
              <a:t>ke strategi</a:t>
            </a:r>
            <a:r>
              <a:rPr lang="id-ID" sz="2400" dirty="0">
                <a:solidFill>
                  <a:schemeClr val="tx1"/>
                </a:solidFill>
              </a:rPr>
              <a:t> sedangkan </a:t>
            </a:r>
            <a:r>
              <a:rPr lang="id-ID" sz="2400" dirty="0">
                <a:solidFill>
                  <a:srgbClr val="FF0000"/>
                </a:solidFill>
              </a:rPr>
              <a:t>tujuan bersifat tak</a:t>
            </a:r>
            <a:r>
              <a:rPr lang="en-US" sz="2400" dirty="0">
                <a:solidFill>
                  <a:srgbClr val="FF0000"/>
                </a:solidFill>
              </a:rPr>
              <a:t>t</a:t>
            </a:r>
            <a:r>
              <a:rPr lang="id-ID" sz="2400" dirty="0">
                <a:solidFill>
                  <a:srgbClr val="FF0000"/>
                </a:solidFill>
              </a:rPr>
              <a:t>is</a:t>
            </a:r>
            <a:endParaRPr lang="id-ID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019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528192"/>
            <a:ext cx="8229600" cy="460648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>
                <a:solidFill>
                  <a:srgbClr val="FF0000"/>
                </a:solidFill>
              </a:rPr>
              <a:t>Mengisolasi faktor-faktor sukses dan kritis yang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rgbClr val="FF0000"/>
                </a:solidFill>
              </a:rPr>
              <a:t>   </a:t>
            </a:r>
            <a:r>
              <a:rPr lang="id-ID" sz="2400" dirty="0">
                <a:solidFill>
                  <a:srgbClr val="FF0000"/>
                </a:solidFill>
              </a:rPr>
              <a:t>memungkinkan tujuan dan sasaran dari bisnis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rgbClr val="FF0000"/>
                </a:solidFill>
              </a:rPr>
              <a:t>   </a:t>
            </a:r>
            <a:r>
              <a:rPr lang="id-ID" sz="2400" dirty="0">
                <a:solidFill>
                  <a:srgbClr val="FF0000"/>
                </a:solidFill>
              </a:rPr>
              <a:t>tercapai.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708920"/>
            <a:ext cx="8229600" cy="3600400"/>
          </a:xfrm>
        </p:spPr>
        <p:txBody>
          <a:bodyPr/>
          <a:lstStyle/>
          <a:p>
            <a:r>
              <a:rPr lang="id-ID" sz="2400" dirty="0"/>
              <a:t>Faktor sukses dan kritis ini harus ada, jika sasaran dan </a:t>
            </a:r>
            <a:endParaRPr lang="en-US" sz="2400" dirty="0"/>
          </a:p>
          <a:p>
            <a:r>
              <a:rPr lang="id-ID" sz="2400" dirty="0"/>
              <a:t>tujuan bisnis akan dicapai, sehingga perencanaan </a:t>
            </a:r>
            <a:endParaRPr lang="en-US" sz="2400" dirty="0"/>
          </a:p>
          <a:p>
            <a:r>
              <a:rPr lang="id-ID" sz="2400" dirty="0"/>
              <a:t>managemen harus mengakomodasinya. </a:t>
            </a:r>
          </a:p>
        </p:txBody>
      </p:sp>
    </p:spTree>
    <p:extLst>
      <p:ext uri="{BB962C8B-B14F-4D97-AF65-F5344CB8AC3E}">
        <p14:creationId xmlns:p14="http://schemas.microsoft.com/office/powerpoint/2010/main" val="5157490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528192"/>
            <a:ext cx="8229600" cy="460648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>
                <a:solidFill>
                  <a:srgbClr val="FF0000"/>
                </a:solidFill>
              </a:rPr>
              <a:t>Mengisolasi faktor-faktor sukses dan kritis yang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rgbClr val="FF0000"/>
                </a:solidFill>
              </a:rPr>
              <a:t>   </a:t>
            </a:r>
            <a:r>
              <a:rPr lang="id-ID" sz="2400" dirty="0">
                <a:solidFill>
                  <a:srgbClr val="FF0000"/>
                </a:solidFill>
              </a:rPr>
              <a:t>memungkinkan tujuan dan sasaran dari bisnis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>
                <a:solidFill>
                  <a:srgbClr val="FF0000"/>
                </a:solidFill>
              </a:rPr>
              <a:t>   </a:t>
            </a:r>
            <a:r>
              <a:rPr lang="id-ID" sz="2400" dirty="0">
                <a:solidFill>
                  <a:srgbClr val="FF0000"/>
                </a:solidFill>
              </a:rPr>
              <a:t>tercapai.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708920"/>
            <a:ext cx="8229600" cy="3600400"/>
          </a:xfrm>
        </p:spPr>
        <p:txBody>
          <a:bodyPr/>
          <a:lstStyle/>
          <a:p>
            <a:r>
              <a:rPr lang="id-ID" sz="2400" dirty="0"/>
              <a:t>Beberapa faktor sukses kritis untuk sasaran perusahan </a:t>
            </a:r>
            <a:endParaRPr lang="en-US" sz="2400" dirty="0"/>
          </a:p>
          <a:p>
            <a:r>
              <a:rPr lang="id-ID" sz="2400" dirty="0"/>
              <a:t>perakitan mobil seperti pada contoh diatas berupa: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id-ID" sz="2400" dirty="0"/>
              <a:t>mesin dengan realibilitas yang tinggi.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id-ID" sz="2400" dirty="0"/>
              <a:t>motivasi dan pelatihan pekerja.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id-ID" sz="2400" dirty="0"/>
              <a:t>rencana penjualan untuk meyakinkan pemasok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menurunkan harga,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id-ID" sz="2400" dirty="0"/>
              <a:t>dan lainnya. </a:t>
            </a:r>
          </a:p>
        </p:txBody>
      </p:sp>
    </p:spTree>
    <p:extLst>
      <p:ext uri="{BB962C8B-B14F-4D97-AF65-F5344CB8AC3E}">
        <p14:creationId xmlns:p14="http://schemas.microsoft.com/office/powerpoint/2010/main" val="21594787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sv-SE" sz="2400" dirty="0">
                <a:solidFill>
                  <a:srgbClr val="FF0000"/>
                </a:solidFill>
              </a:rPr>
              <a:t>Menganalisa pengaruh teknologi dan otomasi </a:t>
            </a:r>
          </a:p>
          <a:p>
            <a:r>
              <a:rPr lang="sv-SE" sz="2400" dirty="0">
                <a:solidFill>
                  <a:srgbClr val="FF0000"/>
                </a:solidFill>
              </a:rPr>
              <a:t>   terhadap tujuan dan sasaran dari bisnis.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2132856"/>
            <a:ext cx="8229600" cy="3600400"/>
          </a:xfrm>
        </p:spPr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Tujuan analisa pengaruh teknologi adalah </a:t>
            </a:r>
            <a:r>
              <a:rPr lang="id-ID" sz="2400" dirty="0"/>
              <a:t>menguji </a:t>
            </a:r>
            <a:endParaRPr lang="en-US" sz="2400" dirty="0"/>
          </a:p>
          <a:p>
            <a:r>
              <a:rPr lang="id-ID" sz="2400" dirty="0"/>
              <a:t>sasaran dan tujuan serta memberikan indikasi </a:t>
            </a:r>
            <a:endParaRPr lang="en-US" sz="2400" dirty="0"/>
          </a:p>
          <a:p>
            <a:r>
              <a:rPr lang="id-ID" sz="2400" dirty="0"/>
              <a:t>mengenai teknologi-teknologi yang akan berpengaruh </a:t>
            </a:r>
            <a:endParaRPr lang="en-US" sz="2400" dirty="0"/>
          </a:p>
          <a:p>
            <a:r>
              <a:rPr lang="id-ID" sz="2400" dirty="0"/>
              <a:t>langsung dan tidak langsung terhadap sasaran dan </a:t>
            </a:r>
            <a:endParaRPr lang="en-US" sz="2400" dirty="0"/>
          </a:p>
          <a:p>
            <a:r>
              <a:rPr lang="id-ID" sz="2400" dirty="0"/>
              <a:t>tujuan dari bisnis. </a:t>
            </a:r>
            <a:endParaRPr lang="en-US" sz="2400" dirty="0"/>
          </a:p>
          <a:p>
            <a:endParaRPr lang="id-ID" sz="2400" dirty="0"/>
          </a:p>
          <a:p>
            <a:r>
              <a:rPr lang="sv-SE" sz="2400" dirty="0"/>
              <a:t>Menganalisa informasi yang ada untuk menentukan</a:t>
            </a:r>
          </a:p>
          <a:p>
            <a:r>
              <a:rPr lang="sv-SE" sz="2400" dirty="0"/>
              <a:t>perannya dalam pencapaian tujuan dan sasaran bisnis. </a:t>
            </a: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6253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Pemodelan Enterprise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Tujuan dari pemodelan enterprise untuk mengetahui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>
                <a:solidFill>
                  <a:srgbClr val="FF0000"/>
                </a:solidFill>
              </a:rPr>
              <a:t>pandangan terhadap sebuah bisnis</a:t>
            </a:r>
            <a:r>
              <a:rPr lang="id-ID" sz="2400" dirty="0"/>
              <a:t>, yaitu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Menentukan struktur dan fungsi organisasional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dalam area bisnis yang digambarkan oleh struktur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organisasi.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Mendekomposisi fungsi bisnis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Menghubungkan sasaran, tujuan dan faktor sukses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kritis dengan organisasi dan fungsinya. </a:t>
            </a:r>
          </a:p>
          <a:p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2989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0C6A488-459C-446F-9A87-A594EA6611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738" t="24788" r="22438" b="14983"/>
          <a:stretch/>
        </p:blipFill>
        <p:spPr>
          <a:xfrm>
            <a:off x="1269976" y="1484784"/>
            <a:ext cx="7531036" cy="4829491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Diagram organisasi dan pemetaan fungsi bisnis ke </a:t>
            </a:r>
            <a:endParaRPr lang="en-US" sz="2400" b="1" dirty="0"/>
          </a:p>
          <a:p>
            <a:r>
              <a:rPr lang="id-ID" sz="2400" b="1" dirty="0"/>
              <a:t>area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3180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Diagram organisasi dan pemetaan fungsi bisnis ke </a:t>
            </a:r>
            <a:endParaRPr lang="en-US" sz="2400" b="1" dirty="0"/>
          </a:p>
          <a:p>
            <a:r>
              <a:rPr lang="id-ID" sz="2400" b="1" dirty="0"/>
              <a:t>area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endParaRPr lang="en-US" sz="2400" dirty="0"/>
          </a:p>
          <a:p>
            <a:r>
              <a:rPr lang="id-ID" sz="2400" dirty="0"/>
              <a:t>Masing-masing kotak dalam diagram organisasi diatas </a:t>
            </a:r>
            <a:endParaRPr lang="en-US" sz="2400" dirty="0"/>
          </a:p>
          <a:p>
            <a:r>
              <a:rPr lang="id-ID" sz="2400" dirty="0"/>
              <a:t>menunjukkan area bisnis enterprise.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Kemudian fungsi-fungsi bisnis dan proses bisnis akan </a:t>
            </a:r>
            <a:endParaRPr lang="en-US" sz="2400" dirty="0"/>
          </a:p>
          <a:p>
            <a:r>
              <a:rPr lang="id-ID" sz="2400" dirty="0"/>
              <a:t>diidentifikasikan, kemudian fungsi bisnis tersebut akan </a:t>
            </a:r>
            <a:endParaRPr lang="en-US" sz="2400" dirty="0"/>
          </a:p>
          <a:p>
            <a:r>
              <a:rPr lang="id-ID" sz="2400" dirty="0"/>
              <a:t>dihubungkan dengan area bisnis yang bertanggung </a:t>
            </a:r>
            <a:endParaRPr lang="en-US" sz="2400" dirty="0"/>
          </a:p>
          <a:p>
            <a:r>
              <a:rPr lang="id-ID" sz="2400" dirty="0"/>
              <a:t>jawab terhadap fungsi tersebut. </a:t>
            </a: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7652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Diagram organisasi dan pemetaan fungsi bisnis ke </a:t>
            </a:r>
            <a:endParaRPr lang="en-US" sz="2400" b="1" dirty="0"/>
          </a:p>
          <a:p>
            <a:r>
              <a:rPr lang="id-ID" sz="2400" b="1" dirty="0"/>
              <a:t>area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endParaRPr lang="en-US" sz="2400" dirty="0"/>
          </a:p>
          <a:p>
            <a:r>
              <a:rPr lang="id-ID" sz="2400" dirty="0"/>
              <a:t>Fungsi bisnis ini merupakan aktivitas yang dimiliki oleh </a:t>
            </a:r>
            <a:endParaRPr lang="en-US" sz="2400" dirty="0"/>
          </a:p>
          <a:p>
            <a:r>
              <a:rPr lang="id-ID" sz="2400" dirty="0"/>
              <a:t>sebuah area bisnis yang harus diselesaik</a:t>
            </a:r>
            <a:r>
              <a:rPr lang="en-US" sz="2400" dirty="0"/>
              <a:t>a</a:t>
            </a:r>
            <a:r>
              <a:rPr lang="id-ID" sz="2400" dirty="0"/>
              <a:t>n untuk </a:t>
            </a:r>
            <a:endParaRPr lang="en-US" sz="2400" dirty="0"/>
          </a:p>
          <a:p>
            <a:r>
              <a:rPr lang="id-ID" sz="2400" dirty="0"/>
              <a:t>mendukung keseluruhan bisnis enterprise.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Sedangkan proses bisnis sebuah proses yang </a:t>
            </a:r>
            <a:endParaRPr lang="en-US" sz="2400" dirty="0"/>
          </a:p>
          <a:p>
            <a:r>
              <a:rPr lang="id-ID" sz="2400" dirty="0"/>
              <a:t>menerima input dan mengeluarkan output yang </a:t>
            </a:r>
            <a:endParaRPr lang="en-US" sz="2400" dirty="0"/>
          </a:p>
          <a:p>
            <a:r>
              <a:rPr lang="id-ID" sz="2400" dirty="0"/>
              <a:t>merupakan transformasi dari fungsi bisnis pada area </a:t>
            </a:r>
            <a:endParaRPr lang="en-US" sz="2400" dirty="0"/>
          </a:p>
          <a:p>
            <a:r>
              <a:rPr lang="id-ID" sz="2400" dirty="0"/>
              <a:t>bisnis tertentu. </a:t>
            </a:r>
            <a:endParaRPr lang="id-ID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5544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Diagram organisasi dan pemetaan fungsi bisnis ke </a:t>
            </a:r>
            <a:endParaRPr lang="en-US" sz="2400" b="1" dirty="0"/>
          </a:p>
          <a:p>
            <a:r>
              <a:rPr lang="id-ID" sz="2400" b="1" dirty="0"/>
              <a:t>area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>
                <a:solidFill>
                  <a:srgbClr val="FF0000"/>
                </a:solidFill>
              </a:rPr>
              <a:t>Untuk memahami sebuah fungsi bisnis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/>
              <a:t>ditransformasikan ke dalam serangkaian proses bisnis, </a:t>
            </a:r>
            <a:endParaRPr lang="en-US" sz="2400" dirty="0"/>
          </a:p>
          <a:p>
            <a:r>
              <a:rPr lang="id-ID" sz="2400" dirty="0">
                <a:solidFill>
                  <a:srgbClr val="FF0000"/>
                </a:solidFill>
              </a:rPr>
              <a:t>perhatikan fungsi analisis pasar pada gambar </a:t>
            </a:r>
            <a:r>
              <a:rPr lang="en-US" sz="2400" dirty="0">
                <a:solidFill>
                  <a:srgbClr val="FF0000"/>
                </a:solidFill>
              </a:rPr>
              <a:t>d</a:t>
            </a:r>
            <a:r>
              <a:rPr lang="id-ID" sz="2400" dirty="0">
                <a:solidFill>
                  <a:srgbClr val="FF0000"/>
                </a:solidFill>
              </a:rPr>
              <a:t>iagram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>
                <a:solidFill>
                  <a:srgbClr val="FF0000"/>
                </a:solidFill>
              </a:rPr>
              <a:t>organisasi dan pemetaan fungsi bisnis ke area bisnis </a:t>
            </a:r>
            <a:endParaRPr lang="en-US" altLang="ko-KR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969236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Proses bi</a:t>
            </a:r>
            <a:r>
              <a:rPr lang="en-US" sz="2400" b="1" dirty="0"/>
              <a:t>s</a:t>
            </a:r>
            <a:r>
              <a:rPr lang="id-ID" sz="2400" b="1" dirty="0"/>
              <a:t>nis pada fungsi bisnis analisis pasar berupa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Mengumpulkan semua data penjualan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Menganalisa data penjualan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Mengembangkan profil pembeli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Mempelajari trend pembelian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dan lainnya. 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302857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Pemodelan Data Tingkat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Pemodelan data tingkat bisnis menurut schaum </a:t>
            </a:r>
            <a:r>
              <a:rPr lang="id-ID" sz="2400" dirty="0"/>
              <a:t>adalah </a:t>
            </a:r>
            <a:endParaRPr lang="en-US" sz="2400" dirty="0"/>
          </a:p>
          <a:p>
            <a:r>
              <a:rPr lang="id-ID" sz="2400" dirty="0"/>
              <a:t>sebuah aktivitas pemodelan enterprise yang berfokus </a:t>
            </a:r>
            <a:endParaRPr lang="en-US" sz="2400" dirty="0"/>
          </a:p>
          <a:p>
            <a:r>
              <a:rPr lang="id-ID" sz="2400" dirty="0"/>
              <a:t>pada objek data (entitas) yang dibutuhkan untuk</a:t>
            </a:r>
            <a:endParaRPr lang="en-US" sz="2400" dirty="0"/>
          </a:p>
          <a:p>
            <a:r>
              <a:rPr lang="id-ID" sz="2400" dirty="0"/>
              <a:t>mencapai sasaran dan fungsi bisnis dari sebuah </a:t>
            </a:r>
            <a:endParaRPr lang="en-US" sz="2400" dirty="0"/>
          </a:p>
          <a:p>
            <a:r>
              <a:rPr lang="id-ID" sz="2400" dirty="0"/>
              <a:t>enterprise </a:t>
            </a:r>
            <a:endParaRPr lang="en-US" sz="2400" dirty="0"/>
          </a:p>
          <a:p>
            <a:r>
              <a:rPr lang="id-ID" sz="2400" dirty="0"/>
              <a:t>Objek data yang akan dimodelkan pada tingkat bisnis </a:t>
            </a:r>
            <a:endParaRPr lang="en-US" sz="2400" dirty="0"/>
          </a:p>
          <a:p>
            <a:r>
              <a:rPr lang="id-ID" sz="2400" dirty="0"/>
              <a:t>pada umumnya merupakan data yang berhubungan </a:t>
            </a:r>
            <a:endParaRPr lang="en-US" sz="2400" dirty="0"/>
          </a:p>
          <a:p>
            <a:r>
              <a:rPr lang="id-ID" sz="2400" dirty="0"/>
              <a:t>dengan informasi konsumen dan produsen, seperti </a:t>
            </a:r>
            <a:endParaRPr lang="en-US" sz="2400" dirty="0"/>
          </a:p>
          <a:p>
            <a:r>
              <a:rPr lang="id-ID" sz="2400" dirty="0"/>
              <a:t>pelanggan, barang, penjualan, data pegawai dan </a:t>
            </a:r>
            <a:endParaRPr lang="en-US" sz="2400" dirty="0"/>
          </a:p>
          <a:p>
            <a:r>
              <a:rPr lang="id-ID" sz="2400" dirty="0"/>
              <a:t>lainnya. </a:t>
            </a:r>
            <a:endParaRPr lang="en-US" sz="2400" dirty="0">
              <a:solidFill>
                <a:srgbClr val="FF0000"/>
              </a:solidFill>
            </a:endParaRP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7214596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Pemodelan Data Tingkat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Sebagai contoh perekayasa informasi akan </a:t>
            </a:r>
            <a:endParaRPr lang="en-US" sz="2400" dirty="0"/>
          </a:p>
          <a:p>
            <a:r>
              <a:rPr lang="id-ID" sz="2400" dirty="0"/>
              <a:t>menentukan objek data pelanggan sebagai objek yang </a:t>
            </a:r>
            <a:endParaRPr lang="en-US" sz="2400" dirty="0"/>
          </a:p>
          <a:p>
            <a:r>
              <a:rPr lang="id-ID" sz="2400" dirty="0"/>
              <a:t>berperan dalam pemodelan enterprise, untuk </a:t>
            </a:r>
            <a:endParaRPr lang="en-US" sz="2400" dirty="0"/>
          </a:p>
          <a:p>
            <a:r>
              <a:rPr lang="id-ID" sz="2400" dirty="0"/>
              <a:t>menggambarkan objek pelanggan lebih jelas </a:t>
            </a:r>
            <a:endParaRPr lang="en-US" sz="2400" dirty="0"/>
          </a:p>
          <a:p>
            <a:r>
              <a:rPr lang="id-ID" sz="2400" dirty="0"/>
              <a:t>ditentukan atribut-atribut dari objek tersebut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021622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Pemodelan Data Tingkat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Objek</a:t>
            </a:r>
            <a:r>
              <a:rPr lang="en-US" sz="2400" dirty="0"/>
              <a:t>:</a:t>
            </a:r>
            <a:r>
              <a:rPr lang="id-ID" sz="2400" dirty="0"/>
              <a:t> </a:t>
            </a:r>
            <a:r>
              <a:rPr lang="en-US" sz="2400" dirty="0"/>
              <a:t>	</a:t>
            </a:r>
            <a:r>
              <a:rPr lang="id-ID" sz="2400" b="1" dirty="0"/>
              <a:t>Pelanggan </a:t>
            </a:r>
            <a:endParaRPr lang="id-ID" sz="2400" dirty="0"/>
          </a:p>
          <a:p>
            <a:r>
              <a:rPr lang="id-ID" sz="2400" dirty="0"/>
              <a:t>Atribut: </a:t>
            </a:r>
            <a:r>
              <a:rPr lang="en-US" sz="2400" dirty="0"/>
              <a:t>	</a:t>
            </a:r>
            <a:r>
              <a:rPr lang="id-ID" sz="2400" dirty="0"/>
              <a:t>Nama</a:t>
            </a:r>
          </a:p>
          <a:p>
            <a:r>
              <a:rPr lang="id-ID" sz="2400" dirty="0"/>
              <a:t> </a:t>
            </a:r>
            <a:r>
              <a:rPr lang="en-US" sz="2400" dirty="0"/>
              <a:t>		</a:t>
            </a:r>
            <a:r>
              <a:rPr lang="id-ID" sz="2400" dirty="0"/>
              <a:t>Nama Perusahaan </a:t>
            </a:r>
          </a:p>
          <a:p>
            <a:r>
              <a:rPr lang="en-US" sz="2400" dirty="0"/>
              <a:t>		</a:t>
            </a:r>
            <a:r>
              <a:rPr lang="id-ID" sz="2400" dirty="0"/>
              <a:t>Pekerjaan </a:t>
            </a:r>
          </a:p>
          <a:p>
            <a:r>
              <a:rPr lang="en-US" sz="2400" dirty="0"/>
              <a:t>		</a:t>
            </a:r>
            <a:r>
              <a:rPr lang="id-ID" sz="2400" dirty="0"/>
              <a:t>Alamat Bisnis </a:t>
            </a:r>
          </a:p>
          <a:p>
            <a:r>
              <a:rPr lang="en-US" sz="2400" dirty="0"/>
              <a:t>		</a:t>
            </a:r>
            <a:r>
              <a:rPr lang="id-ID" sz="2400" dirty="0"/>
              <a:t>Produk yang diminati </a:t>
            </a:r>
          </a:p>
          <a:p>
            <a:r>
              <a:rPr lang="en-US" sz="2400" dirty="0"/>
              <a:t>		</a:t>
            </a:r>
            <a:r>
              <a:rPr lang="id-ID" sz="2400" dirty="0"/>
              <a:t>Pembelian </a:t>
            </a:r>
          </a:p>
          <a:p>
            <a:r>
              <a:rPr lang="en-US" sz="2400" dirty="0"/>
              <a:t>		</a:t>
            </a:r>
            <a:r>
              <a:rPr lang="id-ID" sz="2400" dirty="0"/>
              <a:t>Tanggal kontak terakhir </a:t>
            </a:r>
          </a:p>
          <a:p>
            <a:r>
              <a:rPr lang="en-US" sz="2400" dirty="0"/>
              <a:t>		</a:t>
            </a:r>
            <a:r>
              <a:rPr lang="id-ID" sz="2400" dirty="0"/>
              <a:t>Status kontak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6950987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Pemodelan Data Tingkat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nn-NO" sz="2400" dirty="0"/>
              <a:t>Setelah menentukan semua objek data yang ada </a:t>
            </a:r>
          </a:p>
          <a:p>
            <a:r>
              <a:rPr lang="nn-NO" sz="2400" dirty="0"/>
              <a:t>dalam pemodelan enterprise, kemudian akan dilakukan </a:t>
            </a:r>
          </a:p>
          <a:p>
            <a:r>
              <a:rPr lang="nn-NO" sz="2400" dirty="0"/>
              <a:t>keterhubungan antar objek data tersebut.</a:t>
            </a:r>
          </a:p>
          <a:p>
            <a:endParaRPr lang="nn-NO" sz="2400" dirty="0"/>
          </a:p>
          <a:p>
            <a:r>
              <a:rPr lang="id-ID" sz="2400" dirty="0"/>
              <a:t>Sebagai contoh gambar </a:t>
            </a:r>
            <a:r>
              <a:rPr lang="en-US" sz="2400" dirty="0" err="1"/>
              <a:t>dibawah</a:t>
            </a:r>
            <a:r>
              <a:rPr lang="en-US" sz="2400" dirty="0"/>
              <a:t> </a:t>
            </a:r>
            <a:r>
              <a:rPr lang="id-ID" sz="2400" dirty="0"/>
              <a:t>menunjukkan </a:t>
            </a:r>
            <a:endParaRPr lang="en-US" sz="2400" dirty="0"/>
          </a:p>
          <a:p>
            <a:r>
              <a:rPr lang="id-ID" sz="2400" dirty="0"/>
              <a:t>hubungan antar objek data pelanggan dengan sebuah </a:t>
            </a:r>
            <a:endParaRPr lang="en-US" sz="2400" dirty="0"/>
          </a:p>
          <a:p>
            <a:r>
              <a:rPr lang="id-ID" sz="2400" dirty="0"/>
              <a:t>produk XYZ dan seorang sales.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8029046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Pemodelan Data Tingkat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Pada gambar menunjukkan keterhubungan dua arah </a:t>
            </a:r>
            <a:endParaRPr lang="en-US" sz="2400" dirty="0"/>
          </a:p>
          <a:p>
            <a:r>
              <a:rPr lang="id-ID" sz="2400" dirty="0"/>
              <a:t>antar objek data, yaitu seorang pelanggan membeli</a:t>
            </a:r>
            <a:endParaRPr lang="en-US" sz="2400" dirty="0"/>
          </a:p>
          <a:p>
            <a:r>
              <a:rPr lang="id-ID" sz="2400" dirty="0"/>
              <a:t>sebuah produk XYZ dan produk XYZ dibeli oleh </a:t>
            </a:r>
            <a:endParaRPr lang="en-US" sz="2400" dirty="0"/>
          </a:p>
          <a:p>
            <a:r>
              <a:rPr lang="id-ID" sz="2400" dirty="0"/>
              <a:t>seorang pelanggan. </a:t>
            </a:r>
            <a:endParaRPr lang="en-US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2FA6EF5-5194-43B8-BA73-2AAA11A2F0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988" t="48599" r="54725" b="21446"/>
          <a:stretch/>
        </p:blipFill>
        <p:spPr>
          <a:xfrm>
            <a:off x="1907704" y="3757397"/>
            <a:ext cx="5030216" cy="2623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89495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Analisa Area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Analisa area bisnis merupakan </a:t>
            </a:r>
            <a:r>
              <a:rPr lang="id-ID" sz="2400" dirty="0"/>
              <a:t>tahapan aktifitas </a:t>
            </a:r>
            <a:endParaRPr lang="en-US" sz="2400" dirty="0"/>
          </a:p>
          <a:p>
            <a:r>
              <a:rPr lang="id-ID" sz="2400" dirty="0"/>
              <a:t>rekayasa infromasi dari sisi pandangan domain.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Dalam aktivitas ini perekayasa informasi akan </a:t>
            </a:r>
            <a:endParaRPr lang="en-US" sz="2400" dirty="0"/>
          </a:p>
          <a:p>
            <a:r>
              <a:rPr lang="id-ID" sz="2400" dirty="0"/>
              <a:t>menganalisa dan menggambarkan bagaimana objek </a:t>
            </a:r>
            <a:endParaRPr lang="en-US" sz="2400" dirty="0"/>
          </a:p>
          <a:p>
            <a:r>
              <a:rPr lang="id-ID" sz="2400" dirty="0"/>
              <a:t>data digunakan dan ditransformasikan pada </a:t>
            </a:r>
            <a:endParaRPr lang="en-US" sz="2400" dirty="0"/>
          </a:p>
          <a:p>
            <a:r>
              <a:rPr lang="id-ID" sz="2400" dirty="0"/>
              <a:t>masing-masing area bisnis, serta bagaimana fungsi dan </a:t>
            </a:r>
            <a:endParaRPr lang="en-US" sz="2400" dirty="0"/>
          </a:p>
          <a:p>
            <a:r>
              <a:rPr lang="id-ID" sz="2400" dirty="0"/>
              <a:t>proses bisnis pada area bisnis mentransformasikan </a:t>
            </a:r>
            <a:endParaRPr lang="en-US" sz="2400" dirty="0"/>
          </a:p>
          <a:p>
            <a:r>
              <a:rPr lang="id-ID" sz="2400" dirty="0"/>
              <a:t>objek data tersebut.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014960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Analisa Area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Untuk memodelkan objek data dan transformasinya </a:t>
            </a:r>
            <a:endParaRPr lang="en-US" sz="2400" dirty="0"/>
          </a:p>
          <a:p>
            <a:r>
              <a:rPr lang="id-ID" sz="2400" dirty="0"/>
              <a:t>terhadap area bisnis dapat menggunakan sejumlah </a:t>
            </a:r>
            <a:endParaRPr lang="en-US" sz="2400" dirty="0"/>
          </a:p>
          <a:p>
            <a:r>
              <a:rPr lang="id-ID" sz="2400" dirty="0"/>
              <a:t>model yang berbeda yaitu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Model data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Model aliran proses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Diagram dekomposisi proses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Berbagai matriks lintas referensi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6480761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Analisa Area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Objek data yang telah disaring pada tahap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>
                <a:solidFill>
                  <a:srgbClr val="FF0000"/>
                </a:solidFill>
              </a:rPr>
              <a:t>perencanaan strategi informasi akan digunakan pada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>
                <a:solidFill>
                  <a:srgbClr val="FF0000"/>
                </a:solidFill>
              </a:rPr>
              <a:t>masing-masing area bisnis. 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id-ID" sz="2400" dirty="0"/>
              <a:t>Sebagai contoh objek data pelanggan akan digunakan </a:t>
            </a:r>
            <a:endParaRPr lang="en-US" sz="2400" dirty="0"/>
          </a:p>
          <a:p>
            <a:r>
              <a:rPr lang="id-ID" sz="2400" dirty="0"/>
              <a:t>oleh bagian penjualan. Setelah dilakukan analisis dan </a:t>
            </a:r>
            <a:endParaRPr lang="en-US" sz="2400" dirty="0"/>
          </a:p>
          <a:p>
            <a:r>
              <a:rPr lang="id-ID" sz="2400" dirty="0"/>
              <a:t>evaluasi kebutuhan bagian penjualan (domain </a:t>
            </a:r>
            <a:endParaRPr lang="en-US" sz="2400" dirty="0"/>
          </a:p>
          <a:p>
            <a:r>
              <a:rPr lang="id-ID" sz="2400" dirty="0"/>
              <a:t>penjualan), selanjutnya objek data pelanggan akan </a:t>
            </a:r>
            <a:endParaRPr lang="en-US" sz="2400" dirty="0"/>
          </a:p>
          <a:p>
            <a:r>
              <a:rPr lang="id-ID" sz="2400" dirty="0"/>
              <a:t>disaring kembali disesuaikan dengan kebutuhan yang </a:t>
            </a:r>
            <a:endParaRPr lang="en-US" sz="2400" dirty="0"/>
          </a:p>
          <a:p>
            <a:r>
              <a:rPr lang="id-ID" sz="2400" dirty="0"/>
              <a:t>diinginkan oleh penjualan.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1419337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Analisa Area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000" dirty="0"/>
              <a:t>Objek: </a:t>
            </a:r>
            <a:r>
              <a:rPr lang="en-US" sz="2000" dirty="0"/>
              <a:t>	</a:t>
            </a:r>
            <a:r>
              <a:rPr lang="id-ID" sz="2000" b="1" dirty="0"/>
              <a:t>Pelanggan </a:t>
            </a:r>
            <a:endParaRPr lang="id-ID" sz="2000" dirty="0"/>
          </a:p>
          <a:p>
            <a:r>
              <a:rPr lang="id-ID" sz="2000" dirty="0"/>
              <a:t>Atribut: Nama </a:t>
            </a:r>
          </a:p>
          <a:p>
            <a:r>
              <a:rPr lang="en-US" sz="2000" dirty="0"/>
              <a:t>	</a:t>
            </a:r>
            <a:r>
              <a:rPr lang="id-ID" sz="2000" dirty="0"/>
              <a:t>Nama Perusahaan </a:t>
            </a:r>
            <a:r>
              <a:rPr lang="en-US" sz="2000" dirty="0">
                <a:sym typeface="Wingdings" panose="05000000000000000000" pitchFamily="2" charset="2"/>
              </a:rPr>
              <a:t> </a:t>
            </a:r>
            <a:r>
              <a:rPr lang="id-ID" sz="2000" b="1" dirty="0"/>
              <a:t>Objek : Perusahaan </a:t>
            </a:r>
            <a:endParaRPr lang="id-ID" sz="2000" dirty="0"/>
          </a:p>
          <a:p>
            <a:r>
              <a:rPr lang="en-US" sz="2000" dirty="0"/>
              <a:t>	</a:t>
            </a:r>
            <a:r>
              <a:rPr lang="id-ID" sz="2000" dirty="0"/>
              <a:t>Pekerjaan </a:t>
            </a:r>
            <a:endParaRPr lang="en-US" sz="2000" dirty="0"/>
          </a:p>
          <a:p>
            <a:r>
              <a:rPr lang="en-US" sz="2000" dirty="0"/>
              <a:t>	</a:t>
            </a:r>
            <a:r>
              <a:rPr lang="id-ID" sz="2000" dirty="0"/>
              <a:t>Alamat Bisnis </a:t>
            </a:r>
          </a:p>
          <a:p>
            <a:r>
              <a:rPr lang="en-US" sz="2000" dirty="0"/>
              <a:t>	</a:t>
            </a:r>
            <a:r>
              <a:rPr lang="id-ID" sz="2000" dirty="0"/>
              <a:t>Produk yang diminati </a:t>
            </a:r>
          </a:p>
          <a:p>
            <a:r>
              <a:rPr lang="en-US" sz="2000" dirty="0"/>
              <a:t>	</a:t>
            </a:r>
            <a:r>
              <a:rPr lang="id-ID" sz="2000" dirty="0"/>
              <a:t>Pembelian </a:t>
            </a:r>
          </a:p>
          <a:p>
            <a:r>
              <a:rPr lang="en-US" sz="2000" dirty="0"/>
              <a:t>	</a:t>
            </a:r>
            <a:r>
              <a:rPr lang="id-ID" sz="2000" dirty="0"/>
              <a:t>Tanggal kontak terakhir </a:t>
            </a:r>
            <a:r>
              <a:rPr lang="en-US" sz="2000" dirty="0">
                <a:sym typeface="Wingdings" panose="05000000000000000000" pitchFamily="2" charset="2"/>
              </a:rPr>
              <a:t></a:t>
            </a:r>
            <a:r>
              <a:rPr lang="id-ID" sz="2000" dirty="0"/>
              <a:t> rekaman kontak </a:t>
            </a:r>
          </a:p>
          <a:p>
            <a:r>
              <a:rPr lang="nb-NO" sz="2000" dirty="0"/>
              <a:t>	Status kontak   </a:t>
            </a:r>
            <a:r>
              <a:rPr lang="nb-NO" sz="2000" dirty="0">
                <a:sym typeface="Wingdings" panose="05000000000000000000" pitchFamily="2" charset="2"/>
              </a:rPr>
              <a:t></a:t>
            </a:r>
            <a:r>
              <a:rPr lang="nb-NO" sz="2000" dirty="0"/>
              <a:t> status kontak terakhir </a:t>
            </a:r>
          </a:p>
          <a:p>
            <a:r>
              <a:rPr lang="en-US" sz="2000" dirty="0"/>
              <a:t>			</a:t>
            </a:r>
            <a:r>
              <a:rPr lang="en-US" sz="2000" dirty="0">
                <a:sym typeface="Wingdings" panose="05000000000000000000" pitchFamily="2" charset="2"/>
              </a:rPr>
              <a:t></a:t>
            </a:r>
            <a:r>
              <a:rPr lang="id-ID" sz="2000" dirty="0"/>
              <a:t> tanggal kontak selanjutnya </a:t>
            </a:r>
          </a:p>
          <a:p>
            <a:r>
              <a:rPr lang="en-US" sz="2000" dirty="0"/>
              <a:t>			</a:t>
            </a:r>
            <a:r>
              <a:rPr lang="en-US" sz="2000" dirty="0">
                <a:sym typeface="Wingdings" panose="05000000000000000000" pitchFamily="2" charset="2"/>
              </a:rPr>
              <a:t> </a:t>
            </a:r>
            <a:r>
              <a:rPr lang="id-ID" sz="2000" dirty="0"/>
              <a:t>sifat kontak yang disepakati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5577215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Analisa Area Bisnis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Nama perusahaan merupakan atribut yang dimodifikasi </a:t>
            </a:r>
            <a:endParaRPr lang="en-US" sz="2400" dirty="0"/>
          </a:p>
          <a:p>
            <a:r>
              <a:rPr lang="id-ID" sz="2400" dirty="0"/>
              <a:t>untuk objek data yang lain yaitu Perusahaan. </a:t>
            </a:r>
            <a:endParaRPr lang="en-US" sz="2400" dirty="0"/>
          </a:p>
          <a:p>
            <a:r>
              <a:rPr lang="id-ID" sz="2400" dirty="0"/>
              <a:t>Objek perusahaan ini tidak hanya berisi atribut nama </a:t>
            </a:r>
            <a:endParaRPr lang="en-US" sz="2400" dirty="0"/>
          </a:p>
          <a:p>
            <a:r>
              <a:rPr lang="id-ID" sz="2400" dirty="0"/>
              <a:t>perusahaan saja, namun ada atribut tambahan yang </a:t>
            </a:r>
            <a:endParaRPr lang="en-US" sz="2400" dirty="0"/>
          </a:p>
          <a:p>
            <a:r>
              <a:rPr lang="id-ID" sz="2400" dirty="0"/>
              <a:t>lainnya seperti alamat perusahaan, kebutuhan </a:t>
            </a:r>
            <a:endParaRPr lang="en-US" sz="2400" dirty="0"/>
          </a:p>
          <a:p>
            <a:r>
              <a:rPr lang="id-ID" sz="2400" dirty="0"/>
              <a:t>pembelian, besar perusahaan dan lainnya. </a:t>
            </a:r>
            <a:endParaRPr lang="en-US" sz="2400" dirty="0"/>
          </a:p>
          <a:p>
            <a:r>
              <a:rPr lang="id-ID" sz="2400" dirty="0"/>
              <a:t>Selain itu ada beberapa aribut yang dimodifikasi dan </a:t>
            </a:r>
            <a:endParaRPr lang="en-US" sz="2400" dirty="0"/>
          </a:p>
          <a:p>
            <a:r>
              <a:rPr lang="id-ID" sz="2400" dirty="0"/>
              <a:t>ditambahkan yang berguna untuk domain penjualan </a:t>
            </a:r>
            <a:endParaRPr lang="en-US" sz="2400" dirty="0"/>
          </a:p>
          <a:p>
            <a:r>
              <a:rPr lang="id-ID" sz="2400" dirty="0"/>
              <a:t>seperti rekaman kontak, status kontak terakhir, tanggal </a:t>
            </a:r>
            <a:endParaRPr lang="en-US" sz="2400" dirty="0"/>
          </a:p>
          <a:p>
            <a:r>
              <a:rPr lang="id-ID" sz="2400" dirty="0"/>
              <a:t>kontak selanjutnya dan sifat kontak yang disepakati.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1417309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Pemodelan Proses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Aktivitas yang dilakukan pada area bisnis mencakup </a:t>
            </a:r>
            <a:endParaRPr lang="en-US" sz="2400" dirty="0"/>
          </a:p>
          <a:p>
            <a:r>
              <a:rPr lang="id-ID" sz="2400" dirty="0"/>
              <a:t>serangkaian fungsi yang disaring ke dalam beberapa </a:t>
            </a:r>
            <a:endParaRPr lang="en-US" sz="2400" dirty="0"/>
          </a:p>
          <a:p>
            <a:r>
              <a:rPr lang="id-ID" sz="2400" dirty="0"/>
              <a:t>proses bisnis.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Untuk menggambarkan urutan proses bisnis ini dapat </a:t>
            </a:r>
            <a:endParaRPr lang="en-US" sz="2400" dirty="0"/>
          </a:p>
          <a:p>
            <a:r>
              <a:rPr lang="id-ID" sz="2400" dirty="0"/>
              <a:t>dimodelkan dengan menggunakan diagram aliran </a:t>
            </a:r>
            <a:endParaRPr lang="en-US" sz="2400" dirty="0"/>
          </a:p>
          <a:p>
            <a:r>
              <a:rPr lang="id-ID" sz="2400" dirty="0"/>
              <a:t>proses.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2004600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Pemodelan Proses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700808"/>
            <a:ext cx="8229600" cy="3600400"/>
          </a:xfrm>
        </p:spPr>
        <p:txBody>
          <a:bodyPr/>
          <a:lstStyle/>
          <a:p>
            <a:r>
              <a:rPr lang="sv-SE" sz="2000" dirty="0"/>
              <a:t>fungsi penjualan akan disederhanaakan menjadi beberapa proses bisnis. </a:t>
            </a:r>
          </a:p>
          <a:p>
            <a:r>
              <a:rPr lang="id-ID" sz="2000" b="1" i="1" dirty="0"/>
              <a:t>Fungsi penjualan : </a:t>
            </a:r>
            <a:endParaRPr lang="id-ID" sz="2000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800" dirty="0"/>
              <a:t>M</a:t>
            </a:r>
            <a:r>
              <a:rPr lang="id-ID" sz="1800" dirty="0"/>
              <a:t>embangun kontak pelanggan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800" dirty="0"/>
              <a:t>M</a:t>
            </a:r>
            <a:r>
              <a:rPr lang="id-ID" sz="1800" dirty="0"/>
              <a:t>enyediakan informasi dan literatur yang sesuai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id-ID" sz="1800" dirty="0"/>
              <a:t>Mengarahkan pertanyaan dan perhatian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id-ID" sz="1800" dirty="0"/>
              <a:t>Memberi evaluasi terhadap produk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id-ID" sz="1800" dirty="0"/>
              <a:t>Menerima pesanan penjualan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id-ID" sz="1800" dirty="0"/>
              <a:t>Memeriksa ketersediaan pesanan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id-ID" sz="1800" dirty="0"/>
              <a:t>Menyiapkan pengiriman pesanan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id-ID" sz="1800" dirty="0"/>
              <a:t>Mengkonfirmasi informasi pengiriman seperti penetapan harga, </a:t>
            </a:r>
            <a:endParaRPr lang="en-US" sz="1800" dirty="0"/>
          </a:p>
          <a:p>
            <a:r>
              <a:rPr lang="en-US" sz="1800" dirty="0"/>
              <a:t>    </a:t>
            </a:r>
            <a:r>
              <a:rPr lang="id-ID" sz="1800" dirty="0"/>
              <a:t>tanggal pengiriman pada pelanggan.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id-ID" sz="1800" dirty="0"/>
              <a:t>Mengirim pesan pengiriman ke bagian pengiriman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id-ID" sz="1800" dirty="0"/>
              <a:t>Tindak lanjut </a:t>
            </a:r>
            <a:r>
              <a:rPr lang="id-ID" sz="2000" dirty="0"/>
              <a:t>dengan pelanggan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5928899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Diagram aliran proses untuk fungsi penjualan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25C5CD-4C19-44D9-8D63-609D1BAC4F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713" t="31790" r="10626" b="23388"/>
          <a:stretch/>
        </p:blipFill>
        <p:spPr>
          <a:xfrm>
            <a:off x="251520" y="2204864"/>
            <a:ext cx="8600452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03529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Pemodelan Aliran Informasi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Model aliran proses diintegrasikan dengan model data </a:t>
            </a:r>
            <a:endParaRPr lang="en-US" sz="2400" dirty="0"/>
          </a:p>
          <a:p>
            <a:r>
              <a:rPr lang="id-ID" sz="2400" dirty="0"/>
              <a:t>akan mengidentifikasikan bagaimana informasi yang </a:t>
            </a:r>
            <a:endParaRPr lang="en-US" sz="2400" dirty="0"/>
          </a:p>
          <a:p>
            <a:r>
              <a:rPr lang="id-ID" sz="2400" dirty="0"/>
              <a:t>mengalir dalam suatu area bisnis.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Objek data masukan dan data keluaran akan </a:t>
            </a:r>
            <a:endParaRPr lang="en-US" sz="2400" dirty="0"/>
          </a:p>
          <a:p>
            <a:r>
              <a:rPr lang="id-ID" sz="2400" dirty="0"/>
              <a:t>diperlihatkan pada masing-masing proses yang </a:t>
            </a:r>
            <a:endParaRPr lang="en-US" sz="2400" dirty="0"/>
          </a:p>
          <a:p>
            <a:r>
              <a:rPr lang="id-ID" sz="2400" dirty="0"/>
              <a:t>menunjukkan transformasi informasi.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Informasi ini digunakan untuk menyelesaikan fungsi </a:t>
            </a:r>
            <a:endParaRPr lang="en-US" sz="2400" dirty="0"/>
          </a:p>
          <a:p>
            <a:r>
              <a:rPr lang="id-ID" sz="2400" dirty="0"/>
              <a:t>bisnis.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13184865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8803DF1-3DC7-4104-BF95-13A9475A38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26" t="23387" r="10626" b="9381"/>
          <a:stretch/>
        </p:blipFill>
        <p:spPr>
          <a:xfrm>
            <a:off x="251520" y="1772816"/>
            <a:ext cx="8556948" cy="4464496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Aliran informasi pada diagram alliran proses untuk </a:t>
            </a:r>
            <a:endParaRPr lang="en-US" sz="2400" b="1" dirty="0"/>
          </a:p>
          <a:p>
            <a:r>
              <a:rPr lang="id-ID" sz="2400" b="1" dirty="0"/>
              <a:t>fungsi penjualan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7864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Pemodelan Aliran Informasi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Setelah aliran proses dan informasi dimodelkan, maka </a:t>
            </a:r>
            <a:endParaRPr lang="en-US" sz="2400" dirty="0"/>
          </a:p>
          <a:p>
            <a:r>
              <a:rPr lang="id-ID" sz="2400" dirty="0"/>
              <a:t>perekayasa informasi akan menguji apakah proses</a:t>
            </a:r>
            <a:endParaRPr lang="en-US" sz="2400" dirty="0"/>
          </a:p>
          <a:p>
            <a:r>
              <a:rPr lang="id-ID" sz="2400" dirty="0"/>
              <a:t>yang ada akan direkayasa ulang dan apakah sistem </a:t>
            </a:r>
            <a:endParaRPr lang="en-US" sz="2400" dirty="0"/>
          </a:p>
          <a:p>
            <a:r>
              <a:rPr lang="id-ID" sz="2400" dirty="0"/>
              <a:t>informasi atau aplikasi yang ada akan dimodifikasi atau </a:t>
            </a:r>
            <a:endParaRPr lang="en-US" sz="2400" dirty="0"/>
          </a:p>
          <a:p>
            <a:r>
              <a:rPr lang="id-ID" sz="2400" dirty="0"/>
              <a:t>diganti dengan teknologi informasi atau aplikasi yang </a:t>
            </a:r>
            <a:endParaRPr lang="en-US" sz="2400" dirty="0"/>
          </a:p>
          <a:p>
            <a:r>
              <a:rPr lang="id-ID" sz="2400" dirty="0"/>
              <a:t>lebih efisien.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3273626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Informasi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id-ID" sz="2400" b="1" dirty="0"/>
              <a:t>Pemodelan Aliran Informasi 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Model proses yang telah direvisi akan menjadi dasar </a:t>
            </a:r>
            <a:endParaRPr lang="en-US" sz="2400" dirty="0"/>
          </a:p>
          <a:p>
            <a:r>
              <a:rPr lang="id-ID" sz="2400" dirty="0"/>
              <a:t>untuk spesifikasi perangkat lunak yang baru atau yang </a:t>
            </a:r>
            <a:endParaRPr lang="en-US" sz="2400" dirty="0"/>
          </a:p>
          <a:p>
            <a:r>
              <a:rPr lang="id-ID" sz="2400" dirty="0"/>
              <a:t>telah direvisi untuk mendukung fungsi bisnis.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058875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 err="1"/>
              <a:t>Rekayasa</a:t>
            </a:r>
            <a:r>
              <a:rPr lang="en-US" sz="2400" b="1" dirty="0"/>
              <a:t> </a:t>
            </a:r>
            <a:r>
              <a:rPr lang="en-US" sz="2400" b="1" dirty="0" err="1"/>
              <a:t>Produk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Rekayasa produk disebut juga dengan rekayasa sietem </a:t>
            </a:r>
            <a:endParaRPr lang="en-US" sz="2400" dirty="0"/>
          </a:p>
          <a:p>
            <a:r>
              <a:rPr lang="id-ID" sz="2400" dirty="0"/>
              <a:t>yang merupakan aktivitas pemecahan masalah.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Data, fungsi, dan perilaku produk yang diinginkan </a:t>
            </a:r>
            <a:endParaRPr lang="en-US" sz="2400" dirty="0"/>
          </a:p>
          <a:p>
            <a:r>
              <a:rPr lang="id-ID" sz="2400" dirty="0"/>
              <a:t>dicari, dianalisis, dibuat model kebutuhannya, </a:t>
            </a:r>
            <a:endParaRPr lang="en-US" sz="2400" dirty="0"/>
          </a:p>
          <a:p>
            <a:r>
              <a:rPr lang="id-ID" sz="2400" dirty="0"/>
              <a:t>kemudian dialokasikan ke komponen rekayasa.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5625598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 err="1"/>
              <a:t>Rekayasa</a:t>
            </a:r>
            <a:r>
              <a:rPr lang="en-US" sz="2400" b="1" dirty="0"/>
              <a:t> </a:t>
            </a:r>
            <a:r>
              <a:rPr lang="en-US" sz="2400" b="1" dirty="0" err="1"/>
              <a:t>Produk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Selanjutnya komponen-komponen ini disatukan </a:t>
            </a:r>
            <a:endParaRPr lang="en-US" sz="2400" dirty="0"/>
          </a:p>
          <a:p>
            <a:r>
              <a:rPr lang="id-ID" sz="2400" dirty="0"/>
              <a:t>dengan infrastruktur pendukungnya sampai produk </a:t>
            </a:r>
            <a:endParaRPr lang="en-US" sz="2400" dirty="0"/>
          </a:p>
          <a:p>
            <a:r>
              <a:rPr lang="id-ID" sz="2400" dirty="0"/>
              <a:t>tersebut jadi. </a:t>
            </a:r>
            <a:endParaRPr lang="en-US" sz="2400" dirty="0"/>
          </a:p>
          <a:p>
            <a:r>
              <a:rPr lang="id-ID" sz="2400" dirty="0"/>
              <a:t>Komponen rekayasa disini seperti perangkat lunak, </a:t>
            </a:r>
            <a:endParaRPr lang="en-US" sz="2400" dirty="0"/>
          </a:p>
          <a:p>
            <a:r>
              <a:rPr lang="id-ID" sz="2400" dirty="0"/>
              <a:t>perangkat keras, data (basisdata) dan manusia. </a:t>
            </a:r>
            <a:endParaRPr lang="en-US" sz="2400" dirty="0"/>
          </a:p>
          <a:p>
            <a:r>
              <a:rPr lang="id-ID" sz="2400" dirty="0"/>
              <a:t>Sedangkan infrastruktur pendukung berupa teknologi </a:t>
            </a:r>
            <a:endParaRPr lang="en-US" sz="2400" dirty="0"/>
          </a:p>
          <a:p>
            <a:r>
              <a:rPr lang="id-ID" sz="2400" dirty="0"/>
              <a:t>yang dibutuhkan untuk menyatukan komponen dan </a:t>
            </a:r>
            <a:endParaRPr lang="en-US" sz="2400" dirty="0"/>
          </a:p>
          <a:p>
            <a:r>
              <a:rPr lang="id-ID" sz="2400" dirty="0"/>
              <a:t>informasi.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4599023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 err="1"/>
              <a:t>Rekayasa</a:t>
            </a:r>
            <a:r>
              <a:rPr lang="en-US" sz="2400" b="1" dirty="0"/>
              <a:t> </a:t>
            </a:r>
            <a:r>
              <a:rPr lang="en-US" sz="2400" b="1" dirty="0" err="1"/>
              <a:t>Produk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45431"/>
            <a:ext cx="8229600" cy="3600400"/>
          </a:xfrm>
        </p:spPr>
        <p:txBody>
          <a:bodyPr/>
          <a:lstStyle/>
          <a:p>
            <a:r>
              <a:rPr lang="id-ID" sz="2400" dirty="0"/>
              <a:t>Sebagian besar produk dan sistem yang baru masih </a:t>
            </a:r>
            <a:endParaRPr lang="en-US" sz="2400" dirty="0"/>
          </a:p>
          <a:p>
            <a:r>
              <a:rPr lang="id-ID" sz="2400" dirty="0"/>
              <a:t>samar akan fungsi yang dibutuhkan.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Oleh karena itu, perekayasa sistem harus membatasi </a:t>
            </a:r>
            <a:endParaRPr lang="en-US" sz="2400" dirty="0"/>
          </a:p>
          <a:p>
            <a:r>
              <a:rPr lang="id-ID" sz="2400" dirty="0"/>
              <a:t>kebutuhan produk dengan mengidentifikasi ruang </a:t>
            </a:r>
            <a:endParaRPr lang="en-US" sz="2400" dirty="0"/>
          </a:p>
          <a:p>
            <a:r>
              <a:rPr lang="id-ID" sz="2400" dirty="0"/>
              <a:t>lingkup fungsi dan kinerja yang diinginkan dari sistem </a:t>
            </a:r>
            <a:endParaRPr lang="en-US" sz="2400" dirty="0"/>
          </a:p>
          <a:p>
            <a:r>
              <a:rPr lang="id-ID" sz="2400" dirty="0"/>
              <a:t>atau produk tersebut.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5147587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 err="1"/>
              <a:t>Rekayasa</a:t>
            </a:r>
            <a:r>
              <a:rPr lang="en-US" sz="2400" b="1" dirty="0"/>
              <a:t> </a:t>
            </a:r>
            <a:r>
              <a:rPr lang="en-US" sz="2400" b="1" dirty="0" err="1"/>
              <a:t>Produk</a:t>
            </a:r>
            <a:endParaRPr lang="en-US" altLang="ko-KR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16832"/>
            <a:ext cx="8229600" cy="3600400"/>
          </a:xfrm>
        </p:spPr>
        <p:txBody>
          <a:bodyPr/>
          <a:lstStyle/>
          <a:p>
            <a:r>
              <a:rPr lang="id-ID" sz="2400" dirty="0"/>
              <a:t>Dalam rekayasa produk ada beberapa aktivitas yang </a:t>
            </a:r>
            <a:endParaRPr lang="en-US" sz="2400" dirty="0"/>
          </a:p>
          <a:p>
            <a:r>
              <a:rPr lang="id-ID" sz="2400" dirty="0"/>
              <a:t>akan dilakukan untuk mengetahui data, fungsi dan </a:t>
            </a:r>
            <a:endParaRPr lang="en-US" sz="2400" dirty="0"/>
          </a:p>
          <a:p>
            <a:r>
              <a:rPr lang="id-ID" sz="2400" dirty="0"/>
              <a:t>perilaku produk yang diinginkan sebelum </a:t>
            </a:r>
            <a:endParaRPr lang="en-US" sz="2400" dirty="0"/>
          </a:p>
          <a:p>
            <a:r>
              <a:rPr lang="id-ID" sz="2400" dirty="0"/>
              <a:t>pengembangan produk dilakukan diantaranya adalah 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/>
              <a:t>Analisa </a:t>
            </a:r>
            <a:r>
              <a:rPr lang="en-US" sz="2400" dirty="0" err="1"/>
              <a:t>Sistem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err="1"/>
              <a:t>Identifikasi</a:t>
            </a:r>
            <a:r>
              <a:rPr lang="en-US" sz="2400" dirty="0"/>
              <a:t> </a:t>
            </a:r>
            <a:r>
              <a:rPr lang="en-US" sz="2400" dirty="0" err="1"/>
              <a:t>Kebutuhan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err="1"/>
              <a:t>Studi</a:t>
            </a:r>
            <a:r>
              <a:rPr lang="en-US" sz="2400" dirty="0"/>
              <a:t> </a:t>
            </a:r>
            <a:r>
              <a:rPr lang="en-US" sz="2400" dirty="0" err="1"/>
              <a:t>Kelayakan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err="1"/>
              <a:t>Analisis</a:t>
            </a:r>
            <a:r>
              <a:rPr lang="en-US" sz="2400" dirty="0"/>
              <a:t> </a:t>
            </a:r>
            <a:r>
              <a:rPr lang="en-US" sz="2400" dirty="0" err="1"/>
              <a:t>Ekonomi</a:t>
            </a:r>
            <a:endParaRPr lang="en-US" sz="2400" dirty="0"/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400" dirty="0" err="1"/>
              <a:t>Analisis</a:t>
            </a:r>
            <a:r>
              <a:rPr lang="en-US" sz="2400" dirty="0"/>
              <a:t> </a:t>
            </a:r>
            <a:r>
              <a:rPr lang="en-US" sz="2400" dirty="0" err="1"/>
              <a:t>Teknis</a:t>
            </a:r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394305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/>
              <a:t>Analisa </a:t>
            </a:r>
            <a:r>
              <a:rPr lang="en-US" sz="2400" b="1" dirty="0" err="1"/>
              <a:t>Sistem</a:t>
            </a:r>
            <a:endParaRPr lang="en-US" sz="2400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16832"/>
            <a:ext cx="8229600" cy="3600400"/>
          </a:xfrm>
        </p:spPr>
        <p:txBody>
          <a:bodyPr/>
          <a:lstStyle/>
          <a:p>
            <a:r>
              <a:rPr lang="fi-FI" sz="2400" dirty="0">
                <a:solidFill>
                  <a:srgbClr val="FF0000"/>
                </a:solidFill>
              </a:rPr>
              <a:t>Tujuan dilakukan analisa sistem adalah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Mengidentifikasi kebutuhan pelanggan.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Mengevaluasi kelayakan sistem.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Melakukan analisis teknis dan ekonomis,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Mengalokasikan fungsi-fungsi untuk perangkat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lunak, perangkat keras, basisdata, manusia, dan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elemen sistem yang lain.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5819698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/>
              <a:t>Analisa </a:t>
            </a:r>
            <a:r>
              <a:rPr lang="en-US" sz="2400" b="1" dirty="0" err="1"/>
              <a:t>Sistem</a:t>
            </a:r>
            <a:endParaRPr lang="en-US" sz="2400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16832"/>
            <a:ext cx="8229600" cy="3600400"/>
          </a:xfrm>
        </p:spPr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Membuat batasan biaya dan jadwal.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Menentukan definisi sistem yang menjadi dasar kerja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bagi komponen sistem baik perangkat lunak,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perangkat keras, basisdata dan manusia. </a:t>
            </a: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3142518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 err="1"/>
              <a:t>Identifikasi</a:t>
            </a:r>
            <a:r>
              <a:rPr lang="en-US" sz="2400" b="1" dirty="0"/>
              <a:t> </a:t>
            </a:r>
            <a:r>
              <a:rPr lang="en-US" sz="2400" b="1" dirty="0" err="1"/>
              <a:t>Kebutuhan</a:t>
            </a:r>
            <a:endParaRPr lang="en-US" sz="2400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16832"/>
            <a:ext cx="8229600" cy="3600400"/>
          </a:xfrm>
        </p:spPr>
        <p:txBody>
          <a:bodyPr/>
          <a:lstStyle/>
          <a:p>
            <a:r>
              <a:rPr lang="id-ID" sz="2400" dirty="0">
                <a:solidFill>
                  <a:srgbClr val="FF0000"/>
                </a:solidFill>
              </a:rPr>
              <a:t>Langkah pertama dari aktivitas analisa sistem </a:t>
            </a:r>
            <a:r>
              <a:rPr lang="id-ID" sz="2400" dirty="0"/>
              <a:t>adalah </a:t>
            </a:r>
            <a:endParaRPr lang="en-US" sz="2400" dirty="0"/>
          </a:p>
          <a:p>
            <a:r>
              <a:rPr lang="id-ID" sz="2400" dirty="0"/>
              <a:t>analisa kebutuhan dengan mengidentifikasi kebutuhan </a:t>
            </a:r>
            <a:endParaRPr lang="en-US" sz="2400" dirty="0"/>
          </a:p>
          <a:p>
            <a:r>
              <a:rPr lang="id-ID" sz="2400" dirty="0"/>
              <a:t>dari pelanggan.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>
                <a:solidFill>
                  <a:srgbClr val="FF0000"/>
                </a:solidFill>
              </a:rPr>
              <a:t>Mengidentifikasikan kebutuhan ini dilakukan </a:t>
            </a:r>
            <a:r>
              <a:rPr lang="id-ID" sz="2400" dirty="0"/>
              <a:t>dengan </a:t>
            </a:r>
            <a:endParaRPr lang="en-US" sz="2400" dirty="0"/>
          </a:p>
          <a:p>
            <a:r>
              <a:rPr lang="id-ID" sz="2400" dirty="0"/>
              <a:t>melakukan pertemuan antara seorang analis dengan </a:t>
            </a:r>
            <a:endParaRPr lang="en-US" sz="2400" dirty="0"/>
          </a:p>
          <a:p>
            <a:r>
              <a:rPr lang="id-ID" sz="2400" dirty="0"/>
              <a:t>pelanggan.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8472646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 err="1"/>
              <a:t>Identifikasi</a:t>
            </a:r>
            <a:r>
              <a:rPr lang="en-US" sz="2400" b="1" dirty="0"/>
              <a:t> </a:t>
            </a:r>
            <a:r>
              <a:rPr lang="en-US" sz="2400" b="1" dirty="0" err="1"/>
              <a:t>Kebutuhan</a:t>
            </a:r>
            <a:endParaRPr lang="en-US" sz="2400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16832"/>
            <a:ext cx="8229600" cy="3600400"/>
          </a:xfrm>
        </p:spPr>
        <p:txBody>
          <a:bodyPr/>
          <a:lstStyle/>
          <a:p>
            <a:r>
              <a:rPr lang="id-ID" sz="2400" dirty="0"/>
              <a:t>Seperti halnya rekayasa informasi, tujuan dari </a:t>
            </a:r>
            <a:endParaRPr lang="en-US" sz="2400" dirty="0"/>
          </a:p>
          <a:p>
            <a:r>
              <a:rPr lang="id-ID" sz="2400" dirty="0"/>
              <a:t>pertemuan ini untuk memahami sasaran produk dan </a:t>
            </a:r>
            <a:endParaRPr lang="en-US" sz="2400" dirty="0"/>
          </a:p>
          <a:p>
            <a:r>
              <a:rPr lang="id-ID" sz="2400" dirty="0"/>
              <a:t>menentukan tujuan dibangunnya sebuah produk </a:t>
            </a:r>
            <a:endParaRPr lang="en-US" sz="2400" dirty="0"/>
          </a:p>
          <a:p>
            <a:r>
              <a:rPr lang="id-ID" sz="2400" dirty="0"/>
              <a:t>supaya sasaran tersebut tercapai.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Setelah tujuan ditentukan, analis akan melanjutkan </a:t>
            </a:r>
            <a:endParaRPr lang="en-US" sz="2400" dirty="0"/>
          </a:p>
          <a:p>
            <a:r>
              <a:rPr lang="id-ID" sz="2400" dirty="0"/>
              <a:t>aktivitas evaluasi informasi.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1957901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 err="1"/>
              <a:t>Identifikasi</a:t>
            </a:r>
            <a:r>
              <a:rPr lang="en-US" sz="2400" b="1" dirty="0"/>
              <a:t> </a:t>
            </a:r>
            <a:r>
              <a:rPr lang="en-US" sz="2400" b="1" dirty="0" err="1"/>
              <a:t>Kebutuhan</a:t>
            </a:r>
            <a:endParaRPr lang="en-US" sz="2400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16832"/>
            <a:ext cx="8229600" cy="3600400"/>
          </a:xfrm>
        </p:spPr>
        <p:txBody>
          <a:bodyPr/>
          <a:lstStyle/>
          <a:p>
            <a:r>
              <a:rPr lang="id-ID" sz="2400" dirty="0"/>
              <a:t>Berikut ada beberapa pertanyaan yang dapat </a:t>
            </a:r>
            <a:endParaRPr lang="en-US" sz="2400" dirty="0"/>
          </a:p>
          <a:p>
            <a:r>
              <a:rPr lang="id-ID" sz="2400" dirty="0"/>
              <a:t>digunakan untuk membantu mengevaluasi informasi </a:t>
            </a:r>
            <a:endParaRPr lang="en-US" sz="2400" dirty="0"/>
          </a:p>
          <a:p>
            <a:r>
              <a:rPr lang="id-ID" sz="2400" dirty="0"/>
              <a:t>dari sistem atau produk yang akan dibangun.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Adakah teknologi untuk membangun sistem?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Batasan apa saja yang akan dialokasikan terhadap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jadwal dan biaya?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id-ID" sz="2400" dirty="0"/>
              <a:t>Pengembangan dan sumber daya apa saja yang </a:t>
            </a:r>
            <a:endParaRPr lang="en-US" sz="2400" dirty="0"/>
          </a:p>
          <a:p>
            <a:r>
              <a:rPr lang="en-US" sz="2400" dirty="0"/>
              <a:t>   </a:t>
            </a:r>
            <a:r>
              <a:rPr lang="id-ID" sz="2400" dirty="0"/>
              <a:t>dibutuhkan?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1072838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 err="1"/>
              <a:t>Identifikasi</a:t>
            </a:r>
            <a:r>
              <a:rPr lang="en-US" sz="2400" b="1" dirty="0"/>
              <a:t> </a:t>
            </a:r>
            <a:r>
              <a:rPr lang="en-US" sz="2400" b="1" dirty="0" err="1"/>
              <a:t>Kebutuhan</a:t>
            </a:r>
            <a:endParaRPr lang="en-US" sz="2400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16832"/>
            <a:ext cx="8229600" cy="3600400"/>
          </a:xfrm>
        </p:spPr>
        <p:txBody>
          <a:bodyPr/>
          <a:lstStyle/>
          <a:p>
            <a:r>
              <a:rPr lang="id-ID" sz="2400" dirty="0"/>
              <a:t>Jika sistem atau produk yang akan dibangun berupa </a:t>
            </a:r>
            <a:endParaRPr lang="en-US" sz="2400" dirty="0"/>
          </a:p>
          <a:p>
            <a:r>
              <a:rPr lang="id-ID" sz="2400" dirty="0"/>
              <a:t>produk yang akan dijual ke pelanggan, ada beber</a:t>
            </a:r>
            <a:r>
              <a:rPr lang="en-US" sz="2400" dirty="0"/>
              <a:t>a</a:t>
            </a:r>
            <a:r>
              <a:rPr lang="id-ID" sz="2400" dirty="0"/>
              <a:t>pa </a:t>
            </a:r>
            <a:endParaRPr lang="en-US" sz="2400" dirty="0"/>
          </a:p>
          <a:p>
            <a:r>
              <a:rPr lang="id-ID" sz="2400" dirty="0"/>
              <a:t>pertanyaan yang bisa diajukan yaitu </a:t>
            </a:r>
          </a:p>
          <a:p>
            <a:r>
              <a:rPr lang="id-ID" sz="2400" dirty="0"/>
              <a:t>Bagaimana produk tersebut dapat bersaing dengan produk yang telah ada? </a:t>
            </a:r>
          </a:p>
          <a:p>
            <a:r>
              <a:rPr lang="id-ID" sz="2400" dirty="0"/>
              <a:t>Pasar apa saja yang potensial bagi produk yang akan dibangun? </a:t>
            </a: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18736719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 err="1"/>
              <a:t>Identifikasi</a:t>
            </a:r>
            <a:r>
              <a:rPr lang="en-US" sz="2400" b="1" dirty="0"/>
              <a:t> </a:t>
            </a:r>
            <a:r>
              <a:rPr lang="en-US" sz="2400" b="1" dirty="0" err="1"/>
              <a:t>Kebutuhan</a:t>
            </a:r>
            <a:endParaRPr lang="en-US" sz="2400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16832"/>
            <a:ext cx="8229600" cy="3600400"/>
          </a:xfrm>
        </p:spPr>
        <p:txBody>
          <a:bodyPr/>
          <a:lstStyle/>
          <a:p>
            <a:r>
              <a:rPr lang="id-ID" sz="2400" dirty="0"/>
              <a:t>Setelah semua informasi dikumpulkan pada aktivitas </a:t>
            </a:r>
            <a:endParaRPr lang="en-US" sz="2400" dirty="0"/>
          </a:p>
          <a:p>
            <a:r>
              <a:rPr lang="id-ID" sz="2400" dirty="0"/>
              <a:t>identifikasi kebutuhan.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Informasi tersebut akan dispesifikasikan dalam sebuah </a:t>
            </a:r>
            <a:endParaRPr lang="en-US" sz="2400" dirty="0"/>
          </a:p>
          <a:p>
            <a:r>
              <a:rPr lang="id-ID" sz="2400" dirty="0"/>
              <a:t>dokumen konsep sistem</a:t>
            </a:r>
            <a:r>
              <a:rPr lang="id-ID" dirty="0"/>
              <a:t>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98215259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 err="1"/>
              <a:t>Studi</a:t>
            </a:r>
            <a:r>
              <a:rPr lang="en-US" sz="2400" b="1" dirty="0"/>
              <a:t> </a:t>
            </a:r>
            <a:r>
              <a:rPr lang="en-US" sz="2400" b="1" dirty="0" err="1"/>
              <a:t>Kelayakan</a:t>
            </a:r>
            <a:endParaRPr lang="en-US" sz="2400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16832"/>
            <a:ext cx="8229600" cy="3600400"/>
          </a:xfrm>
        </p:spPr>
        <p:txBody>
          <a:bodyPr/>
          <a:lstStyle/>
          <a:p>
            <a:r>
              <a:rPr lang="id-ID" sz="2400" dirty="0"/>
              <a:t>Pengembangan sistem atau produk berbasis komputer </a:t>
            </a:r>
            <a:endParaRPr lang="en-US" sz="2400" dirty="0"/>
          </a:p>
          <a:p>
            <a:r>
              <a:rPr lang="id-ID" sz="2400" dirty="0"/>
              <a:t>lebih banyak terganggu dengan kurangnya sumber </a:t>
            </a:r>
            <a:endParaRPr lang="en-US" sz="2400" dirty="0"/>
          </a:p>
          <a:p>
            <a:r>
              <a:rPr lang="id-ID" sz="2400" dirty="0"/>
              <a:t>daya dan waktu penyelesaian dan penyampaian </a:t>
            </a:r>
            <a:endParaRPr lang="en-US" sz="2400" dirty="0"/>
          </a:p>
          <a:p>
            <a:r>
              <a:rPr lang="id-ID" sz="2400" dirty="0"/>
              <a:t>produk. </a:t>
            </a:r>
            <a:endParaRPr lang="en-US" sz="2400" dirty="0"/>
          </a:p>
          <a:p>
            <a:endParaRPr lang="en-US" sz="2400" dirty="0"/>
          </a:p>
          <a:p>
            <a:r>
              <a:rPr lang="id-ID" sz="2400" dirty="0"/>
              <a:t>Oleh karena itu, perlu dilakukan lebih awal evaluasi </a:t>
            </a:r>
            <a:endParaRPr lang="en-US" sz="2400" dirty="0"/>
          </a:p>
          <a:p>
            <a:r>
              <a:rPr lang="id-ID" sz="2400" dirty="0"/>
              <a:t>terhadap kelayakan sebuah proyek pengembangan </a:t>
            </a:r>
            <a:endParaRPr lang="en-US" sz="2400" dirty="0"/>
          </a:p>
          <a:p>
            <a:r>
              <a:rPr lang="id-ID" sz="2400" dirty="0"/>
              <a:t>sistem atau produk tersebut. 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3797881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Rekayasa</a:t>
            </a:r>
            <a:r>
              <a:rPr lang="en-US" altLang="ko-KR" dirty="0"/>
              <a:t> </a:t>
            </a:r>
            <a:r>
              <a:rPr lang="en-US" altLang="ko-KR" dirty="0" err="1"/>
              <a:t>Produk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60648"/>
          </a:xfrm>
        </p:spPr>
        <p:txBody>
          <a:bodyPr/>
          <a:lstStyle/>
          <a:p>
            <a:r>
              <a:rPr lang="en-US" sz="2400" b="1" dirty="0" err="1"/>
              <a:t>Studi</a:t>
            </a:r>
            <a:r>
              <a:rPr lang="en-US" sz="2400" b="1" dirty="0"/>
              <a:t> </a:t>
            </a:r>
            <a:r>
              <a:rPr lang="en-US" sz="2400" b="1" dirty="0" err="1"/>
              <a:t>Kelayakan</a:t>
            </a:r>
            <a:endParaRPr lang="en-US" sz="2400" b="1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467544" y="1916832"/>
            <a:ext cx="8229600" cy="3600400"/>
          </a:xfrm>
        </p:spPr>
        <p:txBody>
          <a:bodyPr/>
          <a:lstStyle/>
          <a:p>
            <a:r>
              <a:rPr lang="id-ID" sz="2400" dirty="0"/>
              <a:t>Berikut ada empat studi kelayakan yang dapat </a:t>
            </a:r>
            <a:endParaRPr lang="en-US" sz="2400" dirty="0"/>
          </a:p>
          <a:p>
            <a:r>
              <a:rPr lang="id-ID" sz="2400" dirty="0"/>
              <a:t>Dievaluasi</a:t>
            </a:r>
            <a:r>
              <a:rPr lang="en-US" sz="2400" dirty="0"/>
              <a:t>:</a:t>
            </a:r>
            <a:r>
              <a:rPr lang="id-ID" sz="2400" dirty="0"/>
              <a:t> </a:t>
            </a:r>
            <a:endParaRPr lang="en-US" sz="2400" dirty="0"/>
          </a:p>
          <a:p>
            <a:r>
              <a:rPr lang="en-US" sz="2400" dirty="0"/>
              <a:t>1. </a:t>
            </a:r>
            <a:r>
              <a:rPr lang="id-ID" sz="2400" dirty="0"/>
              <a:t>Kelayakan Ekonomis </a:t>
            </a:r>
          </a:p>
          <a:p>
            <a:r>
              <a:rPr lang="id-ID" sz="2400" dirty="0"/>
              <a:t>2. KelayakanTeknis </a:t>
            </a:r>
          </a:p>
          <a:p>
            <a:r>
              <a:rPr lang="en-US" sz="2400" dirty="0"/>
              <a:t>3. </a:t>
            </a:r>
            <a:r>
              <a:rPr lang="id-ID" sz="2400" dirty="0"/>
              <a:t>Kelayakan Legal </a:t>
            </a:r>
          </a:p>
          <a:p>
            <a:r>
              <a:rPr lang="id-ID" sz="2400" dirty="0"/>
              <a:t>4. Alternatif 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329962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</TotalTime>
  <Words>2721</Words>
  <Application>Microsoft Office PowerPoint</Application>
  <PresentationFormat>On-screen Show (4:3)</PresentationFormat>
  <Paragraphs>606</Paragraphs>
  <Slides>67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67</vt:i4>
      </vt:variant>
    </vt:vector>
  </HeadingPairs>
  <TitlesOfParts>
    <vt:vector size="73" baseType="lpstr">
      <vt:lpstr>맑은 고딕</vt:lpstr>
      <vt:lpstr>Arial</vt:lpstr>
      <vt:lpstr>Calibri</vt:lpstr>
      <vt:lpstr>Wingdings</vt:lpstr>
      <vt:lpstr>Office Theme</vt:lpstr>
      <vt:lpstr>Custom Design</vt:lpstr>
      <vt:lpstr>PowerPoint Presentation</vt:lpstr>
      <vt:lpstr>PowerPoint Presentation</vt:lpstr>
      <vt:lpstr>Pengertian Dasar</vt:lpstr>
      <vt:lpstr>Pengertian Dasar</vt:lpstr>
      <vt:lpstr>Pengertian Dasar</vt:lpstr>
      <vt:lpstr>Pengertian Dasar</vt:lpstr>
      <vt:lpstr>Pengertian Dasar</vt:lpstr>
      <vt:lpstr>Pengertian Dasar</vt:lpstr>
      <vt:lpstr>Pengertian Dasar</vt:lpstr>
      <vt:lpstr>Pengertian Dasar</vt:lpstr>
      <vt:lpstr>Pengertian Dasar</vt:lpstr>
      <vt:lpstr>Pengertian Dasar</vt:lpstr>
      <vt:lpstr>Pengertian Dasar</vt:lpstr>
      <vt:lpstr>Pengertian Dasar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Informasi</vt:lpstr>
      <vt:lpstr>Rekayasa Produk</vt:lpstr>
      <vt:lpstr>Rekayasa Produk</vt:lpstr>
      <vt:lpstr>Rekayasa Produk</vt:lpstr>
      <vt:lpstr>Rekayasa Produk</vt:lpstr>
      <vt:lpstr>Rekayasa Produk</vt:lpstr>
      <vt:lpstr>Rekayasa Produk</vt:lpstr>
      <vt:lpstr>Rekayasa Produk</vt:lpstr>
      <vt:lpstr>Rekayasa Produk</vt:lpstr>
      <vt:lpstr>Rekayasa Produk</vt:lpstr>
      <vt:lpstr>Rekayasa Produk</vt:lpstr>
      <vt:lpstr>Rekayasa Produk</vt:lpstr>
      <vt:lpstr>Rekayasa Produk</vt:lpstr>
      <vt:lpstr>Rekayasa Produk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ning</cp:lastModifiedBy>
  <cp:revision>46</cp:revision>
  <dcterms:created xsi:type="dcterms:W3CDTF">2014-04-01T16:35:38Z</dcterms:created>
  <dcterms:modified xsi:type="dcterms:W3CDTF">2017-10-10T06:18:41Z</dcterms:modified>
</cp:coreProperties>
</file>