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vml" ContentType="application/vnd.openxmlformats-officedocument.vmlDrawi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71" r:id="rId6"/>
    <p:sldId id="259" r:id="rId7"/>
    <p:sldId id="260" r:id="rId8"/>
    <p:sldId id="272" r:id="rId9"/>
    <p:sldId id="261" r:id="rId10"/>
    <p:sldId id="263" r:id="rId11"/>
    <p:sldId id="264" r:id="rId12"/>
    <p:sldId id="265" r:id="rId13"/>
    <p:sldId id="266" r:id="rId14"/>
    <p:sldId id="262" r:id="rId15"/>
    <p:sldId id="273" r:id="rId16"/>
    <p:sldId id="268" r:id="rId17"/>
    <p:sldId id="267" r:id="rId18"/>
    <p:sldId id="269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327" autoAdjust="0"/>
    <p:restoredTop sz="94660"/>
  </p:normalViewPr>
  <p:slideViewPr>
    <p:cSldViewPr>
      <p:cViewPr>
        <p:scale>
          <a:sx n="90" d="100"/>
          <a:sy n="90" d="100"/>
        </p:scale>
        <p:origin x="-1296" y="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85239-46EF-4E68-BF8C-8B0BCD42AAD8}" type="datetimeFigureOut">
              <a:rPr lang="id-ID" smtClean="0"/>
              <a:pPr/>
              <a:t>11/28/17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5C646-521D-4C5E-9C2A-0A637DB0B124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2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4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5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6.wmf"/><Relationship Id="rId5" Type="http://schemas.openxmlformats.org/officeDocument/2006/relationships/oleObject" Target="../embeddings/oleObject7.bin"/><Relationship Id="rId6" Type="http://schemas.openxmlformats.org/officeDocument/2006/relationships/image" Target="../media/image7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SOAL LATIHAN</a:t>
            </a:r>
            <a:endParaRPr lang="id-ID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smtClean="0"/>
              <a:t>Andaikan suatu skala suhu didefinisikan dari sifat-sifat termometrik zat A, demikian rupa sehingga efisiensi termal sebuah mesin Carnot yang beroperasi antara titik didih dan titik lebur zat ini pada tekanan 1 atm, adalah tepat 50% . Satu derajat pada skala baru ini sama dengan 2 skala Fahrenheit, dan terdapat 75 skala derajat zat A antara titik didih dan titik lebur. Tentukanlah suhu titik didih dan titik lebur zat itu menurut skala Kelvin.</a:t>
            </a:r>
            <a:endParaRPr lang="id-ID"/>
          </a:p>
        </p:txBody>
      </p:sp>
      <p:sp>
        <p:nvSpPr>
          <p:cNvPr id="6" name="Oval 5"/>
          <p:cNvSpPr/>
          <p:nvPr/>
        </p:nvSpPr>
        <p:spPr>
          <a:xfrm>
            <a:off x="7092280" y="5805264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Oval 6"/>
          <p:cNvSpPr/>
          <p:nvPr/>
        </p:nvSpPr>
        <p:spPr>
          <a:xfrm>
            <a:off x="7380312" y="5949280"/>
            <a:ext cx="576064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 xmlns:p14="http://schemas.microsoft.com/office/powerpoint/2010/main" advClick="0" advTm="900000">
    <p:wheel spokes="8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9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9322" y="2967335"/>
            <a:ext cx="4825360" cy="923330"/>
          </a:xfrm>
          <a:prstGeom prst="rect">
            <a:avLst/>
          </a:prstGeom>
          <a:gradFill>
            <a:gsLst>
              <a:gs pos="0">
                <a:schemeClr val="tx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Jawaban Anda ?</a:t>
            </a:r>
            <a:endParaRPr 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xmlns:p14="http://schemas.microsoft.com/office/powerpoint/2010/main" advTm="120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>
                <a:solidFill>
                  <a:srgbClr val="FF0000"/>
                </a:solidFill>
              </a:rPr>
              <a:t>Jawab</a:t>
            </a:r>
            <a:endParaRPr lang="id-ID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d-ID" smtClean="0">
                <a:solidFill>
                  <a:srgbClr val="FF0000"/>
                </a:solidFill>
              </a:rPr>
              <a:t>Efisiensi </a:t>
            </a:r>
            <a:r>
              <a:rPr lang="id-ID" smtClean="0">
                <a:solidFill>
                  <a:srgbClr val="FF0000"/>
                </a:solidFill>
                <a:sym typeface="Symbol"/>
              </a:rPr>
              <a:t> = 1 – T</a:t>
            </a:r>
            <a:r>
              <a:rPr lang="id-ID" baseline="-25000" smtClean="0">
                <a:solidFill>
                  <a:srgbClr val="FF0000"/>
                </a:solidFill>
                <a:sym typeface="Symbol"/>
              </a:rPr>
              <a:t>1</a:t>
            </a:r>
            <a:r>
              <a:rPr lang="id-ID" smtClean="0">
                <a:solidFill>
                  <a:srgbClr val="FF0000"/>
                </a:solidFill>
                <a:sym typeface="Symbol"/>
              </a:rPr>
              <a:t>/T</a:t>
            </a:r>
            <a:r>
              <a:rPr lang="id-ID" baseline="-25000" smtClean="0">
                <a:solidFill>
                  <a:srgbClr val="FF0000"/>
                </a:solidFill>
                <a:sym typeface="Symbol"/>
              </a:rPr>
              <a:t>2</a:t>
            </a:r>
            <a:r>
              <a:rPr lang="id-ID" smtClean="0">
                <a:solidFill>
                  <a:srgbClr val="FF0000"/>
                </a:solidFill>
                <a:sym typeface="Symbol"/>
              </a:rPr>
              <a:t> = 50% = 0,5</a:t>
            </a:r>
          </a:p>
          <a:p>
            <a:pPr>
              <a:buNone/>
            </a:pPr>
            <a:r>
              <a:rPr lang="id-ID" smtClean="0">
                <a:solidFill>
                  <a:srgbClr val="FF0000"/>
                </a:solidFill>
              </a:rPr>
              <a:t>T</a:t>
            </a:r>
            <a:r>
              <a:rPr lang="id-ID" baseline="-25000" smtClean="0">
                <a:solidFill>
                  <a:srgbClr val="FF0000"/>
                </a:solidFill>
              </a:rPr>
              <a:t>1</a:t>
            </a:r>
            <a:r>
              <a:rPr lang="id-ID" smtClean="0">
                <a:solidFill>
                  <a:srgbClr val="FF0000"/>
                </a:solidFill>
              </a:rPr>
              <a:t>/T</a:t>
            </a:r>
            <a:r>
              <a:rPr lang="id-ID" baseline="-25000" smtClean="0">
                <a:solidFill>
                  <a:srgbClr val="FF0000"/>
                </a:solidFill>
              </a:rPr>
              <a:t>2</a:t>
            </a:r>
            <a:r>
              <a:rPr lang="id-ID" smtClean="0">
                <a:solidFill>
                  <a:srgbClr val="FF0000"/>
                </a:solidFill>
              </a:rPr>
              <a:t> = 0,5 atau T</a:t>
            </a:r>
            <a:r>
              <a:rPr lang="id-ID" baseline="-25000" smtClean="0">
                <a:solidFill>
                  <a:srgbClr val="FF0000"/>
                </a:solidFill>
              </a:rPr>
              <a:t>2</a:t>
            </a:r>
            <a:r>
              <a:rPr lang="id-ID" smtClean="0">
                <a:solidFill>
                  <a:srgbClr val="FF0000"/>
                </a:solidFill>
              </a:rPr>
              <a:t> = 2T</a:t>
            </a:r>
            <a:r>
              <a:rPr lang="id-ID" baseline="-25000" smtClean="0">
                <a:solidFill>
                  <a:srgbClr val="FF0000"/>
                </a:solidFill>
              </a:rPr>
              <a:t>1  </a:t>
            </a:r>
            <a:r>
              <a:rPr lang="id-ID" smtClean="0">
                <a:solidFill>
                  <a:srgbClr val="FF0000"/>
                </a:solidFill>
              </a:rPr>
              <a:t> ..........(1)</a:t>
            </a:r>
            <a:endParaRPr lang="id-ID" baseline="-2500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Misalkan titik lebur dan titik didih zat A adalah T</a:t>
            </a:r>
            <a:r>
              <a:rPr lang="id-ID" baseline="-25000" smtClean="0">
                <a:solidFill>
                  <a:srgbClr val="FF0000"/>
                </a:solidFill>
              </a:rPr>
              <a:t>1A</a:t>
            </a:r>
            <a:r>
              <a:rPr lang="id-ID" smtClean="0">
                <a:solidFill>
                  <a:srgbClr val="FF0000"/>
                </a:solidFill>
              </a:rPr>
              <a:t>  dan T</a:t>
            </a:r>
            <a:r>
              <a:rPr lang="id-ID" baseline="-25000" smtClean="0">
                <a:solidFill>
                  <a:srgbClr val="FF0000"/>
                </a:solidFill>
              </a:rPr>
              <a:t>2A</a:t>
            </a:r>
            <a:r>
              <a:rPr lang="id-ID" smtClean="0">
                <a:solidFill>
                  <a:srgbClr val="FF0000"/>
                </a:solidFill>
              </a:rPr>
              <a:t>  </a:t>
            </a:r>
            <a:r>
              <a:rPr lang="id-ID" smtClean="0">
                <a:solidFill>
                  <a:srgbClr val="FF0000"/>
                </a:solidFill>
                <a:sym typeface="Wingdings" pitchFamily="2" charset="2"/>
              </a:rPr>
              <a:t> </a:t>
            </a:r>
            <a:r>
              <a:rPr lang="id-ID" smtClean="0">
                <a:solidFill>
                  <a:srgbClr val="FF0000"/>
                </a:solidFill>
              </a:rPr>
              <a:t>T</a:t>
            </a:r>
            <a:r>
              <a:rPr lang="id-ID" baseline="-25000" smtClean="0">
                <a:solidFill>
                  <a:srgbClr val="FF0000"/>
                </a:solidFill>
              </a:rPr>
              <a:t>2A</a:t>
            </a:r>
            <a:r>
              <a:rPr lang="id-ID" smtClean="0">
                <a:solidFill>
                  <a:srgbClr val="FF0000"/>
                </a:solidFill>
              </a:rPr>
              <a:t>  = T</a:t>
            </a:r>
            <a:r>
              <a:rPr lang="id-ID" baseline="-25000" smtClean="0">
                <a:solidFill>
                  <a:srgbClr val="FF0000"/>
                </a:solidFill>
              </a:rPr>
              <a:t>1A</a:t>
            </a:r>
            <a:r>
              <a:rPr lang="id-ID" smtClean="0">
                <a:solidFill>
                  <a:srgbClr val="FF0000"/>
                </a:solidFill>
              </a:rPr>
              <a:t> + 75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Dlm skala Fahrenheit T</a:t>
            </a:r>
            <a:r>
              <a:rPr lang="id-ID" baseline="-25000" smtClean="0">
                <a:solidFill>
                  <a:srgbClr val="FF0000"/>
                </a:solidFill>
              </a:rPr>
              <a:t>1F</a:t>
            </a:r>
            <a:r>
              <a:rPr lang="id-ID" smtClean="0">
                <a:solidFill>
                  <a:srgbClr val="FF0000"/>
                </a:solidFill>
              </a:rPr>
              <a:t> dan T</a:t>
            </a:r>
            <a:r>
              <a:rPr lang="id-ID" baseline="-25000">
                <a:solidFill>
                  <a:srgbClr val="FF0000"/>
                </a:solidFill>
              </a:rPr>
              <a:t>2</a:t>
            </a:r>
            <a:r>
              <a:rPr lang="id-ID" baseline="-25000" smtClean="0">
                <a:solidFill>
                  <a:srgbClr val="FF0000"/>
                </a:solidFill>
              </a:rPr>
              <a:t>F</a:t>
            </a:r>
            <a:r>
              <a:rPr lang="id-ID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T</a:t>
            </a:r>
            <a:r>
              <a:rPr lang="id-ID" baseline="-25000" smtClean="0">
                <a:solidFill>
                  <a:srgbClr val="FF0000"/>
                </a:solidFill>
              </a:rPr>
              <a:t>2</a:t>
            </a:r>
            <a:r>
              <a:rPr lang="id-ID" baseline="-25000">
                <a:solidFill>
                  <a:srgbClr val="FF0000"/>
                </a:solidFill>
              </a:rPr>
              <a:t>F</a:t>
            </a:r>
            <a:r>
              <a:rPr lang="id-ID" smtClean="0">
                <a:solidFill>
                  <a:srgbClr val="FF0000"/>
                </a:solidFill>
              </a:rPr>
              <a:t> = T</a:t>
            </a:r>
            <a:r>
              <a:rPr lang="id-ID" baseline="-25000" smtClean="0">
                <a:solidFill>
                  <a:srgbClr val="FF0000"/>
                </a:solidFill>
              </a:rPr>
              <a:t>1F</a:t>
            </a:r>
            <a:r>
              <a:rPr lang="id-ID" smtClean="0">
                <a:solidFill>
                  <a:srgbClr val="FF0000"/>
                </a:solidFill>
              </a:rPr>
              <a:t> + 150 .......................(2)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T</a:t>
            </a:r>
            <a:r>
              <a:rPr lang="id-ID" baseline="-25000" smtClean="0">
                <a:solidFill>
                  <a:srgbClr val="FF0000"/>
                </a:solidFill>
              </a:rPr>
              <a:t>F</a:t>
            </a:r>
            <a:r>
              <a:rPr lang="id-ID" smtClean="0">
                <a:solidFill>
                  <a:srgbClr val="FF0000"/>
                </a:solidFill>
              </a:rPr>
              <a:t> = 9/5 T</a:t>
            </a:r>
            <a:r>
              <a:rPr lang="id-ID" baseline="-25000" smtClean="0">
                <a:solidFill>
                  <a:srgbClr val="FF0000"/>
                </a:solidFill>
              </a:rPr>
              <a:t>C</a:t>
            </a:r>
            <a:r>
              <a:rPr lang="id-ID" smtClean="0">
                <a:solidFill>
                  <a:srgbClr val="FF0000"/>
                </a:solidFill>
              </a:rPr>
              <a:t> + 32 = 9/5 (T</a:t>
            </a:r>
            <a:r>
              <a:rPr lang="id-ID" baseline="-25000" smtClean="0">
                <a:solidFill>
                  <a:srgbClr val="FF0000"/>
                </a:solidFill>
              </a:rPr>
              <a:t>K</a:t>
            </a:r>
            <a:r>
              <a:rPr lang="id-ID" smtClean="0">
                <a:solidFill>
                  <a:srgbClr val="FF0000"/>
                </a:solidFill>
              </a:rPr>
              <a:t> – 273) + 32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T</a:t>
            </a:r>
            <a:r>
              <a:rPr lang="id-ID" baseline="-25000" smtClean="0">
                <a:solidFill>
                  <a:srgbClr val="FF0000"/>
                </a:solidFill>
              </a:rPr>
              <a:t>F</a:t>
            </a:r>
            <a:r>
              <a:rPr lang="id-ID" smtClean="0">
                <a:solidFill>
                  <a:srgbClr val="FF0000"/>
                </a:solidFill>
              </a:rPr>
              <a:t> = 9/5 T</a:t>
            </a:r>
            <a:r>
              <a:rPr lang="id-ID" baseline="-25000" smtClean="0">
                <a:solidFill>
                  <a:srgbClr val="FF0000"/>
                </a:solidFill>
              </a:rPr>
              <a:t>K</a:t>
            </a:r>
            <a:r>
              <a:rPr lang="id-ID" smtClean="0">
                <a:solidFill>
                  <a:srgbClr val="FF0000"/>
                </a:solidFill>
              </a:rPr>
              <a:t> – 459,36 .............(3)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Pers (2) mjd  </a:t>
            </a:r>
            <a:r>
              <a:rPr lang="id-ID" sz="3000" smtClean="0">
                <a:solidFill>
                  <a:srgbClr val="FF0000"/>
                </a:solidFill>
              </a:rPr>
              <a:t>9/5 T</a:t>
            </a:r>
            <a:r>
              <a:rPr lang="id-ID" sz="3000" baseline="-25000" smtClean="0">
                <a:solidFill>
                  <a:srgbClr val="FF0000"/>
                </a:solidFill>
              </a:rPr>
              <a:t>2K</a:t>
            </a:r>
            <a:r>
              <a:rPr lang="id-ID" sz="3000" smtClean="0">
                <a:solidFill>
                  <a:srgbClr val="FF0000"/>
                </a:solidFill>
              </a:rPr>
              <a:t> – 459,36 = 9/5 T</a:t>
            </a:r>
            <a:r>
              <a:rPr lang="id-ID" sz="3000" baseline="-25000" smtClean="0">
                <a:solidFill>
                  <a:srgbClr val="FF0000"/>
                </a:solidFill>
              </a:rPr>
              <a:t>1K</a:t>
            </a:r>
            <a:r>
              <a:rPr lang="id-ID" sz="3000" smtClean="0">
                <a:solidFill>
                  <a:srgbClr val="FF0000"/>
                </a:solidFill>
              </a:rPr>
              <a:t> – 459,36 +150</a:t>
            </a:r>
            <a:r>
              <a:rPr lang="id-ID" smtClean="0">
                <a:solidFill>
                  <a:srgbClr val="FF0000"/>
                </a:solidFill>
              </a:rPr>
              <a:t>   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Masukkan pers (1)  9/5 x 2T</a:t>
            </a:r>
            <a:r>
              <a:rPr lang="id-ID" baseline="-25000" smtClean="0">
                <a:solidFill>
                  <a:srgbClr val="FF0000"/>
                </a:solidFill>
              </a:rPr>
              <a:t>1K</a:t>
            </a:r>
            <a:r>
              <a:rPr lang="id-ID" smtClean="0">
                <a:solidFill>
                  <a:srgbClr val="FF0000"/>
                </a:solidFill>
              </a:rPr>
              <a:t> = 9/5 T</a:t>
            </a:r>
            <a:r>
              <a:rPr lang="id-ID" baseline="-25000" smtClean="0">
                <a:solidFill>
                  <a:srgbClr val="FF0000"/>
                </a:solidFill>
              </a:rPr>
              <a:t>1K</a:t>
            </a:r>
            <a:r>
              <a:rPr lang="id-ID" smtClean="0">
                <a:solidFill>
                  <a:srgbClr val="FF0000"/>
                </a:solidFill>
              </a:rPr>
              <a:t> + 150</a:t>
            </a:r>
          </a:p>
          <a:p>
            <a:pPr marL="0" indent="0">
              <a:buNone/>
            </a:pPr>
            <a:r>
              <a:rPr lang="id-ID" smtClean="0">
                <a:solidFill>
                  <a:srgbClr val="FF0000"/>
                </a:solidFill>
              </a:rPr>
              <a:t>9/5 T</a:t>
            </a:r>
            <a:r>
              <a:rPr lang="id-ID" baseline="-25000" smtClean="0">
                <a:solidFill>
                  <a:srgbClr val="FF0000"/>
                </a:solidFill>
              </a:rPr>
              <a:t>1K</a:t>
            </a:r>
            <a:r>
              <a:rPr lang="id-ID" smtClean="0">
                <a:solidFill>
                  <a:srgbClr val="FF0000"/>
                </a:solidFill>
              </a:rPr>
              <a:t> = 150</a:t>
            </a:r>
          </a:p>
          <a:p>
            <a:pPr marL="0" indent="0">
              <a:buNone/>
            </a:pPr>
            <a:r>
              <a:rPr lang="id-ID" u="sng" smtClean="0">
                <a:solidFill>
                  <a:srgbClr val="FF0000"/>
                </a:solidFill>
              </a:rPr>
              <a:t>T</a:t>
            </a:r>
            <a:r>
              <a:rPr lang="id-ID" u="sng" baseline="-25000" smtClean="0">
                <a:solidFill>
                  <a:srgbClr val="FF0000"/>
                </a:solidFill>
              </a:rPr>
              <a:t>1K</a:t>
            </a:r>
            <a:r>
              <a:rPr lang="id-ID" u="sng" smtClean="0">
                <a:solidFill>
                  <a:srgbClr val="FF0000"/>
                </a:solidFill>
              </a:rPr>
              <a:t> = </a:t>
            </a:r>
            <a:r>
              <a:rPr lang="id-ID" b="1" u="sng" smtClean="0">
                <a:solidFill>
                  <a:srgbClr val="FF0000"/>
                </a:solidFill>
              </a:rPr>
              <a:t>83,3 K</a:t>
            </a:r>
            <a:r>
              <a:rPr lang="id-ID" smtClean="0">
                <a:solidFill>
                  <a:srgbClr val="FF0000"/>
                </a:solidFill>
              </a:rPr>
              <a:t>     </a:t>
            </a:r>
            <a:r>
              <a:rPr lang="id-ID" u="sng" smtClean="0">
                <a:solidFill>
                  <a:srgbClr val="FF0000"/>
                </a:solidFill>
              </a:rPr>
              <a:t>T</a:t>
            </a:r>
            <a:r>
              <a:rPr lang="id-ID" u="sng" baseline="-25000" smtClean="0">
                <a:solidFill>
                  <a:srgbClr val="FF0000"/>
                </a:solidFill>
              </a:rPr>
              <a:t>2K</a:t>
            </a:r>
            <a:r>
              <a:rPr lang="id-ID" u="sng" smtClean="0">
                <a:solidFill>
                  <a:srgbClr val="FF0000"/>
                </a:solidFill>
              </a:rPr>
              <a:t> = 2 T</a:t>
            </a:r>
            <a:r>
              <a:rPr lang="id-ID" u="sng" baseline="-25000" smtClean="0">
                <a:solidFill>
                  <a:srgbClr val="FF0000"/>
                </a:solidFill>
              </a:rPr>
              <a:t>1K</a:t>
            </a:r>
            <a:r>
              <a:rPr lang="id-ID" u="sng" smtClean="0">
                <a:solidFill>
                  <a:srgbClr val="FF0000"/>
                </a:solidFill>
              </a:rPr>
              <a:t>  = </a:t>
            </a:r>
            <a:r>
              <a:rPr lang="id-ID" b="1" u="sng" smtClean="0">
                <a:solidFill>
                  <a:srgbClr val="FF0000"/>
                </a:solidFill>
              </a:rPr>
              <a:t>166,6 K</a:t>
            </a:r>
            <a:endParaRPr lang="id-ID" b="1" u="sng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advTm="30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Carilah perubahan entropi sistem selama proses berikut:</a:t>
            </a:r>
          </a:p>
          <a:p>
            <a:pPr marL="514350" indent="-514350">
              <a:buAutoNum type="alphaLcParenBoth"/>
            </a:pPr>
            <a:r>
              <a:rPr lang="id-ID" smtClean="0"/>
              <a:t>Satu kg es pada 0</a:t>
            </a:r>
            <a:r>
              <a:rPr lang="id-ID" baseline="30000" smtClean="0"/>
              <a:t>o</a:t>
            </a:r>
            <a:r>
              <a:rPr lang="id-ID" smtClean="0"/>
              <a:t>C dan tekanan 1 atm, mencair pada suhu dan tekanan yang sama. Kalor lebur es = 3,24 x 10</a:t>
            </a:r>
            <a:r>
              <a:rPr lang="id-ID" baseline="30000" smtClean="0"/>
              <a:t>5</a:t>
            </a:r>
            <a:r>
              <a:rPr lang="id-ID" smtClean="0"/>
              <a:t> J/kg</a:t>
            </a:r>
          </a:p>
          <a:p>
            <a:pPr marL="514350" indent="-514350">
              <a:buAutoNum type="alphaLcParenBoth"/>
            </a:pPr>
            <a:r>
              <a:rPr lang="id-ID" smtClean="0"/>
              <a:t>Satu kg uap pada 100</a:t>
            </a:r>
            <a:r>
              <a:rPr lang="id-ID" baseline="30000" smtClean="0"/>
              <a:t>o</a:t>
            </a:r>
            <a:r>
              <a:rPr lang="id-ID" smtClean="0"/>
              <a:t>C dan tekanan 1 atm mengembun menjadi air pada suhu dan tekanan yg sama. Kalor uap = 2,26 x 10</a:t>
            </a:r>
            <a:r>
              <a:rPr lang="id-ID" baseline="30000" smtClean="0"/>
              <a:t>6</a:t>
            </a:r>
            <a:r>
              <a:rPr lang="id-ID" smtClean="0"/>
              <a:t> J/kg</a:t>
            </a:r>
            <a:endParaRPr lang="id-ID"/>
          </a:p>
        </p:txBody>
      </p:sp>
      <p:sp>
        <p:nvSpPr>
          <p:cNvPr id="4" name="Oval 3"/>
          <p:cNvSpPr/>
          <p:nvPr/>
        </p:nvSpPr>
        <p:spPr>
          <a:xfrm>
            <a:off x="7164288" y="476672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Oval 4"/>
          <p:cNvSpPr/>
          <p:nvPr/>
        </p:nvSpPr>
        <p:spPr>
          <a:xfrm>
            <a:off x="7452320" y="620688"/>
            <a:ext cx="576064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ransition xmlns:p14="http://schemas.microsoft.com/office/powerpoint/2010/main" advTm="37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9322" y="2967335"/>
            <a:ext cx="4825360" cy="923330"/>
          </a:xfrm>
          <a:prstGeom prst="rect">
            <a:avLst/>
          </a:prstGeom>
          <a:gradFill>
            <a:gsLst>
              <a:gs pos="0">
                <a:schemeClr val="tx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Jawaban Anda ?</a:t>
            </a:r>
            <a:endParaRPr 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>
                <a:solidFill>
                  <a:srgbClr val="FF0000"/>
                </a:solidFill>
              </a:rPr>
              <a:t>Jawab</a:t>
            </a:r>
            <a:endParaRPr lang="id-ID">
              <a:solidFill>
                <a:srgbClr val="FF00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67544" y="1772816"/>
          <a:ext cx="8012112" cy="333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3" imgW="3352680" imgH="1396800" progId="Equation.3">
                  <p:embed/>
                </p:oleObj>
              </mc:Choice>
              <mc:Fallback>
                <p:oleObj name="Equation" r:id="rId3" imgW="3352680" imgH="1396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772816"/>
                        <a:ext cx="8012112" cy="3338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smtClean="0"/>
              <a:t>Suatu sistem menjalani proses siklis reversible a-b-c-d-a. Jika Cv = 8 J/K dan Cp = 10 J/K. (a) hitunglah kalor yg masuk ke dlm sistem pd tiap bagian pada tiap bagian siklus. Apakah arti dari jumlah semua arus kalor tsb? (b) Jika V1 = 9 x 10</a:t>
            </a:r>
            <a:r>
              <a:rPr lang="id-ID" baseline="30000" smtClean="0"/>
              <a:t>-3</a:t>
            </a:r>
            <a:r>
              <a:rPr lang="id-ID" smtClean="0"/>
              <a:t> m</a:t>
            </a:r>
            <a:r>
              <a:rPr lang="id-ID" baseline="30000" smtClean="0"/>
              <a:t>3</a:t>
            </a:r>
            <a:r>
              <a:rPr lang="id-ID" smtClean="0"/>
              <a:t> dan V2 = 20 x 10</a:t>
            </a:r>
            <a:r>
              <a:rPr lang="id-ID" baseline="30000" smtClean="0"/>
              <a:t>-3</a:t>
            </a:r>
            <a:r>
              <a:rPr lang="id-ID" smtClean="0"/>
              <a:t> m</a:t>
            </a:r>
            <a:r>
              <a:rPr lang="id-ID" baseline="30000" smtClean="0"/>
              <a:t>3</a:t>
            </a:r>
            <a:r>
              <a:rPr lang="id-ID" smtClean="0"/>
              <a:t>, hitunglah p2 – p1. (c) Hitunglah  </a:t>
            </a:r>
            <a:r>
              <a:rPr lang="id-ID" smtClean="0">
                <a:sym typeface="Symbol"/>
              </a:rPr>
              <a:t></a:t>
            </a:r>
            <a:r>
              <a:rPr lang="id-ID" smtClean="0"/>
              <a:t>dQ/T sepanjang tiap bagian siklus. Menurut hukum ke-2 apakah arti dari jumlah integral itu? (d) Andaikan suhu T’ didefinisikan sbg suhu Celcius ditambah dengan nilai yang lain dengan 273,15, apakah </a:t>
            </a:r>
            <a:r>
              <a:rPr lang="id-ID" smtClean="0">
                <a:sym typeface="Symbol"/>
              </a:rPr>
              <a:t></a:t>
            </a:r>
            <a:r>
              <a:rPr lang="id-ID" smtClean="0"/>
              <a:t>d’Q/T  = 0? Jelaskan!</a:t>
            </a:r>
            <a:endParaRPr lang="id-ID"/>
          </a:p>
        </p:txBody>
      </p:sp>
      <p:sp>
        <p:nvSpPr>
          <p:cNvPr id="4" name="Oval 3"/>
          <p:cNvSpPr/>
          <p:nvPr/>
        </p:nvSpPr>
        <p:spPr>
          <a:xfrm>
            <a:off x="7164288" y="332656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Oval 4"/>
          <p:cNvSpPr/>
          <p:nvPr/>
        </p:nvSpPr>
        <p:spPr>
          <a:xfrm>
            <a:off x="7452320" y="476672"/>
            <a:ext cx="576064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9322" y="2967335"/>
            <a:ext cx="4825360" cy="923330"/>
          </a:xfrm>
          <a:prstGeom prst="rect">
            <a:avLst/>
          </a:prstGeom>
          <a:gradFill>
            <a:gsLst>
              <a:gs pos="0">
                <a:schemeClr val="tx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Jawaban Anda ?</a:t>
            </a:r>
            <a:endParaRPr 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>
            <a:off x="1835696" y="5301208"/>
            <a:ext cx="590465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835696" y="836712"/>
            <a:ext cx="0" cy="44644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275856" y="2132856"/>
            <a:ext cx="0" cy="2016224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75856" y="2132856"/>
            <a:ext cx="2592288" cy="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868144" y="2132856"/>
            <a:ext cx="0" cy="2016224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3275856" y="4149080"/>
            <a:ext cx="2592288" cy="0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275856" y="4149080"/>
            <a:ext cx="0" cy="115212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835696" y="4149080"/>
            <a:ext cx="14401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835696" y="2132856"/>
            <a:ext cx="14401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868144" y="4149080"/>
            <a:ext cx="0" cy="122413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43808" y="16288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b</a:t>
            </a:r>
            <a:endParaRPr lang="id-ID"/>
          </a:p>
        </p:txBody>
      </p:sp>
      <p:sp>
        <p:nvSpPr>
          <p:cNvPr id="28" name="TextBox 27"/>
          <p:cNvSpPr txBox="1"/>
          <p:nvPr/>
        </p:nvSpPr>
        <p:spPr>
          <a:xfrm>
            <a:off x="2843808" y="42210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a</a:t>
            </a:r>
            <a:endParaRPr lang="id-ID"/>
          </a:p>
        </p:txBody>
      </p:sp>
      <p:sp>
        <p:nvSpPr>
          <p:cNvPr id="29" name="TextBox 28"/>
          <p:cNvSpPr txBox="1"/>
          <p:nvPr/>
        </p:nvSpPr>
        <p:spPr>
          <a:xfrm>
            <a:off x="5868144" y="16288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c</a:t>
            </a:r>
            <a:endParaRPr lang="id-ID"/>
          </a:p>
        </p:txBody>
      </p:sp>
      <p:sp>
        <p:nvSpPr>
          <p:cNvPr id="30" name="TextBox 29"/>
          <p:cNvSpPr txBox="1"/>
          <p:nvPr/>
        </p:nvSpPr>
        <p:spPr>
          <a:xfrm>
            <a:off x="5940152" y="41490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d</a:t>
            </a:r>
            <a:endParaRPr lang="id-ID"/>
          </a:p>
        </p:txBody>
      </p:sp>
      <p:sp>
        <p:nvSpPr>
          <p:cNvPr id="31" name="TextBox 30"/>
          <p:cNvSpPr txBox="1"/>
          <p:nvPr/>
        </p:nvSpPr>
        <p:spPr>
          <a:xfrm>
            <a:off x="7740352" y="530120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</a:t>
            </a:r>
            <a:endParaRPr lang="id-ID"/>
          </a:p>
        </p:txBody>
      </p:sp>
      <p:sp>
        <p:nvSpPr>
          <p:cNvPr id="32" name="TextBox 31"/>
          <p:cNvSpPr txBox="1"/>
          <p:nvPr/>
        </p:nvSpPr>
        <p:spPr>
          <a:xfrm>
            <a:off x="5724128" y="55172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V2</a:t>
            </a:r>
            <a:endParaRPr lang="id-ID"/>
          </a:p>
        </p:txBody>
      </p:sp>
      <p:sp>
        <p:nvSpPr>
          <p:cNvPr id="33" name="TextBox 32"/>
          <p:cNvSpPr txBox="1"/>
          <p:nvPr/>
        </p:nvSpPr>
        <p:spPr>
          <a:xfrm>
            <a:off x="3059832" y="544522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V1</a:t>
            </a:r>
            <a:endParaRPr lang="id-ID"/>
          </a:p>
        </p:txBody>
      </p:sp>
      <p:sp>
        <p:nvSpPr>
          <p:cNvPr id="34" name="TextBox 33"/>
          <p:cNvSpPr txBox="1"/>
          <p:nvPr/>
        </p:nvSpPr>
        <p:spPr>
          <a:xfrm>
            <a:off x="1331640" y="40770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P1</a:t>
            </a:r>
            <a:endParaRPr lang="id-ID"/>
          </a:p>
        </p:txBody>
      </p:sp>
      <p:sp>
        <p:nvSpPr>
          <p:cNvPr id="35" name="TextBox 34"/>
          <p:cNvSpPr txBox="1"/>
          <p:nvPr/>
        </p:nvSpPr>
        <p:spPr>
          <a:xfrm>
            <a:off x="1331640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P2</a:t>
            </a:r>
            <a:endParaRPr lang="id-ID"/>
          </a:p>
        </p:txBody>
      </p:sp>
      <p:sp>
        <p:nvSpPr>
          <p:cNvPr id="36" name="TextBox 35"/>
          <p:cNvSpPr txBox="1"/>
          <p:nvPr/>
        </p:nvSpPr>
        <p:spPr>
          <a:xfrm>
            <a:off x="3419872" y="42930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0,85 </a:t>
            </a:r>
            <a:r>
              <a:rPr lang="id-ID" baseline="30000" smtClean="0"/>
              <a:t>o</a:t>
            </a:r>
            <a:r>
              <a:rPr lang="id-ID" smtClean="0"/>
              <a:t>C</a:t>
            </a:r>
            <a:endParaRPr lang="id-ID"/>
          </a:p>
        </p:txBody>
      </p:sp>
      <p:sp>
        <p:nvSpPr>
          <p:cNvPr id="37" name="TextBox 36"/>
          <p:cNvSpPr txBox="1"/>
          <p:nvPr/>
        </p:nvSpPr>
        <p:spPr>
          <a:xfrm>
            <a:off x="6084168" y="37890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548,85 </a:t>
            </a:r>
            <a:r>
              <a:rPr lang="id-ID" baseline="30000" smtClean="0"/>
              <a:t>o</a:t>
            </a:r>
            <a:r>
              <a:rPr lang="id-ID" smtClean="0"/>
              <a:t>C</a:t>
            </a:r>
            <a:endParaRPr lang="id-ID"/>
          </a:p>
        </p:txBody>
      </p:sp>
      <p:sp>
        <p:nvSpPr>
          <p:cNvPr id="38" name="TextBox 37"/>
          <p:cNvSpPr txBox="1"/>
          <p:nvPr/>
        </p:nvSpPr>
        <p:spPr>
          <a:xfrm>
            <a:off x="5940152" y="21328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1370,85 </a:t>
            </a:r>
            <a:r>
              <a:rPr lang="id-ID" baseline="30000" smtClean="0"/>
              <a:t>o</a:t>
            </a:r>
            <a:r>
              <a:rPr lang="id-ID" smtClean="0"/>
              <a:t>C</a:t>
            </a:r>
            <a:endParaRPr lang="id-ID"/>
          </a:p>
        </p:txBody>
      </p:sp>
      <p:sp>
        <p:nvSpPr>
          <p:cNvPr id="39" name="TextBox 38"/>
          <p:cNvSpPr txBox="1"/>
          <p:nvPr/>
        </p:nvSpPr>
        <p:spPr>
          <a:xfrm>
            <a:off x="3275856" y="170080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274,85 </a:t>
            </a:r>
            <a:r>
              <a:rPr lang="id-ID" baseline="30000" smtClean="0"/>
              <a:t>o</a:t>
            </a:r>
            <a:r>
              <a:rPr lang="id-ID" smtClean="0"/>
              <a:t>C</a:t>
            </a:r>
            <a:endParaRPr lang="id-ID"/>
          </a:p>
        </p:txBody>
      </p:sp>
      <p:sp>
        <p:nvSpPr>
          <p:cNvPr id="40" name="TextBox 39"/>
          <p:cNvSpPr txBox="1"/>
          <p:nvPr/>
        </p:nvSpPr>
        <p:spPr>
          <a:xfrm>
            <a:off x="1547664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79400" y="944364"/>
          <a:ext cx="8562975" cy="306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3" imgW="3835080" imgH="1371600" progId="Equation.3">
                  <p:embed/>
                </p:oleObj>
              </mc:Choice>
              <mc:Fallback>
                <p:oleObj name="Equation" r:id="rId3" imgW="3835080" imgH="1371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400" y="944364"/>
                        <a:ext cx="8562975" cy="306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4277414"/>
            <a:ext cx="82809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smtClean="0"/>
              <a:t>Menurut hukum I pd proses siklis, </a:t>
            </a:r>
            <a:r>
              <a:rPr lang="id-ID" sz="2800" smtClean="0">
                <a:sym typeface="Symbol"/>
              </a:rPr>
              <a:t>U = 0. Jadi kalau arus panas itu dijumlahkan maka nilainya sama dengan usaha W. Jadi W = Q = (2192 + 10960 – 6576 – 5480) = 1096 J</a:t>
            </a:r>
            <a:endParaRPr lang="id-ID" sz="2800"/>
          </a:p>
        </p:txBody>
      </p:sp>
      <p:sp>
        <p:nvSpPr>
          <p:cNvPr id="4" name="TextBox 3"/>
          <p:cNvSpPr txBox="1"/>
          <p:nvPr/>
        </p:nvSpPr>
        <p:spPr>
          <a:xfrm>
            <a:off x="467544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Jawaban a)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smtClean="0"/>
              <a:t>Jawaban b)</a:t>
            </a:r>
          </a:p>
          <a:p>
            <a:endParaRPr lang="id-ID" sz="2400" smtClean="0"/>
          </a:p>
          <a:p>
            <a:r>
              <a:rPr lang="id-ID" sz="2400" smtClean="0"/>
              <a:t>Dari gambar, besarnya usaha W = (p2 – p1 ) (v2 – V1) , atau</a:t>
            </a:r>
          </a:p>
          <a:p>
            <a:endParaRPr lang="id-ID" sz="2400" smtClean="0"/>
          </a:p>
          <a:p>
            <a:endParaRPr lang="id-ID" sz="2400" smtClean="0"/>
          </a:p>
          <a:p>
            <a:endParaRPr lang="id-ID" sz="240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-62611000" y="-1611313"/>
          <a:ext cx="8572500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3" imgW="2197080" imgH="685800" progId="Equation.3">
                  <p:embed/>
                </p:oleObj>
              </mc:Choice>
              <mc:Fallback>
                <p:oleObj name="Equation" r:id="rId3" imgW="2197080" imgH="685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2611000" y="-1611313"/>
                        <a:ext cx="8572500" cy="687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98884" y="2376090"/>
          <a:ext cx="7429500" cy="220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5" imgW="2311200" imgH="685800" progId="Equation.3">
                  <p:embed/>
                </p:oleObj>
              </mc:Choice>
              <mc:Fallback>
                <p:oleObj name="Equation" r:id="rId5" imgW="2311200" imgH="685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884" y="2376090"/>
                        <a:ext cx="7429500" cy="2205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0466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Jawaban (c)</a:t>
            </a:r>
            <a:endParaRPr lang="id-ID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683568" y="980728"/>
          <a:ext cx="8064896" cy="4536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3" imgW="3187440" imgH="2641320" progId="Equation.3">
                  <p:embed/>
                </p:oleObj>
              </mc:Choice>
              <mc:Fallback>
                <p:oleObj name="Equation" r:id="rId3" imgW="3187440" imgH="26413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980728"/>
                        <a:ext cx="8064896" cy="4536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55576" y="5661248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Jika nilai integral ini dijumlahkan = </a:t>
            </a:r>
            <a:r>
              <a:rPr lang="id-ID" smtClean="0">
                <a:sym typeface="Symbol"/>
              </a:rPr>
              <a:t>S total = 0 karena entropi adalah fungsi keadaan, dan proses ini adalah siklik.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pPr algn="l"/>
            <a:r>
              <a:rPr lang="id-ID" smtClean="0"/>
              <a:t>Jawaban d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id-ID" smtClean="0"/>
              <a:t>Andaikan T’ = </a:t>
            </a:r>
            <a:r>
              <a:rPr lang="id-ID" baseline="30000" smtClean="0"/>
              <a:t>o</a:t>
            </a:r>
            <a:r>
              <a:rPr lang="id-ID" smtClean="0"/>
              <a:t>C + X, dengan X ≠ 273,15, tetapi misalkan =0, maka kalau dihitung ternyata </a:t>
            </a:r>
            <a:r>
              <a:rPr lang="id-ID" smtClean="0">
                <a:sym typeface="Symbol"/>
              </a:rPr>
              <a:t> dq/T </a:t>
            </a:r>
            <a:r>
              <a:rPr lang="id-ID" smtClean="0"/>
              <a:t>≠ 0. Hal ini sesuai dengan matematika yg menyatakan bahwa suatu deferensial bukan eksak dapat dibuat eksak apabila dikalikan dengan suatu fungsi dari variabel bebas yang disebut integrating faktor. Dalam hal ini 1/T’ menjadi integrating factor hanya apabila X = 273,15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id-ID" smtClean="0"/>
              <a:t>Sebuah mesin Carnot beroperasi dengan 1 kg gas metan, yg dianggap sbg gas sempurna. Tetapan Laplace </a:t>
            </a:r>
            <a:r>
              <a:rPr lang="id-ID" smtClean="0">
                <a:sym typeface="Symbol"/>
              </a:rPr>
              <a:t> = 1,35. Jika volume maksimum adalah 4 kali volume minimum dan efisiensi termalnya 25% carilah perubahan entropi gas ini pada ekspansi isotermal dan pada seluruh siklus. </a:t>
            </a:r>
            <a:endParaRPr lang="id-ID"/>
          </a:p>
        </p:txBody>
      </p:sp>
      <p:sp>
        <p:nvSpPr>
          <p:cNvPr id="4" name="Oval 3"/>
          <p:cNvSpPr/>
          <p:nvPr/>
        </p:nvSpPr>
        <p:spPr>
          <a:xfrm>
            <a:off x="7092280" y="404664"/>
            <a:ext cx="108012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Oval 4"/>
          <p:cNvSpPr/>
          <p:nvPr/>
        </p:nvSpPr>
        <p:spPr>
          <a:xfrm>
            <a:off x="7380312" y="548680"/>
            <a:ext cx="576064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9322" y="2967335"/>
            <a:ext cx="4825360" cy="923330"/>
          </a:xfrm>
          <a:prstGeom prst="rect">
            <a:avLst/>
          </a:prstGeom>
          <a:gradFill>
            <a:gsLst>
              <a:gs pos="0">
                <a:schemeClr val="tx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Jawaban Anda ?</a:t>
            </a:r>
            <a:endParaRPr 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>
            <a:off x="1835696" y="5301208"/>
            <a:ext cx="590465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835696" y="836712"/>
            <a:ext cx="0" cy="44644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43808" y="16288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a</a:t>
            </a:r>
            <a:endParaRPr lang="id-ID"/>
          </a:p>
        </p:txBody>
      </p:sp>
      <p:sp>
        <p:nvSpPr>
          <p:cNvPr id="28" name="TextBox 27"/>
          <p:cNvSpPr txBox="1"/>
          <p:nvPr/>
        </p:nvSpPr>
        <p:spPr>
          <a:xfrm>
            <a:off x="3347864" y="37890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d</a:t>
            </a:r>
            <a:endParaRPr lang="id-ID"/>
          </a:p>
        </p:txBody>
      </p:sp>
      <p:sp>
        <p:nvSpPr>
          <p:cNvPr id="29" name="TextBox 28"/>
          <p:cNvSpPr txBox="1"/>
          <p:nvPr/>
        </p:nvSpPr>
        <p:spPr>
          <a:xfrm>
            <a:off x="5220072" y="25649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b</a:t>
            </a:r>
            <a:endParaRPr lang="id-ID"/>
          </a:p>
        </p:txBody>
      </p:sp>
      <p:sp>
        <p:nvSpPr>
          <p:cNvPr id="30" name="TextBox 29"/>
          <p:cNvSpPr txBox="1"/>
          <p:nvPr/>
        </p:nvSpPr>
        <p:spPr>
          <a:xfrm>
            <a:off x="5796136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c</a:t>
            </a:r>
            <a:endParaRPr lang="id-ID"/>
          </a:p>
        </p:txBody>
      </p:sp>
      <p:sp>
        <p:nvSpPr>
          <p:cNvPr id="31" name="TextBox 30"/>
          <p:cNvSpPr txBox="1"/>
          <p:nvPr/>
        </p:nvSpPr>
        <p:spPr>
          <a:xfrm>
            <a:off x="7740352" y="530120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V</a:t>
            </a:r>
            <a:endParaRPr lang="id-ID"/>
          </a:p>
        </p:txBody>
      </p:sp>
      <p:sp>
        <p:nvSpPr>
          <p:cNvPr id="40" name="TextBox 39"/>
          <p:cNvSpPr txBox="1"/>
          <p:nvPr/>
        </p:nvSpPr>
        <p:spPr>
          <a:xfrm>
            <a:off x="1547664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P</a:t>
            </a:r>
            <a:endParaRPr lang="id-ID"/>
          </a:p>
        </p:txBody>
      </p:sp>
      <p:sp>
        <p:nvSpPr>
          <p:cNvPr id="41" name="Arc 40"/>
          <p:cNvSpPr/>
          <p:nvPr/>
        </p:nvSpPr>
        <p:spPr>
          <a:xfrm rot="11027700">
            <a:off x="3467232" y="2567851"/>
            <a:ext cx="4493196" cy="1579981"/>
          </a:xfrm>
          <a:prstGeom prst="arc">
            <a:avLst>
              <a:gd name="adj1" fmla="val 15994997"/>
              <a:gd name="adj2" fmla="val 2065636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Arc 41"/>
          <p:cNvSpPr/>
          <p:nvPr/>
        </p:nvSpPr>
        <p:spPr>
          <a:xfrm rot="11027700">
            <a:off x="3184532" y="1186672"/>
            <a:ext cx="4104456" cy="172819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Arc 42"/>
          <p:cNvSpPr/>
          <p:nvPr/>
        </p:nvSpPr>
        <p:spPr>
          <a:xfrm rot="11061307">
            <a:off x="3185111" y="412526"/>
            <a:ext cx="2232248" cy="3384376"/>
          </a:xfrm>
          <a:prstGeom prst="arc">
            <a:avLst>
              <a:gd name="adj1" fmla="val 1676725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Arc 43"/>
          <p:cNvSpPr/>
          <p:nvPr/>
        </p:nvSpPr>
        <p:spPr>
          <a:xfrm rot="11061307">
            <a:off x="5201334" y="1132605"/>
            <a:ext cx="2232248" cy="3384376"/>
          </a:xfrm>
          <a:prstGeom prst="arc">
            <a:avLst>
              <a:gd name="adj1" fmla="val 17740381"/>
              <a:gd name="adj2" fmla="val 208857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995936" y="2204864"/>
            <a:ext cx="7200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4283968" y="3645024"/>
            <a:ext cx="21602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851920" y="17008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Q2</a:t>
            </a:r>
            <a:endParaRPr lang="id-ID"/>
          </a:p>
        </p:txBody>
      </p:sp>
      <p:sp>
        <p:nvSpPr>
          <p:cNvPr id="50" name="TextBox 49"/>
          <p:cNvSpPr txBox="1"/>
          <p:nvPr/>
        </p:nvSpPr>
        <p:spPr>
          <a:xfrm>
            <a:off x="4355976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Q1</a:t>
            </a:r>
            <a:endParaRPr lang="id-ID"/>
          </a:p>
        </p:txBody>
      </p:sp>
      <p:sp>
        <p:nvSpPr>
          <p:cNvPr id="51" name="TextBox 50"/>
          <p:cNvSpPr txBox="1"/>
          <p:nvPr/>
        </p:nvSpPr>
        <p:spPr>
          <a:xfrm>
            <a:off x="5724128" y="27089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T1</a:t>
            </a:r>
            <a:endParaRPr lang="id-ID"/>
          </a:p>
        </p:txBody>
      </p:sp>
      <p:sp>
        <p:nvSpPr>
          <p:cNvPr id="52" name="TextBox 51"/>
          <p:cNvSpPr txBox="1"/>
          <p:nvPr/>
        </p:nvSpPr>
        <p:spPr>
          <a:xfrm>
            <a:off x="6156176" y="39330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/>
              <a:t>T2</a:t>
            </a:r>
            <a:endParaRPr lang="id-ID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id-ID" smtClean="0"/>
              <a:t>Jawaban</a:t>
            </a:r>
            <a:endParaRPr lang="id-ID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id-ID" smtClean="0"/>
              <a:t>Hukum 1  </a:t>
            </a:r>
            <a:r>
              <a:rPr lang="id-ID" smtClean="0">
                <a:sym typeface="Wingdings" pitchFamily="2" charset="2"/>
              </a:rPr>
              <a:t> </a:t>
            </a:r>
            <a:r>
              <a:rPr lang="id-ID" smtClean="0"/>
              <a:t>Q = W</a:t>
            </a:r>
          </a:p>
          <a:p>
            <a:endParaRPr lang="id-ID" smtClean="0"/>
          </a:p>
          <a:p>
            <a:endParaRPr lang="id-ID" smtClean="0"/>
          </a:p>
          <a:p>
            <a:endParaRPr lang="id-ID" smtClean="0"/>
          </a:p>
          <a:p>
            <a:endParaRPr lang="id-ID" smtClean="0"/>
          </a:p>
          <a:p>
            <a:r>
              <a:rPr lang="id-ID" smtClean="0"/>
              <a:t>Bobot molekul metan (CH4) = 16 kg kmol</a:t>
            </a:r>
            <a:r>
              <a:rPr lang="id-ID" baseline="30000" smtClean="0"/>
              <a:t>-1</a:t>
            </a:r>
          </a:p>
          <a:p>
            <a:r>
              <a:rPr lang="id-ID" smtClean="0"/>
              <a:t>P</a:t>
            </a:r>
            <a:r>
              <a:rPr lang="id-ID" baseline="-25000" smtClean="0"/>
              <a:t>b</a:t>
            </a:r>
            <a:r>
              <a:rPr lang="id-ID" smtClean="0"/>
              <a:t> V</a:t>
            </a:r>
            <a:r>
              <a:rPr lang="id-ID" baseline="-25000" smtClean="0"/>
              <a:t>b</a:t>
            </a:r>
            <a:r>
              <a:rPr lang="id-ID" baseline="30000" smtClean="0">
                <a:sym typeface="Symbol"/>
              </a:rPr>
              <a:t></a:t>
            </a:r>
            <a:r>
              <a:rPr lang="id-ID" smtClean="0">
                <a:sym typeface="Symbol"/>
              </a:rPr>
              <a:t> = </a:t>
            </a:r>
            <a:r>
              <a:rPr lang="id-ID" smtClean="0"/>
              <a:t>P</a:t>
            </a:r>
            <a:r>
              <a:rPr lang="id-ID" baseline="-25000" smtClean="0"/>
              <a:t>c</a:t>
            </a:r>
            <a:r>
              <a:rPr lang="id-ID" smtClean="0"/>
              <a:t> V</a:t>
            </a:r>
            <a:r>
              <a:rPr lang="id-ID" baseline="-25000" smtClean="0"/>
              <a:t>c</a:t>
            </a:r>
            <a:r>
              <a:rPr lang="id-ID" baseline="30000" smtClean="0">
                <a:sym typeface="Symbol"/>
              </a:rPr>
              <a:t></a:t>
            </a:r>
            <a:r>
              <a:rPr lang="id-ID" smtClean="0">
                <a:sym typeface="Symbol"/>
              </a:rPr>
              <a:t>   </a:t>
            </a:r>
            <a:r>
              <a:rPr lang="id-ID" smtClean="0">
                <a:sym typeface="Wingdings" pitchFamily="2" charset="2"/>
              </a:rPr>
              <a:t> T</a:t>
            </a:r>
            <a:r>
              <a:rPr lang="id-ID" baseline="-25000" smtClean="0">
                <a:sym typeface="Wingdings" pitchFamily="2" charset="2"/>
              </a:rPr>
              <a:t>2</a:t>
            </a:r>
            <a:r>
              <a:rPr lang="id-ID" smtClean="0"/>
              <a:t> V</a:t>
            </a:r>
            <a:r>
              <a:rPr lang="id-ID" baseline="-25000" smtClean="0"/>
              <a:t>b</a:t>
            </a:r>
            <a:r>
              <a:rPr lang="id-ID" baseline="30000" smtClean="0">
                <a:sym typeface="Symbol"/>
              </a:rPr>
              <a:t>-1</a:t>
            </a:r>
            <a:r>
              <a:rPr lang="id-ID" smtClean="0">
                <a:sym typeface="Symbol"/>
              </a:rPr>
              <a:t> = T</a:t>
            </a:r>
            <a:r>
              <a:rPr lang="id-ID" baseline="-25000" smtClean="0">
                <a:sym typeface="Symbol"/>
              </a:rPr>
              <a:t>1</a:t>
            </a:r>
            <a:r>
              <a:rPr lang="id-ID" smtClean="0"/>
              <a:t> V</a:t>
            </a:r>
            <a:r>
              <a:rPr lang="id-ID" baseline="-25000" smtClean="0"/>
              <a:t>c</a:t>
            </a:r>
            <a:r>
              <a:rPr lang="id-ID" baseline="30000" smtClean="0">
                <a:sym typeface="Symbol"/>
              </a:rPr>
              <a:t>-1</a:t>
            </a:r>
            <a:endParaRPr lang="id-ID" smtClean="0"/>
          </a:p>
          <a:p>
            <a:r>
              <a:rPr lang="id-ID" smtClean="0"/>
              <a:t>T1 = 0,75 T2  ......?</a:t>
            </a:r>
          </a:p>
          <a:p>
            <a:endParaRPr lang="id-ID" smtClean="0"/>
          </a:p>
          <a:p>
            <a:endParaRPr lang="id-ID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827584" y="1700808"/>
          <a:ext cx="6336704" cy="2299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3" imgW="2844720" imgH="1244520" progId="Equation.3">
                  <p:embed/>
                </p:oleObj>
              </mc:Choice>
              <mc:Fallback>
                <p:oleObj name="Equation" r:id="rId3" imgW="2844720" imgH="12445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700808"/>
                        <a:ext cx="6336704" cy="22997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755576" y="5843612"/>
          <a:ext cx="6552728" cy="681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Equation" r:id="rId5" imgW="2476440" imgH="393480" progId="Equation.3">
                  <p:embed/>
                </p:oleObj>
              </mc:Choice>
              <mc:Fallback>
                <p:oleObj name="Equation" r:id="rId5" imgW="24764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5843612"/>
                        <a:ext cx="6552728" cy="6817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id-ID" sz="2800" smtClean="0"/>
              <a:t>Krn Vc = 4 Va, maka Vb/Va = 4 x 0,4396 = 1,7584</a:t>
            </a:r>
          </a:p>
          <a:p>
            <a:r>
              <a:rPr lang="id-ID" sz="2800" smtClean="0"/>
              <a:t>Shg</a:t>
            </a:r>
          </a:p>
          <a:p>
            <a:r>
              <a:rPr lang="id-ID" sz="2800" smtClean="0">
                <a:sym typeface="Symbol"/>
              </a:rPr>
              <a:t>S</a:t>
            </a:r>
            <a:r>
              <a:rPr lang="id-ID" sz="2800" baseline="-25000" smtClean="0">
                <a:sym typeface="Symbol"/>
              </a:rPr>
              <a:t>ab</a:t>
            </a:r>
            <a:r>
              <a:rPr lang="id-ID" sz="2800" smtClean="0">
                <a:sym typeface="Symbol"/>
              </a:rPr>
              <a:t> = 1/16 kmol x 8,314 x 10</a:t>
            </a:r>
            <a:r>
              <a:rPr lang="id-ID" sz="2800" baseline="30000" smtClean="0">
                <a:sym typeface="Symbol"/>
              </a:rPr>
              <a:t>3</a:t>
            </a:r>
            <a:r>
              <a:rPr lang="id-ID" sz="2800" smtClean="0">
                <a:sym typeface="Symbol"/>
              </a:rPr>
              <a:t> J kmol</a:t>
            </a:r>
            <a:r>
              <a:rPr lang="id-ID" sz="2800" baseline="30000" smtClean="0">
                <a:sym typeface="Symbol"/>
              </a:rPr>
              <a:t>-1</a:t>
            </a:r>
            <a:r>
              <a:rPr lang="id-ID" sz="2800" smtClean="0">
                <a:sym typeface="Symbol"/>
              </a:rPr>
              <a:t> K</a:t>
            </a:r>
            <a:r>
              <a:rPr lang="id-ID" sz="2800" baseline="30000" smtClean="0">
                <a:sym typeface="Symbol"/>
              </a:rPr>
              <a:t>-1</a:t>
            </a:r>
            <a:r>
              <a:rPr lang="id-ID" sz="2800" smtClean="0">
                <a:sym typeface="Symbol"/>
              </a:rPr>
              <a:t> ln 1,7584</a:t>
            </a:r>
          </a:p>
          <a:p>
            <a:pPr>
              <a:buNone/>
            </a:pPr>
            <a:r>
              <a:rPr lang="id-ID" sz="2800" smtClean="0">
                <a:sym typeface="Symbol"/>
              </a:rPr>
              <a:t>             = 293,3 J K</a:t>
            </a:r>
            <a:r>
              <a:rPr lang="id-ID" sz="2800" baseline="30000" smtClean="0">
                <a:sym typeface="Symbol"/>
              </a:rPr>
              <a:t>-1  </a:t>
            </a:r>
            <a:endParaRPr lang="id-ID" sz="2800" smtClean="0">
              <a:sym typeface="Symbol"/>
            </a:endParaRPr>
          </a:p>
          <a:p>
            <a:pPr>
              <a:buNone/>
            </a:pPr>
            <a:r>
              <a:rPr lang="id-ID" sz="2800" smtClean="0">
                <a:sym typeface="Symbol"/>
              </a:rPr>
              <a:t>Jadi perubahan entropi pd proses ekspansi isotermal adalah</a:t>
            </a:r>
          </a:p>
          <a:p>
            <a:pPr>
              <a:buNone/>
            </a:pPr>
            <a:r>
              <a:rPr lang="id-ID" sz="2800" smtClean="0">
                <a:sym typeface="Symbol"/>
              </a:rPr>
              <a:t> S</a:t>
            </a:r>
            <a:r>
              <a:rPr lang="id-ID" sz="2800" baseline="-25000" smtClean="0">
                <a:sym typeface="Symbol"/>
              </a:rPr>
              <a:t>ab</a:t>
            </a:r>
            <a:r>
              <a:rPr lang="id-ID" sz="2800" smtClean="0">
                <a:sym typeface="Symbol"/>
              </a:rPr>
              <a:t> = 293,3 J K</a:t>
            </a:r>
            <a:r>
              <a:rPr lang="id-ID" sz="2800" baseline="30000" smtClean="0">
                <a:sym typeface="Symbol"/>
              </a:rPr>
              <a:t>-1</a:t>
            </a:r>
          </a:p>
          <a:p>
            <a:pPr>
              <a:buNone/>
            </a:pPr>
            <a:r>
              <a:rPr lang="id-ID" sz="2800" smtClean="0">
                <a:sym typeface="Symbol"/>
              </a:rPr>
              <a:t>Entropi pada proses adiabatik adalah 0. </a:t>
            </a:r>
          </a:p>
          <a:p>
            <a:pPr>
              <a:buNone/>
            </a:pPr>
            <a:r>
              <a:rPr lang="id-ID" sz="2800" smtClean="0">
                <a:sym typeface="Symbol"/>
              </a:rPr>
              <a:t>Entropi pd titik c dan d adalah:</a:t>
            </a:r>
          </a:p>
          <a:p>
            <a:pPr>
              <a:buNone/>
            </a:pPr>
            <a:r>
              <a:rPr lang="id-ID" sz="2800" smtClean="0">
                <a:sym typeface="Symbol"/>
              </a:rPr>
              <a:t>  S</a:t>
            </a:r>
            <a:r>
              <a:rPr lang="id-ID" sz="2800" baseline="-25000" smtClean="0">
                <a:sym typeface="Symbol"/>
              </a:rPr>
              <a:t>cd</a:t>
            </a:r>
            <a:r>
              <a:rPr lang="id-ID" sz="2800" smtClean="0">
                <a:sym typeface="Symbol"/>
              </a:rPr>
              <a:t> = - S</a:t>
            </a:r>
            <a:r>
              <a:rPr lang="id-ID" sz="2800" baseline="-25000" smtClean="0">
                <a:sym typeface="Symbol"/>
              </a:rPr>
              <a:t>ab</a:t>
            </a:r>
            <a:r>
              <a:rPr lang="id-ID" sz="2800" smtClean="0">
                <a:sym typeface="Symbol"/>
              </a:rPr>
              <a:t> = - 293,3 J K</a:t>
            </a:r>
            <a:r>
              <a:rPr lang="id-ID" sz="2800" baseline="30000" smtClean="0">
                <a:sym typeface="Symbol"/>
              </a:rPr>
              <a:t>-1</a:t>
            </a:r>
          </a:p>
          <a:p>
            <a:pPr>
              <a:buNone/>
            </a:pPr>
            <a:endParaRPr lang="id-ID" sz="2800" baseline="30000" smtClean="0">
              <a:sym typeface="Symbol"/>
            </a:endParaRPr>
          </a:p>
          <a:p>
            <a:pPr>
              <a:buNone/>
            </a:pPr>
            <a:r>
              <a:rPr lang="id-ID" sz="2800" smtClean="0">
                <a:sym typeface="Symbol"/>
              </a:rPr>
              <a:t>Sehingga entropi total siklus adalah = 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757</Words>
  <Application>Microsoft Macintosh PowerPoint</Application>
  <PresentationFormat>On-screen Show (4:3)</PresentationFormat>
  <Paragraphs>78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Equation</vt:lpstr>
      <vt:lpstr>SOAL LATIHAN</vt:lpstr>
      <vt:lpstr>PowerPoint Presentation</vt:lpstr>
      <vt:lpstr>Jawab</vt:lpstr>
      <vt:lpstr>PowerPoint Presentation</vt:lpstr>
      <vt:lpstr>PowerPoint Presentation</vt:lpstr>
      <vt:lpstr>Jawab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Jawaban d</vt:lpstr>
      <vt:lpstr>PowerPoint Presentation</vt:lpstr>
      <vt:lpstr>PowerPoint Presentation</vt:lpstr>
      <vt:lpstr>PowerPoint Presentation</vt:lpstr>
      <vt:lpstr>Jawaban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 LATIHAN</dc:title>
  <dc:creator>HARTO NUROSO</dc:creator>
  <cp:lastModifiedBy>harto</cp:lastModifiedBy>
  <cp:revision>51</cp:revision>
  <dcterms:created xsi:type="dcterms:W3CDTF">2014-11-05T13:50:39Z</dcterms:created>
  <dcterms:modified xsi:type="dcterms:W3CDTF">2017-11-28T00:42:24Z</dcterms:modified>
</cp:coreProperties>
</file>