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7" r:id="rId2"/>
    <p:sldId id="260" r:id="rId3"/>
    <p:sldId id="262" r:id="rId4"/>
    <p:sldId id="263" r:id="rId5"/>
    <p:sldId id="264" r:id="rId6"/>
    <p:sldId id="265" r:id="rId7"/>
    <p:sldId id="266" r:id="rId8"/>
    <p:sldId id="267" r:id="rId9"/>
    <p:sldId id="297" r:id="rId10"/>
    <p:sldId id="271" r:id="rId11"/>
    <p:sldId id="272" r:id="rId12"/>
    <p:sldId id="274" r:id="rId13"/>
    <p:sldId id="298" r:id="rId14"/>
    <p:sldId id="299" r:id="rId15"/>
    <p:sldId id="275" r:id="rId16"/>
    <p:sldId id="276" r:id="rId17"/>
    <p:sldId id="277" r:id="rId18"/>
    <p:sldId id="300" r:id="rId19"/>
    <p:sldId id="279" r:id="rId20"/>
    <p:sldId id="280" r:id="rId21"/>
    <p:sldId id="281" r:id="rId22"/>
    <p:sldId id="282" r:id="rId23"/>
    <p:sldId id="283" r:id="rId24"/>
    <p:sldId id="284" r:id="rId25"/>
    <p:sldId id="285" r:id="rId26"/>
    <p:sldId id="286" r:id="rId27"/>
    <p:sldId id="287" r:id="rId28"/>
    <p:sldId id="288" r:id="rId29"/>
    <p:sldId id="289" r:id="rId30"/>
    <p:sldId id="290" r:id="rId31"/>
    <p:sldId id="291" r:id="rId32"/>
    <p:sldId id="292" r:id="rId33"/>
    <p:sldId id="293" r:id="rId34"/>
    <p:sldId id="294" r:id="rId35"/>
    <p:sldId id="295" r:id="rId3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60" d="100"/>
          <a:sy n="60" d="100"/>
        </p:scale>
        <p:origin x="1020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3/15/2018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3/15/2018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3/15/2018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3/15/2018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3/15/2018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3/15/2018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3/15/2018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9334D819-9F07-4261-B09B-9E467E5D9002}" type="datetimeFigureOut">
              <a:rPr lang="en-US" dirty="0"/>
              <a:t>3/15/2018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9334D819-9F07-4261-B09B-9E467E5D9002}" type="datetimeFigureOut">
              <a:rPr lang="en-US" dirty="0"/>
              <a:t>3/15/2018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3/15/2018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3/15/2018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3/15/2018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jpg"/><Relationship Id="rId4" Type="http://schemas.openxmlformats.org/officeDocument/2006/relationships/image" Target="../media/image44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121421" y="1773570"/>
            <a:ext cx="4344162" cy="285978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2738215" y="4775250"/>
            <a:ext cx="7110573" cy="668132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algn="ctr">
              <a:lnSpc>
                <a:spcPts val="2460"/>
              </a:lnSpc>
              <a:spcBef>
                <a:spcPts val="110"/>
              </a:spcBef>
            </a:pPr>
            <a:r>
              <a:rPr sz="2000" b="1" i="1" spc="-90" dirty="0">
                <a:solidFill>
                  <a:srgbClr val="17375E"/>
                </a:solidFill>
                <a:latin typeface="Arial Black"/>
                <a:cs typeface="Arial Black"/>
              </a:rPr>
              <a:t>KOMPONEN </a:t>
            </a:r>
            <a:r>
              <a:rPr sz="2000" b="1" i="1" spc="-85" dirty="0">
                <a:solidFill>
                  <a:srgbClr val="17375E"/>
                </a:solidFill>
                <a:latin typeface="Arial Black"/>
                <a:cs typeface="Arial Black"/>
              </a:rPr>
              <a:t>STRUKTUR</a:t>
            </a:r>
            <a:r>
              <a:rPr sz="2000" b="1" i="1" spc="-75" dirty="0">
                <a:solidFill>
                  <a:srgbClr val="17375E"/>
                </a:solidFill>
                <a:latin typeface="Arial Black"/>
                <a:cs typeface="Arial Black"/>
              </a:rPr>
              <a:t> </a:t>
            </a:r>
            <a:r>
              <a:rPr sz="2000" b="1" i="1" spc="-85" dirty="0">
                <a:solidFill>
                  <a:srgbClr val="17375E"/>
                </a:solidFill>
                <a:latin typeface="Arial Black"/>
                <a:cs typeface="Arial Black"/>
              </a:rPr>
              <a:t>JALAN </a:t>
            </a:r>
            <a:r>
              <a:rPr sz="2000" b="1" i="1" spc="-70" dirty="0">
                <a:solidFill>
                  <a:srgbClr val="17375E"/>
                </a:solidFill>
                <a:latin typeface="Arial Black"/>
                <a:cs typeface="Arial Black"/>
              </a:rPr>
              <a:t>REL</a:t>
            </a:r>
            <a:r>
              <a:rPr sz="2000" b="1" i="1" spc="-70" dirty="0">
                <a:solidFill>
                  <a:srgbClr val="17375E"/>
                </a:solidFill>
                <a:latin typeface="Arial Black"/>
                <a:cs typeface="Arial Black"/>
              </a:rPr>
              <a:t> </a:t>
            </a:r>
            <a:endParaRPr sz="2000" b="1" i="1" spc="-70" dirty="0">
              <a:solidFill>
                <a:srgbClr val="17375E"/>
              </a:solidFill>
              <a:latin typeface="Arial Black"/>
              <a:cs typeface="Arial Black"/>
            </a:endParaRPr>
          </a:p>
          <a:p>
            <a:pPr algn="ctr">
              <a:lnSpc>
                <a:spcPts val="2460"/>
              </a:lnSpc>
              <a:spcBef>
                <a:spcPts val="110"/>
              </a:spcBef>
            </a:pPr>
            <a:r>
              <a:rPr sz="2000" b="1" i="1" spc="-105" dirty="0">
                <a:solidFill>
                  <a:srgbClr val="17375E"/>
                </a:solidFill>
                <a:latin typeface="Arial Black"/>
                <a:cs typeface="Arial Black"/>
              </a:rPr>
              <a:t>DAN</a:t>
            </a:r>
            <a:r>
              <a:rPr sz="2000" b="1" i="1" spc="-85" dirty="0">
                <a:solidFill>
                  <a:srgbClr val="17375E"/>
                </a:solidFill>
                <a:latin typeface="Arial Black"/>
                <a:cs typeface="Arial Black"/>
              </a:rPr>
              <a:t> </a:t>
            </a:r>
            <a:r>
              <a:rPr sz="2000" b="1" i="1" spc="-100" dirty="0">
                <a:solidFill>
                  <a:srgbClr val="17375E"/>
                </a:solidFill>
                <a:latin typeface="Arial Black"/>
                <a:cs typeface="Arial Black"/>
              </a:rPr>
              <a:t>PEMBEBANANNYA</a:t>
            </a:r>
            <a:endParaRPr sz="2000" dirty="0">
              <a:latin typeface="Arial Black"/>
              <a:cs typeface="Arial Black"/>
            </a:endParaRPr>
          </a:p>
        </p:txBody>
      </p:sp>
    </p:spTree>
    <p:extLst>
      <p:ext uri="{BB962C8B-B14F-4D97-AF65-F5344CB8AC3E}">
        <p14:creationId xmlns:p14="http://schemas.microsoft.com/office/powerpoint/2010/main" val="3903751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025140" y="449581"/>
            <a:ext cx="7642859" cy="48920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844796" y="423647"/>
            <a:ext cx="4046220" cy="61419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072383" y="477012"/>
            <a:ext cx="7595616" cy="39928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072383" y="477013"/>
            <a:ext cx="7595870" cy="399415"/>
          </a:xfrm>
          <a:custGeom>
            <a:avLst/>
            <a:gdLst/>
            <a:ahLst/>
            <a:cxnLst/>
            <a:rect l="l" t="t" r="r" b="b"/>
            <a:pathLst>
              <a:path w="7595870" h="399415">
                <a:moveTo>
                  <a:pt x="0" y="399288"/>
                </a:moveTo>
                <a:lnTo>
                  <a:pt x="7595616" y="399288"/>
                </a:lnTo>
                <a:lnTo>
                  <a:pt x="7595616" y="0"/>
                </a:lnTo>
                <a:lnTo>
                  <a:pt x="0" y="0"/>
                </a:lnTo>
                <a:lnTo>
                  <a:pt x="0" y="399288"/>
                </a:lnTo>
                <a:close/>
              </a:path>
            </a:pathLst>
          </a:custGeom>
          <a:ln w="914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3455986" y="514311"/>
            <a:ext cx="6781165" cy="252158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689100">
              <a:spcBef>
                <a:spcPts val="105"/>
              </a:spcBef>
            </a:pPr>
            <a:r>
              <a:rPr sz="2000" b="1" i="1" spc="-204" dirty="0">
                <a:latin typeface="Arial"/>
                <a:cs typeface="Arial"/>
              </a:rPr>
              <a:t>PRINSIP </a:t>
            </a:r>
            <a:r>
              <a:rPr sz="2000" b="1" i="1" spc="-254" dirty="0">
                <a:latin typeface="Arial"/>
                <a:cs typeface="Arial"/>
              </a:rPr>
              <a:t>PERENCANAAN </a:t>
            </a:r>
            <a:r>
              <a:rPr sz="2000" b="1" i="1" spc="-295" dirty="0">
                <a:latin typeface="Arial"/>
                <a:cs typeface="Arial"/>
              </a:rPr>
              <a:t>JALAN</a:t>
            </a:r>
            <a:r>
              <a:rPr sz="2000" b="1" i="1" spc="-240" dirty="0">
                <a:latin typeface="Arial"/>
                <a:cs typeface="Arial"/>
              </a:rPr>
              <a:t> </a:t>
            </a:r>
            <a:r>
              <a:rPr sz="2000" b="1" i="1" spc="-355" dirty="0">
                <a:latin typeface="Arial"/>
                <a:cs typeface="Arial"/>
              </a:rPr>
              <a:t>REL</a:t>
            </a:r>
            <a:endParaRPr sz="2000" dirty="0">
              <a:latin typeface="Arial"/>
              <a:cs typeface="Arial"/>
            </a:endParaRPr>
          </a:p>
          <a:p>
            <a:pPr>
              <a:spcBef>
                <a:spcPts val="25"/>
              </a:spcBef>
            </a:pPr>
            <a:endParaRPr sz="2450" dirty="0">
              <a:latin typeface="Times New Roman"/>
              <a:cs typeface="Times New Roman"/>
            </a:endParaRPr>
          </a:p>
          <a:p>
            <a:pPr marL="12700"/>
            <a:r>
              <a:rPr sz="2000" spc="-270" dirty="0">
                <a:latin typeface="DejaVu Sans"/>
                <a:cs typeface="DejaVu Sans"/>
              </a:rPr>
              <a:t>Sangat </a:t>
            </a:r>
            <a:r>
              <a:rPr sz="2000" spc="-210" dirty="0">
                <a:latin typeface="DejaVu Sans"/>
                <a:cs typeface="DejaVu Sans"/>
              </a:rPr>
              <a:t>dipengaruhi </a:t>
            </a:r>
            <a:r>
              <a:rPr sz="2000" spc="-185" dirty="0">
                <a:latin typeface="DejaVu Sans"/>
                <a:cs typeface="DejaVu Sans"/>
              </a:rPr>
              <a:t>oleh</a:t>
            </a:r>
            <a:r>
              <a:rPr sz="2000" spc="-110" dirty="0">
                <a:latin typeface="DejaVu Sans"/>
                <a:cs typeface="DejaVu Sans"/>
              </a:rPr>
              <a:t> </a:t>
            </a:r>
            <a:r>
              <a:rPr sz="2000" spc="-140" dirty="0">
                <a:latin typeface="DejaVu Sans"/>
                <a:cs typeface="DejaVu Sans"/>
              </a:rPr>
              <a:t>:</a:t>
            </a:r>
            <a:endParaRPr sz="2000" dirty="0">
              <a:latin typeface="DejaVu Sans"/>
              <a:cs typeface="DejaVu Sans"/>
            </a:endParaRPr>
          </a:p>
          <a:p>
            <a:pPr marL="299085" indent="-286385"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2000" spc="-210" dirty="0">
                <a:latin typeface="DejaVu Sans"/>
                <a:cs typeface="DejaVu Sans"/>
              </a:rPr>
              <a:t>jumlah</a:t>
            </a:r>
            <a:r>
              <a:rPr sz="2000" spc="-200" dirty="0">
                <a:latin typeface="DejaVu Sans"/>
                <a:cs typeface="DejaVu Sans"/>
              </a:rPr>
              <a:t> </a:t>
            </a:r>
            <a:r>
              <a:rPr sz="2000" spc="-220" dirty="0">
                <a:latin typeface="DejaVu Sans"/>
                <a:cs typeface="DejaVu Sans"/>
              </a:rPr>
              <a:t>beban</a:t>
            </a:r>
            <a:r>
              <a:rPr sz="2000" spc="-220" dirty="0">
                <a:latin typeface="DejaVu Sans"/>
                <a:cs typeface="DejaVu Sans"/>
              </a:rPr>
              <a:t>,</a:t>
            </a:r>
            <a:endParaRPr sz="2000" dirty="0">
              <a:latin typeface="DejaVu Sans"/>
              <a:cs typeface="DejaVu Sans"/>
            </a:endParaRPr>
          </a:p>
          <a:p>
            <a:pPr marL="299085" indent="-286385"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2000" spc="-240" dirty="0">
                <a:latin typeface="DejaVu Sans"/>
                <a:cs typeface="DejaVu Sans"/>
              </a:rPr>
              <a:t>kecepatan</a:t>
            </a:r>
            <a:r>
              <a:rPr sz="2000" spc="-185" dirty="0">
                <a:latin typeface="DejaVu Sans"/>
                <a:cs typeface="DejaVu Sans"/>
              </a:rPr>
              <a:t> </a:t>
            </a:r>
            <a:r>
              <a:rPr sz="2000" spc="-275" dirty="0">
                <a:latin typeface="DejaVu Sans"/>
                <a:cs typeface="DejaVu Sans"/>
              </a:rPr>
              <a:t>maksimum</a:t>
            </a:r>
            <a:endParaRPr sz="2000" dirty="0">
              <a:latin typeface="DejaVu Sans"/>
              <a:cs typeface="DejaVu Sans"/>
            </a:endParaRPr>
          </a:p>
          <a:p>
            <a:pPr marL="299085" indent="-286385">
              <a:lnSpc>
                <a:spcPts val="2395"/>
              </a:lnSpc>
              <a:spcBef>
                <a:spcPts val="15"/>
              </a:spcBef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2000" spc="-235" dirty="0">
                <a:latin typeface="DejaVu Sans"/>
                <a:cs typeface="DejaVu Sans"/>
              </a:rPr>
              <a:t>beban </a:t>
            </a:r>
            <a:r>
              <a:rPr sz="2000" spc="-245" dirty="0">
                <a:latin typeface="DejaVu Sans"/>
                <a:cs typeface="DejaVu Sans"/>
              </a:rPr>
              <a:t>gandar </a:t>
            </a:r>
            <a:r>
              <a:rPr sz="2000" spc="-190" dirty="0">
                <a:latin typeface="Wingdings"/>
                <a:cs typeface="Wingdings"/>
              </a:rPr>
              <a:t></a:t>
            </a:r>
            <a:r>
              <a:rPr sz="2000" spc="-190" dirty="0">
                <a:latin typeface="DejaVu Sans"/>
                <a:cs typeface="DejaVu Sans"/>
              </a:rPr>
              <a:t>beban </a:t>
            </a:r>
            <a:r>
              <a:rPr sz="2000" spc="-280" dirty="0">
                <a:latin typeface="DejaVu Sans"/>
                <a:cs typeface="DejaVu Sans"/>
              </a:rPr>
              <a:t>yang </a:t>
            </a:r>
            <a:r>
              <a:rPr sz="2000" spc="-195" dirty="0">
                <a:latin typeface="DejaVu Sans"/>
                <a:cs typeface="DejaVu Sans"/>
              </a:rPr>
              <a:t>diterima </a:t>
            </a:r>
            <a:r>
              <a:rPr sz="2000" spc="-190" dirty="0">
                <a:latin typeface="DejaVu Sans"/>
                <a:cs typeface="DejaVu Sans"/>
              </a:rPr>
              <a:t>jalan </a:t>
            </a:r>
            <a:r>
              <a:rPr sz="2000" spc="-160" dirty="0">
                <a:latin typeface="DejaVu Sans"/>
                <a:cs typeface="DejaVu Sans"/>
              </a:rPr>
              <a:t>rel </a:t>
            </a:r>
            <a:r>
              <a:rPr sz="2000" spc="-180" dirty="0">
                <a:latin typeface="DejaVu Sans"/>
                <a:cs typeface="DejaVu Sans"/>
              </a:rPr>
              <a:t>dari </a:t>
            </a:r>
            <a:r>
              <a:rPr sz="2000" spc="-220" dirty="0">
                <a:latin typeface="DejaVu Sans"/>
                <a:cs typeface="DejaVu Sans"/>
              </a:rPr>
              <a:t>satu</a:t>
            </a:r>
            <a:r>
              <a:rPr sz="2000" spc="10" dirty="0">
                <a:latin typeface="DejaVu Sans"/>
                <a:cs typeface="DejaVu Sans"/>
              </a:rPr>
              <a:t> </a:t>
            </a:r>
            <a:r>
              <a:rPr sz="2000" spc="-245" dirty="0">
                <a:latin typeface="DejaVu Sans"/>
                <a:cs typeface="DejaVu Sans"/>
              </a:rPr>
              <a:t>gandar</a:t>
            </a:r>
            <a:endParaRPr sz="2000" dirty="0">
              <a:latin typeface="DejaVu Sans"/>
              <a:cs typeface="DejaVu Sans"/>
            </a:endParaRPr>
          </a:p>
          <a:p>
            <a:pPr marL="299085">
              <a:lnSpc>
                <a:spcPts val="2395"/>
              </a:lnSpc>
            </a:pPr>
            <a:r>
              <a:rPr sz="2000" spc="-204" dirty="0">
                <a:latin typeface="DejaVu Sans"/>
                <a:cs typeface="DejaVu Sans"/>
              </a:rPr>
              <a:t>yaitu</a:t>
            </a:r>
            <a:r>
              <a:rPr sz="2000" spc="-204" dirty="0">
                <a:latin typeface="DejaVu Sans"/>
                <a:cs typeface="DejaVu Sans"/>
              </a:rPr>
              <a:t> </a:t>
            </a:r>
            <a:r>
              <a:rPr sz="2000" spc="-260" dirty="0">
                <a:latin typeface="DejaVu Sans"/>
                <a:cs typeface="DejaVu Sans"/>
              </a:rPr>
              <a:t>18</a:t>
            </a:r>
            <a:r>
              <a:rPr sz="2000" spc="-180" dirty="0">
                <a:latin typeface="DejaVu Sans"/>
                <a:cs typeface="DejaVu Sans"/>
              </a:rPr>
              <a:t> ton</a:t>
            </a:r>
            <a:endParaRPr sz="2000" dirty="0">
              <a:latin typeface="DejaVu Sans"/>
              <a:cs typeface="DejaVu Sans"/>
            </a:endParaRPr>
          </a:p>
          <a:p>
            <a:pPr marL="299085" indent="-286385"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2000" spc="-190" dirty="0">
                <a:latin typeface="DejaVu Sans"/>
                <a:cs typeface="DejaVu Sans"/>
              </a:rPr>
              <a:t>pola</a:t>
            </a:r>
            <a:r>
              <a:rPr sz="2000" spc="-200" dirty="0">
                <a:latin typeface="DejaVu Sans"/>
                <a:cs typeface="DejaVu Sans"/>
              </a:rPr>
              <a:t> </a:t>
            </a:r>
            <a:r>
              <a:rPr sz="2000" spc="-195" dirty="0">
                <a:latin typeface="DejaVu Sans"/>
                <a:cs typeface="DejaVu Sans"/>
              </a:rPr>
              <a:t>operasi</a:t>
            </a:r>
            <a:r>
              <a:rPr sz="2000" spc="-195" dirty="0">
                <a:latin typeface="DejaVu Sans"/>
                <a:cs typeface="DejaVu Sans"/>
              </a:rPr>
              <a:t>.</a:t>
            </a:r>
            <a:endParaRPr sz="2000" dirty="0">
              <a:latin typeface="DejaVu Sans"/>
              <a:cs typeface="DejaVu Sans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3723132" y="3429000"/>
            <a:ext cx="6099048" cy="234696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456296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438906" y="350646"/>
            <a:ext cx="1691639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i="1" spc="-185" dirty="0">
                <a:solidFill>
                  <a:srgbClr val="C00000"/>
                </a:solidFill>
                <a:latin typeface="Arial"/>
                <a:cs typeface="Arial"/>
              </a:rPr>
              <a:t>BANGUNAN</a:t>
            </a:r>
            <a:r>
              <a:rPr b="1" i="1" spc="-13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b="1" i="1" spc="-315" dirty="0">
                <a:solidFill>
                  <a:srgbClr val="C00000"/>
                </a:solidFill>
                <a:latin typeface="Arial"/>
                <a:cs typeface="Arial"/>
              </a:rPr>
              <a:t>ATAS</a:t>
            </a:r>
            <a:endParaRPr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448300" y="332231"/>
            <a:ext cx="4968240" cy="322935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523488" y="3901440"/>
            <a:ext cx="1871472" cy="249783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7543928" y="3735704"/>
            <a:ext cx="106362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pc="-215" dirty="0">
                <a:latin typeface="DejaVu Sans"/>
                <a:cs typeface="DejaVu Sans"/>
              </a:rPr>
              <a:t>p</a:t>
            </a:r>
            <a:r>
              <a:rPr spc="-204" dirty="0">
                <a:latin typeface="DejaVu Sans"/>
                <a:cs typeface="DejaVu Sans"/>
              </a:rPr>
              <a:t>e</a:t>
            </a:r>
            <a:r>
              <a:rPr spc="-120" dirty="0">
                <a:latin typeface="DejaVu Sans"/>
                <a:cs typeface="DejaVu Sans"/>
              </a:rPr>
              <a:t>r</a:t>
            </a:r>
            <a:r>
              <a:rPr spc="-100" dirty="0">
                <a:latin typeface="DejaVu Sans"/>
                <a:cs typeface="DejaVu Sans"/>
              </a:rPr>
              <a:t>l</a:t>
            </a:r>
            <a:r>
              <a:rPr spc="-95" dirty="0">
                <a:latin typeface="DejaVu Sans"/>
                <a:cs typeface="DejaVu Sans"/>
              </a:rPr>
              <a:t>i</a:t>
            </a:r>
            <a:r>
              <a:rPr spc="-210" dirty="0">
                <a:latin typeface="DejaVu Sans"/>
                <a:cs typeface="DejaVu Sans"/>
              </a:rPr>
              <a:t>n</a:t>
            </a:r>
            <a:r>
              <a:rPr spc="-135" dirty="0">
                <a:latin typeface="DejaVu Sans"/>
                <a:cs typeface="DejaVu Sans"/>
              </a:rPr>
              <a:t>t</a:t>
            </a:r>
            <a:r>
              <a:rPr spc="-240" dirty="0">
                <a:latin typeface="DejaVu Sans"/>
                <a:cs typeface="DejaVu Sans"/>
              </a:rPr>
              <a:t>as</a:t>
            </a:r>
            <a:r>
              <a:rPr spc="-220" dirty="0">
                <a:latin typeface="DejaVu Sans"/>
                <a:cs typeface="DejaVu Sans"/>
              </a:rPr>
              <a:t>an</a:t>
            </a:r>
            <a:endParaRPr>
              <a:latin typeface="DejaVu Sans"/>
              <a:cs typeface="DejaVu San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362705" y="3703446"/>
            <a:ext cx="55816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pc="-204" dirty="0">
                <a:latin typeface="DejaVu Sans"/>
                <a:cs typeface="DejaVu Sans"/>
              </a:rPr>
              <a:t>w</a:t>
            </a:r>
            <a:r>
              <a:rPr spc="-245" dirty="0">
                <a:latin typeface="DejaVu Sans"/>
                <a:cs typeface="DejaVu Sans"/>
              </a:rPr>
              <a:t>e</a:t>
            </a:r>
            <a:r>
              <a:rPr spc="-200" dirty="0">
                <a:latin typeface="DejaVu Sans"/>
                <a:cs typeface="DejaVu Sans"/>
              </a:rPr>
              <a:t>s</a:t>
            </a:r>
            <a:r>
              <a:rPr spc="-150" dirty="0">
                <a:latin typeface="DejaVu Sans"/>
                <a:cs typeface="DejaVu Sans"/>
              </a:rPr>
              <a:t>el</a:t>
            </a:r>
            <a:endParaRPr>
              <a:latin typeface="DejaVu Sans"/>
              <a:cs typeface="DejaVu Sans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6545579" y="4125467"/>
            <a:ext cx="3009900" cy="205130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826260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291585" y="362203"/>
            <a:ext cx="2410460" cy="11391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i="1" spc="-185" dirty="0">
                <a:solidFill>
                  <a:srgbClr val="C00000"/>
                </a:solidFill>
                <a:latin typeface="Arial"/>
                <a:cs typeface="Arial"/>
              </a:rPr>
              <a:t>BANGUNAN</a:t>
            </a:r>
            <a:r>
              <a:rPr b="1" i="1" spc="-7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b="1" i="1" spc="-235" dirty="0">
                <a:solidFill>
                  <a:srgbClr val="C00000"/>
                </a:solidFill>
                <a:latin typeface="Arial"/>
                <a:cs typeface="Arial"/>
              </a:rPr>
              <a:t>BAWAH</a:t>
            </a:r>
            <a:endParaRPr>
              <a:latin typeface="Arial"/>
              <a:cs typeface="Arial"/>
            </a:endParaRPr>
          </a:p>
          <a:p>
            <a:pPr>
              <a:spcBef>
                <a:spcPts val="40"/>
              </a:spcBef>
            </a:pPr>
            <a:endParaRPr sz="1950">
              <a:latin typeface="Times New Roman"/>
              <a:cs typeface="Times New Roman"/>
            </a:endParaRPr>
          </a:p>
          <a:p>
            <a:pPr marL="519430"/>
            <a:r>
              <a:rPr spc="-220" dirty="0">
                <a:latin typeface="DejaVu Sans"/>
                <a:cs typeface="DejaVu Sans"/>
              </a:rPr>
              <a:t>Pangkalan</a:t>
            </a:r>
            <a:r>
              <a:rPr spc="-200" dirty="0">
                <a:latin typeface="DejaVu Sans"/>
                <a:cs typeface="DejaVu Sans"/>
              </a:rPr>
              <a:t> </a:t>
            </a:r>
            <a:r>
              <a:rPr spc="-204" dirty="0">
                <a:latin typeface="DejaVu Sans"/>
                <a:cs typeface="DejaVu Sans"/>
              </a:rPr>
              <a:t>jembatan</a:t>
            </a:r>
            <a:endParaRPr>
              <a:latin typeface="DejaVu Sans"/>
              <a:cs typeface="DejaVu Sans"/>
            </a:endParaRPr>
          </a:p>
          <a:p>
            <a:pPr marL="519430"/>
            <a:r>
              <a:rPr spc="-215" dirty="0">
                <a:latin typeface="DejaVu Sans"/>
                <a:cs typeface="DejaVu Sans"/>
              </a:rPr>
              <a:t>dan </a:t>
            </a:r>
            <a:r>
              <a:rPr spc="-150" dirty="0">
                <a:latin typeface="DejaVu Sans"/>
                <a:cs typeface="DejaVu Sans"/>
              </a:rPr>
              <a:t>pilar</a:t>
            </a:r>
            <a:r>
              <a:rPr spc="-135" dirty="0">
                <a:latin typeface="DejaVu Sans"/>
                <a:cs typeface="DejaVu Sans"/>
              </a:rPr>
              <a:t> </a:t>
            </a:r>
            <a:r>
              <a:rPr spc="-204" dirty="0">
                <a:latin typeface="DejaVu Sans"/>
                <a:cs typeface="DejaVu Sans"/>
              </a:rPr>
              <a:t>jembatan</a:t>
            </a:r>
            <a:endParaRPr>
              <a:latin typeface="DejaVu Sans"/>
              <a:cs typeface="DejaVu San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6239255" y="713231"/>
            <a:ext cx="3889248" cy="291693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197352" y="2994660"/>
            <a:ext cx="3611879" cy="270967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3582671" y="2367154"/>
            <a:ext cx="1965325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pc="-190" dirty="0">
                <a:latin typeface="DejaVu Sans"/>
                <a:cs typeface="DejaVu Sans"/>
              </a:rPr>
              <a:t>Konstruksi</a:t>
            </a:r>
            <a:r>
              <a:rPr spc="-215" dirty="0">
                <a:latin typeface="DejaVu Sans"/>
                <a:cs typeface="DejaVu Sans"/>
              </a:rPr>
              <a:t> </a:t>
            </a:r>
            <a:r>
              <a:rPr spc="-190" dirty="0">
                <a:latin typeface="DejaVu Sans"/>
                <a:cs typeface="DejaVu Sans"/>
              </a:rPr>
              <a:t>pelindung</a:t>
            </a:r>
            <a:endParaRPr>
              <a:latin typeface="DejaVu Sans"/>
              <a:cs typeface="DejaVu Sans"/>
            </a:endParaRPr>
          </a:p>
          <a:p>
            <a:pPr marL="12700"/>
            <a:r>
              <a:rPr spc="-195" dirty="0">
                <a:latin typeface="DejaVu Sans"/>
                <a:cs typeface="DejaVu Sans"/>
              </a:rPr>
              <a:t>lereng</a:t>
            </a:r>
            <a:endParaRPr>
              <a:latin typeface="DejaVu Sans"/>
              <a:cs typeface="DejaVu Sans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7031735" y="3429001"/>
            <a:ext cx="3317748" cy="248869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7759953" y="5950102"/>
            <a:ext cx="81534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pc="-200" dirty="0">
                <a:latin typeface="DejaVu Sans"/>
                <a:cs typeface="DejaVu Sans"/>
              </a:rPr>
              <a:t>drainase</a:t>
            </a:r>
            <a:endParaRPr>
              <a:latin typeface="DejaVu Sans"/>
              <a:cs typeface="DejaVu Sans"/>
            </a:endParaRPr>
          </a:p>
        </p:txBody>
      </p:sp>
    </p:spTree>
    <p:extLst>
      <p:ext uri="{BB962C8B-B14F-4D97-AF65-F5344CB8AC3E}">
        <p14:creationId xmlns:p14="http://schemas.microsoft.com/office/powerpoint/2010/main" val="85666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025140" y="449567"/>
            <a:ext cx="7642859" cy="5517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899660" y="408457"/>
            <a:ext cx="3936491" cy="72082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072383" y="477012"/>
            <a:ext cx="7595616" cy="4617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072383" y="477012"/>
            <a:ext cx="7595870" cy="462280"/>
          </a:xfrm>
          <a:custGeom>
            <a:avLst/>
            <a:gdLst/>
            <a:ahLst/>
            <a:cxnLst/>
            <a:rect l="l" t="t" r="r" b="b"/>
            <a:pathLst>
              <a:path w="7595870" h="462280">
                <a:moveTo>
                  <a:pt x="0" y="461772"/>
                </a:moveTo>
                <a:lnTo>
                  <a:pt x="7595616" y="461772"/>
                </a:lnTo>
                <a:lnTo>
                  <a:pt x="7595616" y="0"/>
                </a:lnTo>
                <a:lnTo>
                  <a:pt x="0" y="0"/>
                </a:lnTo>
                <a:lnTo>
                  <a:pt x="0" y="461772"/>
                </a:lnTo>
                <a:close/>
              </a:path>
            </a:pathLst>
          </a:custGeom>
          <a:ln w="914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5113146" y="490220"/>
            <a:ext cx="3515360" cy="391160"/>
          </a:xfrm>
          <a:prstGeom prst="rect">
            <a:avLst/>
          </a:prstGeom>
        </p:spPr>
        <p:txBody>
          <a:bodyPr vert="horz" wrap="square" lIns="0" tIns="12700" rIns="0" bIns="0" rtlCol="0" anchor="t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i="1" spc="-355" dirty="0">
                <a:latin typeface="Arial"/>
                <a:cs typeface="Arial"/>
              </a:rPr>
              <a:t>JALAN </a:t>
            </a:r>
            <a:r>
              <a:rPr sz="2400" b="1" i="1" spc="-420" dirty="0">
                <a:latin typeface="Arial"/>
                <a:cs typeface="Arial"/>
              </a:rPr>
              <a:t>REL </a:t>
            </a:r>
            <a:r>
              <a:rPr sz="2400" b="1" i="1" spc="-235" dirty="0">
                <a:latin typeface="Arial"/>
                <a:cs typeface="Arial"/>
              </a:rPr>
              <a:t>DAN</a:t>
            </a:r>
            <a:r>
              <a:rPr sz="2400" b="1" i="1" spc="-275" dirty="0">
                <a:latin typeface="Arial"/>
                <a:cs typeface="Arial"/>
              </a:rPr>
              <a:t> </a:t>
            </a:r>
            <a:r>
              <a:rPr sz="2400" b="1" i="1" spc="-285" dirty="0">
                <a:latin typeface="Arial"/>
                <a:cs typeface="Arial"/>
              </a:rPr>
              <a:t>FUNGSINYA</a:t>
            </a:r>
            <a:endParaRPr sz="24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116961" y="1374090"/>
            <a:ext cx="6890384" cy="436593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indent="-342900">
              <a:lnSpc>
                <a:spcPts val="2160"/>
              </a:lnSpc>
              <a:spcBef>
                <a:spcPts val="10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000" spc="-225" dirty="0">
                <a:latin typeface="DejaVu Sans"/>
                <a:cs typeface="DejaVu Sans"/>
              </a:rPr>
              <a:t>Rel </a:t>
            </a:r>
            <a:r>
              <a:rPr sz="2000" spc="-245" dirty="0">
                <a:latin typeface="DejaVu Sans"/>
                <a:cs typeface="DejaVu Sans"/>
              </a:rPr>
              <a:t>pada </a:t>
            </a:r>
            <a:r>
              <a:rPr sz="2000" spc="-215" dirty="0">
                <a:latin typeface="DejaVu Sans"/>
                <a:cs typeface="DejaVu Sans"/>
              </a:rPr>
              <a:t>sepur </a:t>
            </a:r>
            <a:r>
              <a:rPr sz="2000" spc="-250" dirty="0">
                <a:latin typeface="DejaVu Sans"/>
                <a:cs typeface="DejaVu Sans"/>
              </a:rPr>
              <a:t>menyediakan </a:t>
            </a:r>
            <a:r>
              <a:rPr sz="2000" spc="-245" dirty="0">
                <a:latin typeface="DejaVu Sans"/>
                <a:cs typeface="DejaVu Sans"/>
              </a:rPr>
              <a:t>permukaan </a:t>
            </a:r>
            <a:r>
              <a:rPr sz="2000" spc="-280" dirty="0">
                <a:latin typeface="DejaVu Sans"/>
                <a:cs typeface="DejaVu Sans"/>
              </a:rPr>
              <a:t>yang </a:t>
            </a:r>
            <a:r>
              <a:rPr sz="2000" spc="-229" dirty="0">
                <a:latin typeface="DejaVu Sans"/>
                <a:cs typeface="DejaVu Sans"/>
              </a:rPr>
              <a:t>mendatar</a:t>
            </a:r>
            <a:r>
              <a:rPr sz="2000" spc="130" dirty="0">
                <a:latin typeface="DejaVu Sans"/>
                <a:cs typeface="DejaVu Sans"/>
              </a:rPr>
              <a:t> </a:t>
            </a:r>
            <a:r>
              <a:rPr sz="2000" spc="-245" dirty="0">
                <a:latin typeface="DejaVu Sans"/>
                <a:cs typeface="DejaVu Sans"/>
              </a:rPr>
              <a:t>secara</a:t>
            </a:r>
            <a:endParaRPr sz="2000" dirty="0">
              <a:latin typeface="DejaVu Sans"/>
              <a:cs typeface="DejaVu Sans"/>
            </a:endParaRPr>
          </a:p>
          <a:p>
            <a:pPr marL="355600">
              <a:lnSpc>
                <a:spcPts val="2160"/>
              </a:lnSpc>
            </a:pPr>
            <a:r>
              <a:rPr sz="2000" spc="-240" dirty="0">
                <a:latin typeface="DejaVu Sans"/>
                <a:cs typeface="DejaVu Sans"/>
              </a:rPr>
              <a:t>menerus </a:t>
            </a:r>
            <a:r>
              <a:rPr sz="2000" spc="-204" dirty="0">
                <a:latin typeface="DejaVu Sans"/>
                <a:cs typeface="DejaVu Sans"/>
              </a:rPr>
              <a:t>untuk </a:t>
            </a:r>
            <a:r>
              <a:rPr sz="2000" spc="-254" dirty="0">
                <a:latin typeface="DejaVu Sans"/>
                <a:cs typeface="DejaVu Sans"/>
              </a:rPr>
              <a:t>gerakan </a:t>
            </a:r>
            <a:r>
              <a:rPr sz="2000" spc="-229" dirty="0">
                <a:latin typeface="DejaVu Sans"/>
                <a:cs typeface="DejaVu Sans"/>
              </a:rPr>
              <a:t>kereta</a:t>
            </a:r>
            <a:r>
              <a:rPr sz="2000" spc="-45" dirty="0">
                <a:latin typeface="DejaVu Sans"/>
                <a:cs typeface="DejaVu Sans"/>
              </a:rPr>
              <a:t> </a:t>
            </a:r>
            <a:r>
              <a:rPr sz="2000" spc="-195" dirty="0">
                <a:latin typeface="DejaVu Sans"/>
                <a:cs typeface="DejaVu Sans"/>
              </a:rPr>
              <a:t>api</a:t>
            </a:r>
            <a:endParaRPr sz="2000" dirty="0">
              <a:latin typeface="DejaVu Sans"/>
              <a:cs typeface="DejaVu Sans"/>
            </a:endParaRPr>
          </a:p>
          <a:p>
            <a:pPr>
              <a:spcBef>
                <a:spcPts val="45"/>
              </a:spcBef>
            </a:pPr>
            <a:endParaRPr sz="2450" dirty="0">
              <a:latin typeface="Times New Roman"/>
              <a:cs typeface="Times New Roman"/>
            </a:endParaRPr>
          </a:p>
          <a:p>
            <a:pPr marL="355600" marR="589280" indent="-342900">
              <a:lnSpc>
                <a:spcPts val="1920"/>
              </a:lnSpc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000" spc="-225" dirty="0">
                <a:latin typeface="DejaVu Sans"/>
                <a:cs typeface="DejaVu Sans"/>
              </a:rPr>
              <a:t>Rel </a:t>
            </a:r>
            <a:r>
              <a:rPr sz="2000" spc="-245" dirty="0">
                <a:latin typeface="DejaVu Sans"/>
                <a:cs typeface="DejaVu Sans"/>
              </a:rPr>
              <a:t>pada </a:t>
            </a:r>
            <a:r>
              <a:rPr sz="2000" spc="-215" dirty="0">
                <a:latin typeface="DejaVu Sans"/>
                <a:cs typeface="DejaVu Sans"/>
              </a:rPr>
              <a:t>sepur </a:t>
            </a:r>
            <a:r>
              <a:rPr sz="2000" spc="-245" dirty="0">
                <a:latin typeface="DejaVu Sans"/>
                <a:cs typeface="DejaVu Sans"/>
              </a:rPr>
              <a:t>sebagai </a:t>
            </a:r>
            <a:r>
              <a:rPr sz="2000" spc="-190" dirty="0">
                <a:latin typeface="DejaVu Sans"/>
                <a:cs typeface="DejaVu Sans"/>
              </a:rPr>
              <a:t>jalan </a:t>
            </a:r>
            <a:r>
              <a:rPr sz="2000" spc="-200" dirty="0">
                <a:latin typeface="DejaVu Sans"/>
                <a:cs typeface="DejaVu Sans"/>
              </a:rPr>
              <a:t>kecil </a:t>
            </a:r>
            <a:r>
              <a:rPr sz="2000" spc="-280" dirty="0">
                <a:latin typeface="DejaVu Sans"/>
                <a:cs typeface="DejaVu Sans"/>
              </a:rPr>
              <a:t>yang </a:t>
            </a:r>
            <a:r>
              <a:rPr sz="2000" spc="-215" dirty="0">
                <a:latin typeface="DejaVu Sans"/>
                <a:cs typeface="DejaVu Sans"/>
              </a:rPr>
              <a:t>halus </a:t>
            </a:r>
            <a:r>
              <a:rPr sz="2000" spc="-240" dirty="0">
                <a:latin typeface="DejaVu Sans"/>
                <a:cs typeface="DejaVu Sans"/>
              </a:rPr>
              <a:t>dan </a:t>
            </a:r>
            <a:r>
              <a:rPr sz="2000" spc="-215" dirty="0">
                <a:latin typeface="DejaVu Sans"/>
                <a:cs typeface="DejaVu Sans"/>
              </a:rPr>
              <a:t>rata </a:t>
            </a:r>
            <a:r>
              <a:rPr sz="2000" spc="-240" dirty="0">
                <a:latin typeface="DejaVu Sans"/>
                <a:cs typeface="DejaVu Sans"/>
              </a:rPr>
              <a:t>dan  </a:t>
            </a:r>
            <a:r>
              <a:rPr sz="2000" spc="-254" dirty="0">
                <a:latin typeface="DejaVu Sans"/>
                <a:cs typeface="DejaVu Sans"/>
              </a:rPr>
              <a:t>mempunyai </a:t>
            </a:r>
            <a:r>
              <a:rPr sz="2000" spc="-190" dirty="0">
                <a:latin typeface="DejaVu Sans"/>
                <a:cs typeface="DejaVu Sans"/>
              </a:rPr>
              <a:t>kofisien </a:t>
            </a:r>
            <a:r>
              <a:rPr sz="2000" spc="-265" dirty="0">
                <a:latin typeface="DejaVu Sans"/>
                <a:cs typeface="DejaVu Sans"/>
              </a:rPr>
              <a:t>gesek </a:t>
            </a:r>
            <a:r>
              <a:rPr sz="2000" spc="-280" dirty="0">
                <a:latin typeface="DejaVu Sans"/>
                <a:cs typeface="DejaVu Sans"/>
              </a:rPr>
              <a:t>yang</a:t>
            </a:r>
            <a:r>
              <a:rPr sz="2000" spc="-365" dirty="0">
                <a:latin typeface="DejaVu Sans"/>
                <a:cs typeface="DejaVu Sans"/>
              </a:rPr>
              <a:t> </a:t>
            </a:r>
            <a:r>
              <a:rPr sz="2000" spc="-190" dirty="0">
                <a:latin typeface="DejaVu Sans"/>
                <a:cs typeface="DejaVu Sans"/>
              </a:rPr>
              <a:t>kecil</a:t>
            </a:r>
            <a:r>
              <a:rPr sz="2000" spc="-190" dirty="0">
                <a:latin typeface="DejaVu Sans"/>
                <a:cs typeface="DejaVu Sans"/>
              </a:rPr>
              <a:t>.</a:t>
            </a:r>
            <a:endParaRPr sz="2000" dirty="0">
              <a:latin typeface="DejaVu Sans"/>
              <a:cs typeface="DejaVu Sans"/>
            </a:endParaRPr>
          </a:p>
          <a:p>
            <a:pPr>
              <a:spcBef>
                <a:spcPts val="5"/>
              </a:spcBef>
              <a:buFont typeface="Arial"/>
              <a:buChar char="•"/>
            </a:pPr>
            <a:endParaRPr sz="2100" dirty="0">
              <a:latin typeface="Times New Roman"/>
              <a:cs typeface="Times New Roman"/>
            </a:endParaRPr>
          </a:p>
          <a:p>
            <a:pPr marL="355600" indent="-342900"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000" spc="-225" dirty="0">
                <a:latin typeface="DejaVu Sans"/>
                <a:cs typeface="DejaVu Sans"/>
              </a:rPr>
              <a:t>Rel </a:t>
            </a:r>
            <a:r>
              <a:rPr sz="2000" spc="-210" dirty="0">
                <a:latin typeface="DejaVu Sans"/>
                <a:cs typeface="DejaVu Sans"/>
              </a:rPr>
              <a:t>bekerja </a:t>
            </a:r>
            <a:r>
              <a:rPr sz="2000" spc="-250" dirty="0">
                <a:latin typeface="DejaVu Sans"/>
                <a:cs typeface="DejaVu Sans"/>
              </a:rPr>
              <a:t>sebagai pemandu </a:t>
            </a:r>
            <a:r>
              <a:rPr sz="2000" spc="-229" dirty="0">
                <a:latin typeface="DejaVu Sans"/>
                <a:cs typeface="DejaVu Sans"/>
              </a:rPr>
              <a:t>arah </a:t>
            </a:r>
            <a:r>
              <a:rPr sz="2000" spc="-220" dirty="0">
                <a:latin typeface="DejaVu Sans"/>
                <a:cs typeface="DejaVu Sans"/>
              </a:rPr>
              <a:t>jalannya </a:t>
            </a:r>
            <a:r>
              <a:rPr sz="2000" spc="-225" dirty="0">
                <a:latin typeface="DejaVu Sans"/>
                <a:cs typeface="DejaVu Sans"/>
              </a:rPr>
              <a:t>kereta</a:t>
            </a:r>
            <a:r>
              <a:rPr sz="2000" spc="55" dirty="0">
                <a:latin typeface="DejaVu Sans"/>
                <a:cs typeface="DejaVu Sans"/>
              </a:rPr>
              <a:t> </a:t>
            </a:r>
            <a:r>
              <a:rPr sz="2000" spc="-195" dirty="0">
                <a:latin typeface="DejaVu Sans"/>
                <a:cs typeface="DejaVu Sans"/>
              </a:rPr>
              <a:t>api</a:t>
            </a:r>
            <a:endParaRPr sz="2000" dirty="0">
              <a:latin typeface="DejaVu Sans"/>
              <a:cs typeface="DejaVu Sans"/>
            </a:endParaRPr>
          </a:p>
          <a:p>
            <a:pPr>
              <a:spcBef>
                <a:spcPts val="5"/>
              </a:spcBef>
              <a:buFont typeface="Arial"/>
              <a:buChar char="•"/>
            </a:pPr>
            <a:endParaRPr sz="2500" dirty="0">
              <a:latin typeface="Times New Roman"/>
              <a:cs typeface="Times New Roman"/>
            </a:endParaRPr>
          </a:p>
          <a:p>
            <a:pPr marL="355600" marR="174625" indent="-342900">
              <a:lnSpc>
                <a:spcPct val="80000"/>
              </a:lnSpc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000" spc="-225" dirty="0">
                <a:latin typeface="DejaVu Sans"/>
                <a:cs typeface="DejaVu Sans"/>
              </a:rPr>
              <a:t>Rel </a:t>
            </a:r>
            <a:r>
              <a:rPr sz="2000" spc="-210" dirty="0">
                <a:latin typeface="DejaVu Sans"/>
                <a:cs typeface="DejaVu Sans"/>
              </a:rPr>
              <a:t>bekerja </a:t>
            </a:r>
            <a:r>
              <a:rPr sz="2000" spc="-235" dirty="0">
                <a:latin typeface="DejaVu Sans"/>
                <a:cs typeface="DejaVu Sans"/>
              </a:rPr>
              <a:t>memikul tekanan </a:t>
            </a:r>
            <a:r>
              <a:rPr sz="2000" spc="-195" dirty="0">
                <a:latin typeface="DejaVu Sans"/>
                <a:cs typeface="DejaVu Sans"/>
              </a:rPr>
              <a:t>vertikal </a:t>
            </a:r>
            <a:r>
              <a:rPr sz="2000" spc="-204" dirty="0">
                <a:latin typeface="DejaVu Sans"/>
                <a:cs typeface="DejaVu Sans"/>
              </a:rPr>
              <a:t>akibat </a:t>
            </a:r>
            <a:r>
              <a:rPr sz="2000" spc="-229" dirty="0">
                <a:latin typeface="DejaVu Sans"/>
                <a:cs typeface="DejaVu Sans"/>
              </a:rPr>
              <a:t>beban kereta </a:t>
            </a:r>
            <a:r>
              <a:rPr sz="2000" spc="-180" dirty="0">
                <a:latin typeface="DejaVu Sans"/>
                <a:cs typeface="DejaVu Sans"/>
              </a:rPr>
              <a:t>api,  </a:t>
            </a:r>
            <a:r>
              <a:rPr sz="2000" spc="-229" dirty="0">
                <a:latin typeface="DejaVu Sans"/>
                <a:cs typeface="DejaVu Sans"/>
              </a:rPr>
              <a:t>termasuk </a:t>
            </a:r>
            <a:r>
              <a:rPr sz="2000" spc="-315" dirty="0" err="1">
                <a:latin typeface="DejaVu Sans"/>
                <a:cs typeface="DejaVu Sans"/>
              </a:rPr>
              <a:t>gaya</a:t>
            </a:r>
            <a:r>
              <a:rPr sz="2000" spc="-315" dirty="0">
                <a:latin typeface="DejaVu Sans"/>
                <a:cs typeface="DejaVu Sans"/>
              </a:rPr>
              <a:t> </a:t>
            </a:r>
            <a:r>
              <a:rPr sz="2000" spc="-315" dirty="0" smtClean="0">
                <a:latin typeface="DejaVu Sans"/>
                <a:cs typeface="DejaVu Sans"/>
              </a:rPr>
              <a:t> </a:t>
            </a:r>
            <a:r>
              <a:rPr sz="2000" spc="-204" dirty="0" err="1" smtClean="0">
                <a:latin typeface="DejaVu Sans"/>
                <a:cs typeface="DejaVu Sans"/>
              </a:rPr>
              <a:t>akibat</a:t>
            </a:r>
            <a:r>
              <a:rPr sz="2000" spc="-204" dirty="0" smtClean="0">
                <a:latin typeface="DejaVu Sans"/>
                <a:cs typeface="DejaVu Sans"/>
              </a:rPr>
              <a:t> </a:t>
            </a:r>
            <a:r>
              <a:rPr sz="2000" spc="-250" dirty="0">
                <a:latin typeface="DejaVu Sans"/>
                <a:cs typeface="DejaVu Sans"/>
              </a:rPr>
              <a:t>pengereman </a:t>
            </a:r>
            <a:r>
              <a:rPr sz="2000" spc="-240" dirty="0">
                <a:latin typeface="DejaVu Sans"/>
                <a:cs typeface="DejaVu Sans"/>
              </a:rPr>
              <a:t>dan </a:t>
            </a:r>
            <a:r>
              <a:rPr sz="2000" spc="-315" dirty="0" err="1">
                <a:latin typeface="DejaVu Sans"/>
                <a:cs typeface="DejaVu Sans"/>
              </a:rPr>
              <a:t>gaya</a:t>
            </a:r>
            <a:r>
              <a:rPr sz="2000" spc="-315" dirty="0">
                <a:latin typeface="DejaVu Sans"/>
                <a:cs typeface="DejaVu Sans"/>
              </a:rPr>
              <a:t> </a:t>
            </a:r>
            <a:r>
              <a:rPr sz="2000" spc="-315" dirty="0" smtClean="0">
                <a:latin typeface="DejaVu Sans"/>
                <a:cs typeface="DejaVu Sans"/>
              </a:rPr>
              <a:t> </a:t>
            </a:r>
            <a:r>
              <a:rPr sz="2000" spc="-204" dirty="0" err="1" smtClean="0">
                <a:latin typeface="DejaVu Sans"/>
                <a:cs typeface="DejaVu Sans"/>
              </a:rPr>
              <a:t>akibat</a:t>
            </a:r>
            <a:r>
              <a:rPr sz="2000" spc="-380" dirty="0" smtClean="0">
                <a:latin typeface="DejaVu Sans"/>
                <a:cs typeface="DejaVu Sans"/>
              </a:rPr>
              <a:t>  </a:t>
            </a:r>
            <a:r>
              <a:rPr sz="2000" spc="-204" dirty="0" err="1" smtClean="0">
                <a:latin typeface="DejaVu Sans"/>
                <a:cs typeface="DejaVu Sans"/>
              </a:rPr>
              <a:t>termal</a:t>
            </a:r>
            <a:endParaRPr sz="2000" dirty="0">
              <a:latin typeface="DejaVu Sans"/>
              <a:cs typeface="DejaVu Sans"/>
            </a:endParaRPr>
          </a:p>
          <a:p>
            <a:pPr marL="12700" marR="174625">
              <a:lnSpc>
                <a:spcPct val="80000"/>
              </a:lnSpc>
              <a:tabLst>
                <a:tab pos="354965" algn="l"/>
                <a:tab pos="355600" algn="l"/>
              </a:tabLst>
            </a:pPr>
            <a:endParaRPr sz="2500" dirty="0">
              <a:latin typeface="Times New Roman"/>
              <a:cs typeface="Times New Roman"/>
            </a:endParaRPr>
          </a:p>
          <a:p>
            <a:pPr marL="355600" marR="167005" indent="-342900">
              <a:lnSpc>
                <a:spcPct val="80000"/>
              </a:lnSpc>
              <a:spcBef>
                <a:spcPts val="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000" spc="-225" dirty="0">
                <a:latin typeface="DejaVu Sans"/>
                <a:cs typeface="DejaVu Sans"/>
              </a:rPr>
              <a:t>Rel </a:t>
            </a:r>
            <a:r>
              <a:rPr sz="2000" spc="-210" dirty="0">
                <a:latin typeface="DejaVu Sans"/>
                <a:cs typeface="DejaVu Sans"/>
              </a:rPr>
              <a:t>bekerja </a:t>
            </a:r>
            <a:r>
              <a:rPr sz="2000" spc="-245" dirty="0">
                <a:latin typeface="DejaVu Sans"/>
                <a:cs typeface="DejaVu Sans"/>
              </a:rPr>
              <a:t>meneruskan </a:t>
            </a:r>
            <a:r>
              <a:rPr sz="2000" spc="-270" dirty="0">
                <a:latin typeface="DejaVu Sans"/>
                <a:cs typeface="DejaVu Sans"/>
              </a:rPr>
              <a:t>semua </a:t>
            </a:r>
            <a:r>
              <a:rPr sz="2000" spc="-235" dirty="0">
                <a:latin typeface="DejaVu Sans"/>
                <a:cs typeface="DejaVu Sans"/>
              </a:rPr>
              <a:t>beban </a:t>
            </a:r>
            <a:r>
              <a:rPr sz="2000" spc="-225" dirty="0">
                <a:latin typeface="DejaVu Sans"/>
                <a:cs typeface="DejaVu Sans"/>
              </a:rPr>
              <a:t>kereta </a:t>
            </a:r>
            <a:r>
              <a:rPr sz="2000" spc="-195" dirty="0">
                <a:latin typeface="DejaVu Sans"/>
                <a:cs typeface="DejaVu Sans"/>
              </a:rPr>
              <a:t>api </a:t>
            </a:r>
            <a:r>
              <a:rPr sz="2000" spc="-275" dirty="0">
                <a:latin typeface="DejaVu Sans"/>
                <a:cs typeface="DejaVu Sans"/>
              </a:rPr>
              <a:t>ke </a:t>
            </a:r>
            <a:r>
              <a:rPr sz="2000" spc="-229" dirty="0">
                <a:latin typeface="DejaVu Sans"/>
                <a:cs typeface="DejaVu Sans"/>
              </a:rPr>
              <a:t>area </a:t>
            </a:r>
            <a:r>
              <a:rPr sz="2000" spc="-280" dirty="0">
                <a:latin typeface="DejaVu Sans"/>
                <a:cs typeface="DejaVu Sans"/>
              </a:rPr>
              <a:t>yang  </a:t>
            </a:r>
            <a:r>
              <a:rPr sz="2000" spc="-210" dirty="0">
                <a:latin typeface="DejaVu Sans"/>
                <a:cs typeface="DejaVu Sans"/>
              </a:rPr>
              <a:t>luas </a:t>
            </a:r>
            <a:r>
              <a:rPr sz="2000" spc="-245" dirty="0">
                <a:latin typeface="DejaVu Sans"/>
                <a:cs typeface="DejaVu Sans"/>
              </a:rPr>
              <a:t>pada </a:t>
            </a:r>
            <a:r>
              <a:rPr sz="2000" spc="-195" dirty="0">
                <a:latin typeface="DejaVu Sans"/>
                <a:cs typeface="DejaVu Sans"/>
              </a:rPr>
              <a:t>tubuh </a:t>
            </a:r>
            <a:r>
              <a:rPr sz="2000" spc="-240" dirty="0">
                <a:latin typeface="DejaVu Sans"/>
                <a:cs typeface="DejaVu Sans"/>
              </a:rPr>
              <a:t>ban </a:t>
            </a:r>
            <a:r>
              <a:rPr sz="2000" spc="-200" dirty="0">
                <a:latin typeface="DejaVu Sans"/>
                <a:cs typeface="DejaVu Sans"/>
              </a:rPr>
              <a:t>melalui </a:t>
            </a:r>
            <a:r>
              <a:rPr sz="2000" spc="-215" dirty="0">
                <a:latin typeface="DejaVu Sans"/>
                <a:cs typeface="DejaVu Sans"/>
              </a:rPr>
              <a:t>bantalan </a:t>
            </a:r>
            <a:r>
              <a:rPr sz="2000" spc="-235" dirty="0">
                <a:latin typeface="DejaVu Sans"/>
                <a:cs typeface="DejaVu Sans"/>
              </a:rPr>
              <a:t>dan</a:t>
            </a:r>
            <a:r>
              <a:rPr sz="2000" spc="-15" dirty="0">
                <a:latin typeface="DejaVu Sans"/>
                <a:cs typeface="DejaVu Sans"/>
              </a:rPr>
              <a:t> </a:t>
            </a:r>
            <a:r>
              <a:rPr sz="2000" spc="-215" dirty="0">
                <a:latin typeface="DejaVu Sans"/>
                <a:cs typeface="DejaVu Sans"/>
              </a:rPr>
              <a:t>balas</a:t>
            </a:r>
            <a:r>
              <a:rPr sz="2000" spc="-215" dirty="0">
                <a:latin typeface="DejaVu Sans"/>
                <a:cs typeface="DejaVu Sans"/>
              </a:rPr>
              <a:t>.</a:t>
            </a:r>
            <a:endParaRPr sz="2000" dirty="0">
              <a:latin typeface="DejaVu Sans"/>
              <a:cs typeface="DejaVu Sans"/>
            </a:endParaRPr>
          </a:p>
          <a:p>
            <a:pPr>
              <a:spcBef>
                <a:spcPts val="35"/>
              </a:spcBef>
            </a:pPr>
            <a:endParaRPr sz="2400" dirty="0">
              <a:latin typeface="Times New Roman"/>
              <a:cs typeface="Times New Roman"/>
            </a:endParaRPr>
          </a:p>
          <a:p>
            <a:pPr marL="241300">
              <a:spcBef>
                <a:spcPts val="5"/>
              </a:spcBef>
            </a:pPr>
            <a:r>
              <a:rPr sz="1600" b="1" spc="-40" dirty="0">
                <a:latin typeface="Arial"/>
                <a:cs typeface="Arial"/>
              </a:rPr>
              <a:t>( </a:t>
            </a:r>
            <a:r>
              <a:rPr sz="1600" b="1" spc="-114" dirty="0">
                <a:latin typeface="Arial"/>
                <a:cs typeface="Arial"/>
              </a:rPr>
              <a:t>disarikan </a:t>
            </a:r>
            <a:r>
              <a:rPr sz="1600" b="1" spc="-85" dirty="0">
                <a:latin typeface="Arial"/>
                <a:cs typeface="Arial"/>
              </a:rPr>
              <a:t>dari </a:t>
            </a:r>
            <a:r>
              <a:rPr sz="1600" b="1" spc="-130" dirty="0">
                <a:latin typeface="Arial"/>
                <a:cs typeface="Arial"/>
              </a:rPr>
              <a:t>M.M.AGARWAL </a:t>
            </a:r>
            <a:r>
              <a:rPr sz="1600" b="1" spc="-114" dirty="0">
                <a:latin typeface="Arial"/>
                <a:cs typeface="Arial"/>
              </a:rPr>
              <a:t>pada </a:t>
            </a:r>
            <a:r>
              <a:rPr sz="1600" b="1" spc="-135" dirty="0">
                <a:latin typeface="Arial"/>
                <a:cs typeface="Arial"/>
              </a:rPr>
              <a:t>buku</a:t>
            </a:r>
            <a:r>
              <a:rPr sz="1600" b="1" spc="-135" dirty="0">
                <a:latin typeface="Arial"/>
                <a:cs typeface="Arial"/>
              </a:rPr>
              <a:t> </a:t>
            </a:r>
            <a:r>
              <a:rPr sz="1600" b="1" spc="-100" dirty="0">
                <a:latin typeface="Arial"/>
                <a:cs typeface="Arial"/>
              </a:rPr>
              <a:t>INDIAN </a:t>
            </a:r>
            <a:r>
              <a:rPr sz="1600" b="1" spc="-225" dirty="0">
                <a:latin typeface="Arial"/>
                <a:cs typeface="Arial"/>
              </a:rPr>
              <a:t>RAILWAY </a:t>
            </a:r>
            <a:r>
              <a:rPr sz="1600" b="1" spc="-254" dirty="0">
                <a:latin typeface="Arial"/>
                <a:cs typeface="Arial"/>
              </a:rPr>
              <a:t>TRACK</a:t>
            </a:r>
            <a:r>
              <a:rPr sz="1600" b="1" spc="-110" dirty="0">
                <a:latin typeface="Arial"/>
                <a:cs typeface="Arial"/>
              </a:rPr>
              <a:t> </a:t>
            </a:r>
            <a:r>
              <a:rPr sz="1600" b="1" spc="-40" dirty="0">
                <a:latin typeface="Arial"/>
                <a:cs typeface="Arial"/>
              </a:rPr>
              <a:t>)</a:t>
            </a:r>
            <a:endParaRPr sz="16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269414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073146" y="477774"/>
            <a:ext cx="7595870" cy="399415"/>
          </a:xfrm>
          <a:custGeom>
            <a:avLst/>
            <a:gdLst/>
            <a:ahLst/>
            <a:cxnLst/>
            <a:rect l="l" t="t" r="r" b="b"/>
            <a:pathLst>
              <a:path w="7595870" h="399415">
                <a:moveTo>
                  <a:pt x="0" y="399288"/>
                </a:moveTo>
                <a:lnTo>
                  <a:pt x="7595616" y="399288"/>
                </a:lnTo>
                <a:lnTo>
                  <a:pt x="7595616" y="0"/>
                </a:lnTo>
                <a:lnTo>
                  <a:pt x="0" y="0"/>
                </a:lnTo>
                <a:lnTo>
                  <a:pt x="0" y="39928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073146" y="477774"/>
            <a:ext cx="7595870" cy="399415"/>
          </a:xfrm>
          <a:custGeom>
            <a:avLst/>
            <a:gdLst/>
            <a:ahLst/>
            <a:cxnLst/>
            <a:rect l="l" t="t" r="r" b="b"/>
            <a:pathLst>
              <a:path w="7595870" h="399415">
                <a:moveTo>
                  <a:pt x="0" y="399288"/>
                </a:moveTo>
                <a:lnTo>
                  <a:pt x="7595616" y="399288"/>
                </a:lnTo>
                <a:lnTo>
                  <a:pt x="7595616" y="0"/>
                </a:lnTo>
                <a:lnTo>
                  <a:pt x="0" y="0"/>
                </a:lnTo>
                <a:lnTo>
                  <a:pt x="0" y="399288"/>
                </a:lnTo>
                <a:close/>
              </a:path>
            </a:pathLst>
          </a:custGeom>
          <a:ln w="25907">
            <a:solidFill>
              <a:srgbClr val="4F81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150871" y="478928"/>
            <a:ext cx="2482215" cy="347980"/>
          </a:xfrm>
          <a:prstGeom prst="rect">
            <a:avLst/>
          </a:prstGeom>
        </p:spPr>
        <p:txBody>
          <a:bodyPr vert="horz" wrap="square" lIns="0" tIns="14605" rIns="0" bIns="0" rtlCol="0" anchor="t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2100" b="1" i="1" spc="-65" dirty="0">
                <a:solidFill>
                  <a:srgbClr val="FF0000"/>
                </a:solidFill>
                <a:latin typeface="Arial Black"/>
                <a:cs typeface="Arial Black"/>
              </a:rPr>
              <a:t>KLASIFIKASI</a:t>
            </a:r>
            <a:r>
              <a:rPr sz="2100" b="1" i="1" spc="-150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100" b="1" i="1" spc="-70" dirty="0">
                <a:solidFill>
                  <a:srgbClr val="FF0000"/>
                </a:solidFill>
                <a:latin typeface="Arial Black"/>
                <a:cs typeface="Arial Black"/>
              </a:rPr>
              <a:t>REL</a:t>
            </a:r>
            <a:endParaRPr sz="2100">
              <a:latin typeface="Arial Black"/>
              <a:cs typeface="Arial Black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183763" y="1068644"/>
            <a:ext cx="7086600" cy="1535430"/>
          </a:xfrm>
          <a:prstGeom prst="rect">
            <a:avLst/>
          </a:prstGeom>
        </p:spPr>
        <p:txBody>
          <a:bodyPr vert="horz" wrap="square" lIns="0" tIns="157480" rIns="0" bIns="0" rtlCol="0">
            <a:spAutoFit/>
          </a:bodyPr>
          <a:lstStyle/>
          <a:p>
            <a:pPr marL="12700">
              <a:spcBef>
                <a:spcPts val="1240"/>
              </a:spcBef>
            </a:pPr>
            <a:r>
              <a:rPr sz="2000" b="1" u="heavy" spc="-17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Arial"/>
                <a:cs typeface="Arial"/>
              </a:rPr>
              <a:t>MENURUT </a:t>
            </a:r>
            <a:r>
              <a:rPr sz="2000" b="1" u="heavy" spc="-32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Arial"/>
                <a:cs typeface="Arial"/>
              </a:rPr>
              <a:t>LEBAR</a:t>
            </a:r>
            <a:r>
              <a:rPr sz="2000" b="1" u="heavy" spc="-31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Arial"/>
                <a:cs typeface="Arial"/>
              </a:rPr>
              <a:t> </a:t>
            </a:r>
            <a:r>
              <a:rPr sz="2000" b="1" u="heavy" spc="-30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Arial"/>
                <a:cs typeface="Arial"/>
              </a:rPr>
              <a:t>SEPUR</a:t>
            </a:r>
            <a:endParaRPr sz="2000">
              <a:latin typeface="Arial"/>
              <a:cs typeface="Arial"/>
            </a:endParaRPr>
          </a:p>
          <a:p>
            <a:pPr marL="466090" indent="-342900">
              <a:spcBef>
                <a:spcPts val="1140"/>
              </a:spcBef>
              <a:buAutoNum type="alphaUcPeriod"/>
              <a:tabLst>
                <a:tab pos="466725" algn="l"/>
              </a:tabLst>
            </a:pPr>
            <a:r>
              <a:rPr sz="2000" b="1" spc="-170" dirty="0">
                <a:latin typeface="Arial"/>
                <a:cs typeface="Arial"/>
              </a:rPr>
              <a:t>Sepur </a:t>
            </a:r>
            <a:r>
              <a:rPr sz="2000" b="1" spc="-135" dirty="0">
                <a:latin typeface="Arial"/>
                <a:cs typeface="Arial"/>
              </a:rPr>
              <a:t>standar </a:t>
            </a:r>
            <a:r>
              <a:rPr sz="2000" b="1" spc="-125" dirty="0">
                <a:latin typeface="Arial"/>
                <a:cs typeface="Arial"/>
              </a:rPr>
              <a:t>(</a:t>
            </a:r>
            <a:r>
              <a:rPr sz="2000" b="1" i="1" spc="-125" dirty="0">
                <a:latin typeface="Arial"/>
                <a:cs typeface="Arial"/>
              </a:rPr>
              <a:t>standard </a:t>
            </a:r>
            <a:r>
              <a:rPr sz="2000" b="1" i="1" spc="-114" dirty="0">
                <a:latin typeface="Arial"/>
                <a:cs typeface="Arial"/>
              </a:rPr>
              <a:t>gauge</a:t>
            </a:r>
            <a:r>
              <a:rPr sz="2000" b="1" spc="-114" dirty="0">
                <a:latin typeface="Arial"/>
                <a:cs typeface="Arial"/>
              </a:rPr>
              <a:t>), </a:t>
            </a:r>
            <a:r>
              <a:rPr sz="2000" spc="-200" dirty="0">
                <a:latin typeface="DejaVu Sans"/>
                <a:cs typeface="DejaVu Sans"/>
              </a:rPr>
              <a:t>memiliki </a:t>
            </a:r>
            <a:r>
              <a:rPr sz="2000" spc="-190" dirty="0">
                <a:latin typeface="DejaVu Sans"/>
                <a:cs typeface="DejaVu Sans"/>
              </a:rPr>
              <a:t>lebar </a:t>
            </a:r>
            <a:r>
              <a:rPr sz="2000" spc="-215" dirty="0">
                <a:latin typeface="DejaVu Sans"/>
                <a:cs typeface="DejaVu Sans"/>
              </a:rPr>
              <a:t>sepur </a:t>
            </a:r>
            <a:r>
              <a:rPr sz="2000" spc="-260" dirty="0">
                <a:latin typeface="DejaVu Sans"/>
                <a:cs typeface="DejaVu Sans"/>
              </a:rPr>
              <a:t>1435</a:t>
            </a:r>
            <a:r>
              <a:rPr sz="2000" spc="-50" dirty="0">
                <a:latin typeface="DejaVu Sans"/>
                <a:cs typeface="DejaVu Sans"/>
              </a:rPr>
              <a:t> </a:t>
            </a:r>
            <a:r>
              <a:rPr sz="2000" spc="-350" dirty="0">
                <a:latin typeface="DejaVu Sans"/>
                <a:cs typeface="DejaVu Sans"/>
              </a:rPr>
              <a:t>mm</a:t>
            </a:r>
            <a:endParaRPr sz="2000">
              <a:latin typeface="DejaVu Sans"/>
              <a:cs typeface="DejaVu Sans"/>
            </a:endParaRPr>
          </a:p>
          <a:p>
            <a:pPr marL="466090" indent="-342900">
              <a:buAutoNum type="alphaUcPeriod"/>
              <a:tabLst>
                <a:tab pos="466090" algn="l"/>
                <a:tab pos="466725" algn="l"/>
              </a:tabLst>
            </a:pPr>
            <a:r>
              <a:rPr sz="2000" b="1" spc="-170" dirty="0">
                <a:latin typeface="Arial"/>
                <a:cs typeface="Arial"/>
              </a:rPr>
              <a:t>Sepur </a:t>
            </a:r>
            <a:r>
              <a:rPr sz="2000" b="1" spc="-105" dirty="0">
                <a:latin typeface="Arial"/>
                <a:cs typeface="Arial"/>
              </a:rPr>
              <a:t>lebar </a:t>
            </a:r>
            <a:r>
              <a:rPr sz="2000" b="1" spc="-114" dirty="0">
                <a:latin typeface="Arial"/>
                <a:cs typeface="Arial"/>
              </a:rPr>
              <a:t>(</a:t>
            </a:r>
            <a:r>
              <a:rPr sz="2000" b="1" i="1" spc="-114" dirty="0">
                <a:latin typeface="Arial"/>
                <a:cs typeface="Arial"/>
              </a:rPr>
              <a:t>broad gauge</a:t>
            </a:r>
            <a:r>
              <a:rPr sz="2000" b="1" spc="-114" dirty="0">
                <a:latin typeface="Arial"/>
                <a:cs typeface="Arial"/>
              </a:rPr>
              <a:t>), </a:t>
            </a:r>
            <a:r>
              <a:rPr sz="2000" spc="-200" dirty="0">
                <a:latin typeface="DejaVu Sans"/>
                <a:cs typeface="DejaVu Sans"/>
              </a:rPr>
              <a:t>memiliki </a:t>
            </a:r>
            <a:r>
              <a:rPr sz="2000" spc="-190" dirty="0">
                <a:latin typeface="DejaVu Sans"/>
                <a:cs typeface="DejaVu Sans"/>
              </a:rPr>
              <a:t>lebar </a:t>
            </a:r>
            <a:r>
              <a:rPr sz="2000" spc="-215" dirty="0">
                <a:latin typeface="DejaVu Sans"/>
                <a:cs typeface="DejaVu Sans"/>
              </a:rPr>
              <a:t>sepur </a:t>
            </a:r>
            <a:r>
              <a:rPr sz="2000" spc="-680" dirty="0">
                <a:latin typeface="DejaVu Sans"/>
                <a:cs typeface="DejaVu Sans"/>
              </a:rPr>
              <a:t>&gt;</a:t>
            </a:r>
            <a:r>
              <a:rPr sz="2000" spc="-185" dirty="0">
                <a:latin typeface="DejaVu Sans"/>
                <a:cs typeface="DejaVu Sans"/>
              </a:rPr>
              <a:t> </a:t>
            </a:r>
            <a:r>
              <a:rPr sz="2000" spc="-260" dirty="0">
                <a:latin typeface="DejaVu Sans"/>
                <a:cs typeface="DejaVu Sans"/>
              </a:rPr>
              <a:t>1435</a:t>
            </a:r>
            <a:r>
              <a:rPr sz="2000" spc="-85" dirty="0">
                <a:latin typeface="DejaVu Sans"/>
                <a:cs typeface="DejaVu Sans"/>
              </a:rPr>
              <a:t> </a:t>
            </a:r>
            <a:r>
              <a:rPr sz="2000" spc="-350" dirty="0">
                <a:latin typeface="DejaVu Sans"/>
                <a:cs typeface="DejaVu Sans"/>
              </a:rPr>
              <a:t>mm</a:t>
            </a:r>
            <a:endParaRPr sz="2000">
              <a:latin typeface="DejaVu Sans"/>
              <a:cs typeface="DejaVu Sans"/>
            </a:endParaRPr>
          </a:p>
          <a:p>
            <a:pPr marL="466090" indent="-342900">
              <a:spcBef>
                <a:spcPts val="5"/>
              </a:spcBef>
              <a:buAutoNum type="alphaUcPeriod"/>
              <a:tabLst>
                <a:tab pos="466090" algn="l"/>
                <a:tab pos="466725" algn="l"/>
              </a:tabLst>
            </a:pPr>
            <a:r>
              <a:rPr sz="2000" b="1" spc="-170" dirty="0">
                <a:latin typeface="Arial"/>
                <a:cs typeface="Arial"/>
              </a:rPr>
              <a:t>Sepur </a:t>
            </a:r>
            <a:r>
              <a:rPr sz="2000" b="1" spc="-125" dirty="0">
                <a:latin typeface="Arial"/>
                <a:cs typeface="Arial"/>
              </a:rPr>
              <a:t>sempit </a:t>
            </a:r>
            <a:r>
              <a:rPr sz="2000" b="1" spc="-100" dirty="0">
                <a:latin typeface="Arial"/>
                <a:cs typeface="Arial"/>
              </a:rPr>
              <a:t>(</a:t>
            </a:r>
            <a:r>
              <a:rPr sz="2000" b="1" i="1" spc="-100" dirty="0">
                <a:latin typeface="Arial"/>
                <a:cs typeface="Arial"/>
              </a:rPr>
              <a:t>narrow </a:t>
            </a:r>
            <a:r>
              <a:rPr sz="2000" b="1" i="1" spc="-110" dirty="0">
                <a:latin typeface="Arial"/>
                <a:cs typeface="Arial"/>
              </a:rPr>
              <a:t>gauge</a:t>
            </a:r>
            <a:r>
              <a:rPr sz="2000" b="1" spc="-110" dirty="0">
                <a:latin typeface="Arial"/>
                <a:cs typeface="Arial"/>
              </a:rPr>
              <a:t>), </a:t>
            </a:r>
            <a:r>
              <a:rPr sz="2000" spc="-200" dirty="0">
                <a:latin typeface="DejaVu Sans"/>
                <a:cs typeface="DejaVu Sans"/>
              </a:rPr>
              <a:t>memiliki </a:t>
            </a:r>
            <a:r>
              <a:rPr sz="2000" spc="-190" dirty="0">
                <a:latin typeface="DejaVu Sans"/>
                <a:cs typeface="DejaVu Sans"/>
              </a:rPr>
              <a:t>lebar </a:t>
            </a:r>
            <a:r>
              <a:rPr sz="2000" spc="-215" dirty="0">
                <a:latin typeface="DejaVu Sans"/>
                <a:cs typeface="DejaVu Sans"/>
              </a:rPr>
              <a:t>sepur </a:t>
            </a:r>
            <a:r>
              <a:rPr sz="2000" spc="-680" dirty="0">
                <a:latin typeface="DejaVu Sans"/>
                <a:cs typeface="DejaVu Sans"/>
              </a:rPr>
              <a:t>&lt;</a:t>
            </a:r>
            <a:r>
              <a:rPr sz="2000" spc="-195" dirty="0">
                <a:latin typeface="DejaVu Sans"/>
                <a:cs typeface="DejaVu Sans"/>
              </a:rPr>
              <a:t> </a:t>
            </a:r>
            <a:r>
              <a:rPr sz="2000" spc="-260" dirty="0">
                <a:latin typeface="DejaVu Sans"/>
                <a:cs typeface="DejaVu Sans"/>
              </a:rPr>
              <a:t>1435</a:t>
            </a:r>
            <a:r>
              <a:rPr sz="2000" spc="-130" dirty="0">
                <a:latin typeface="DejaVu Sans"/>
                <a:cs typeface="DejaVu Sans"/>
              </a:rPr>
              <a:t> </a:t>
            </a:r>
            <a:r>
              <a:rPr sz="2000" spc="-350" dirty="0">
                <a:latin typeface="DejaVu Sans"/>
                <a:cs typeface="DejaVu Sans"/>
              </a:rPr>
              <a:t>mm</a:t>
            </a:r>
            <a:endParaRPr sz="2000">
              <a:latin typeface="DejaVu Sans"/>
              <a:cs typeface="DejaVu Sans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3575304" y="2709672"/>
            <a:ext cx="6374892" cy="345490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937737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073146" y="477774"/>
            <a:ext cx="7595870" cy="399415"/>
          </a:xfrm>
          <a:custGeom>
            <a:avLst/>
            <a:gdLst/>
            <a:ahLst/>
            <a:cxnLst/>
            <a:rect l="l" t="t" r="r" b="b"/>
            <a:pathLst>
              <a:path w="7595870" h="399415">
                <a:moveTo>
                  <a:pt x="0" y="399288"/>
                </a:moveTo>
                <a:lnTo>
                  <a:pt x="7595616" y="399288"/>
                </a:lnTo>
                <a:lnTo>
                  <a:pt x="7595616" y="0"/>
                </a:lnTo>
                <a:lnTo>
                  <a:pt x="0" y="0"/>
                </a:lnTo>
                <a:lnTo>
                  <a:pt x="0" y="39928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073146" y="477774"/>
            <a:ext cx="7595870" cy="399415"/>
          </a:xfrm>
          <a:custGeom>
            <a:avLst/>
            <a:gdLst/>
            <a:ahLst/>
            <a:cxnLst/>
            <a:rect l="l" t="t" r="r" b="b"/>
            <a:pathLst>
              <a:path w="7595870" h="399415">
                <a:moveTo>
                  <a:pt x="0" y="399288"/>
                </a:moveTo>
                <a:lnTo>
                  <a:pt x="7595616" y="399288"/>
                </a:lnTo>
                <a:lnTo>
                  <a:pt x="7595616" y="0"/>
                </a:lnTo>
                <a:lnTo>
                  <a:pt x="0" y="0"/>
                </a:lnTo>
                <a:lnTo>
                  <a:pt x="0" y="399288"/>
                </a:lnTo>
                <a:close/>
              </a:path>
            </a:pathLst>
          </a:custGeom>
          <a:ln w="25907">
            <a:solidFill>
              <a:srgbClr val="4F81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150871" y="478928"/>
            <a:ext cx="2482215" cy="347980"/>
          </a:xfrm>
          <a:prstGeom prst="rect">
            <a:avLst/>
          </a:prstGeom>
        </p:spPr>
        <p:txBody>
          <a:bodyPr vert="horz" wrap="square" lIns="0" tIns="14605" rIns="0" bIns="0" rtlCol="0" anchor="t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2100" b="1" i="1" spc="-65" dirty="0">
                <a:solidFill>
                  <a:srgbClr val="FF0000"/>
                </a:solidFill>
                <a:latin typeface="Arial Black"/>
                <a:cs typeface="Arial Black"/>
              </a:rPr>
              <a:t>KLASIFIKASI</a:t>
            </a:r>
            <a:r>
              <a:rPr sz="2100" b="1" i="1" spc="-150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100" b="1" i="1" spc="-70" dirty="0">
                <a:solidFill>
                  <a:srgbClr val="FF0000"/>
                </a:solidFill>
                <a:latin typeface="Arial Black"/>
                <a:cs typeface="Arial Black"/>
              </a:rPr>
              <a:t>REL</a:t>
            </a:r>
            <a:endParaRPr sz="2100">
              <a:latin typeface="Arial Black"/>
              <a:cs typeface="Arial Black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183763" y="1212926"/>
            <a:ext cx="3761740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2000" b="1" u="heavy" spc="-17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Arial"/>
                <a:cs typeface="Arial"/>
              </a:rPr>
              <a:t>MENURUT </a:t>
            </a:r>
            <a:r>
              <a:rPr sz="2000" b="1" u="heavy" spc="-34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Arial"/>
                <a:cs typeface="Arial"/>
              </a:rPr>
              <a:t>KECEPATAN</a:t>
            </a:r>
            <a:r>
              <a:rPr sz="2000" b="1" u="heavy" spc="-15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Arial"/>
                <a:cs typeface="Arial"/>
              </a:rPr>
              <a:t> </a:t>
            </a:r>
            <a:r>
              <a:rPr sz="2000" b="1" u="heavy" spc="-1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Arial"/>
                <a:cs typeface="Arial"/>
              </a:rPr>
              <a:t>MAKSIMUM</a:t>
            </a:r>
            <a:endParaRPr sz="2000">
              <a:latin typeface="Arial"/>
              <a:cs typeface="Arial"/>
            </a:endParaRPr>
          </a:p>
        </p:txBody>
      </p:sp>
      <p:graphicFrame>
        <p:nvGraphicFramePr>
          <p:cNvPr id="6" name="object 6"/>
          <p:cNvGraphicFramePr>
            <a:graphicFrameLocks noGrp="1"/>
          </p:cNvGraphicFramePr>
          <p:nvPr/>
        </p:nvGraphicFramePr>
        <p:xfrm>
          <a:off x="3497326" y="2270505"/>
          <a:ext cx="6096000" cy="231711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048000"/>
                <a:gridCol w="3048000"/>
              </a:tblGrid>
              <a:tr h="640080">
                <a:tc>
                  <a:txBody>
                    <a:bodyPr/>
                    <a:lstStyle/>
                    <a:p>
                      <a:pPr marL="842644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b="1" spc="-18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Kelas </a:t>
                      </a:r>
                      <a:r>
                        <a:rPr sz="1800" b="1" spc="-17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Jalan</a:t>
                      </a:r>
                      <a:r>
                        <a:rPr sz="1800" b="1" spc="-2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16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Rel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1083310" marR="456565" indent="-60706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b="1" spc="-14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Kecepatan</a:t>
                      </a:r>
                      <a:r>
                        <a:rPr sz="1800" b="1" spc="-18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12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Maksimum  </a:t>
                      </a:r>
                      <a:r>
                        <a:rPr sz="1800" b="1" spc="-5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(km/jam)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</a:tr>
              <a:tr h="1463040">
                <a:tc>
                  <a:txBody>
                    <a:bodyPr/>
                    <a:lstStyle/>
                    <a:p>
                      <a:pPr marL="1437005" marR="1414780" indent="63500" algn="just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spc="-80" dirty="0">
                          <a:latin typeface="DejaVu Sans"/>
                          <a:cs typeface="DejaVu Sans"/>
                        </a:rPr>
                        <a:t>I  II  </a:t>
                      </a:r>
                      <a:r>
                        <a:rPr sz="1800" dirty="0">
                          <a:latin typeface="DejaVu Sans"/>
                          <a:cs typeface="DejaVu Sans"/>
                        </a:rPr>
                        <a:t>III  IV  </a:t>
                      </a:r>
                      <a:r>
                        <a:rPr sz="1800" spc="-215" dirty="0">
                          <a:latin typeface="DejaVu Sans"/>
                          <a:cs typeface="DejaVu Sans"/>
                        </a:rPr>
                        <a:t>V</a:t>
                      </a:r>
                      <a:endParaRPr sz="1800">
                        <a:latin typeface="DejaVu Sans"/>
                        <a:cs typeface="DejaVu Sans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12700" algn="ctr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spc="-240" dirty="0">
                          <a:latin typeface="DejaVu Sans"/>
                          <a:cs typeface="DejaVu Sans"/>
                        </a:rPr>
                        <a:t>120</a:t>
                      </a:r>
                      <a:endParaRPr sz="1800">
                        <a:latin typeface="DejaVu Sans"/>
                        <a:cs typeface="DejaVu Sans"/>
                      </a:endParaRPr>
                    </a:p>
                    <a:p>
                      <a:pPr marL="12700" algn="ctr">
                        <a:lnSpc>
                          <a:spcPct val="100000"/>
                        </a:lnSpc>
                      </a:pPr>
                      <a:r>
                        <a:rPr sz="1800" spc="-240" dirty="0">
                          <a:latin typeface="DejaVu Sans"/>
                          <a:cs typeface="DejaVu Sans"/>
                        </a:rPr>
                        <a:t>110</a:t>
                      </a:r>
                      <a:endParaRPr sz="1800">
                        <a:latin typeface="DejaVu Sans"/>
                        <a:cs typeface="DejaVu Sans"/>
                      </a:endParaRPr>
                    </a:p>
                    <a:p>
                      <a:pPr marL="12700" algn="ctr">
                        <a:lnSpc>
                          <a:spcPct val="100000"/>
                        </a:lnSpc>
                      </a:pPr>
                      <a:r>
                        <a:rPr sz="1800" spc="-240" dirty="0">
                          <a:latin typeface="DejaVu Sans"/>
                          <a:cs typeface="DejaVu Sans"/>
                        </a:rPr>
                        <a:t>100</a:t>
                      </a:r>
                      <a:endParaRPr sz="1800">
                        <a:latin typeface="DejaVu Sans"/>
                        <a:cs typeface="DejaVu Sans"/>
                      </a:endParaRPr>
                    </a:p>
                    <a:p>
                      <a:pPr marL="12700" algn="ctr">
                        <a:lnSpc>
                          <a:spcPct val="100000"/>
                        </a:lnSpc>
                      </a:pPr>
                      <a:r>
                        <a:rPr sz="1800" spc="-240" dirty="0">
                          <a:latin typeface="DejaVu Sans"/>
                          <a:cs typeface="DejaVu Sans"/>
                        </a:rPr>
                        <a:t>90</a:t>
                      </a:r>
                      <a:endParaRPr sz="1800">
                        <a:latin typeface="DejaVu Sans"/>
                        <a:cs typeface="DejaVu Sans"/>
                      </a:endParaRPr>
                    </a:p>
                    <a:p>
                      <a:pPr marL="12700" algn="ctr">
                        <a:lnSpc>
                          <a:spcPct val="100000"/>
                        </a:lnSpc>
                      </a:pPr>
                      <a:r>
                        <a:rPr sz="1800" spc="-240" dirty="0">
                          <a:latin typeface="DejaVu Sans"/>
                          <a:cs typeface="DejaVu Sans"/>
                        </a:rPr>
                        <a:t>80</a:t>
                      </a:r>
                      <a:endParaRPr sz="1800">
                        <a:latin typeface="DejaVu Sans"/>
                        <a:cs typeface="DejaVu Sans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25124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073146" y="477774"/>
            <a:ext cx="7595870" cy="399415"/>
          </a:xfrm>
          <a:custGeom>
            <a:avLst/>
            <a:gdLst/>
            <a:ahLst/>
            <a:cxnLst/>
            <a:rect l="l" t="t" r="r" b="b"/>
            <a:pathLst>
              <a:path w="7595870" h="399415">
                <a:moveTo>
                  <a:pt x="0" y="399288"/>
                </a:moveTo>
                <a:lnTo>
                  <a:pt x="7595616" y="399288"/>
                </a:lnTo>
                <a:lnTo>
                  <a:pt x="7595616" y="0"/>
                </a:lnTo>
                <a:lnTo>
                  <a:pt x="0" y="0"/>
                </a:lnTo>
                <a:lnTo>
                  <a:pt x="0" y="39928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073146" y="477774"/>
            <a:ext cx="7595870" cy="399415"/>
          </a:xfrm>
          <a:custGeom>
            <a:avLst/>
            <a:gdLst/>
            <a:ahLst/>
            <a:cxnLst/>
            <a:rect l="l" t="t" r="r" b="b"/>
            <a:pathLst>
              <a:path w="7595870" h="399415">
                <a:moveTo>
                  <a:pt x="0" y="399288"/>
                </a:moveTo>
                <a:lnTo>
                  <a:pt x="7595616" y="399288"/>
                </a:lnTo>
                <a:lnTo>
                  <a:pt x="7595616" y="0"/>
                </a:lnTo>
                <a:lnTo>
                  <a:pt x="0" y="0"/>
                </a:lnTo>
                <a:lnTo>
                  <a:pt x="0" y="399288"/>
                </a:lnTo>
                <a:close/>
              </a:path>
            </a:pathLst>
          </a:custGeom>
          <a:ln w="25907">
            <a:solidFill>
              <a:srgbClr val="4F81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150871" y="478928"/>
            <a:ext cx="2482215" cy="347980"/>
          </a:xfrm>
          <a:prstGeom prst="rect">
            <a:avLst/>
          </a:prstGeom>
        </p:spPr>
        <p:txBody>
          <a:bodyPr vert="horz" wrap="square" lIns="0" tIns="14605" rIns="0" bIns="0" rtlCol="0" anchor="t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2100" b="1" i="1" spc="-65" dirty="0">
                <a:solidFill>
                  <a:srgbClr val="FF0000"/>
                </a:solidFill>
                <a:latin typeface="Arial Black"/>
                <a:cs typeface="Arial Black"/>
              </a:rPr>
              <a:t>KLASIFIKASI</a:t>
            </a:r>
            <a:r>
              <a:rPr sz="2100" b="1" i="1" spc="-150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100" b="1" i="1" spc="-70" dirty="0">
                <a:solidFill>
                  <a:srgbClr val="FF0000"/>
                </a:solidFill>
                <a:latin typeface="Arial Black"/>
                <a:cs typeface="Arial Black"/>
              </a:rPr>
              <a:t>REL</a:t>
            </a:r>
            <a:endParaRPr sz="2100">
              <a:latin typeface="Arial Black"/>
              <a:cs typeface="Arial Black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183763" y="1212926"/>
            <a:ext cx="2585720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2000" b="1" u="heavy" spc="-17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Arial"/>
                <a:cs typeface="Arial"/>
              </a:rPr>
              <a:t>MENURUT</a:t>
            </a:r>
            <a:r>
              <a:rPr sz="2000" b="1" u="heavy" spc="-19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Arial"/>
                <a:cs typeface="Arial"/>
              </a:rPr>
              <a:t> </a:t>
            </a:r>
            <a:r>
              <a:rPr sz="2000" b="1" u="heavy" spc="-229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Arial"/>
                <a:cs typeface="Arial"/>
              </a:rPr>
              <a:t>KELANDAIAN</a:t>
            </a:r>
            <a:endParaRPr sz="2000">
              <a:latin typeface="Arial"/>
              <a:cs typeface="Arial"/>
            </a:endParaRPr>
          </a:p>
        </p:txBody>
      </p:sp>
      <p:graphicFrame>
        <p:nvGraphicFramePr>
          <p:cNvPr id="6" name="object 6"/>
          <p:cNvGraphicFramePr>
            <a:graphicFrameLocks noGrp="1"/>
          </p:cNvGraphicFramePr>
          <p:nvPr/>
        </p:nvGraphicFramePr>
        <p:xfrm>
          <a:off x="3425317" y="1910460"/>
          <a:ext cx="6096000" cy="155384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048000"/>
                <a:gridCol w="3048000"/>
              </a:tblGrid>
              <a:tr h="639445">
                <a:tc>
                  <a:txBody>
                    <a:bodyPr/>
                    <a:lstStyle/>
                    <a:p>
                      <a:pPr marL="11430" algn="ctr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sz="1800" b="1" spc="-24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KELOMPOK</a:t>
                      </a:r>
                      <a:r>
                        <a:rPr sz="1800" b="1" spc="-8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23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LINTAS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13970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800" b="1" spc="-26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JALAN</a:t>
                      </a:r>
                      <a:r>
                        <a:rPr sz="1800" b="1" spc="-10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32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REL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04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13970" algn="ctr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sz="1800" b="1" spc="-2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KELANDAIAN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13970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800" b="1" spc="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(‰)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304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</a:tr>
              <a:tr h="914400">
                <a:tc>
                  <a:txBody>
                    <a:bodyPr/>
                    <a:lstStyle/>
                    <a:p>
                      <a:pPr marL="97790">
                        <a:lnSpc>
                          <a:spcPct val="100000"/>
                        </a:lnSpc>
                        <a:spcBef>
                          <a:spcPts val="244"/>
                        </a:spcBef>
                      </a:pPr>
                      <a:r>
                        <a:rPr sz="1800" spc="-195" dirty="0">
                          <a:latin typeface="DejaVu Sans"/>
                          <a:cs typeface="DejaVu Sans"/>
                        </a:rPr>
                        <a:t>Lintas</a:t>
                      </a:r>
                      <a:r>
                        <a:rPr sz="1800" spc="-165" dirty="0">
                          <a:latin typeface="DejaVu Sans"/>
                          <a:cs typeface="DejaVu Sans"/>
                        </a:rPr>
                        <a:t> </a:t>
                      </a:r>
                      <a:r>
                        <a:rPr sz="1800" spc="-190" dirty="0">
                          <a:latin typeface="DejaVu Sans"/>
                          <a:cs typeface="DejaVu Sans"/>
                        </a:rPr>
                        <a:t>datar</a:t>
                      </a:r>
                      <a:endParaRPr sz="1800">
                        <a:latin typeface="DejaVu Sans"/>
                        <a:cs typeface="DejaVu Sans"/>
                      </a:endParaRPr>
                    </a:p>
                    <a:p>
                      <a:pPr marL="97790" marR="991869">
                        <a:lnSpc>
                          <a:spcPct val="100000"/>
                        </a:lnSpc>
                      </a:pPr>
                      <a:r>
                        <a:rPr sz="1800" spc="-195" dirty="0">
                          <a:latin typeface="DejaVu Sans"/>
                          <a:cs typeface="DejaVu Sans"/>
                        </a:rPr>
                        <a:t>Lintas </a:t>
                      </a:r>
                      <a:r>
                        <a:rPr sz="1800" spc="-229" dirty="0">
                          <a:latin typeface="DejaVu Sans"/>
                          <a:cs typeface="DejaVu Sans"/>
                        </a:rPr>
                        <a:t>Pegunungan  </a:t>
                      </a:r>
                      <a:r>
                        <a:rPr sz="1800" spc="-195" dirty="0">
                          <a:latin typeface="DejaVu Sans"/>
                          <a:cs typeface="DejaVu Sans"/>
                        </a:rPr>
                        <a:t>Lintas </a:t>
                      </a:r>
                      <a:r>
                        <a:rPr sz="1800" spc="-229" dirty="0">
                          <a:latin typeface="DejaVu Sans"/>
                          <a:cs typeface="DejaVu Sans"/>
                        </a:rPr>
                        <a:t>dengan </a:t>
                      </a:r>
                      <a:r>
                        <a:rPr sz="1800" spc="-150" dirty="0">
                          <a:latin typeface="DejaVu Sans"/>
                          <a:cs typeface="DejaVu Sans"/>
                        </a:rPr>
                        <a:t>rel</a:t>
                      </a:r>
                      <a:r>
                        <a:rPr sz="1800" spc="-95" dirty="0">
                          <a:latin typeface="DejaVu Sans"/>
                          <a:cs typeface="DejaVu Sans"/>
                        </a:rPr>
                        <a:t> </a:t>
                      </a:r>
                      <a:r>
                        <a:rPr sz="1800" spc="-195" dirty="0">
                          <a:latin typeface="DejaVu Sans"/>
                          <a:cs typeface="DejaVu Sans"/>
                        </a:rPr>
                        <a:t>gigi</a:t>
                      </a:r>
                      <a:endParaRPr sz="1800">
                        <a:latin typeface="DejaVu Sans"/>
                        <a:cs typeface="DejaVu Sans"/>
                      </a:endParaRPr>
                    </a:p>
                  </a:txBody>
                  <a:tcPr marL="0" marR="0" marT="3111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12700" algn="ctr">
                        <a:lnSpc>
                          <a:spcPct val="100000"/>
                        </a:lnSpc>
                        <a:spcBef>
                          <a:spcPts val="244"/>
                        </a:spcBef>
                      </a:pPr>
                      <a:r>
                        <a:rPr sz="1800" spc="-204" dirty="0">
                          <a:latin typeface="DejaVu Sans"/>
                          <a:cs typeface="DejaVu Sans"/>
                        </a:rPr>
                        <a:t>0-10</a:t>
                      </a:r>
                      <a:endParaRPr sz="1800">
                        <a:latin typeface="DejaVu Sans"/>
                        <a:cs typeface="DejaVu Sans"/>
                      </a:endParaRPr>
                    </a:p>
                    <a:p>
                      <a:pPr marL="12700" algn="ctr">
                        <a:lnSpc>
                          <a:spcPct val="100000"/>
                        </a:lnSpc>
                      </a:pPr>
                      <a:r>
                        <a:rPr sz="1800" spc="-210" dirty="0">
                          <a:latin typeface="DejaVu Sans"/>
                          <a:cs typeface="DejaVu Sans"/>
                        </a:rPr>
                        <a:t>10-40</a:t>
                      </a:r>
                      <a:endParaRPr sz="1800">
                        <a:latin typeface="DejaVu Sans"/>
                        <a:cs typeface="DejaVu Sans"/>
                      </a:endParaRPr>
                    </a:p>
                    <a:p>
                      <a:pPr marL="12700" algn="ctr">
                        <a:lnSpc>
                          <a:spcPct val="100000"/>
                        </a:lnSpc>
                      </a:pPr>
                      <a:r>
                        <a:rPr sz="1800" spc="-210" dirty="0">
                          <a:latin typeface="DejaVu Sans"/>
                          <a:cs typeface="DejaVu Sans"/>
                        </a:rPr>
                        <a:t>40-80</a:t>
                      </a:r>
                      <a:endParaRPr sz="1800">
                        <a:latin typeface="DejaVu Sans"/>
                        <a:cs typeface="DejaVu Sans"/>
                      </a:endParaRPr>
                    </a:p>
                  </a:txBody>
                  <a:tcPr marL="0" marR="0" marT="3111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</a:tr>
            </a:tbl>
          </a:graphicData>
        </a:graphic>
      </p:graphicFrame>
      <p:sp>
        <p:nvSpPr>
          <p:cNvPr id="7" name="object 7"/>
          <p:cNvSpPr txBox="1"/>
          <p:nvPr/>
        </p:nvSpPr>
        <p:spPr>
          <a:xfrm>
            <a:off x="3183764" y="3809238"/>
            <a:ext cx="6976109" cy="21882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000" b="1" u="heavy" spc="-17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Arial"/>
                <a:cs typeface="Arial"/>
              </a:rPr>
              <a:t>MENURUT </a:t>
            </a:r>
            <a:r>
              <a:rPr sz="2000" b="1" u="heavy" spc="-22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Arial"/>
                <a:cs typeface="Arial"/>
              </a:rPr>
              <a:t>JUMLAH</a:t>
            </a:r>
            <a:r>
              <a:rPr sz="2000" b="1" u="heavy" spc="-8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Arial"/>
                <a:cs typeface="Arial"/>
              </a:rPr>
              <a:t> </a:t>
            </a:r>
            <a:r>
              <a:rPr sz="2000" b="1" u="heavy" spc="-32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Arial"/>
                <a:cs typeface="Arial"/>
              </a:rPr>
              <a:t>JALUR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 marL="481965" marR="119380" indent="-286385">
              <a:spcBef>
                <a:spcPts val="1525"/>
              </a:spcBef>
              <a:buFont typeface="Arial"/>
              <a:buChar char="•"/>
              <a:tabLst>
                <a:tab pos="481965" algn="l"/>
                <a:tab pos="482600" algn="l"/>
              </a:tabLst>
            </a:pPr>
            <a:r>
              <a:rPr b="1" spc="-160" dirty="0">
                <a:latin typeface="Arial"/>
                <a:cs typeface="Arial"/>
              </a:rPr>
              <a:t>Jalur </a:t>
            </a:r>
            <a:r>
              <a:rPr b="1" spc="-135" dirty="0">
                <a:latin typeface="Arial"/>
                <a:cs typeface="Arial"/>
              </a:rPr>
              <a:t>tunggal (single </a:t>
            </a:r>
            <a:r>
              <a:rPr b="1" spc="-95" dirty="0">
                <a:latin typeface="Arial"/>
                <a:cs typeface="Arial"/>
              </a:rPr>
              <a:t>track), </a:t>
            </a:r>
            <a:r>
              <a:rPr spc="-190" dirty="0">
                <a:latin typeface="DejaVu Sans"/>
                <a:cs typeface="DejaVu Sans"/>
              </a:rPr>
              <a:t>jumlah </a:t>
            </a:r>
            <a:r>
              <a:rPr spc="-145" dirty="0">
                <a:latin typeface="DejaVu Sans"/>
                <a:cs typeface="DejaVu Sans"/>
              </a:rPr>
              <a:t>lajur </a:t>
            </a:r>
            <a:r>
              <a:rPr spc="-225" dirty="0">
                <a:latin typeface="DejaVu Sans"/>
                <a:cs typeface="DejaVu Sans"/>
              </a:rPr>
              <a:t>pada </a:t>
            </a:r>
            <a:r>
              <a:rPr spc="-180" dirty="0">
                <a:latin typeface="DejaVu Sans"/>
                <a:cs typeface="DejaVu Sans"/>
              </a:rPr>
              <a:t>lintasan </a:t>
            </a:r>
            <a:r>
              <a:rPr spc="-220" dirty="0">
                <a:latin typeface="DejaVu Sans"/>
                <a:cs typeface="DejaVu Sans"/>
              </a:rPr>
              <a:t>bebas </a:t>
            </a:r>
            <a:r>
              <a:rPr spc="-240" dirty="0">
                <a:latin typeface="DejaVu Sans"/>
                <a:cs typeface="DejaVu Sans"/>
              </a:rPr>
              <a:t>hanya </a:t>
            </a:r>
            <a:r>
              <a:rPr spc="-235" dirty="0">
                <a:latin typeface="DejaVu Sans"/>
                <a:cs typeface="DejaVu Sans"/>
              </a:rPr>
              <a:t>1  </a:t>
            </a:r>
            <a:r>
              <a:rPr spc="-215" dirty="0">
                <a:latin typeface="DejaVu Sans"/>
                <a:cs typeface="DejaVu Sans"/>
              </a:rPr>
              <a:t>dan digunakan </a:t>
            </a:r>
            <a:r>
              <a:rPr spc="-180" dirty="0">
                <a:latin typeface="DejaVu Sans"/>
                <a:cs typeface="DejaVu Sans"/>
              </a:rPr>
              <a:t>untu </a:t>
            </a:r>
            <a:r>
              <a:rPr spc="-215" dirty="0">
                <a:latin typeface="DejaVu Sans"/>
                <a:cs typeface="DejaVu Sans"/>
              </a:rPr>
              <a:t>melayani </a:t>
            </a:r>
            <a:r>
              <a:rPr spc="-155" dirty="0">
                <a:latin typeface="DejaVu Sans"/>
                <a:cs typeface="DejaVu Sans"/>
              </a:rPr>
              <a:t>lalu </a:t>
            </a:r>
            <a:r>
              <a:rPr spc="-170" dirty="0">
                <a:latin typeface="DejaVu Sans"/>
                <a:cs typeface="DejaVu Sans"/>
              </a:rPr>
              <a:t>lintas </a:t>
            </a:r>
            <a:r>
              <a:rPr spc="-235" dirty="0">
                <a:latin typeface="DejaVu Sans"/>
                <a:cs typeface="DejaVu Sans"/>
              </a:rPr>
              <a:t>2</a:t>
            </a:r>
            <a:r>
              <a:rPr spc="65" dirty="0">
                <a:latin typeface="DejaVu Sans"/>
                <a:cs typeface="DejaVu Sans"/>
              </a:rPr>
              <a:t> </a:t>
            </a:r>
            <a:r>
              <a:rPr spc="-190" dirty="0">
                <a:latin typeface="DejaVu Sans"/>
                <a:cs typeface="DejaVu Sans"/>
              </a:rPr>
              <a:t>arah.</a:t>
            </a:r>
            <a:endParaRPr>
              <a:latin typeface="DejaVu Sans"/>
              <a:cs typeface="DejaVu Sans"/>
            </a:endParaRPr>
          </a:p>
          <a:p>
            <a:pPr marL="481965" marR="5080" indent="-286385">
              <a:buFont typeface="Arial"/>
              <a:buChar char="•"/>
              <a:tabLst>
                <a:tab pos="481965" algn="l"/>
                <a:tab pos="482600" algn="l"/>
              </a:tabLst>
            </a:pPr>
            <a:r>
              <a:rPr b="1" spc="-160" dirty="0">
                <a:latin typeface="Arial"/>
                <a:cs typeface="Arial"/>
              </a:rPr>
              <a:t>Jalur </a:t>
            </a:r>
            <a:r>
              <a:rPr b="1" spc="-155" dirty="0">
                <a:latin typeface="Arial"/>
                <a:cs typeface="Arial"/>
              </a:rPr>
              <a:t>ganda </a:t>
            </a:r>
            <a:r>
              <a:rPr b="1" spc="-105" dirty="0">
                <a:latin typeface="Arial"/>
                <a:cs typeface="Arial"/>
              </a:rPr>
              <a:t>(double </a:t>
            </a:r>
            <a:r>
              <a:rPr b="1" spc="-95" dirty="0">
                <a:latin typeface="Arial"/>
                <a:cs typeface="Arial"/>
              </a:rPr>
              <a:t>track), </a:t>
            </a:r>
            <a:r>
              <a:rPr spc="-190" dirty="0">
                <a:latin typeface="DejaVu Sans"/>
                <a:cs typeface="DejaVu Sans"/>
              </a:rPr>
              <a:t>jumlah </a:t>
            </a:r>
            <a:r>
              <a:rPr spc="-145" dirty="0">
                <a:latin typeface="DejaVu Sans"/>
                <a:cs typeface="DejaVu Sans"/>
              </a:rPr>
              <a:t>jalur </a:t>
            </a:r>
            <a:r>
              <a:rPr spc="-225" dirty="0">
                <a:latin typeface="DejaVu Sans"/>
                <a:cs typeface="DejaVu Sans"/>
              </a:rPr>
              <a:t>pada </a:t>
            </a:r>
            <a:r>
              <a:rPr spc="-170" dirty="0">
                <a:latin typeface="DejaVu Sans"/>
                <a:cs typeface="DejaVu Sans"/>
              </a:rPr>
              <a:t>lintas </a:t>
            </a:r>
            <a:r>
              <a:rPr spc="-220" dirty="0">
                <a:latin typeface="DejaVu Sans"/>
                <a:cs typeface="DejaVu Sans"/>
              </a:rPr>
              <a:t>bebas </a:t>
            </a:r>
            <a:r>
              <a:rPr spc="-145" dirty="0">
                <a:latin typeface="DejaVu Sans"/>
                <a:cs typeface="DejaVu Sans"/>
              </a:rPr>
              <a:t>terdiri </a:t>
            </a:r>
            <a:r>
              <a:rPr spc="-165" dirty="0">
                <a:latin typeface="DejaVu Sans"/>
                <a:cs typeface="DejaVu Sans"/>
              </a:rPr>
              <a:t>dari  </a:t>
            </a:r>
            <a:r>
              <a:rPr spc="-215" dirty="0">
                <a:latin typeface="DejaVu Sans"/>
                <a:cs typeface="DejaVu Sans"/>
              </a:rPr>
              <a:t>dua </a:t>
            </a:r>
            <a:r>
              <a:rPr spc="-195" dirty="0">
                <a:latin typeface="DejaVu Sans"/>
                <a:cs typeface="DejaVu Sans"/>
              </a:rPr>
              <a:t>buah, </a:t>
            </a:r>
            <a:r>
              <a:rPr spc="-220" dirty="0">
                <a:latin typeface="DejaVu Sans"/>
                <a:cs typeface="DejaVu Sans"/>
              </a:rPr>
              <a:t>masing-masing </a:t>
            </a:r>
            <a:r>
              <a:rPr spc="-145" dirty="0">
                <a:latin typeface="DejaVu Sans"/>
                <a:cs typeface="DejaVu Sans"/>
              </a:rPr>
              <a:t>jalur </a:t>
            </a:r>
            <a:r>
              <a:rPr spc="-240" dirty="0">
                <a:latin typeface="DejaVu Sans"/>
                <a:cs typeface="DejaVu Sans"/>
              </a:rPr>
              <a:t>hanya </a:t>
            </a:r>
            <a:r>
              <a:rPr spc="-215" dirty="0">
                <a:latin typeface="DejaVu Sans"/>
                <a:cs typeface="DejaVu Sans"/>
              </a:rPr>
              <a:t>digunakan </a:t>
            </a:r>
            <a:r>
              <a:rPr spc="-190" dirty="0">
                <a:latin typeface="DejaVu Sans"/>
                <a:cs typeface="DejaVu Sans"/>
              </a:rPr>
              <a:t>untuk </a:t>
            </a:r>
            <a:r>
              <a:rPr spc="-200" dirty="0">
                <a:latin typeface="DejaVu Sans"/>
                <a:cs typeface="DejaVu Sans"/>
              </a:rPr>
              <a:t>arus </a:t>
            </a:r>
            <a:r>
              <a:rPr spc="-210" dirty="0">
                <a:latin typeface="DejaVu Sans"/>
                <a:cs typeface="DejaVu Sans"/>
              </a:rPr>
              <a:t>kereta </a:t>
            </a:r>
            <a:r>
              <a:rPr spc="-175" dirty="0">
                <a:latin typeface="DejaVu Sans"/>
                <a:cs typeface="DejaVu Sans"/>
              </a:rPr>
              <a:t>api  </a:t>
            </a:r>
            <a:r>
              <a:rPr spc="-165" dirty="0">
                <a:latin typeface="DejaVu Sans"/>
                <a:cs typeface="DejaVu Sans"/>
              </a:rPr>
              <a:t>dari </a:t>
            </a:r>
            <a:r>
              <a:rPr spc="-200" dirty="0">
                <a:latin typeface="DejaVu Sans"/>
                <a:cs typeface="DejaVu Sans"/>
              </a:rPr>
              <a:t>satu </a:t>
            </a:r>
            <a:r>
              <a:rPr spc="-210" dirty="0">
                <a:latin typeface="DejaVu Sans"/>
                <a:cs typeface="DejaVu Sans"/>
              </a:rPr>
              <a:t>arah</a:t>
            </a:r>
            <a:r>
              <a:rPr spc="-135" dirty="0">
                <a:latin typeface="DejaVu Sans"/>
                <a:cs typeface="DejaVu Sans"/>
              </a:rPr>
              <a:t> </a:t>
            </a:r>
            <a:r>
              <a:rPr spc="-185" dirty="0">
                <a:latin typeface="DejaVu Sans"/>
                <a:cs typeface="DejaVu Sans"/>
              </a:rPr>
              <a:t>saja.</a:t>
            </a:r>
            <a:endParaRPr>
              <a:latin typeface="DejaVu Sans"/>
              <a:cs typeface="DejaVu Sans"/>
            </a:endParaRPr>
          </a:p>
        </p:txBody>
      </p:sp>
    </p:spTree>
    <p:extLst>
      <p:ext uri="{BB962C8B-B14F-4D97-AF65-F5344CB8AC3E}">
        <p14:creationId xmlns:p14="http://schemas.microsoft.com/office/powerpoint/2010/main" val="2969527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2"/>
          <p:cNvSpPr txBox="1"/>
          <p:nvPr/>
        </p:nvSpPr>
        <p:spPr>
          <a:xfrm>
            <a:off x="3150871" y="478928"/>
            <a:ext cx="2482215" cy="347980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>
              <a:spcBef>
                <a:spcPts val="115"/>
              </a:spcBef>
            </a:pPr>
            <a:r>
              <a:rPr sz="2100" b="1" i="1" spc="-65" dirty="0">
                <a:solidFill>
                  <a:srgbClr val="FF0000"/>
                </a:solidFill>
                <a:latin typeface="Arial Black"/>
                <a:cs typeface="Arial Black"/>
              </a:rPr>
              <a:t>KLASIFIKASI</a:t>
            </a:r>
            <a:r>
              <a:rPr sz="2100" b="1" i="1" spc="-150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100" b="1" i="1" spc="-70" dirty="0">
                <a:solidFill>
                  <a:srgbClr val="FF0000"/>
                </a:solidFill>
                <a:latin typeface="Arial Black"/>
                <a:cs typeface="Arial Black"/>
              </a:rPr>
              <a:t>REL</a:t>
            </a:r>
            <a:endParaRPr sz="2100" dirty="0">
              <a:latin typeface="Arial Black"/>
              <a:cs typeface="Arial Black"/>
            </a:endParaRPr>
          </a:p>
        </p:txBody>
      </p:sp>
      <p:sp>
        <p:nvSpPr>
          <p:cNvPr id="5" name="object 3"/>
          <p:cNvSpPr txBox="1"/>
          <p:nvPr/>
        </p:nvSpPr>
        <p:spPr>
          <a:xfrm>
            <a:off x="3183763" y="1212926"/>
            <a:ext cx="2989580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2000" b="1" u="heavy" spc="-17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Arial"/>
                <a:cs typeface="Arial"/>
              </a:rPr>
              <a:t>MENURUT </a:t>
            </a:r>
            <a:r>
              <a:rPr sz="2000" b="1" u="heavy" spc="-34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Arial"/>
                <a:cs typeface="Arial"/>
              </a:rPr>
              <a:t>KELAS </a:t>
            </a:r>
            <a:r>
              <a:rPr sz="2000" b="1" u="heavy" spc="-29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Arial"/>
                <a:cs typeface="Arial"/>
              </a:rPr>
              <a:t>JALAN</a:t>
            </a:r>
            <a:r>
              <a:rPr sz="2000" b="1" u="heavy" spc="-9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Arial"/>
                <a:cs typeface="Arial"/>
              </a:rPr>
              <a:t> </a:t>
            </a:r>
            <a:r>
              <a:rPr sz="2000" b="1" u="heavy" spc="-35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Arial"/>
                <a:cs typeface="Arial"/>
              </a:rPr>
              <a:t>REL</a:t>
            </a:r>
            <a:endParaRPr sz="2000">
              <a:latin typeface="Arial"/>
              <a:cs typeface="Arial"/>
            </a:endParaRPr>
          </a:p>
        </p:txBody>
      </p:sp>
      <p:sp>
        <p:nvSpPr>
          <p:cNvPr id="6" name="object 4"/>
          <p:cNvSpPr/>
          <p:nvPr/>
        </p:nvSpPr>
        <p:spPr>
          <a:xfrm>
            <a:off x="3287267" y="1772411"/>
            <a:ext cx="6733032" cy="252069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3015118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073146" y="477774"/>
            <a:ext cx="7595870" cy="399415"/>
          </a:xfrm>
          <a:custGeom>
            <a:avLst/>
            <a:gdLst/>
            <a:ahLst/>
            <a:cxnLst/>
            <a:rect l="l" t="t" r="r" b="b"/>
            <a:pathLst>
              <a:path w="7595870" h="399415">
                <a:moveTo>
                  <a:pt x="0" y="399288"/>
                </a:moveTo>
                <a:lnTo>
                  <a:pt x="7595616" y="399288"/>
                </a:lnTo>
                <a:lnTo>
                  <a:pt x="7595616" y="0"/>
                </a:lnTo>
                <a:lnTo>
                  <a:pt x="0" y="0"/>
                </a:lnTo>
                <a:lnTo>
                  <a:pt x="0" y="39928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073146" y="477774"/>
            <a:ext cx="7595870" cy="399415"/>
          </a:xfrm>
          <a:custGeom>
            <a:avLst/>
            <a:gdLst/>
            <a:ahLst/>
            <a:cxnLst/>
            <a:rect l="l" t="t" r="r" b="b"/>
            <a:pathLst>
              <a:path w="7595870" h="399415">
                <a:moveTo>
                  <a:pt x="0" y="399288"/>
                </a:moveTo>
                <a:lnTo>
                  <a:pt x="7595616" y="399288"/>
                </a:lnTo>
                <a:lnTo>
                  <a:pt x="7595616" y="0"/>
                </a:lnTo>
                <a:lnTo>
                  <a:pt x="0" y="0"/>
                </a:lnTo>
                <a:lnTo>
                  <a:pt x="0" y="399288"/>
                </a:lnTo>
                <a:close/>
              </a:path>
            </a:pathLst>
          </a:custGeom>
          <a:ln w="25907">
            <a:solidFill>
              <a:srgbClr val="4F81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150871" y="478928"/>
            <a:ext cx="2616707" cy="337913"/>
          </a:xfrm>
          <a:prstGeom prst="rect">
            <a:avLst/>
          </a:prstGeom>
        </p:spPr>
        <p:txBody>
          <a:bodyPr vert="horz" wrap="square" lIns="0" tIns="14605" rIns="0" bIns="0" rtlCol="0" anchor="t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  <a:tabLst>
                <a:tab pos="1169035" algn="l"/>
              </a:tabLst>
            </a:pPr>
            <a:r>
              <a:rPr sz="2100" b="1" i="1" spc="-75" dirty="0" err="1" smtClean="0">
                <a:solidFill>
                  <a:srgbClr val="FF0000"/>
                </a:solidFill>
                <a:latin typeface="Arial Black"/>
                <a:cs typeface="Arial Black"/>
              </a:rPr>
              <a:t>Ben</a:t>
            </a:r>
            <a:r>
              <a:rPr sz="2100" b="1" i="1" spc="-45" dirty="0" err="1" smtClean="0">
                <a:solidFill>
                  <a:srgbClr val="FF0000"/>
                </a:solidFill>
                <a:latin typeface="Arial Black"/>
                <a:cs typeface="Arial Black"/>
              </a:rPr>
              <a:t>t</a:t>
            </a:r>
            <a:r>
              <a:rPr sz="2100" b="1" i="1" spc="-75" dirty="0" err="1" smtClean="0">
                <a:solidFill>
                  <a:srgbClr val="FF0000"/>
                </a:solidFill>
                <a:latin typeface="Arial Black"/>
                <a:cs typeface="Arial Black"/>
              </a:rPr>
              <a:t>u</a:t>
            </a:r>
            <a:r>
              <a:rPr sz="2100" b="1" i="1" spc="-65" dirty="0" err="1" smtClean="0">
                <a:solidFill>
                  <a:srgbClr val="FF0000"/>
                </a:solidFill>
                <a:latin typeface="Arial Black"/>
                <a:cs typeface="Arial Black"/>
              </a:rPr>
              <a:t>k</a:t>
            </a:r>
            <a:r>
              <a:rPr sz="2100" b="1" i="1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100" b="1" i="1" spc="-15" dirty="0" err="1" smtClean="0">
                <a:solidFill>
                  <a:srgbClr val="FF0000"/>
                </a:solidFill>
                <a:latin typeface="Arial Black"/>
                <a:cs typeface="Arial Black"/>
              </a:rPr>
              <a:t>r</a:t>
            </a:r>
            <a:r>
              <a:rPr sz="2100" b="1" i="1" spc="-75" dirty="0" err="1" smtClean="0">
                <a:solidFill>
                  <a:srgbClr val="FF0000"/>
                </a:solidFill>
                <a:latin typeface="Arial Black"/>
                <a:cs typeface="Arial Black"/>
              </a:rPr>
              <a:t>e</a:t>
            </a:r>
            <a:r>
              <a:rPr sz="2100" b="1" i="1" spc="-35" dirty="0" err="1" smtClean="0">
                <a:solidFill>
                  <a:srgbClr val="FF0000"/>
                </a:solidFill>
                <a:latin typeface="Arial Black"/>
                <a:cs typeface="Arial Black"/>
              </a:rPr>
              <a:t>l</a:t>
            </a:r>
            <a:endParaRPr sz="2100" dirty="0">
              <a:latin typeface="Arial Black"/>
              <a:cs typeface="Arial Black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254502" y="1126998"/>
            <a:ext cx="4478655" cy="9404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indent="-342900">
              <a:spcBef>
                <a:spcPts val="105"/>
              </a:spcBef>
              <a:buAutoNum type="arabicPeriod"/>
              <a:tabLst>
                <a:tab pos="354965" algn="l"/>
                <a:tab pos="355600" algn="l"/>
              </a:tabLst>
            </a:pPr>
            <a:r>
              <a:rPr sz="2000" spc="-225" dirty="0">
                <a:latin typeface="DejaVu Sans"/>
                <a:cs typeface="DejaVu Sans"/>
              </a:rPr>
              <a:t>Rel </a:t>
            </a:r>
            <a:r>
              <a:rPr sz="2000" spc="-220" dirty="0">
                <a:latin typeface="DejaVu Sans"/>
                <a:cs typeface="DejaVu Sans"/>
              </a:rPr>
              <a:t>berkepala </a:t>
            </a:r>
            <a:r>
              <a:rPr sz="2000" spc="-235" dirty="0">
                <a:latin typeface="DejaVu Sans"/>
                <a:cs typeface="DejaVu Sans"/>
              </a:rPr>
              <a:t>dua </a:t>
            </a:r>
            <a:r>
              <a:rPr sz="2000" spc="-190" dirty="0">
                <a:latin typeface="DejaVu Sans"/>
                <a:cs typeface="DejaVu Sans"/>
              </a:rPr>
              <a:t>(double </a:t>
            </a:r>
            <a:r>
              <a:rPr sz="2000" spc="-240" dirty="0">
                <a:latin typeface="DejaVu Sans"/>
                <a:cs typeface="DejaVu Sans"/>
              </a:rPr>
              <a:t>head</a:t>
            </a:r>
            <a:r>
              <a:rPr sz="2000" spc="-110" dirty="0">
                <a:latin typeface="DejaVu Sans"/>
                <a:cs typeface="DejaVu Sans"/>
              </a:rPr>
              <a:t> </a:t>
            </a:r>
            <a:r>
              <a:rPr sz="2000" spc="-165" dirty="0">
                <a:latin typeface="DejaVu Sans"/>
                <a:cs typeface="DejaVu Sans"/>
              </a:rPr>
              <a:t>rail)</a:t>
            </a:r>
            <a:endParaRPr sz="2000">
              <a:latin typeface="DejaVu Sans"/>
              <a:cs typeface="DejaVu Sans"/>
            </a:endParaRPr>
          </a:p>
          <a:p>
            <a:pPr marL="355600" indent="-342900">
              <a:buAutoNum type="arabicPeriod"/>
              <a:tabLst>
                <a:tab pos="354965" algn="l"/>
                <a:tab pos="355600" algn="l"/>
              </a:tabLst>
            </a:pPr>
            <a:r>
              <a:rPr sz="2000" spc="-225" dirty="0">
                <a:latin typeface="DejaVu Sans"/>
                <a:cs typeface="DejaVu Sans"/>
              </a:rPr>
              <a:t>Rel </a:t>
            </a:r>
            <a:r>
              <a:rPr sz="2000" spc="-220" dirty="0">
                <a:latin typeface="DejaVu Sans"/>
                <a:cs typeface="DejaVu Sans"/>
              </a:rPr>
              <a:t>berkepala </a:t>
            </a:r>
            <a:r>
              <a:rPr sz="2000" spc="-235" dirty="0">
                <a:latin typeface="DejaVu Sans"/>
                <a:cs typeface="DejaVu Sans"/>
              </a:rPr>
              <a:t>banteng </a:t>
            </a:r>
            <a:r>
              <a:rPr sz="2000" spc="-165" dirty="0">
                <a:latin typeface="DejaVu Sans"/>
                <a:cs typeface="DejaVu Sans"/>
              </a:rPr>
              <a:t>(bull </a:t>
            </a:r>
            <a:r>
              <a:rPr sz="2000" spc="-235" dirty="0">
                <a:latin typeface="DejaVu Sans"/>
                <a:cs typeface="DejaVu Sans"/>
              </a:rPr>
              <a:t>headed</a:t>
            </a:r>
            <a:r>
              <a:rPr sz="2000" spc="-135" dirty="0">
                <a:latin typeface="DejaVu Sans"/>
                <a:cs typeface="DejaVu Sans"/>
              </a:rPr>
              <a:t> </a:t>
            </a:r>
            <a:r>
              <a:rPr sz="2000" spc="-165" dirty="0">
                <a:latin typeface="DejaVu Sans"/>
                <a:cs typeface="DejaVu Sans"/>
              </a:rPr>
              <a:t>rail)</a:t>
            </a:r>
            <a:endParaRPr sz="2000">
              <a:latin typeface="DejaVu Sans"/>
              <a:cs typeface="DejaVu Sans"/>
            </a:endParaRPr>
          </a:p>
          <a:p>
            <a:pPr marL="355600" indent="-342900">
              <a:buAutoNum type="arabicPeriod"/>
              <a:tabLst>
                <a:tab pos="354965" algn="l"/>
                <a:tab pos="355600" algn="l"/>
              </a:tabLst>
            </a:pPr>
            <a:r>
              <a:rPr sz="2000" b="1" spc="-175" dirty="0">
                <a:latin typeface="Arial"/>
                <a:cs typeface="Arial"/>
              </a:rPr>
              <a:t>Rel </a:t>
            </a:r>
            <a:r>
              <a:rPr sz="2000" b="1" spc="-125" dirty="0">
                <a:latin typeface="Arial"/>
                <a:cs typeface="Arial"/>
              </a:rPr>
              <a:t>berkaki </a:t>
            </a:r>
            <a:r>
              <a:rPr sz="2000" b="1" spc="-100" dirty="0">
                <a:latin typeface="Arial"/>
                <a:cs typeface="Arial"/>
              </a:rPr>
              <a:t>datar </a:t>
            </a:r>
            <a:r>
              <a:rPr sz="2000" b="1" spc="-55" dirty="0">
                <a:latin typeface="Arial"/>
                <a:cs typeface="Arial"/>
              </a:rPr>
              <a:t>(flat </a:t>
            </a:r>
            <a:r>
              <a:rPr sz="2000" b="1" spc="-105" dirty="0">
                <a:latin typeface="Arial"/>
                <a:cs typeface="Arial"/>
              </a:rPr>
              <a:t>footed</a:t>
            </a:r>
            <a:r>
              <a:rPr sz="2000" b="1" spc="-90" dirty="0">
                <a:latin typeface="Arial"/>
                <a:cs typeface="Arial"/>
              </a:rPr>
              <a:t> rail)</a:t>
            </a:r>
            <a:endParaRPr sz="20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6011328" y="2191513"/>
            <a:ext cx="2852650" cy="374768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767578" y="4224654"/>
            <a:ext cx="999490" cy="120650"/>
          </a:xfrm>
          <a:custGeom>
            <a:avLst/>
            <a:gdLst/>
            <a:ahLst/>
            <a:cxnLst/>
            <a:rect l="l" t="t" r="r" b="b"/>
            <a:pathLst>
              <a:path w="999489" h="120650">
                <a:moveTo>
                  <a:pt x="947692" y="60071"/>
                </a:moveTo>
                <a:lnTo>
                  <a:pt x="889126" y="94234"/>
                </a:lnTo>
                <a:lnTo>
                  <a:pt x="882904" y="97790"/>
                </a:lnTo>
                <a:lnTo>
                  <a:pt x="880745" y="105791"/>
                </a:lnTo>
                <a:lnTo>
                  <a:pt x="884427" y="111887"/>
                </a:lnTo>
                <a:lnTo>
                  <a:pt x="887984" y="118110"/>
                </a:lnTo>
                <a:lnTo>
                  <a:pt x="895985" y="120142"/>
                </a:lnTo>
                <a:lnTo>
                  <a:pt x="976771" y="73025"/>
                </a:lnTo>
                <a:lnTo>
                  <a:pt x="973327" y="73025"/>
                </a:lnTo>
                <a:lnTo>
                  <a:pt x="973327" y="71247"/>
                </a:lnTo>
                <a:lnTo>
                  <a:pt x="966851" y="71247"/>
                </a:lnTo>
                <a:lnTo>
                  <a:pt x="947692" y="60071"/>
                </a:lnTo>
                <a:close/>
              </a:path>
              <a:path w="999489" h="120650">
                <a:moveTo>
                  <a:pt x="925485" y="47117"/>
                </a:moveTo>
                <a:lnTo>
                  <a:pt x="0" y="47117"/>
                </a:lnTo>
                <a:lnTo>
                  <a:pt x="0" y="73025"/>
                </a:lnTo>
                <a:lnTo>
                  <a:pt x="925485" y="73025"/>
                </a:lnTo>
                <a:lnTo>
                  <a:pt x="947692" y="60071"/>
                </a:lnTo>
                <a:lnTo>
                  <a:pt x="925485" y="47117"/>
                </a:lnTo>
                <a:close/>
              </a:path>
              <a:path w="999489" h="120650">
                <a:moveTo>
                  <a:pt x="976770" y="47117"/>
                </a:moveTo>
                <a:lnTo>
                  <a:pt x="973327" y="47117"/>
                </a:lnTo>
                <a:lnTo>
                  <a:pt x="973327" y="73025"/>
                </a:lnTo>
                <a:lnTo>
                  <a:pt x="976771" y="73025"/>
                </a:lnTo>
                <a:lnTo>
                  <a:pt x="998982" y="60071"/>
                </a:lnTo>
                <a:lnTo>
                  <a:pt x="976770" y="47117"/>
                </a:lnTo>
                <a:close/>
              </a:path>
              <a:path w="999489" h="120650">
                <a:moveTo>
                  <a:pt x="966851" y="48895"/>
                </a:moveTo>
                <a:lnTo>
                  <a:pt x="947692" y="60071"/>
                </a:lnTo>
                <a:lnTo>
                  <a:pt x="966851" y="71247"/>
                </a:lnTo>
                <a:lnTo>
                  <a:pt x="966851" y="48895"/>
                </a:lnTo>
                <a:close/>
              </a:path>
              <a:path w="999489" h="120650">
                <a:moveTo>
                  <a:pt x="973327" y="48895"/>
                </a:moveTo>
                <a:lnTo>
                  <a:pt x="966851" y="48895"/>
                </a:lnTo>
                <a:lnTo>
                  <a:pt x="966851" y="71247"/>
                </a:lnTo>
                <a:lnTo>
                  <a:pt x="973327" y="71247"/>
                </a:lnTo>
                <a:lnTo>
                  <a:pt x="973327" y="48895"/>
                </a:lnTo>
                <a:close/>
              </a:path>
              <a:path w="999489" h="120650">
                <a:moveTo>
                  <a:pt x="895985" y="0"/>
                </a:moveTo>
                <a:lnTo>
                  <a:pt x="887984" y="2032"/>
                </a:lnTo>
                <a:lnTo>
                  <a:pt x="884427" y="8255"/>
                </a:lnTo>
                <a:lnTo>
                  <a:pt x="880745" y="14351"/>
                </a:lnTo>
                <a:lnTo>
                  <a:pt x="882904" y="22352"/>
                </a:lnTo>
                <a:lnTo>
                  <a:pt x="889126" y="25908"/>
                </a:lnTo>
                <a:lnTo>
                  <a:pt x="947692" y="60071"/>
                </a:lnTo>
                <a:lnTo>
                  <a:pt x="966851" y="48895"/>
                </a:lnTo>
                <a:lnTo>
                  <a:pt x="973327" y="48895"/>
                </a:lnTo>
                <a:lnTo>
                  <a:pt x="973327" y="47117"/>
                </a:lnTo>
                <a:lnTo>
                  <a:pt x="976770" y="47117"/>
                </a:lnTo>
                <a:lnTo>
                  <a:pt x="895985" y="0"/>
                </a:lnTo>
                <a:close/>
              </a:path>
            </a:pathLst>
          </a:custGeom>
          <a:solidFill>
            <a:srgbClr val="001F5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5785865" y="4869307"/>
            <a:ext cx="999490" cy="120650"/>
          </a:xfrm>
          <a:custGeom>
            <a:avLst/>
            <a:gdLst/>
            <a:ahLst/>
            <a:cxnLst/>
            <a:rect l="l" t="t" r="r" b="b"/>
            <a:pathLst>
              <a:path w="999489" h="120650">
                <a:moveTo>
                  <a:pt x="947692" y="60071"/>
                </a:moveTo>
                <a:lnTo>
                  <a:pt x="889126" y="94234"/>
                </a:lnTo>
                <a:lnTo>
                  <a:pt x="882904" y="97790"/>
                </a:lnTo>
                <a:lnTo>
                  <a:pt x="880745" y="105791"/>
                </a:lnTo>
                <a:lnTo>
                  <a:pt x="884428" y="111887"/>
                </a:lnTo>
                <a:lnTo>
                  <a:pt x="887984" y="118110"/>
                </a:lnTo>
                <a:lnTo>
                  <a:pt x="895985" y="120142"/>
                </a:lnTo>
                <a:lnTo>
                  <a:pt x="976771" y="73025"/>
                </a:lnTo>
                <a:lnTo>
                  <a:pt x="973328" y="73025"/>
                </a:lnTo>
                <a:lnTo>
                  <a:pt x="973328" y="71247"/>
                </a:lnTo>
                <a:lnTo>
                  <a:pt x="966851" y="71247"/>
                </a:lnTo>
                <a:lnTo>
                  <a:pt x="947692" y="60071"/>
                </a:lnTo>
                <a:close/>
              </a:path>
              <a:path w="999489" h="120650">
                <a:moveTo>
                  <a:pt x="925485" y="47117"/>
                </a:moveTo>
                <a:lnTo>
                  <a:pt x="0" y="47117"/>
                </a:lnTo>
                <a:lnTo>
                  <a:pt x="0" y="73025"/>
                </a:lnTo>
                <a:lnTo>
                  <a:pt x="925485" y="73025"/>
                </a:lnTo>
                <a:lnTo>
                  <a:pt x="947692" y="60071"/>
                </a:lnTo>
                <a:lnTo>
                  <a:pt x="925485" y="47117"/>
                </a:lnTo>
                <a:close/>
              </a:path>
              <a:path w="999489" h="120650">
                <a:moveTo>
                  <a:pt x="976770" y="47117"/>
                </a:moveTo>
                <a:lnTo>
                  <a:pt x="973328" y="47117"/>
                </a:lnTo>
                <a:lnTo>
                  <a:pt x="973328" y="73025"/>
                </a:lnTo>
                <a:lnTo>
                  <a:pt x="976771" y="73025"/>
                </a:lnTo>
                <a:lnTo>
                  <a:pt x="998981" y="60071"/>
                </a:lnTo>
                <a:lnTo>
                  <a:pt x="976770" y="47117"/>
                </a:lnTo>
                <a:close/>
              </a:path>
              <a:path w="999489" h="120650">
                <a:moveTo>
                  <a:pt x="966851" y="48895"/>
                </a:moveTo>
                <a:lnTo>
                  <a:pt x="947692" y="60071"/>
                </a:lnTo>
                <a:lnTo>
                  <a:pt x="966851" y="71247"/>
                </a:lnTo>
                <a:lnTo>
                  <a:pt x="966851" y="48895"/>
                </a:lnTo>
                <a:close/>
              </a:path>
              <a:path w="999489" h="120650">
                <a:moveTo>
                  <a:pt x="973328" y="48895"/>
                </a:moveTo>
                <a:lnTo>
                  <a:pt x="966851" y="48895"/>
                </a:lnTo>
                <a:lnTo>
                  <a:pt x="966851" y="71247"/>
                </a:lnTo>
                <a:lnTo>
                  <a:pt x="973328" y="71247"/>
                </a:lnTo>
                <a:lnTo>
                  <a:pt x="973328" y="48895"/>
                </a:lnTo>
                <a:close/>
              </a:path>
              <a:path w="999489" h="120650">
                <a:moveTo>
                  <a:pt x="895985" y="0"/>
                </a:moveTo>
                <a:lnTo>
                  <a:pt x="887984" y="2032"/>
                </a:lnTo>
                <a:lnTo>
                  <a:pt x="884428" y="8255"/>
                </a:lnTo>
                <a:lnTo>
                  <a:pt x="880745" y="14351"/>
                </a:lnTo>
                <a:lnTo>
                  <a:pt x="882904" y="22352"/>
                </a:lnTo>
                <a:lnTo>
                  <a:pt x="889126" y="25908"/>
                </a:lnTo>
                <a:lnTo>
                  <a:pt x="947692" y="60071"/>
                </a:lnTo>
                <a:lnTo>
                  <a:pt x="966851" y="48895"/>
                </a:lnTo>
                <a:lnTo>
                  <a:pt x="973328" y="48895"/>
                </a:lnTo>
                <a:lnTo>
                  <a:pt x="973328" y="47117"/>
                </a:lnTo>
                <a:lnTo>
                  <a:pt x="976770" y="47117"/>
                </a:lnTo>
                <a:lnTo>
                  <a:pt x="895985" y="0"/>
                </a:lnTo>
                <a:close/>
              </a:path>
            </a:pathLst>
          </a:custGeom>
          <a:solidFill>
            <a:srgbClr val="001F5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5446014" y="5593143"/>
            <a:ext cx="999490" cy="120650"/>
          </a:xfrm>
          <a:custGeom>
            <a:avLst/>
            <a:gdLst/>
            <a:ahLst/>
            <a:cxnLst/>
            <a:rect l="l" t="t" r="r" b="b"/>
            <a:pathLst>
              <a:path w="999489" h="120650">
                <a:moveTo>
                  <a:pt x="947670" y="60134"/>
                </a:moveTo>
                <a:lnTo>
                  <a:pt x="882903" y="97891"/>
                </a:lnTo>
                <a:lnTo>
                  <a:pt x="880745" y="105816"/>
                </a:lnTo>
                <a:lnTo>
                  <a:pt x="884427" y="112001"/>
                </a:lnTo>
                <a:lnTo>
                  <a:pt x="887984" y="118173"/>
                </a:lnTo>
                <a:lnTo>
                  <a:pt x="895985" y="120269"/>
                </a:lnTo>
                <a:lnTo>
                  <a:pt x="976775" y="73088"/>
                </a:lnTo>
                <a:lnTo>
                  <a:pt x="973327" y="73088"/>
                </a:lnTo>
                <a:lnTo>
                  <a:pt x="973327" y="71323"/>
                </a:lnTo>
                <a:lnTo>
                  <a:pt x="966851" y="71323"/>
                </a:lnTo>
                <a:lnTo>
                  <a:pt x="947670" y="60134"/>
                </a:lnTo>
                <a:close/>
              </a:path>
              <a:path w="999489" h="120650">
                <a:moveTo>
                  <a:pt x="925463" y="47180"/>
                </a:moveTo>
                <a:lnTo>
                  <a:pt x="0" y="47180"/>
                </a:lnTo>
                <a:lnTo>
                  <a:pt x="0" y="73088"/>
                </a:lnTo>
                <a:lnTo>
                  <a:pt x="925463" y="73088"/>
                </a:lnTo>
                <a:lnTo>
                  <a:pt x="947670" y="60134"/>
                </a:lnTo>
                <a:lnTo>
                  <a:pt x="925463" y="47180"/>
                </a:lnTo>
                <a:close/>
              </a:path>
              <a:path w="999489" h="120650">
                <a:moveTo>
                  <a:pt x="976775" y="47180"/>
                </a:moveTo>
                <a:lnTo>
                  <a:pt x="973327" y="47180"/>
                </a:lnTo>
                <a:lnTo>
                  <a:pt x="973327" y="73088"/>
                </a:lnTo>
                <a:lnTo>
                  <a:pt x="976775" y="73088"/>
                </a:lnTo>
                <a:lnTo>
                  <a:pt x="998982" y="60134"/>
                </a:lnTo>
                <a:lnTo>
                  <a:pt x="976775" y="47180"/>
                </a:lnTo>
                <a:close/>
              </a:path>
              <a:path w="999489" h="120650">
                <a:moveTo>
                  <a:pt x="966851" y="48945"/>
                </a:moveTo>
                <a:lnTo>
                  <a:pt x="947670" y="60134"/>
                </a:lnTo>
                <a:lnTo>
                  <a:pt x="966851" y="71323"/>
                </a:lnTo>
                <a:lnTo>
                  <a:pt x="966851" y="48945"/>
                </a:lnTo>
                <a:close/>
              </a:path>
              <a:path w="999489" h="120650">
                <a:moveTo>
                  <a:pt x="973327" y="48945"/>
                </a:moveTo>
                <a:lnTo>
                  <a:pt x="966851" y="48945"/>
                </a:lnTo>
                <a:lnTo>
                  <a:pt x="966851" y="71323"/>
                </a:lnTo>
                <a:lnTo>
                  <a:pt x="973327" y="71323"/>
                </a:lnTo>
                <a:lnTo>
                  <a:pt x="973327" y="48945"/>
                </a:lnTo>
                <a:close/>
              </a:path>
              <a:path w="999489" h="120650">
                <a:moveTo>
                  <a:pt x="895985" y="0"/>
                </a:moveTo>
                <a:lnTo>
                  <a:pt x="887984" y="2082"/>
                </a:lnTo>
                <a:lnTo>
                  <a:pt x="884427" y="8267"/>
                </a:lnTo>
                <a:lnTo>
                  <a:pt x="880745" y="14452"/>
                </a:lnTo>
                <a:lnTo>
                  <a:pt x="882903" y="22377"/>
                </a:lnTo>
                <a:lnTo>
                  <a:pt x="947670" y="60134"/>
                </a:lnTo>
                <a:lnTo>
                  <a:pt x="966851" y="48945"/>
                </a:lnTo>
                <a:lnTo>
                  <a:pt x="973327" y="48945"/>
                </a:lnTo>
                <a:lnTo>
                  <a:pt x="973327" y="47180"/>
                </a:lnTo>
                <a:lnTo>
                  <a:pt x="976775" y="47180"/>
                </a:lnTo>
                <a:lnTo>
                  <a:pt x="895985" y="0"/>
                </a:lnTo>
                <a:close/>
              </a:path>
            </a:pathLst>
          </a:custGeom>
          <a:solidFill>
            <a:srgbClr val="001F5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4519042" y="4135629"/>
            <a:ext cx="864235" cy="172034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2384">
              <a:spcBef>
                <a:spcPts val="95"/>
              </a:spcBef>
            </a:pPr>
            <a:r>
              <a:rPr sz="1600" i="1" spc="-85" dirty="0">
                <a:latin typeface="Trebuchet MS"/>
                <a:cs typeface="Trebuchet MS"/>
              </a:rPr>
              <a:t>Kepala</a:t>
            </a:r>
            <a:r>
              <a:rPr sz="1600" i="1" spc="-175" dirty="0">
                <a:latin typeface="Trebuchet MS"/>
                <a:cs typeface="Trebuchet MS"/>
              </a:rPr>
              <a:t> </a:t>
            </a:r>
            <a:r>
              <a:rPr sz="1600" i="1" spc="-120" dirty="0">
                <a:latin typeface="Trebuchet MS"/>
                <a:cs typeface="Trebuchet MS"/>
              </a:rPr>
              <a:t>rel</a:t>
            </a:r>
            <a:endParaRPr sz="1600">
              <a:latin typeface="Trebuchet MS"/>
              <a:cs typeface="Trebuchet MS"/>
            </a:endParaRPr>
          </a:p>
          <a:p>
            <a:pPr marL="54610" marR="53340" indent="-42545">
              <a:lnSpc>
                <a:spcPts val="5710"/>
              </a:lnSpc>
              <a:spcBef>
                <a:spcPts val="35"/>
              </a:spcBef>
            </a:pPr>
            <a:r>
              <a:rPr sz="1600" i="1" spc="-50" dirty="0">
                <a:latin typeface="Trebuchet MS"/>
                <a:cs typeface="Trebuchet MS"/>
              </a:rPr>
              <a:t>Badan</a:t>
            </a:r>
            <a:r>
              <a:rPr sz="1600" i="1" spc="-155" dirty="0">
                <a:latin typeface="Trebuchet MS"/>
                <a:cs typeface="Trebuchet MS"/>
              </a:rPr>
              <a:t> </a:t>
            </a:r>
            <a:r>
              <a:rPr sz="1600" i="1" spc="-120" dirty="0">
                <a:latin typeface="Trebuchet MS"/>
                <a:cs typeface="Trebuchet MS"/>
              </a:rPr>
              <a:t>rel  </a:t>
            </a:r>
            <a:r>
              <a:rPr sz="1600" i="1" spc="-100" dirty="0">
                <a:latin typeface="Trebuchet MS"/>
                <a:cs typeface="Trebuchet MS"/>
              </a:rPr>
              <a:t>kaki</a:t>
            </a:r>
            <a:r>
              <a:rPr sz="1600" i="1" spc="-130" dirty="0">
                <a:latin typeface="Trebuchet MS"/>
                <a:cs typeface="Trebuchet MS"/>
              </a:rPr>
              <a:t> </a:t>
            </a:r>
            <a:r>
              <a:rPr sz="1600" i="1" spc="-120" dirty="0">
                <a:latin typeface="Trebuchet MS"/>
                <a:cs typeface="Trebuchet MS"/>
              </a:rPr>
              <a:t>rel</a:t>
            </a:r>
            <a:endParaRPr sz="1600">
              <a:latin typeface="Trebuchet MS"/>
              <a:cs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1180930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073146" y="270510"/>
            <a:ext cx="7595870" cy="399415"/>
          </a:xfrm>
          <a:custGeom>
            <a:avLst/>
            <a:gdLst/>
            <a:ahLst/>
            <a:cxnLst/>
            <a:rect l="l" t="t" r="r" b="b"/>
            <a:pathLst>
              <a:path w="7595870" h="399415">
                <a:moveTo>
                  <a:pt x="0" y="399288"/>
                </a:moveTo>
                <a:lnTo>
                  <a:pt x="7595616" y="399288"/>
                </a:lnTo>
                <a:lnTo>
                  <a:pt x="7595616" y="0"/>
                </a:lnTo>
                <a:lnTo>
                  <a:pt x="0" y="0"/>
                </a:lnTo>
                <a:lnTo>
                  <a:pt x="0" y="39928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073146" y="270510"/>
            <a:ext cx="7595870" cy="399415"/>
          </a:xfrm>
          <a:custGeom>
            <a:avLst/>
            <a:gdLst/>
            <a:ahLst/>
            <a:cxnLst/>
            <a:rect l="l" t="t" r="r" b="b"/>
            <a:pathLst>
              <a:path w="7595870" h="399415">
                <a:moveTo>
                  <a:pt x="0" y="399288"/>
                </a:moveTo>
                <a:lnTo>
                  <a:pt x="7595616" y="399288"/>
                </a:lnTo>
                <a:lnTo>
                  <a:pt x="7595616" y="0"/>
                </a:lnTo>
                <a:lnTo>
                  <a:pt x="0" y="0"/>
                </a:lnTo>
                <a:lnTo>
                  <a:pt x="0" y="399288"/>
                </a:lnTo>
                <a:close/>
              </a:path>
            </a:pathLst>
          </a:custGeom>
          <a:ln w="25908">
            <a:solidFill>
              <a:srgbClr val="4F81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150870" y="271986"/>
            <a:ext cx="3833254" cy="337272"/>
          </a:xfrm>
          <a:prstGeom prst="rect">
            <a:avLst/>
          </a:prstGeom>
        </p:spPr>
        <p:txBody>
          <a:bodyPr vert="horz" wrap="square" lIns="0" tIns="13970" rIns="0" bIns="0" rtlCol="0" anchor="t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2100" b="1" i="1" spc="-80" dirty="0" err="1">
                <a:solidFill>
                  <a:srgbClr val="FF0000"/>
                </a:solidFill>
                <a:latin typeface="Arial Black"/>
                <a:cs typeface="Arial Black"/>
              </a:rPr>
              <a:t>Penampang</a:t>
            </a:r>
            <a:r>
              <a:rPr sz="2100" b="1" i="1" spc="-80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100" b="1" i="1" spc="-70" dirty="0" err="1" smtClean="0">
                <a:solidFill>
                  <a:srgbClr val="FF0000"/>
                </a:solidFill>
                <a:latin typeface="Arial Black"/>
                <a:cs typeface="Arial Black"/>
              </a:rPr>
              <a:t>Jalan</a:t>
            </a:r>
            <a:r>
              <a:rPr sz="2100" b="1" i="1" spc="-30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100" b="1" i="1" spc="-40" dirty="0" err="1" smtClean="0">
                <a:solidFill>
                  <a:srgbClr val="FF0000"/>
                </a:solidFill>
                <a:latin typeface="Arial Black"/>
                <a:cs typeface="Arial Black"/>
              </a:rPr>
              <a:t>rel</a:t>
            </a:r>
            <a:endParaRPr sz="2100" dirty="0">
              <a:latin typeface="Arial Black"/>
              <a:cs typeface="Arial Black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3291943" y="1369921"/>
            <a:ext cx="7267853" cy="472303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787420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073146" y="270510"/>
            <a:ext cx="7595870" cy="399415"/>
          </a:xfrm>
          <a:custGeom>
            <a:avLst/>
            <a:gdLst/>
            <a:ahLst/>
            <a:cxnLst/>
            <a:rect l="l" t="t" r="r" b="b"/>
            <a:pathLst>
              <a:path w="7595870" h="399415">
                <a:moveTo>
                  <a:pt x="0" y="399288"/>
                </a:moveTo>
                <a:lnTo>
                  <a:pt x="7595616" y="399288"/>
                </a:lnTo>
                <a:lnTo>
                  <a:pt x="7595616" y="0"/>
                </a:lnTo>
                <a:lnTo>
                  <a:pt x="0" y="0"/>
                </a:lnTo>
                <a:lnTo>
                  <a:pt x="0" y="39928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073146" y="270510"/>
            <a:ext cx="7595870" cy="399415"/>
          </a:xfrm>
          <a:custGeom>
            <a:avLst/>
            <a:gdLst/>
            <a:ahLst/>
            <a:cxnLst/>
            <a:rect l="l" t="t" r="r" b="b"/>
            <a:pathLst>
              <a:path w="7595870" h="399415">
                <a:moveTo>
                  <a:pt x="0" y="399288"/>
                </a:moveTo>
                <a:lnTo>
                  <a:pt x="7595616" y="399288"/>
                </a:lnTo>
                <a:lnTo>
                  <a:pt x="7595616" y="0"/>
                </a:lnTo>
                <a:lnTo>
                  <a:pt x="0" y="0"/>
                </a:lnTo>
                <a:lnTo>
                  <a:pt x="0" y="399288"/>
                </a:lnTo>
                <a:close/>
              </a:path>
            </a:pathLst>
          </a:custGeom>
          <a:ln w="25908">
            <a:solidFill>
              <a:srgbClr val="4F81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150870" y="271986"/>
            <a:ext cx="4404750" cy="337272"/>
          </a:xfrm>
          <a:prstGeom prst="rect">
            <a:avLst/>
          </a:prstGeom>
        </p:spPr>
        <p:txBody>
          <a:bodyPr vert="horz" wrap="square" lIns="0" tIns="13970" rIns="0" bIns="0" rtlCol="0" anchor="t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2100" b="1" i="1" spc="-80" dirty="0">
                <a:solidFill>
                  <a:srgbClr val="FF0000"/>
                </a:solidFill>
                <a:latin typeface="Arial Black"/>
                <a:cs typeface="Arial Black"/>
              </a:rPr>
              <a:t>Kedudukan </a:t>
            </a:r>
            <a:r>
              <a:rPr sz="2100" b="1" i="1" spc="-55" dirty="0">
                <a:solidFill>
                  <a:srgbClr val="FF0000"/>
                </a:solidFill>
                <a:latin typeface="Arial Black"/>
                <a:cs typeface="Arial Black"/>
              </a:rPr>
              <a:t>roda </a:t>
            </a:r>
            <a:r>
              <a:rPr sz="2100" b="1" i="1" spc="-70" dirty="0">
                <a:solidFill>
                  <a:srgbClr val="FF0000"/>
                </a:solidFill>
                <a:latin typeface="Arial Black"/>
                <a:cs typeface="Arial Black"/>
              </a:rPr>
              <a:t>pada</a:t>
            </a:r>
            <a:r>
              <a:rPr sz="2100" b="1" i="1" spc="-5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100" b="1" i="1" spc="-40" dirty="0">
                <a:solidFill>
                  <a:srgbClr val="FF0000"/>
                </a:solidFill>
                <a:latin typeface="Arial Black"/>
                <a:cs typeface="Arial Black"/>
              </a:rPr>
              <a:t>rel</a:t>
            </a:r>
            <a:endParaRPr sz="2100" dirty="0">
              <a:latin typeface="Arial Black"/>
              <a:cs typeface="Arial Black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3304033" y="1053083"/>
            <a:ext cx="4096511" cy="244754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304032" y="3884677"/>
            <a:ext cx="4251588" cy="192023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7327773" y="1370203"/>
            <a:ext cx="2628265" cy="94106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99085" marR="5080" indent="-286385">
              <a:spcBef>
                <a:spcPts val="105"/>
              </a:spcBef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2000" b="1" spc="-170" dirty="0">
                <a:latin typeface="Arial"/>
                <a:cs typeface="Arial"/>
              </a:rPr>
              <a:t>Kedudukan </a:t>
            </a:r>
            <a:r>
              <a:rPr sz="2000" b="1" spc="-130" dirty="0">
                <a:latin typeface="Arial"/>
                <a:cs typeface="Arial"/>
              </a:rPr>
              <a:t>roda </a:t>
            </a:r>
            <a:r>
              <a:rPr sz="2000" b="1" spc="-135" dirty="0">
                <a:latin typeface="Arial"/>
                <a:cs typeface="Arial"/>
              </a:rPr>
              <a:t>pada  </a:t>
            </a:r>
            <a:r>
              <a:rPr sz="2000" b="1" spc="-145" dirty="0">
                <a:latin typeface="Arial"/>
                <a:cs typeface="Arial"/>
              </a:rPr>
              <a:t>saat </a:t>
            </a:r>
            <a:r>
              <a:rPr sz="2000" b="1" spc="-155" dirty="0">
                <a:latin typeface="Arial"/>
                <a:cs typeface="Arial"/>
              </a:rPr>
              <a:t>salah </a:t>
            </a:r>
            <a:r>
              <a:rPr sz="2000" b="1" spc="-150" dirty="0">
                <a:latin typeface="Arial"/>
                <a:cs typeface="Arial"/>
              </a:rPr>
              <a:t>satu </a:t>
            </a:r>
            <a:r>
              <a:rPr sz="2000" b="1" spc="-140" dirty="0">
                <a:latin typeface="Arial"/>
                <a:cs typeface="Arial"/>
              </a:rPr>
              <a:t>flens  </a:t>
            </a:r>
            <a:r>
              <a:rPr sz="2000" b="1" spc="-114" dirty="0">
                <a:latin typeface="Arial"/>
                <a:cs typeface="Arial"/>
              </a:rPr>
              <a:t>merapat </a:t>
            </a:r>
            <a:r>
              <a:rPr sz="2000" b="1" spc="-135" dirty="0">
                <a:latin typeface="Arial"/>
                <a:cs typeface="Arial"/>
              </a:rPr>
              <a:t>pada</a:t>
            </a:r>
            <a:r>
              <a:rPr sz="2000" b="1" spc="-120" dirty="0">
                <a:latin typeface="Arial"/>
                <a:cs typeface="Arial"/>
              </a:rPr>
              <a:t> </a:t>
            </a:r>
            <a:r>
              <a:rPr sz="2000" b="1" spc="-95" dirty="0">
                <a:latin typeface="Arial"/>
                <a:cs typeface="Arial"/>
              </a:rPr>
              <a:t>rel</a:t>
            </a:r>
            <a:endParaRPr sz="20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327772" y="4202126"/>
            <a:ext cx="2628900" cy="94106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99085" marR="5080" indent="-286385">
              <a:spcBef>
                <a:spcPts val="105"/>
              </a:spcBef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2000" b="1" spc="-175" dirty="0">
                <a:latin typeface="Arial"/>
                <a:cs typeface="Arial"/>
              </a:rPr>
              <a:t>Kedudukan </a:t>
            </a:r>
            <a:r>
              <a:rPr sz="2000" b="1" spc="-130" dirty="0">
                <a:latin typeface="Arial"/>
                <a:cs typeface="Arial"/>
              </a:rPr>
              <a:t>roda </a:t>
            </a:r>
            <a:r>
              <a:rPr sz="2000" b="1" spc="-135" dirty="0">
                <a:latin typeface="Arial"/>
                <a:cs typeface="Arial"/>
              </a:rPr>
              <a:t>pada  </a:t>
            </a:r>
            <a:r>
              <a:rPr sz="2000" b="1" spc="-145" dirty="0">
                <a:latin typeface="Arial"/>
                <a:cs typeface="Arial"/>
              </a:rPr>
              <a:t>saat </a:t>
            </a:r>
            <a:r>
              <a:rPr sz="2000" b="1" spc="-90" dirty="0">
                <a:latin typeface="Arial"/>
                <a:cs typeface="Arial"/>
              </a:rPr>
              <a:t>melewati  </a:t>
            </a:r>
            <a:r>
              <a:rPr sz="2000" b="1" spc="-140" dirty="0">
                <a:latin typeface="Arial"/>
                <a:cs typeface="Arial"/>
              </a:rPr>
              <a:t>tikungan</a:t>
            </a:r>
            <a:endParaRPr sz="200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93150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/>
          <p:nvPr/>
        </p:nvSpPr>
        <p:spPr>
          <a:xfrm>
            <a:off x="10047958" y="5500220"/>
            <a:ext cx="497507" cy="497507"/>
          </a:xfrm>
          <a:custGeom>
            <a:avLst/>
            <a:gdLst/>
            <a:ahLst/>
            <a:cxnLst/>
            <a:rect l="l" t="t" r="r" b="b"/>
            <a:pathLst>
              <a:path w="548640" h="548640">
                <a:moveTo>
                  <a:pt x="297179" y="0"/>
                </a:moveTo>
                <a:lnTo>
                  <a:pt x="251460" y="0"/>
                </a:lnTo>
                <a:lnTo>
                  <a:pt x="230124" y="3048"/>
                </a:lnTo>
                <a:lnTo>
                  <a:pt x="187451" y="13716"/>
                </a:lnTo>
                <a:lnTo>
                  <a:pt x="147827" y="30480"/>
                </a:lnTo>
                <a:lnTo>
                  <a:pt x="96012" y="65532"/>
                </a:lnTo>
                <a:lnTo>
                  <a:pt x="65532" y="96012"/>
                </a:lnTo>
                <a:lnTo>
                  <a:pt x="41148" y="129540"/>
                </a:lnTo>
                <a:lnTo>
                  <a:pt x="21336" y="167640"/>
                </a:lnTo>
                <a:lnTo>
                  <a:pt x="7620" y="208788"/>
                </a:lnTo>
                <a:lnTo>
                  <a:pt x="0" y="251460"/>
                </a:lnTo>
                <a:lnTo>
                  <a:pt x="0" y="297180"/>
                </a:lnTo>
                <a:lnTo>
                  <a:pt x="7620" y="339852"/>
                </a:lnTo>
                <a:lnTo>
                  <a:pt x="21336" y="381000"/>
                </a:lnTo>
                <a:lnTo>
                  <a:pt x="41148" y="419100"/>
                </a:lnTo>
                <a:lnTo>
                  <a:pt x="65532" y="452628"/>
                </a:lnTo>
                <a:lnTo>
                  <a:pt x="96012" y="483108"/>
                </a:lnTo>
                <a:lnTo>
                  <a:pt x="129540" y="507492"/>
                </a:lnTo>
                <a:lnTo>
                  <a:pt x="167640" y="527304"/>
                </a:lnTo>
                <a:lnTo>
                  <a:pt x="208788" y="541020"/>
                </a:lnTo>
                <a:lnTo>
                  <a:pt x="251460" y="548640"/>
                </a:lnTo>
                <a:lnTo>
                  <a:pt x="297179" y="548640"/>
                </a:lnTo>
                <a:lnTo>
                  <a:pt x="339851" y="541020"/>
                </a:lnTo>
                <a:lnTo>
                  <a:pt x="381000" y="527304"/>
                </a:lnTo>
                <a:lnTo>
                  <a:pt x="419100" y="507492"/>
                </a:lnTo>
                <a:lnTo>
                  <a:pt x="452627" y="483108"/>
                </a:lnTo>
                <a:lnTo>
                  <a:pt x="483108" y="452628"/>
                </a:lnTo>
                <a:lnTo>
                  <a:pt x="507492" y="419100"/>
                </a:lnTo>
                <a:lnTo>
                  <a:pt x="527303" y="381000"/>
                </a:lnTo>
                <a:lnTo>
                  <a:pt x="541020" y="339852"/>
                </a:lnTo>
                <a:lnTo>
                  <a:pt x="548640" y="297180"/>
                </a:lnTo>
                <a:lnTo>
                  <a:pt x="548640" y="251460"/>
                </a:lnTo>
                <a:lnTo>
                  <a:pt x="541020" y="208788"/>
                </a:lnTo>
                <a:lnTo>
                  <a:pt x="527303" y="167640"/>
                </a:lnTo>
                <a:lnTo>
                  <a:pt x="507492" y="129540"/>
                </a:lnTo>
                <a:lnTo>
                  <a:pt x="483108" y="96012"/>
                </a:lnTo>
                <a:lnTo>
                  <a:pt x="452627" y="65532"/>
                </a:lnTo>
                <a:lnTo>
                  <a:pt x="419100" y="41148"/>
                </a:lnTo>
                <a:lnTo>
                  <a:pt x="381000" y="21336"/>
                </a:lnTo>
                <a:lnTo>
                  <a:pt x="339851" y="7620"/>
                </a:lnTo>
                <a:lnTo>
                  <a:pt x="297179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8" name="object 8"/>
          <p:cNvSpPr/>
          <p:nvPr/>
        </p:nvSpPr>
        <p:spPr>
          <a:xfrm>
            <a:off x="5899301" y="3565469"/>
            <a:ext cx="4700061" cy="262711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4022130" y="785878"/>
            <a:ext cx="5554347" cy="442516"/>
          </a:xfrm>
          <a:prstGeom prst="rect">
            <a:avLst/>
          </a:prstGeom>
        </p:spPr>
        <p:txBody>
          <a:bodyPr vert="horz" wrap="square" lIns="0" tIns="11516" rIns="0" bIns="0" rtlCol="0" anchor="t">
            <a:spAutoFit/>
          </a:bodyPr>
          <a:lstStyle/>
          <a:p>
            <a:pPr marL="11516">
              <a:lnSpc>
                <a:spcPct val="100000"/>
              </a:lnSpc>
              <a:spcBef>
                <a:spcPts val="91"/>
              </a:spcBef>
            </a:pPr>
            <a:r>
              <a:rPr sz="2800" b="1" dirty="0">
                <a:solidFill>
                  <a:srgbClr val="000000"/>
                </a:solidFill>
                <a:latin typeface="Arial"/>
                <a:cs typeface="Arial"/>
              </a:rPr>
              <a:t>BENTUK DAN </a:t>
            </a:r>
            <a:r>
              <a:rPr sz="2800" b="1" spc="-5" dirty="0">
                <a:solidFill>
                  <a:srgbClr val="000000"/>
                </a:solidFill>
                <a:latin typeface="Arial"/>
                <a:cs typeface="Arial"/>
              </a:rPr>
              <a:t>DIMENSI</a:t>
            </a:r>
            <a:r>
              <a:rPr sz="2800" b="1" spc="-73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2800" b="1" dirty="0">
                <a:solidFill>
                  <a:srgbClr val="000000"/>
                </a:solidFill>
                <a:latin typeface="Arial"/>
                <a:cs typeface="Arial"/>
              </a:rPr>
              <a:t>REL</a:t>
            </a:r>
            <a:endParaRPr sz="2800" b="1" dirty="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206772" y="2029646"/>
            <a:ext cx="6657038" cy="1979287"/>
          </a:xfrm>
          <a:prstGeom prst="rect">
            <a:avLst/>
          </a:prstGeom>
        </p:spPr>
        <p:txBody>
          <a:bodyPr vert="horz" wrap="square" lIns="0" tIns="12092" rIns="0" bIns="0" rtlCol="0">
            <a:spAutoFit/>
          </a:bodyPr>
          <a:lstStyle/>
          <a:p>
            <a:pPr marL="11516">
              <a:spcBef>
                <a:spcPts val="95"/>
              </a:spcBef>
            </a:pPr>
            <a:r>
              <a:rPr sz="1814" b="1" spc="204" dirty="0">
                <a:latin typeface="Times New Roman"/>
                <a:cs typeface="Times New Roman"/>
              </a:rPr>
              <a:t>Suatu</a:t>
            </a:r>
            <a:r>
              <a:rPr sz="1814" b="1" spc="59" dirty="0">
                <a:latin typeface="Times New Roman"/>
                <a:cs typeface="Times New Roman"/>
              </a:rPr>
              <a:t> </a:t>
            </a:r>
            <a:r>
              <a:rPr sz="1814" b="1" spc="213" dirty="0">
                <a:latin typeface="Times New Roman"/>
                <a:cs typeface="Times New Roman"/>
              </a:rPr>
              <a:t>komponen</a:t>
            </a:r>
            <a:r>
              <a:rPr sz="1814" b="1" spc="73" dirty="0">
                <a:latin typeface="Times New Roman"/>
                <a:cs typeface="Times New Roman"/>
              </a:rPr>
              <a:t> </a:t>
            </a:r>
            <a:r>
              <a:rPr sz="1814" b="1" spc="163" dirty="0">
                <a:latin typeface="Times New Roman"/>
                <a:cs typeface="Times New Roman"/>
              </a:rPr>
              <a:t>rel</a:t>
            </a:r>
            <a:r>
              <a:rPr sz="1814" b="1" spc="50" dirty="0">
                <a:latin typeface="Times New Roman"/>
                <a:cs typeface="Times New Roman"/>
              </a:rPr>
              <a:t> </a:t>
            </a:r>
            <a:r>
              <a:rPr sz="1814" b="1" spc="168" dirty="0">
                <a:latin typeface="Times New Roman"/>
                <a:cs typeface="Times New Roman"/>
              </a:rPr>
              <a:t>terdiri</a:t>
            </a:r>
            <a:r>
              <a:rPr sz="1814" b="1" spc="54" dirty="0">
                <a:latin typeface="Times New Roman"/>
                <a:cs typeface="Times New Roman"/>
              </a:rPr>
              <a:t> </a:t>
            </a:r>
            <a:r>
              <a:rPr sz="1814" b="1" spc="172" dirty="0">
                <a:latin typeface="Times New Roman"/>
                <a:cs typeface="Times New Roman"/>
              </a:rPr>
              <a:t>dari</a:t>
            </a:r>
            <a:r>
              <a:rPr sz="1814" b="1" spc="59" dirty="0">
                <a:latin typeface="Times New Roman"/>
                <a:cs typeface="Times New Roman"/>
              </a:rPr>
              <a:t> </a:t>
            </a:r>
            <a:r>
              <a:rPr sz="1814" b="1" spc="136" dirty="0">
                <a:latin typeface="Times New Roman"/>
                <a:cs typeface="Times New Roman"/>
              </a:rPr>
              <a:t>4</a:t>
            </a:r>
            <a:r>
              <a:rPr sz="1814" b="1" spc="73" dirty="0">
                <a:latin typeface="Times New Roman"/>
                <a:cs typeface="Times New Roman"/>
              </a:rPr>
              <a:t> </a:t>
            </a:r>
            <a:r>
              <a:rPr sz="1814" b="1" spc="190" dirty="0">
                <a:latin typeface="Times New Roman"/>
                <a:cs typeface="Times New Roman"/>
              </a:rPr>
              <a:t>bagian</a:t>
            </a:r>
            <a:r>
              <a:rPr sz="1814" b="1" spc="68" dirty="0">
                <a:latin typeface="Times New Roman"/>
                <a:cs typeface="Times New Roman"/>
              </a:rPr>
              <a:t> </a:t>
            </a:r>
            <a:r>
              <a:rPr sz="1814" b="1" spc="177" dirty="0">
                <a:latin typeface="Times New Roman"/>
                <a:cs typeface="Times New Roman"/>
              </a:rPr>
              <a:t>utama,</a:t>
            </a:r>
            <a:r>
              <a:rPr sz="1814" b="1" spc="63" dirty="0">
                <a:latin typeface="Times New Roman"/>
                <a:cs typeface="Times New Roman"/>
              </a:rPr>
              <a:t> </a:t>
            </a:r>
            <a:r>
              <a:rPr sz="1814" b="1" spc="190" dirty="0">
                <a:latin typeface="Times New Roman"/>
                <a:cs typeface="Times New Roman"/>
              </a:rPr>
              <a:t>yaitu</a:t>
            </a:r>
            <a:r>
              <a:rPr sz="1814" b="1" spc="54" dirty="0">
                <a:latin typeface="Times New Roman"/>
                <a:cs typeface="Times New Roman"/>
              </a:rPr>
              <a:t> </a:t>
            </a:r>
            <a:r>
              <a:rPr sz="1814" b="1" spc="-100" dirty="0">
                <a:latin typeface="Times New Roman"/>
                <a:cs typeface="Times New Roman"/>
              </a:rPr>
              <a:t>:</a:t>
            </a:r>
            <a:endParaRPr sz="1814">
              <a:latin typeface="Times New Roman"/>
              <a:cs typeface="Times New Roman"/>
            </a:endParaRPr>
          </a:p>
          <a:p>
            <a:pPr>
              <a:spcBef>
                <a:spcPts val="36"/>
              </a:spcBef>
            </a:pPr>
            <a:endParaRPr sz="1859">
              <a:latin typeface="Times New Roman"/>
              <a:cs typeface="Times New Roman"/>
            </a:endParaRPr>
          </a:p>
          <a:p>
            <a:pPr marL="426105" marR="221690" indent="-414589">
              <a:buAutoNum type="arabicPeriod"/>
              <a:tabLst>
                <a:tab pos="424378" algn="l"/>
                <a:tab pos="424954" algn="l"/>
              </a:tabLst>
            </a:pPr>
            <a:r>
              <a:rPr sz="1814" b="1" spc="213" dirty="0">
                <a:latin typeface="Times New Roman"/>
                <a:cs typeface="Times New Roman"/>
              </a:rPr>
              <a:t>Permukaan</a:t>
            </a:r>
            <a:r>
              <a:rPr sz="1814" b="1" spc="36" dirty="0">
                <a:latin typeface="Times New Roman"/>
                <a:cs typeface="Times New Roman"/>
              </a:rPr>
              <a:t> </a:t>
            </a:r>
            <a:r>
              <a:rPr sz="1814" b="1" spc="177" dirty="0">
                <a:latin typeface="Times New Roman"/>
                <a:cs typeface="Times New Roman"/>
              </a:rPr>
              <a:t>Rel</a:t>
            </a:r>
            <a:r>
              <a:rPr sz="1814" b="1" spc="77" dirty="0">
                <a:latin typeface="Times New Roman"/>
                <a:cs typeface="Times New Roman"/>
              </a:rPr>
              <a:t> </a:t>
            </a:r>
            <a:r>
              <a:rPr sz="1814" b="1" spc="208" dirty="0">
                <a:latin typeface="Times New Roman"/>
                <a:cs typeface="Times New Roman"/>
              </a:rPr>
              <a:t>untuk</a:t>
            </a:r>
            <a:r>
              <a:rPr sz="1814" b="1" spc="77" dirty="0">
                <a:latin typeface="Times New Roman"/>
                <a:cs typeface="Times New Roman"/>
              </a:rPr>
              <a:t> </a:t>
            </a:r>
            <a:r>
              <a:rPr sz="1814" b="1" spc="195" dirty="0">
                <a:latin typeface="Times New Roman"/>
                <a:cs typeface="Times New Roman"/>
              </a:rPr>
              <a:t>pergerakan</a:t>
            </a:r>
            <a:r>
              <a:rPr sz="1814" b="1" spc="50" dirty="0">
                <a:latin typeface="Times New Roman"/>
                <a:cs typeface="Times New Roman"/>
              </a:rPr>
              <a:t> </a:t>
            </a:r>
            <a:r>
              <a:rPr sz="1814" b="1" spc="190" dirty="0">
                <a:latin typeface="Times New Roman"/>
                <a:cs typeface="Times New Roman"/>
              </a:rPr>
              <a:t>kereta</a:t>
            </a:r>
            <a:r>
              <a:rPr sz="1814" b="1" spc="68" dirty="0">
                <a:latin typeface="Times New Roman"/>
                <a:cs typeface="Times New Roman"/>
              </a:rPr>
              <a:t> </a:t>
            </a:r>
            <a:r>
              <a:rPr sz="1814" b="1" spc="181" dirty="0">
                <a:latin typeface="Times New Roman"/>
                <a:cs typeface="Times New Roman"/>
              </a:rPr>
              <a:t>api</a:t>
            </a:r>
            <a:r>
              <a:rPr sz="1814" b="1" spc="63" dirty="0">
                <a:latin typeface="Times New Roman"/>
                <a:cs typeface="Times New Roman"/>
              </a:rPr>
              <a:t> </a:t>
            </a:r>
            <a:r>
              <a:rPr sz="1814" b="1" spc="195" dirty="0">
                <a:latin typeface="Times New Roman"/>
                <a:cs typeface="Times New Roman"/>
              </a:rPr>
              <a:t>atau  disebut</a:t>
            </a:r>
            <a:r>
              <a:rPr sz="1814" b="1" spc="54" dirty="0">
                <a:latin typeface="Times New Roman"/>
                <a:cs typeface="Times New Roman"/>
              </a:rPr>
              <a:t> </a:t>
            </a:r>
            <a:r>
              <a:rPr sz="1814" b="1" spc="190" dirty="0">
                <a:latin typeface="Times New Roman"/>
                <a:cs typeface="Times New Roman"/>
              </a:rPr>
              <a:t>sebagai</a:t>
            </a:r>
            <a:r>
              <a:rPr sz="1814" b="1" spc="82" dirty="0">
                <a:latin typeface="Times New Roman"/>
                <a:cs typeface="Times New Roman"/>
              </a:rPr>
              <a:t> </a:t>
            </a:r>
            <a:r>
              <a:rPr sz="1814" b="1" i="1" spc="218" dirty="0">
                <a:latin typeface="Times New Roman"/>
                <a:cs typeface="Times New Roman"/>
              </a:rPr>
              <a:t>running</a:t>
            </a:r>
            <a:r>
              <a:rPr sz="1814" b="1" i="1" spc="68" dirty="0">
                <a:latin typeface="Times New Roman"/>
                <a:cs typeface="Times New Roman"/>
              </a:rPr>
              <a:t> </a:t>
            </a:r>
            <a:r>
              <a:rPr sz="1814" b="1" i="1" spc="185" dirty="0">
                <a:latin typeface="Times New Roman"/>
                <a:cs typeface="Times New Roman"/>
              </a:rPr>
              <a:t>surface</a:t>
            </a:r>
            <a:r>
              <a:rPr sz="1814" b="1" i="1" spc="91" dirty="0">
                <a:latin typeface="Times New Roman"/>
                <a:cs typeface="Times New Roman"/>
              </a:rPr>
              <a:t> </a:t>
            </a:r>
            <a:r>
              <a:rPr sz="1814" b="1" spc="199" dirty="0">
                <a:latin typeface="Times New Roman"/>
                <a:cs typeface="Times New Roman"/>
              </a:rPr>
              <a:t>(</a:t>
            </a:r>
            <a:r>
              <a:rPr sz="1814" b="1" i="1" spc="199" dirty="0">
                <a:latin typeface="Times New Roman"/>
                <a:cs typeface="Times New Roman"/>
              </a:rPr>
              <a:t>rail</a:t>
            </a:r>
            <a:r>
              <a:rPr sz="1814" b="1" i="1" spc="45" dirty="0">
                <a:latin typeface="Times New Roman"/>
                <a:cs typeface="Times New Roman"/>
              </a:rPr>
              <a:t> </a:t>
            </a:r>
            <a:r>
              <a:rPr sz="1814" b="1" i="1" spc="195" dirty="0">
                <a:latin typeface="Times New Roman"/>
                <a:cs typeface="Times New Roman"/>
              </a:rPr>
              <a:t>thread</a:t>
            </a:r>
            <a:r>
              <a:rPr sz="1814" b="1" spc="195" dirty="0">
                <a:latin typeface="Times New Roman"/>
                <a:cs typeface="Times New Roman"/>
              </a:rPr>
              <a:t>),</a:t>
            </a:r>
            <a:endParaRPr sz="1814">
              <a:latin typeface="Times New Roman"/>
              <a:cs typeface="Times New Roman"/>
            </a:endParaRPr>
          </a:p>
          <a:p>
            <a:pPr marL="426105" indent="-414589">
              <a:lnSpc>
                <a:spcPts val="2172"/>
              </a:lnSpc>
              <a:spcBef>
                <a:spcPts val="9"/>
              </a:spcBef>
              <a:buAutoNum type="arabicPeriod"/>
              <a:tabLst>
                <a:tab pos="425530" algn="l"/>
                <a:tab pos="426105" algn="l"/>
              </a:tabLst>
            </a:pPr>
            <a:r>
              <a:rPr sz="1814" b="1" spc="168" dirty="0">
                <a:latin typeface="Times New Roman"/>
                <a:cs typeface="Times New Roman"/>
              </a:rPr>
              <a:t>Kepala </a:t>
            </a:r>
            <a:r>
              <a:rPr sz="1814" b="1" spc="177" dirty="0">
                <a:latin typeface="Times New Roman"/>
                <a:cs typeface="Times New Roman"/>
              </a:rPr>
              <a:t>Rel</a:t>
            </a:r>
            <a:r>
              <a:rPr sz="1814" b="1" spc="-59" dirty="0">
                <a:latin typeface="Times New Roman"/>
                <a:cs typeface="Times New Roman"/>
              </a:rPr>
              <a:t> </a:t>
            </a:r>
            <a:r>
              <a:rPr sz="1814" b="1" spc="168" dirty="0">
                <a:latin typeface="Times New Roman"/>
                <a:cs typeface="Times New Roman"/>
              </a:rPr>
              <a:t>(</a:t>
            </a:r>
            <a:r>
              <a:rPr sz="1814" b="1" i="1" spc="168" dirty="0">
                <a:latin typeface="Times New Roman"/>
                <a:cs typeface="Times New Roman"/>
              </a:rPr>
              <a:t>head</a:t>
            </a:r>
            <a:r>
              <a:rPr sz="1814" b="1" spc="168" dirty="0">
                <a:latin typeface="Times New Roman"/>
                <a:cs typeface="Times New Roman"/>
              </a:rPr>
              <a:t>),</a:t>
            </a:r>
            <a:endParaRPr sz="1814">
              <a:latin typeface="Times New Roman"/>
              <a:cs typeface="Times New Roman"/>
            </a:endParaRPr>
          </a:p>
          <a:p>
            <a:pPr marL="426105" indent="-414589">
              <a:lnSpc>
                <a:spcPts val="2172"/>
              </a:lnSpc>
              <a:buAutoNum type="arabicPeriod"/>
              <a:tabLst>
                <a:tab pos="425530" algn="l"/>
                <a:tab pos="426105" algn="l"/>
              </a:tabLst>
            </a:pPr>
            <a:r>
              <a:rPr sz="1814" b="1" spc="204" dirty="0">
                <a:latin typeface="Times New Roman"/>
                <a:cs typeface="Times New Roman"/>
              </a:rPr>
              <a:t>Badan </a:t>
            </a:r>
            <a:r>
              <a:rPr sz="1814" b="1" spc="177" dirty="0">
                <a:latin typeface="Times New Roman"/>
                <a:cs typeface="Times New Roman"/>
              </a:rPr>
              <a:t>Rel</a:t>
            </a:r>
            <a:r>
              <a:rPr sz="1814" b="1" spc="-150" dirty="0">
                <a:latin typeface="Times New Roman"/>
                <a:cs typeface="Times New Roman"/>
              </a:rPr>
              <a:t> </a:t>
            </a:r>
            <a:r>
              <a:rPr sz="1814" b="1" spc="145" dirty="0">
                <a:latin typeface="Times New Roman"/>
                <a:cs typeface="Times New Roman"/>
              </a:rPr>
              <a:t>(</a:t>
            </a:r>
            <a:r>
              <a:rPr sz="1814" b="1" i="1" spc="145" dirty="0">
                <a:latin typeface="Times New Roman"/>
                <a:cs typeface="Times New Roman"/>
              </a:rPr>
              <a:t>web</a:t>
            </a:r>
            <a:r>
              <a:rPr sz="1814" b="1" spc="145" dirty="0">
                <a:latin typeface="Times New Roman"/>
                <a:cs typeface="Times New Roman"/>
              </a:rPr>
              <a:t>),</a:t>
            </a:r>
            <a:endParaRPr sz="1814">
              <a:latin typeface="Times New Roman"/>
              <a:cs typeface="Times New Roman"/>
            </a:endParaRPr>
          </a:p>
          <a:p>
            <a:pPr marL="426105" indent="-414589">
              <a:buAutoNum type="arabicPeriod"/>
              <a:tabLst>
                <a:tab pos="425530" algn="l"/>
                <a:tab pos="426105" algn="l"/>
              </a:tabLst>
            </a:pPr>
            <a:r>
              <a:rPr sz="1814" b="1" spc="185" dirty="0">
                <a:latin typeface="Times New Roman"/>
                <a:cs typeface="Times New Roman"/>
              </a:rPr>
              <a:t>Dasar </a:t>
            </a:r>
            <a:r>
              <a:rPr sz="1814" b="1" spc="172" dirty="0">
                <a:latin typeface="Times New Roman"/>
                <a:cs typeface="Times New Roman"/>
              </a:rPr>
              <a:t>Rel</a:t>
            </a:r>
            <a:r>
              <a:rPr sz="1814" b="1" spc="-100" dirty="0">
                <a:latin typeface="Times New Roman"/>
                <a:cs typeface="Times New Roman"/>
              </a:rPr>
              <a:t> </a:t>
            </a:r>
            <a:r>
              <a:rPr sz="1814" b="1" spc="145" dirty="0">
                <a:latin typeface="Times New Roman"/>
                <a:cs typeface="Times New Roman"/>
              </a:rPr>
              <a:t>(</a:t>
            </a:r>
            <a:r>
              <a:rPr sz="1814" b="1" i="1" spc="145" dirty="0">
                <a:latin typeface="Times New Roman"/>
                <a:cs typeface="Times New Roman"/>
              </a:rPr>
              <a:t>base</a:t>
            </a:r>
            <a:r>
              <a:rPr sz="1814" b="1" spc="145" dirty="0">
                <a:latin typeface="Times New Roman"/>
                <a:cs typeface="Times New Roman"/>
              </a:rPr>
              <a:t>).</a:t>
            </a:r>
            <a:endParaRPr sz="1814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9378551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273567" y="1580968"/>
            <a:ext cx="7039728" cy="489768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3591745" y="475628"/>
            <a:ext cx="6403371" cy="380960"/>
          </a:xfrm>
          <a:prstGeom prst="rect">
            <a:avLst/>
          </a:prstGeom>
        </p:spPr>
        <p:txBody>
          <a:bodyPr vert="horz" wrap="square" lIns="0" tIns="11516" rIns="0" bIns="0" rtlCol="0" anchor="t">
            <a:spAutoFit/>
          </a:bodyPr>
          <a:lstStyle/>
          <a:p>
            <a:pPr marL="11516">
              <a:lnSpc>
                <a:spcPct val="100000"/>
              </a:lnSpc>
              <a:spcBef>
                <a:spcPts val="91"/>
              </a:spcBef>
            </a:pPr>
            <a:r>
              <a:rPr sz="2400" b="1" spc="-5" dirty="0">
                <a:solidFill>
                  <a:srgbClr val="000000"/>
                </a:solidFill>
                <a:latin typeface="Arial"/>
                <a:cs typeface="Arial"/>
              </a:rPr>
              <a:t>KOMPOSISI KIMIA DAN</a:t>
            </a:r>
            <a:r>
              <a:rPr sz="2400" b="1" spc="-131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000000"/>
                </a:solidFill>
                <a:latin typeface="Arial"/>
                <a:cs typeface="Arial"/>
              </a:rPr>
              <a:t>PENGERASAN</a:t>
            </a:r>
            <a:endParaRPr sz="2400" b="1" dirty="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214823" y="856588"/>
            <a:ext cx="3157213" cy="380960"/>
          </a:xfrm>
          <a:prstGeom prst="rect">
            <a:avLst/>
          </a:prstGeom>
        </p:spPr>
        <p:txBody>
          <a:bodyPr vert="horz" wrap="square" lIns="0" tIns="11516" rIns="0" bIns="0" rtlCol="0">
            <a:spAutoFit/>
          </a:bodyPr>
          <a:lstStyle/>
          <a:p>
            <a:pPr marL="11516">
              <a:spcBef>
                <a:spcPts val="91"/>
              </a:spcBef>
            </a:pPr>
            <a:r>
              <a:rPr sz="2400" b="1" spc="-5" dirty="0">
                <a:latin typeface="Arial"/>
                <a:cs typeface="Arial"/>
              </a:rPr>
              <a:t>DI </a:t>
            </a:r>
            <a:r>
              <a:rPr sz="2400" b="1" spc="-45" dirty="0">
                <a:latin typeface="Arial"/>
                <a:cs typeface="Arial"/>
              </a:rPr>
              <a:t>KEPALA</a:t>
            </a:r>
            <a:r>
              <a:rPr sz="2400" b="1" spc="-163" dirty="0">
                <a:latin typeface="Arial"/>
                <a:cs typeface="Arial"/>
              </a:rPr>
              <a:t> </a:t>
            </a:r>
            <a:r>
              <a:rPr sz="2400" b="1" spc="-5" dirty="0">
                <a:latin typeface="Arial"/>
                <a:cs typeface="Arial"/>
              </a:rPr>
              <a:t>REL</a:t>
            </a:r>
            <a:endParaRPr sz="24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347334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073146" y="477774"/>
            <a:ext cx="7595870" cy="399415"/>
          </a:xfrm>
          <a:custGeom>
            <a:avLst/>
            <a:gdLst/>
            <a:ahLst/>
            <a:cxnLst/>
            <a:rect l="l" t="t" r="r" b="b"/>
            <a:pathLst>
              <a:path w="7595870" h="399415">
                <a:moveTo>
                  <a:pt x="0" y="399288"/>
                </a:moveTo>
                <a:lnTo>
                  <a:pt x="7595616" y="399288"/>
                </a:lnTo>
                <a:lnTo>
                  <a:pt x="7595616" y="0"/>
                </a:lnTo>
                <a:lnTo>
                  <a:pt x="0" y="0"/>
                </a:lnTo>
                <a:lnTo>
                  <a:pt x="0" y="39928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073146" y="477774"/>
            <a:ext cx="7595870" cy="399415"/>
          </a:xfrm>
          <a:custGeom>
            <a:avLst/>
            <a:gdLst/>
            <a:ahLst/>
            <a:cxnLst/>
            <a:rect l="l" t="t" r="r" b="b"/>
            <a:pathLst>
              <a:path w="7595870" h="399415">
                <a:moveTo>
                  <a:pt x="0" y="399288"/>
                </a:moveTo>
                <a:lnTo>
                  <a:pt x="7595616" y="399288"/>
                </a:lnTo>
                <a:lnTo>
                  <a:pt x="7595616" y="0"/>
                </a:lnTo>
                <a:lnTo>
                  <a:pt x="0" y="0"/>
                </a:lnTo>
                <a:lnTo>
                  <a:pt x="0" y="399288"/>
                </a:lnTo>
                <a:close/>
              </a:path>
            </a:pathLst>
          </a:custGeom>
          <a:ln w="25907">
            <a:solidFill>
              <a:srgbClr val="4F81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150871" y="478928"/>
            <a:ext cx="4538089" cy="337913"/>
          </a:xfrm>
          <a:prstGeom prst="rect">
            <a:avLst/>
          </a:prstGeom>
        </p:spPr>
        <p:txBody>
          <a:bodyPr vert="horz" wrap="square" lIns="0" tIns="14605" rIns="0" bIns="0" rtlCol="0" anchor="t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2100" b="1" i="1" spc="-60" dirty="0">
                <a:solidFill>
                  <a:srgbClr val="FF0000"/>
                </a:solidFill>
                <a:latin typeface="Arial Black"/>
                <a:cs typeface="Arial Black"/>
              </a:rPr>
              <a:t>Tipe </a:t>
            </a:r>
            <a:r>
              <a:rPr sz="2100" b="1" i="1" spc="-80" dirty="0">
                <a:solidFill>
                  <a:srgbClr val="FF0000"/>
                </a:solidFill>
                <a:latin typeface="Arial Black"/>
                <a:cs typeface="Arial Black"/>
              </a:rPr>
              <a:t>Rel</a:t>
            </a:r>
            <a:r>
              <a:rPr sz="2100" b="1" i="1" spc="-80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100" b="1" i="1" spc="-55" dirty="0">
                <a:solidFill>
                  <a:srgbClr val="FF0000"/>
                </a:solidFill>
                <a:latin typeface="Arial Black"/>
                <a:cs typeface="Arial Black"/>
              </a:rPr>
              <a:t>di</a:t>
            </a:r>
            <a:r>
              <a:rPr sz="2100" b="1" i="1" spc="-60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100" b="1" i="1" spc="-65" dirty="0">
                <a:solidFill>
                  <a:srgbClr val="FF0000"/>
                </a:solidFill>
                <a:latin typeface="Arial Black"/>
                <a:cs typeface="Arial Black"/>
              </a:rPr>
              <a:t>Indonesia</a:t>
            </a:r>
            <a:endParaRPr sz="2100" dirty="0">
              <a:latin typeface="Arial Black"/>
              <a:cs typeface="Arial Black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445002" y="1152347"/>
            <a:ext cx="4300855" cy="1367790"/>
          </a:xfrm>
          <a:prstGeom prst="rect">
            <a:avLst/>
          </a:prstGeom>
        </p:spPr>
        <p:txBody>
          <a:bodyPr vert="horz" wrap="square" lIns="0" tIns="43180" rIns="0" bIns="0" rtlCol="0">
            <a:spAutoFit/>
          </a:bodyPr>
          <a:lstStyle/>
          <a:p>
            <a:pPr marL="12700">
              <a:spcBef>
                <a:spcPts val="340"/>
              </a:spcBef>
            </a:pPr>
            <a:r>
              <a:rPr sz="2000" b="1" spc="-175" dirty="0">
                <a:latin typeface="Arial"/>
                <a:cs typeface="Arial"/>
              </a:rPr>
              <a:t>Type </a:t>
            </a:r>
            <a:r>
              <a:rPr sz="2000" b="1" spc="-90" dirty="0">
                <a:latin typeface="Arial"/>
                <a:cs typeface="Arial"/>
              </a:rPr>
              <a:t>of </a:t>
            </a:r>
            <a:r>
              <a:rPr sz="2000" b="1" spc="-145" dirty="0">
                <a:latin typeface="Arial"/>
                <a:cs typeface="Arial"/>
              </a:rPr>
              <a:t>Rail </a:t>
            </a:r>
            <a:r>
              <a:rPr sz="2000" b="1" spc="-180" dirty="0">
                <a:latin typeface="Arial"/>
                <a:cs typeface="Arial"/>
              </a:rPr>
              <a:t>used </a:t>
            </a:r>
            <a:r>
              <a:rPr sz="2000" b="1" spc="-105" dirty="0">
                <a:latin typeface="Arial"/>
                <a:cs typeface="Arial"/>
              </a:rPr>
              <a:t>in </a:t>
            </a:r>
            <a:r>
              <a:rPr sz="2000" b="1" spc="-135" dirty="0">
                <a:latin typeface="Arial"/>
                <a:cs typeface="Arial"/>
              </a:rPr>
              <a:t>Indonesian </a:t>
            </a:r>
            <a:r>
              <a:rPr sz="2000" b="1" spc="-145" dirty="0">
                <a:latin typeface="Arial"/>
                <a:cs typeface="Arial"/>
              </a:rPr>
              <a:t>Railway</a:t>
            </a:r>
            <a:r>
              <a:rPr sz="2000" b="1" spc="-25" dirty="0">
                <a:latin typeface="Arial"/>
                <a:cs typeface="Arial"/>
              </a:rPr>
              <a:t> </a:t>
            </a:r>
            <a:r>
              <a:rPr sz="2000" b="1" spc="-114" dirty="0">
                <a:latin typeface="Arial"/>
                <a:cs typeface="Arial"/>
              </a:rPr>
              <a:t>:</a:t>
            </a:r>
            <a:endParaRPr sz="2000">
              <a:latin typeface="Arial"/>
              <a:cs typeface="Arial"/>
            </a:endParaRPr>
          </a:p>
          <a:p>
            <a:pPr marL="550545" indent="-269875">
              <a:spcBef>
                <a:spcPts val="245"/>
              </a:spcBef>
              <a:buAutoNum type="alphaLcPeriod"/>
              <a:tabLst>
                <a:tab pos="551180" algn="l"/>
              </a:tabLst>
            </a:pPr>
            <a:r>
              <a:rPr sz="2000" b="1" spc="-165" dirty="0">
                <a:latin typeface="Arial"/>
                <a:cs typeface="Arial"/>
              </a:rPr>
              <a:t>R.</a:t>
            </a:r>
            <a:r>
              <a:rPr sz="2000" b="1" spc="-195" dirty="0">
                <a:latin typeface="Arial"/>
                <a:cs typeface="Arial"/>
              </a:rPr>
              <a:t> </a:t>
            </a:r>
            <a:r>
              <a:rPr sz="2000" b="1" spc="-100" dirty="0">
                <a:latin typeface="Arial"/>
                <a:cs typeface="Arial"/>
              </a:rPr>
              <a:t>25</a:t>
            </a:r>
            <a:endParaRPr sz="2000">
              <a:latin typeface="Arial"/>
              <a:cs typeface="Arial"/>
            </a:endParaRPr>
          </a:p>
          <a:p>
            <a:pPr marL="550545" indent="-269875">
              <a:spcBef>
                <a:spcPts val="240"/>
              </a:spcBef>
              <a:buAutoNum type="alphaLcPeriod"/>
              <a:tabLst>
                <a:tab pos="551180" algn="l"/>
              </a:tabLst>
            </a:pPr>
            <a:r>
              <a:rPr sz="2000" b="1" spc="-165" dirty="0">
                <a:latin typeface="Arial"/>
                <a:cs typeface="Arial"/>
              </a:rPr>
              <a:t>R.</a:t>
            </a:r>
            <a:r>
              <a:rPr sz="2000" b="1" spc="-195" dirty="0">
                <a:latin typeface="Arial"/>
                <a:cs typeface="Arial"/>
              </a:rPr>
              <a:t> </a:t>
            </a:r>
            <a:r>
              <a:rPr sz="2000" b="1" spc="-100" dirty="0">
                <a:latin typeface="Arial"/>
                <a:cs typeface="Arial"/>
              </a:rPr>
              <a:t>33</a:t>
            </a:r>
            <a:endParaRPr sz="2000">
              <a:latin typeface="Arial"/>
              <a:cs typeface="Arial"/>
            </a:endParaRPr>
          </a:p>
          <a:p>
            <a:pPr marL="550545" indent="-269875">
              <a:spcBef>
                <a:spcPts val="240"/>
              </a:spcBef>
              <a:buAutoNum type="alphaLcPeriod"/>
              <a:tabLst>
                <a:tab pos="551180" algn="l"/>
              </a:tabLst>
            </a:pPr>
            <a:r>
              <a:rPr sz="2000" b="1" spc="-210" dirty="0">
                <a:latin typeface="Arial"/>
                <a:cs typeface="Arial"/>
              </a:rPr>
              <a:t>NP.</a:t>
            </a:r>
            <a:r>
              <a:rPr sz="2000" b="1" spc="-125" dirty="0">
                <a:latin typeface="Arial"/>
                <a:cs typeface="Arial"/>
              </a:rPr>
              <a:t> </a:t>
            </a:r>
            <a:r>
              <a:rPr sz="2000" b="1" spc="-100" dirty="0">
                <a:latin typeface="Arial"/>
                <a:cs typeface="Arial"/>
              </a:rPr>
              <a:t>34</a:t>
            </a:r>
            <a:endParaRPr sz="20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713227" y="2493593"/>
            <a:ext cx="1191895" cy="1367790"/>
          </a:xfrm>
          <a:prstGeom prst="rect">
            <a:avLst/>
          </a:prstGeom>
        </p:spPr>
        <p:txBody>
          <a:bodyPr vert="horz" wrap="square" lIns="0" tIns="43815" rIns="0" bIns="0" rtlCol="0">
            <a:spAutoFit/>
          </a:bodyPr>
          <a:lstStyle/>
          <a:p>
            <a:pPr marL="12700">
              <a:spcBef>
                <a:spcPts val="345"/>
              </a:spcBef>
            </a:pPr>
            <a:r>
              <a:rPr sz="2000" b="1" spc="-80" dirty="0">
                <a:latin typeface="Arial"/>
                <a:cs typeface="Arial"/>
              </a:rPr>
              <a:t>d. </a:t>
            </a:r>
            <a:r>
              <a:rPr sz="2000" b="1" spc="-254" dirty="0">
                <a:latin typeface="Arial"/>
                <a:cs typeface="Arial"/>
              </a:rPr>
              <a:t>P.</a:t>
            </a:r>
            <a:r>
              <a:rPr sz="2000" b="1" spc="-114" dirty="0">
                <a:latin typeface="Arial"/>
                <a:cs typeface="Arial"/>
              </a:rPr>
              <a:t> </a:t>
            </a:r>
            <a:r>
              <a:rPr sz="2000" b="1" spc="-100" dirty="0">
                <a:latin typeface="Arial"/>
                <a:cs typeface="Arial"/>
              </a:rPr>
              <a:t>38</a:t>
            </a:r>
            <a:endParaRPr sz="2000">
              <a:latin typeface="Arial"/>
              <a:cs typeface="Arial"/>
            </a:endParaRPr>
          </a:p>
          <a:p>
            <a:pPr marL="12700">
              <a:spcBef>
                <a:spcPts val="240"/>
              </a:spcBef>
            </a:pPr>
            <a:r>
              <a:rPr sz="2000" b="1" spc="-65" dirty="0">
                <a:latin typeface="Arial"/>
                <a:cs typeface="Arial"/>
              </a:rPr>
              <a:t>e. </a:t>
            </a:r>
            <a:r>
              <a:rPr sz="2000" b="1" spc="-165" dirty="0">
                <a:latin typeface="Arial"/>
                <a:cs typeface="Arial"/>
              </a:rPr>
              <a:t>R.</a:t>
            </a:r>
            <a:r>
              <a:rPr sz="2000" b="1" spc="-85" dirty="0">
                <a:latin typeface="Arial"/>
                <a:cs typeface="Arial"/>
              </a:rPr>
              <a:t> </a:t>
            </a:r>
            <a:r>
              <a:rPr sz="2000" b="1" spc="-20" dirty="0">
                <a:latin typeface="Arial"/>
                <a:cs typeface="Arial"/>
              </a:rPr>
              <a:t>41/42</a:t>
            </a:r>
            <a:endParaRPr sz="2000">
              <a:latin typeface="Arial"/>
              <a:cs typeface="Arial"/>
            </a:endParaRPr>
          </a:p>
          <a:p>
            <a:pPr marL="12700" marR="361315">
              <a:lnSpc>
                <a:spcPct val="110000"/>
              </a:lnSpc>
            </a:pPr>
            <a:r>
              <a:rPr sz="2000" b="1" spc="-30" dirty="0">
                <a:latin typeface="Arial"/>
                <a:cs typeface="Arial"/>
              </a:rPr>
              <a:t>f. </a:t>
            </a:r>
            <a:r>
              <a:rPr sz="2000" b="1" spc="-165" dirty="0">
                <a:latin typeface="Arial"/>
                <a:cs typeface="Arial"/>
              </a:rPr>
              <a:t>R. </a:t>
            </a:r>
            <a:r>
              <a:rPr sz="2000" b="1" spc="-100" dirty="0">
                <a:latin typeface="Arial"/>
                <a:cs typeface="Arial"/>
              </a:rPr>
              <a:t>50  </a:t>
            </a:r>
            <a:r>
              <a:rPr sz="2000" b="1" spc="-150" dirty="0">
                <a:latin typeface="Arial"/>
                <a:cs typeface="Arial"/>
              </a:rPr>
              <a:t>g.</a:t>
            </a:r>
            <a:r>
              <a:rPr sz="2000" b="1" dirty="0">
                <a:latin typeface="Arial"/>
                <a:cs typeface="Arial"/>
              </a:rPr>
              <a:t> </a:t>
            </a:r>
            <a:r>
              <a:rPr sz="2000" b="1" spc="-110" dirty="0">
                <a:latin typeface="Arial"/>
                <a:cs typeface="Arial"/>
              </a:rPr>
              <a:t>R.54.</a:t>
            </a:r>
            <a:endParaRPr sz="20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5232653" y="1701545"/>
            <a:ext cx="576580" cy="2087880"/>
          </a:xfrm>
          <a:custGeom>
            <a:avLst/>
            <a:gdLst/>
            <a:ahLst/>
            <a:cxnLst/>
            <a:rect l="l" t="t" r="r" b="b"/>
            <a:pathLst>
              <a:path w="576579" h="2087879">
                <a:moveTo>
                  <a:pt x="0" y="0"/>
                </a:moveTo>
                <a:lnTo>
                  <a:pt x="76589" y="1712"/>
                </a:lnTo>
                <a:lnTo>
                  <a:pt x="145400" y="6547"/>
                </a:lnTo>
                <a:lnTo>
                  <a:pt x="203692" y="14049"/>
                </a:lnTo>
                <a:lnTo>
                  <a:pt x="248722" y="23763"/>
                </a:lnTo>
                <a:lnTo>
                  <a:pt x="288036" y="48005"/>
                </a:lnTo>
                <a:lnTo>
                  <a:pt x="288036" y="995933"/>
                </a:lnTo>
                <a:lnTo>
                  <a:pt x="298321" y="1008706"/>
                </a:lnTo>
                <a:lnTo>
                  <a:pt x="372379" y="1029890"/>
                </a:lnTo>
                <a:lnTo>
                  <a:pt x="430671" y="1037392"/>
                </a:lnTo>
                <a:lnTo>
                  <a:pt x="499482" y="1042227"/>
                </a:lnTo>
                <a:lnTo>
                  <a:pt x="576072" y="1043939"/>
                </a:lnTo>
                <a:lnTo>
                  <a:pt x="499482" y="1045652"/>
                </a:lnTo>
                <a:lnTo>
                  <a:pt x="430671" y="1050487"/>
                </a:lnTo>
                <a:lnTo>
                  <a:pt x="372379" y="1057989"/>
                </a:lnTo>
                <a:lnTo>
                  <a:pt x="327349" y="1067703"/>
                </a:lnTo>
                <a:lnTo>
                  <a:pt x="288036" y="1091945"/>
                </a:lnTo>
                <a:lnTo>
                  <a:pt x="288036" y="2039873"/>
                </a:lnTo>
                <a:lnTo>
                  <a:pt x="277750" y="2052646"/>
                </a:lnTo>
                <a:lnTo>
                  <a:pt x="248722" y="2064116"/>
                </a:lnTo>
                <a:lnTo>
                  <a:pt x="203692" y="2073830"/>
                </a:lnTo>
                <a:lnTo>
                  <a:pt x="145400" y="2081332"/>
                </a:lnTo>
                <a:lnTo>
                  <a:pt x="76589" y="2086167"/>
                </a:lnTo>
                <a:lnTo>
                  <a:pt x="0" y="2087879"/>
                </a:lnTo>
              </a:path>
            </a:pathLst>
          </a:custGeom>
          <a:ln w="28956">
            <a:solidFill>
              <a:srgbClr val="C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5959603" y="2578734"/>
            <a:ext cx="29978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i="1" spc="-140" dirty="0">
                <a:solidFill>
                  <a:srgbClr val="C00000"/>
                </a:solidFill>
                <a:latin typeface="Arial"/>
                <a:cs typeface="Arial"/>
              </a:rPr>
              <a:t>Apa </a:t>
            </a:r>
            <a:r>
              <a:rPr b="1" i="1" spc="-114" dirty="0">
                <a:solidFill>
                  <a:srgbClr val="C00000"/>
                </a:solidFill>
                <a:latin typeface="Arial"/>
                <a:cs typeface="Arial"/>
              </a:rPr>
              <a:t>definisi </a:t>
            </a:r>
            <a:r>
              <a:rPr b="1" i="1" spc="-120" dirty="0">
                <a:solidFill>
                  <a:srgbClr val="C00000"/>
                </a:solidFill>
                <a:latin typeface="Arial"/>
                <a:cs typeface="Arial"/>
              </a:rPr>
              <a:t>angka </a:t>
            </a:r>
            <a:r>
              <a:rPr b="1" i="1" spc="-110" dirty="0">
                <a:solidFill>
                  <a:srgbClr val="C00000"/>
                </a:solidFill>
                <a:latin typeface="Arial"/>
                <a:cs typeface="Arial"/>
              </a:rPr>
              <a:t>tersebut</a:t>
            </a:r>
            <a:r>
              <a:rPr b="1" i="1" spc="-4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b="1" i="1" spc="-270" dirty="0">
                <a:solidFill>
                  <a:srgbClr val="C00000"/>
                </a:solidFill>
                <a:latin typeface="Arial"/>
                <a:cs typeface="Arial"/>
              </a:rPr>
              <a:t>???</a:t>
            </a:r>
            <a:endParaRPr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63215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073146" y="156210"/>
            <a:ext cx="7595870" cy="401320"/>
          </a:xfrm>
          <a:custGeom>
            <a:avLst/>
            <a:gdLst/>
            <a:ahLst/>
            <a:cxnLst/>
            <a:rect l="l" t="t" r="r" b="b"/>
            <a:pathLst>
              <a:path w="7595870" h="401320">
                <a:moveTo>
                  <a:pt x="0" y="400811"/>
                </a:moveTo>
                <a:lnTo>
                  <a:pt x="7595616" y="400811"/>
                </a:lnTo>
                <a:lnTo>
                  <a:pt x="7595616" y="0"/>
                </a:lnTo>
                <a:lnTo>
                  <a:pt x="0" y="0"/>
                </a:lnTo>
                <a:lnTo>
                  <a:pt x="0" y="40081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073146" y="156210"/>
            <a:ext cx="7595870" cy="401320"/>
          </a:xfrm>
          <a:custGeom>
            <a:avLst/>
            <a:gdLst/>
            <a:ahLst/>
            <a:cxnLst/>
            <a:rect l="l" t="t" r="r" b="b"/>
            <a:pathLst>
              <a:path w="7595870" h="401320">
                <a:moveTo>
                  <a:pt x="0" y="400811"/>
                </a:moveTo>
                <a:lnTo>
                  <a:pt x="7595616" y="400811"/>
                </a:lnTo>
                <a:lnTo>
                  <a:pt x="7595616" y="0"/>
                </a:lnTo>
                <a:lnTo>
                  <a:pt x="0" y="0"/>
                </a:lnTo>
                <a:lnTo>
                  <a:pt x="0" y="400811"/>
                </a:lnTo>
                <a:close/>
              </a:path>
            </a:pathLst>
          </a:custGeom>
          <a:ln w="25908">
            <a:solidFill>
              <a:srgbClr val="4F81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150869" y="158194"/>
            <a:ext cx="4312031" cy="337272"/>
          </a:xfrm>
          <a:prstGeom prst="rect">
            <a:avLst/>
          </a:prstGeom>
        </p:spPr>
        <p:txBody>
          <a:bodyPr vert="horz" wrap="square" lIns="0" tIns="13970" rIns="0" bIns="0" rtlCol="0" anchor="t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2100" b="1" i="1" spc="-80" dirty="0">
                <a:solidFill>
                  <a:srgbClr val="FF0000"/>
                </a:solidFill>
                <a:latin typeface="Arial Black"/>
                <a:cs typeface="Arial Black"/>
              </a:rPr>
              <a:t>Penampang </a:t>
            </a:r>
            <a:r>
              <a:rPr sz="2100" b="1" i="1" spc="-65" dirty="0">
                <a:solidFill>
                  <a:srgbClr val="FF0000"/>
                </a:solidFill>
                <a:latin typeface="Arial Black"/>
                <a:cs typeface="Arial Black"/>
              </a:rPr>
              <a:t>dimensi</a:t>
            </a:r>
            <a:r>
              <a:rPr sz="2100" b="1" i="1" spc="-25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100" b="1" i="1" spc="-40" dirty="0">
                <a:solidFill>
                  <a:srgbClr val="FF0000"/>
                </a:solidFill>
                <a:latin typeface="Arial Black"/>
                <a:cs typeface="Arial Black"/>
              </a:rPr>
              <a:t>rel</a:t>
            </a:r>
            <a:endParaRPr sz="2100" dirty="0">
              <a:latin typeface="Arial Black"/>
              <a:cs typeface="Arial Black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3272027" y="2247900"/>
            <a:ext cx="2583194" cy="26685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7462901" y="960119"/>
            <a:ext cx="0" cy="5519420"/>
          </a:xfrm>
          <a:custGeom>
            <a:avLst/>
            <a:gdLst/>
            <a:ahLst/>
            <a:cxnLst/>
            <a:rect l="l" t="t" r="r" b="b"/>
            <a:pathLst>
              <a:path h="5519420">
                <a:moveTo>
                  <a:pt x="0" y="0"/>
                </a:moveTo>
                <a:lnTo>
                  <a:pt x="0" y="5519102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873751" y="692150"/>
            <a:ext cx="4549775" cy="0"/>
          </a:xfrm>
          <a:custGeom>
            <a:avLst/>
            <a:gdLst/>
            <a:ahLst/>
            <a:cxnLst/>
            <a:rect l="l" t="t" r="r" b="b"/>
            <a:pathLst>
              <a:path w="4549775">
                <a:moveTo>
                  <a:pt x="0" y="0"/>
                </a:moveTo>
                <a:lnTo>
                  <a:pt x="4549775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5873751" y="6472872"/>
            <a:ext cx="4549775" cy="0"/>
          </a:xfrm>
          <a:custGeom>
            <a:avLst/>
            <a:gdLst/>
            <a:ahLst/>
            <a:cxnLst/>
            <a:rect l="l" t="t" r="r" b="b"/>
            <a:pathLst>
              <a:path w="4549775">
                <a:moveTo>
                  <a:pt x="0" y="0"/>
                </a:moveTo>
                <a:lnTo>
                  <a:pt x="4549775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9" name="object 9"/>
          <p:cNvGraphicFramePr>
            <a:graphicFrameLocks noGrp="1"/>
          </p:cNvGraphicFramePr>
          <p:nvPr/>
        </p:nvGraphicFramePr>
        <p:xfrm>
          <a:off x="5867401" y="692150"/>
          <a:ext cx="4549775" cy="577786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79575"/>
                <a:gridCol w="622300"/>
                <a:gridCol w="533400"/>
                <a:gridCol w="558800"/>
                <a:gridCol w="561975"/>
                <a:gridCol w="593725"/>
              </a:tblGrid>
              <a:tr h="274320">
                <a:tc>
                  <a:txBody>
                    <a:bodyPr/>
                    <a:lstStyle/>
                    <a:p>
                      <a:pPr marL="635635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200" spc="-5" dirty="0">
                          <a:latin typeface="Times New Roman"/>
                          <a:cs typeface="Times New Roman"/>
                        </a:rPr>
                        <a:t>Karakteristik</a:t>
                      </a:r>
                      <a:r>
                        <a:rPr sz="12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spc="-5" dirty="0">
                          <a:latin typeface="Times New Roman"/>
                          <a:cs typeface="Times New Roman"/>
                        </a:rPr>
                        <a:t>Rel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1275" marB="0">
                    <a:lnL w="12700">
                      <a:solidFill>
                        <a:srgbClr val="000000"/>
                      </a:solidFill>
                      <a:prstDash val="solid"/>
                    </a:lnL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330835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Tipe </a:t>
                      </a:r>
                      <a:r>
                        <a:rPr sz="1200" spc="-5" dirty="0">
                          <a:latin typeface="Times New Roman"/>
                          <a:cs typeface="Times New Roman"/>
                        </a:rPr>
                        <a:t>Rel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1275" marB="0"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407034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200" spc="-5" dirty="0">
                          <a:latin typeface="Times New Roman"/>
                          <a:cs typeface="Times New Roman"/>
                        </a:rPr>
                        <a:t>Karakteristik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1275" marB="0">
                    <a:lnL w="1270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4769" marR="103505" indent="-32384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200" spc="-5" dirty="0">
                          <a:latin typeface="Times New Roman"/>
                          <a:cs typeface="Times New Roman"/>
                        </a:rPr>
                        <a:t>Notasi</a:t>
                      </a:r>
                      <a:r>
                        <a:rPr sz="1200" spc="-7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/  </a:t>
                      </a:r>
                      <a:r>
                        <a:rPr sz="1200" spc="-5" dirty="0">
                          <a:latin typeface="Times New Roman"/>
                          <a:cs typeface="Times New Roman"/>
                        </a:rPr>
                        <a:t>Satuan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1275" marB="0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0" algn="ctr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12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42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127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240" algn="ctr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12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50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127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19380" algn="r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1200" spc="-1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54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127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38430" algn="r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1200" spc="-1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60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127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22275">
                <a:tc>
                  <a:txBody>
                    <a:bodyPr/>
                    <a:lstStyle/>
                    <a:p>
                      <a:pPr marL="104775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200" spc="-15" dirty="0">
                          <a:latin typeface="Times New Roman"/>
                          <a:cs typeface="Times New Roman"/>
                        </a:rPr>
                        <a:t>Tinggi</a:t>
                      </a:r>
                      <a:r>
                        <a:rPr sz="1200" spc="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spc="-5" dirty="0">
                          <a:latin typeface="Times New Roman"/>
                          <a:cs typeface="Times New Roman"/>
                        </a:rPr>
                        <a:t>Rel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1275" marB="0">
                    <a:lnL w="1270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255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200" spc="-5" dirty="0">
                          <a:latin typeface="Times New Roman"/>
                          <a:cs typeface="Times New Roman"/>
                        </a:rPr>
                        <a:t>H</a:t>
                      </a: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spc="-5" dirty="0">
                          <a:latin typeface="Times New Roman"/>
                          <a:cs typeface="Times New Roman"/>
                        </a:rPr>
                        <a:t>(mm)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1275" marB="0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85" algn="ctr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138,0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127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160" algn="ctr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153,0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127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12395" algn="r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159,0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127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44145" algn="r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172,0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127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20370">
                <a:tc>
                  <a:txBody>
                    <a:bodyPr/>
                    <a:lstStyle/>
                    <a:p>
                      <a:pPr marL="104775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Lebar</a:t>
                      </a:r>
                      <a:r>
                        <a:rPr sz="1200" spc="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spc="-5" dirty="0">
                          <a:latin typeface="Times New Roman"/>
                          <a:cs typeface="Times New Roman"/>
                        </a:rPr>
                        <a:t>kaki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1275" marB="0">
                    <a:lnL w="1270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255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B</a:t>
                      </a:r>
                      <a:r>
                        <a:rPr sz="12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(mm)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1275" marB="0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110,0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127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160" algn="ctr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127,0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127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12395" algn="r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140,0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127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44145" algn="r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150,0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127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73685">
                <a:tc>
                  <a:txBody>
                    <a:bodyPr/>
                    <a:lstStyle/>
                    <a:p>
                      <a:pPr marL="104775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Lebar</a:t>
                      </a:r>
                      <a:r>
                        <a:rPr sz="1200" spc="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spc="-5" dirty="0">
                          <a:latin typeface="Times New Roman"/>
                          <a:cs typeface="Times New Roman"/>
                        </a:rPr>
                        <a:t>kepala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1275" marB="0">
                    <a:lnL w="1270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255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sz="12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(mm)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1275" marB="0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85" algn="ctr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68,50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127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160" algn="ctr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65,00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127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12395" algn="r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70,00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127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44145" algn="r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74,30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127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104775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Tebal</a:t>
                      </a:r>
                      <a:r>
                        <a:rPr sz="1200" spc="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spc="-5" dirty="0">
                          <a:latin typeface="Times New Roman"/>
                          <a:cs typeface="Times New Roman"/>
                        </a:rPr>
                        <a:t>badan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255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200" spc="-5" dirty="0">
                          <a:latin typeface="Times New Roman"/>
                          <a:cs typeface="Times New Roman"/>
                        </a:rPr>
                        <a:t>D</a:t>
                      </a: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spc="-5" dirty="0">
                          <a:latin typeface="Times New Roman"/>
                          <a:cs typeface="Times New Roman"/>
                        </a:rPr>
                        <a:t>(mm)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1910" marB="0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85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13,50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160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15,00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12395" algn="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16,00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44145" algn="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16,50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73685">
                <a:tc>
                  <a:txBody>
                    <a:bodyPr/>
                    <a:lstStyle/>
                    <a:p>
                      <a:pPr marL="104775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200" spc="-15" dirty="0">
                          <a:latin typeface="Times New Roman"/>
                          <a:cs typeface="Times New Roman"/>
                        </a:rPr>
                        <a:t>Tinggi</a:t>
                      </a:r>
                      <a:r>
                        <a:rPr sz="1200" spc="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spc="-5" dirty="0">
                          <a:latin typeface="Times New Roman"/>
                          <a:cs typeface="Times New Roman"/>
                        </a:rPr>
                        <a:t>kepala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255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spc="-5" dirty="0">
                          <a:latin typeface="Times New Roman"/>
                          <a:cs typeface="Times New Roman"/>
                        </a:rPr>
                        <a:t>(mm)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1910" marB="0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85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40,50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160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49,00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12395" algn="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49,40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44145" algn="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51,00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104775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200" spc="-15" dirty="0">
                          <a:latin typeface="Times New Roman"/>
                          <a:cs typeface="Times New Roman"/>
                        </a:rPr>
                        <a:t>Tinggi</a:t>
                      </a:r>
                      <a:r>
                        <a:rPr sz="1200" spc="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spc="-5" dirty="0">
                          <a:latin typeface="Times New Roman"/>
                          <a:cs typeface="Times New Roman"/>
                        </a:rPr>
                        <a:t>kaki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255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200" spc="-5" dirty="0">
                          <a:latin typeface="Times New Roman"/>
                          <a:cs typeface="Times New Roman"/>
                        </a:rPr>
                        <a:t>F</a:t>
                      </a:r>
                      <a:r>
                        <a:rPr sz="12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(mm)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1910" marB="0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85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23,50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160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30,00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12395" algn="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30,20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44145" algn="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31,50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005840">
                <a:tc>
                  <a:txBody>
                    <a:bodyPr/>
                    <a:lstStyle/>
                    <a:p>
                      <a:pPr marL="104775" marR="240029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200" spc="-5" dirty="0">
                          <a:latin typeface="Times New Roman"/>
                          <a:cs typeface="Times New Roman"/>
                        </a:rPr>
                        <a:t>Jarak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tepi </a:t>
                      </a:r>
                      <a:r>
                        <a:rPr sz="1200" spc="-5" dirty="0">
                          <a:latin typeface="Times New Roman"/>
                          <a:cs typeface="Times New Roman"/>
                        </a:rPr>
                        <a:t>bawah kaki  rel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ke </a:t>
                      </a: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grs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horisontal  </a:t>
                      </a:r>
                      <a:r>
                        <a:rPr sz="1200" spc="-5" dirty="0">
                          <a:latin typeface="Times New Roman"/>
                          <a:cs typeface="Times New Roman"/>
                        </a:rPr>
                        <a:t>dari pusat  kelengkungan badan  rel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255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200" spc="-5" dirty="0">
                          <a:latin typeface="Times New Roman"/>
                          <a:cs typeface="Times New Roman"/>
                        </a:rPr>
                        <a:t>G</a:t>
                      </a: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spc="-5" dirty="0">
                          <a:latin typeface="Times New Roman"/>
                          <a:cs typeface="Times New Roman"/>
                        </a:rPr>
                        <a:t>(mm)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1910" marB="0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85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72,00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160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76,00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12395" algn="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74,97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44145" algn="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80,95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104775" marR="203200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200" spc="-5" dirty="0">
                          <a:latin typeface="Times New Roman"/>
                          <a:cs typeface="Times New Roman"/>
                        </a:rPr>
                        <a:t>Jari-jari</a:t>
                      </a:r>
                      <a:r>
                        <a:rPr sz="1200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spc="-5" dirty="0">
                          <a:latin typeface="Times New Roman"/>
                          <a:cs typeface="Times New Roman"/>
                        </a:rPr>
                        <a:t>kelengkungan  badan</a:t>
                      </a:r>
                      <a:r>
                        <a:rPr sz="1200" spc="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spc="-5" dirty="0">
                          <a:latin typeface="Times New Roman"/>
                          <a:cs typeface="Times New Roman"/>
                        </a:rPr>
                        <a:t>rel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255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12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(mm)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1910" marB="0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85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320,0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160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500,0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12395" algn="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508,0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44145" algn="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120,0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73685">
                <a:tc>
                  <a:txBody>
                    <a:bodyPr/>
                    <a:lstStyle/>
                    <a:p>
                      <a:pPr marL="104775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Luas</a:t>
                      </a:r>
                      <a:r>
                        <a:rPr sz="1200" spc="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spc="-5" dirty="0">
                          <a:latin typeface="Times New Roman"/>
                          <a:cs typeface="Times New Roman"/>
                        </a:rPr>
                        <a:t>penampang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255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200" spc="-5" dirty="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1200" spc="-9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spc="-5" dirty="0">
                          <a:latin typeface="Times New Roman"/>
                          <a:cs typeface="Times New Roman"/>
                        </a:rPr>
                        <a:t>(cm²)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1910" marB="0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85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54,26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160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64,20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12395" algn="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69,34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44145" algn="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76,86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104775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200" spc="-5" dirty="0">
                          <a:latin typeface="Times New Roman"/>
                          <a:cs typeface="Times New Roman"/>
                        </a:rPr>
                        <a:t>Berat</a:t>
                      </a:r>
                      <a:r>
                        <a:rPr sz="1200" spc="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spc="-5" dirty="0">
                          <a:latin typeface="Times New Roman"/>
                          <a:cs typeface="Times New Roman"/>
                        </a:rPr>
                        <a:t>rel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255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W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8255">
                        <a:lnSpc>
                          <a:spcPct val="100000"/>
                        </a:lnSpc>
                      </a:pPr>
                      <a:r>
                        <a:rPr sz="1200" spc="-5" dirty="0">
                          <a:latin typeface="Times New Roman"/>
                          <a:cs typeface="Times New Roman"/>
                        </a:rPr>
                        <a:t>(kg/m)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1910" marB="0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85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42,59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160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50,40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12395" algn="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54,43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44145" algn="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60,34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56565">
                <a:tc>
                  <a:txBody>
                    <a:bodyPr/>
                    <a:lstStyle/>
                    <a:p>
                      <a:pPr marL="104775" marR="448309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200" spc="-5" dirty="0">
                          <a:latin typeface="Times New Roman"/>
                          <a:cs typeface="Times New Roman"/>
                        </a:rPr>
                        <a:t>Momen inersia  terhadap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sumbu</a:t>
                      </a:r>
                      <a:r>
                        <a:rPr sz="1200" spc="-5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spc="-5" dirty="0">
                          <a:latin typeface="Times New Roman"/>
                          <a:cs typeface="Times New Roman"/>
                        </a:rPr>
                        <a:t>X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2544" marB="0">
                    <a:lnL w="1270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255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200" spc="-5" dirty="0">
                          <a:latin typeface="Times New Roman"/>
                          <a:cs typeface="Times New Roman"/>
                        </a:rPr>
                        <a:t>cm4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2544" marB="0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85" algn="ctr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1.369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254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160" algn="ctr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1.960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254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12395" algn="r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2.346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254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44145" algn="r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3.055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254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104775" marR="240029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200" spc="-5" dirty="0">
                          <a:latin typeface="Times New Roman"/>
                          <a:cs typeface="Times New Roman"/>
                        </a:rPr>
                        <a:t>Jarak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tepi </a:t>
                      </a:r>
                      <a:r>
                        <a:rPr sz="1200" spc="-5" dirty="0">
                          <a:latin typeface="Times New Roman"/>
                          <a:cs typeface="Times New Roman"/>
                        </a:rPr>
                        <a:t>bawah kaki  rel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ke </a:t>
                      </a:r>
                      <a:r>
                        <a:rPr sz="1200" spc="-5" dirty="0">
                          <a:latin typeface="Times New Roman"/>
                          <a:cs typeface="Times New Roman"/>
                        </a:rPr>
                        <a:t>garis</a:t>
                      </a:r>
                      <a:r>
                        <a:rPr sz="1200" spc="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spc="-5" dirty="0">
                          <a:latin typeface="Times New Roman"/>
                          <a:cs typeface="Times New Roman"/>
                        </a:rPr>
                        <a:t>netral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2544" marB="0">
                    <a:lnL w="1270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8255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200" spc="-5" dirty="0">
                          <a:latin typeface="Times New Roman"/>
                          <a:cs typeface="Times New Roman"/>
                        </a:rPr>
                        <a:t>Yb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8255">
                        <a:lnSpc>
                          <a:spcPct val="100000"/>
                        </a:lnSpc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2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mm)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2544" marB="0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6985" algn="ctr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68,50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254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R="10160" algn="ctr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71,60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254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R="112395" algn="r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76,20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254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R="144145" algn="r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80,95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254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30823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314701" y="176785"/>
            <a:ext cx="7274559" cy="5777865"/>
          </a:xfrm>
          <a:custGeom>
            <a:avLst/>
            <a:gdLst/>
            <a:ahLst/>
            <a:cxnLst/>
            <a:rect l="l" t="t" r="r" b="b"/>
            <a:pathLst>
              <a:path w="7274559" h="5777865">
                <a:moveTo>
                  <a:pt x="0" y="5777484"/>
                </a:moveTo>
                <a:lnTo>
                  <a:pt x="7274052" y="5777484"/>
                </a:lnTo>
                <a:lnTo>
                  <a:pt x="7274052" y="0"/>
                </a:lnTo>
                <a:lnTo>
                  <a:pt x="0" y="0"/>
                </a:lnTo>
                <a:lnTo>
                  <a:pt x="0" y="5777484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314701" y="176785"/>
            <a:ext cx="7274559" cy="5777865"/>
          </a:xfrm>
          <a:custGeom>
            <a:avLst/>
            <a:gdLst/>
            <a:ahLst/>
            <a:cxnLst/>
            <a:rect l="l" t="t" r="r" b="b"/>
            <a:pathLst>
              <a:path w="7274559" h="5777865">
                <a:moveTo>
                  <a:pt x="0" y="5777484"/>
                </a:moveTo>
                <a:lnTo>
                  <a:pt x="7274052" y="5777484"/>
                </a:lnTo>
                <a:lnTo>
                  <a:pt x="7274052" y="0"/>
                </a:lnTo>
                <a:lnTo>
                  <a:pt x="0" y="0"/>
                </a:lnTo>
                <a:lnTo>
                  <a:pt x="0" y="5777484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4226051" y="242316"/>
            <a:ext cx="3246120" cy="280205"/>
          </a:xfrm>
          <a:prstGeom prst="rect">
            <a:avLst/>
          </a:prstGeom>
          <a:solidFill>
            <a:srgbClr val="CDFCA0"/>
          </a:solidFill>
        </p:spPr>
        <p:txBody>
          <a:bodyPr vert="horz" wrap="square" lIns="0" tIns="33655" rIns="0" bIns="0" rtlCol="0" anchor="t">
            <a:spAutoFit/>
          </a:bodyPr>
          <a:lstStyle/>
          <a:p>
            <a:pPr marL="408940">
              <a:lnSpc>
                <a:spcPct val="100000"/>
              </a:lnSpc>
              <a:spcBef>
                <a:spcPts val="265"/>
              </a:spcBef>
            </a:pPr>
            <a:r>
              <a:rPr sz="1600" b="1" spc="-180" dirty="0">
                <a:latin typeface="Arial"/>
                <a:cs typeface="Arial"/>
              </a:rPr>
              <a:t>UKURAN </a:t>
            </a:r>
            <a:r>
              <a:rPr sz="1600" b="1" spc="-165" dirty="0">
                <a:latin typeface="Arial"/>
                <a:cs typeface="Arial"/>
              </a:rPr>
              <a:t>DARI </a:t>
            </a:r>
            <a:r>
              <a:rPr sz="1600" b="1" spc="-155" dirty="0">
                <a:latin typeface="Arial"/>
                <a:cs typeface="Arial"/>
              </a:rPr>
              <a:t>TIPE- </a:t>
            </a:r>
            <a:r>
              <a:rPr sz="1600" b="1" spc="-185" dirty="0">
                <a:latin typeface="Arial"/>
                <a:cs typeface="Arial"/>
              </a:rPr>
              <a:t>TIPE</a:t>
            </a:r>
            <a:r>
              <a:rPr sz="1600" b="1" spc="-120" dirty="0">
                <a:latin typeface="Arial"/>
                <a:cs typeface="Arial"/>
              </a:rPr>
              <a:t> </a:t>
            </a:r>
            <a:r>
              <a:rPr sz="1600" b="1" spc="-285" dirty="0">
                <a:latin typeface="Arial"/>
                <a:cs typeface="Arial"/>
              </a:rPr>
              <a:t>REL</a:t>
            </a:r>
            <a:endParaRPr sz="16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3899916" y="708660"/>
            <a:ext cx="6169660" cy="5047615"/>
          </a:xfrm>
          <a:custGeom>
            <a:avLst/>
            <a:gdLst/>
            <a:ahLst/>
            <a:cxnLst/>
            <a:rect l="l" t="t" r="r" b="b"/>
            <a:pathLst>
              <a:path w="6169659" h="5047615">
                <a:moveTo>
                  <a:pt x="0" y="5047488"/>
                </a:moveTo>
                <a:lnTo>
                  <a:pt x="6169152" y="5047488"/>
                </a:lnTo>
                <a:lnTo>
                  <a:pt x="6169152" y="0"/>
                </a:lnTo>
                <a:lnTo>
                  <a:pt x="0" y="0"/>
                </a:lnTo>
                <a:lnTo>
                  <a:pt x="0" y="504748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899916" y="708660"/>
            <a:ext cx="6169660" cy="5047615"/>
          </a:xfrm>
          <a:custGeom>
            <a:avLst/>
            <a:gdLst/>
            <a:ahLst/>
            <a:cxnLst/>
            <a:rect l="l" t="t" r="r" b="b"/>
            <a:pathLst>
              <a:path w="6169659" h="5047615">
                <a:moveTo>
                  <a:pt x="0" y="5047488"/>
                </a:moveTo>
                <a:lnTo>
                  <a:pt x="6169152" y="5047488"/>
                </a:lnTo>
                <a:lnTo>
                  <a:pt x="6169152" y="0"/>
                </a:lnTo>
                <a:lnTo>
                  <a:pt x="0" y="0"/>
                </a:lnTo>
                <a:lnTo>
                  <a:pt x="0" y="5047488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547616" y="1371600"/>
            <a:ext cx="1632204" cy="168706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6496811" y="1371600"/>
            <a:ext cx="1632204" cy="168706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8436864" y="1371600"/>
            <a:ext cx="1632204" cy="168706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4547616" y="3762755"/>
            <a:ext cx="1632204" cy="168706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6496811" y="3762755"/>
            <a:ext cx="1632204" cy="168706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8380477" y="3762755"/>
            <a:ext cx="1632203" cy="168706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067301" y="1400555"/>
            <a:ext cx="650875" cy="76200"/>
          </a:xfrm>
          <a:custGeom>
            <a:avLst/>
            <a:gdLst/>
            <a:ahLst/>
            <a:cxnLst/>
            <a:rect l="l" t="t" r="r" b="b"/>
            <a:pathLst>
              <a:path w="650875" h="76200">
                <a:moveTo>
                  <a:pt x="76200" y="0"/>
                </a:moveTo>
                <a:lnTo>
                  <a:pt x="0" y="38100"/>
                </a:lnTo>
                <a:lnTo>
                  <a:pt x="76200" y="76200"/>
                </a:lnTo>
                <a:lnTo>
                  <a:pt x="76200" y="44450"/>
                </a:lnTo>
                <a:lnTo>
                  <a:pt x="63500" y="44450"/>
                </a:lnTo>
                <a:lnTo>
                  <a:pt x="63500" y="31750"/>
                </a:lnTo>
                <a:lnTo>
                  <a:pt x="76200" y="31750"/>
                </a:lnTo>
                <a:lnTo>
                  <a:pt x="76200" y="0"/>
                </a:lnTo>
                <a:close/>
              </a:path>
              <a:path w="650875" h="76200">
                <a:moveTo>
                  <a:pt x="574548" y="0"/>
                </a:moveTo>
                <a:lnTo>
                  <a:pt x="574548" y="76200"/>
                </a:lnTo>
                <a:lnTo>
                  <a:pt x="638048" y="44450"/>
                </a:lnTo>
                <a:lnTo>
                  <a:pt x="587248" y="44450"/>
                </a:lnTo>
                <a:lnTo>
                  <a:pt x="587248" y="31750"/>
                </a:lnTo>
                <a:lnTo>
                  <a:pt x="638048" y="31750"/>
                </a:lnTo>
                <a:lnTo>
                  <a:pt x="574548" y="0"/>
                </a:lnTo>
                <a:close/>
              </a:path>
              <a:path w="650875" h="76200">
                <a:moveTo>
                  <a:pt x="76200" y="31750"/>
                </a:moveTo>
                <a:lnTo>
                  <a:pt x="63500" y="31750"/>
                </a:lnTo>
                <a:lnTo>
                  <a:pt x="63500" y="44450"/>
                </a:lnTo>
                <a:lnTo>
                  <a:pt x="76200" y="44450"/>
                </a:lnTo>
                <a:lnTo>
                  <a:pt x="76200" y="31750"/>
                </a:lnTo>
                <a:close/>
              </a:path>
              <a:path w="650875" h="76200">
                <a:moveTo>
                  <a:pt x="574548" y="31750"/>
                </a:moveTo>
                <a:lnTo>
                  <a:pt x="76200" y="31750"/>
                </a:lnTo>
                <a:lnTo>
                  <a:pt x="76200" y="44450"/>
                </a:lnTo>
                <a:lnTo>
                  <a:pt x="574548" y="44450"/>
                </a:lnTo>
                <a:lnTo>
                  <a:pt x="574548" y="31750"/>
                </a:lnTo>
                <a:close/>
              </a:path>
              <a:path w="650875" h="76200">
                <a:moveTo>
                  <a:pt x="638048" y="31750"/>
                </a:moveTo>
                <a:lnTo>
                  <a:pt x="587248" y="31750"/>
                </a:lnTo>
                <a:lnTo>
                  <a:pt x="587248" y="44450"/>
                </a:lnTo>
                <a:lnTo>
                  <a:pt x="638048" y="44450"/>
                </a:lnTo>
                <a:lnTo>
                  <a:pt x="650748" y="38100"/>
                </a:lnTo>
                <a:lnTo>
                  <a:pt x="638048" y="3175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4445507" y="1571245"/>
            <a:ext cx="76200" cy="1396365"/>
          </a:xfrm>
          <a:custGeom>
            <a:avLst/>
            <a:gdLst/>
            <a:ahLst/>
            <a:cxnLst/>
            <a:rect l="l" t="t" r="r" b="b"/>
            <a:pathLst>
              <a:path w="76200" h="1396364">
                <a:moveTo>
                  <a:pt x="31750" y="1319783"/>
                </a:moveTo>
                <a:lnTo>
                  <a:pt x="0" y="1319783"/>
                </a:lnTo>
                <a:lnTo>
                  <a:pt x="38100" y="1395983"/>
                </a:lnTo>
                <a:lnTo>
                  <a:pt x="69850" y="1332483"/>
                </a:lnTo>
                <a:lnTo>
                  <a:pt x="31750" y="1332483"/>
                </a:lnTo>
                <a:lnTo>
                  <a:pt x="31750" y="1319783"/>
                </a:lnTo>
                <a:close/>
              </a:path>
              <a:path w="76200" h="1396364">
                <a:moveTo>
                  <a:pt x="44450" y="63500"/>
                </a:moveTo>
                <a:lnTo>
                  <a:pt x="31750" y="63500"/>
                </a:lnTo>
                <a:lnTo>
                  <a:pt x="31750" y="1332483"/>
                </a:lnTo>
                <a:lnTo>
                  <a:pt x="44450" y="1332483"/>
                </a:lnTo>
                <a:lnTo>
                  <a:pt x="44450" y="63500"/>
                </a:lnTo>
                <a:close/>
              </a:path>
              <a:path w="76200" h="1396364">
                <a:moveTo>
                  <a:pt x="76200" y="1319783"/>
                </a:moveTo>
                <a:lnTo>
                  <a:pt x="44450" y="1319783"/>
                </a:lnTo>
                <a:lnTo>
                  <a:pt x="44450" y="1332483"/>
                </a:lnTo>
                <a:lnTo>
                  <a:pt x="69850" y="1332483"/>
                </a:lnTo>
                <a:lnTo>
                  <a:pt x="76200" y="1319783"/>
                </a:lnTo>
                <a:close/>
              </a:path>
              <a:path w="76200" h="1396364">
                <a:moveTo>
                  <a:pt x="38100" y="0"/>
                </a:moveTo>
                <a:lnTo>
                  <a:pt x="0" y="76200"/>
                </a:lnTo>
                <a:lnTo>
                  <a:pt x="31750" y="76200"/>
                </a:lnTo>
                <a:lnTo>
                  <a:pt x="31750" y="63500"/>
                </a:lnTo>
                <a:lnTo>
                  <a:pt x="69850" y="63500"/>
                </a:lnTo>
                <a:lnTo>
                  <a:pt x="38100" y="0"/>
                </a:lnTo>
                <a:close/>
              </a:path>
              <a:path w="76200" h="1396364">
                <a:moveTo>
                  <a:pt x="69850" y="63500"/>
                </a:moveTo>
                <a:lnTo>
                  <a:pt x="44450" y="63500"/>
                </a:lnTo>
                <a:lnTo>
                  <a:pt x="44450" y="76200"/>
                </a:lnTo>
                <a:lnTo>
                  <a:pt x="76200" y="76200"/>
                </a:lnTo>
                <a:lnTo>
                  <a:pt x="69850" y="635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6458711" y="1571245"/>
            <a:ext cx="76200" cy="1396365"/>
          </a:xfrm>
          <a:custGeom>
            <a:avLst/>
            <a:gdLst/>
            <a:ahLst/>
            <a:cxnLst/>
            <a:rect l="l" t="t" r="r" b="b"/>
            <a:pathLst>
              <a:path w="76200" h="1396364">
                <a:moveTo>
                  <a:pt x="31750" y="1319783"/>
                </a:moveTo>
                <a:lnTo>
                  <a:pt x="0" y="1319783"/>
                </a:lnTo>
                <a:lnTo>
                  <a:pt x="38100" y="1395983"/>
                </a:lnTo>
                <a:lnTo>
                  <a:pt x="69850" y="1332483"/>
                </a:lnTo>
                <a:lnTo>
                  <a:pt x="31750" y="1332483"/>
                </a:lnTo>
                <a:lnTo>
                  <a:pt x="31750" y="1319783"/>
                </a:lnTo>
                <a:close/>
              </a:path>
              <a:path w="76200" h="1396364">
                <a:moveTo>
                  <a:pt x="44450" y="63500"/>
                </a:moveTo>
                <a:lnTo>
                  <a:pt x="31750" y="63500"/>
                </a:lnTo>
                <a:lnTo>
                  <a:pt x="31750" y="1332483"/>
                </a:lnTo>
                <a:lnTo>
                  <a:pt x="44450" y="1332483"/>
                </a:lnTo>
                <a:lnTo>
                  <a:pt x="44450" y="63500"/>
                </a:lnTo>
                <a:close/>
              </a:path>
              <a:path w="76200" h="1396364">
                <a:moveTo>
                  <a:pt x="76200" y="1319783"/>
                </a:moveTo>
                <a:lnTo>
                  <a:pt x="44450" y="1319783"/>
                </a:lnTo>
                <a:lnTo>
                  <a:pt x="44450" y="1332483"/>
                </a:lnTo>
                <a:lnTo>
                  <a:pt x="69850" y="1332483"/>
                </a:lnTo>
                <a:lnTo>
                  <a:pt x="76200" y="1319783"/>
                </a:lnTo>
                <a:close/>
              </a:path>
              <a:path w="76200" h="1396364">
                <a:moveTo>
                  <a:pt x="38100" y="0"/>
                </a:moveTo>
                <a:lnTo>
                  <a:pt x="0" y="76200"/>
                </a:lnTo>
                <a:lnTo>
                  <a:pt x="31750" y="76200"/>
                </a:lnTo>
                <a:lnTo>
                  <a:pt x="31750" y="63500"/>
                </a:lnTo>
                <a:lnTo>
                  <a:pt x="69850" y="63500"/>
                </a:lnTo>
                <a:lnTo>
                  <a:pt x="38100" y="0"/>
                </a:lnTo>
                <a:close/>
              </a:path>
              <a:path w="76200" h="1396364">
                <a:moveTo>
                  <a:pt x="69850" y="63500"/>
                </a:moveTo>
                <a:lnTo>
                  <a:pt x="44450" y="63500"/>
                </a:lnTo>
                <a:lnTo>
                  <a:pt x="44450" y="76200"/>
                </a:lnTo>
                <a:lnTo>
                  <a:pt x="76200" y="76200"/>
                </a:lnTo>
                <a:lnTo>
                  <a:pt x="69850" y="635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8406383" y="1571245"/>
            <a:ext cx="76200" cy="1396365"/>
          </a:xfrm>
          <a:custGeom>
            <a:avLst/>
            <a:gdLst/>
            <a:ahLst/>
            <a:cxnLst/>
            <a:rect l="l" t="t" r="r" b="b"/>
            <a:pathLst>
              <a:path w="76200" h="1396364">
                <a:moveTo>
                  <a:pt x="31750" y="1319783"/>
                </a:moveTo>
                <a:lnTo>
                  <a:pt x="0" y="1319783"/>
                </a:lnTo>
                <a:lnTo>
                  <a:pt x="38100" y="1395983"/>
                </a:lnTo>
                <a:lnTo>
                  <a:pt x="69850" y="1332483"/>
                </a:lnTo>
                <a:lnTo>
                  <a:pt x="31750" y="1332483"/>
                </a:lnTo>
                <a:lnTo>
                  <a:pt x="31750" y="1319783"/>
                </a:lnTo>
                <a:close/>
              </a:path>
              <a:path w="76200" h="1396364">
                <a:moveTo>
                  <a:pt x="44450" y="63500"/>
                </a:moveTo>
                <a:lnTo>
                  <a:pt x="31750" y="63500"/>
                </a:lnTo>
                <a:lnTo>
                  <a:pt x="31750" y="1332483"/>
                </a:lnTo>
                <a:lnTo>
                  <a:pt x="44450" y="1332483"/>
                </a:lnTo>
                <a:lnTo>
                  <a:pt x="44450" y="63500"/>
                </a:lnTo>
                <a:close/>
              </a:path>
              <a:path w="76200" h="1396364">
                <a:moveTo>
                  <a:pt x="76200" y="1319783"/>
                </a:moveTo>
                <a:lnTo>
                  <a:pt x="44450" y="1319783"/>
                </a:lnTo>
                <a:lnTo>
                  <a:pt x="44450" y="1332483"/>
                </a:lnTo>
                <a:lnTo>
                  <a:pt x="69850" y="1332483"/>
                </a:lnTo>
                <a:lnTo>
                  <a:pt x="76200" y="1319783"/>
                </a:lnTo>
                <a:close/>
              </a:path>
              <a:path w="76200" h="1396364">
                <a:moveTo>
                  <a:pt x="38100" y="0"/>
                </a:moveTo>
                <a:lnTo>
                  <a:pt x="0" y="76200"/>
                </a:lnTo>
                <a:lnTo>
                  <a:pt x="31750" y="76200"/>
                </a:lnTo>
                <a:lnTo>
                  <a:pt x="31750" y="63500"/>
                </a:lnTo>
                <a:lnTo>
                  <a:pt x="69850" y="63500"/>
                </a:lnTo>
                <a:lnTo>
                  <a:pt x="38100" y="0"/>
                </a:lnTo>
                <a:close/>
              </a:path>
              <a:path w="76200" h="1396364">
                <a:moveTo>
                  <a:pt x="69850" y="63500"/>
                </a:moveTo>
                <a:lnTo>
                  <a:pt x="44450" y="63500"/>
                </a:lnTo>
                <a:lnTo>
                  <a:pt x="44450" y="76200"/>
                </a:lnTo>
                <a:lnTo>
                  <a:pt x="76200" y="76200"/>
                </a:lnTo>
                <a:lnTo>
                  <a:pt x="69850" y="635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4509516" y="3962400"/>
            <a:ext cx="76200" cy="1394460"/>
          </a:xfrm>
          <a:custGeom>
            <a:avLst/>
            <a:gdLst/>
            <a:ahLst/>
            <a:cxnLst/>
            <a:rect l="l" t="t" r="r" b="b"/>
            <a:pathLst>
              <a:path w="76200" h="1394460">
                <a:moveTo>
                  <a:pt x="31750" y="1318260"/>
                </a:moveTo>
                <a:lnTo>
                  <a:pt x="0" y="1318260"/>
                </a:lnTo>
                <a:lnTo>
                  <a:pt x="38100" y="1394460"/>
                </a:lnTo>
                <a:lnTo>
                  <a:pt x="69850" y="1330960"/>
                </a:lnTo>
                <a:lnTo>
                  <a:pt x="31750" y="1330960"/>
                </a:lnTo>
                <a:lnTo>
                  <a:pt x="31750" y="1318260"/>
                </a:lnTo>
                <a:close/>
              </a:path>
              <a:path w="76200" h="1394460">
                <a:moveTo>
                  <a:pt x="44450" y="63500"/>
                </a:moveTo>
                <a:lnTo>
                  <a:pt x="31750" y="63500"/>
                </a:lnTo>
                <a:lnTo>
                  <a:pt x="31750" y="1330960"/>
                </a:lnTo>
                <a:lnTo>
                  <a:pt x="44450" y="1330960"/>
                </a:lnTo>
                <a:lnTo>
                  <a:pt x="44450" y="63500"/>
                </a:lnTo>
                <a:close/>
              </a:path>
              <a:path w="76200" h="1394460">
                <a:moveTo>
                  <a:pt x="76200" y="1318260"/>
                </a:moveTo>
                <a:lnTo>
                  <a:pt x="44450" y="1318260"/>
                </a:lnTo>
                <a:lnTo>
                  <a:pt x="44450" y="1330960"/>
                </a:lnTo>
                <a:lnTo>
                  <a:pt x="69850" y="1330960"/>
                </a:lnTo>
                <a:lnTo>
                  <a:pt x="76200" y="1318260"/>
                </a:lnTo>
                <a:close/>
              </a:path>
              <a:path w="76200" h="1394460">
                <a:moveTo>
                  <a:pt x="38100" y="0"/>
                </a:moveTo>
                <a:lnTo>
                  <a:pt x="0" y="76200"/>
                </a:lnTo>
                <a:lnTo>
                  <a:pt x="31750" y="76200"/>
                </a:lnTo>
                <a:lnTo>
                  <a:pt x="31750" y="63500"/>
                </a:lnTo>
                <a:lnTo>
                  <a:pt x="69850" y="63500"/>
                </a:lnTo>
                <a:lnTo>
                  <a:pt x="38100" y="0"/>
                </a:lnTo>
                <a:close/>
              </a:path>
              <a:path w="76200" h="1394460">
                <a:moveTo>
                  <a:pt x="69850" y="63500"/>
                </a:moveTo>
                <a:lnTo>
                  <a:pt x="44450" y="63500"/>
                </a:lnTo>
                <a:lnTo>
                  <a:pt x="44450" y="76200"/>
                </a:lnTo>
                <a:lnTo>
                  <a:pt x="76200" y="76200"/>
                </a:lnTo>
                <a:lnTo>
                  <a:pt x="69850" y="635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6458711" y="3962400"/>
            <a:ext cx="76200" cy="1394460"/>
          </a:xfrm>
          <a:custGeom>
            <a:avLst/>
            <a:gdLst/>
            <a:ahLst/>
            <a:cxnLst/>
            <a:rect l="l" t="t" r="r" b="b"/>
            <a:pathLst>
              <a:path w="76200" h="1394460">
                <a:moveTo>
                  <a:pt x="31750" y="1318260"/>
                </a:moveTo>
                <a:lnTo>
                  <a:pt x="0" y="1318260"/>
                </a:lnTo>
                <a:lnTo>
                  <a:pt x="38100" y="1394460"/>
                </a:lnTo>
                <a:lnTo>
                  <a:pt x="69850" y="1330960"/>
                </a:lnTo>
                <a:lnTo>
                  <a:pt x="31750" y="1330960"/>
                </a:lnTo>
                <a:lnTo>
                  <a:pt x="31750" y="1318260"/>
                </a:lnTo>
                <a:close/>
              </a:path>
              <a:path w="76200" h="1394460">
                <a:moveTo>
                  <a:pt x="44450" y="63500"/>
                </a:moveTo>
                <a:lnTo>
                  <a:pt x="31750" y="63500"/>
                </a:lnTo>
                <a:lnTo>
                  <a:pt x="31750" y="1330960"/>
                </a:lnTo>
                <a:lnTo>
                  <a:pt x="44450" y="1330960"/>
                </a:lnTo>
                <a:lnTo>
                  <a:pt x="44450" y="63500"/>
                </a:lnTo>
                <a:close/>
              </a:path>
              <a:path w="76200" h="1394460">
                <a:moveTo>
                  <a:pt x="76200" y="1318260"/>
                </a:moveTo>
                <a:lnTo>
                  <a:pt x="44450" y="1318260"/>
                </a:lnTo>
                <a:lnTo>
                  <a:pt x="44450" y="1330960"/>
                </a:lnTo>
                <a:lnTo>
                  <a:pt x="69850" y="1330960"/>
                </a:lnTo>
                <a:lnTo>
                  <a:pt x="76200" y="1318260"/>
                </a:lnTo>
                <a:close/>
              </a:path>
              <a:path w="76200" h="1394460">
                <a:moveTo>
                  <a:pt x="38100" y="0"/>
                </a:moveTo>
                <a:lnTo>
                  <a:pt x="0" y="76200"/>
                </a:lnTo>
                <a:lnTo>
                  <a:pt x="31750" y="76200"/>
                </a:lnTo>
                <a:lnTo>
                  <a:pt x="31750" y="63500"/>
                </a:lnTo>
                <a:lnTo>
                  <a:pt x="69850" y="63500"/>
                </a:lnTo>
                <a:lnTo>
                  <a:pt x="38100" y="0"/>
                </a:lnTo>
                <a:close/>
              </a:path>
              <a:path w="76200" h="1394460">
                <a:moveTo>
                  <a:pt x="69850" y="63500"/>
                </a:moveTo>
                <a:lnTo>
                  <a:pt x="44450" y="63500"/>
                </a:lnTo>
                <a:lnTo>
                  <a:pt x="44450" y="76200"/>
                </a:lnTo>
                <a:lnTo>
                  <a:pt x="76200" y="76200"/>
                </a:lnTo>
                <a:lnTo>
                  <a:pt x="69850" y="635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8395716" y="3962400"/>
            <a:ext cx="76200" cy="1394460"/>
          </a:xfrm>
          <a:custGeom>
            <a:avLst/>
            <a:gdLst/>
            <a:ahLst/>
            <a:cxnLst/>
            <a:rect l="l" t="t" r="r" b="b"/>
            <a:pathLst>
              <a:path w="76200" h="1394460">
                <a:moveTo>
                  <a:pt x="31750" y="1318260"/>
                </a:moveTo>
                <a:lnTo>
                  <a:pt x="0" y="1318260"/>
                </a:lnTo>
                <a:lnTo>
                  <a:pt x="38100" y="1394460"/>
                </a:lnTo>
                <a:lnTo>
                  <a:pt x="69850" y="1330960"/>
                </a:lnTo>
                <a:lnTo>
                  <a:pt x="31750" y="1330960"/>
                </a:lnTo>
                <a:lnTo>
                  <a:pt x="31750" y="1318260"/>
                </a:lnTo>
                <a:close/>
              </a:path>
              <a:path w="76200" h="1394460">
                <a:moveTo>
                  <a:pt x="44450" y="63500"/>
                </a:moveTo>
                <a:lnTo>
                  <a:pt x="31750" y="63500"/>
                </a:lnTo>
                <a:lnTo>
                  <a:pt x="31750" y="1330960"/>
                </a:lnTo>
                <a:lnTo>
                  <a:pt x="44450" y="1330960"/>
                </a:lnTo>
                <a:lnTo>
                  <a:pt x="44450" y="63500"/>
                </a:lnTo>
                <a:close/>
              </a:path>
              <a:path w="76200" h="1394460">
                <a:moveTo>
                  <a:pt x="76200" y="1318260"/>
                </a:moveTo>
                <a:lnTo>
                  <a:pt x="44450" y="1318260"/>
                </a:lnTo>
                <a:lnTo>
                  <a:pt x="44450" y="1330960"/>
                </a:lnTo>
                <a:lnTo>
                  <a:pt x="69850" y="1330960"/>
                </a:lnTo>
                <a:lnTo>
                  <a:pt x="76200" y="1318260"/>
                </a:lnTo>
                <a:close/>
              </a:path>
              <a:path w="76200" h="1394460">
                <a:moveTo>
                  <a:pt x="38100" y="0"/>
                </a:moveTo>
                <a:lnTo>
                  <a:pt x="0" y="76200"/>
                </a:lnTo>
                <a:lnTo>
                  <a:pt x="31750" y="76200"/>
                </a:lnTo>
                <a:lnTo>
                  <a:pt x="31750" y="63500"/>
                </a:lnTo>
                <a:lnTo>
                  <a:pt x="69850" y="63500"/>
                </a:lnTo>
                <a:lnTo>
                  <a:pt x="38100" y="0"/>
                </a:lnTo>
                <a:close/>
              </a:path>
              <a:path w="76200" h="1394460">
                <a:moveTo>
                  <a:pt x="69850" y="63500"/>
                </a:moveTo>
                <a:lnTo>
                  <a:pt x="44450" y="63500"/>
                </a:lnTo>
                <a:lnTo>
                  <a:pt x="44450" y="76200"/>
                </a:lnTo>
                <a:lnTo>
                  <a:pt x="76200" y="76200"/>
                </a:lnTo>
                <a:lnTo>
                  <a:pt x="69850" y="635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7016497" y="1400555"/>
            <a:ext cx="649605" cy="76200"/>
          </a:xfrm>
          <a:custGeom>
            <a:avLst/>
            <a:gdLst/>
            <a:ahLst/>
            <a:cxnLst/>
            <a:rect l="l" t="t" r="r" b="b"/>
            <a:pathLst>
              <a:path w="649604" h="76200">
                <a:moveTo>
                  <a:pt x="76200" y="0"/>
                </a:moveTo>
                <a:lnTo>
                  <a:pt x="0" y="38100"/>
                </a:lnTo>
                <a:lnTo>
                  <a:pt x="76200" y="76200"/>
                </a:lnTo>
                <a:lnTo>
                  <a:pt x="76200" y="44450"/>
                </a:lnTo>
                <a:lnTo>
                  <a:pt x="63500" y="44450"/>
                </a:lnTo>
                <a:lnTo>
                  <a:pt x="63500" y="31750"/>
                </a:lnTo>
                <a:lnTo>
                  <a:pt x="76200" y="31750"/>
                </a:lnTo>
                <a:lnTo>
                  <a:pt x="76200" y="0"/>
                </a:lnTo>
                <a:close/>
              </a:path>
              <a:path w="649604" h="76200">
                <a:moveTo>
                  <a:pt x="573024" y="0"/>
                </a:moveTo>
                <a:lnTo>
                  <a:pt x="573024" y="76200"/>
                </a:lnTo>
                <a:lnTo>
                  <a:pt x="636524" y="44450"/>
                </a:lnTo>
                <a:lnTo>
                  <a:pt x="585724" y="44450"/>
                </a:lnTo>
                <a:lnTo>
                  <a:pt x="585724" y="31750"/>
                </a:lnTo>
                <a:lnTo>
                  <a:pt x="636524" y="31750"/>
                </a:lnTo>
                <a:lnTo>
                  <a:pt x="573024" y="0"/>
                </a:lnTo>
                <a:close/>
              </a:path>
              <a:path w="649604" h="76200">
                <a:moveTo>
                  <a:pt x="76200" y="31750"/>
                </a:moveTo>
                <a:lnTo>
                  <a:pt x="63500" y="31750"/>
                </a:lnTo>
                <a:lnTo>
                  <a:pt x="63500" y="44450"/>
                </a:lnTo>
                <a:lnTo>
                  <a:pt x="76200" y="44450"/>
                </a:lnTo>
                <a:lnTo>
                  <a:pt x="76200" y="31750"/>
                </a:lnTo>
                <a:close/>
              </a:path>
              <a:path w="649604" h="76200">
                <a:moveTo>
                  <a:pt x="573024" y="31750"/>
                </a:moveTo>
                <a:lnTo>
                  <a:pt x="76200" y="31750"/>
                </a:lnTo>
                <a:lnTo>
                  <a:pt x="76200" y="44450"/>
                </a:lnTo>
                <a:lnTo>
                  <a:pt x="573024" y="44450"/>
                </a:lnTo>
                <a:lnTo>
                  <a:pt x="573024" y="31750"/>
                </a:lnTo>
                <a:close/>
              </a:path>
              <a:path w="649604" h="76200">
                <a:moveTo>
                  <a:pt x="636524" y="31750"/>
                </a:moveTo>
                <a:lnTo>
                  <a:pt x="585724" y="31750"/>
                </a:lnTo>
                <a:lnTo>
                  <a:pt x="585724" y="44450"/>
                </a:lnTo>
                <a:lnTo>
                  <a:pt x="636524" y="44450"/>
                </a:lnTo>
                <a:lnTo>
                  <a:pt x="649224" y="38100"/>
                </a:lnTo>
                <a:lnTo>
                  <a:pt x="636524" y="3175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8962644" y="1400555"/>
            <a:ext cx="650875" cy="76200"/>
          </a:xfrm>
          <a:custGeom>
            <a:avLst/>
            <a:gdLst/>
            <a:ahLst/>
            <a:cxnLst/>
            <a:rect l="l" t="t" r="r" b="b"/>
            <a:pathLst>
              <a:path w="650875" h="76200">
                <a:moveTo>
                  <a:pt x="76200" y="0"/>
                </a:moveTo>
                <a:lnTo>
                  <a:pt x="0" y="38100"/>
                </a:lnTo>
                <a:lnTo>
                  <a:pt x="76200" y="76200"/>
                </a:lnTo>
                <a:lnTo>
                  <a:pt x="76200" y="44450"/>
                </a:lnTo>
                <a:lnTo>
                  <a:pt x="63500" y="44450"/>
                </a:lnTo>
                <a:lnTo>
                  <a:pt x="63500" y="31750"/>
                </a:lnTo>
                <a:lnTo>
                  <a:pt x="76200" y="31750"/>
                </a:lnTo>
                <a:lnTo>
                  <a:pt x="76200" y="0"/>
                </a:lnTo>
                <a:close/>
              </a:path>
              <a:path w="650875" h="76200">
                <a:moveTo>
                  <a:pt x="574548" y="0"/>
                </a:moveTo>
                <a:lnTo>
                  <a:pt x="574548" y="76200"/>
                </a:lnTo>
                <a:lnTo>
                  <a:pt x="638048" y="44450"/>
                </a:lnTo>
                <a:lnTo>
                  <a:pt x="587248" y="44450"/>
                </a:lnTo>
                <a:lnTo>
                  <a:pt x="587248" y="31750"/>
                </a:lnTo>
                <a:lnTo>
                  <a:pt x="638048" y="31750"/>
                </a:lnTo>
                <a:lnTo>
                  <a:pt x="574548" y="0"/>
                </a:lnTo>
                <a:close/>
              </a:path>
              <a:path w="650875" h="76200">
                <a:moveTo>
                  <a:pt x="76200" y="31750"/>
                </a:moveTo>
                <a:lnTo>
                  <a:pt x="63500" y="31750"/>
                </a:lnTo>
                <a:lnTo>
                  <a:pt x="63500" y="44450"/>
                </a:lnTo>
                <a:lnTo>
                  <a:pt x="76200" y="44450"/>
                </a:lnTo>
                <a:lnTo>
                  <a:pt x="76200" y="31750"/>
                </a:lnTo>
                <a:close/>
              </a:path>
              <a:path w="650875" h="76200">
                <a:moveTo>
                  <a:pt x="574548" y="31750"/>
                </a:moveTo>
                <a:lnTo>
                  <a:pt x="76200" y="31750"/>
                </a:lnTo>
                <a:lnTo>
                  <a:pt x="76200" y="44450"/>
                </a:lnTo>
                <a:lnTo>
                  <a:pt x="574548" y="44450"/>
                </a:lnTo>
                <a:lnTo>
                  <a:pt x="574548" y="31750"/>
                </a:lnTo>
                <a:close/>
              </a:path>
              <a:path w="650875" h="76200">
                <a:moveTo>
                  <a:pt x="638048" y="31750"/>
                </a:moveTo>
                <a:lnTo>
                  <a:pt x="587248" y="31750"/>
                </a:lnTo>
                <a:lnTo>
                  <a:pt x="587248" y="44450"/>
                </a:lnTo>
                <a:lnTo>
                  <a:pt x="638048" y="44450"/>
                </a:lnTo>
                <a:lnTo>
                  <a:pt x="650748" y="38100"/>
                </a:lnTo>
                <a:lnTo>
                  <a:pt x="638048" y="3175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5067301" y="3791711"/>
            <a:ext cx="650875" cy="76200"/>
          </a:xfrm>
          <a:custGeom>
            <a:avLst/>
            <a:gdLst/>
            <a:ahLst/>
            <a:cxnLst/>
            <a:rect l="l" t="t" r="r" b="b"/>
            <a:pathLst>
              <a:path w="650875" h="76200">
                <a:moveTo>
                  <a:pt x="76200" y="0"/>
                </a:moveTo>
                <a:lnTo>
                  <a:pt x="0" y="38100"/>
                </a:lnTo>
                <a:lnTo>
                  <a:pt x="76200" y="76200"/>
                </a:lnTo>
                <a:lnTo>
                  <a:pt x="76200" y="44450"/>
                </a:lnTo>
                <a:lnTo>
                  <a:pt x="63500" y="44450"/>
                </a:lnTo>
                <a:lnTo>
                  <a:pt x="63500" y="31750"/>
                </a:lnTo>
                <a:lnTo>
                  <a:pt x="76200" y="31750"/>
                </a:lnTo>
                <a:lnTo>
                  <a:pt x="76200" y="0"/>
                </a:lnTo>
                <a:close/>
              </a:path>
              <a:path w="650875" h="76200">
                <a:moveTo>
                  <a:pt x="574548" y="0"/>
                </a:moveTo>
                <a:lnTo>
                  <a:pt x="574548" y="76200"/>
                </a:lnTo>
                <a:lnTo>
                  <a:pt x="638048" y="44450"/>
                </a:lnTo>
                <a:lnTo>
                  <a:pt x="587248" y="44450"/>
                </a:lnTo>
                <a:lnTo>
                  <a:pt x="587248" y="31750"/>
                </a:lnTo>
                <a:lnTo>
                  <a:pt x="638048" y="31750"/>
                </a:lnTo>
                <a:lnTo>
                  <a:pt x="574548" y="0"/>
                </a:lnTo>
                <a:close/>
              </a:path>
              <a:path w="650875" h="76200">
                <a:moveTo>
                  <a:pt x="76200" y="31750"/>
                </a:moveTo>
                <a:lnTo>
                  <a:pt x="63500" y="31750"/>
                </a:lnTo>
                <a:lnTo>
                  <a:pt x="63500" y="44450"/>
                </a:lnTo>
                <a:lnTo>
                  <a:pt x="76200" y="44450"/>
                </a:lnTo>
                <a:lnTo>
                  <a:pt x="76200" y="31750"/>
                </a:lnTo>
                <a:close/>
              </a:path>
              <a:path w="650875" h="76200">
                <a:moveTo>
                  <a:pt x="574548" y="31750"/>
                </a:moveTo>
                <a:lnTo>
                  <a:pt x="76200" y="31750"/>
                </a:lnTo>
                <a:lnTo>
                  <a:pt x="76200" y="44450"/>
                </a:lnTo>
                <a:lnTo>
                  <a:pt x="574548" y="44450"/>
                </a:lnTo>
                <a:lnTo>
                  <a:pt x="574548" y="31750"/>
                </a:lnTo>
                <a:close/>
              </a:path>
              <a:path w="650875" h="76200">
                <a:moveTo>
                  <a:pt x="638048" y="31750"/>
                </a:moveTo>
                <a:lnTo>
                  <a:pt x="587248" y="31750"/>
                </a:lnTo>
                <a:lnTo>
                  <a:pt x="587248" y="44450"/>
                </a:lnTo>
                <a:lnTo>
                  <a:pt x="638048" y="44450"/>
                </a:lnTo>
                <a:lnTo>
                  <a:pt x="650748" y="38100"/>
                </a:lnTo>
                <a:lnTo>
                  <a:pt x="638048" y="3175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7016497" y="3791711"/>
            <a:ext cx="649605" cy="76200"/>
          </a:xfrm>
          <a:custGeom>
            <a:avLst/>
            <a:gdLst/>
            <a:ahLst/>
            <a:cxnLst/>
            <a:rect l="l" t="t" r="r" b="b"/>
            <a:pathLst>
              <a:path w="649604" h="76200">
                <a:moveTo>
                  <a:pt x="76200" y="0"/>
                </a:moveTo>
                <a:lnTo>
                  <a:pt x="0" y="38100"/>
                </a:lnTo>
                <a:lnTo>
                  <a:pt x="76200" y="76200"/>
                </a:lnTo>
                <a:lnTo>
                  <a:pt x="76200" y="44450"/>
                </a:lnTo>
                <a:lnTo>
                  <a:pt x="63500" y="44450"/>
                </a:lnTo>
                <a:lnTo>
                  <a:pt x="63500" y="31750"/>
                </a:lnTo>
                <a:lnTo>
                  <a:pt x="76200" y="31750"/>
                </a:lnTo>
                <a:lnTo>
                  <a:pt x="76200" y="0"/>
                </a:lnTo>
                <a:close/>
              </a:path>
              <a:path w="649604" h="76200">
                <a:moveTo>
                  <a:pt x="573024" y="0"/>
                </a:moveTo>
                <a:lnTo>
                  <a:pt x="573024" y="76200"/>
                </a:lnTo>
                <a:lnTo>
                  <a:pt x="636524" y="44450"/>
                </a:lnTo>
                <a:lnTo>
                  <a:pt x="585724" y="44450"/>
                </a:lnTo>
                <a:lnTo>
                  <a:pt x="585724" y="31750"/>
                </a:lnTo>
                <a:lnTo>
                  <a:pt x="636524" y="31750"/>
                </a:lnTo>
                <a:lnTo>
                  <a:pt x="573024" y="0"/>
                </a:lnTo>
                <a:close/>
              </a:path>
              <a:path w="649604" h="76200">
                <a:moveTo>
                  <a:pt x="76200" y="31750"/>
                </a:moveTo>
                <a:lnTo>
                  <a:pt x="63500" y="31750"/>
                </a:lnTo>
                <a:lnTo>
                  <a:pt x="63500" y="44450"/>
                </a:lnTo>
                <a:lnTo>
                  <a:pt x="76200" y="44450"/>
                </a:lnTo>
                <a:lnTo>
                  <a:pt x="76200" y="31750"/>
                </a:lnTo>
                <a:close/>
              </a:path>
              <a:path w="649604" h="76200">
                <a:moveTo>
                  <a:pt x="573024" y="31750"/>
                </a:moveTo>
                <a:lnTo>
                  <a:pt x="76200" y="31750"/>
                </a:lnTo>
                <a:lnTo>
                  <a:pt x="76200" y="44450"/>
                </a:lnTo>
                <a:lnTo>
                  <a:pt x="573024" y="44450"/>
                </a:lnTo>
                <a:lnTo>
                  <a:pt x="573024" y="31750"/>
                </a:lnTo>
                <a:close/>
              </a:path>
              <a:path w="649604" h="76200">
                <a:moveTo>
                  <a:pt x="636524" y="31750"/>
                </a:moveTo>
                <a:lnTo>
                  <a:pt x="585724" y="31750"/>
                </a:lnTo>
                <a:lnTo>
                  <a:pt x="585724" y="44450"/>
                </a:lnTo>
                <a:lnTo>
                  <a:pt x="636524" y="44450"/>
                </a:lnTo>
                <a:lnTo>
                  <a:pt x="649224" y="38100"/>
                </a:lnTo>
                <a:lnTo>
                  <a:pt x="636524" y="3175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8884920" y="3791711"/>
            <a:ext cx="649605" cy="76200"/>
          </a:xfrm>
          <a:custGeom>
            <a:avLst/>
            <a:gdLst/>
            <a:ahLst/>
            <a:cxnLst/>
            <a:rect l="l" t="t" r="r" b="b"/>
            <a:pathLst>
              <a:path w="649604" h="76200">
                <a:moveTo>
                  <a:pt x="76200" y="0"/>
                </a:moveTo>
                <a:lnTo>
                  <a:pt x="0" y="38100"/>
                </a:lnTo>
                <a:lnTo>
                  <a:pt x="76200" y="76200"/>
                </a:lnTo>
                <a:lnTo>
                  <a:pt x="76200" y="44450"/>
                </a:lnTo>
                <a:lnTo>
                  <a:pt x="63500" y="44450"/>
                </a:lnTo>
                <a:lnTo>
                  <a:pt x="63500" y="31750"/>
                </a:lnTo>
                <a:lnTo>
                  <a:pt x="76200" y="31750"/>
                </a:lnTo>
                <a:lnTo>
                  <a:pt x="76200" y="0"/>
                </a:lnTo>
                <a:close/>
              </a:path>
              <a:path w="649604" h="76200">
                <a:moveTo>
                  <a:pt x="573024" y="0"/>
                </a:moveTo>
                <a:lnTo>
                  <a:pt x="573024" y="76200"/>
                </a:lnTo>
                <a:lnTo>
                  <a:pt x="636524" y="44450"/>
                </a:lnTo>
                <a:lnTo>
                  <a:pt x="585724" y="44450"/>
                </a:lnTo>
                <a:lnTo>
                  <a:pt x="585724" y="31750"/>
                </a:lnTo>
                <a:lnTo>
                  <a:pt x="636524" y="31750"/>
                </a:lnTo>
                <a:lnTo>
                  <a:pt x="573024" y="0"/>
                </a:lnTo>
                <a:close/>
              </a:path>
              <a:path w="649604" h="76200">
                <a:moveTo>
                  <a:pt x="76200" y="31750"/>
                </a:moveTo>
                <a:lnTo>
                  <a:pt x="63500" y="31750"/>
                </a:lnTo>
                <a:lnTo>
                  <a:pt x="63500" y="44450"/>
                </a:lnTo>
                <a:lnTo>
                  <a:pt x="76200" y="44450"/>
                </a:lnTo>
                <a:lnTo>
                  <a:pt x="76200" y="31750"/>
                </a:lnTo>
                <a:close/>
              </a:path>
              <a:path w="649604" h="76200">
                <a:moveTo>
                  <a:pt x="573024" y="31750"/>
                </a:moveTo>
                <a:lnTo>
                  <a:pt x="76200" y="31750"/>
                </a:lnTo>
                <a:lnTo>
                  <a:pt x="76200" y="44450"/>
                </a:lnTo>
                <a:lnTo>
                  <a:pt x="573024" y="44450"/>
                </a:lnTo>
                <a:lnTo>
                  <a:pt x="573024" y="31750"/>
                </a:lnTo>
                <a:close/>
              </a:path>
              <a:path w="649604" h="76200">
                <a:moveTo>
                  <a:pt x="636524" y="31750"/>
                </a:moveTo>
                <a:lnTo>
                  <a:pt x="585724" y="31750"/>
                </a:lnTo>
                <a:lnTo>
                  <a:pt x="585724" y="44450"/>
                </a:lnTo>
                <a:lnTo>
                  <a:pt x="636524" y="44450"/>
                </a:lnTo>
                <a:lnTo>
                  <a:pt x="649224" y="38100"/>
                </a:lnTo>
                <a:lnTo>
                  <a:pt x="636524" y="3175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5132833" y="2263139"/>
            <a:ext cx="195071" cy="762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7080503" y="2263139"/>
            <a:ext cx="195072" cy="762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5132833" y="4654296"/>
            <a:ext cx="195071" cy="762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7080503" y="4654296"/>
            <a:ext cx="195072" cy="762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8947404" y="4654296"/>
            <a:ext cx="195072" cy="762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9029700" y="2263139"/>
            <a:ext cx="193548" cy="762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9354311" y="2263139"/>
            <a:ext cx="129540" cy="762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7405116" y="2263139"/>
            <a:ext cx="131063" cy="762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9336023" y="4654296"/>
            <a:ext cx="129540" cy="762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7405116" y="4654296"/>
            <a:ext cx="131063" cy="762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5457445" y="4654296"/>
            <a:ext cx="129539" cy="762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5457445" y="2263139"/>
            <a:ext cx="129539" cy="762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 txBox="1"/>
          <p:nvPr/>
        </p:nvSpPr>
        <p:spPr>
          <a:xfrm>
            <a:off x="5341747" y="1214754"/>
            <a:ext cx="196215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1200" spc="-5" dirty="0">
                <a:latin typeface="Arial"/>
                <a:cs typeface="Arial"/>
              </a:rPr>
              <a:t>53</a:t>
            </a:r>
            <a:endParaRPr sz="1200">
              <a:latin typeface="Arial"/>
              <a:cs typeface="Arial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9175243" y="1201673"/>
            <a:ext cx="196215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1200" spc="-5" dirty="0">
                <a:latin typeface="Arial"/>
                <a:cs typeface="Arial"/>
              </a:rPr>
              <a:t>68</a:t>
            </a:r>
            <a:endParaRPr sz="1200">
              <a:latin typeface="Arial"/>
              <a:cs typeface="Arial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7226301" y="1201673"/>
            <a:ext cx="196215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1200" spc="-5" dirty="0">
                <a:latin typeface="Arial"/>
                <a:cs typeface="Arial"/>
              </a:rPr>
              <a:t>58</a:t>
            </a:r>
            <a:endParaRPr sz="1200">
              <a:latin typeface="Arial"/>
              <a:cs typeface="Arial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4498340" y="2200401"/>
            <a:ext cx="165735" cy="330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1000" spc="-10" dirty="0">
                <a:latin typeface="Arial"/>
                <a:cs typeface="Arial"/>
              </a:rPr>
              <a:t>11</a:t>
            </a:r>
            <a:endParaRPr sz="1000" dirty="0">
              <a:latin typeface="Arial"/>
              <a:cs typeface="Arial"/>
            </a:endParaRPr>
          </a:p>
          <a:p>
            <a:pPr marL="12700"/>
            <a:r>
              <a:rPr sz="1000" spc="-5" dirty="0">
                <a:latin typeface="Arial"/>
                <a:cs typeface="Arial"/>
              </a:rPr>
              <a:t>0</a:t>
            </a:r>
            <a:endParaRPr sz="1000" dirty="0">
              <a:latin typeface="Arial"/>
              <a:cs typeface="Arial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8523479" y="4591634"/>
            <a:ext cx="165735" cy="330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1000" spc="-10" dirty="0">
                <a:latin typeface="Arial"/>
                <a:cs typeface="Arial"/>
              </a:rPr>
              <a:t>15</a:t>
            </a:r>
            <a:endParaRPr sz="1000">
              <a:latin typeface="Arial"/>
              <a:cs typeface="Arial"/>
            </a:endParaRPr>
          </a:p>
          <a:p>
            <a:pPr marL="12700">
              <a:spcBef>
                <a:spcPts val="5"/>
              </a:spcBef>
            </a:pPr>
            <a:r>
              <a:rPr sz="1000" spc="-5" dirty="0">
                <a:latin typeface="Arial"/>
                <a:cs typeface="Arial"/>
              </a:rPr>
              <a:t>9</a:t>
            </a:r>
            <a:endParaRPr sz="1000">
              <a:latin typeface="Arial"/>
              <a:cs typeface="Arial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6574664" y="4591634"/>
            <a:ext cx="165735" cy="330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1000" spc="-10" dirty="0">
                <a:latin typeface="Arial"/>
                <a:cs typeface="Arial"/>
              </a:rPr>
              <a:t>15</a:t>
            </a:r>
            <a:endParaRPr sz="1000">
              <a:latin typeface="Arial"/>
              <a:cs typeface="Arial"/>
            </a:endParaRPr>
          </a:p>
          <a:p>
            <a:pPr marL="12700">
              <a:spcBef>
                <a:spcPts val="5"/>
              </a:spcBef>
            </a:pPr>
            <a:r>
              <a:rPr sz="1000" spc="-5" dirty="0">
                <a:latin typeface="Arial"/>
                <a:cs typeface="Arial"/>
              </a:rPr>
              <a:t>3</a:t>
            </a:r>
            <a:endParaRPr sz="1000">
              <a:latin typeface="Arial"/>
              <a:cs typeface="Arial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4562602" y="4591634"/>
            <a:ext cx="165735" cy="330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1000" spc="-10" dirty="0">
                <a:latin typeface="Arial"/>
                <a:cs typeface="Arial"/>
              </a:rPr>
              <a:t>13</a:t>
            </a:r>
            <a:endParaRPr sz="1000" dirty="0">
              <a:latin typeface="Arial"/>
              <a:cs typeface="Arial"/>
            </a:endParaRPr>
          </a:p>
          <a:p>
            <a:pPr marL="12700">
              <a:spcBef>
                <a:spcPts val="5"/>
              </a:spcBef>
            </a:pPr>
            <a:r>
              <a:rPr sz="1000" spc="-5" dirty="0">
                <a:latin typeface="Arial"/>
                <a:cs typeface="Arial"/>
              </a:rPr>
              <a:t>8</a:t>
            </a:r>
            <a:endParaRPr sz="1000" dirty="0">
              <a:latin typeface="Arial"/>
              <a:cs typeface="Arial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8459217" y="2200401"/>
            <a:ext cx="165735" cy="330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1000" spc="-10" dirty="0">
                <a:latin typeface="Arial"/>
                <a:cs typeface="Arial"/>
              </a:rPr>
              <a:t>13</a:t>
            </a:r>
            <a:endParaRPr sz="1000">
              <a:latin typeface="Arial"/>
              <a:cs typeface="Arial"/>
            </a:endParaRPr>
          </a:p>
          <a:p>
            <a:pPr marL="12700"/>
            <a:r>
              <a:rPr sz="1000" spc="-5" dirty="0">
                <a:latin typeface="Arial"/>
                <a:cs typeface="Arial"/>
              </a:rPr>
              <a:t>8</a:t>
            </a:r>
            <a:endParaRPr sz="1000">
              <a:latin typeface="Arial"/>
              <a:cs typeface="Arial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6510274" y="2240025"/>
            <a:ext cx="165735" cy="330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1000" spc="-10" dirty="0">
                <a:latin typeface="Arial"/>
                <a:cs typeface="Arial"/>
              </a:rPr>
              <a:t>13</a:t>
            </a:r>
            <a:endParaRPr sz="1000">
              <a:latin typeface="Arial"/>
              <a:cs typeface="Arial"/>
            </a:endParaRPr>
          </a:p>
          <a:p>
            <a:pPr marL="12700"/>
            <a:r>
              <a:rPr sz="1000" spc="-5" dirty="0">
                <a:latin typeface="Arial"/>
                <a:cs typeface="Arial"/>
              </a:rPr>
              <a:t>4</a:t>
            </a:r>
            <a:endParaRPr sz="1000">
              <a:latin typeface="Arial"/>
              <a:cs typeface="Arial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5602352" y="2200402"/>
            <a:ext cx="165735" cy="16607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1000" spc="-10" dirty="0">
                <a:latin typeface="Arial"/>
                <a:cs typeface="Arial"/>
              </a:rPr>
              <a:t>10</a:t>
            </a:r>
            <a:endParaRPr sz="1000">
              <a:latin typeface="Arial"/>
              <a:cs typeface="Arial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7551166" y="2200402"/>
            <a:ext cx="165735" cy="16607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1000" spc="-10" dirty="0">
                <a:latin typeface="Arial"/>
                <a:cs typeface="Arial"/>
              </a:rPr>
              <a:t>11</a:t>
            </a:r>
            <a:endParaRPr sz="1000">
              <a:latin typeface="Arial"/>
              <a:cs typeface="Arial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9498583" y="2200401"/>
            <a:ext cx="200660" cy="330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1000" spc="-10" dirty="0">
                <a:latin typeface="Arial"/>
                <a:cs typeface="Arial"/>
              </a:rPr>
              <a:t>13.</a:t>
            </a:r>
            <a:endParaRPr sz="1000">
              <a:latin typeface="Arial"/>
              <a:cs typeface="Arial"/>
            </a:endParaRPr>
          </a:p>
          <a:p>
            <a:pPr marL="12700"/>
            <a:r>
              <a:rPr sz="1000" spc="-5" dirty="0">
                <a:latin typeface="Arial"/>
                <a:cs typeface="Arial"/>
              </a:rPr>
              <a:t>5</a:t>
            </a:r>
            <a:endParaRPr sz="1000">
              <a:latin typeface="Arial"/>
              <a:cs typeface="Arial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9564752" y="4591635"/>
            <a:ext cx="165735" cy="16607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1000" spc="-10" dirty="0">
                <a:latin typeface="Arial"/>
                <a:cs typeface="Arial"/>
              </a:rPr>
              <a:t>16</a:t>
            </a:r>
            <a:endParaRPr sz="1000">
              <a:latin typeface="Arial"/>
              <a:cs typeface="Arial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7551166" y="4591635"/>
            <a:ext cx="165735" cy="16607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1000" spc="-10" dirty="0">
                <a:latin typeface="Arial"/>
                <a:cs typeface="Arial"/>
              </a:rPr>
              <a:t>15</a:t>
            </a:r>
            <a:endParaRPr sz="1000">
              <a:latin typeface="Arial"/>
              <a:cs typeface="Arial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5602351" y="4591634"/>
            <a:ext cx="200660" cy="330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1000" spc="-10" dirty="0">
                <a:latin typeface="Arial"/>
                <a:cs typeface="Arial"/>
              </a:rPr>
              <a:t>13.</a:t>
            </a:r>
            <a:endParaRPr sz="1000">
              <a:latin typeface="Arial"/>
              <a:cs typeface="Arial"/>
            </a:endParaRPr>
          </a:p>
          <a:p>
            <a:pPr marL="12700">
              <a:spcBef>
                <a:spcPts val="5"/>
              </a:spcBef>
            </a:pPr>
            <a:r>
              <a:rPr sz="1000" spc="-5" dirty="0">
                <a:latin typeface="Arial"/>
                <a:cs typeface="Arial"/>
              </a:rPr>
              <a:t>5</a:t>
            </a:r>
            <a:endParaRPr sz="1000">
              <a:latin typeface="Arial"/>
              <a:cs typeface="Arial"/>
            </a:endParaRPr>
          </a:p>
        </p:txBody>
      </p:sp>
      <p:sp>
        <p:nvSpPr>
          <p:cNvPr id="52" name="object 52"/>
          <p:cNvSpPr/>
          <p:nvPr/>
        </p:nvSpPr>
        <p:spPr>
          <a:xfrm>
            <a:off x="5198364" y="1638300"/>
            <a:ext cx="388620" cy="265430"/>
          </a:xfrm>
          <a:custGeom>
            <a:avLst/>
            <a:gdLst/>
            <a:ahLst/>
            <a:cxnLst/>
            <a:rect l="l" t="t" r="r" b="b"/>
            <a:pathLst>
              <a:path w="388620" h="265430">
                <a:moveTo>
                  <a:pt x="194310" y="0"/>
                </a:moveTo>
                <a:lnTo>
                  <a:pt x="142654" y="4732"/>
                </a:lnTo>
                <a:lnTo>
                  <a:pt x="96237" y="18090"/>
                </a:lnTo>
                <a:lnTo>
                  <a:pt x="56911" y="38814"/>
                </a:lnTo>
                <a:lnTo>
                  <a:pt x="26528" y="65644"/>
                </a:lnTo>
                <a:lnTo>
                  <a:pt x="0" y="132587"/>
                </a:lnTo>
                <a:lnTo>
                  <a:pt x="6940" y="167853"/>
                </a:lnTo>
                <a:lnTo>
                  <a:pt x="56911" y="226361"/>
                </a:lnTo>
                <a:lnTo>
                  <a:pt x="96237" y="247085"/>
                </a:lnTo>
                <a:lnTo>
                  <a:pt x="142654" y="260443"/>
                </a:lnTo>
                <a:lnTo>
                  <a:pt x="194310" y="265175"/>
                </a:lnTo>
                <a:lnTo>
                  <a:pt x="245965" y="260443"/>
                </a:lnTo>
                <a:lnTo>
                  <a:pt x="292382" y="247085"/>
                </a:lnTo>
                <a:lnTo>
                  <a:pt x="331708" y="226361"/>
                </a:lnTo>
                <a:lnTo>
                  <a:pt x="362091" y="199531"/>
                </a:lnTo>
                <a:lnTo>
                  <a:pt x="388620" y="132587"/>
                </a:lnTo>
                <a:lnTo>
                  <a:pt x="381679" y="97322"/>
                </a:lnTo>
                <a:lnTo>
                  <a:pt x="331708" y="38814"/>
                </a:lnTo>
                <a:lnTo>
                  <a:pt x="292382" y="18090"/>
                </a:lnTo>
                <a:lnTo>
                  <a:pt x="245965" y="4732"/>
                </a:lnTo>
                <a:lnTo>
                  <a:pt x="194310" y="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5198364" y="1638300"/>
            <a:ext cx="388620" cy="265430"/>
          </a:xfrm>
          <a:custGeom>
            <a:avLst/>
            <a:gdLst/>
            <a:ahLst/>
            <a:cxnLst/>
            <a:rect l="l" t="t" r="r" b="b"/>
            <a:pathLst>
              <a:path w="388620" h="265430">
                <a:moveTo>
                  <a:pt x="0" y="132587"/>
                </a:moveTo>
                <a:lnTo>
                  <a:pt x="26528" y="65644"/>
                </a:lnTo>
                <a:lnTo>
                  <a:pt x="56911" y="38814"/>
                </a:lnTo>
                <a:lnTo>
                  <a:pt x="96237" y="18090"/>
                </a:lnTo>
                <a:lnTo>
                  <a:pt x="142654" y="4732"/>
                </a:lnTo>
                <a:lnTo>
                  <a:pt x="194310" y="0"/>
                </a:lnTo>
                <a:lnTo>
                  <a:pt x="245965" y="4732"/>
                </a:lnTo>
                <a:lnTo>
                  <a:pt x="292382" y="18090"/>
                </a:lnTo>
                <a:lnTo>
                  <a:pt x="331708" y="38814"/>
                </a:lnTo>
                <a:lnTo>
                  <a:pt x="362091" y="65644"/>
                </a:lnTo>
                <a:lnTo>
                  <a:pt x="388620" y="132587"/>
                </a:lnTo>
                <a:lnTo>
                  <a:pt x="381679" y="167853"/>
                </a:lnTo>
                <a:lnTo>
                  <a:pt x="331708" y="226361"/>
                </a:lnTo>
                <a:lnTo>
                  <a:pt x="292382" y="247085"/>
                </a:lnTo>
                <a:lnTo>
                  <a:pt x="245965" y="260443"/>
                </a:lnTo>
                <a:lnTo>
                  <a:pt x="194310" y="265175"/>
                </a:lnTo>
                <a:lnTo>
                  <a:pt x="142654" y="260443"/>
                </a:lnTo>
                <a:lnTo>
                  <a:pt x="96237" y="247085"/>
                </a:lnTo>
                <a:lnTo>
                  <a:pt x="56911" y="226361"/>
                </a:lnTo>
                <a:lnTo>
                  <a:pt x="26528" y="199531"/>
                </a:lnTo>
                <a:lnTo>
                  <a:pt x="0" y="132587"/>
                </a:lnTo>
                <a:close/>
              </a:path>
            </a:pathLst>
          </a:custGeom>
          <a:ln w="9144">
            <a:solidFill>
              <a:srgbClr val="000000"/>
            </a:solidFill>
            <a:prstDash val="sysDot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 txBox="1"/>
          <p:nvPr/>
        </p:nvSpPr>
        <p:spPr>
          <a:xfrm>
            <a:off x="5218557" y="1662810"/>
            <a:ext cx="347980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1200" spc="-5" dirty="0">
                <a:latin typeface="Arial"/>
                <a:cs typeface="Arial"/>
              </a:rPr>
              <a:t>R.25</a:t>
            </a:r>
            <a:endParaRPr sz="1200">
              <a:latin typeface="Arial"/>
              <a:cs typeface="Arial"/>
            </a:endParaRPr>
          </a:p>
        </p:txBody>
      </p:sp>
      <p:sp>
        <p:nvSpPr>
          <p:cNvPr id="55" name="object 55"/>
          <p:cNvSpPr/>
          <p:nvPr/>
        </p:nvSpPr>
        <p:spPr>
          <a:xfrm>
            <a:off x="9012936" y="4029455"/>
            <a:ext cx="390525" cy="265430"/>
          </a:xfrm>
          <a:custGeom>
            <a:avLst/>
            <a:gdLst/>
            <a:ahLst/>
            <a:cxnLst/>
            <a:rect l="l" t="t" r="r" b="b"/>
            <a:pathLst>
              <a:path w="390525" h="265429">
                <a:moveTo>
                  <a:pt x="195072" y="0"/>
                </a:moveTo>
                <a:lnTo>
                  <a:pt x="143227" y="4732"/>
                </a:lnTo>
                <a:lnTo>
                  <a:pt x="96632" y="18090"/>
                </a:lnTo>
                <a:lnTo>
                  <a:pt x="57150" y="38814"/>
                </a:lnTo>
                <a:lnTo>
                  <a:pt x="26641" y="65644"/>
                </a:lnTo>
                <a:lnTo>
                  <a:pt x="0" y="132588"/>
                </a:lnTo>
                <a:lnTo>
                  <a:pt x="6970" y="167853"/>
                </a:lnTo>
                <a:lnTo>
                  <a:pt x="57150" y="226361"/>
                </a:lnTo>
                <a:lnTo>
                  <a:pt x="96632" y="247085"/>
                </a:lnTo>
                <a:lnTo>
                  <a:pt x="143227" y="260443"/>
                </a:lnTo>
                <a:lnTo>
                  <a:pt x="195072" y="265176"/>
                </a:lnTo>
                <a:lnTo>
                  <a:pt x="246916" y="260443"/>
                </a:lnTo>
                <a:lnTo>
                  <a:pt x="293511" y="247085"/>
                </a:lnTo>
                <a:lnTo>
                  <a:pt x="332994" y="226361"/>
                </a:lnTo>
                <a:lnTo>
                  <a:pt x="363502" y="199531"/>
                </a:lnTo>
                <a:lnTo>
                  <a:pt x="390144" y="132588"/>
                </a:lnTo>
                <a:lnTo>
                  <a:pt x="383173" y="97322"/>
                </a:lnTo>
                <a:lnTo>
                  <a:pt x="332994" y="38814"/>
                </a:lnTo>
                <a:lnTo>
                  <a:pt x="293511" y="18090"/>
                </a:lnTo>
                <a:lnTo>
                  <a:pt x="246916" y="4732"/>
                </a:lnTo>
                <a:lnTo>
                  <a:pt x="195072" y="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9012936" y="4029455"/>
            <a:ext cx="390525" cy="265430"/>
          </a:xfrm>
          <a:custGeom>
            <a:avLst/>
            <a:gdLst/>
            <a:ahLst/>
            <a:cxnLst/>
            <a:rect l="l" t="t" r="r" b="b"/>
            <a:pathLst>
              <a:path w="390525" h="265429">
                <a:moveTo>
                  <a:pt x="0" y="132588"/>
                </a:moveTo>
                <a:lnTo>
                  <a:pt x="26641" y="65644"/>
                </a:lnTo>
                <a:lnTo>
                  <a:pt x="57150" y="38814"/>
                </a:lnTo>
                <a:lnTo>
                  <a:pt x="96632" y="18090"/>
                </a:lnTo>
                <a:lnTo>
                  <a:pt x="143227" y="4732"/>
                </a:lnTo>
                <a:lnTo>
                  <a:pt x="195072" y="0"/>
                </a:lnTo>
                <a:lnTo>
                  <a:pt x="246916" y="4732"/>
                </a:lnTo>
                <a:lnTo>
                  <a:pt x="293511" y="18090"/>
                </a:lnTo>
                <a:lnTo>
                  <a:pt x="332994" y="38814"/>
                </a:lnTo>
                <a:lnTo>
                  <a:pt x="363502" y="65644"/>
                </a:lnTo>
                <a:lnTo>
                  <a:pt x="390144" y="132588"/>
                </a:lnTo>
                <a:lnTo>
                  <a:pt x="383173" y="167853"/>
                </a:lnTo>
                <a:lnTo>
                  <a:pt x="332994" y="226361"/>
                </a:lnTo>
                <a:lnTo>
                  <a:pt x="293511" y="247085"/>
                </a:lnTo>
                <a:lnTo>
                  <a:pt x="246916" y="260443"/>
                </a:lnTo>
                <a:lnTo>
                  <a:pt x="195072" y="265176"/>
                </a:lnTo>
                <a:lnTo>
                  <a:pt x="143227" y="260443"/>
                </a:lnTo>
                <a:lnTo>
                  <a:pt x="96632" y="247085"/>
                </a:lnTo>
                <a:lnTo>
                  <a:pt x="57150" y="226361"/>
                </a:lnTo>
                <a:lnTo>
                  <a:pt x="26641" y="199531"/>
                </a:lnTo>
                <a:lnTo>
                  <a:pt x="0" y="132588"/>
                </a:lnTo>
                <a:close/>
              </a:path>
            </a:pathLst>
          </a:custGeom>
          <a:ln w="9143">
            <a:solidFill>
              <a:srgbClr val="000000"/>
            </a:solidFill>
            <a:prstDash val="sysDot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 txBox="1"/>
          <p:nvPr/>
        </p:nvSpPr>
        <p:spPr>
          <a:xfrm>
            <a:off x="9035033" y="4054220"/>
            <a:ext cx="347980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1200" spc="-5" dirty="0">
                <a:latin typeface="Arial"/>
                <a:cs typeface="Arial"/>
              </a:rPr>
              <a:t>R.54</a:t>
            </a:r>
            <a:endParaRPr sz="1200">
              <a:latin typeface="Arial"/>
              <a:cs typeface="Arial"/>
            </a:endParaRPr>
          </a:p>
        </p:txBody>
      </p:sp>
      <p:sp>
        <p:nvSpPr>
          <p:cNvPr id="58" name="object 58"/>
          <p:cNvSpPr/>
          <p:nvPr/>
        </p:nvSpPr>
        <p:spPr>
          <a:xfrm>
            <a:off x="7146036" y="4029455"/>
            <a:ext cx="390525" cy="265430"/>
          </a:xfrm>
          <a:custGeom>
            <a:avLst/>
            <a:gdLst/>
            <a:ahLst/>
            <a:cxnLst/>
            <a:rect l="l" t="t" r="r" b="b"/>
            <a:pathLst>
              <a:path w="390525" h="265429">
                <a:moveTo>
                  <a:pt x="195072" y="0"/>
                </a:moveTo>
                <a:lnTo>
                  <a:pt x="143227" y="4732"/>
                </a:lnTo>
                <a:lnTo>
                  <a:pt x="96632" y="18090"/>
                </a:lnTo>
                <a:lnTo>
                  <a:pt x="57149" y="38814"/>
                </a:lnTo>
                <a:lnTo>
                  <a:pt x="26641" y="65644"/>
                </a:lnTo>
                <a:lnTo>
                  <a:pt x="0" y="132588"/>
                </a:lnTo>
                <a:lnTo>
                  <a:pt x="6970" y="167853"/>
                </a:lnTo>
                <a:lnTo>
                  <a:pt x="57150" y="226361"/>
                </a:lnTo>
                <a:lnTo>
                  <a:pt x="96632" y="247085"/>
                </a:lnTo>
                <a:lnTo>
                  <a:pt x="143227" y="260443"/>
                </a:lnTo>
                <a:lnTo>
                  <a:pt x="195072" y="265176"/>
                </a:lnTo>
                <a:lnTo>
                  <a:pt x="246916" y="260443"/>
                </a:lnTo>
                <a:lnTo>
                  <a:pt x="293511" y="247085"/>
                </a:lnTo>
                <a:lnTo>
                  <a:pt x="332993" y="226361"/>
                </a:lnTo>
                <a:lnTo>
                  <a:pt x="363502" y="199531"/>
                </a:lnTo>
                <a:lnTo>
                  <a:pt x="390143" y="132588"/>
                </a:lnTo>
                <a:lnTo>
                  <a:pt x="383173" y="97322"/>
                </a:lnTo>
                <a:lnTo>
                  <a:pt x="332993" y="38814"/>
                </a:lnTo>
                <a:lnTo>
                  <a:pt x="293511" y="18090"/>
                </a:lnTo>
                <a:lnTo>
                  <a:pt x="246916" y="4732"/>
                </a:lnTo>
                <a:lnTo>
                  <a:pt x="195072" y="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7146036" y="4029455"/>
            <a:ext cx="390525" cy="265430"/>
          </a:xfrm>
          <a:custGeom>
            <a:avLst/>
            <a:gdLst/>
            <a:ahLst/>
            <a:cxnLst/>
            <a:rect l="l" t="t" r="r" b="b"/>
            <a:pathLst>
              <a:path w="390525" h="265429">
                <a:moveTo>
                  <a:pt x="0" y="132588"/>
                </a:moveTo>
                <a:lnTo>
                  <a:pt x="26641" y="65644"/>
                </a:lnTo>
                <a:lnTo>
                  <a:pt x="57150" y="38814"/>
                </a:lnTo>
                <a:lnTo>
                  <a:pt x="96632" y="18090"/>
                </a:lnTo>
                <a:lnTo>
                  <a:pt x="143227" y="4732"/>
                </a:lnTo>
                <a:lnTo>
                  <a:pt x="195072" y="0"/>
                </a:lnTo>
                <a:lnTo>
                  <a:pt x="246916" y="4732"/>
                </a:lnTo>
                <a:lnTo>
                  <a:pt x="293511" y="18090"/>
                </a:lnTo>
                <a:lnTo>
                  <a:pt x="332993" y="38814"/>
                </a:lnTo>
                <a:lnTo>
                  <a:pt x="363502" y="65644"/>
                </a:lnTo>
                <a:lnTo>
                  <a:pt x="390143" y="132588"/>
                </a:lnTo>
                <a:lnTo>
                  <a:pt x="383173" y="167853"/>
                </a:lnTo>
                <a:lnTo>
                  <a:pt x="332993" y="226361"/>
                </a:lnTo>
                <a:lnTo>
                  <a:pt x="293511" y="247085"/>
                </a:lnTo>
                <a:lnTo>
                  <a:pt x="246916" y="260443"/>
                </a:lnTo>
                <a:lnTo>
                  <a:pt x="195072" y="265176"/>
                </a:lnTo>
                <a:lnTo>
                  <a:pt x="143227" y="260443"/>
                </a:lnTo>
                <a:lnTo>
                  <a:pt x="96632" y="247085"/>
                </a:lnTo>
                <a:lnTo>
                  <a:pt x="57150" y="226361"/>
                </a:lnTo>
                <a:lnTo>
                  <a:pt x="26641" y="199531"/>
                </a:lnTo>
                <a:lnTo>
                  <a:pt x="0" y="132588"/>
                </a:lnTo>
                <a:close/>
              </a:path>
            </a:pathLst>
          </a:custGeom>
          <a:ln w="9144">
            <a:solidFill>
              <a:srgbClr val="000000"/>
            </a:solidFill>
            <a:prstDash val="sysDot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5198364" y="4029455"/>
            <a:ext cx="388620" cy="265430"/>
          </a:xfrm>
          <a:custGeom>
            <a:avLst/>
            <a:gdLst/>
            <a:ahLst/>
            <a:cxnLst/>
            <a:rect l="l" t="t" r="r" b="b"/>
            <a:pathLst>
              <a:path w="388620" h="265429">
                <a:moveTo>
                  <a:pt x="194310" y="0"/>
                </a:moveTo>
                <a:lnTo>
                  <a:pt x="142654" y="4732"/>
                </a:lnTo>
                <a:lnTo>
                  <a:pt x="96237" y="18090"/>
                </a:lnTo>
                <a:lnTo>
                  <a:pt x="56911" y="38814"/>
                </a:lnTo>
                <a:lnTo>
                  <a:pt x="26528" y="65644"/>
                </a:lnTo>
                <a:lnTo>
                  <a:pt x="0" y="132588"/>
                </a:lnTo>
                <a:lnTo>
                  <a:pt x="6940" y="167853"/>
                </a:lnTo>
                <a:lnTo>
                  <a:pt x="56911" y="226361"/>
                </a:lnTo>
                <a:lnTo>
                  <a:pt x="96237" y="247085"/>
                </a:lnTo>
                <a:lnTo>
                  <a:pt x="142654" y="260443"/>
                </a:lnTo>
                <a:lnTo>
                  <a:pt x="194310" y="265176"/>
                </a:lnTo>
                <a:lnTo>
                  <a:pt x="245965" y="260443"/>
                </a:lnTo>
                <a:lnTo>
                  <a:pt x="292382" y="247085"/>
                </a:lnTo>
                <a:lnTo>
                  <a:pt x="331708" y="226361"/>
                </a:lnTo>
                <a:lnTo>
                  <a:pt x="362091" y="199531"/>
                </a:lnTo>
                <a:lnTo>
                  <a:pt x="388620" y="132588"/>
                </a:lnTo>
                <a:lnTo>
                  <a:pt x="381679" y="97322"/>
                </a:lnTo>
                <a:lnTo>
                  <a:pt x="331708" y="38814"/>
                </a:lnTo>
                <a:lnTo>
                  <a:pt x="292382" y="18090"/>
                </a:lnTo>
                <a:lnTo>
                  <a:pt x="245965" y="4732"/>
                </a:lnTo>
                <a:lnTo>
                  <a:pt x="194310" y="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5198364" y="4029455"/>
            <a:ext cx="388620" cy="265430"/>
          </a:xfrm>
          <a:custGeom>
            <a:avLst/>
            <a:gdLst/>
            <a:ahLst/>
            <a:cxnLst/>
            <a:rect l="l" t="t" r="r" b="b"/>
            <a:pathLst>
              <a:path w="388620" h="265429">
                <a:moveTo>
                  <a:pt x="0" y="132588"/>
                </a:moveTo>
                <a:lnTo>
                  <a:pt x="26528" y="65644"/>
                </a:lnTo>
                <a:lnTo>
                  <a:pt x="56911" y="38814"/>
                </a:lnTo>
                <a:lnTo>
                  <a:pt x="96237" y="18090"/>
                </a:lnTo>
                <a:lnTo>
                  <a:pt x="142654" y="4732"/>
                </a:lnTo>
                <a:lnTo>
                  <a:pt x="194310" y="0"/>
                </a:lnTo>
                <a:lnTo>
                  <a:pt x="245965" y="4732"/>
                </a:lnTo>
                <a:lnTo>
                  <a:pt x="292382" y="18090"/>
                </a:lnTo>
                <a:lnTo>
                  <a:pt x="331708" y="38814"/>
                </a:lnTo>
                <a:lnTo>
                  <a:pt x="362091" y="65644"/>
                </a:lnTo>
                <a:lnTo>
                  <a:pt x="388620" y="132588"/>
                </a:lnTo>
                <a:lnTo>
                  <a:pt x="381679" y="167853"/>
                </a:lnTo>
                <a:lnTo>
                  <a:pt x="331708" y="226361"/>
                </a:lnTo>
                <a:lnTo>
                  <a:pt x="292382" y="247085"/>
                </a:lnTo>
                <a:lnTo>
                  <a:pt x="245965" y="260443"/>
                </a:lnTo>
                <a:lnTo>
                  <a:pt x="194310" y="265176"/>
                </a:lnTo>
                <a:lnTo>
                  <a:pt x="142654" y="260443"/>
                </a:lnTo>
                <a:lnTo>
                  <a:pt x="96237" y="247085"/>
                </a:lnTo>
                <a:lnTo>
                  <a:pt x="56911" y="226361"/>
                </a:lnTo>
                <a:lnTo>
                  <a:pt x="26528" y="199531"/>
                </a:lnTo>
                <a:lnTo>
                  <a:pt x="0" y="132588"/>
                </a:lnTo>
                <a:close/>
              </a:path>
            </a:pathLst>
          </a:custGeom>
          <a:ln w="9144">
            <a:solidFill>
              <a:srgbClr val="000000"/>
            </a:solidFill>
            <a:prstDash val="sysDot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9095231" y="1638300"/>
            <a:ext cx="388620" cy="265430"/>
          </a:xfrm>
          <a:custGeom>
            <a:avLst/>
            <a:gdLst/>
            <a:ahLst/>
            <a:cxnLst/>
            <a:rect l="l" t="t" r="r" b="b"/>
            <a:pathLst>
              <a:path w="388620" h="265430">
                <a:moveTo>
                  <a:pt x="194310" y="0"/>
                </a:moveTo>
                <a:lnTo>
                  <a:pt x="142654" y="4732"/>
                </a:lnTo>
                <a:lnTo>
                  <a:pt x="96237" y="18090"/>
                </a:lnTo>
                <a:lnTo>
                  <a:pt x="56911" y="38814"/>
                </a:lnTo>
                <a:lnTo>
                  <a:pt x="26528" y="65644"/>
                </a:lnTo>
                <a:lnTo>
                  <a:pt x="0" y="132587"/>
                </a:lnTo>
                <a:lnTo>
                  <a:pt x="6940" y="167853"/>
                </a:lnTo>
                <a:lnTo>
                  <a:pt x="56911" y="226361"/>
                </a:lnTo>
                <a:lnTo>
                  <a:pt x="96237" y="247085"/>
                </a:lnTo>
                <a:lnTo>
                  <a:pt x="142654" y="260443"/>
                </a:lnTo>
                <a:lnTo>
                  <a:pt x="194310" y="265175"/>
                </a:lnTo>
                <a:lnTo>
                  <a:pt x="245965" y="260443"/>
                </a:lnTo>
                <a:lnTo>
                  <a:pt x="292382" y="247085"/>
                </a:lnTo>
                <a:lnTo>
                  <a:pt x="331708" y="226361"/>
                </a:lnTo>
                <a:lnTo>
                  <a:pt x="362091" y="199531"/>
                </a:lnTo>
                <a:lnTo>
                  <a:pt x="388620" y="132587"/>
                </a:lnTo>
                <a:lnTo>
                  <a:pt x="381679" y="97322"/>
                </a:lnTo>
                <a:lnTo>
                  <a:pt x="331708" y="38814"/>
                </a:lnTo>
                <a:lnTo>
                  <a:pt x="292382" y="18090"/>
                </a:lnTo>
                <a:lnTo>
                  <a:pt x="245965" y="4732"/>
                </a:lnTo>
                <a:lnTo>
                  <a:pt x="194310" y="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9095231" y="1638300"/>
            <a:ext cx="388620" cy="265430"/>
          </a:xfrm>
          <a:custGeom>
            <a:avLst/>
            <a:gdLst/>
            <a:ahLst/>
            <a:cxnLst/>
            <a:rect l="l" t="t" r="r" b="b"/>
            <a:pathLst>
              <a:path w="388620" h="265430">
                <a:moveTo>
                  <a:pt x="0" y="132587"/>
                </a:moveTo>
                <a:lnTo>
                  <a:pt x="26528" y="65644"/>
                </a:lnTo>
                <a:lnTo>
                  <a:pt x="56911" y="38814"/>
                </a:lnTo>
                <a:lnTo>
                  <a:pt x="96237" y="18090"/>
                </a:lnTo>
                <a:lnTo>
                  <a:pt x="142654" y="4732"/>
                </a:lnTo>
                <a:lnTo>
                  <a:pt x="194310" y="0"/>
                </a:lnTo>
                <a:lnTo>
                  <a:pt x="245965" y="4732"/>
                </a:lnTo>
                <a:lnTo>
                  <a:pt x="292382" y="18090"/>
                </a:lnTo>
                <a:lnTo>
                  <a:pt x="331708" y="38814"/>
                </a:lnTo>
                <a:lnTo>
                  <a:pt x="362091" y="65644"/>
                </a:lnTo>
                <a:lnTo>
                  <a:pt x="388620" y="132587"/>
                </a:lnTo>
                <a:lnTo>
                  <a:pt x="381679" y="167853"/>
                </a:lnTo>
                <a:lnTo>
                  <a:pt x="331708" y="226361"/>
                </a:lnTo>
                <a:lnTo>
                  <a:pt x="292382" y="247085"/>
                </a:lnTo>
                <a:lnTo>
                  <a:pt x="245965" y="260443"/>
                </a:lnTo>
                <a:lnTo>
                  <a:pt x="194310" y="265175"/>
                </a:lnTo>
                <a:lnTo>
                  <a:pt x="142654" y="260443"/>
                </a:lnTo>
                <a:lnTo>
                  <a:pt x="96237" y="247085"/>
                </a:lnTo>
                <a:lnTo>
                  <a:pt x="56911" y="226361"/>
                </a:lnTo>
                <a:lnTo>
                  <a:pt x="26528" y="199531"/>
                </a:lnTo>
                <a:lnTo>
                  <a:pt x="0" y="132587"/>
                </a:lnTo>
                <a:close/>
              </a:path>
            </a:pathLst>
          </a:custGeom>
          <a:ln w="9144">
            <a:solidFill>
              <a:srgbClr val="000000"/>
            </a:solidFill>
            <a:prstDash val="sysDot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 txBox="1"/>
          <p:nvPr/>
        </p:nvSpPr>
        <p:spPr>
          <a:xfrm>
            <a:off x="9116314" y="1662810"/>
            <a:ext cx="347980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1200" spc="-5" dirty="0">
                <a:latin typeface="Arial"/>
                <a:cs typeface="Arial"/>
              </a:rPr>
              <a:t>R.41</a:t>
            </a:r>
            <a:endParaRPr sz="1200">
              <a:latin typeface="Arial"/>
              <a:cs typeface="Arial"/>
            </a:endParaRPr>
          </a:p>
        </p:txBody>
      </p:sp>
      <p:sp>
        <p:nvSpPr>
          <p:cNvPr id="65" name="object 65"/>
          <p:cNvSpPr/>
          <p:nvPr/>
        </p:nvSpPr>
        <p:spPr>
          <a:xfrm>
            <a:off x="7146036" y="1638300"/>
            <a:ext cx="390525" cy="265430"/>
          </a:xfrm>
          <a:custGeom>
            <a:avLst/>
            <a:gdLst/>
            <a:ahLst/>
            <a:cxnLst/>
            <a:rect l="l" t="t" r="r" b="b"/>
            <a:pathLst>
              <a:path w="390525" h="265430">
                <a:moveTo>
                  <a:pt x="195072" y="0"/>
                </a:moveTo>
                <a:lnTo>
                  <a:pt x="143227" y="4732"/>
                </a:lnTo>
                <a:lnTo>
                  <a:pt x="96632" y="18090"/>
                </a:lnTo>
                <a:lnTo>
                  <a:pt x="57149" y="38814"/>
                </a:lnTo>
                <a:lnTo>
                  <a:pt x="26641" y="65644"/>
                </a:lnTo>
                <a:lnTo>
                  <a:pt x="0" y="132587"/>
                </a:lnTo>
                <a:lnTo>
                  <a:pt x="6970" y="167853"/>
                </a:lnTo>
                <a:lnTo>
                  <a:pt x="57150" y="226361"/>
                </a:lnTo>
                <a:lnTo>
                  <a:pt x="96632" y="247085"/>
                </a:lnTo>
                <a:lnTo>
                  <a:pt x="143227" y="260443"/>
                </a:lnTo>
                <a:lnTo>
                  <a:pt x="195072" y="265175"/>
                </a:lnTo>
                <a:lnTo>
                  <a:pt x="246916" y="260443"/>
                </a:lnTo>
                <a:lnTo>
                  <a:pt x="293511" y="247085"/>
                </a:lnTo>
                <a:lnTo>
                  <a:pt x="332993" y="226361"/>
                </a:lnTo>
                <a:lnTo>
                  <a:pt x="363502" y="199531"/>
                </a:lnTo>
                <a:lnTo>
                  <a:pt x="390143" y="132587"/>
                </a:lnTo>
                <a:lnTo>
                  <a:pt x="383173" y="97322"/>
                </a:lnTo>
                <a:lnTo>
                  <a:pt x="332993" y="38814"/>
                </a:lnTo>
                <a:lnTo>
                  <a:pt x="293511" y="18090"/>
                </a:lnTo>
                <a:lnTo>
                  <a:pt x="246916" y="4732"/>
                </a:lnTo>
                <a:lnTo>
                  <a:pt x="195072" y="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7146036" y="1638300"/>
            <a:ext cx="390525" cy="265430"/>
          </a:xfrm>
          <a:custGeom>
            <a:avLst/>
            <a:gdLst/>
            <a:ahLst/>
            <a:cxnLst/>
            <a:rect l="l" t="t" r="r" b="b"/>
            <a:pathLst>
              <a:path w="390525" h="265430">
                <a:moveTo>
                  <a:pt x="0" y="132587"/>
                </a:moveTo>
                <a:lnTo>
                  <a:pt x="26641" y="65644"/>
                </a:lnTo>
                <a:lnTo>
                  <a:pt x="57150" y="38814"/>
                </a:lnTo>
                <a:lnTo>
                  <a:pt x="96632" y="18090"/>
                </a:lnTo>
                <a:lnTo>
                  <a:pt x="143227" y="4732"/>
                </a:lnTo>
                <a:lnTo>
                  <a:pt x="195072" y="0"/>
                </a:lnTo>
                <a:lnTo>
                  <a:pt x="246916" y="4732"/>
                </a:lnTo>
                <a:lnTo>
                  <a:pt x="293511" y="18090"/>
                </a:lnTo>
                <a:lnTo>
                  <a:pt x="332993" y="38814"/>
                </a:lnTo>
                <a:lnTo>
                  <a:pt x="363502" y="65644"/>
                </a:lnTo>
                <a:lnTo>
                  <a:pt x="390143" y="132587"/>
                </a:lnTo>
                <a:lnTo>
                  <a:pt x="383173" y="167853"/>
                </a:lnTo>
                <a:lnTo>
                  <a:pt x="332993" y="226361"/>
                </a:lnTo>
                <a:lnTo>
                  <a:pt x="293511" y="247085"/>
                </a:lnTo>
                <a:lnTo>
                  <a:pt x="246916" y="260443"/>
                </a:lnTo>
                <a:lnTo>
                  <a:pt x="195072" y="265175"/>
                </a:lnTo>
                <a:lnTo>
                  <a:pt x="143227" y="260443"/>
                </a:lnTo>
                <a:lnTo>
                  <a:pt x="96632" y="247085"/>
                </a:lnTo>
                <a:lnTo>
                  <a:pt x="57150" y="226361"/>
                </a:lnTo>
                <a:lnTo>
                  <a:pt x="26641" y="199531"/>
                </a:lnTo>
                <a:lnTo>
                  <a:pt x="0" y="132587"/>
                </a:lnTo>
                <a:close/>
              </a:path>
            </a:pathLst>
          </a:custGeom>
          <a:ln w="9144">
            <a:solidFill>
              <a:srgbClr val="000000"/>
            </a:solidFill>
            <a:prstDash val="sysDot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 txBox="1"/>
          <p:nvPr/>
        </p:nvSpPr>
        <p:spPr>
          <a:xfrm>
            <a:off x="7167498" y="1662810"/>
            <a:ext cx="347980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1200" spc="-5" dirty="0">
                <a:latin typeface="Arial"/>
                <a:cs typeface="Arial"/>
              </a:rPr>
              <a:t>R.33</a:t>
            </a:r>
            <a:endParaRPr sz="1200">
              <a:latin typeface="Arial"/>
              <a:cs typeface="Arial"/>
            </a:endParaRPr>
          </a:p>
        </p:txBody>
      </p:sp>
      <p:sp>
        <p:nvSpPr>
          <p:cNvPr id="68" name="object 68"/>
          <p:cNvSpPr/>
          <p:nvPr/>
        </p:nvSpPr>
        <p:spPr>
          <a:xfrm>
            <a:off x="6626352" y="3127248"/>
            <a:ext cx="1430020" cy="76200"/>
          </a:xfrm>
          <a:custGeom>
            <a:avLst/>
            <a:gdLst/>
            <a:ahLst/>
            <a:cxnLst/>
            <a:rect l="l" t="t" r="r" b="b"/>
            <a:pathLst>
              <a:path w="1430020" h="76200">
                <a:moveTo>
                  <a:pt x="76200" y="0"/>
                </a:moveTo>
                <a:lnTo>
                  <a:pt x="0" y="38100"/>
                </a:lnTo>
                <a:lnTo>
                  <a:pt x="76200" y="76200"/>
                </a:lnTo>
                <a:lnTo>
                  <a:pt x="76200" y="44450"/>
                </a:lnTo>
                <a:lnTo>
                  <a:pt x="63500" y="44450"/>
                </a:lnTo>
                <a:lnTo>
                  <a:pt x="63500" y="31750"/>
                </a:lnTo>
                <a:lnTo>
                  <a:pt x="76200" y="31750"/>
                </a:lnTo>
                <a:lnTo>
                  <a:pt x="76200" y="0"/>
                </a:lnTo>
                <a:close/>
              </a:path>
              <a:path w="1430020" h="76200">
                <a:moveTo>
                  <a:pt x="1353312" y="0"/>
                </a:moveTo>
                <a:lnTo>
                  <a:pt x="1353312" y="76200"/>
                </a:lnTo>
                <a:lnTo>
                  <a:pt x="1416812" y="44450"/>
                </a:lnTo>
                <a:lnTo>
                  <a:pt x="1366012" y="44450"/>
                </a:lnTo>
                <a:lnTo>
                  <a:pt x="1366012" y="31750"/>
                </a:lnTo>
                <a:lnTo>
                  <a:pt x="1416812" y="31750"/>
                </a:lnTo>
                <a:lnTo>
                  <a:pt x="1353312" y="0"/>
                </a:lnTo>
                <a:close/>
              </a:path>
              <a:path w="1430020" h="76200">
                <a:moveTo>
                  <a:pt x="76200" y="31750"/>
                </a:moveTo>
                <a:lnTo>
                  <a:pt x="63500" y="31750"/>
                </a:lnTo>
                <a:lnTo>
                  <a:pt x="63500" y="44450"/>
                </a:lnTo>
                <a:lnTo>
                  <a:pt x="76200" y="44450"/>
                </a:lnTo>
                <a:lnTo>
                  <a:pt x="76200" y="31750"/>
                </a:lnTo>
                <a:close/>
              </a:path>
              <a:path w="1430020" h="76200">
                <a:moveTo>
                  <a:pt x="1353312" y="31750"/>
                </a:moveTo>
                <a:lnTo>
                  <a:pt x="76200" y="31750"/>
                </a:lnTo>
                <a:lnTo>
                  <a:pt x="76200" y="44450"/>
                </a:lnTo>
                <a:lnTo>
                  <a:pt x="1353312" y="44450"/>
                </a:lnTo>
                <a:lnTo>
                  <a:pt x="1353312" y="31750"/>
                </a:lnTo>
                <a:close/>
              </a:path>
              <a:path w="1430020" h="76200">
                <a:moveTo>
                  <a:pt x="1416812" y="31750"/>
                </a:moveTo>
                <a:lnTo>
                  <a:pt x="1366012" y="31750"/>
                </a:lnTo>
                <a:lnTo>
                  <a:pt x="1366012" y="44450"/>
                </a:lnTo>
                <a:lnTo>
                  <a:pt x="1416812" y="44450"/>
                </a:lnTo>
                <a:lnTo>
                  <a:pt x="1429512" y="38100"/>
                </a:lnTo>
                <a:lnTo>
                  <a:pt x="1416812" y="3175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4678680" y="5518403"/>
            <a:ext cx="1428115" cy="76200"/>
          </a:xfrm>
          <a:custGeom>
            <a:avLst/>
            <a:gdLst/>
            <a:ahLst/>
            <a:cxnLst/>
            <a:rect l="l" t="t" r="r" b="b"/>
            <a:pathLst>
              <a:path w="1428114" h="76200">
                <a:moveTo>
                  <a:pt x="76200" y="0"/>
                </a:moveTo>
                <a:lnTo>
                  <a:pt x="0" y="38100"/>
                </a:lnTo>
                <a:lnTo>
                  <a:pt x="76200" y="76200"/>
                </a:lnTo>
                <a:lnTo>
                  <a:pt x="76200" y="44450"/>
                </a:lnTo>
                <a:lnTo>
                  <a:pt x="63500" y="44450"/>
                </a:lnTo>
                <a:lnTo>
                  <a:pt x="63500" y="31750"/>
                </a:lnTo>
                <a:lnTo>
                  <a:pt x="76200" y="31750"/>
                </a:lnTo>
                <a:lnTo>
                  <a:pt x="76200" y="0"/>
                </a:lnTo>
                <a:close/>
              </a:path>
              <a:path w="1428114" h="76200">
                <a:moveTo>
                  <a:pt x="1351787" y="0"/>
                </a:moveTo>
                <a:lnTo>
                  <a:pt x="1351787" y="76200"/>
                </a:lnTo>
                <a:lnTo>
                  <a:pt x="1415287" y="44450"/>
                </a:lnTo>
                <a:lnTo>
                  <a:pt x="1364487" y="44450"/>
                </a:lnTo>
                <a:lnTo>
                  <a:pt x="1364487" y="31750"/>
                </a:lnTo>
                <a:lnTo>
                  <a:pt x="1415287" y="31750"/>
                </a:lnTo>
                <a:lnTo>
                  <a:pt x="1351787" y="0"/>
                </a:lnTo>
                <a:close/>
              </a:path>
              <a:path w="1428114" h="76200">
                <a:moveTo>
                  <a:pt x="76200" y="31750"/>
                </a:moveTo>
                <a:lnTo>
                  <a:pt x="63500" y="31750"/>
                </a:lnTo>
                <a:lnTo>
                  <a:pt x="63500" y="44450"/>
                </a:lnTo>
                <a:lnTo>
                  <a:pt x="76200" y="44450"/>
                </a:lnTo>
                <a:lnTo>
                  <a:pt x="76200" y="31750"/>
                </a:lnTo>
                <a:close/>
              </a:path>
              <a:path w="1428114" h="76200">
                <a:moveTo>
                  <a:pt x="1351787" y="31750"/>
                </a:moveTo>
                <a:lnTo>
                  <a:pt x="76200" y="31750"/>
                </a:lnTo>
                <a:lnTo>
                  <a:pt x="76200" y="44450"/>
                </a:lnTo>
                <a:lnTo>
                  <a:pt x="1351787" y="44450"/>
                </a:lnTo>
                <a:lnTo>
                  <a:pt x="1351787" y="31750"/>
                </a:lnTo>
                <a:close/>
              </a:path>
              <a:path w="1428114" h="76200">
                <a:moveTo>
                  <a:pt x="1415287" y="31750"/>
                </a:moveTo>
                <a:lnTo>
                  <a:pt x="1364487" y="31750"/>
                </a:lnTo>
                <a:lnTo>
                  <a:pt x="1364487" y="44450"/>
                </a:lnTo>
                <a:lnTo>
                  <a:pt x="1415287" y="44450"/>
                </a:lnTo>
                <a:lnTo>
                  <a:pt x="1427987" y="38100"/>
                </a:lnTo>
                <a:lnTo>
                  <a:pt x="1415287" y="3175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6626352" y="5518403"/>
            <a:ext cx="1430020" cy="76200"/>
          </a:xfrm>
          <a:custGeom>
            <a:avLst/>
            <a:gdLst/>
            <a:ahLst/>
            <a:cxnLst/>
            <a:rect l="l" t="t" r="r" b="b"/>
            <a:pathLst>
              <a:path w="1430020" h="76200">
                <a:moveTo>
                  <a:pt x="76200" y="0"/>
                </a:moveTo>
                <a:lnTo>
                  <a:pt x="0" y="38100"/>
                </a:lnTo>
                <a:lnTo>
                  <a:pt x="76200" y="76200"/>
                </a:lnTo>
                <a:lnTo>
                  <a:pt x="76200" y="44450"/>
                </a:lnTo>
                <a:lnTo>
                  <a:pt x="63500" y="44450"/>
                </a:lnTo>
                <a:lnTo>
                  <a:pt x="63500" y="31750"/>
                </a:lnTo>
                <a:lnTo>
                  <a:pt x="76200" y="31750"/>
                </a:lnTo>
                <a:lnTo>
                  <a:pt x="76200" y="0"/>
                </a:lnTo>
                <a:close/>
              </a:path>
              <a:path w="1430020" h="76200">
                <a:moveTo>
                  <a:pt x="1353312" y="0"/>
                </a:moveTo>
                <a:lnTo>
                  <a:pt x="1353312" y="76200"/>
                </a:lnTo>
                <a:lnTo>
                  <a:pt x="1416812" y="44450"/>
                </a:lnTo>
                <a:lnTo>
                  <a:pt x="1366012" y="44450"/>
                </a:lnTo>
                <a:lnTo>
                  <a:pt x="1366012" y="31750"/>
                </a:lnTo>
                <a:lnTo>
                  <a:pt x="1416812" y="31750"/>
                </a:lnTo>
                <a:lnTo>
                  <a:pt x="1353312" y="0"/>
                </a:lnTo>
                <a:close/>
              </a:path>
              <a:path w="1430020" h="76200">
                <a:moveTo>
                  <a:pt x="76200" y="31750"/>
                </a:moveTo>
                <a:lnTo>
                  <a:pt x="63500" y="31750"/>
                </a:lnTo>
                <a:lnTo>
                  <a:pt x="63500" y="44450"/>
                </a:lnTo>
                <a:lnTo>
                  <a:pt x="76200" y="44450"/>
                </a:lnTo>
                <a:lnTo>
                  <a:pt x="76200" y="31750"/>
                </a:lnTo>
                <a:close/>
              </a:path>
              <a:path w="1430020" h="76200">
                <a:moveTo>
                  <a:pt x="1353312" y="31750"/>
                </a:moveTo>
                <a:lnTo>
                  <a:pt x="76200" y="31750"/>
                </a:lnTo>
                <a:lnTo>
                  <a:pt x="76200" y="44450"/>
                </a:lnTo>
                <a:lnTo>
                  <a:pt x="1353312" y="44450"/>
                </a:lnTo>
                <a:lnTo>
                  <a:pt x="1353312" y="31750"/>
                </a:lnTo>
                <a:close/>
              </a:path>
              <a:path w="1430020" h="76200">
                <a:moveTo>
                  <a:pt x="1416812" y="31750"/>
                </a:moveTo>
                <a:lnTo>
                  <a:pt x="1366012" y="31750"/>
                </a:lnTo>
                <a:lnTo>
                  <a:pt x="1366012" y="44450"/>
                </a:lnTo>
                <a:lnTo>
                  <a:pt x="1416812" y="44450"/>
                </a:lnTo>
                <a:lnTo>
                  <a:pt x="1429512" y="38100"/>
                </a:lnTo>
                <a:lnTo>
                  <a:pt x="1416812" y="3175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8575548" y="3127248"/>
            <a:ext cx="1428115" cy="76200"/>
          </a:xfrm>
          <a:custGeom>
            <a:avLst/>
            <a:gdLst/>
            <a:ahLst/>
            <a:cxnLst/>
            <a:rect l="l" t="t" r="r" b="b"/>
            <a:pathLst>
              <a:path w="1428115" h="76200">
                <a:moveTo>
                  <a:pt x="76200" y="0"/>
                </a:moveTo>
                <a:lnTo>
                  <a:pt x="0" y="38100"/>
                </a:lnTo>
                <a:lnTo>
                  <a:pt x="76200" y="76200"/>
                </a:lnTo>
                <a:lnTo>
                  <a:pt x="76200" y="44450"/>
                </a:lnTo>
                <a:lnTo>
                  <a:pt x="63500" y="44450"/>
                </a:lnTo>
                <a:lnTo>
                  <a:pt x="63500" y="31750"/>
                </a:lnTo>
                <a:lnTo>
                  <a:pt x="76200" y="31750"/>
                </a:lnTo>
                <a:lnTo>
                  <a:pt x="76200" y="0"/>
                </a:lnTo>
                <a:close/>
              </a:path>
              <a:path w="1428115" h="76200">
                <a:moveTo>
                  <a:pt x="1351787" y="0"/>
                </a:moveTo>
                <a:lnTo>
                  <a:pt x="1351787" y="76200"/>
                </a:lnTo>
                <a:lnTo>
                  <a:pt x="1415287" y="44450"/>
                </a:lnTo>
                <a:lnTo>
                  <a:pt x="1364487" y="44450"/>
                </a:lnTo>
                <a:lnTo>
                  <a:pt x="1364487" y="31750"/>
                </a:lnTo>
                <a:lnTo>
                  <a:pt x="1415287" y="31750"/>
                </a:lnTo>
                <a:lnTo>
                  <a:pt x="1351787" y="0"/>
                </a:lnTo>
                <a:close/>
              </a:path>
              <a:path w="1428115" h="76200">
                <a:moveTo>
                  <a:pt x="76200" y="31750"/>
                </a:moveTo>
                <a:lnTo>
                  <a:pt x="63500" y="31750"/>
                </a:lnTo>
                <a:lnTo>
                  <a:pt x="63500" y="44450"/>
                </a:lnTo>
                <a:lnTo>
                  <a:pt x="76200" y="44450"/>
                </a:lnTo>
                <a:lnTo>
                  <a:pt x="76200" y="31750"/>
                </a:lnTo>
                <a:close/>
              </a:path>
              <a:path w="1428115" h="76200">
                <a:moveTo>
                  <a:pt x="1351787" y="31750"/>
                </a:moveTo>
                <a:lnTo>
                  <a:pt x="76200" y="31750"/>
                </a:lnTo>
                <a:lnTo>
                  <a:pt x="76200" y="44450"/>
                </a:lnTo>
                <a:lnTo>
                  <a:pt x="1351787" y="44450"/>
                </a:lnTo>
                <a:lnTo>
                  <a:pt x="1351787" y="31750"/>
                </a:lnTo>
                <a:close/>
              </a:path>
              <a:path w="1428115" h="76200">
                <a:moveTo>
                  <a:pt x="1415287" y="31750"/>
                </a:moveTo>
                <a:lnTo>
                  <a:pt x="1364487" y="31750"/>
                </a:lnTo>
                <a:lnTo>
                  <a:pt x="1364487" y="44450"/>
                </a:lnTo>
                <a:lnTo>
                  <a:pt x="1415287" y="44450"/>
                </a:lnTo>
                <a:lnTo>
                  <a:pt x="1427987" y="38100"/>
                </a:lnTo>
                <a:lnTo>
                  <a:pt x="1415287" y="3175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4678680" y="3127248"/>
            <a:ext cx="1428115" cy="76200"/>
          </a:xfrm>
          <a:custGeom>
            <a:avLst/>
            <a:gdLst/>
            <a:ahLst/>
            <a:cxnLst/>
            <a:rect l="l" t="t" r="r" b="b"/>
            <a:pathLst>
              <a:path w="1428114" h="76200">
                <a:moveTo>
                  <a:pt x="76200" y="0"/>
                </a:moveTo>
                <a:lnTo>
                  <a:pt x="0" y="38100"/>
                </a:lnTo>
                <a:lnTo>
                  <a:pt x="76200" y="76200"/>
                </a:lnTo>
                <a:lnTo>
                  <a:pt x="76200" y="44450"/>
                </a:lnTo>
                <a:lnTo>
                  <a:pt x="63500" y="44450"/>
                </a:lnTo>
                <a:lnTo>
                  <a:pt x="63500" y="31750"/>
                </a:lnTo>
                <a:lnTo>
                  <a:pt x="76200" y="31750"/>
                </a:lnTo>
                <a:lnTo>
                  <a:pt x="76200" y="0"/>
                </a:lnTo>
                <a:close/>
              </a:path>
              <a:path w="1428114" h="76200">
                <a:moveTo>
                  <a:pt x="1351787" y="0"/>
                </a:moveTo>
                <a:lnTo>
                  <a:pt x="1351787" y="76200"/>
                </a:lnTo>
                <a:lnTo>
                  <a:pt x="1415287" y="44450"/>
                </a:lnTo>
                <a:lnTo>
                  <a:pt x="1364487" y="44450"/>
                </a:lnTo>
                <a:lnTo>
                  <a:pt x="1364487" y="31750"/>
                </a:lnTo>
                <a:lnTo>
                  <a:pt x="1415287" y="31750"/>
                </a:lnTo>
                <a:lnTo>
                  <a:pt x="1351787" y="0"/>
                </a:lnTo>
                <a:close/>
              </a:path>
              <a:path w="1428114" h="76200">
                <a:moveTo>
                  <a:pt x="76200" y="31750"/>
                </a:moveTo>
                <a:lnTo>
                  <a:pt x="63500" y="31750"/>
                </a:lnTo>
                <a:lnTo>
                  <a:pt x="63500" y="44450"/>
                </a:lnTo>
                <a:lnTo>
                  <a:pt x="76200" y="44450"/>
                </a:lnTo>
                <a:lnTo>
                  <a:pt x="76200" y="31750"/>
                </a:lnTo>
                <a:close/>
              </a:path>
              <a:path w="1428114" h="76200">
                <a:moveTo>
                  <a:pt x="1351787" y="31750"/>
                </a:moveTo>
                <a:lnTo>
                  <a:pt x="76200" y="31750"/>
                </a:lnTo>
                <a:lnTo>
                  <a:pt x="76200" y="44450"/>
                </a:lnTo>
                <a:lnTo>
                  <a:pt x="1351787" y="44450"/>
                </a:lnTo>
                <a:lnTo>
                  <a:pt x="1351787" y="31750"/>
                </a:lnTo>
                <a:close/>
              </a:path>
              <a:path w="1428114" h="76200">
                <a:moveTo>
                  <a:pt x="1415287" y="31750"/>
                </a:moveTo>
                <a:lnTo>
                  <a:pt x="1364487" y="31750"/>
                </a:lnTo>
                <a:lnTo>
                  <a:pt x="1364487" y="44450"/>
                </a:lnTo>
                <a:lnTo>
                  <a:pt x="1415287" y="44450"/>
                </a:lnTo>
                <a:lnTo>
                  <a:pt x="1427987" y="38100"/>
                </a:lnTo>
                <a:lnTo>
                  <a:pt x="1415287" y="3175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8497823" y="5498591"/>
            <a:ext cx="1430020" cy="76200"/>
          </a:xfrm>
          <a:custGeom>
            <a:avLst/>
            <a:gdLst/>
            <a:ahLst/>
            <a:cxnLst/>
            <a:rect l="l" t="t" r="r" b="b"/>
            <a:pathLst>
              <a:path w="1430020" h="76200">
                <a:moveTo>
                  <a:pt x="76200" y="0"/>
                </a:moveTo>
                <a:lnTo>
                  <a:pt x="0" y="38100"/>
                </a:lnTo>
                <a:lnTo>
                  <a:pt x="76200" y="76200"/>
                </a:lnTo>
                <a:lnTo>
                  <a:pt x="76200" y="44450"/>
                </a:lnTo>
                <a:lnTo>
                  <a:pt x="63500" y="44450"/>
                </a:lnTo>
                <a:lnTo>
                  <a:pt x="63500" y="31750"/>
                </a:lnTo>
                <a:lnTo>
                  <a:pt x="76200" y="31750"/>
                </a:lnTo>
                <a:lnTo>
                  <a:pt x="76200" y="0"/>
                </a:lnTo>
                <a:close/>
              </a:path>
              <a:path w="1430020" h="76200">
                <a:moveTo>
                  <a:pt x="1353311" y="0"/>
                </a:moveTo>
                <a:lnTo>
                  <a:pt x="1353311" y="76200"/>
                </a:lnTo>
                <a:lnTo>
                  <a:pt x="1416811" y="44450"/>
                </a:lnTo>
                <a:lnTo>
                  <a:pt x="1366011" y="44450"/>
                </a:lnTo>
                <a:lnTo>
                  <a:pt x="1366011" y="31750"/>
                </a:lnTo>
                <a:lnTo>
                  <a:pt x="1416811" y="31750"/>
                </a:lnTo>
                <a:lnTo>
                  <a:pt x="1353311" y="0"/>
                </a:lnTo>
                <a:close/>
              </a:path>
              <a:path w="1430020" h="76200">
                <a:moveTo>
                  <a:pt x="76200" y="31750"/>
                </a:moveTo>
                <a:lnTo>
                  <a:pt x="63500" y="31750"/>
                </a:lnTo>
                <a:lnTo>
                  <a:pt x="63500" y="44450"/>
                </a:lnTo>
                <a:lnTo>
                  <a:pt x="76200" y="44450"/>
                </a:lnTo>
                <a:lnTo>
                  <a:pt x="76200" y="31750"/>
                </a:lnTo>
                <a:close/>
              </a:path>
              <a:path w="1430020" h="76200">
                <a:moveTo>
                  <a:pt x="1353311" y="31750"/>
                </a:moveTo>
                <a:lnTo>
                  <a:pt x="76200" y="31750"/>
                </a:lnTo>
                <a:lnTo>
                  <a:pt x="76200" y="44450"/>
                </a:lnTo>
                <a:lnTo>
                  <a:pt x="1353311" y="44450"/>
                </a:lnTo>
                <a:lnTo>
                  <a:pt x="1353311" y="31750"/>
                </a:lnTo>
                <a:close/>
              </a:path>
              <a:path w="1430020" h="76200">
                <a:moveTo>
                  <a:pt x="1416811" y="31750"/>
                </a:moveTo>
                <a:lnTo>
                  <a:pt x="1366011" y="31750"/>
                </a:lnTo>
                <a:lnTo>
                  <a:pt x="1366011" y="44450"/>
                </a:lnTo>
                <a:lnTo>
                  <a:pt x="1416811" y="44450"/>
                </a:lnTo>
                <a:lnTo>
                  <a:pt x="1429511" y="38100"/>
                </a:lnTo>
                <a:lnTo>
                  <a:pt x="1416811" y="3175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 txBox="1"/>
          <p:nvPr/>
        </p:nvSpPr>
        <p:spPr>
          <a:xfrm>
            <a:off x="5212842" y="3260041"/>
            <a:ext cx="353695" cy="1002665"/>
          </a:xfrm>
          <a:prstGeom prst="rect">
            <a:avLst/>
          </a:prstGeom>
        </p:spPr>
        <p:txBody>
          <a:bodyPr vert="horz" wrap="square" lIns="0" tIns="100330" rIns="0" bIns="0" rtlCol="0">
            <a:spAutoFit/>
          </a:bodyPr>
          <a:lstStyle/>
          <a:p>
            <a:pPr marR="51435" algn="ctr">
              <a:spcBef>
                <a:spcPts val="790"/>
              </a:spcBef>
            </a:pPr>
            <a:r>
              <a:rPr sz="1000" b="1" spc="-10" dirty="0">
                <a:latin typeface="Arial"/>
                <a:cs typeface="Arial"/>
              </a:rPr>
              <a:t>90</a:t>
            </a:r>
            <a:endParaRPr sz="1000">
              <a:latin typeface="Arial"/>
              <a:cs typeface="Arial"/>
            </a:endParaRPr>
          </a:p>
          <a:p>
            <a:pPr marL="12700">
              <a:spcBef>
                <a:spcPts val="835"/>
              </a:spcBef>
            </a:pPr>
            <a:r>
              <a:rPr sz="1200" spc="-5" dirty="0">
                <a:latin typeface="Arial"/>
                <a:cs typeface="Arial"/>
              </a:rPr>
              <a:t>68.</a:t>
            </a:r>
            <a:endParaRPr sz="1200">
              <a:latin typeface="Arial"/>
              <a:cs typeface="Arial"/>
            </a:endParaRPr>
          </a:p>
          <a:p>
            <a:pPr marL="12700"/>
            <a:r>
              <a:rPr sz="1200" spc="-5" dirty="0">
                <a:latin typeface="Arial"/>
                <a:cs typeface="Arial"/>
              </a:rPr>
              <a:t>5</a:t>
            </a:r>
            <a:endParaRPr sz="1200">
              <a:latin typeface="Arial"/>
              <a:cs typeface="Arial"/>
            </a:endParaRPr>
          </a:p>
          <a:p>
            <a:pPr marL="18415">
              <a:spcBef>
                <a:spcPts val="645"/>
              </a:spcBef>
            </a:pPr>
            <a:r>
              <a:rPr sz="1200" spc="-5" dirty="0">
                <a:latin typeface="Arial"/>
                <a:cs typeface="Arial"/>
              </a:rPr>
              <a:t>R.42</a:t>
            </a:r>
            <a:endParaRPr sz="1200">
              <a:latin typeface="Arial"/>
              <a:cs typeface="Arial"/>
            </a:endParaRPr>
          </a:p>
        </p:txBody>
      </p:sp>
      <p:sp>
        <p:nvSpPr>
          <p:cNvPr id="76" name="object 76"/>
          <p:cNvSpPr txBox="1"/>
          <p:nvPr/>
        </p:nvSpPr>
        <p:spPr>
          <a:xfrm>
            <a:off x="9071609" y="3196209"/>
            <a:ext cx="269240" cy="6191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16205">
              <a:spcBef>
                <a:spcPts val="95"/>
              </a:spcBef>
            </a:pPr>
            <a:r>
              <a:rPr sz="1000" b="1" spc="-10" dirty="0">
                <a:latin typeface="Arial"/>
                <a:cs typeface="Arial"/>
              </a:rPr>
              <a:t>11</a:t>
            </a:r>
            <a:endParaRPr sz="1000">
              <a:latin typeface="Arial"/>
              <a:cs typeface="Arial"/>
            </a:endParaRPr>
          </a:p>
          <a:p>
            <a:pPr marL="33655" algn="ctr"/>
            <a:r>
              <a:rPr sz="1000" b="1" spc="-5" dirty="0">
                <a:latin typeface="Arial"/>
                <a:cs typeface="Arial"/>
              </a:rPr>
              <a:t>0</a:t>
            </a:r>
            <a:endParaRPr sz="1000">
              <a:latin typeface="Arial"/>
              <a:cs typeface="Arial"/>
            </a:endParaRPr>
          </a:p>
          <a:p>
            <a:pPr marR="65405" algn="ctr">
              <a:spcBef>
                <a:spcPts val="835"/>
              </a:spcBef>
            </a:pPr>
            <a:r>
              <a:rPr sz="1200" spc="-5" dirty="0">
                <a:latin typeface="Arial"/>
                <a:cs typeface="Arial"/>
              </a:rPr>
              <a:t>70</a:t>
            </a:r>
            <a:endParaRPr sz="1200">
              <a:latin typeface="Arial"/>
              <a:cs typeface="Arial"/>
            </a:endParaRPr>
          </a:p>
        </p:txBody>
      </p:sp>
      <p:sp>
        <p:nvSpPr>
          <p:cNvPr id="77" name="object 77"/>
          <p:cNvSpPr txBox="1"/>
          <p:nvPr/>
        </p:nvSpPr>
        <p:spPr>
          <a:xfrm>
            <a:off x="5277104" y="5561482"/>
            <a:ext cx="165735" cy="330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1000" b="1" spc="-10" dirty="0">
                <a:latin typeface="Arial"/>
                <a:cs typeface="Arial"/>
              </a:rPr>
              <a:t>11</a:t>
            </a:r>
            <a:endParaRPr sz="1000">
              <a:latin typeface="Arial"/>
              <a:cs typeface="Arial"/>
            </a:endParaRPr>
          </a:p>
          <a:p>
            <a:pPr marL="12700"/>
            <a:r>
              <a:rPr sz="1000" b="1" spc="-5" dirty="0">
                <a:latin typeface="Arial"/>
                <a:cs typeface="Arial"/>
              </a:rPr>
              <a:t>0</a:t>
            </a:r>
            <a:endParaRPr sz="1000">
              <a:latin typeface="Arial"/>
              <a:cs typeface="Arial"/>
            </a:endParaRPr>
          </a:p>
        </p:txBody>
      </p:sp>
      <p:sp>
        <p:nvSpPr>
          <p:cNvPr id="78" name="object 78"/>
          <p:cNvSpPr txBox="1"/>
          <p:nvPr/>
        </p:nvSpPr>
        <p:spPr>
          <a:xfrm>
            <a:off x="7290562" y="5588001"/>
            <a:ext cx="165735" cy="16607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1000" b="1" spc="-10" dirty="0">
                <a:latin typeface="Arial"/>
                <a:cs typeface="Arial"/>
              </a:rPr>
              <a:t>12</a:t>
            </a:r>
            <a:endParaRPr sz="1000">
              <a:latin typeface="Arial"/>
              <a:cs typeface="Arial"/>
            </a:endParaRPr>
          </a:p>
        </p:txBody>
      </p:sp>
      <p:sp>
        <p:nvSpPr>
          <p:cNvPr id="79" name="object 79"/>
          <p:cNvSpPr txBox="1"/>
          <p:nvPr/>
        </p:nvSpPr>
        <p:spPr>
          <a:xfrm>
            <a:off x="7290562" y="5740401"/>
            <a:ext cx="95885" cy="16607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1000" b="1" spc="-5" dirty="0">
                <a:latin typeface="Arial"/>
                <a:cs typeface="Arial"/>
              </a:rPr>
              <a:t>7</a:t>
            </a:r>
            <a:endParaRPr sz="1000">
              <a:latin typeface="Arial"/>
              <a:cs typeface="Arial"/>
            </a:endParaRPr>
          </a:p>
        </p:txBody>
      </p:sp>
      <p:sp>
        <p:nvSpPr>
          <p:cNvPr id="80" name="object 80"/>
          <p:cNvSpPr txBox="1"/>
          <p:nvPr/>
        </p:nvSpPr>
        <p:spPr>
          <a:xfrm>
            <a:off x="9157844" y="5588001"/>
            <a:ext cx="165735" cy="16607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1000" b="1" spc="-10" dirty="0">
                <a:latin typeface="Arial"/>
                <a:cs typeface="Arial"/>
              </a:rPr>
              <a:t>14</a:t>
            </a:r>
            <a:endParaRPr sz="1000">
              <a:latin typeface="Arial"/>
              <a:cs typeface="Arial"/>
            </a:endParaRPr>
          </a:p>
        </p:txBody>
      </p:sp>
      <p:sp>
        <p:nvSpPr>
          <p:cNvPr id="81" name="object 81"/>
          <p:cNvSpPr txBox="1"/>
          <p:nvPr/>
        </p:nvSpPr>
        <p:spPr>
          <a:xfrm>
            <a:off x="9157844" y="5740401"/>
            <a:ext cx="95885" cy="16607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1000" b="1" spc="-5" dirty="0">
                <a:latin typeface="Arial"/>
                <a:cs typeface="Arial"/>
              </a:rPr>
              <a:t>0</a:t>
            </a:r>
            <a:endParaRPr sz="1000">
              <a:latin typeface="Arial"/>
              <a:cs typeface="Arial"/>
            </a:endParaRPr>
          </a:p>
        </p:txBody>
      </p:sp>
      <p:sp>
        <p:nvSpPr>
          <p:cNvPr id="82" name="object 82"/>
          <p:cNvSpPr txBox="1"/>
          <p:nvPr/>
        </p:nvSpPr>
        <p:spPr>
          <a:xfrm>
            <a:off x="7161658" y="3196208"/>
            <a:ext cx="353695" cy="1066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69215" algn="ctr">
              <a:spcBef>
                <a:spcPts val="95"/>
              </a:spcBef>
            </a:pPr>
            <a:r>
              <a:rPr sz="1000" b="1" spc="-10" dirty="0">
                <a:latin typeface="Arial"/>
                <a:cs typeface="Arial"/>
              </a:rPr>
              <a:t>10</a:t>
            </a:r>
            <a:endParaRPr sz="10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sz="1000" b="1" spc="-5" dirty="0">
                <a:latin typeface="Arial"/>
                <a:cs typeface="Arial"/>
              </a:rPr>
              <a:t>5</a:t>
            </a:r>
            <a:endParaRPr sz="1000">
              <a:latin typeface="Arial"/>
              <a:cs typeface="Arial"/>
            </a:endParaRPr>
          </a:p>
          <a:p>
            <a:pPr marR="106680" algn="ctr">
              <a:spcBef>
                <a:spcPts val="730"/>
              </a:spcBef>
            </a:pPr>
            <a:r>
              <a:rPr sz="1200" spc="-5" dirty="0">
                <a:latin typeface="Arial"/>
                <a:cs typeface="Arial"/>
              </a:rPr>
              <a:t>63.</a:t>
            </a:r>
            <a:endParaRPr sz="1200">
              <a:latin typeface="Arial"/>
              <a:cs typeface="Arial"/>
            </a:endParaRPr>
          </a:p>
          <a:p>
            <a:pPr marL="12700"/>
            <a:r>
              <a:rPr sz="1200" dirty="0">
                <a:latin typeface="Arial"/>
                <a:cs typeface="Arial"/>
              </a:rPr>
              <a:t>8</a:t>
            </a:r>
            <a:endParaRPr sz="1200">
              <a:latin typeface="Arial"/>
              <a:cs typeface="Arial"/>
            </a:endParaRPr>
          </a:p>
          <a:p>
            <a:pPr marL="5715" algn="ctr">
              <a:spcBef>
                <a:spcPts val="750"/>
              </a:spcBef>
            </a:pPr>
            <a:r>
              <a:rPr sz="1200" spc="-5" dirty="0">
                <a:latin typeface="Arial"/>
                <a:cs typeface="Arial"/>
              </a:rPr>
              <a:t>R.50</a:t>
            </a:r>
            <a:endParaRPr sz="120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4053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/>
          <p:nvPr/>
        </p:nvSpPr>
        <p:spPr>
          <a:xfrm>
            <a:off x="2928076" y="2114406"/>
            <a:ext cx="7740384" cy="317990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3859059" y="819044"/>
            <a:ext cx="5841104" cy="513945"/>
          </a:xfrm>
          <a:prstGeom prst="rect">
            <a:avLst/>
          </a:prstGeom>
        </p:spPr>
        <p:txBody>
          <a:bodyPr vert="horz" wrap="square" lIns="0" tIns="11516" rIns="0" bIns="0" rtlCol="0" anchor="t">
            <a:spAutoFit/>
          </a:bodyPr>
          <a:lstStyle/>
          <a:p>
            <a:pPr marL="11516">
              <a:lnSpc>
                <a:spcPct val="100000"/>
              </a:lnSpc>
              <a:spcBef>
                <a:spcPts val="91"/>
              </a:spcBef>
            </a:pPr>
            <a:r>
              <a:rPr sz="3264" spc="-5" dirty="0">
                <a:solidFill>
                  <a:srgbClr val="000000"/>
                </a:solidFill>
                <a:latin typeface="Arial"/>
                <a:cs typeface="Arial"/>
              </a:rPr>
              <a:t>TEGANGAN IJIN PROFIL</a:t>
            </a:r>
            <a:r>
              <a:rPr sz="3264" spc="-9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264" spc="-5" dirty="0">
                <a:solidFill>
                  <a:srgbClr val="000000"/>
                </a:solidFill>
                <a:latin typeface="Arial"/>
                <a:cs typeface="Arial"/>
              </a:rPr>
              <a:t>REL</a:t>
            </a:r>
            <a:endParaRPr sz="3264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1422235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073146" y="477774"/>
            <a:ext cx="7595870" cy="399415"/>
          </a:xfrm>
          <a:custGeom>
            <a:avLst/>
            <a:gdLst/>
            <a:ahLst/>
            <a:cxnLst/>
            <a:rect l="l" t="t" r="r" b="b"/>
            <a:pathLst>
              <a:path w="7595870" h="399415">
                <a:moveTo>
                  <a:pt x="0" y="399288"/>
                </a:moveTo>
                <a:lnTo>
                  <a:pt x="7595616" y="399288"/>
                </a:lnTo>
                <a:lnTo>
                  <a:pt x="7595616" y="0"/>
                </a:lnTo>
                <a:lnTo>
                  <a:pt x="0" y="0"/>
                </a:lnTo>
                <a:lnTo>
                  <a:pt x="0" y="39928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073146" y="477774"/>
            <a:ext cx="7595870" cy="399415"/>
          </a:xfrm>
          <a:custGeom>
            <a:avLst/>
            <a:gdLst/>
            <a:ahLst/>
            <a:cxnLst/>
            <a:rect l="l" t="t" r="r" b="b"/>
            <a:pathLst>
              <a:path w="7595870" h="399415">
                <a:moveTo>
                  <a:pt x="0" y="399288"/>
                </a:moveTo>
                <a:lnTo>
                  <a:pt x="7595616" y="399288"/>
                </a:lnTo>
                <a:lnTo>
                  <a:pt x="7595616" y="0"/>
                </a:lnTo>
                <a:lnTo>
                  <a:pt x="0" y="0"/>
                </a:lnTo>
                <a:lnTo>
                  <a:pt x="0" y="399288"/>
                </a:lnTo>
                <a:close/>
              </a:path>
            </a:pathLst>
          </a:custGeom>
          <a:ln w="25907">
            <a:solidFill>
              <a:srgbClr val="4F81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150871" y="478928"/>
            <a:ext cx="4069736" cy="337913"/>
          </a:xfrm>
          <a:prstGeom prst="rect">
            <a:avLst/>
          </a:prstGeom>
        </p:spPr>
        <p:txBody>
          <a:bodyPr vert="horz" wrap="square" lIns="0" tIns="14605" rIns="0" bIns="0" rtlCol="0" anchor="t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2100" b="1" i="1" spc="-75" dirty="0">
                <a:solidFill>
                  <a:srgbClr val="FF0000"/>
                </a:solidFill>
                <a:latin typeface="Arial Black"/>
                <a:cs typeface="Arial Black"/>
              </a:rPr>
              <a:t>Bahan </a:t>
            </a:r>
            <a:r>
              <a:rPr sz="2100" b="1" i="1" spc="-70" dirty="0">
                <a:solidFill>
                  <a:srgbClr val="FF0000"/>
                </a:solidFill>
                <a:latin typeface="Arial Black"/>
                <a:cs typeface="Arial Black"/>
              </a:rPr>
              <a:t>dan </a:t>
            </a:r>
            <a:r>
              <a:rPr sz="2100" b="1" i="1" spc="-85" dirty="0">
                <a:solidFill>
                  <a:srgbClr val="FF0000"/>
                </a:solidFill>
                <a:latin typeface="Arial Black"/>
                <a:cs typeface="Arial Black"/>
              </a:rPr>
              <a:t>kekuatan</a:t>
            </a:r>
            <a:r>
              <a:rPr sz="2100" b="1" i="1" spc="30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100" b="1" i="1" spc="-40" dirty="0">
                <a:solidFill>
                  <a:srgbClr val="FF0000"/>
                </a:solidFill>
                <a:latin typeface="Arial Black"/>
                <a:cs typeface="Arial Black"/>
              </a:rPr>
              <a:t>rel</a:t>
            </a:r>
            <a:endParaRPr sz="2100" dirty="0">
              <a:latin typeface="Arial Black"/>
              <a:cs typeface="Arial Black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3360421" y="2046732"/>
            <a:ext cx="6376415" cy="200253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3294633" y="1141221"/>
            <a:ext cx="6004560" cy="6362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2000" spc="-245" dirty="0">
                <a:latin typeface="DejaVu Sans"/>
                <a:cs typeface="DejaVu Sans"/>
              </a:rPr>
              <a:t>Terdapat </a:t>
            </a:r>
            <a:r>
              <a:rPr sz="2000" spc="-210" dirty="0" err="1">
                <a:latin typeface="DejaVu Sans"/>
                <a:cs typeface="DejaVu Sans"/>
              </a:rPr>
              <a:t>tiga</a:t>
            </a:r>
            <a:r>
              <a:rPr sz="2000" spc="-210" dirty="0">
                <a:latin typeface="DejaVu Sans"/>
                <a:cs typeface="DejaVu Sans"/>
              </a:rPr>
              <a:t> </a:t>
            </a:r>
            <a:r>
              <a:rPr sz="2000" spc="-300" dirty="0" err="1" smtClean="0">
                <a:latin typeface="DejaVu Sans"/>
                <a:cs typeface="DejaVu Sans"/>
              </a:rPr>
              <a:t>macam</a:t>
            </a:r>
            <a:r>
              <a:rPr sz="2000" spc="-300" dirty="0" smtClean="0">
                <a:latin typeface="DejaVu Sans"/>
                <a:cs typeface="DejaVu Sans"/>
              </a:rPr>
              <a:t>  </a:t>
            </a:r>
            <a:r>
              <a:rPr sz="2000" spc="-165" dirty="0">
                <a:latin typeface="DejaVu Sans"/>
                <a:cs typeface="DejaVu Sans"/>
              </a:rPr>
              <a:t>rel </a:t>
            </a:r>
            <a:r>
              <a:rPr sz="2000" spc="-220" dirty="0">
                <a:latin typeface="DejaVu Sans"/>
                <a:cs typeface="DejaVu Sans"/>
              </a:rPr>
              <a:t>tahan </a:t>
            </a:r>
            <a:r>
              <a:rPr sz="2000" spc="-250" dirty="0">
                <a:latin typeface="DejaVu Sans"/>
                <a:cs typeface="DejaVu Sans"/>
              </a:rPr>
              <a:t>aus</a:t>
            </a:r>
            <a:r>
              <a:rPr sz="2000" spc="-250" dirty="0">
                <a:latin typeface="DejaVu Sans"/>
                <a:cs typeface="DejaVu Sans"/>
              </a:rPr>
              <a:t> </a:t>
            </a:r>
            <a:r>
              <a:rPr sz="2000" spc="-100" dirty="0">
                <a:latin typeface="DejaVu Sans"/>
                <a:cs typeface="DejaVu Sans"/>
              </a:rPr>
              <a:t>(</a:t>
            </a:r>
            <a:r>
              <a:rPr sz="2000" i="1" spc="-100" dirty="0">
                <a:latin typeface="Trebuchet MS"/>
                <a:cs typeface="Trebuchet MS"/>
              </a:rPr>
              <a:t>wear </a:t>
            </a:r>
            <a:r>
              <a:rPr sz="2000" i="1" spc="-105" dirty="0">
                <a:latin typeface="Trebuchet MS"/>
                <a:cs typeface="Trebuchet MS"/>
              </a:rPr>
              <a:t>resistance </a:t>
            </a:r>
            <a:r>
              <a:rPr sz="2000" spc="-5" dirty="0">
                <a:latin typeface="DejaVu Sans"/>
                <a:cs typeface="DejaVu Sans"/>
              </a:rPr>
              <a:t>–</a:t>
            </a:r>
            <a:r>
              <a:rPr sz="2000" spc="-360" dirty="0">
                <a:latin typeface="DejaVu Sans"/>
                <a:cs typeface="DejaVu Sans"/>
              </a:rPr>
              <a:t> </a:t>
            </a:r>
            <a:r>
              <a:rPr sz="2000" spc="-220" dirty="0">
                <a:latin typeface="DejaVu Sans"/>
                <a:cs typeface="DejaVu Sans"/>
              </a:rPr>
              <a:t>WR)</a:t>
            </a:r>
            <a:endParaRPr sz="2000" dirty="0">
              <a:latin typeface="DejaVu Sans"/>
              <a:cs typeface="DejaVu Sans"/>
            </a:endParaRPr>
          </a:p>
          <a:p>
            <a:pPr marL="12700"/>
            <a:r>
              <a:rPr sz="2000" spc="-210" dirty="0">
                <a:latin typeface="DejaVu Sans"/>
                <a:cs typeface="DejaVu Sans"/>
              </a:rPr>
              <a:t>menurut </a:t>
            </a:r>
            <a:r>
              <a:rPr sz="2000" spc="-190" dirty="0">
                <a:latin typeface="DejaVu Sans"/>
                <a:cs typeface="DejaVu Sans"/>
              </a:rPr>
              <a:t>UIC, </a:t>
            </a:r>
            <a:r>
              <a:rPr sz="2000" spc="-204" dirty="0">
                <a:latin typeface="DejaVu Sans"/>
                <a:cs typeface="DejaVu Sans"/>
              </a:rPr>
              <a:t>yaitu </a:t>
            </a:r>
            <a:r>
              <a:rPr sz="2000" spc="-245" dirty="0">
                <a:latin typeface="DejaVu Sans"/>
                <a:cs typeface="DejaVu Sans"/>
              </a:rPr>
              <a:t>WR </a:t>
            </a:r>
            <a:r>
              <a:rPr sz="2000" spc="-5" dirty="0">
                <a:latin typeface="DejaVu Sans"/>
                <a:cs typeface="DejaVu Sans"/>
              </a:rPr>
              <a:t>– </a:t>
            </a:r>
            <a:r>
              <a:rPr sz="2000" spc="-170" dirty="0">
                <a:latin typeface="DejaVu Sans"/>
                <a:cs typeface="DejaVu Sans"/>
              </a:rPr>
              <a:t>A, </a:t>
            </a:r>
            <a:r>
              <a:rPr sz="2000" spc="-225" dirty="0">
                <a:latin typeface="DejaVu Sans"/>
                <a:cs typeface="DejaVu Sans"/>
              </a:rPr>
              <a:t>WR-B </a:t>
            </a:r>
            <a:r>
              <a:rPr sz="2000" spc="-235" dirty="0">
                <a:latin typeface="DejaVu Sans"/>
                <a:cs typeface="DejaVu Sans"/>
              </a:rPr>
              <a:t>dan</a:t>
            </a:r>
            <a:r>
              <a:rPr sz="2000" spc="-310" dirty="0">
                <a:latin typeface="DejaVu Sans"/>
                <a:cs typeface="DejaVu Sans"/>
              </a:rPr>
              <a:t> </a:t>
            </a:r>
            <a:r>
              <a:rPr sz="2000" spc="-235" dirty="0">
                <a:latin typeface="DejaVu Sans"/>
                <a:cs typeface="DejaVu Sans"/>
              </a:rPr>
              <a:t>WR-C</a:t>
            </a:r>
            <a:endParaRPr sz="2000" dirty="0">
              <a:latin typeface="DejaVu Sans"/>
              <a:cs typeface="DejaVu Sans"/>
            </a:endParaRPr>
          </a:p>
        </p:txBody>
      </p:sp>
    </p:spTree>
    <p:extLst>
      <p:ext uri="{BB962C8B-B14F-4D97-AF65-F5344CB8AC3E}">
        <p14:creationId xmlns:p14="http://schemas.microsoft.com/office/powerpoint/2010/main" val="4191341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919693" y="1120233"/>
            <a:ext cx="4050794" cy="813684"/>
          </a:xfrm>
          <a:prstGeom prst="rect">
            <a:avLst/>
          </a:prstGeom>
        </p:spPr>
        <p:txBody>
          <a:bodyPr vert="horz" wrap="square" lIns="0" tIns="74295" rIns="0" bIns="0" rtlCol="0" anchor="t">
            <a:spAutoFit/>
          </a:bodyPr>
          <a:lstStyle/>
          <a:p>
            <a:pPr marL="355600" marR="5080" indent="-342900">
              <a:lnSpc>
                <a:spcPct val="80000"/>
              </a:lnSpc>
              <a:spcBef>
                <a:spcPts val="585"/>
              </a:spcBef>
            </a:pPr>
            <a:r>
              <a:rPr lang="id-ID" sz="2000" cap="none" spc="-204" dirty="0" smtClean="0">
                <a:latin typeface="Arial" panose="020B0604020202020204" pitchFamily="34" charset="0"/>
                <a:cs typeface="Arial" panose="020B0604020202020204" pitchFamily="34" charset="0"/>
              </a:rPr>
              <a:t>WR-A </a:t>
            </a:r>
            <a:r>
              <a:rPr lang="id-ID" sz="2000" cap="none" spc="-229" dirty="0" smtClean="0">
                <a:latin typeface="Arial" panose="020B0604020202020204" pitchFamily="34" charset="0"/>
                <a:cs typeface="Arial" panose="020B0604020202020204" pitchFamily="34" charset="0"/>
              </a:rPr>
              <a:t>Termasuk </a:t>
            </a:r>
            <a:r>
              <a:rPr lang="id-ID" sz="2000" cap="none" spc="-210" dirty="0" smtClean="0">
                <a:latin typeface="Arial" panose="020B0604020202020204" pitchFamily="34" charset="0"/>
                <a:cs typeface="Arial" panose="020B0604020202020204" pitchFamily="34" charset="0"/>
              </a:rPr>
              <a:t>Baja </a:t>
            </a:r>
            <a:r>
              <a:rPr lang="id-ID" sz="2000" cap="none" spc="-220" dirty="0" smtClean="0">
                <a:latin typeface="Arial" panose="020B0604020202020204" pitchFamily="34" charset="0"/>
                <a:cs typeface="Arial" panose="020B0604020202020204" pitchFamily="34" charset="0"/>
              </a:rPr>
              <a:t>Berkadar  </a:t>
            </a:r>
            <a:r>
              <a:rPr lang="id-ID" sz="2000" cap="none" spc="-225" dirty="0" smtClean="0">
                <a:latin typeface="Arial" panose="020B0604020202020204" pitchFamily="34" charset="0"/>
                <a:cs typeface="Arial" panose="020B0604020202020204" pitchFamily="34" charset="0"/>
              </a:rPr>
              <a:t>Carbon </a:t>
            </a:r>
            <a:r>
              <a:rPr lang="id-ID" sz="2000" cap="none" spc="-195" dirty="0" smtClean="0">
                <a:latin typeface="Arial" panose="020B0604020202020204" pitchFamily="34" charset="0"/>
                <a:cs typeface="Arial" panose="020B0604020202020204" pitchFamily="34" charset="0"/>
              </a:rPr>
              <a:t>Tinggi </a:t>
            </a:r>
            <a:r>
              <a:rPr lang="id-ID" sz="2000" cap="none" spc="-250" dirty="0" smtClean="0">
                <a:latin typeface="Arial" panose="020B0604020202020204" pitchFamily="34" charset="0"/>
                <a:cs typeface="Arial" panose="020B0604020202020204" pitchFamily="34" charset="0"/>
              </a:rPr>
              <a:t>Sehingga  </a:t>
            </a:r>
            <a:r>
              <a:rPr lang="id-ID" sz="2000" cap="none" spc="-254" dirty="0" smtClean="0">
                <a:latin typeface="Arial" panose="020B0604020202020204" pitchFamily="34" charset="0"/>
                <a:cs typeface="Arial" panose="020B0604020202020204" pitchFamily="34" charset="0"/>
              </a:rPr>
              <a:t>Mempunyai </a:t>
            </a:r>
            <a:r>
              <a:rPr lang="id-ID" sz="2000" cap="none" spc="-240" dirty="0" smtClean="0">
                <a:latin typeface="Arial" panose="020B0604020202020204" pitchFamily="34" charset="0"/>
                <a:cs typeface="Arial" panose="020B0604020202020204" pitchFamily="34" charset="0"/>
              </a:rPr>
              <a:t>Ketahanan  </a:t>
            </a:r>
            <a:r>
              <a:rPr lang="id-ID" sz="2000" cap="none" spc="-215" dirty="0" smtClean="0">
                <a:latin typeface="Arial" panose="020B0604020202020204" pitchFamily="34" charset="0"/>
                <a:cs typeface="Arial" panose="020B0604020202020204" pitchFamily="34" charset="0"/>
              </a:rPr>
              <a:t>Terhadap </a:t>
            </a:r>
            <a:r>
              <a:rPr lang="id-ID" sz="2000" cap="none" spc="-250" dirty="0" smtClean="0">
                <a:latin typeface="Arial" panose="020B0604020202020204" pitchFamily="34" charset="0"/>
                <a:cs typeface="Arial" panose="020B0604020202020204" pitchFamily="34" charset="0"/>
              </a:rPr>
              <a:t>Aus </a:t>
            </a:r>
            <a:r>
              <a:rPr lang="id-ID" sz="2000" cap="none" spc="-175" dirty="0" smtClean="0"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id-ID" sz="2000" cap="none" spc="-12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sz="2000" cap="none" spc="-245" dirty="0" smtClean="0">
                <a:latin typeface="Arial" panose="020B0604020202020204" pitchFamily="34" charset="0"/>
                <a:cs typeface="Arial" panose="020B0604020202020204" pitchFamily="34" charset="0"/>
              </a:rPr>
              <a:t>Besar.</a:t>
            </a:r>
            <a:endParaRPr lang="id-ID" sz="2000" cap="none" spc="-245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510788" y="2051050"/>
            <a:ext cx="3371850" cy="4299254"/>
          </a:xfrm>
          <a:prstGeom prst="rect">
            <a:avLst/>
          </a:prstGeom>
        </p:spPr>
        <p:txBody>
          <a:bodyPr vert="horz" wrap="square" lIns="0" tIns="74295" rIns="0" bIns="0" rtlCol="0">
            <a:spAutoFit/>
          </a:bodyPr>
          <a:lstStyle/>
          <a:p>
            <a:pPr marL="355600" marR="262890" indent="-342900">
              <a:lnSpc>
                <a:spcPct val="80000"/>
              </a:lnSpc>
              <a:spcBef>
                <a:spcPts val="585"/>
              </a:spcBef>
            </a:pPr>
            <a:r>
              <a:rPr sz="2000" spc="-225" dirty="0">
                <a:latin typeface="DejaVu Sans"/>
                <a:cs typeface="DejaVu Sans"/>
              </a:rPr>
              <a:t>WR-B </a:t>
            </a:r>
            <a:r>
              <a:rPr sz="2000" spc="-229" dirty="0">
                <a:latin typeface="DejaVu Sans"/>
                <a:cs typeface="DejaVu Sans"/>
              </a:rPr>
              <a:t>termasuk </a:t>
            </a:r>
            <a:r>
              <a:rPr sz="2000" spc="-210" dirty="0">
                <a:latin typeface="DejaVu Sans"/>
                <a:cs typeface="DejaVu Sans"/>
              </a:rPr>
              <a:t>baja </a:t>
            </a:r>
            <a:r>
              <a:rPr sz="2000" spc="-220" dirty="0">
                <a:latin typeface="DejaVu Sans"/>
                <a:cs typeface="DejaVu Sans"/>
              </a:rPr>
              <a:t>berkadar  </a:t>
            </a:r>
            <a:r>
              <a:rPr sz="2000" spc="-225" dirty="0">
                <a:latin typeface="DejaVu Sans"/>
                <a:cs typeface="DejaVu Sans"/>
              </a:rPr>
              <a:t>Carbon</a:t>
            </a:r>
            <a:r>
              <a:rPr sz="2000" spc="-204" dirty="0">
                <a:latin typeface="DejaVu Sans"/>
                <a:cs typeface="DejaVu Sans"/>
              </a:rPr>
              <a:t> </a:t>
            </a:r>
            <a:r>
              <a:rPr sz="2000" spc="-260" dirty="0">
                <a:latin typeface="DejaVu Sans"/>
                <a:cs typeface="DejaVu Sans"/>
              </a:rPr>
              <a:t>sedang</a:t>
            </a:r>
            <a:endParaRPr sz="2000" dirty="0">
              <a:latin typeface="DejaVu Sans"/>
              <a:cs typeface="DejaVu Sans"/>
            </a:endParaRPr>
          </a:p>
          <a:p>
            <a:pPr marL="355600" marR="266065" indent="-342900">
              <a:lnSpc>
                <a:spcPts val="1920"/>
              </a:lnSpc>
              <a:spcBef>
                <a:spcPts val="459"/>
              </a:spcBef>
            </a:pPr>
            <a:r>
              <a:rPr sz="2000" spc="-235" dirty="0">
                <a:latin typeface="DejaVu Sans"/>
                <a:cs typeface="DejaVu Sans"/>
              </a:rPr>
              <a:t>WR-C </a:t>
            </a:r>
            <a:r>
              <a:rPr sz="2000" spc="-229" dirty="0">
                <a:latin typeface="DejaVu Sans"/>
                <a:cs typeface="DejaVu Sans"/>
              </a:rPr>
              <a:t>termasuk </a:t>
            </a:r>
            <a:r>
              <a:rPr sz="2000" spc="-210" dirty="0">
                <a:latin typeface="DejaVu Sans"/>
                <a:cs typeface="DejaVu Sans"/>
              </a:rPr>
              <a:t>baja </a:t>
            </a:r>
            <a:r>
              <a:rPr sz="2000" spc="-220" dirty="0">
                <a:latin typeface="DejaVu Sans"/>
                <a:cs typeface="DejaVu Sans"/>
              </a:rPr>
              <a:t>berkadar  </a:t>
            </a:r>
            <a:r>
              <a:rPr sz="2000" spc="-225" dirty="0">
                <a:latin typeface="DejaVu Sans"/>
                <a:cs typeface="DejaVu Sans"/>
              </a:rPr>
              <a:t>Carbon</a:t>
            </a:r>
            <a:r>
              <a:rPr sz="2000" spc="-204" dirty="0">
                <a:latin typeface="DejaVu Sans"/>
                <a:cs typeface="DejaVu Sans"/>
              </a:rPr>
              <a:t> </a:t>
            </a:r>
            <a:r>
              <a:rPr sz="2000" spc="-220" dirty="0">
                <a:latin typeface="DejaVu Sans"/>
                <a:cs typeface="DejaVu Sans"/>
              </a:rPr>
              <a:t>rendah</a:t>
            </a:r>
            <a:endParaRPr sz="2000" dirty="0">
              <a:latin typeface="DejaVu Sans"/>
              <a:cs typeface="DejaVu Sans"/>
            </a:endParaRPr>
          </a:p>
          <a:p>
            <a:pPr>
              <a:spcBef>
                <a:spcPts val="25"/>
              </a:spcBef>
            </a:pPr>
            <a:endParaRPr sz="2500" dirty="0">
              <a:latin typeface="Times New Roman"/>
              <a:cs typeface="Times New Roman"/>
            </a:endParaRPr>
          </a:p>
          <a:p>
            <a:pPr marL="355600" marR="167005" indent="-342900">
              <a:lnSpc>
                <a:spcPct val="80000"/>
              </a:lnSpc>
            </a:pPr>
            <a:r>
              <a:rPr sz="2000" spc="-254" dirty="0">
                <a:latin typeface="DejaVu Sans"/>
                <a:cs typeface="DejaVu Sans"/>
              </a:rPr>
              <a:t>Keausan </a:t>
            </a:r>
            <a:r>
              <a:rPr sz="2000" spc="-165" dirty="0">
                <a:latin typeface="DejaVu Sans"/>
                <a:cs typeface="DejaVu Sans"/>
              </a:rPr>
              <a:t>rel </a:t>
            </a:r>
            <a:r>
              <a:rPr sz="2000" spc="-195" dirty="0">
                <a:latin typeface="DejaVu Sans"/>
                <a:cs typeface="DejaVu Sans"/>
              </a:rPr>
              <a:t>diukur </a:t>
            </a:r>
            <a:r>
              <a:rPr sz="2000" spc="-245" dirty="0">
                <a:latin typeface="DejaVu Sans"/>
                <a:cs typeface="DejaVu Sans"/>
              </a:rPr>
              <a:t>pada </a:t>
            </a:r>
            <a:r>
              <a:rPr sz="2000" spc="-260" dirty="0">
                <a:latin typeface="DejaVu Sans"/>
                <a:cs typeface="DejaVu Sans"/>
              </a:rPr>
              <a:t>2 </a:t>
            </a:r>
            <a:r>
              <a:rPr sz="2000" spc="-229" dirty="0">
                <a:latin typeface="DejaVu Sans"/>
                <a:cs typeface="DejaVu Sans"/>
              </a:rPr>
              <a:t>arah  </a:t>
            </a:r>
            <a:r>
              <a:rPr sz="2000" spc="-204" dirty="0">
                <a:latin typeface="DejaVu Sans"/>
                <a:cs typeface="DejaVu Sans"/>
              </a:rPr>
              <a:t>yaitu</a:t>
            </a:r>
            <a:r>
              <a:rPr sz="2000" spc="-200" dirty="0">
                <a:latin typeface="DejaVu Sans"/>
                <a:cs typeface="DejaVu Sans"/>
              </a:rPr>
              <a:t> </a:t>
            </a:r>
            <a:r>
              <a:rPr sz="2000" spc="-140" dirty="0">
                <a:latin typeface="DejaVu Sans"/>
                <a:cs typeface="DejaVu Sans"/>
              </a:rPr>
              <a:t>:</a:t>
            </a:r>
            <a:endParaRPr sz="2000" dirty="0">
              <a:latin typeface="DejaVu Sans"/>
              <a:cs typeface="DejaVu Sans"/>
            </a:endParaRPr>
          </a:p>
          <a:p>
            <a:pPr marL="355600" marR="203835" indent="-342900">
              <a:lnSpc>
                <a:spcPct val="80000"/>
              </a:lnSpc>
              <a:spcBef>
                <a:spcPts val="480"/>
              </a:spcBef>
            </a:pPr>
            <a:r>
              <a:rPr sz="2000" spc="-215" dirty="0">
                <a:latin typeface="DejaVu Sans"/>
                <a:cs typeface="DejaVu Sans"/>
              </a:rPr>
              <a:t>Arah </a:t>
            </a:r>
            <a:r>
              <a:rPr sz="2000" spc="-195" dirty="0">
                <a:latin typeface="DejaVu Sans"/>
                <a:cs typeface="DejaVu Sans"/>
              </a:rPr>
              <a:t>vertikal </a:t>
            </a:r>
            <a:r>
              <a:rPr sz="2000" spc="-175" dirty="0">
                <a:latin typeface="DejaVu Sans"/>
                <a:cs typeface="DejaVu Sans"/>
              </a:rPr>
              <a:t>( </a:t>
            </a:r>
            <a:r>
              <a:rPr sz="2000" spc="-270" dirty="0">
                <a:latin typeface="DejaVu Sans"/>
                <a:cs typeface="DejaVu Sans"/>
              </a:rPr>
              <a:t>a </a:t>
            </a:r>
            <a:r>
              <a:rPr sz="2000" spc="-175" dirty="0">
                <a:latin typeface="DejaVu Sans"/>
                <a:cs typeface="DejaVu Sans"/>
              </a:rPr>
              <a:t>) </a:t>
            </a:r>
            <a:r>
              <a:rPr sz="2000" spc="-240" dirty="0">
                <a:latin typeface="DejaVu Sans"/>
                <a:cs typeface="DejaVu Sans"/>
              </a:rPr>
              <a:t>dan </a:t>
            </a:r>
            <a:r>
              <a:rPr sz="2000" spc="-229" dirty="0">
                <a:latin typeface="DejaVu Sans"/>
                <a:cs typeface="DejaVu Sans"/>
              </a:rPr>
              <a:t>arah </a:t>
            </a:r>
            <a:r>
              <a:rPr sz="2000" spc="-200" dirty="0">
                <a:latin typeface="DejaVu Sans"/>
                <a:cs typeface="DejaVu Sans"/>
              </a:rPr>
              <a:t>45º  </a:t>
            </a:r>
            <a:r>
              <a:rPr sz="2000" spc="-180" dirty="0">
                <a:latin typeface="DejaVu Sans"/>
                <a:cs typeface="DejaVu Sans"/>
              </a:rPr>
              <a:t>dari </a:t>
            </a:r>
            <a:r>
              <a:rPr sz="2000" spc="-260" dirty="0">
                <a:latin typeface="DejaVu Sans"/>
                <a:cs typeface="DejaVu Sans"/>
              </a:rPr>
              <a:t>sumbu </a:t>
            </a:r>
            <a:r>
              <a:rPr sz="2000" spc="-195" dirty="0">
                <a:latin typeface="DejaVu Sans"/>
                <a:cs typeface="DejaVu Sans"/>
              </a:rPr>
              <a:t>vertikal</a:t>
            </a:r>
            <a:r>
              <a:rPr sz="2000" spc="-195" dirty="0">
                <a:latin typeface="DejaVu Sans"/>
                <a:cs typeface="DejaVu Sans"/>
              </a:rPr>
              <a:t> </a:t>
            </a:r>
            <a:r>
              <a:rPr sz="2000" spc="-175" dirty="0">
                <a:latin typeface="DejaVu Sans"/>
                <a:cs typeface="DejaVu Sans"/>
              </a:rPr>
              <a:t>( </a:t>
            </a:r>
            <a:r>
              <a:rPr sz="2000" spc="-235" dirty="0">
                <a:latin typeface="DejaVu Sans"/>
                <a:cs typeface="DejaVu Sans"/>
              </a:rPr>
              <a:t>e</a:t>
            </a:r>
            <a:r>
              <a:rPr sz="2000" spc="-114" dirty="0">
                <a:latin typeface="DejaVu Sans"/>
                <a:cs typeface="DejaVu Sans"/>
              </a:rPr>
              <a:t> </a:t>
            </a:r>
            <a:r>
              <a:rPr sz="2000" spc="-175" dirty="0">
                <a:latin typeface="DejaVu Sans"/>
                <a:cs typeface="DejaVu Sans"/>
              </a:rPr>
              <a:t>)</a:t>
            </a:r>
            <a:endParaRPr sz="2000" dirty="0">
              <a:latin typeface="DejaVu Sans"/>
              <a:cs typeface="DejaVu Sans"/>
            </a:endParaRPr>
          </a:p>
          <a:p>
            <a:pPr>
              <a:spcBef>
                <a:spcPts val="45"/>
              </a:spcBef>
            </a:pPr>
            <a:endParaRPr sz="2050" dirty="0">
              <a:latin typeface="Times New Roman"/>
              <a:cs typeface="Times New Roman"/>
            </a:endParaRPr>
          </a:p>
          <a:p>
            <a:pPr marL="12700"/>
            <a:r>
              <a:rPr sz="2000" spc="-265" dirty="0">
                <a:solidFill>
                  <a:srgbClr val="CC0000"/>
                </a:solidFill>
                <a:latin typeface="DejaVu Sans"/>
                <a:cs typeface="DejaVu Sans"/>
              </a:rPr>
              <a:t>Harga </a:t>
            </a:r>
            <a:r>
              <a:rPr sz="2000" spc="-235" dirty="0">
                <a:solidFill>
                  <a:srgbClr val="CC0000"/>
                </a:solidFill>
                <a:latin typeface="DejaVu Sans"/>
                <a:cs typeface="DejaVu Sans"/>
              </a:rPr>
              <a:t>e </a:t>
            </a:r>
            <a:r>
              <a:rPr sz="2000" spc="-290" dirty="0">
                <a:solidFill>
                  <a:srgbClr val="CC0000"/>
                </a:solidFill>
                <a:latin typeface="DejaVu Sans"/>
                <a:cs typeface="DejaVu Sans"/>
              </a:rPr>
              <a:t>maks</a:t>
            </a:r>
            <a:r>
              <a:rPr sz="2000" spc="-290" dirty="0">
                <a:solidFill>
                  <a:srgbClr val="CC0000"/>
                </a:solidFill>
                <a:latin typeface="DejaVu Sans"/>
                <a:cs typeface="DejaVu Sans"/>
              </a:rPr>
              <a:t> </a:t>
            </a:r>
            <a:r>
              <a:rPr sz="2000" spc="-680" dirty="0">
                <a:solidFill>
                  <a:srgbClr val="CC0000"/>
                </a:solidFill>
                <a:latin typeface="DejaVu Sans"/>
                <a:cs typeface="DejaVu Sans"/>
              </a:rPr>
              <a:t>=</a:t>
            </a:r>
            <a:r>
              <a:rPr sz="2000" spc="-190" dirty="0">
                <a:solidFill>
                  <a:srgbClr val="CC0000"/>
                </a:solidFill>
                <a:latin typeface="DejaVu Sans"/>
                <a:cs typeface="DejaVu Sans"/>
              </a:rPr>
              <a:t> </a:t>
            </a:r>
            <a:r>
              <a:rPr sz="2000" spc="-229" dirty="0">
                <a:solidFill>
                  <a:srgbClr val="CC0000"/>
                </a:solidFill>
                <a:latin typeface="DejaVu Sans"/>
                <a:cs typeface="DejaVu Sans"/>
              </a:rPr>
              <a:t>0,54 </a:t>
            </a:r>
            <a:r>
              <a:rPr sz="2000" spc="-215" dirty="0">
                <a:solidFill>
                  <a:srgbClr val="CC0000"/>
                </a:solidFill>
                <a:latin typeface="DejaVu Sans"/>
                <a:cs typeface="DejaVu Sans"/>
              </a:rPr>
              <a:t>h </a:t>
            </a:r>
            <a:r>
              <a:rPr sz="2000" spc="-5" dirty="0">
                <a:solidFill>
                  <a:srgbClr val="CC0000"/>
                </a:solidFill>
                <a:latin typeface="DejaVu Sans"/>
                <a:cs typeface="DejaVu Sans"/>
              </a:rPr>
              <a:t>–</a:t>
            </a:r>
            <a:r>
              <a:rPr sz="2000" spc="-260" dirty="0">
                <a:solidFill>
                  <a:srgbClr val="CC0000"/>
                </a:solidFill>
                <a:latin typeface="DejaVu Sans"/>
                <a:cs typeface="DejaVu Sans"/>
              </a:rPr>
              <a:t> 4</a:t>
            </a:r>
            <a:endParaRPr sz="2000" dirty="0">
              <a:latin typeface="DejaVu Sans"/>
              <a:cs typeface="DejaVu Sans"/>
            </a:endParaRPr>
          </a:p>
          <a:p>
            <a:pPr>
              <a:spcBef>
                <a:spcPts val="5"/>
              </a:spcBef>
            </a:pPr>
            <a:endParaRPr sz="2500" dirty="0">
              <a:latin typeface="Times New Roman"/>
              <a:cs typeface="Times New Roman"/>
            </a:endParaRPr>
          </a:p>
          <a:p>
            <a:pPr marL="355600" marR="5080" indent="-342900" algn="just">
              <a:lnSpc>
                <a:spcPct val="80100"/>
              </a:lnSpc>
            </a:pPr>
            <a:r>
              <a:rPr sz="2000" spc="-250" dirty="0">
                <a:latin typeface="DejaVu Sans"/>
                <a:cs typeface="DejaVu Sans"/>
              </a:rPr>
              <a:t>Batas aus </a:t>
            </a:r>
            <a:r>
              <a:rPr sz="2000" spc="-275" dirty="0">
                <a:latin typeface="DejaVu Sans"/>
                <a:cs typeface="DejaVu Sans"/>
              </a:rPr>
              <a:t>maksimum </a:t>
            </a:r>
            <a:r>
              <a:rPr sz="2000" spc="-204" dirty="0">
                <a:latin typeface="DejaVu Sans"/>
                <a:cs typeface="DejaVu Sans"/>
              </a:rPr>
              <a:t>ditentukan  untuk </a:t>
            </a:r>
            <a:r>
              <a:rPr sz="2000" spc="-245" dirty="0">
                <a:latin typeface="DejaVu Sans"/>
                <a:cs typeface="DejaVu Sans"/>
              </a:rPr>
              <a:t>masing-masing </a:t>
            </a:r>
            <a:r>
              <a:rPr sz="2000" spc="-165" dirty="0">
                <a:latin typeface="DejaVu Sans"/>
                <a:cs typeface="DejaVu Sans"/>
              </a:rPr>
              <a:t>tipe rel  </a:t>
            </a:r>
            <a:r>
              <a:rPr sz="2000" spc="-190" dirty="0">
                <a:latin typeface="DejaVu Sans"/>
                <a:cs typeface="DejaVu Sans"/>
              </a:rPr>
              <a:t>seperti daftar</a:t>
            </a:r>
            <a:r>
              <a:rPr sz="2000" spc="-175" dirty="0">
                <a:latin typeface="DejaVu Sans"/>
                <a:cs typeface="DejaVu Sans"/>
              </a:rPr>
              <a:t> </a:t>
            </a:r>
            <a:r>
              <a:rPr sz="2000" spc="-225" dirty="0">
                <a:latin typeface="DejaVu Sans"/>
                <a:cs typeface="DejaVu Sans"/>
              </a:rPr>
              <a:t>disamping</a:t>
            </a:r>
            <a:r>
              <a:rPr sz="2000" spc="-225" dirty="0">
                <a:latin typeface="DejaVu Sans"/>
                <a:cs typeface="DejaVu Sans"/>
              </a:rPr>
              <a:t>.</a:t>
            </a:r>
            <a:endParaRPr sz="2000" dirty="0">
              <a:latin typeface="DejaVu Sans"/>
              <a:cs typeface="DejaVu Sans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7738300" y="3699066"/>
          <a:ext cx="2800350" cy="215328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33450"/>
                <a:gridCol w="933450"/>
                <a:gridCol w="933450"/>
              </a:tblGrid>
              <a:tr h="748030">
                <a:tc>
                  <a:txBody>
                    <a:bodyPr/>
                    <a:lstStyle/>
                    <a:p>
                      <a:pPr marL="274955">
                        <a:lnSpc>
                          <a:spcPct val="100000"/>
                        </a:lnSpc>
                        <a:spcBef>
                          <a:spcPts val="990"/>
                        </a:spcBef>
                      </a:pPr>
                      <a:r>
                        <a:rPr sz="1600" b="1" spc="-10" dirty="0">
                          <a:latin typeface="Arial"/>
                          <a:cs typeface="Arial"/>
                        </a:rPr>
                        <a:t>Tipe</a:t>
                      </a:r>
                      <a:endParaRPr sz="1600">
                        <a:latin typeface="Arial"/>
                        <a:cs typeface="Arial"/>
                      </a:endParaRPr>
                    </a:p>
                    <a:p>
                      <a:pPr marL="323850">
                        <a:lnSpc>
                          <a:spcPct val="100000"/>
                        </a:lnSpc>
                      </a:pPr>
                      <a:r>
                        <a:rPr sz="1600" b="1" spc="-5" dirty="0">
                          <a:latin typeface="Arial"/>
                          <a:cs typeface="Arial"/>
                        </a:rPr>
                        <a:t>Rel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1257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9209" algn="ctr">
                        <a:lnSpc>
                          <a:spcPct val="100000"/>
                        </a:lnSpc>
                        <a:spcBef>
                          <a:spcPts val="800"/>
                        </a:spcBef>
                      </a:pPr>
                      <a:r>
                        <a:rPr sz="1600" b="1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1600" b="1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5" dirty="0">
                          <a:latin typeface="Arial"/>
                          <a:cs typeface="Arial"/>
                        </a:rPr>
                        <a:t>maks</a:t>
                      </a:r>
                      <a:endParaRPr sz="1600">
                        <a:latin typeface="Arial"/>
                        <a:cs typeface="Arial"/>
                      </a:endParaRPr>
                    </a:p>
                    <a:p>
                      <a:pPr marL="31115" algn="ctr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sz="1600" b="1" spc="-10" dirty="0">
                          <a:latin typeface="Arial"/>
                          <a:cs typeface="Arial"/>
                        </a:rPr>
                        <a:t>(mm)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1016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9845" algn="ctr">
                        <a:lnSpc>
                          <a:spcPct val="100000"/>
                        </a:lnSpc>
                        <a:spcBef>
                          <a:spcPts val="800"/>
                        </a:spcBef>
                      </a:pPr>
                      <a:r>
                        <a:rPr sz="1600" b="1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1600" b="1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5" dirty="0">
                          <a:latin typeface="Arial"/>
                          <a:cs typeface="Arial"/>
                        </a:rPr>
                        <a:t>maks</a:t>
                      </a:r>
                      <a:endParaRPr sz="1600">
                        <a:latin typeface="Arial"/>
                        <a:cs typeface="Arial"/>
                      </a:endParaRPr>
                    </a:p>
                    <a:p>
                      <a:pPr marL="31115" algn="ctr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sz="1600" b="1" spc="-10" dirty="0">
                          <a:latin typeface="Arial"/>
                          <a:cs typeface="Arial"/>
                        </a:rPr>
                        <a:t>(mm)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1016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405255">
                <a:tc>
                  <a:txBody>
                    <a:bodyPr/>
                    <a:lstStyle/>
                    <a:p>
                      <a:pPr marL="266700">
                        <a:lnSpc>
                          <a:spcPct val="100000"/>
                        </a:lnSpc>
                        <a:spcBef>
                          <a:spcPts val="1085"/>
                        </a:spcBef>
                      </a:pPr>
                      <a:r>
                        <a:rPr sz="1600" b="1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1600" b="1" spc="-1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10" dirty="0">
                          <a:latin typeface="Arial"/>
                          <a:cs typeface="Arial"/>
                        </a:rPr>
                        <a:t>42</a:t>
                      </a:r>
                      <a:endParaRPr sz="1600">
                        <a:latin typeface="Arial"/>
                        <a:cs typeface="Arial"/>
                      </a:endParaRPr>
                    </a:p>
                    <a:p>
                      <a:pPr marL="266700">
                        <a:lnSpc>
                          <a:spcPct val="100000"/>
                        </a:lnSpc>
                        <a:spcBef>
                          <a:spcPts val="385"/>
                        </a:spcBef>
                      </a:pPr>
                      <a:r>
                        <a:rPr sz="1600" b="1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1600" b="1" spc="-1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10" dirty="0">
                          <a:latin typeface="Arial"/>
                          <a:cs typeface="Arial"/>
                        </a:rPr>
                        <a:t>50</a:t>
                      </a:r>
                      <a:endParaRPr sz="1600">
                        <a:latin typeface="Arial"/>
                        <a:cs typeface="Arial"/>
                      </a:endParaRPr>
                    </a:p>
                    <a:p>
                      <a:pPr marL="266700">
                        <a:lnSpc>
                          <a:spcPct val="100000"/>
                        </a:lnSpc>
                        <a:spcBef>
                          <a:spcPts val="385"/>
                        </a:spcBef>
                      </a:pPr>
                      <a:r>
                        <a:rPr sz="1600" b="1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1600" b="1" spc="-1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10" dirty="0">
                          <a:latin typeface="Arial"/>
                          <a:cs typeface="Arial"/>
                        </a:rPr>
                        <a:t>54</a:t>
                      </a:r>
                      <a:endParaRPr sz="1600">
                        <a:latin typeface="Arial"/>
                        <a:cs typeface="Arial"/>
                      </a:endParaRPr>
                    </a:p>
                    <a:p>
                      <a:pPr marL="266700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sz="1600" b="1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1600" b="1" spc="-1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10" dirty="0">
                          <a:latin typeface="Arial"/>
                          <a:cs typeface="Arial"/>
                        </a:rPr>
                        <a:t>60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13779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115" algn="ctr">
                        <a:lnSpc>
                          <a:spcPct val="100000"/>
                        </a:lnSpc>
                        <a:spcBef>
                          <a:spcPts val="1085"/>
                        </a:spcBef>
                      </a:pPr>
                      <a:r>
                        <a:rPr sz="1600" b="1" spc="-5" dirty="0">
                          <a:latin typeface="Arial"/>
                          <a:cs typeface="Arial"/>
                        </a:rPr>
                        <a:t>13</a:t>
                      </a:r>
                      <a:endParaRPr sz="1600">
                        <a:latin typeface="Arial"/>
                        <a:cs typeface="Arial"/>
                      </a:endParaRPr>
                    </a:p>
                    <a:p>
                      <a:pPr marL="31115" algn="ctr">
                        <a:lnSpc>
                          <a:spcPct val="100000"/>
                        </a:lnSpc>
                        <a:spcBef>
                          <a:spcPts val="385"/>
                        </a:spcBef>
                      </a:pPr>
                      <a:r>
                        <a:rPr sz="1600" b="1" spc="-5" dirty="0">
                          <a:latin typeface="Arial"/>
                          <a:cs typeface="Arial"/>
                        </a:rPr>
                        <a:t>15</a:t>
                      </a:r>
                      <a:endParaRPr sz="1600">
                        <a:latin typeface="Arial"/>
                        <a:cs typeface="Arial"/>
                      </a:endParaRPr>
                    </a:p>
                    <a:p>
                      <a:pPr marL="31115" algn="ctr">
                        <a:lnSpc>
                          <a:spcPct val="100000"/>
                        </a:lnSpc>
                        <a:spcBef>
                          <a:spcPts val="385"/>
                        </a:spcBef>
                      </a:pPr>
                      <a:r>
                        <a:rPr sz="1600" b="1" spc="-5" dirty="0">
                          <a:latin typeface="Arial"/>
                          <a:cs typeface="Arial"/>
                        </a:rPr>
                        <a:t>15</a:t>
                      </a:r>
                      <a:endParaRPr sz="1600">
                        <a:latin typeface="Arial"/>
                        <a:cs typeface="Arial"/>
                      </a:endParaRPr>
                    </a:p>
                    <a:p>
                      <a:pPr marL="31115" algn="ctr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sz="1600" b="1" spc="-5" dirty="0">
                          <a:latin typeface="Arial"/>
                          <a:cs typeface="Arial"/>
                        </a:rPr>
                        <a:t>15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1377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115" algn="ctr">
                        <a:lnSpc>
                          <a:spcPct val="100000"/>
                        </a:lnSpc>
                        <a:spcBef>
                          <a:spcPts val="1085"/>
                        </a:spcBef>
                      </a:pPr>
                      <a:r>
                        <a:rPr sz="1600" b="1" spc="-5" dirty="0">
                          <a:latin typeface="Arial"/>
                          <a:cs typeface="Arial"/>
                        </a:rPr>
                        <a:t>10</a:t>
                      </a:r>
                      <a:endParaRPr sz="1600">
                        <a:latin typeface="Arial"/>
                        <a:cs typeface="Arial"/>
                      </a:endParaRPr>
                    </a:p>
                    <a:p>
                      <a:pPr marL="31115" algn="ctr">
                        <a:lnSpc>
                          <a:spcPct val="100000"/>
                        </a:lnSpc>
                        <a:spcBef>
                          <a:spcPts val="385"/>
                        </a:spcBef>
                      </a:pPr>
                      <a:r>
                        <a:rPr sz="1600" b="1" spc="-5" dirty="0">
                          <a:latin typeface="Arial"/>
                          <a:cs typeface="Arial"/>
                        </a:rPr>
                        <a:t>12</a:t>
                      </a:r>
                      <a:endParaRPr sz="1600">
                        <a:latin typeface="Arial"/>
                        <a:cs typeface="Arial"/>
                      </a:endParaRPr>
                    </a:p>
                    <a:p>
                      <a:pPr marL="31115" algn="ctr">
                        <a:lnSpc>
                          <a:spcPct val="100000"/>
                        </a:lnSpc>
                        <a:spcBef>
                          <a:spcPts val="385"/>
                        </a:spcBef>
                      </a:pPr>
                      <a:r>
                        <a:rPr sz="1600" b="1" spc="-5" dirty="0">
                          <a:latin typeface="Arial"/>
                          <a:cs typeface="Arial"/>
                        </a:rPr>
                        <a:t>12</a:t>
                      </a:r>
                      <a:endParaRPr sz="1600">
                        <a:latin typeface="Arial"/>
                        <a:cs typeface="Arial"/>
                      </a:endParaRPr>
                    </a:p>
                    <a:p>
                      <a:pPr marL="31115" algn="ctr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sz="1600" b="1" spc="-5" dirty="0">
                          <a:latin typeface="Arial"/>
                          <a:cs typeface="Arial"/>
                        </a:rPr>
                        <a:t>12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1377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5" name="object 5"/>
          <p:cNvSpPr/>
          <p:nvPr/>
        </p:nvSpPr>
        <p:spPr>
          <a:xfrm>
            <a:off x="7789640" y="1187470"/>
            <a:ext cx="188595" cy="327025"/>
          </a:xfrm>
          <a:custGeom>
            <a:avLst/>
            <a:gdLst/>
            <a:ahLst/>
            <a:cxnLst/>
            <a:rect l="l" t="t" r="r" b="b"/>
            <a:pathLst>
              <a:path w="188595" h="327025">
                <a:moveTo>
                  <a:pt x="188119" y="0"/>
                </a:moveTo>
                <a:lnTo>
                  <a:pt x="150767" y="31460"/>
                </a:lnTo>
                <a:lnTo>
                  <a:pt x="117008" y="66234"/>
                </a:lnTo>
                <a:lnTo>
                  <a:pt x="87024" y="104011"/>
                </a:lnTo>
                <a:lnTo>
                  <a:pt x="60993" y="144475"/>
                </a:lnTo>
                <a:lnTo>
                  <a:pt x="39095" y="187313"/>
                </a:lnTo>
                <a:lnTo>
                  <a:pt x="21510" y="232213"/>
                </a:lnTo>
                <a:lnTo>
                  <a:pt x="8418" y="278860"/>
                </a:lnTo>
                <a:lnTo>
                  <a:pt x="0" y="326941"/>
                </a:lnTo>
              </a:path>
            </a:pathLst>
          </a:custGeom>
          <a:ln w="46618">
            <a:solidFill>
              <a:srgbClr val="000000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663730" y="1187470"/>
            <a:ext cx="170815" cy="327025"/>
          </a:xfrm>
          <a:custGeom>
            <a:avLst/>
            <a:gdLst/>
            <a:ahLst/>
            <a:cxnLst/>
            <a:rect l="l" t="t" r="r" b="b"/>
            <a:pathLst>
              <a:path w="170815" h="327025">
                <a:moveTo>
                  <a:pt x="170440" y="326941"/>
                </a:moveTo>
                <a:lnTo>
                  <a:pt x="169833" y="277864"/>
                </a:lnTo>
                <a:lnTo>
                  <a:pt x="162708" y="229977"/>
                </a:lnTo>
                <a:lnTo>
                  <a:pt x="149367" y="183857"/>
                </a:lnTo>
                <a:lnTo>
                  <a:pt x="130113" y="140082"/>
                </a:lnTo>
                <a:lnTo>
                  <a:pt x="105247" y="99231"/>
                </a:lnTo>
                <a:lnTo>
                  <a:pt x="75071" y="61881"/>
                </a:lnTo>
                <a:lnTo>
                  <a:pt x="39888" y="28611"/>
                </a:lnTo>
                <a:lnTo>
                  <a:pt x="0" y="0"/>
                </a:lnTo>
              </a:path>
            </a:pathLst>
          </a:custGeom>
          <a:ln w="46619">
            <a:solidFill>
              <a:srgbClr val="000000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9834171" y="1514411"/>
            <a:ext cx="5715" cy="643255"/>
          </a:xfrm>
          <a:custGeom>
            <a:avLst/>
            <a:gdLst/>
            <a:ahLst/>
            <a:cxnLst/>
            <a:rect l="l" t="t" r="r" b="b"/>
            <a:pathLst>
              <a:path w="5715" h="643255">
                <a:moveTo>
                  <a:pt x="0" y="0"/>
                </a:moveTo>
                <a:lnTo>
                  <a:pt x="5180" y="642987"/>
                </a:lnTo>
              </a:path>
            </a:pathLst>
          </a:custGeom>
          <a:ln w="4662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036241" y="2504576"/>
            <a:ext cx="303530" cy="456565"/>
          </a:xfrm>
          <a:custGeom>
            <a:avLst/>
            <a:gdLst/>
            <a:ahLst/>
            <a:cxnLst/>
            <a:rect l="l" t="t" r="r" b="b"/>
            <a:pathLst>
              <a:path w="303529" h="456564">
                <a:moveTo>
                  <a:pt x="303077" y="0"/>
                </a:moveTo>
                <a:lnTo>
                  <a:pt x="259057" y="16311"/>
                </a:lnTo>
                <a:lnTo>
                  <a:pt x="217747" y="36924"/>
                </a:lnTo>
                <a:lnTo>
                  <a:pt x="179358" y="61519"/>
                </a:lnTo>
                <a:lnTo>
                  <a:pt x="144100" y="89777"/>
                </a:lnTo>
                <a:lnTo>
                  <a:pt x="112183" y="121379"/>
                </a:lnTo>
                <a:lnTo>
                  <a:pt x="83818" y="156006"/>
                </a:lnTo>
                <a:lnTo>
                  <a:pt x="59216" y="193338"/>
                </a:lnTo>
                <a:lnTo>
                  <a:pt x="38586" y="233057"/>
                </a:lnTo>
                <a:lnTo>
                  <a:pt x="22139" y="274842"/>
                </a:lnTo>
                <a:lnTo>
                  <a:pt x="10085" y="318376"/>
                </a:lnTo>
                <a:lnTo>
                  <a:pt x="2635" y="363338"/>
                </a:lnTo>
                <a:lnTo>
                  <a:pt x="0" y="409410"/>
                </a:lnTo>
                <a:lnTo>
                  <a:pt x="2388" y="456272"/>
                </a:lnTo>
              </a:path>
            </a:pathLst>
          </a:custGeom>
          <a:ln w="4661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8357840" y="1085833"/>
            <a:ext cx="820419" cy="12700"/>
          </a:xfrm>
          <a:custGeom>
            <a:avLst/>
            <a:gdLst/>
            <a:ahLst/>
            <a:cxnLst/>
            <a:rect l="l" t="t" r="r" b="b"/>
            <a:pathLst>
              <a:path w="820420" h="12700">
                <a:moveTo>
                  <a:pt x="-23299" y="6302"/>
                </a:moveTo>
                <a:lnTo>
                  <a:pt x="843209" y="6302"/>
                </a:lnTo>
              </a:path>
            </a:pathLst>
          </a:custGeom>
          <a:ln w="59202">
            <a:solidFill>
              <a:srgbClr val="000000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7977759" y="1098438"/>
            <a:ext cx="380365" cy="89535"/>
          </a:xfrm>
          <a:custGeom>
            <a:avLst/>
            <a:gdLst/>
            <a:ahLst/>
            <a:cxnLst/>
            <a:rect l="l" t="t" r="r" b="b"/>
            <a:pathLst>
              <a:path w="380365" h="89534">
                <a:moveTo>
                  <a:pt x="380080" y="0"/>
                </a:moveTo>
                <a:lnTo>
                  <a:pt x="331855" y="7871"/>
                </a:lnTo>
                <a:lnTo>
                  <a:pt x="283808" y="16681"/>
                </a:lnTo>
                <a:lnTo>
                  <a:pt x="235952" y="26424"/>
                </a:lnTo>
                <a:lnTo>
                  <a:pt x="188299" y="37097"/>
                </a:lnTo>
                <a:lnTo>
                  <a:pt x="140865" y="48698"/>
                </a:lnTo>
                <a:lnTo>
                  <a:pt x="93661" y="61223"/>
                </a:lnTo>
                <a:lnTo>
                  <a:pt x="46701" y="74669"/>
                </a:lnTo>
                <a:lnTo>
                  <a:pt x="0" y="89032"/>
                </a:lnTo>
              </a:path>
            </a:pathLst>
          </a:custGeom>
          <a:ln w="46599">
            <a:solidFill>
              <a:srgbClr val="000000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9177772" y="1098438"/>
            <a:ext cx="486409" cy="89535"/>
          </a:xfrm>
          <a:custGeom>
            <a:avLst/>
            <a:gdLst/>
            <a:ahLst/>
            <a:cxnLst/>
            <a:rect l="l" t="t" r="r" b="b"/>
            <a:pathLst>
              <a:path w="486409" h="89534">
                <a:moveTo>
                  <a:pt x="485958" y="89032"/>
                </a:moveTo>
                <a:lnTo>
                  <a:pt x="437299" y="80488"/>
                </a:lnTo>
                <a:lnTo>
                  <a:pt x="388654" y="71863"/>
                </a:lnTo>
                <a:lnTo>
                  <a:pt x="340023" y="63159"/>
                </a:lnTo>
                <a:lnTo>
                  <a:pt x="291405" y="54375"/>
                </a:lnTo>
                <a:lnTo>
                  <a:pt x="242801" y="45511"/>
                </a:lnTo>
                <a:lnTo>
                  <a:pt x="194211" y="36567"/>
                </a:lnTo>
                <a:lnTo>
                  <a:pt x="145636" y="27544"/>
                </a:lnTo>
                <a:lnTo>
                  <a:pt x="97075" y="18442"/>
                </a:lnTo>
                <a:lnTo>
                  <a:pt x="48530" y="9260"/>
                </a:lnTo>
                <a:lnTo>
                  <a:pt x="0" y="0"/>
                </a:lnTo>
              </a:path>
            </a:pathLst>
          </a:custGeom>
          <a:ln w="46598">
            <a:solidFill>
              <a:srgbClr val="000000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9261654" y="2365104"/>
            <a:ext cx="391795" cy="172720"/>
          </a:xfrm>
          <a:custGeom>
            <a:avLst/>
            <a:gdLst/>
            <a:ahLst/>
            <a:cxnLst/>
            <a:rect l="l" t="t" r="r" b="b"/>
            <a:pathLst>
              <a:path w="391795" h="172719">
                <a:moveTo>
                  <a:pt x="391456" y="0"/>
                </a:moveTo>
                <a:lnTo>
                  <a:pt x="0" y="172196"/>
                </a:lnTo>
              </a:path>
            </a:pathLst>
          </a:custGeom>
          <a:ln w="4660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9653109" y="2157399"/>
            <a:ext cx="186690" cy="208279"/>
          </a:xfrm>
          <a:custGeom>
            <a:avLst/>
            <a:gdLst/>
            <a:ahLst/>
            <a:cxnLst/>
            <a:rect l="l" t="t" r="r" b="b"/>
            <a:pathLst>
              <a:path w="186690" h="208280">
                <a:moveTo>
                  <a:pt x="186241" y="0"/>
                </a:moveTo>
                <a:lnTo>
                  <a:pt x="177074" y="50101"/>
                </a:lnTo>
                <a:lnTo>
                  <a:pt x="157517" y="95821"/>
                </a:lnTo>
                <a:lnTo>
                  <a:pt x="128801" y="135800"/>
                </a:lnTo>
                <a:lnTo>
                  <a:pt x="92156" y="168679"/>
                </a:lnTo>
                <a:lnTo>
                  <a:pt x="48812" y="193101"/>
                </a:lnTo>
                <a:lnTo>
                  <a:pt x="0" y="207706"/>
                </a:lnTo>
              </a:path>
            </a:pathLst>
          </a:custGeom>
          <a:ln w="4661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8819709" y="1354274"/>
            <a:ext cx="635" cy="1812289"/>
          </a:xfrm>
          <a:custGeom>
            <a:avLst/>
            <a:gdLst/>
            <a:ahLst/>
            <a:cxnLst/>
            <a:rect l="l" t="t" r="r" b="b"/>
            <a:pathLst>
              <a:path w="634" h="1812289">
                <a:moveTo>
                  <a:pt x="0" y="0"/>
                </a:moveTo>
                <a:lnTo>
                  <a:pt x="474" y="1811663"/>
                </a:lnTo>
              </a:path>
            </a:pathLst>
          </a:custGeom>
          <a:ln w="15541">
            <a:solidFill>
              <a:srgbClr val="000000"/>
            </a:solidFill>
            <a:prstDash val="sys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8301091" y="2510400"/>
            <a:ext cx="280035" cy="473075"/>
          </a:xfrm>
          <a:custGeom>
            <a:avLst/>
            <a:gdLst/>
            <a:ahLst/>
            <a:cxnLst/>
            <a:rect l="l" t="t" r="r" b="b"/>
            <a:pathLst>
              <a:path w="280034" h="473075">
                <a:moveTo>
                  <a:pt x="277505" y="472732"/>
                </a:moveTo>
                <a:lnTo>
                  <a:pt x="279832" y="422717"/>
                </a:lnTo>
                <a:lnTo>
                  <a:pt x="276848" y="373469"/>
                </a:lnTo>
                <a:lnTo>
                  <a:pt x="268758" y="325336"/>
                </a:lnTo>
                <a:lnTo>
                  <a:pt x="255767" y="278669"/>
                </a:lnTo>
                <a:lnTo>
                  <a:pt x="238080" y="233816"/>
                </a:lnTo>
                <a:lnTo>
                  <a:pt x="215902" y="191127"/>
                </a:lnTo>
                <a:lnTo>
                  <a:pt x="189438" y="150951"/>
                </a:lnTo>
                <a:lnTo>
                  <a:pt x="158892" y="113638"/>
                </a:lnTo>
                <a:lnTo>
                  <a:pt x="124471" y="79537"/>
                </a:lnTo>
                <a:lnTo>
                  <a:pt x="86378" y="48997"/>
                </a:lnTo>
                <a:lnTo>
                  <a:pt x="44819" y="22368"/>
                </a:lnTo>
                <a:lnTo>
                  <a:pt x="0" y="0"/>
                </a:lnTo>
              </a:path>
            </a:pathLst>
          </a:custGeom>
          <a:ln w="4661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7789640" y="2157398"/>
            <a:ext cx="511809" cy="353060"/>
          </a:xfrm>
          <a:custGeom>
            <a:avLst/>
            <a:gdLst/>
            <a:ahLst/>
            <a:cxnLst/>
            <a:rect l="l" t="t" r="r" b="b"/>
            <a:pathLst>
              <a:path w="511809" h="353060">
                <a:moveTo>
                  <a:pt x="0" y="0"/>
                </a:moveTo>
                <a:lnTo>
                  <a:pt x="23621" y="45536"/>
                </a:lnTo>
                <a:lnTo>
                  <a:pt x="52633" y="87344"/>
                </a:lnTo>
                <a:lnTo>
                  <a:pt x="86590" y="124986"/>
                </a:lnTo>
                <a:lnTo>
                  <a:pt x="125045" y="158028"/>
                </a:lnTo>
                <a:lnTo>
                  <a:pt x="167548" y="186034"/>
                </a:lnTo>
                <a:lnTo>
                  <a:pt x="213654" y="208569"/>
                </a:lnTo>
                <a:lnTo>
                  <a:pt x="511450" y="353001"/>
                </a:lnTo>
              </a:path>
            </a:pathLst>
          </a:custGeom>
          <a:ln w="4660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7789639" y="1514411"/>
            <a:ext cx="0" cy="643255"/>
          </a:xfrm>
          <a:custGeom>
            <a:avLst/>
            <a:gdLst/>
            <a:ahLst/>
            <a:cxnLst/>
            <a:rect l="l" t="t" r="r" b="b"/>
            <a:pathLst>
              <a:path h="643255">
                <a:moveTo>
                  <a:pt x="0" y="0"/>
                </a:moveTo>
                <a:lnTo>
                  <a:pt x="0" y="642987"/>
                </a:lnTo>
              </a:path>
            </a:pathLst>
          </a:custGeom>
          <a:ln w="46625">
            <a:solidFill>
              <a:srgbClr val="000000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7789640" y="1527075"/>
            <a:ext cx="600075" cy="630555"/>
          </a:xfrm>
          <a:custGeom>
            <a:avLst/>
            <a:gdLst/>
            <a:ahLst/>
            <a:cxnLst/>
            <a:rect l="l" t="t" r="r" b="b"/>
            <a:pathLst>
              <a:path w="600075" h="630555">
                <a:moveTo>
                  <a:pt x="599736" y="0"/>
                </a:moveTo>
                <a:lnTo>
                  <a:pt x="570209" y="42172"/>
                </a:lnTo>
                <a:lnTo>
                  <a:pt x="539917" y="83757"/>
                </a:lnTo>
                <a:lnTo>
                  <a:pt x="508869" y="124744"/>
                </a:lnTo>
                <a:lnTo>
                  <a:pt x="477074" y="165124"/>
                </a:lnTo>
                <a:lnTo>
                  <a:pt x="444541" y="204886"/>
                </a:lnTo>
                <a:lnTo>
                  <a:pt x="411280" y="244021"/>
                </a:lnTo>
                <a:lnTo>
                  <a:pt x="377300" y="282519"/>
                </a:lnTo>
                <a:lnTo>
                  <a:pt x="342610" y="320371"/>
                </a:lnTo>
                <a:lnTo>
                  <a:pt x="307219" y="357566"/>
                </a:lnTo>
                <a:lnTo>
                  <a:pt x="271138" y="394095"/>
                </a:lnTo>
                <a:lnTo>
                  <a:pt x="234375" y="429948"/>
                </a:lnTo>
                <a:lnTo>
                  <a:pt x="196939" y="465115"/>
                </a:lnTo>
                <a:lnTo>
                  <a:pt x="158840" y="499587"/>
                </a:lnTo>
                <a:lnTo>
                  <a:pt x="120088" y="533354"/>
                </a:lnTo>
                <a:lnTo>
                  <a:pt x="80690" y="566405"/>
                </a:lnTo>
                <a:lnTo>
                  <a:pt x="40658" y="598732"/>
                </a:lnTo>
                <a:lnTo>
                  <a:pt x="0" y="630324"/>
                </a:lnTo>
              </a:path>
            </a:pathLst>
          </a:custGeom>
          <a:ln w="4661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8389376" y="1362579"/>
            <a:ext cx="336550" cy="165100"/>
          </a:xfrm>
          <a:custGeom>
            <a:avLst/>
            <a:gdLst/>
            <a:ahLst/>
            <a:cxnLst/>
            <a:rect l="l" t="t" r="r" b="b"/>
            <a:pathLst>
              <a:path w="336550" h="165100">
                <a:moveTo>
                  <a:pt x="336391" y="0"/>
                </a:moveTo>
                <a:lnTo>
                  <a:pt x="287803" y="3867"/>
                </a:lnTo>
                <a:lnTo>
                  <a:pt x="240331" y="12872"/>
                </a:lnTo>
                <a:lnTo>
                  <a:pt x="194352" y="26831"/>
                </a:lnTo>
                <a:lnTo>
                  <a:pt x="150241" y="45559"/>
                </a:lnTo>
                <a:lnTo>
                  <a:pt x="108375" y="68874"/>
                </a:lnTo>
                <a:lnTo>
                  <a:pt x="69128" y="96590"/>
                </a:lnTo>
                <a:lnTo>
                  <a:pt x="32878" y="128525"/>
                </a:lnTo>
                <a:lnTo>
                  <a:pt x="0" y="164495"/>
                </a:lnTo>
              </a:path>
            </a:pathLst>
          </a:custGeom>
          <a:ln w="4660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8725789" y="1359018"/>
            <a:ext cx="1099820" cy="50165"/>
          </a:xfrm>
          <a:custGeom>
            <a:avLst/>
            <a:gdLst/>
            <a:ahLst/>
            <a:cxnLst/>
            <a:rect l="l" t="t" r="r" b="b"/>
            <a:pathLst>
              <a:path w="1099820" h="50165">
                <a:moveTo>
                  <a:pt x="1099315" y="50030"/>
                </a:moveTo>
                <a:lnTo>
                  <a:pt x="1049548" y="44433"/>
                </a:lnTo>
                <a:lnTo>
                  <a:pt x="999751" y="39167"/>
                </a:lnTo>
                <a:lnTo>
                  <a:pt x="949926" y="34232"/>
                </a:lnTo>
                <a:lnTo>
                  <a:pt x="900073" y="29630"/>
                </a:lnTo>
                <a:lnTo>
                  <a:pt x="850196" y="25358"/>
                </a:lnTo>
                <a:lnTo>
                  <a:pt x="800294" y="21419"/>
                </a:lnTo>
                <a:lnTo>
                  <a:pt x="750371" y="17811"/>
                </a:lnTo>
                <a:lnTo>
                  <a:pt x="700427" y="14536"/>
                </a:lnTo>
                <a:lnTo>
                  <a:pt x="650465" y="11592"/>
                </a:lnTo>
                <a:lnTo>
                  <a:pt x="600486" y="8980"/>
                </a:lnTo>
                <a:lnTo>
                  <a:pt x="550491" y="6700"/>
                </a:lnTo>
                <a:lnTo>
                  <a:pt x="500482" y="4753"/>
                </a:lnTo>
                <a:lnTo>
                  <a:pt x="450461" y="3137"/>
                </a:lnTo>
                <a:lnTo>
                  <a:pt x="400430" y="1854"/>
                </a:lnTo>
                <a:lnTo>
                  <a:pt x="350390" y="903"/>
                </a:lnTo>
                <a:lnTo>
                  <a:pt x="300343" y="285"/>
                </a:lnTo>
                <a:lnTo>
                  <a:pt x="250290" y="0"/>
                </a:lnTo>
                <a:lnTo>
                  <a:pt x="200233" y="46"/>
                </a:lnTo>
                <a:lnTo>
                  <a:pt x="150174" y="426"/>
                </a:lnTo>
                <a:lnTo>
                  <a:pt x="100114" y="1138"/>
                </a:lnTo>
                <a:lnTo>
                  <a:pt x="50056" y="2183"/>
                </a:lnTo>
                <a:lnTo>
                  <a:pt x="0" y="3561"/>
                </a:lnTo>
              </a:path>
            </a:pathLst>
          </a:custGeom>
          <a:ln w="4659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7833459" y="2232149"/>
            <a:ext cx="1988185" cy="1270"/>
          </a:xfrm>
          <a:custGeom>
            <a:avLst/>
            <a:gdLst/>
            <a:ahLst/>
            <a:cxnLst/>
            <a:rect l="l" t="t" r="r" b="b"/>
            <a:pathLst>
              <a:path w="1988184" h="1269">
                <a:moveTo>
                  <a:pt x="0" y="1057"/>
                </a:moveTo>
                <a:lnTo>
                  <a:pt x="1987759" y="0"/>
                </a:lnTo>
              </a:path>
            </a:pathLst>
          </a:custGeom>
          <a:ln w="15532">
            <a:solidFill>
              <a:srgbClr val="000000"/>
            </a:solidFill>
            <a:prstDash val="sys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8348947" y="1749860"/>
            <a:ext cx="471805" cy="471170"/>
          </a:xfrm>
          <a:custGeom>
            <a:avLst/>
            <a:gdLst/>
            <a:ahLst/>
            <a:cxnLst/>
            <a:rect l="l" t="t" r="r" b="b"/>
            <a:pathLst>
              <a:path w="471804" h="471169">
                <a:moveTo>
                  <a:pt x="0" y="0"/>
                </a:moveTo>
                <a:lnTo>
                  <a:pt x="471236" y="470575"/>
                </a:lnTo>
              </a:path>
            </a:pathLst>
          </a:custGeom>
          <a:ln w="1553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8274066" y="1675066"/>
            <a:ext cx="148379" cy="1482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8820225" y="1086055"/>
            <a:ext cx="2540" cy="268605"/>
          </a:xfrm>
          <a:custGeom>
            <a:avLst/>
            <a:gdLst/>
            <a:ahLst/>
            <a:cxnLst/>
            <a:rect l="l" t="t" r="r" b="b"/>
            <a:pathLst>
              <a:path w="2540" h="268605">
                <a:moveTo>
                  <a:pt x="0" y="268175"/>
                </a:moveTo>
                <a:lnTo>
                  <a:pt x="2374" y="0"/>
                </a:lnTo>
              </a:path>
            </a:pathLst>
          </a:custGeom>
          <a:ln w="15541">
            <a:solidFill>
              <a:srgbClr val="000000"/>
            </a:solidFill>
            <a:prstDash val="dot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 rot="18960000">
            <a:off x="8021633" y="1294943"/>
            <a:ext cx="249204" cy="2159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700"/>
              </a:lnSpc>
            </a:pPr>
            <a:r>
              <a:rPr sz="1700" b="1" spc="-5" dirty="0">
                <a:latin typeface="Arial"/>
                <a:cs typeface="Arial"/>
              </a:rPr>
              <a:t>e</a:t>
            </a:r>
            <a:endParaRPr sz="17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8855296" y="1028070"/>
            <a:ext cx="145415" cy="2844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1700" b="1" spc="-5" dirty="0">
                <a:latin typeface="Arial"/>
                <a:cs typeface="Arial"/>
              </a:rPr>
              <a:t>a</a:t>
            </a:r>
            <a:endParaRPr sz="1700">
              <a:latin typeface="Arial"/>
              <a:cs typeface="Arial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7598867" y="1000278"/>
            <a:ext cx="280374" cy="28761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7873458" y="1281939"/>
            <a:ext cx="394335" cy="409575"/>
          </a:xfrm>
          <a:custGeom>
            <a:avLst/>
            <a:gdLst/>
            <a:ahLst/>
            <a:cxnLst/>
            <a:rect l="l" t="t" r="r" b="b"/>
            <a:pathLst>
              <a:path w="394334" h="409575">
                <a:moveTo>
                  <a:pt x="0" y="0"/>
                </a:moveTo>
                <a:lnTo>
                  <a:pt x="394089" y="409221"/>
                </a:lnTo>
              </a:path>
            </a:pathLst>
          </a:custGeom>
          <a:ln w="15537">
            <a:solidFill>
              <a:srgbClr val="000000"/>
            </a:solidFill>
            <a:prstDash val="dot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8853079" y="1086379"/>
            <a:ext cx="36830" cy="635"/>
          </a:xfrm>
          <a:custGeom>
            <a:avLst/>
            <a:gdLst/>
            <a:ahLst/>
            <a:cxnLst/>
            <a:rect l="l" t="t" r="r" b="b"/>
            <a:pathLst>
              <a:path w="36829" h="634">
                <a:moveTo>
                  <a:pt x="0" y="0"/>
                </a:moveTo>
                <a:lnTo>
                  <a:pt x="36436" y="560"/>
                </a:lnTo>
              </a:path>
            </a:pathLst>
          </a:custGeom>
          <a:ln w="1553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8828277" y="702570"/>
            <a:ext cx="0" cy="278130"/>
          </a:xfrm>
          <a:custGeom>
            <a:avLst/>
            <a:gdLst/>
            <a:ahLst/>
            <a:cxnLst/>
            <a:rect l="l" t="t" r="r" b="b"/>
            <a:pathLst>
              <a:path h="278130">
                <a:moveTo>
                  <a:pt x="0" y="277646"/>
                </a:moveTo>
                <a:lnTo>
                  <a:pt x="0" y="0"/>
                </a:lnTo>
              </a:path>
            </a:pathLst>
          </a:custGeom>
          <a:ln w="1554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8758340" y="946346"/>
            <a:ext cx="139875" cy="1397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8819816" y="1460047"/>
            <a:ext cx="635" cy="245745"/>
          </a:xfrm>
          <a:custGeom>
            <a:avLst/>
            <a:gdLst/>
            <a:ahLst/>
            <a:cxnLst/>
            <a:rect l="l" t="t" r="r" b="b"/>
            <a:pathLst>
              <a:path w="634" h="245744">
                <a:moveTo>
                  <a:pt x="280" y="0"/>
                </a:moveTo>
                <a:lnTo>
                  <a:pt x="0" y="245416"/>
                </a:lnTo>
              </a:path>
            </a:pathLst>
          </a:custGeom>
          <a:ln w="1554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8750138" y="1354230"/>
            <a:ext cx="139875" cy="13988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8774098" y="1085838"/>
            <a:ext cx="1494155" cy="0"/>
          </a:xfrm>
          <a:custGeom>
            <a:avLst/>
            <a:gdLst/>
            <a:ahLst/>
            <a:cxnLst/>
            <a:rect l="l" t="t" r="r" b="b"/>
            <a:pathLst>
              <a:path w="1494154">
                <a:moveTo>
                  <a:pt x="0" y="0"/>
                </a:moveTo>
                <a:lnTo>
                  <a:pt x="1494160" y="0"/>
                </a:lnTo>
              </a:path>
            </a:pathLst>
          </a:custGeom>
          <a:ln w="15532">
            <a:solidFill>
              <a:srgbClr val="000000"/>
            </a:solidFill>
            <a:prstDash val="sys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9818844" y="2237348"/>
            <a:ext cx="449580" cy="0"/>
          </a:xfrm>
          <a:custGeom>
            <a:avLst/>
            <a:gdLst/>
            <a:ahLst/>
            <a:cxnLst/>
            <a:rect l="l" t="t" r="r" b="b"/>
            <a:pathLst>
              <a:path w="449579">
                <a:moveTo>
                  <a:pt x="0" y="0"/>
                </a:moveTo>
                <a:lnTo>
                  <a:pt x="449413" y="0"/>
                </a:lnTo>
              </a:path>
            </a:pathLst>
          </a:custGeom>
          <a:ln w="15532">
            <a:solidFill>
              <a:srgbClr val="000000"/>
            </a:solidFill>
            <a:prstDash val="sys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10268257" y="1191655"/>
            <a:ext cx="0" cy="940435"/>
          </a:xfrm>
          <a:custGeom>
            <a:avLst/>
            <a:gdLst/>
            <a:ahLst/>
            <a:cxnLst/>
            <a:rect l="l" t="t" r="r" b="b"/>
            <a:pathLst>
              <a:path h="940435">
                <a:moveTo>
                  <a:pt x="0" y="0"/>
                </a:moveTo>
                <a:lnTo>
                  <a:pt x="0" y="939877"/>
                </a:lnTo>
              </a:path>
            </a:pathLst>
          </a:custGeom>
          <a:ln w="1554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10198321" y="1085839"/>
            <a:ext cx="139875" cy="139793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10198321" y="2097555"/>
            <a:ext cx="139875" cy="139793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 txBox="1"/>
          <p:nvPr/>
        </p:nvSpPr>
        <p:spPr>
          <a:xfrm>
            <a:off x="10284698" y="1486716"/>
            <a:ext cx="157480" cy="2844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1700" b="1" spc="-5" dirty="0">
                <a:latin typeface="Arial"/>
                <a:cs typeface="Arial"/>
              </a:rPr>
              <a:t>h</a:t>
            </a:r>
            <a:endParaRPr sz="1700">
              <a:latin typeface="Arial"/>
              <a:cs typeface="Arial"/>
            </a:endParaRPr>
          </a:p>
        </p:txBody>
      </p:sp>
      <p:sp>
        <p:nvSpPr>
          <p:cNvPr id="40" name="object 40"/>
          <p:cNvSpPr/>
          <p:nvPr/>
        </p:nvSpPr>
        <p:spPr>
          <a:xfrm>
            <a:off x="7606636" y="2983132"/>
            <a:ext cx="2570480" cy="0"/>
          </a:xfrm>
          <a:custGeom>
            <a:avLst/>
            <a:gdLst/>
            <a:ahLst/>
            <a:cxnLst/>
            <a:rect l="l" t="t" r="r" b="b"/>
            <a:pathLst>
              <a:path w="2570479">
                <a:moveTo>
                  <a:pt x="0" y="0"/>
                </a:moveTo>
                <a:lnTo>
                  <a:pt x="2569882" y="0"/>
                </a:lnTo>
              </a:path>
            </a:pathLst>
          </a:custGeom>
          <a:ln w="46597">
            <a:solidFill>
              <a:srgbClr val="000000"/>
            </a:solidFill>
            <a:prstDash val="lgDashDot"/>
          </a:ln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834683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477773" y="332232"/>
            <a:ext cx="2847379" cy="263215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432048" y="3562155"/>
            <a:ext cx="1799844" cy="267557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6833615" y="3429000"/>
            <a:ext cx="1583436" cy="263652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7010780" y="162432"/>
          <a:ext cx="3559808" cy="211010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90345"/>
                <a:gridCol w="1061084"/>
                <a:gridCol w="1008379"/>
              </a:tblGrid>
              <a:tr h="370840">
                <a:tc>
                  <a:txBody>
                    <a:bodyPr/>
                    <a:lstStyle/>
                    <a:p>
                      <a:pPr marL="98425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400" b="1" spc="-12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Golongan</a:t>
                      </a:r>
                      <a:r>
                        <a:rPr sz="1400" b="1" spc="-114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spc="-13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UIC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3429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17907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400" b="1" spc="-12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Batas </a:t>
                      </a:r>
                      <a:r>
                        <a:rPr sz="1400" b="1" spc="-14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aus </a:t>
                      </a:r>
                      <a:r>
                        <a:rPr sz="1400" b="1" spc="-8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vertical</a:t>
                      </a:r>
                      <a:r>
                        <a:rPr sz="1400" b="1" spc="-2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spc="-7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(mm)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3429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3702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12700"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1400" spc="-155" dirty="0">
                          <a:latin typeface="DejaVu Sans"/>
                          <a:cs typeface="DejaVu Sans"/>
                        </a:rPr>
                        <a:t>Rel</a:t>
                      </a:r>
                      <a:r>
                        <a:rPr sz="1400" spc="-150" dirty="0">
                          <a:latin typeface="DejaVu Sans"/>
                          <a:cs typeface="DejaVu Sans"/>
                        </a:rPr>
                        <a:t> </a:t>
                      </a:r>
                      <a:r>
                        <a:rPr sz="1400" spc="-185" dirty="0">
                          <a:latin typeface="DejaVu Sans"/>
                          <a:cs typeface="DejaVu Sans"/>
                        </a:rPr>
                        <a:t>33</a:t>
                      </a:r>
                      <a:endParaRPr sz="1400">
                        <a:latin typeface="DejaVu Sans"/>
                        <a:cs typeface="DejaVu Sans"/>
                      </a:endParaRPr>
                    </a:p>
                  </a:txBody>
                  <a:tcPr marL="0" marR="0" marT="3365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15240"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1400" spc="-155" dirty="0">
                          <a:latin typeface="DejaVu Sans"/>
                          <a:cs typeface="DejaVu Sans"/>
                        </a:rPr>
                        <a:t>Rel</a:t>
                      </a:r>
                      <a:r>
                        <a:rPr sz="1400" spc="-150" dirty="0">
                          <a:latin typeface="DejaVu Sans"/>
                          <a:cs typeface="DejaVu Sans"/>
                        </a:rPr>
                        <a:t> </a:t>
                      </a:r>
                      <a:r>
                        <a:rPr sz="1400" spc="-185" dirty="0">
                          <a:latin typeface="DejaVu Sans"/>
                          <a:cs typeface="DejaVu Sans"/>
                        </a:rPr>
                        <a:t>42</a:t>
                      </a:r>
                      <a:endParaRPr sz="1400">
                        <a:latin typeface="DejaVu Sans"/>
                        <a:cs typeface="DejaVu Sans"/>
                      </a:endParaRPr>
                    </a:p>
                  </a:txBody>
                  <a:tcPr marL="0" marR="0" marT="3365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</a:tr>
              <a:tr h="273685">
                <a:tc>
                  <a:txBody>
                    <a:bodyPr/>
                    <a:lstStyle/>
                    <a:p>
                      <a:pPr marL="98425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400" spc="-180" dirty="0">
                          <a:latin typeface="DejaVu Sans"/>
                          <a:cs typeface="DejaVu Sans"/>
                        </a:rPr>
                        <a:t>1 </a:t>
                      </a:r>
                      <a:r>
                        <a:rPr sz="1400" spc="-175" dirty="0">
                          <a:latin typeface="DejaVu Sans"/>
                          <a:cs typeface="DejaVu Sans"/>
                        </a:rPr>
                        <a:t>sampai</a:t>
                      </a:r>
                      <a:r>
                        <a:rPr sz="1400" spc="-90" dirty="0">
                          <a:latin typeface="DejaVu Sans"/>
                          <a:cs typeface="DejaVu Sans"/>
                        </a:rPr>
                        <a:t> </a:t>
                      </a:r>
                      <a:r>
                        <a:rPr sz="1400" spc="-180" dirty="0">
                          <a:latin typeface="DejaVu Sans"/>
                          <a:cs typeface="DejaVu Sans"/>
                        </a:rPr>
                        <a:t>6</a:t>
                      </a:r>
                      <a:endParaRPr sz="1400">
                        <a:latin typeface="DejaVu Sans"/>
                        <a:cs typeface="DejaVu Sans"/>
                      </a:endParaRPr>
                    </a:p>
                  </a:txBody>
                  <a:tcPr marL="0" marR="0" marT="3429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12700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400" dirty="0">
                          <a:latin typeface="DejaVu Sans"/>
                          <a:cs typeface="DejaVu Sans"/>
                        </a:rPr>
                        <a:t>9</a:t>
                      </a:r>
                      <a:endParaRPr sz="1400">
                        <a:latin typeface="DejaVu Sans"/>
                        <a:cs typeface="DejaVu Sans"/>
                      </a:endParaRPr>
                    </a:p>
                  </a:txBody>
                  <a:tcPr marL="0" marR="0" marT="3429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13335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400" spc="-185" dirty="0">
                          <a:latin typeface="DejaVu Sans"/>
                          <a:cs typeface="DejaVu Sans"/>
                        </a:rPr>
                        <a:t>14</a:t>
                      </a:r>
                      <a:endParaRPr sz="1400">
                        <a:latin typeface="DejaVu Sans"/>
                        <a:cs typeface="DejaVu Sans"/>
                      </a:endParaRPr>
                    </a:p>
                  </a:txBody>
                  <a:tcPr marL="0" marR="0" marT="3429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solidFill>
                      <a:srgbClr val="E9ECF4"/>
                    </a:solidFill>
                  </a:tcPr>
                </a:tc>
              </a:tr>
              <a:tr h="213360">
                <a:tc>
                  <a:txBody>
                    <a:bodyPr/>
                    <a:lstStyle/>
                    <a:p>
                      <a:pPr marL="98425">
                        <a:lnSpc>
                          <a:spcPts val="1470"/>
                        </a:lnSpc>
                      </a:pPr>
                      <a:r>
                        <a:rPr sz="1400" spc="-180" dirty="0">
                          <a:latin typeface="DejaVu Sans"/>
                          <a:cs typeface="DejaVu Sans"/>
                        </a:rPr>
                        <a:t>7 </a:t>
                      </a:r>
                      <a:r>
                        <a:rPr sz="1400" spc="-170" dirty="0">
                          <a:latin typeface="DejaVu Sans"/>
                          <a:cs typeface="DejaVu Sans"/>
                        </a:rPr>
                        <a:t>dan </a:t>
                      </a:r>
                      <a:r>
                        <a:rPr sz="1400" spc="-180" dirty="0">
                          <a:latin typeface="DejaVu Sans"/>
                          <a:cs typeface="DejaVu Sans"/>
                        </a:rPr>
                        <a:t>8</a:t>
                      </a:r>
                      <a:r>
                        <a:rPr sz="1400" spc="-70" dirty="0">
                          <a:latin typeface="DejaVu Sans"/>
                          <a:cs typeface="DejaVu Sans"/>
                        </a:rPr>
                        <a:t> </a:t>
                      </a:r>
                      <a:r>
                        <a:rPr sz="1400" spc="-180" dirty="0">
                          <a:latin typeface="DejaVu Sans"/>
                          <a:cs typeface="DejaVu Sans"/>
                        </a:rPr>
                        <a:t>dengan</a:t>
                      </a:r>
                      <a:endParaRPr sz="1400">
                        <a:latin typeface="DejaVu Sans"/>
                        <a:cs typeface="DejaVu Sans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solidFill>
                      <a:srgbClr val="E9ECF4"/>
                    </a:solidFill>
                  </a:tcPr>
                </a:tc>
              </a:tr>
              <a:tr h="212725">
                <a:tc>
                  <a:txBody>
                    <a:bodyPr/>
                    <a:lstStyle/>
                    <a:p>
                      <a:pPr marL="98425">
                        <a:lnSpc>
                          <a:spcPts val="1470"/>
                        </a:lnSpc>
                      </a:pPr>
                      <a:r>
                        <a:rPr sz="1400" spc="-130" dirty="0">
                          <a:latin typeface="DejaVu Sans"/>
                          <a:cs typeface="DejaVu Sans"/>
                        </a:rPr>
                        <a:t>lintas</a:t>
                      </a:r>
                      <a:r>
                        <a:rPr sz="1400" spc="-135" dirty="0">
                          <a:latin typeface="DejaVu Sans"/>
                          <a:cs typeface="DejaVu Sans"/>
                        </a:rPr>
                        <a:t> </a:t>
                      </a:r>
                      <a:r>
                        <a:rPr sz="1400" spc="-185" dirty="0">
                          <a:latin typeface="DejaVu Sans"/>
                          <a:cs typeface="DejaVu Sans"/>
                        </a:rPr>
                        <a:t>penumpang</a:t>
                      </a:r>
                      <a:endParaRPr sz="1400">
                        <a:latin typeface="DejaVu Sans"/>
                        <a:cs typeface="DejaVu Sans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12700" algn="ctr">
                        <a:lnSpc>
                          <a:spcPts val="1470"/>
                        </a:lnSpc>
                      </a:pPr>
                      <a:r>
                        <a:rPr sz="1400" dirty="0">
                          <a:latin typeface="DejaVu Sans"/>
                          <a:cs typeface="DejaVu Sans"/>
                        </a:rPr>
                        <a:t>9</a:t>
                      </a:r>
                      <a:endParaRPr sz="1400">
                        <a:latin typeface="DejaVu Sans"/>
                        <a:cs typeface="DejaVu Sans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13335" algn="ctr">
                        <a:lnSpc>
                          <a:spcPts val="1470"/>
                        </a:lnSpc>
                      </a:pPr>
                      <a:r>
                        <a:rPr sz="1400" spc="-185" dirty="0">
                          <a:latin typeface="DejaVu Sans"/>
                          <a:cs typeface="DejaVu Sans"/>
                        </a:rPr>
                        <a:t>14</a:t>
                      </a:r>
                      <a:endParaRPr sz="1400">
                        <a:latin typeface="DejaVu Sans"/>
                        <a:cs typeface="DejaVu Sans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solidFill>
                      <a:srgbClr val="E9ECF4"/>
                    </a:solidFill>
                  </a:tcPr>
                </a:tc>
              </a:tr>
              <a:tr h="212725">
                <a:tc>
                  <a:txBody>
                    <a:bodyPr/>
                    <a:lstStyle/>
                    <a:p>
                      <a:pPr marL="98425">
                        <a:lnSpc>
                          <a:spcPts val="1470"/>
                        </a:lnSpc>
                      </a:pPr>
                      <a:r>
                        <a:rPr sz="1400" spc="-180" dirty="0">
                          <a:latin typeface="DejaVu Sans"/>
                          <a:cs typeface="DejaVu Sans"/>
                        </a:rPr>
                        <a:t>7 </a:t>
                      </a:r>
                      <a:r>
                        <a:rPr sz="1400" spc="-170" dirty="0">
                          <a:latin typeface="DejaVu Sans"/>
                          <a:cs typeface="DejaVu Sans"/>
                        </a:rPr>
                        <a:t>dan </a:t>
                      </a:r>
                      <a:r>
                        <a:rPr sz="1400" spc="-180" dirty="0">
                          <a:latin typeface="DejaVu Sans"/>
                          <a:cs typeface="DejaVu Sans"/>
                        </a:rPr>
                        <a:t>8</a:t>
                      </a:r>
                      <a:r>
                        <a:rPr sz="1400" spc="-65" dirty="0">
                          <a:latin typeface="DejaVu Sans"/>
                          <a:cs typeface="DejaVu Sans"/>
                        </a:rPr>
                        <a:t> </a:t>
                      </a:r>
                      <a:r>
                        <a:rPr sz="1400" spc="-160" dirty="0">
                          <a:latin typeface="DejaVu Sans"/>
                          <a:cs typeface="DejaVu Sans"/>
                        </a:rPr>
                        <a:t>tanpa</a:t>
                      </a:r>
                      <a:endParaRPr sz="1400">
                        <a:latin typeface="DejaVu Sans"/>
                        <a:cs typeface="DejaVu Sans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solidFill>
                      <a:srgbClr val="E9ECF4"/>
                    </a:solidFill>
                  </a:tcPr>
                </a:tc>
              </a:tr>
              <a:tr h="213360">
                <a:tc>
                  <a:txBody>
                    <a:bodyPr/>
                    <a:lstStyle/>
                    <a:p>
                      <a:pPr marL="98425">
                        <a:lnSpc>
                          <a:spcPts val="1470"/>
                        </a:lnSpc>
                      </a:pPr>
                      <a:r>
                        <a:rPr sz="1400" spc="-130" dirty="0">
                          <a:latin typeface="DejaVu Sans"/>
                          <a:cs typeface="DejaVu Sans"/>
                        </a:rPr>
                        <a:t>lintas</a:t>
                      </a:r>
                      <a:r>
                        <a:rPr sz="1400" spc="-140" dirty="0">
                          <a:latin typeface="DejaVu Sans"/>
                          <a:cs typeface="DejaVu Sans"/>
                        </a:rPr>
                        <a:t> </a:t>
                      </a:r>
                      <a:r>
                        <a:rPr sz="1400" spc="-185" dirty="0">
                          <a:latin typeface="DejaVu Sans"/>
                          <a:cs typeface="DejaVu Sans"/>
                        </a:rPr>
                        <a:t>penumpang</a:t>
                      </a:r>
                      <a:endParaRPr sz="1400">
                        <a:latin typeface="DejaVu Sans"/>
                        <a:cs typeface="DejaVu Sans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13970" algn="ctr">
                        <a:lnSpc>
                          <a:spcPts val="1470"/>
                        </a:lnSpc>
                      </a:pPr>
                      <a:r>
                        <a:rPr sz="1400" spc="-185" dirty="0">
                          <a:latin typeface="DejaVu Sans"/>
                          <a:cs typeface="DejaVu Sans"/>
                        </a:rPr>
                        <a:t>10</a:t>
                      </a:r>
                      <a:endParaRPr sz="1400">
                        <a:latin typeface="DejaVu Sans"/>
                        <a:cs typeface="DejaVu Sans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13970" algn="ctr">
                        <a:lnSpc>
                          <a:spcPts val="1470"/>
                        </a:lnSpc>
                      </a:pPr>
                      <a:r>
                        <a:rPr sz="1400" spc="-185" dirty="0">
                          <a:latin typeface="DejaVu Sans"/>
                          <a:cs typeface="DejaVu Sans"/>
                        </a:rPr>
                        <a:t>16</a:t>
                      </a:r>
                      <a:endParaRPr sz="1400">
                        <a:latin typeface="DejaVu Sans"/>
                        <a:cs typeface="DejaVu Sans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solidFill>
                      <a:srgbClr val="E9ECF4"/>
                    </a:solidFill>
                  </a:tcPr>
                </a:tc>
              </a:tr>
              <a:tr h="243204">
                <a:tc>
                  <a:txBody>
                    <a:bodyPr/>
                    <a:lstStyle/>
                    <a:p>
                      <a:pPr marL="98425">
                        <a:lnSpc>
                          <a:spcPts val="1470"/>
                        </a:lnSpc>
                      </a:pPr>
                      <a:r>
                        <a:rPr sz="1400" dirty="0">
                          <a:latin typeface="DejaVu Sans"/>
                          <a:cs typeface="DejaVu Sans"/>
                        </a:rPr>
                        <a:t>9</a:t>
                      </a:r>
                      <a:endParaRPr sz="1400">
                        <a:latin typeface="DejaVu Sans"/>
                        <a:cs typeface="DejaVu Sans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13970" algn="ctr">
                        <a:lnSpc>
                          <a:spcPts val="1470"/>
                        </a:lnSpc>
                      </a:pPr>
                      <a:r>
                        <a:rPr sz="1400" spc="-185" dirty="0">
                          <a:latin typeface="DejaVu Sans"/>
                          <a:cs typeface="DejaVu Sans"/>
                        </a:rPr>
                        <a:t>10</a:t>
                      </a:r>
                      <a:endParaRPr sz="1400">
                        <a:latin typeface="DejaVu Sans"/>
                        <a:cs typeface="DejaVu Sans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13335" algn="ctr">
                        <a:lnSpc>
                          <a:spcPts val="1470"/>
                        </a:lnSpc>
                      </a:pPr>
                      <a:r>
                        <a:rPr sz="1400" spc="-185" dirty="0">
                          <a:latin typeface="DejaVu Sans"/>
                          <a:cs typeface="DejaVu Sans"/>
                        </a:rPr>
                        <a:t>16</a:t>
                      </a:r>
                      <a:endParaRPr sz="1400">
                        <a:latin typeface="DejaVu Sans"/>
                        <a:cs typeface="DejaVu Sans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</a:tr>
            </a:tbl>
          </a:graphicData>
        </a:graphic>
      </p:graphicFrame>
      <p:sp>
        <p:nvSpPr>
          <p:cNvPr id="6" name="object 6"/>
          <p:cNvSpPr txBox="1"/>
          <p:nvPr/>
        </p:nvSpPr>
        <p:spPr>
          <a:xfrm>
            <a:off x="4561713" y="2399792"/>
            <a:ext cx="4161154" cy="659796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spcBef>
                <a:spcPts val="105"/>
              </a:spcBef>
            </a:pPr>
            <a:r>
              <a:rPr sz="1400" spc="-105" dirty="0">
                <a:latin typeface="DejaVu Sans"/>
                <a:cs typeface="DejaVu Sans"/>
              </a:rPr>
              <a:t>Jika </a:t>
            </a:r>
            <a:r>
              <a:rPr sz="1400" spc="-145" dirty="0">
                <a:latin typeface="DejaVu Sans"/>
                <a:cs typeface="DejaVu Sans"/>
              </a:rPr>
              <a:t>terdapat </a:t>
            </a:r>
            <a:r>
              <a:rPr sz="1400" spc="-180" dirty="0">
                <a:latin typeface="DejaVu Sans"/>
                <a:cs typeface="DejaVu Sans"/>
              </a:rPr>
              <a:t>aus </a:t>
            </a:r>
            <a:r>
              <a:rPr sz="1400" spc="-155" dirty="0">
                <a:latin typeface="DejaVu Sans"/>
                <a:cs typeface="DejaVu Sans"/>
              </a:rPr>
              <a:t>melintang </a:t>
            </a:r>
            <a:r>
              <a:rPr sz="1400" spc="-170" dirty="0">
                <a:latin typeface="DejaVu Sans"/>
                <a:cs typeface="DejaVu Sans"/>
              </a:rPr>
              <a:t>dan </a:t>
            </a:r>
            <a:r>
              <a:rPr sz="1400" spc="-155" dirty="0">
                <a:latin typeface="DejaVu Sans"/>
                <a:cs typeface="DejaVu Sans"/>
              </a:rPr>
              <a:t>arus </a:t>
            </a:r>
            <a:r>
              <a:rPr sz="1400" spc="-130" dirty="0">
                <a:latin typeface="DejaVu Sans"/>
                <a:cs typeface="DejaVu Sans"/>
              </a:rPr>
              <a:t>vertical, </a:t>
            </a:r>
            <a:r>
              <a:rPr sz="1400" spc="-210" dirty="0">
                <a:latin typeface="DejaVu Sans"/>
                <a:cs typeface="DejaVu Sans"/>
              </a:rPr>
              <a:t>maka </a:t>
            </a:r>
            <a:r>
              <a:rPr sz="1400" spc="-180" dirty="0">
                <a:latin typeface="DejaVu Sans"/>
                <a:cs typeface="DejaVu Sans"/>
              </a:rPr>
              <a:t>harga  </a:t>
            </a:r>
            <a:r>
              <a:rPr sz="1400" spc="-160" dirty="0">
                <a:latin typeface="DejaVu Sans"/>
                <a:cs typeface="DejaVu Sans"/>
              </a:rPr>
              <a:t>batas-batas </a:t>
            </a:r>
            <a:r>
              <a:rPr sz="1400" spc="-130" dirty="0">
                <a:latin typeface="DejaVu Sans"/>
                <a:cs typeface="DejaVu Sans"/>
              </a:rPr>
              <a:t>ditabel </a:t>
            </a:r>
            <a:r>
              <a:rPr sz="1400" spc="-150" dirty="0">
                <a:latin typeface="DejaVu Sans"/>
                <a:cs typeface="DejaVu Sans"/>
              </a:rPr>
              <a:t>dikurangi </a:t>
            </a:r>
            <a:r>
              <a:rPr sz="1400" spc="-180" dirty="0">
                <a:latin typeface="DejaVu Sans"/>
                <a:cs typeface="DejaVu Sans"/>
              </a:rPr>
              <a:t>dengan setengahnya </a:t>
            </a:r>
            <a:r>
              <a:rPr sz="1400" spc="-175" dirty="0">
                <a:latin typeface="DejaVu Sans"/>
                <a:cs typeface="DejaVu Sans"/>
              </a:rPr>
              <a:t>aus  </a:t>
            </a:r>
            <a:r>
              <a:rPr sz="1400" spc="-155" dirty="0">
                <a:latin typeface="DejaVu Sans"/>
                <a:cs typeface="DejaVu Sans"/>
              </a:rPr>
              <a:t>melintang </a:t>
            </a:r>
            <a:r>
              <a:rPr sz="1400" spc="-100" dirty="0">
                <a:latin typeface="DejaVu Sans"/>
                <a:cs typeface="DejaVu Sans"/>
              </a:rPr>
              <a:t>itu </a:t>
            </a:r>
            <a:r>
              <a:rPr sz="1400" spc="-140" dirty="0">
                <a:latin typeface="DejaVu Sans"/>
                <a:cs typeface="DejaVu Sans"/>
              </a:rPr>
              <a:t>(diukur </a:t>
            </a:r>
            <a:r>
              <a:rPr sz="1400" spc="-125" dirty="0">
                <a:latin typeface="DejaVu Sans"/>
                <a:cs typeface="DejaVu Sans"/>
              </a:rPr>
              <a:t>dari sisi </a:t>
            </a:r>
            <a:r>
              <a:rPr sz="1400" spc="-170" dirty="0">
                <a:latin typeface="DejaVu Sans"/>
                <a:cs typeface="DejaVu Sans"/>
              </a:rPr>
              <a:t>dalam </a:t>
            </a:r>
            <a:r>
              <a:rPr sz="1400" spc="-165" dirty="0">
                <a:latin typeface="DejaVu Sans"/>
                <a:cs typeface="DejaVu Sans"/>
              </a:rPr>
              <a:t>kepala </a:t>
            </a:r>
            <a:r>
              <a:rPr sz="1400" spc="-114" dirty="0">
                <a:latin typeface="DejaVu Sans"/>
                <a:cs typeface="DejaVu Sans"/>
              </a:rPr>
              <a:t>rel), </a:t>
            </a:r>
            <a:r>
              <a:rPr sz="1400" spc="-180" dirty="0">
                <a:latin typeface="DejaVu Sans"/>
                <a:cs typeface="DejaVu Sans"/>
              </a:rPr>
              <a:t>15 </a:t>
            </a:r>
            <a:r>
              <a:rPr sz="1400" spc="-245" dirty="0">
                <a:latin typeface="DejaVu Sans"/>
                <a:cs typeface="DejaVu Sans"/>
              </a:rPr>
              <a:t>mm  </a:t>
            </a:r>
            <a:r>
              <a:rPr sz="1400" spc="-114" dirty="0">
                <a:latin typeface="DejaVu Sans"/>
                <a:cs typeface="DejaVu Sans"/>
              </a:rPr>
              <a:t>di </a:t>
            </a:r>
            <a:r>
              <a:rPr sz="1400" spc="-170" dirty="0">
                <a:latin typeface="DejaVu Sans"/>
                <a:cs typeface="DejaVu Sans"/>
              </a:rPr>
              <a:t>bawah </a:t>
            </a:r>
            <a:r>
              <a:rPr sz="1400" spc="-200" dirty="0">
                <a:latin typeface="DejaVu Sans"/>
                <a:cs typeface="DejaVu Sans"/>
              </a:rPr>
              <a:t>muka</a:t>
            </a:r>
            <a:r>
              <a:rPr sz="1400" spc="-100" dirty="0">
                <a:latin typeface="DejaVu Sans"/>
                <a:cs typeface="DejaVu Sans"/>
              </a:rPr>
              <a:t> </a:t>
            </a:r>
            <a:r>
              <a:rPr sz="1400" spc="-114" dirty="0">
                <a:latin typeface="DejaVu Sans"/>
                <a:cs typeface="DejaVu Sans"/>
              </a:rPr>
              <a:t>rel</a:t>
            </a:r>
            <a:endParaRPr sz="1400">
              <a:latin typeface="DejaVu Sans"/>
              <a:cs typeface="DejaVu Sans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587485" y="3814649"/>
            <a:ext cx="1363980" cy="130746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spcBef>
                <a:spcPts val="105"/>
              </a:spcBef>
            </a:pPr>
            <a:r>
              <a:rPr sz="1400" spc="-110" dirty="0">
                <a:latin typeface="DejaVu Sans"/>
                <a:cs typeface="DejaVu Sans"/>
              </a:rPr>
              <a:t>Jika </a:t>
            </a:r>
            <a:r>
              <a:rPr sz="1400" spc="-175" dirty="0">
                <a:latin typeface="DejaVu Sans"/>
                <a:cs typeface="DejaVu Sans"/>
              </a:rPr>
              <a:t>aus </a:t>
            </a:r>
            <a:r>
              <a:rPr sz="1400" spc="-155" dirty="0">
                <a:latin typeface="DejaVu Sans"/>
                <a:cs typeface="DejaVu Sans"/>
              </a:rPr>
              <a:t>melintang  </a:t>
            </a:r>
            <a:r>
              <a:rPr sz="1400" spc="-175" dirty="0">
                <a:latin typeface="DejaVu Sans"/>
                <a:cs typeface="DejaVu Sans"/>
              </a:rPr>
              <a:t>pada </a:t>
            </a:r>
            <a:r>
              <a:rPr sz="1400" spc="-165" dirty="0">
                <a:latin typeface="DejaVu Sans"/>
                <a:cs typeface="DejaVu Sans"/>
              </a:rPr>
              <a:t>kepala </a:t>
            </a:r>
            <a:r>
              <a:rPr sz="1400" spc="-114" dirty="0">
                <a:latin typeface="DejaVu Sans"/>
                <a:cs typeface="DejaVu Sans"/>
              </a:rPr>
              <a:t>rel  </a:t>
            </a:r>
            <a:r>
              <a:rPr sz="1400" spc="-170" dirty="0">
                <a:latin typeface="DejaVu Sans"/>
                <a:cs typeface="DejaVu Sans"/>
              </a:rPr>
              <a:t>sudah </a:t>
            </a:r>
            <a:r>
              <a:rPr sz="1400" spc="-175" dirty="0">
                <a:latin typeface="DejaVu Sans"/>
                <a:cs typeface="DejaVu Sans"/>
              </a:rPr>
              <a:t>sampai  </a:t>
            </a:r>
            <a:r>
              <a:rPr sz="1400" spc="-150" dirty="0">
                <a:latin typeface="DejaVu Sans"/>
                <a:cs typeface="DejaVu Sans"/>
              </a:rPr>
              <a:t>bulatan </a:t>
            </a:r>
            <a:r>
              <a:rPr sz="1400" spc="-165" dirty="0">
                <a:latin typeface="DejaVu Sans"/>
                <a:cs typeface="DejaVu Sans"/>
              </a:rPr>
              <a:t>kepala </a:t>
            </a:r>
            <a:r>
              <a:rPr sz="1400" spc="-114" dirty="0">
                <a:latin typeface="DejaVu Sans"/>
                <a:cs typeface="DejaVu Sans"/>
              </a:rPr>
              <a:t>rel  </a:t>
            </a:r>
            <a:r>
              <a:rPr sz="1400" spc="-200" dirty="0">
                <a:latin typeface="DejaVu Sans"/>
                <a:cs typeface="DejaVu Sans"/>
              </a:rPr>
              <a:t>yang </a:t>
            </a:r>
            <a:r>
              <a:rPr sz="1400" spc="-160" dirty="0">
                <a:latin typeface="DejaVu Sans"/>
                <a:cs typeface="DejaVu Sans"/>
              </a:rPr>
              <a:t>bawah, </a:t>
            </a:r>
            <a:r>
              <a:rPr sz="1400" spc="-210" dirty="0">
                <a:latin typeface="DejaVu Sans"/>
                <a:cs typeface="DejaVu Sans"/>
              </a:rPr>
              <a:t>maka  </a:t>
            </a:r>
            <a:r>
              <a:rPr sz="1400" spc="-114" dirty="0">
                <a:latin typeface="DejaVu Sans"/>
                <a:cs typeface="DejaVu Sans"/>
              </a:rPr>
              <a:t>rel </a:t>
            </a:r>
            <a:r>
              <a:rPr sz="1400" spc="-155" dirty="0">
                <a:latin typeface="DejaVu Sans"/>
                <a:cs typeface="DejaVu Sans"/>
              </a:rPr>
              <a:t>harus</a:t>
            </a:r>
            <a:r>
              <a:rPr sz="1400" spc="-170" dirty="0">
                <a:latin typeface="DejaVu Sans"/>
                <a:cs typeface="DejaVu Sans"/>
              </a:rPr>
              <a:t> </a:t>
            </a:r>
            <a:r>
              <a:rPr sz="1400" spc="-135" dirty="0">
                <a:latin typeface="DejaVu Sans"/>
                <a:cs typeface="DejaVu Sans"/>
              </a:rPr>
              <a:t>diganti.</a:t>
            </a:r>
            <a:endParaRPr sz="1400">
              <a:latin typeface="DejaVu Sans"/>
              <a:cs typeface="DejaVu Sans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065268" y="4507739"/>
            <a:ext cx="1534795" cy="152092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spcBef>
                <a:spcPts val="100"/>
              </a:spcBef>
            </a:pPr>
            <a:r>
              <a:rPr sz="1400" spc="-105" dirty="0">
                <a:latin typeface="DejaVu Sans"/>
                <a:cs typeface="DejaVu Sans"/>
              </a:rPr>
              <a:t>Jika </a:t>
            </a:r>
            <a:r>
              <a:rPr sz="1400" spc="-155" dirty="0">
                <a:latin typeface="DejaVu Sans"/>
                <a:cs typeface="DejaVu Sans"/>
              </a:rPr>
              <a:t>garis </a:t>
            </a:r>
            <a:r>
              <a:rPr sz="1400" spc="-130" dirty="0">
                <a:latin typeface="DejaVu Sans"/>
                <a:cs typeface="DejaVu Sans"/>
              </a:rPr>
              <a:t>lurus </a:t>
            </a:r>
            <a:r>
              <a:rPr sz="1400" spc="-229" dirty="0">
                <a:latin typeface="DejaVu Sans"/>
                <a:cs typeface="DejaVu Sans"/>
              </a:rPr>
              <a:t>yg  </a:t>
            </a:r>
            <a:r>
              <a:rPr sz="1400" spc="-185" dirty="0">
                <a:latin typeface="DejaVu Sans"/>
                <a:cs typeface="DejaVu Sans"/>
              </a:rPr>
              <a:t>menyinggung </a:t>
            </a:r>
            <a:r>
              <a:rPr sz="1400" spc="-125" dirty="0">
                <a:latin typeface="DejaVu Sans"/>
                <a:cs typeface="DejaVu Sans"/>
              </a:rPr>
              <a:t>sisi  </a:t>
            </a:r>
            <a:r>
              <a:rPr sz="1400" spc="-170" dirty="0">
                <a:latin typeface="DejaVu Sans"/>
                <a:cs typeface="DejaVu Sans"/>
              </a:rPr>
              <a:t>dalam </a:t>
            </a:r>
            <a:r>
              <a:rPr sz="1400" spc="-165" dirty="0">
                <a:latin typeface="DejaVu Sans"/>
                <a:cs typeface="DejaVu Sans"/>
              </a:rPr>
              <a:t>kepala </a:t>
            </a:r>
            <a:r>
              <a:rPr sz="1400" spc="-114" dirty="0">
                <a:latin typeface="DejaVu Sans"/>
                <a:cs typeface="DejaVu Sans"/>
              </a:rPr>
              <a:t>rel  </a:t>
            </a:r>
            <a:r>
              <a:rPr sz="1400" spc="-170" dirty="0">
                <a:latin typeface="DejaVu Sans"/>
                <a:cs typeface="DejaVu Sans"/>
              </a:rPr>
              <a:t>sudah </a:t>
            </a:r>
            <a:r>
              <a:rPr sz="1400" spc="-180" dirty="0">
                <a:latin typeface="DejaVu Sans"/>
                <a:cs typeface="DejaVu Sans"/>
              </a:rPr>
              <a:t>aus </a:t>
            </a:r>
            <a:r>
              <a:rPr sz="1400" spc="-155" dirty="0">
                <a:latin typeface="DejaVu Sans"/>
                <a:cs typeface="DejaVu Sans"/>
              </a:rPr>
              <a:t>melintang  </a:t>
            </a:r>
            <a:r>
              <a:rPr sz="1400" spc="-175" dirty="0">
                <a:latin typeface="DejaVu Sans"/>
                <a:cs typeface="DejaVu Sans"/>
              </a:rPr>
              <a:t>membentuk </a:t>
            </a:r>
            <a:r>
              <a:rPr sz="1400" spc="-150" dirty="0">
                <a:latin typeface="DejaVu Sans"/>
                <a:cs typeface="DejaVu Sans"/>
              </a:rPr>
              <a:t>sudut </a:t>
            </a:r>
            <a:r>
              <a:rPr sz="1400" spc="-475" dirty="0">
                <a:latin typeface="DejaVu Sans"/>
                <a:cs typeface="DejaVu Sans"/>
              </a:rPr>
              <a:t>&gt; </a:t>
            </a:r>
            <a:r>
              <a:rPr sz="1400" spc="-395" dirty="0">
                <a:latin typeface="DejaVu Sans"/>
                <a:cs typeface="DejaVu Sans"/>
              </a:rPr>
              <a:t> </a:t>
            </a:r>
            <a:r>
              <a:rPr sz="1400" spc="-130" dirty="0">
                <a:latin typeface="DejaVu Sans"/>
                <a:cs typeface="DejaVu Sans"/>
              </a:rPr>
              <a:t>26⁰ </a:t>
            </a:r>
            <a:r>
              <a:rPr sz="1400" spc="-180" dirty="0">
                <a:latin typeface="DejaVu Sans"/>
                <a:cs typeface="DejaVu Sans"/>
              </a:rPr>
              <a:t>dengan </a:t>
            </a:r>
            <a:r>
              <a:rPr sz="1400" spc="-150" dirty="0">
                <a:latin typeface="DejaVu Sans"/>
                <a:cs typeface="DejaVu Sans"/>
              </a:rPr>
              <a:t>sudut  </a:t>
            </a:r>
            <a:r>
              <a:rPr sz="1400" spc="-145" dirty="0">
                <a:latin typeface="DejaVu Sans"/>
                <a:cs typeface="DejaVu Sans"/>
              </a:rPr>
              <a:t>vertikalnya, </a:t>
            </a:r>
            <a:r>
              <a:rPr sz="1400" spc="-114" dirty="0">
                <a:latin typeface="DejaVu Sans"/>
                <a:cs typeface="DejaVu Sans"/>
              </a:rPr>
              <a:t>rel</a:t>
            </a:r>
            <a:r>
              <a:rPr sz="1400" spc="-170" dirty="0">
                <a:latin typeface="DejaVu Sans"/>
                <a:cs typeface="DejaVu Sans"/>
              </a:rPr>
              <a:t> </a:t>
            </a:r>
            <a:r>
              <a:rPr sz="1400" spc="-155" dirty="0">
                <a:latin typeface="DejaVu Sans"/>
                <a:cs typeface="DejaVu Sans"/>
              </a:rPr>
              <a:t>harus  </a:t>
            </a:r>
            <a:r>
              <a:rPr sz="1400" spc="-145" dirty="0">
                <a:latin typeface="DejaVu Sans"/>
                <a:cs typeface="DejaVu Sans"/>
              </a:rPr>
              <a:t>diganti</a:t>
            </a:r>
            <a:endParaRPr sz="1400">
              <a:latin typeface="DejaVu Sans"/>
              <a:cs typeface="DejaVu Sans"/>
            </a:endParaRPr>
          </a:p>
        </p:txBody>
      </p:sp>
    </p:spTree>
    <p:extLst>
      <p:ext uri="{BB962C8B-B14F-4D97-AF65-F5344CB8AC3E}">
        <p14:creationId xmlns:p14="http://schemas.microsoft.com/office/powerpoint/2010/main" val="44310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073146" y="477774"/>
            <a:ext cx="7595870" cy="399415"/>
          </a:xfrm>
          <a:custGeom>
            <a:avLst/>
            <a:gdLst/>
            <a:ahLst/>
            <a:cxnLst/>
            <a:rect l="l" t="t" r="r" b="b"/>
            <a:pathLst>
              <a:path w="7595870" h="399415">
                <a:moveTo>
                  <a:pt x="0" y="399288"/>
                </a:moveTo>
                <a:lnTo>
                  <a:pt x="7595616" y="399288"/>
                </a:lnTo>
                <a:lnTo>
                  <a:pt x="7595616" y="0"/>
                </a:lnTo>
                <a:lnTo>
                  <a:pt x="0" y="0"/>
                </a:lnTo>
                <a:lnTo>
                  <a:pt x="0" y="39928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073146" y="477774"/>
            <a:ext cx="7595870" cy="399415"/>
          </a:xfrm>
          <a:custGeom>
            <a:avLst/>
            <a:gdLst/>
            <a:ahLst/>
            <a:cxnLst/>
            <a:rect l="l" t="t" r="r" b="b"/>
            <a:pathLst>
              <a:path w="7595870" h="399415">
                <a:moveTo>
                  <a:pt x="0" y="399288"/>
                </a:moveTo>
                <a:lnTo>
                  <a:pt x="7595616" y="399288"/>
                </a:lnTo>
                <a:lnTo>
                  <a:pt x="7595616" y="0"/>
                </a:lnTo>
                <a:lnTo>
                  <a:pt x="0" y="0"/>
                </a:lnTo>
                <a:lnTo>
                  <a:pt x="0" y="399288"/>
                </a:lnTo>
                <a:close/>
              </a:path>
            </a:pathLst>
          </a:custGeom>
          <a:ln w="25907">
            <a:solidFill>
              <a:srgbClr val="4F81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3150870" y="478928"/>
            <a:ext cx="6845934" cy="3364126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>
              <a:spcBef>
                <a:spcPts val="115"/>
              </a:spcBef>
            </a:pPr>
            <a:r>
              <a:rPr sz="2100" b="1" i="1" spc="-70" dirty="0">
                <a:solidFill>
                  <a:srgbClr val="FF0000"/>
                </a:solidFill>
                <a:latin typeface="Arial Black"/>
                <a:cs typeface="Arial Black"/>
              </a:rPr>
              <a:t>Bagaimana </a:t>
            </a:r>
            <a:r>
              <a:rPr sz="2100" b="1" i="1" spc="-85" dirty="0">
                <a:solidFill>
                  <a:srgbClr val="FF0000"/>
                </a:solidFill>
                <a:latin typeface="Arial Black"/>
                <a:cs typeface="Arial Black"/>
              </a:rPr>
              <a:t>membuat </a:t>
            </a:r>
            <a:r>
              <a:rPr sz="2100" b="1" i="1" spc="-40" dirty="0">
                <a:solidFill>
                  <a:srgbClr val="FF0000"/>
                </a:solidFill>
                <a:latin typeface="Arial Black"/>
                <a:cs typeface="Arial Black"/>
              </a:rPr>
              <a:t>rel </a:t>
            </a:r>
            <a:r>
              <a:rPr sz="2100" b="1" i="1" spc="-70" dirty="0">
                <a:solidFill>
                  <a:srgbClr val="FF0000"/>
                </a:solidFill>
                <a:latin typeface="Arial Black"/>
                <a:cs typeface="Arial Black"/>
              </a:rPr>
              <a:t>tahan aus</a:t>
            </a:r>
            <a:r>
              <a:rPr sz="2100" b="1" i="1" spc="90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100" b="1" i="1" spc="-65" dirty="0">
                <a:solidFill>
                  <a:srgbClr val="FF0000"/>
                </a:solidFill>
                <a:latin typeface="Arial Black"/>
                <a:cs typeface="Arial Black"/>
              </a:rPr>
              <a:t>?????</a:t>
            </a:r>
            <a:endParaRPr sz="2100">
              <a:latin typeface="Arial Black"/>
              <a:cs typeface="Arial Black"/>
            </a:endParaRPr>
          </a:p>
          <a:p>
            <a:pPr>
              <a:lnSpc>
                <a:spcPct val="100000"/>
              </a:lnSpc>
            </a:pPr>
            <a:endParaRPr sz="3000">
              <a:latin typeface="Times New Roman"/>
              <a:cs typeface="Times New Roman"/>
            </a:endParaRPr>
          </a:p>
          <a:p>
            <a:pPr marL="586740" marR="5080" indent="-286385">
              <a:lnSpc>
                <a:spcPct val="100800"/>
              </a:lnSpc>
              <a:spcBef>
                <a:spcPts val="2585"/>
              </a:spcBef>
              <a:buFont typeface="Arial"/>
              <a:buChar char="•"/>
              <a:tabLst>
                <a:tab pos="586740" algn="l"/>
                <a:tab pos="587375" algn="l"/>
              </a:tabLst>
            </a:pPr>
            <a:r>
              <a:rPr sz="2400" spc="-280" dirty="0">
                <a:latin typeface="DejaVu Sans"/>
                <a:cs typeface="DejaVu Sans"/>
              </a:rPr>
              <a:t>Kepala </a:t>
            </a:r>
            <a:r>
              <a:rPr sz="2400" spc="-195" dirty="0">
                <a:latin typeface="DejaVu Sans"/>
                <a:cs typeface="DejaVu Sans"/>
              </a:rPr>
              <a:t>rel </a:t>
            </a:r>
            <a:r>
              <a:rPr sz="2400" spc="-235" dirty="0">
                <a:latin typeface="DejaVu Sans"/>
                <a:cs typeface="DejaVu Sans"/>
              </a:rPr>
              <a:t>dibuat </a:t>
            </a:r>
            <a:r>
              <a:rPr sz="2400" spc="-265" dirty="0">
                <a:latin typeface="DejaVu Sans"/>
                <a:cs typeface="DejaVu Sans"/>
              </a:rPr>
              <a:t>harus </a:t>
            </a:r>
            <a:r>
              <a:rPr sz="2400" spc="-210" dirty="0">
                <a:latin typeface="DejaVu Sans"/>
                <a:cs typeface="DejaVu Sans"/>
              </a:rPr>
              <a:t>lebih </a:t>
            </a:r>
            <a:r>
              <a:rPr sz="2400" spc="-300" dirty="0">
                <a:latin typeface="DejaVu Sans"/>
                <a:cs typeface="DejaVu Sans"/>
              </a:rPr>
              <a:t>keras </a:t>
            </a:r>
            <a:r>
              <a:rPr sz="2400" spc="-260" dirty="0">
                <a:latin typeface="DejaVu Sans"/>
                <a:cs typeface="DejaVu Sans"/>
              </a:rPr>
              <a:t>daripada </a:t>
            </a:r>
            <a:r>
              <a:rPr sz="2400" spc="-295" dirty="0">
                <a:latin typeface="DejaVu Sans"/>
                <a:cs typeface="DejaVu Sans"/>
              </a:rPr>
              <a:t>badan  </a:t>
            </a:r>
            <a:r>
              <a:rPr sz="2400" spc="-285" dirty="0">
                <a:latin typeface="DejaVu Sans"/>
                <a:cs typeface="DejaVu Sans"/>
              </a:rPr>
              <a:t>dan </a:t>
            </a:r>
            <a:r>
              <a:rPr sz="2400" spc="-270" dirty="0">
                <a:latin typeface="DejaVu Sans"/>
                <a:cs typeface="DejaVu Sans"/>
              </a:rPr>
              <a:t>kaki </a:t>
            </a:r>
            <a:r>
              <a:rPr sz="2400" spc="-265" dirty="0">
                <a:latin typeface="DejaVu Sans"/>
                <a:cs typeface="DejaVu Sans"/>
              </a:rPr>
              <a:t>relnya </a:t>
            </a:r>
            <a:r>
              <a:rPr sz="2400" dirty="0">
                <a:latin typeface="Wingdings"/>
                <a:cs typeface="Wingdings"/>
              </a:rPr>
              <a:t></a:t>
            </a:r>
            <a:r>
              <a:rPr sz="2400" dirty="0">
                <a:latin typeface="Times New Roman"/>
                <a:cs typeface="Times New Roman"/>
              </a:rPr>
              <a:t> </a:t>
            </a:r>
            <a:r>
              <a:rPr sz="2400" spc="-260" dirty="0">
                <a:latin typeface="DejaVu Sans"/>
                <a:cs typeface="DejaVu Sans"/>
              </a:rPr>
              <a:t>heat</a:t>
            </a:r>
            <a:r>
              <a:rPr sz="2400" spc="-180" dirty="0">
                <a:latin typeface="DejaVu Sans"/>
                <a:cs typeface="DejaVu Sans"/>
              </a:rPr>
              <a:t> </a:t>
            </a:r>
            <a:r>
              <a:rPr sz="2400" spc="-245" dirty="0">
                <a:latin typeface="DejaVu Sans"/>
                <a:cs typeface="DejaVu Sans"/>
              </a:rPr>
              <a:t>treatment</a:t>
            </a:r>
            <a:endParaRPr sz="2400">
              <a:latin typeface="DejaVu Sans"/>
              <a:cs typeface="DejaVu Sans"/>
            </a:endParaRPr>
          </a:p>
          <a:p>
            <a:pPr marL="586740" marR="36195" indent="-286385">
              <a:lnSpc>
                <a:spcPts val="2880"/>
              </a:lnSpc>
              <a:spcBef>
                <a:spcPts val="75"/>
              </a:spcBef>
              <a:buFont typeface="Arial"/>
              <a:buChar char="•"/>
              <a:tabLst>
                <a:tab pos="586740" algn="l"/>
                <a:tab pos="587375" algn="l"/>
              </a:tabLst>
            </a:pPr>
            <a:r>
              <a:rPr sz="2400" spc="-225" dirty="0">
                <a:latin typeface="DejaVu Sans"/>
                <a:cs typeface="DejaVu Sans"/>
              </a:rPr>
              <a:t>Merubah </a:t>
            </a:r>
            <a:r>
              <a:rPr sz="2400" spc="-290" dirty="0">
                <a:latin typeface="DejaVu Sans"/>
                <a:cs typeface="DejaVu Sans"/>
              </a:rPr>
              <a:t>susunan </a:t>
            </a:r>
            <a:r>
              <a:rPr sz="2400" spc="-254" dirty="0">
                <a:latin typeface="DejaVu Sans"/>
                <a:cs typeface="DejaVu Sans"/>
              </a:rPr>
              <a:t>kimia </a:t>
            </a:r>
            <a:r>
              <a:rPr sz="2400" spc="-215" dirty="0">
                <a:latin typeface="DejaVu Sans"/>
                <a:cs typeface="DejaVu Sans"/>
              </a:rPr>
              <a:t>dari </a:t>
            </a:r>
            <a:r>
              <a:rPr sz="2400" spc="-290" dirty="0">
                <a:latin typeface="DejaVu Sans"/>
                <a:cs typeface="DejaVu Sans"/>
              </a:rPr>
              <a:t>bahannya, </a:t>
            </a:r>
            <a:r>
              <a:rPr sz="2400" spc="-285" dirty="0">
                <a:latin typeface="DejaVu Sans"/>
                <a:cs typeface="DejaVu Sans"/>
              </a:rPr>
              <a:t>misalnya  </a:t>
            </a:r>
            <a:r>
              <a:rPr sz="2400" spc="-310" dirty="0">
                <a:latin typeface="DejaVu Sans"/>
                <a:cs typeface="DejaVu Sans"/>
              </a:rPr>
              <a:t>dengan </a:t>
            </a:r>
            <a:r>
              <a:rPr sz="2400" spc="-305" dirty="0">
                <a:latin typeface="DejaVu Sans"/>
                <a:cs typeface="DejaVu Sans"/>
              </a:rPr>
              <a:t>mencampurkan </a:t>
            </a:r>
            <a:r>
              <a:rPr sz="2400" spc="-220" dirty="0">
                <a:latin typeface="DejaVu Sans"/>
                <a:cs typeface="DejaVu Sans"/>
              </a:rPr>
              <a:t>dari </a:t>
            </a:r>
            <a:r>
              <a:rPr sz="2400" spc="-275" dirty="0">
                <a:latin typeface="DejaVu Sans"/>
                <a:cs typeface="DejaVu Sans"/>
              </a:rPr>
              <a:t>elemen </a:t>
            </a:r>
            <a:r>
              <a:rPr sz="2400" spc="-200" dirty="0">
                <a:latin typeface="DejaVu Sans"/>
                <a:cs typeface="DejaVu Sans"/>
              </a:rPr>
              <a:t>lain, </a:t>
            </a:r>
            <a:r>
              <a:rPr sz="2400" spc="-290" dirty="0">
                <a:latin typeface="DejaVu Sans"/>
                <a:cs typeface="DejaVu Sans"/>
              </a:rPr>
              <a:t>misalnya  </a:t>
            </a:r>
            <a:r>
              <a:rPr sz="2400" spc="-140" dirty="0">
                <a:latin typeface="DejaVu Sans"/>
                <a:cs typeface="DejaVu Sans"/>
              </a:rPr>
              <a:t>Mn</a:t>
            </a:r>
            <a:endParaRPr sz="2400">
              <a:latin typeface="DejaVu Sans"/>
              <a:cs typeface="DejaVu Sans"/>
            </a:endParaRPr>
          </a:p>
          <a:p>
            <a:pPr marL="586740" indent="-286385">
              <a:lnSpc>
                <a:spcPts val="2785"/>
              </a:lnSpc>
              <a:buFont typeface="Arial"/>
              <a:buChar char="•"/>
              <a:tabLst>
                <a:tab pos="586740" algn="l"/>
                <a:tab pos="587375" algn="l"/>
              </a:tabLst>
            </a:pPr>
            <a:r>
              <a:rPr sz="2400" spc="-260" dirty="0">
                <a:latin typeface="DejaVu Sans"/>
                <a:cs typeface="DejaVu Sans"/>
              </a:rPr>
              <a:t>Memakai </a:t>
            </a:r>
            <a:r>
              <a:rPr sz="2400" spc="-195" dirty="0">
                <a:latin typeface="DejaVu Sans"/>
                <a:cs typeface="DejaVu Sans"/>
              </a:rPr>
              <a:t>rel </a:t>
            </a:r>
            <a:r>
              <a:rPr sz="2400" spc="-335" dirty="0">
                <a:latin typeface="DejaVu Sans"/>
                <a:cs typeface="DejaVu Sans"/>
              </a:rPr>
              <a:t>yang </a:t>
            </a:r>
            <a:r>
              <a:rPr sz="2400" spc="-225" dirty="0">
                <a:latin typeface="DejaVu Sans"/>
                <a:cs typeface="DejaVu Sans"/>
              </a:rPr>
              <a:t>profilnya </a:t>
            </a:r>
            <a:r>
              <a:rPr sz="2400" spc="-270" dirty="0">
                <a:latin typeface="DejaVu Sans"/>
                <a:cs typeface="DejaVu Sans"/>
              </a:rPr>
              <a:t>besar</a:t>
            </a:r>
            <a:r>
              <a:rPr sz="2400" spc="-155" dirty="0">
                <a:latin typeface="DejaVu Sans"/>
                <a:cs typeface="DejaVu Sans"/>
              </a:rPr>
              <a:t> </a:t>
            </a:r>
            <a:r>
              <a:rPr sz="2400" spc="-300" dirty="0">
                <a:latin typeface="DejaVu Sans"/>
                <a:cs typeface="DejaVu Sans"/>
              </a:rPr>
              <a:t>(banyak</a:t>
            </a:r>
            <a:endParaRPr sz="2400">
              <a:latin typeface="DejaVu Sans"/>
              <a:cs typeface="DejaVu Sans"/>
            </a:endParaRPr>
          </a:p>
          <a:p>
            <a:pPr marL="586740"/>
            <a:r>
              <a:rPr sz="2400" spc="-285" dirty="0">
                <a:latin typeface="DejaVu Sans"/>
                <a:cs typeface="DejaVu Sans"/>
              </a:rPr>
              <a:t>digunakan </a:t>
            </a:r>
            <a:r>
              <a:rPr sz="2400" spc="-300" dirty="0">
                <a:latin typeface="DejaVu Sans"/>
                <a:cs typeface="DejaVu Sans"/>
              </a:rPr>
              <a:t>pada </a:t>
            </a:r>
            <a:r>
              <a:rPr sz="2400" spc="-345" dirty="0">
                <a:latin typeface="DejaVu Sans"/>
                <a:cs typeface="DejaVu Sans"/>
              </a:rPr>
              <a:t>masa</a:t>
            </a:r>
            <a:r>
              <a:rPr sz="2400" spc="-100" dirty="0">
                <a:latin typeface="DejaVu Sans"/>
                <a:cs typeface="DejaVu Sans"/>
              </a:rPr>
              <a:t> </a:t>
            </a:r>
            <a:r>
              <a:rPr sz="2400" spc="-295" dirty="0">
                <a:latin typeface="DejaVu Sans"/>
                <a:cs typeface="DejaVu Sans"/>
              </a:rPr>
              <a:t>sekarang)</a:t>
            </a:r>
            <a:endParaRPr sz="2400">
              <a:latin typeface="DejaVu Sans"/>
              <a:cs typeface="DejaVu Sans"/>
            </a:endParaRPr>
          </a:p>
        </p:txBody>
      </p:sp>
    </p:spTree>
    <p:extLst>
      <p:ext uri="{BB962C8B-B14F-4D97-AF65-F5344CB8AC3E}">
        <p14:creationId xmlns:p14="http://schemas.microsoft.com/office/powerpoint/2010/main" val="1081526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073146" y="477774"/>
            <a:ext cx="7595870" cy="399415"/>
          </a:xfrm>
          <a:custGeom>
            <a:avLst/>
            <a:gdLst/>
            <a:ahLst/>
            <a:cxnLst/>
            <a:rect l="l" t="t" r="r" b="b"/>
            <a:pathLst>
              <a:path w="7595870" h="399415">
                <a:moveTo>
                  <a:pt x="0" y="399288"/>
                </a:moveTo>
                <a:lnTo>
                  <a:pt x="7595616" y="399288"/>
                </a:lnTo>
                <a:lnTo>
                  <a:pt x="7595616" y="0"/>
                </a:lnTo>
                <a:lnTo>
                  <a:pt x="0" y="0"/>
                </a:lnTo>
                <a:lnTo>
                  <a:pt x="0" y="39928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073146" y="477774"/>
            <a:ext cx="7595870" cy="399415"/>
          </a:xfrm>
          <a:custGeom>
            <a:avLst/>
            <a:gdLst/>
            <a:ahLst/>
            <a:cxnLst/>
            <a:rect l="l" t="t" r="r" b="b"/>
            <a:pathLst>
              <a:path w="7595870" h="399415">
                <a:moveTo>
                  <a:pt x="0" y="399288"/>
                </a:moveTo>
                <a:lnTo>
                  <a:pt x="7595616" y="399288"/>
                </a:lnTo>
                <a:lnTo>
                  <a:pt x="7595616" y="0"/>
                </a:lnTo>
                <a:lnTo>
                  <a:pt x="0" y="0"/>
                </a:lnTo>
                <a:lnTo>
                  <a:pt x="0" y="399288"/>
                </a:lnTo>
                <a:close/>
              </a:path>
            </a:pathLst>
          </a:custGeom>
          <a:ln w="25907">
            <a:solidFill>
              <a:srgbClr val="4F81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150870" y="478928"/>
            <a:ext cx="5457102" cy="337913"/>
          </a:xfrm>
          <a:prstGeom prst="rect">
            <a:avLst/>
          </a:prstGeom>
        </p:spPr>
        <p:txBody>
          <a:bodyPr vert="horz" wrap="square" lIns="0" tIns="14605" rIns="0" bIns="0" rtlCol="0" anchor="t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2100" b="1" i="1" spc="-75" dirty="0">
                <a:solidFill>
                  <a:srgbClr val="FF0000"/>
                </a:solidFill>
                <a:latin typeface="Arial Black"/>
                <a:cs typeface="Arial Black"/>
              </a:rPr>
              <a:t>Jenis </a:t>
            </a:r>
            <a:r>
              <a:rPr sz="2100" b="1" i="1" spc="-40" dirty="0">
                <a:solidFill>
                  <a:srgbClr val="FF0000"/>
                </a:solidFill>
                <a:latin typeface="Arial Black"/>
                <a:cs typeface="Arial Black"/>
              </a:rPr>
              <a:t>rel </a:t>
            </a:r>
            <a:r>
              <a:rPr sz="2100" b="1" i="1" spc="-60" dirty="0">
                <a:solidFill>
                  <a:srgbClr val="FF0000"/>
                </a:solidFill>
                <a:latin typeface="Arial Black"/>
                <a:cs typeface="Arial Black"/>
              </a:rPr>
              <a:t>menurut </a:t>
            </a:r>
            <a:r>
              <a:rPr sz="2100" b="1" i="1" spc="-70" dirty="0">
                <a:solidFill>
                  <a:srgbClr val="FF0000"/>
                </a:solidFill>
                <a:latin typeface="Arial Black"/>
                <a:cs typeface="Arial Black"/>
              </a:rPr>
              <a:t>panjangnya</a:t>
            </a:r>
            <a:endParaRPr sz="2100" dirty="0">
              <a:latin typeface="Arial Black"/>
              <a:cs typeface="Arial Black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294633" y="1142746"/>
            <a:ext cx="6656070" cy="355738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160" dirty="0">
                <a:latin typeface="Arial" panose="020B0604020202020204" pitchFamily="34" charset="0"/>
                <a:cs typeface="Arial" panose="020B0604020202020204" pitchFamily="34" charset="0"/>
              </a:rPr>
              <a:t>Rel</a:t>
            </a:r>
            <a:r>
              <a:rPr b="1" spc="-1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b="1" spc="-125" dirty="0">
                <a:latin typeface="Arial" panose="020B0604020202020204" pitchFamily="34" charset="0"/>
                <a:cs typeface="Arial" panose="020B0604020202020204" pitchFamily="34" charset="0"/>
              </a:rPr>
              <a:t>standar</a:t>
            </a: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99085" marR="299085" indent="-286385"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pc="-215" dirty="0">
                <a:latin typeface="Arial" panose="020B0604020202020204" pitchFamily="34" charset="0"/>
                <a:cs typeface="Arial" panose="020B0604020202020204" pitchFamily="34" charset="0"/>
              </a:rPr>
              <a:t>Awalnya </a:t>
            </a:r>
            <a:r>
              <a:rPr spc="-145" dirty="0">
                <a:latin typeface="Arial" panose="020B0604020202020204" pitchFamily="34" charset="0"/>
                <a:cs typeface="Arial" panose="020B0604020202020204" pitchFamily="34" charset="0"/>
              </a:rPr>
              <a:t>di </a:t>
            </a:r>
            <a:r>
              <a:rPr spc="-180" dirty="0">
                <a:latin typeface="Arial" panose="020B0604020202020204" pitchFamily="34" charset="0"/>
                <a:cs typeface="Arial" panose="020B0604020202020204" pitchFamily="34" charset="0"/>
              </a:rPr>
              <a:t>Indonesia memiliki </a:t>
            </a:r>
            <a:r>
              <a:rPr spc="-210" dirty="0">
                <a:latin typeface="Arial" panose="020B0604020202020204" pitchFamily="34" charset="0"/>
                <a:cs typeface="Arial" panose="020B0604020202020204" pitchFamily="34" charset="0"/>
              </a:rPr>
              <a:t>panjang </a:t>
            </a:r>
            <a:r>
              <a:rPr spc="-150" dirty="0">
                <a:latin typeface="Arial" panose="020B0604020202020204" pitchFamily="34" charset="0"/>
                <a:cs typeface="Arial" panose="020B0604020202020204" pitchFamily="34" charset="0"/>
              </a:rPr>
              <a:t>rel </a:t>
            </a:r>
            <a:r>
              <a:rPr spc="-200" dirty="0">
                <a:latin typeface="Arial" panose="020B0604020202020204" pitchFamily="34" charset="0"/>
                <a:cs typeface="Arial" panose="020B0604020202020204" pitchFamily="34" charset="0"/>
              </a:rPr>
              <a:t>standar </a:t>
            </a:r>
            <a:r>
              <a:rPr spc="-235" dirty="0">
                <a:latin typeface="Arial" panose="020B0604020202020204" pitchFamily="34" charset="0"/>
                <a:cs typeface="Arial" panose="020B0604020202020204" pitchFamily="34" charset="0"/>
              </a:rPr>
              <a:t>17 </a:t>
            </a:r>
            <a:r>
              <a:rPr spc="-220" dirty="0">
                <a:latin typeface="Arial" panose="020B0604020202020204" pitchFamily="34" charset="0"/>
                <a:cs typeface="Arial" panose="020B0604020202020204" pitchFamily="34" charset="0"/>
              </a:rPr>
              <a:t>m, </a:t>
            </a:r>
            <a:r>
              <a:rPr spc="-225" dirty="0">
                <a:latin typeface="Arial" panose="020B0604020202020204" pitchFamily="34" charset="0"/>
                <a:cs typeface="Arial" panose="020B0604020202020204" pitchFamily="34" charset="0"/>
              </a:rPr>
              <a:t>naumun  </a:t>
            </a:r>
            <a:r>
              <a:rPr spc="-204" dirty="0">
                <a:latin typeface="Arial" panose="020B0604020202020204" pitchFamily="34" charset="0"/>
                <a:cs typeface="Arial" panose="020B0604020202020204" pitchFamily="34" charset="0"/>
              </a:rPr>
              <a:t>PT.KAI </a:t>
            </a:r>
            <a:r>
              <a:rPr spc="-229" dirty="0">
                <a:latin typeface="Arial" panose="020B0604020202020204" pitchFamily="34" charset="0"/>
                <a:cs typeface="Arial" panose="020B0604020202020204" pitchFamily="34" charset="0"/>
              </a:rPr>
              <a:t>sekarang </a:t>
            </a:r>
            <a:r>
              <a:rPr spc="-240" dirty="0">
                <a:latin typeface="Arial" panose="020B0604020202020204" pitchFamily="34" charset="0"/>
                <a:cs typeface="Arial" panose="020B0604020202020204" pitchFamily="34" charset="0"/>
              </a:rPr>
              <a:t>menggunakan </a:t>
            </a:r>
            <a:r>
              <a:rPr spc="-210" dirty="0">
                <a:latin typeface="Arial" panose="020B0604020202020204" pitchFamily="34" charset="0"/>
                <a:cs typeface="Arial" panose="020B0604020202020204" pitchFamily="34" charset="0"/>
              </a:rPr>
              <a:t>panjang </a:t>
            </a:r>
            <a:r>
              <a:rPr spc="-150" dirty="0">
                <a:latin typeface="Arial" panose="020B0604020202020204" pitchFamily="34" charset="0"/>
                <a:cs typeface="Arial" panose="020B0604020202020204" pitchFamily="34" charset="0"/>
              </a:rPr>
              <a:t>rel</a:t>
            </a:r>
            <a:r>
              <a:rPr spc="-1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235" dirty="0">
                <a:latin typeface="Arial" panose="020B0604020202020204" pitchFamily="34" charset="0"/>
                <a:cs typeface="Arial" panose="020B0604020202020204" pitchFamily="34" charset="0"/>
              </a:rPr>
              <a:t>25</a:t>
            </a:r>
            <a:r>
              <a:rPr spc="-204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220" dirty="0">
                <a:latin typeface="Arial" panose="020B0604020202020204" pitchFamily="34" charset="0"/>
                <a:cs typeface="Arial" panose="020B0604020202020204" pitchFamily="34" charset="0"/>
              </a:rPr>
              <a:t>m.</a:t>
            </a: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buFont typeface="Arial"/>
              <a:buChar char="•"/>
            </a:pP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40"/>
              </a:spcBef>
              <a:buFont typeface="Arial"/>
              <a:buChar char="•"/>
            </a:pPr>
            <a:endParaRPr sz="1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/>
            <a:r>
              <a:rPr b="1" spc="-160" dirty="0">
                <a:latin typeface="Arial" panose="020B0604020202020204" pitchFamily="34" charset="0"/>
                <a:cs typeface="Arial" panose="020B0604020202020204" pitchFamily="34" charset="0"/>
              </a:rPr>
              <a:t>Rel</a:t>
            </a:r>
            <a:r>
              <a:rPr b="1" spc="-1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b="1" spc="-125" dirty="0">
                <a:latin typeface="Arial" panose="020B0604020202020204" pitchFamily="34" charset="0"/>
                <a:cs typeface="Arial" panose="020B0604020202020204" pitchFamily="34" charset="0"/>
              </a:rPr>
              <a:t>pendek</a:t>
            </a: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99085" marR="5080" indent="-286385"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pc="-190" dirty="0">
                <a:latin typeface="Arial" panose="020B0604020202020204" pitchFamily="34" charset="0"/>
                <a:cs typeface="Arial" panose="020B0604020202020204" pitchFamily="34" charset="0"/>
              </a:rPr>
              <a:t>Dibuat </a:t>
            </a:r>
            <a:r>
              <a:rPr spc="-165" dirty="0">
                <a:latin typeface="Arial" panose="020B0604020202020204" pitchFamily="34" charset="0"/>
                <a:cs typeface="Arial" panose="020B0604020202020204" pitchFamily="34" charset="0"/>
              </a:rPr>
              <a:t>dari </a:t>
            </a:r>
            <a:r>
              <a:rPr spc="-210" dirty="0">
                <a:latin typeface="Arial" panose="020B0604020202020204" pitchFamily="34" charset="0"/>
                <a:cs typeface="Arial" panose="020B0604020202020204" pitchFamily="34" charset="0"/>
              </a:rPr>
              <a:t>beberapa </a:t>
            </a:r>
            <a:r>
              <a:rPr spc="-150" dirty="0">
                <a:latin typeface="Arial" panose="020B0604020202020204" pitchFamily="34" charset="0"/>
                <a:cs typeface="Arial" panose="020B0604020202020204" pitchFamily="34" charset="0"/>
              </a:rPr>
              <a:t>rel </a:t>
            </a:r>
            <a:r>
              <a:rPr spc="-200" dirty="0">
                <a:latin typeface="Arial" panose="020B0604020202020204" pitchFamily="34" charset="0"/>
                <a:cs typeface="Arial" panose="020B0604020202020204" pitchFamily="34" charset="0"/>
              </a:rPr>
              <a:t>standar </a:t>
            </a:r>
            <a:r>
              <a:rPr spc="-254" dirty="0">
                <a:latin typeface="Arial" panose="020B0604020202020204" pitchFamily="34" charset="0"/>
                <a:cs typeface="Arial" panose="020B0604020202020204" pitchFamily="34" charset="0"/>
              </a:rPr>
              <a:t>yang </a:t>
            </a:r>
            <a:r>
              <a:rPr spc="-225" dirty="0">
                <a:latin typeface="Arial" panose="020B0604020202020204" pitchFamily="34" charset="0"/>
                <a:cs typeface="Arial" panose="020B0604020202020204" pitchFamily="34" charset="0"/>
              </a:rPr>
              <a:t>disambung </a:t>
            </a:r>
            <a:r>
              <a:rPr spc="-229" dirty="0">
                <a:latin typeface="Arial" panose="020B0604020202020204" pitchFamily="34" charset="0"/>
                <a:cs typeface="Arial" panose="020B0604020202020204" pitchFamily="34" charset="0"/>
              </a:rPr>
              <a:t>dengan </a:t>
            </a:r>
            <a:r>
              <a:rPr spc="-190" dirty="0">
                <a:latin typeface="Arial" panose="020B0604020202020204" pitchFamily="34" charset="0"/>
                <a:cs typeface="Arial" panose="020B0604020202020204" pitchFamily="34" charset="0"/>
              </a:rPr>
              <a:t>las </a:t>
            </a:r>
            <a:r>
              <a:rPr spc="-145" dirty="0">
                <a:latin typeface="Arial" panose="020B0604020202020204" pitchFamily="34" charset="0"/>
                <a:cs typeface="Arial" panose="020B0604020202020204" pitchFamily="34" charset="0"/>
              </a:rPr>
              <a:t>di </a:t>
            </a:r>
            <a:r>
              <a:rPr spc="-180" dirty="0">
                <a:latin typeface="Arial" panose="020B0604020202020204" pitchFamily="34" charset="0"/>
                <a:cs typeface="Arial" panose="020B0604020202020204" pitchFamily="34" charset="0"/>
              </a:rPr>
              <a:t>balai  </a:t>
            </a:r>
            <a:r>
              <a:rPr spc="-225" dirty="0">
                <a:latin typeface="Arial" panose="020B0604020202020204" pitchFamily="34" charset="0"/>
                <a:cs typeface="Arial" panose="020B0604020202020204" pitchFamily="34" charset="0"/>
              </a:rPr>
              <a:t>yasa, </a:t>
            </a:r>
            <a:r>
              <a:rPr spc="-175" dirty="0">
                <a:latin typeface="Arial" panose="020B0604020202020204" pitchFamily="34" charset="0"/>
                <a:cs typeface="Arial" panose="020B0604020202020204" pitchFamily="34" charset="0"/>
              </a:rPr>
              <a:t>melalui </a:t>
            </a:r>
            <a:r>
              <a:rPr spc="-210" dirty="0">
                <a:latin typeface="Arial" panose="020B0604020202020204" pitchFamily="34" charset="0"/>
                <a:cs typeface="Arial" panose="020B0604020202020204" pitchFamily="34" charset="0"/>
              </a:rPr>
              <a:t>sistem </a:t>
            </a:r>
            <a:r>
              <a:rPr i="1" spc="-100" dirty="0">
                <a:latin typeface="Arial" panose="020B0604020202020204" pitchFamily="34" charset="0"/>
                <a:cs typeface="Arial" panose="020B0604020202020204" pitchFamily="34" charset="0"/>
              </a:rPr>
              <a:t>flash </a:t>
            </a:r>
            <a:r>
              <a:rPr i="1" spc="-90" dirty="0">
                <a:latin typeface="Arial" panose="020B0604020202020204" pitchFamily="34" charset="0"/>
                <a:cs typeface="Arial" panose="020B0604020202020204" pitchFamily="34" charset="0"/>
              </a:rPr>
              <a:t>welding </a:t>
            </a:r>
            <a:r>
              <a:rPr spc="-210" dirty="0">
                <a:latin typeface="Arial" panose="020B0604020202020204" pitchFamily="34" charset="0"/>
                <a:cs typeface="Arial" panose="020B0604020202020204" pitchFamily="34" charset="0"/>
              </a:rPr>
              <a:t>atau </a:t>
            </a:r>
            <a:r>
              <a:rPr i="1" spc="-105" dirty="0">
                <a:latin typeface="Arial" panose="020B0604020202020204" pitchFamily="34" charset="0"/>
                <a:cs typeface="Arial" panose="020B0604020202020204" pitchFamily="34" charset="0"/>
              </a:rPr>
              <a:t>welded </a:t>
            </a:r>
            <a:r>
              <a:rPr i="1" spc="-140" dirty="0">
                <a:latin typeface="Arial" panose="020B0604020202020204" pitchFamily="34" charset="0"/>
                <a:cs typeface="Arial" panose="020B0604020202020204" pitchFamily="34" charset="0"/>
              </a:rPr>
              <a:t>rail. </a:t>
            </a:r>
            <a:r>
              <a:rPr spc="-204" dirty="0">
                <a:latin typeface="Arial" panose="020B0604020202020204" pitchFamily="34" charset="0"/>
                <a:cs typeface="Arial" panose="020B0604020202020204" pitchFamily="34" charset="0"/>
              </a:rPr>
              <a:t>Panjang  </a:t>
            </a:r>
            <a:r>
              <a:rPr spc="-245" dirty="0">
                <a:latin typeface="Arial" panose="020B0604020202020204" pitchFamily="34" charset="0"/>
                <a:cs typeface="Arial" panose="020B0604020202020204" pitchFamily="34" charset="0"/>
              </a:rPr>
              <a:t>maksimum </a:t>
            </a:r>
            <a:r>
              <a:rPr spc="-150" dirty="0">
                <a:latin typeface="Arial" panose="020B0604020202020204" pitchFamily="34" charset="0"/>
                <a:cs typeface="Arial" panose="020B0604020202020204" pitchFamily="34" charset="0"/>
              </a:rPr>
              <a:t>rel </a:t>
            </a:r>
            <a:r>
              <a:rPr spc="-210" dirty="0">
                <a:latin typeface="Arial" panose="020B0604020202020204" pitchFamily="34" charset="0"/>
                <a:cs typeface="Arial" panose="020B0604020202020204" pitchFamily="34" charset="0"/>
              </a:rPr>
              <a:t>pendek</a:t>
            </a:r>
            <a:r>
              <a:rPr spc="-2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235" dirty="0">
                <a:latin typeface="Arial" panose="020B0604020202020204" pitchFamily="34" charset="0"/>
                <a:cs typeface="Arial" panose="020B0604020202020204" pitchFamily="34" charset="0"/>
              </a:rPr>
              <a:t>100</a:t>
            </a:r>
            <a:r>
              <a:rPr spc="-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315" dirty="0"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spcBef>
                <a:spcPts val="1570"/>
              </a:spcBef>
            </a:pPr>
            <a:r>
              <a:rPr b="1" spc="-160" dirty="0">
                <a:latin typeface="Arial" panose="020B0604020202020204" pitchFamily="34" charset="0"/>
                <a:cs typeface="Arial" panose="020B0604020202020204" pitchFamily="34" charset="0"/>
              </a:rPr>
              <a:t>Rel</a:t>
            </a:r>
            <a:r>
              <a:rPr b="1" spc="-1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b="1" spc="-135" dirty="0">
                <a:latin typeface="Arial" panose="020B0604020202020204" pitchFamily="34" charset="0"/>
                <a:cs typeface="Arial" panose="020B0604020202020204" pitchFamily="34" charset="0"/>
              </a:rPr>
              <a:t>panjang</a:t>
            </a: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99085" indent="-286385"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pc="-190" dirty="0">
                <a:latin typeface="Arial" panose="020B0604020202020204" pitchFamily="34" charset="0"/>
                <a:cs typeface="Arial" panose="020B0604020202020204" pitchFamily="34" charset="0"/>
              </a:rPr>
              <a:t>Dibuat </a:t>
            </a:r>
            <a:r>
              <a:rPr spc="-165" dirty="0">
                <a:latin typeface="Arial" panose="020B0604020202020204" pitchFamily="34" charset="0"/>
                <a:cs typeface="Arial" panose="020B0604020202020204" pitchFamily="34" charset="0"/>
              </a:rPr>
              <a:t>dari </a:t>
            </a:r>
            <a:r>
              <a:rPr spc="-210" dirty="0">
                <a:latin typeface="Arial" panose="020B0604020202020204" pitchFamily="34" charset="0"/>
                <a:cs typeface="Arial" panose="020B0604020202020204" pitchFamily="34" charset="0"/>
              </a:rPr>
              <a:t>beberapa </a:t>
            </a:r>
            <a:r>
              <a:rPr spc="-150" dirty="0">
                <a:latin typeface="Arial" panose="020B0604020202020204" pitchFamily="34" charset="0"/>
                <a:cs typeface="Arial" panose="020B0604020202020204" pitchFamily="34" charset="0"/>
              </a:rPr>
              <a:t>rel </a:t>
            </a:r>
            <a:r>
              <a:rPr spc="-210" dirty="0">
                <a:latin typeface="Arial" panose="020B0604020202020204" pitchFamily="34" charset="0"/>
                <a:cs typeface="Arial" panose="020B0604020202020204" pitchFamily="34" charset="0"/>
              </a:rPr>
              <a:t>pendek </a:t>
            </a:r>
            <a:r>
              <a:rPr spc="-254" dirty="0">
                <a:latin typeface="Arial" panose="020B0604020202020204" pitchFamily="34" charset="0"/>
                <a:cs typeface="Arial" panose="020B0604020202020204" pitchFamily="34" charset="0"/>
              </a:rPr>
              <a:t>yang </a:t>
            </a:r>
            <a:r>
              <a:rPr spc="-225" dirty="0">
                <a:latin typeface="Arial" panose="020B0604020202020204" pitchFamily="34" charset="0"/>
                <a:cs typeface="Arial" panose="020B0604020202020204" pitchFamily="34" charset="0"/>
              </a:rPr>
              <a:t>disambung </a:t>
            </a:r>
            <a:r>
              <a:rPr spc="-229" dirty="0">
                <a:latin typeface="Arial" panose="020B0604020202020204" pitchFamily="34" charset="0"/>
                <a:cs typeface="Arial" panose="020B0604020202020204" pitchFamily="34" charset="0"/>
              </a:rPr>
              <a:t>dengan </a:t>
            </a:r>
            <a:r>
              <a:rPr spc="-190" dirty="0">
                <a:latin typeface="Arial" panose="020B0604020202020204" pitchFamily="34" charset="0"/>
                <a:cs typeface="Arial" panose="020B0604020202020204" pitchFamily="34" charset="0"/>
              </a:rPr>
              <a:t>las</a:t>
            </a:r>
            <a:r>
              <a:rPr spc="-19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145" dirty="0">
                <a:latin typeface="Arial" panose="020B0604020202020204" pitchFamily="34" charset="0"/>
                <a:cs typeface="Arial" panose="020B0604020202020204" pitchFamily="34" charset="0"/>
              </a:rPr>
              <a:t>di</a:t>
            </a: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99085"/>
            <a:r>
              <a:rPr spc="-220" dirty="0">
                <a:latin typeface="Arial" panose="020B0604020202020204" pitchFamily="34" charset="0"/>
                <a:cs typeface="Arial" panose="020B0604020202020204" pitchFamily="34" charset="0"/>
              </a:rPr>
              <a:t>lapangan</a:t>
            </a:r>
            <a:r>
              <a:rPr spc="-2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180" dirty="0">
                <a:latin typeface="Arial" panose="020B0604020202020204" pitchFamily="34" charset="0"/>
                <a:cs typeface="Arial" panose="020B0604020202020204" pitchFamily="34" charset="0"/>
              </a:rPr>
              <a:t>(continuous </a:t>
            </a:r>
            <a:r>
              <a:rPr spc="-185" dirty="0">
                <a:latin typeface="Arial" panose="020B0604020202020204" pitchFamily="34" charset="0"/>
                <a:cs typeface="Arial" panose="020B0604020202020204" pitchFamily="34" charset="0"/>
              </a:rPr>
              <a:t>welded</a:t>
            </a:r>
            <a:r>
              <a:rPr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150" dirty="0">
                <a:latin typeface="Arial" panose="020B0604020202020204" pitchFamily="34" charset="0"/>
                <a:cs typeface="Arial" panose="020B0604020202020204" pitchFamily="34" charset="0"/>
              </a:rPr>
              <a:t>rail)</a:t>
            </a: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6042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294633" y="566673"/>
            <a:ext cx="648335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spcBef>
                <a:spcPts val="100"/>
              </a:spcBef>
            </a:pPr>
            <a:r>
              <a:rPr spc="-195" dirty="0">
                <a:latin typeface="DejaVu Sans"/>
                <a:cs typeface="DejaVu Sans"/>
              </a:rPr>
              <a:t>Penentuan </a:t>
            </a:r>
            <a:r>
              <a:rPr spc="-210" dirty="0">
                <a:latin typeface="DejaVu Sans"/>
                <a:cs typeface="DejaVu Sans"/>
              </a:rPr>
              <a:t>panjang </a:t>
            </a:r>
            <a:r>
              <a:rPr spc="-220" dirty="0">
                <a:latin typeface="DejaVu Sans"/>
                <a:cs typeface="DejaVu Sans"/>
              </a:rPr>
              <a:t>minimum </a:t>
            </a:r>
            <a:r>
              <a:rPr spc="-150" dirty="0">
                <a:latin typeface="DejaVu Sans"/>
                <a:cs typeface="DejaVu Sans"/>
              </a:rPr>
              <a:t>rel </a:t>
            </a:r>
            <a:r>
              <a:rPr spc="-210" dirty="0">
                <a:latin typeface="DejaVu Sans"/>
                <a:cs typeface="DejaVu Sans"/>
              </a:rPr>
              <a:t>panjang </a:t>
            </a:r>
            <a:r>
              <a:rPr spc="-175" dirty="0">
                <a:latin typeface="DejaVu Sans"/>
                <a:cs typeface="DejaVu Sans"/>
              </a:rPr>
              <a:t>ialah </a:t>
            </a:r>
            <a:r>
              <a:rPr spc="-210" dirty="0">
                <a:latin typeface="DejaVu Sans"/>
                <a:cs typeface="DejaVu Sans"/>
              </a:rPr>
              <a:t>berdasarkan </a:t>
            </a:r>
            <a:r>
              <a:rPr spc="-225" dirty="0">
                <a:latin typeface="DejaVu Sans"/>
                <a:cs typeface="DejaVu Sans"/>
              </a:rPr>
              <a:t>pada  </a:t>
            </a:r>
            <a:r>
              <a:rPr spc="-215" dirty="0">
                <a:latin typeface="DejaVu Sans"/>
                <a:cs typeface="DejaVu Sans"/>
              </a:rPr>
              <a:t>pemuaian </a:t>
            </a:r>
            <a:r>
              <a:rPr spc="-145" dirty="0">
                <a:latin typeface="DejaVu Sans"/>
                <a:cs typeface="DejaVu Sans"/>
              </a:rPr>
              <a:t>rel, </a:t>
            </a:r>
            <a:r>
              <a:rPr spc="-285" dirty="0">
                <a:latin typeface="DejaVu Sans"/>
                <a:cs typeface="DejaVu Sans"/>
              </a:rPr>
              <a:t>gaya </a:t>
            </a:r>
            <a:r>
              <a:rPr spc="-190" dirty="0">
                <a:latin typeface="DejaVu Sans"/>
                <a:cs typeface="DejaVu Sans"/>
              </a:rPr>
              <a:t>normal </a:t>
            </a:r>
            <a:r>
              <a:rPr spc="-225" dirty="0">
                <a:latin typeface="DejaVu Sans"/>
                <a:cs typeface="DejaVu Sans"/>
              </a:rPr>
              <a:t>pada </a:t>
            </a:r>
            <a:r>
              <a:rPr spc="-150" dirty="0">
                <a:latin typeface="DejaVu Sans"/>
                <a:cs typeface="DejaVu Sans"/>
              </a:rPr>
              <a:t>rel </a:t>
            </a:r>
            <a:r>
              <a:rPr spc="-215" dirty="0">
                <a:latin typeface="DejaVu Sans"/>
                <a:cs typeface="DejaVu Sans"/>
              </a:rPr>
              <a:t>dan </a:t>
            </a:r>
            <a:r>
              <a:rPr spc="-285" dirty="0">
                <a:latin typeface="DejaVu Sans"/>
                <a:cs typeface="DejaVu Sans"/>
              </a:rPr>
              <a:t>gaya </a:t>
            </a:r>
            <a:r>
              <a:rPr spc="-200" dirty="0">
                <a:latin typeface="DejaVu Sans"/>
                <a:cs typeface="DejaVu Sans"/>
              </a:rPr>
              <a:t>lawan </a:t>
            </a:r>
            <a:r>
              <a:rPr spc="-195" dirty="0">
                <a:latin typeface="DejaVu Sans"/>
                <a:cs typeface="DejaVu Sans"/>
              </a:rPr>
              <a:t>bantalan </a:t>
            </a:r>
            <a:r>
              <a:rPr spc="-125" dirty="0">
                <a:latin typeface="DejaVu Sans"/>
                <a:cs typeface="DejaVu Sans"/>
              </a:rPr>
              <a:t>, </a:t>
            </a:r>
            <a:r>
              <a:rPr spc="-185" dirty="0">
                <a:latin typeface="DejaVu Sans"/>
                <a:cs typeface="DejaVu Sans"/>
              </a:rPr>
              <a:t>yaitu</a:t>
            </a:r>
            <a:r>
              <a:rPr spc="-150" dirty="0">
                <a:latin typeface="DejaVu Sans"/>
                <a:cs typeface="DejaVu Sans"/>
              </a:rPr>
              <a:t> </a:t>
            </a:r>
            <a:r>
              <a:rPr spc="-125" dirty="0">
                <a:latin typeface="DejaVu Sans"/>
                <a:cs typeface="DejaVu Sans"/>
              </a:rPr>
              <a:t>:</a:t>
            </a:r>
            <a:endParaRPr>
              <a:latin typeface="DejaVu Sans"/>
              <a:cs typeface="DejaVu San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3313176" y="1456931"/>
            <a:ext cx="1982724" cy="46026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366516" y="1530071"/>
            <a:ext cx="1868424" cy="35054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360420" y="1484375"/>
            <a:ext cx="1892808" cy="3703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3360421" y="1484375"/>
            <a:ext cx="1892935" cy="310340"/>
          </a:xfrm>
          <a:prstGeom prst="rect">
            <a:avLst/>
          </a:prstGeom>
          <a:ln w="9144">
            <a:solidFill>
              <a:srgbClr val="BD4A47"/>
            </a:solidFill>
          </a:ln>
        </p:spPr>
        <p:txBody>
          <a:bodyPr vert="horz" wrap="square" lIns="0" tIns="33019" rIns="0" bIns="0" rtlCol="0">
            <a:spAutoFit/>
          </a:bodyPr>
          <a:lstStyle/>
          <a:p>
            <a:pPr marL="125730">
              <a:spcBef>
                <a:spcPts val="259"/>
              </a:spcBef>
            </a:pPr>
            <a:r>
              <a:rPr spc="-215" dirty="0">
                <a:latin typeface="Arial Black"/>
                <a:cs typeface="Arial Black"/>
              </a:rPr>
              <a:t>∆𝐿 </a:t>
            </a:r>
            <a:r>
              <a:rPr spc="155" dirty="0">
                <a:latin typeface="Arial Black"/>
                <a:cs typeface="Arial Black"/>
              </a:rPr>
              <a:t>=</a:t>
            </a:r>
            <a:r>
              <a:rPr spc="-434" dirty="0">
                <a:latin typeface="Arial Black"/>
                <a:cs typeface="Arial Black"/>
              </a:rPr>
              <a:t> </a:t>
            </a:r>
            <a:r>
              <a:rPr spc="-395" dirty="0">
                <a:latin typeface="Arial Black"/>
                <a:cs typeface="Arial Black"/>
              </a:rPr>
              <a:t>𝐿 </a:t>
            </a:r>
            <a:r>
              <a:rPr spc="-395" dirty="0" smtClean="0">
                <a:latin typeface="Arial Black"/>
                <a:cs typeface="Arial Black"/>
              </a:rPr>
              <a:t>    </a:t>
            </a:r>
            <a:r>
              <a:rPr spc="95" dirty="0" smtClean="0">
                <a:latin typeface="Arial Black"/>
                <a:cs typeface="Arial Black"/>
              </a:rPr>
              <a:t>× </a:t>
            </a:r>
            <a:r>
              <a:rPr spc="-275" dirty="0">
                <a:latin typeface="Arial Black"/>
                <a:cs typeface="Arial Black"/>
              </a:rPr>
              <a:t>𝛼 </a:t>
            </a:r>
            <a:r>
              <a:rPr spc="-275" dirty="0" smtClean="0">
                <a:latin typeface="Arial Black"/>
                <a:cs typeface="Arial Black"/>
              </a:rPr>
              <a:t> </a:t>
            </a:r>
            <a:r>
              <a:rPr spc="95" dirty="0" smtClean="0">
                <a:latin typeface="Arial Black"/>
                <a:cs typeface="Arial Black"/>
              </a:rPr>
              <a:t>× </a:t>
            </a:r>
            <a:r>
              <a:rPr spc="-160" dirty="0">
                <a:latin typeface="Arial Black"/>
                <a:cs typeface="Arial Black"/>
              </a:rPr>
              <a:t>∆𝑇</a:t>
            </a:r>
            <a:endParaRPr dirty="0">
              <a:latin typeface="Arial Black"/>
              <a:cs typeface="Arial Black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3275081" y="3560065"/>
            <a:ext cx="6620251" cy="13759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3438906" y="2204416"/>
            <a:ext cx="2873375" cy="85216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  <a:tabLst>
                <a:tab pos="318135" algn="l"/>
              </a:tabLst>
            </a:pPr>
            <a:r>
              <a:rPr spc="-250" dirty="0">
                <a:latin typeface="DejaVu Sans"/>
                <a:cs typeface="DejaVu Sans"/>
              </a:rPr>
              <a:t>L	</a:t>
            </a:r>
            <a:r>
              <a:rPr spc="-615" dirty="0">
                <a:latin typeface="DejaVu Sans"/>
                <a:cs typeface="DejaVu Sans"/>
              </a:rPr>
              <a:t>=</a:t>
            </a:r>
            <a:r>
              <a:rPr spc="-165" dirty="0">
                <a:latin typeface="DejaVu Sans"/>
                <a:cs typeface="DejaVu Sans"/>
              </a:rPr>
              <a:t> </a:t>
            </a:r>
            <a:r>
              <a:rPr spc="-210" dirty="0">
                <a:latin typeface="DejaVu Sans"/>
                <a:cs typeface="DejaVu Sans"/>
              </a:rPr>
              <a:t>panjang </a:t>
            </a:r>
            <a:r>
              <a:rPr spc="-150" dirty="0">
                <a:latin typeface="DejaVu Sans"/>
                <a:cs typeface="DejaVu Sans"/>
              </a:rPr>
              <a:t>rel</a:t>
            </a:r>
            <a:r>
              <a:rPr spc="-105" dirty="0">
                <a:latin typeface="DejaVu Sans"/>
                <a:cs typeface="DejaVu Sans"/>
              </a:rPr>
              <a:t> </a:t>
            </a:r>
            <a:r>
              <a:rPr spc="-215" dirty="0">
                <a:latin typeface="DejaVu Sans"/>
                <a:cs typeface="DejaVu Sans"/>
              </a:rPr>
              <a:t>(m)</a:t>
            </a:r>
            <a:endParaRPr>
              <a:latin typeface="DejaVu Sans"/>
              <a:cs typeface="DejaVu Sans"/>
            </a:endParaRPr>
          </a:p>
          <a:p>
            <a:pPr marL="12700">
              <a:spcBef>
                <a:spcPts val="5"/>
              </a:spcBef>
              <a:tabLst>
                <a:tab pos="299085" algn="l"/>
              </a:tabLst>
            </a:pPr>
            <a:r>
              <a:rPr dirty="0">
                <a:latin typeface="Symbol"/>
                <a:cs typeface="Symbol"/>
              </a:rPr>
              <a:t></a:t>
            </a:r>
            <a:r>
              <a:rPr dirty="0">
                <a:latin typeface="Times New Roman"/>
                <a:cs typeface="Times New Roman"/>
              </a:rPr>
              <a:t>	</a:t>
            </a:r>
            <a:r>
              <a:rPr spc="-615" dirty="0">
                <a:latin typeface="DejaVu Sans"/>
                <a:cs typeface="DejaVu Sans"/>
              </a:rPr>
              <a:t>=</a:t>
            </a:r>
            <a:r>
              <a:rPr spc="-175" dirty="0">
                <a:latin typeface="DejaVu Sans"/>
                <a:cs typeface="DejaVu Sans"/>
              </a:rPr>
              <a:t> </a:t>
            </a:r>
            <a:r>
              <a:rPr spc="-180" dirty="0">
                <a:latin typeface="DejaVu Sans"/>
                <a:cs typeface="DejaVu Sans"/>
              </a:rPr>
              <a:t>koefisien </a:t>
            </a:r>
            <a:r>
              <a:rPr spc="-210" dirty="0">
                <a:latin typeface="DejaVu Sans"/>
                <a:cs typeface="DejaVu Sans"/>
              </a:rPr>
              <a:t>muai</a:t>
            </a:r>
            <a:r>
              <a:rPr spc="-150" dirty="0">
                <a:latin typeface="DejaVu Sans"/>
                <a:cs typeface="DejaVu Sans"/>
              </a:rPr>
              <a:t> </a:t>
            </a:r>
            <a:r>
              <a:rPr spc="-210" dirty="0">
                <a:latin typeface="DejaVu Sans"/>
                <a:cs typeface="DejaVu Sans"/>
              </a:rPr>
              <a:t>panjang</a:t>
            </a:r>
            <a:endParaRPr>
              <a:latin typeface="DejaVu Sans"/>
              <a:cs typeface="DejaVu Sans"/>
            </a:endParaRPr>
          </a:p>
          <a:p>
            <a:pPr marL="12700">
              <a:spcBef>
                <a:spcPts val="20"/>
              </a:spcBef>
            </a:pPr>
            <a:r>
              <a:rPr spc="-114" dirty="0">
                <a:latin typeface="Symbol"/>
                <a:cs typeface="Symbol"/>
              </a:rPr>
              <a:t></a:t>
            </a:r>
            <a:r>
              <a:rPr spc="-114" dirty="0">
                <a:latin typeface="DejaVu Sans"/>
                <a:cs typeface="DejaVu Sans"/>
              </a:rPr>
              <a:t>T </a:t>
            </a:r>
            <a:r>
              <a:rPr spc="-615" dirty="0">
                <a:latin typeface="DejaVu Sans"/>
                <a:cs typeface="DejaVu Sans"/>
              </a:rPr>
              <a:t>=</a:t>
            </a:r>
            <a:r>
              <a:rPr spc="-175" dirty="0">
                <a:latin typeface="DejaVu Sans"/>
                <a:cs typeface="DejaVu Sans"/>
              </a:rPr>
              <a:t> </a:t>
            </a:r>
            <a:r>
              <a:rPr spc="-210" dirty="0">
                <a:latin typeface="DejaVu Sans"/>
                <a:cs typeface="DejaVu Sans"/>
              </a:rPr>
              <a:t>pertambahan</a:t>
            </a:r>
            <a:r>
              <a:rPr spc="-220" dirty="0">
                <a:latin typeface="DejaVu Sans"/>
                <a:cs typeface="DejaVu Sans"/>
              </a:rPr>
              <a:t> </a:t>
            </a:r>
            <a:r>
              <a:rPr spc="-190" dirty="0">
                <a:latin typeface="DejaVu Sans"/>
                <a:cs typeface="DejaVu Sans"/>
              </a:rPr>
              <a:t>temperatur</a:t>
            </a:r>
            <a:endParaRPr>
              <a:latin typeface="DejaVu Sans"/>
              <a:cs typeface="DejaVu Sans"/>
            </a:endParaRPr>
          </a:p>
        </p:txBody>
      </p:sp>
    </p:spTree>
    <p:extLst>
      <p:ext uri="{BB962C8B-B14F-4D97-AF65-F5344CB8AC3E}">
        <p14:creationId xmlns:p14="http://schemas.microsoft.com/office/powerpoint/2010/main" val="3007537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073146" y="477774"/>
            <a:ext cx="7595870" cy="399415"/>
          </a:xfrm>
          <a:custGeom>
            <a:avLst/>
            <a:gdLst/>
            <a:ahLst/>
            <a:cxnLst/>
            <a:rect l="l" t="t" r="r" b="b"/>
            <a:pathLst>
              <a:path w="7595870" h="399415">
                <a:moveTo>
                  <a:pt x="0" y="399288"/>
                </a:moveTo>
                <a:lnTo>
                  <a:pt x="7595616" y="399288"/>
                </a:lnTo>
                <a:lnTo>
                  <a:pt x="7595616" y="0"/>
                </a:lnTo>
                <a:lnTo>
                  <a:pt x="0" y="0"/>
                </a:lnTo>
                <a:lnTo>
                  <a:pt x="0" y="39928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073146" y="477774"/>
            <a:ext cx="7595870" cy="399415"/>
          </a:xfrm>
          <a:custGeom>
            <a:avLst/>
            <a:gdLst/>
            <a:ahLst/>
            <a:cxnLst/>
            <a:rect l="l" t="t" r="r" b="b"/>
            <a:pathLst>
              <a:path w="7595870" h="399415">
                <a:moveTo>
                  <a:pt x="0" y="399288"/>
                </a:moveTo>
                <a:lnTo>
                  <a:pt x="7595616" y="399288"/>
                </a:lnTo>
                <a:lnTo>
                  <a:pt x="7595616" y="0"/>
                </a:lnTo>
                <a:lnTo>
                  <a:pt x="0" y="0"/>
                </a:lnTo>
                <a:lnTo>
                  <a:pt x="0" y="399288"/>
                </a:lnTo>
                <a:close/>
              </a:path>
            </a:pathLst>
          </a:custGeom>
          <a:ln w="25907">
            <a:solidFill>
              <a:srgbClr val="4F81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150871" y="478928"/>
            <a:ext cx="5747385" cy="347980"/>
          </a:xfrm>
          <a:prstGeom prst="rect">
            <a:avLst/>
          </a:prstGeom>
        </p:spPr>
        <p:txBody>
          <a:bodyPr vert="horz" wrap="square" lIns="0" tIns="14605" rIns="0" bIns="0" rtlCol="0" anchor="t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2100" b="1" i="1" spc="-70" dirty="0">
                <a:solidFill>
                  <a:srgbClr val="FF0000"/>
                </a:solidFill>
                <a:latin typeface="Arial Black"/>
                <a:cs typeface="Arial Black"/>
              </a:rPr>
              <a:t>PRINSIP </a:t>
            </a:r>
            <a:r>
              <a:rPr sz="2100" b="1" i="1" spc="-85" dirty="0">
                <a:solidFill>
                  <a:srgbClr val="FF0000"/>
                </a:solidFill>
                <a:latin typeface="Arial Black"/>
                <a:cs typeface="Arial Black"/>
              </a:rPr>
              <a:t>PEMBEBANAN </a:t>
            </a:r>
            <a:r>
              <a:rPr sz="2100" b="1" i="1" spc="-140" dirty="0">
                <a:solidFill>
                  <a:srgbClr val="FF0000"/>
                </a:solidFill>
                <a:latin typeface="Arial Black"/>
                <a:cs typeface="Arial Black"/>
              </a:rPr>
              <a:t>PADA </a:t>
            </a:r>
            <a:r>
              <a:rPr sz="2100" b="1" i="1" spc="-85" dirty="0">
                <a:solidFill>
                  <a:srgbClr val="FF0000"/>
                </a:solidFill>
                <a:latin typeface="Arial Black"/>
                <a:cs typeface="Arial Black"/>
              </a:rPr>
              <a:t>JALAN</a:t>
            </a:r>
            <a:r>
              <a:rPr sz="2100" b="1" i="1" spc="-40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100" b="1" i="1" spc="-70" dirty="0">
                <a:solidFill>
                  <a:srgbClr val="FF0000"/>
                </a:solidFill>
                <a:latin typeface="Arial Black"/>
                <a:cs typeface="Arial Black"/>
              </a:rPr>
              <a:t>REL</a:t>
            </a:r>
            <a:endParaRPr sz="2100">
              <a:latin typeface="Arial Black"/>
              <a:cs typeface="Arial Black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654932" y="1285495"/>
            <a:ext cx="6196330" cy="40222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spcBef>
                <a:spcPts val="105"/>
              </a:spcBef>
            </a:pPr>
            <a:r>
              <a:rPr sz="2000" spc="-200" dirty="0">
                <a:latin typeface="DejaVu Sans"/>
                <a:cs typeface="DejaVu Sans"/>
              </a:rPr>
              <a:t>Prinsipnya, </a:t>
            </a:r>
            <a:r>
              <a:rPr sz="2000" spc="-190" dirty="0">
                <a:latin typeface="DejaVu Sans"/>
                <a:cs typeface="DejaVu Sans"/>
              </a:rPr>
              <a:t>jalan </a:t>
            </a:r>
            <a:r>
              <a:rPr sz="2000" spc="-165" dirty="0">
                <a:latin typeface="DejaVu Sans"/>
                <a:cs typeface="DejaVu Sans"/>
              </a:rPr>
              <a:t>rel </a:t>
            </a:r>
            <a:r>
              <a:rPr sz="2000" spc="-240" dirty="0">
                <a:latin typeface="DejaVu Sans"/>
                <a:cs typeface="DejaVu Sans"/>
              </a:rPr>
              <a:t>KA </a:t>
            </a:r>
            <a:r>
              <a:rPr sz="2000" spc="-220" dirty="0">
                <a:latin typeface="DejaVu Sans"/>
                <a:cs typeface="DejaVu Sans"/>
              </a:rPr>
              <a:t>harus </a:t>
            </a:r>
            <a:r>
              <a:rPr sz="2000" spc="-225" dirty="0">
                <a:latin typeface="DejaVu Sans"/>
                <a:cs typeface="DejaVu Sans"/>
              </a:rPr>
              <a:t>dapat </a:t>
            </a:r>
            <a:r>
              <a:rPr sz="2000" spc="-215" dirty="0">
                <a:latin typeface="DejaVu Sans"/>
                <a:cs typeface="DejaVu Sans"/>
              </a:rPr>
              <a:t>mentransfer </a:t>
            </a:r>
            <a:r>
              <a:rPr sz="2000" spc="-235" dirty="0">
                <a:latin typeface="DejaVu Sans"/>
                <a:cs typeface="DejaVu Sans"/>
              </a:rPr>
              <a:t>tekanan  </a:t>
            </a:r>
            <a:r>
              <a:rPr sz="2000" spc="-280" dirty="0">
                <a:latin typeface="DejaVu Sans"/>
                <a:cs typeface="DejaVu Sans"/>
              </a:rPr>
              <a:t>yang </a:t>
            </a:r>
            <a:r>
              <a:rPr sz="2000" spc="-220" dirty="0">
                <a:latin typeface="DejaVu Sans"/>
                <a:cs typeface="DejaVu Sans"/>
              </a:rPr>
              <a:t>diterimanya </a:t>
            </a:r>
            <a:r>
              <a:rPr sz="2000" spc="-254" dirty="0">
                <a:latin typeface="DejaVu Sans"/>
                <a:cs typeface="DejaVu Sans"/>
              </a:rPr>
              <a:t>dengan </a:t>
            </a:r>
            <a:r>
              <a:rPr sz="2000" spc="-215" dirty="0">
                <a:latin typeface="DejaVu Sans"/>
                <a:cs typeface="DejaVu Sans"/>
              </a:rPr>
              <a:t>baik </a:t>
            </a:r>
            <a:r>
              <a:rPr sz="2000" spc="-280" dirty="0">
                <a:latin typeface="DejaVu Sans"/>
                <a:cs typeface="DejaVu Sans"/>
              </a:rPr>
              <a:t>yang </a:t>
            </a:r>
            <a:r>
              <a:rPr sz="2000" spc="-215" dirty="0">
                <a:latin typeface="DejaVu Sans"/>
                <a:cs typeface="DejaVu Sans"/>
              </a:rPr>
              <a:t>berupa </a:t>
            </a:r>
            <a:r>
              <a:rPr sz="2000" spc="-235" dirty="0">
                <a:latin typeface="DejaVu Sans"/>
                <a:cs typeface="DejaVu Sans"/>
              </a:rPr>
              <a:t>beban </a:t>
            </a:r>
            <a:r>
              <a:rPr sz="2000" spc="-210" dirty="0">
                <a:latin typeface="DejaVu Sans"/>
                <a:cs typeface="DejaVu Sans"/>
              </a:rPr>
              <a:t>berat  </a:t>
            </a:r>
            <a:r>
              <a:rPr sz="2000" spc="-229" dirty="0">
                <a:latin typeface="DejaVu Sans"/>
                <a:cs typeface="DejaVu Sans"/>
              </a:rPr>
              <a:t>(axle </a:t>
            </a:r>
            <a:r>
              <a:rPr sz="2000" spc="-185" dirty="0">
                <a:latin typeface="DejaVu Sans"/>
                <a:cs typeface="DejaVu Sans"/>
              </a:rPr>
              <a:t>load) </a:t>
            </a:r>
            <a:r>
              <a:rPr sz="2000" spc="-180" dirty="0">
                <a:latin typeface="DejaVu Sans"/>
                <a:cs typeface="DejaVu Sans"/>
              </a:rPr>
              <a:t>dari </a:t>
            </a:r>
            <a:r>
              <a:rPr sz="2000" spc="-235" dirty="0">
                <a:latin typeface="DejaVu Sans"/>
                <a:cs typeface="DejaVu Sans"/>
              </a:rPr>
              <a:t>rangkaian </a:t>
            </a:r>
            <a:r>
              <a:rPr sz="2000" spc="-240" dirty="0">
                <a:latin typeface="DejaVu Sans"/>
                <a:cs typeface="DejaVu Sans"/>
              </a:rPr>
              <a:t>KA </a:t>
            </a:r>
            <a:r>
              <a:rPr sz="2000" spc="-204" dirty="0">
                <a:latin typeface="DejaVu Sans"/>
                <a:cs typeface="DejaVu Sans"/>
              </a:rPr>
              <a:t>melintas. </a:t>
            </a:r>
            <a:r>
              <a:rPr sz="2000" spc="-265" dirty="0">
                <a:latin typeface="DejaVu Sans"/>
                <a:cs typeface="DejaVu Sans"/>
              </a:rPr>
              <a:t>Dalam </a:t>
            </a:r>
            <a:r>
              <a:rPr sz="2000" spc="-150" dirty="0">
                <a:latin typeface="DejaVu Sans"/>
                <a:cs typeface="DejaVu Sans"/>
              </a:rPr>
              <a:t>arti, </a:t>
            </a:r>
            <a:r>
              <a:rPr sz="2000" spc="-190" dirty="0">
                <a:latin typeface="DejaVu Sans"/>
                <a:cs typeface="DejaVu Sans"/>
              </a:rPr>
              <a:t>jalan </a:t>
            </a:r>
            <a:r>
              <a:rPr sz="2000" spc="-165" dirty="0">
                <a:latin typeface="DejaVu Sans"/>
                <a:cs typeface="DejaVu Sans"/>
              </a:rPr>
              <a:t>rel  </a:t>
            </a:r>
            <a:r>
              <a:rPr sz="2000" spc="-240" dirty="0">
                <a:latin typeface="DejaVu Sans"/>
                <a:cs typeface="DejaVu Sans"/>
              </a:rPr>
              <a:t>KA </a:t>
            </a:r>
            <a:r>
              <a:rPr sz="2000" spc="-220" dirty="0">
                <a:latin typeface="DejaVu Sans"/>
                <a:cs typeface="DejaVu Sans"/>
              </a:rPr>
              <a:t>harus </a:t>
            </a:r>
            <a:r>
              <a:rPr sz="2000" spc="-204" dirty="0">
                <a:latin typeface="DejaVu Sans"/>
                <a:cs typeface="DejaVu Sans"/>
              </a:rPr>
              <a:t>tetap </a:t>
            </a:r>
            <a:r>
              <a:rPr sz="2000" spc="-240" dirty="0">
                <a:latin typeface="DejaVu Sans"/>
                <a:cs typeface="DejaVu Sans"/>
              </a:rPr>
              <a:t>kokoh </a:t>
            </a:r>
            <a:r>
              <a:rPr sz="2000" spc="-225" dirty="0">
                <a:latin typeface="DejaVu Sans"/>
                <a:cs typeface="DejaVu Sans"/>
              </a:rPr>
              <a:t>ketika </a:t>
            </a:r>
            <a:r>
              <a:rPr sz="2000" spc="-180" dirty="0">
                <a:latin typeface="DejaVu Sans"/>
                <a:cs typeface="DejaVu Sans"/>
              </a:rPr>
              <a:t>dilewati </a:t>
            </a:r>
            <a:r>
              <a:rPr sz="2000" spc="-235" dirty="0">
                <a:latin typeface="DejaVu Sans"/>
                <a:cs typeface="DejaVu Sans"/>
              </a:rPr>
              <a:t>rangkaian </a:t>
            </a:r>
            <a:r>
              <a:rPr sz="2000" spc="-204" dirty="0">
                <a:latin typeface="DejaVu Sans"/>
                <a:cs typeface="DejaVu Sans"/>
              </a:rPr>
              <a:t>KA, </a:t>
            </a:r>
            <a:r>
              <a:rPr sz="2000" spc="-250" dirty="0">
                <a:latin typeface="DejaVu Sans"/>
                <a:cs typeface="DejaVu Sans"/>
              </a:rPr>
              <a:t>sehingga  </a:t>
            </a:r>
            <a:r>
              <a:rPr sz="2000" spc="-235" dirty="0">
                <a:latin typeface="DejaVu Sans"/>
                <a:cs typeface="DejaVu Sans"/>
              </a:rPr>
              <a:t>rangkaian </a:t>
            </a:r>
            <a:r>
              <a:rPr sz="2000" spc="-240" dirty="0">
                <a:latin typeface="DejaVu Sans"/>
                <a:cs typeface="DejaVu Sans"/>
              </a:rPr>
              <a:t>KA </a:t>
            </a:r>
            <a:r>
              <a:rPr sz="2000" spc="-225" dirty="0">
                <a:latin typeface="DejaVu Sans"/>
                <a:cs typeface="DejaVu Sans"/>
              </a:rPr>
              <a:t>dapat </a:t>
            </a:r>
            <a:r>
              <a:rPr sz="2000" spc="-215" dirty="0">
                <a:latin typeface="DejaVu Sans"/>
                <a:cs typeface="DejaVu Sans"/>
              </a:rPr>
              <a:t>melintas </a:t>
            </a:r>
            <a:r>
              <a:rPr sz="2000" spc="-254" dirty="0">
                <a:latin typeface="DejaVu Sans"/>
                <a:cs typeface="DejaVu Sans"/>
              </a:rPr>
              <a:t>dengan </a:t>
            </a:r>
            <a:r>
              <a:rPr sz="2000" spc="-210" dirty="0">
                <a:latin typeface="DejaVu Sans"/>
                <a:cs typeface="DejaVu Sans"/>
              </a:rPr>
              <a:t>cepat, </a:t>
            </a:r>
            <a:r>
              <a:rPr sz="2000" spc="-250" dirty="0">
                <a:latin typeface="DejaVu Sans"/>
                <a:cs typeface="DejaVu Sans"/>
              </a:rPr>
              <a:t>aman, </a:t>
            </a:r>
            <a:r>
              <a:rPr sz="2000" spc="-240" dirty="0">
                <a:latin typeface="DejaVu Sans"/>
                <a:cs typeface="DejaVu Sans"/>
              </a:rPr>
              <a:t>dan  </a:t>
            </a:r>
            <a:r>
              <a:rPr sz="2000" spc="-260" dirty="0">
                <a:latin typeface="DejaVu Sans"/>
                <a:cs typeface="DejaVu Sans"/>
              </a:rPr>
              <a:t>nyaman.</a:t>
            </a:r>
            <a:endParaRPr sz="2000">
              <a:latin typeface="DejaVu Sans"/>
              <a:cs typeface="DejaVu Sans"/>
            </a:endParaRPr>
          </a:p>
          <a:p>
            <a:pPr>
              <a:spcBef>
                <a:spcPts val="40"/>
              </a:spcBef>
            </a:pPr>
            <a:endParaRPr sz="2050">
              <a:latin typeface="Times New Roman"/>
              <a:cs typeface="Times New Roman"/>
            </a:endParaRPr>
          </a:p>
          <a:p>
            <a:pPr marL="12700" marR="28575"/>
            <a:r>
              <a:rPr sz="2000" spc="-215" dirty="0">
                <a:latin typeface="DejaVu Sans"/>
                <a:cs typeface="DejaVu Sans"/>
              </a:rPr>
              <a:t>Roda-roda </a:t>
            </a:r>
            <a:r>
              <a:rPr sz="2000" spc="-240" dirty="0">
                <a:latin typeface="DejaVu Sans"/>
                <a:cs typeface="DejaVu Sans"/>
              </a:rPr>
              <a:t>KA </a:t>
            </a:r>
            <a:r>
              <a:rPr sz="2000" spc="-280" dirty="0">
                <a:latin typeface="DejaVu Sans"/>
                <a:cs typeface="DejaVu Sans"/>
              </a:rPr>
              <a:t>yang </a:t>
            </a:r>
            <a:r>
              <a:rPr sz="2000" spc="-215" dirty="0">
                <a:latin typeface="DejaVu Sans"/>
                <a:cs typeface="DejaVu Sans"/>
              </a:rPr>
              <a:t>melintas </a:t>
            </a:r>
            <a:r>
              <a:rPr sz="2000" spc="-260" dirty="0">
                <a:latin typeface="DejaVu Sans"/>
                <a:cs typeface="DejaVu Sans"/>
              </a:rPr>
              <a:t>akan </a:t>
            </a:r>
            <a:r>
              <a:rPr sz="2000" spc="-245" dirty="0">
                <a:latin typeface="DejaVu Sans"/>
                <a:cs typeface="DejaVu Sans"/>
              </a:rPr>
              <a:t>memberikan </a:t>
            </a:r>
            <a:r>
              <a:rPr sz="2000" spc="-235" dirty="0">
                <a:latin typeface="DejaVu Sans"/>
                <a:cs typeface="DejaVu Sans"/>
              </a:rPr>
              <a:t>tekanan  </a:t>
            </a:r>
            <a:r>
              <a:rPr sz="2000" spc="-220" dirty="0">
                <a:latin typeface="DejaVu Sans"/>
                <a:cs typeface="DejaVu Sans"/>
              </a:rPr>
              <a:t>berupa </a:t>
            </a:r>
            <a:r>
              <a:rPr sz="2000" spc="-235" dirty="0">
                <a:latin typeface="DejaVu Sans"/>
                <a:cs typeface="DejaVu Sans"/>
              </a:rPr>
              <a:t>beban </a:t>
            </a:r>
            <a:r>
              <a:rPr sz="2000" spc="-210" dirty="0">
                <a:latin typeface="DejaVu Sans"/>
                <a:cs typeface="DejaVu Sans"/>
              </a:rPr>
              <a:t>berat </a:t>
            </a:r>
            <a:r>
              <a:rPr sz="2000" b="1" spc="-114" dirty="0">
                <a:latin typeface="Arial"/>
                <a:cs typeface="Arial"/>
              </a:rPr>
              <a:t>(axle </a:t>
            </a:r>
            <a:r>
              <a:rPr sz="2000" b="1" spc="-130" dirty="0">
                <a:latin typeface="Arial"/>
                <a:cs typeface="Arial"/>
              </a:rPr>
              <a:t>load</a:t>
            </a:r>
            <a:r>
              <a:rPr sz="2000" spc="-130" dirty="0">
                <a:latin typeface="DejaVu Sans"/>
                <a:cs typeface="DejaVu Sans"/>
              </a:rPr>
              <a:t>) </a:t>
            </a:r>
            <a:r>
              <a:rPr sz="2000" spc="-275" dirty="0">
                <a:latin typeface="DejaVu Sans"/>
                <a:cs typeface="DejaVu Sans"/>
              </a:rPr>
              <a:t>ke </a:t>
            </a:r>
            <a:r>
              <a:rPr sz="2000" spc="-245" dirty="0">
                <a:latin typeface="DejaVu Sans"/>
                <a:cs typeface="DejaVu Sans"/>
              </a:rPr>
              <a:t>permukaan </a:t>
            </a:r>
            <a:r>
              <a:rPr sz="2000" spc="-190" dirty="0">
                <a:latin typeface="DejaVu Sans"/>
                <a:cs typeface="DejaVu Sans"/>
              </a:rPr>
              <a:t>trek </a:t>
            </a:r>
            <a:r>
              <a:rPr sz="2000" spc="-160" dirty="0">
                <a:latin typeface="DejaVu Sans"/>
                <a:cs typeface="DejaVu Sans"/>
              </a:rPr>
              <a:t>rel. </a:t>
            </a:r>
            <a:r>
              <a:rPr sz="2000" spc="-204" dirty="0">
                <a:latin typeface="DejaVu Sans"/>
                <a:cs typeface="DejaVu Sans"/>
              </a:rPr>
              <a:t>Oleh  </a:t>
            </a:r>
            <a:r>
              <a:rPr sz="2000" spc="-245" dirty="0">
                <a:latin typeface="DejaVu Sans"/>
                <a:cs typeface="DejaVu Sans"/>
              </a:rPr>
              <a:t>batang </a:t>
            </a:r>
            <a:r>
              <a:rPr sz="2000" spc="-165" dirty="0">
                <a:latin typeface="DejaVu Sans"/>
                <a:cs typeface="DejaVu Sans"/>
              </a:rPr>
              <a:t>rel </a:t>
            </a:r>
            <a:r>
              <a:rPr sz="2000" spc="-180" dirty="0">
                <a:latin typeface="DejaVu Sans"/>
                <a:cs typeface="DejaVu Sans"/>
              </a:rPr>
              <a:t>(rails) </a:t>
            </a:r>
            <a:r>
              <a:rPr sz="2000" spc="-235" dirty="0">
                <a:latin typeface="DejaVu Sans"/>
                <a:cs typeface="DejaVu Sans"/>
              </a:rPr>
              <a:t>tekanan </a:t>
            </a:r>
            <a:r>
              <a:rPr sz="2000" spc="-200" dirty="0">
                <a:latin typeface="DejaVu Sans"/>
                <a:cs typeface="DejaVu Sans"/>
              </a:rPr>
              <a:t>tersebut </a:t>
            </a:r>
            <a:r>
              <a:rPr sz="2000" spc="-210" dirty="0">
                <a:latin typeface="DejaVu Sans"/>
                <a:cs typeface="DejaVu Sans"/>
              </a:rPr>
              <a:t>diteruskan </a:t>
            </a:r>
            <a:r>
              <a:rPr sz="2000" spc="-275" dirty="0">
                <a:latin typeface="DejaVu Sans"/>
                <a:cs typeface="DejaVu Sans"/>
              </a:rPr>
              <a:t>ke </a:t>
            </a:r>
            <a:r>
              <a:rPr sz="2000" spc="-215" dirty="0">
                <a:latin typeface="DejaVu Sans"/>
                <a:cs typeface="DejaVu Sans"/>
              </a:rPr>
              <a:t>bantalan  </a:t>
            </a:r>
            <a:r>
              <a:rPr sz="2000" spc="-210" dirty="0">
                <a:latin typeface="DejaVu Sans"/>
                <a:cs typeface="DejaVu Sans"/>
              </a:rPr>
              <a:t>(sleepers) </a:t>
            </a:r>
            <a:r>
              <a:rPr sz="2000" spc="-280" dirty="0">
                <a:latin typeface="DejaVu Sans"/>
                <a:cs typeface="DejaVu Sans"/>
              </a:rPr>
              <a:t>yang </a:t>
            </a:r>
            <a:r>
              <a:rPr sz="2000" spc="-250" dirty="0">
                <a:latin typeface="DejaVu Sans"/>
                <a:cs typeface="DejaVu Sans"/>
              </a:rPr>
              <a:t>ada </a:t>
            </a:r>
            <a:r>
              <a:rPr sz="2000" spc="-229" dirty="0">
                <a:latin typeface="DejaVu Sans"/>
                <a:cs typeface="DejaVu Sans"/>
              </a:rPr>
              <a:t>dibawahnya. </a:t>
            </a:r>
            <a:r>
              <a:rPr sz="2000" spc="-200" dirty="0">
                <a:latin typeface="DejaVu Sans"/>
                <a:cs typeface="DejaVu Sans"/>
              </a:rPr>
              <a:t>Lalu, </a:t>
            </a:r>
            <a:r>
              <a:rPr sz="2000" spc="-180" dirty="0">
                <a:latin typeface="DejaVu Sans"/>
                <a:cs typeface="DejaVu Sans"/>
              </a:rPr>
              <a:t>dari </a:t>
            </a:r>
            <a:r>
              <a:rPr sz="2000" spc="-215" dirty="0">
                <a:latin typeface="DejaVu Sans"/>
                <a:cs typeface="DejaVu Sans"/>
              </a:rPr>
              <a:t>bantalan </a:t>
            </a:r>
            <a:r>
              <a:rPr sz="2000" spc="-260" dirty="0">
                <a:latin typeface="DejaVu Sans"/>
                <a:cs typeface="DejaVu Sans"/>
              </a:rPr>
              <a:t>akan  </a:t>
            </a:r>
            <a:r>
              <a:rPr sz="2000" spc="-210" dirty="0">
                <a:latin typeface="DejaVu Sans"/>
                <a:cs typeface="DejaVu Sans"/>
              </a:rPr>
              <a:t>diteruskan </a:t>
            </a:r>
            <a:r>
              <a:rPr sz="2000" spc="-275" dirty="0">
                <a:latin typeface="DejaVu Sans"/>
                <a:cs typeface="DejaVu Sans"/>
              </a:rPr>
              <a:t>ke </a:t>
            </a:r>
            <a:r>
              <a:rPr sz="2000" spc="-204" dirty="0">
                <a:latin typeface="DejaVu Sans"/>
                <a:cs typeface="DejaVu Sans"/>
              </a:rPr>
              <a:t>lapisan </a:t>
            </a:r>
            <a:r>
              <a:rPr sz="2000" spc="-200" dirty="0">
                <a:latin typeface="DejaVu Sans"/>
                <a:cs typeface="DejaVu Sans"/>
              </a:rPr>
              <a:t>ballast </a:t>
            </a:r>
            <a:r>
              <a:rPr sz="2000" spc="-240" dirty="0">
                <a:latin typeface="DejaVu Sans"/>
                <a:cs typeface="DejaVu Sans"/>
              </a:rPr>
              <a:t>dan </a:t>
            </a:r>
            <a:r>
              <a:rPr sz="2000" spc="-200" dirty="0">
                <a:latin typeface="DejaVu Sans"/>
                <a:cs typeface="DejaVu Sans"/>
              </a:rPr>
              <a:t>sub-ballast </a:t>
            </a:r>
            <a:r>
              <a:rPr sz="2000" spc="-160" dirty="0">
                <a:latin typeface="DejaVu Sans"/>
                <a:cs typeface="DejaVu Sans"/>
              </a:rPr>
              <a:t>di</a:t>
            </a:r>
            <a:r>
              <a:rPr sz="2000" spc="130" dirty="0">
                <a:latin typeface="DejaVu Sans"/>
                <a:cs typeface="DejaVu Sans"/>
              </a:rPr>
              <a:t> </a:t>
            </a:r>
            <a:r>
              <a:rPr sz="2000" spc="-215" dirty="0">
                <a:latin typeface="DejaVu Sans"/>
                <a:cs typeface="DejaVu Sans"/>
              </a:rPr>
              <a:t>sekitarnya.</a:t>
            </a:r>
            <a:endParaRPr sz="2000">
              <a:latin typeface="DejaVu Sans"/>
              <a:cs typeface="DejaVu Sans"/>
            </a:endParaRPr>
          </a:p>
          <a:p>
            <a:pPr marL="12700" marR="73660" algn="just">
              <a:spcBef>
                <a:spcPts val="5"/>
              </a:spcBef>
            </a:pPr>
            <a:r>
              <a:rPr sz="2000" spc="-204" dirty="0">
                <a:latin typeface="DejaVu Sans"/>
                <a:cs typeface="DejaVu Sans"/>
              </a:rPr>
              <a:t>Oleh lapisan </a:t>
            </a:r>
            <a:r>
              <a:rPr sz="2000" spc="-190" dirty="0">
                <a:latin typeface="DejaVu Sans"/>
                <a:cs typeface="DejaVu Sans"/>
              </a:rPr>
              <a:t>ballast, </a:t>
            </a:r>
            <a:r>
              <a:rPr sz="2000" spc="-235" dirty="0">
                <a:latin typeface="DejaVu Sans"/>
                <a:cs typeface="DejaVu Sans"/>
              </a:rPr>
              <a:t>tekanan </a:t>
            </a:r>
            <a:r>
              <a:rPr sz="2000" spc="-180" dirty="0">
                <a:latin typeface="DejaVu Sans"/>
                <a:cs typeface="DejaVu Sans"/>
              </a:rPr>
              <a:t>dari </a:t>
            </a:r>
            <a:r>
              <a:rPr sz="2000" spc="-215" dirty="0">
                <a:latin typeface="DejaVu Sans"/>
                <a:cs typeface="DejaVu Sans"/>
              </a:rPr>
              <a:t>bantalan </a:t>
            </a:r>
            <a:r>
              <a:rPr sz="2000" spc="-140" dirty="0">
                <a:latin typeface="DejaVu Sans"/>
                <a:cs typeface="DejaVu Sans"/>
              </a:rPr>
              <a:t>ini </a:t>
            </a:r>
            <a:r>
              <a:rPr sz="2000" spc="-260" dirty="0">
                <a:latin typeface="DejaVu Sans"/>
                <a:cs typeface="DejaVu Sans"/>
              </a:rPr>
              <a:t>akan </a:t>
            </a:r>
            <a:r>
              <a:rPr sz="2000" spc="-210" dirty="0">
                <a:latin typeface="DejaVu Sans"/>
                <a:cs typeface="DejaVu Sans"/>
              </a:rPr>
              <a:t>disebar  </a:t>
            </a:r>
            <a:r>
              <a:rPr sz="2000" spc="-275" dirty="0">
                <a:latin typeface="DejaVu Sans"/>
                <a:cs typeface="DejaVu Sans"/>
              </a:rPr>
              <a:t>ke </a:t>
            </a:r>
            <a:r>
              <a:rPr sz="2000" spc="-200" dirty="0">
                <a:latin typeface="DejaVu Sans"/>
                <a:cs typeface="DejaVu Sans"/>
              </a:rPr>
              <a:t>seluruh </a:t>
            </a:r>
            <a:r>
              <a:rPr sz="2000" spc="-245" dirty="0">
                <a:latin typeface="DejaVu Sans"/>
                <a:cs typeface="DejaVu Sans"/>
              </a:rPr>
              <a:t>permukaan </a:t>
            </a:r>
            <a:r>
              <a:rPr sz="2000" spc="-220" dirty="0">
                <a:latin typeface="DejaVu Sans"/>
                <a:cs typeface="DejaVu Sans"/>
              </a:rPr>
              <a:t>tanah </a:t>
            </a:r>
            <a:r>
              <a:rPr sz="2000" spc="-210" dirty="0">
                <a:latin typeface="DejaVu Sans"/>
                <a:cs typeface="DejaVu Sans"/>
              </a:rPr>
              <a:t>disekitarnya, untuk </a:t>
            </a:r>
            <a:r>
              <a:rPr sz="2000" spc="-270" dirty="0">
                <a:latin typeface="DejaVu Sans"/>
                <a:cs typeface="DejaVu Sans"/>
              </a:rPr>
              <a:t>mencegah  </a:t>
            </a:r>
            <a:r>
              <a:rPr sz="2000" spc="-254" dirty="0">
                <a:latin typeface="DejaVu Sans"/>
                <a:cs typeface="DejaVu Sans"/>
              </a:rPr>
              <a:t>amblesnya </a:t>
            </a:r>
            <a:r>
              <a:rPr sz="2000" spc="-190" dirty="0">
                <a:latin typeface="DejaVu Sans"/>
                <a:cs typeface="DejaVu Sans"/>
              </a:rPr>
              <a:t>trek</a:t>
            </a:r>
            <a:r>
              <a:rPr sz="2000" spc="-120" dirty="0">
                <a:latin typeface="DejaVu Sans"/>
                <a:cs typeface="DejaVu Sans"/>
              </a:rPr>
              <a:t> </a:t>
            </a:r>
            <a:r>
              <a:rPr sz="2000" spc="-160" dirty="0">
                <a:latin typeface="DejaVu Sans"/>
                <a:cs typeface="DejaVu Sans"/>
              </a:rPr>
              <a:t>rel.</a:t>
            </a:r>
            <a:endParaRPr sz="2000">
              <a:latin typeface="DejaVu Sans"/>
              <a:cs typeface="DejaVu Sans"/>
            </a:endParaRPr>
          </a:p>
        </p:txBody>
      </p:sp>
    </p:spTree>
    <p:extLst>
      <p:ext uri="{BB962C8B-B14F-4D97-AF65-F5344CB8AC3E}">
        <p14:creationId xmlns:p14="http://schemas.microsoft.com/office/powerpoint/2010/main" val="1733381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073146" y="477774"/>
            <a:ext cx="7595870" cy="399415"/>
          </a:xfrm>
          <a:custGeom>
            <a:avLst/>
            <a:gdLst/>
            <a:ahLst/>
            <a:cxnLst/>
            <a:rect l="l" t="t" r="r" b="b"/>
            <a:pathLst>
              <a:path w="7595870" h="399415">
                <a:moveTo>
                  <a:pt x="0" y="399288"/>
                </a:moveTo>
                <a:lnTo>
                  <a:pt x="7595616" y="399288"/>
                </a:lnTo>
                <a:lnTo>
                  <a:pt x="7595616" y="0"/>
                </a:lnTo>
                <a:lnTo>
                  <a:pt x="0" y="0"/>
                </a:lnTo>
                <a:lnTo>
                  <a:pt x="0" y="39928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073146" y="477774"/>
            <a:ext cx="7595870" cy="399415"/>
          </a:xfrm>
          <a:custGeom>
            <a:avLst/>
            <a:gdLst/>
            <a:ahLst/>
            <a:cxnLst/>
            <a:rect l="l" t="t" r="r" b="b"/>
            <a:pathLst>
              <a:path w="7595870" h="399415">
                <a:moveTo>
                  <a:pt x="0" y="399288"/>
                </a:moveTo>
                <a:lnTo>
                  <a:pt x="7595616" y="399288"/>
                </a:lnTo>
                <a:lnTo>
                  <a:pt x="7595616" y="0"/>
                </a:lnTo>
                <a:lnTo>
                  <a:pt x="0" y="0"/>
                </a:lnTo>
                <a:lnTo>
                  <a:pt x="0" y="399288"/>
                </a:lnTo>
                <a:close/>
              </a:path>
            </a:pathLst>
          </a:custGeom>
          <a:ln w="25907">
            <a:solidFill>
              <a:srgbClr val="4F81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150870" y="478928"/>
            <a:ext cx="4763770" cy="347980"/>
          </a:xfrm>
          <a:prstGeom prst="rect">
            <a:avLst/>
          </a:prstGeom>
        </p:spPr>
        <p:txBody>
          <a:bodyPr vert="horz" wrap="square" lIns="0" tIns="14605" rIns="0" bIns="0" rtlCol="0" anchor="t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2100" b="1" i="1" spc="-85" dirty="0">
                <a:solidFill>
                  <a:srgbClr val="FF0000"/>
                </a:solidFill>
                <a:latin typeface="Arial Black"/>
                <a:cs typeface="Arial Black"/>
              </a:rPr>
              <a:t>BEBAN </a:t>
            </a:r>
            <a:r>
              <a:rPr sz="2100" b="1" i="1" spc="-130" dirty="0">
                <a:solidFill>
                  <a:srgbClr val="FF0000"/>
                </a:solidFill>
                <a:latin typeface="Arial Black"/>
                <a:cs typeface="Arial Black"/>
              </a:rPr>
              <a:t>YANG </a:t>
            </a:r>
            <a:r>
              <a:rPr sz="2100" b="1" i="1" spc="-80" dirty="0">
                <a:solidFill>
                  <a:srgbClr val="FF0000"/>
                </a:solidFill>
                <a:latin typeface="Arial Black"/>
                <a:cs typeface="Arial Black"/>
              </a:rPr>
              <a:t>BEKERJA </a:t>
            </a:r>
            <a:r>
              <a:rPr sz="2100" b="1" i="1" spc="-140" dirty="0">
                <a:solidFill>
                  <a:srgbClr val="FF0000"/>
                </a:solidFill>
                <a:latin typeface="Arial Black"/>
                <a:cs typeface="Arial Black"/>
              </a:rPr>
              <a:t>PADA</a:t>
            </a:r>
            <a:r>
              <a:rPr sz="2100" b="1" i="1" spc="-65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100" b="1" i="1" spc="-70" dirty="0">
                <a:solidFill>
                  <a:srgbClr val="FF0000"/>
                </a:solidFill>
                <a:latin typeface="Arial Black"/>
                <a:cs typeface="Arial Black"/>
              </a:rPr>
              <a:t>REL</a:t>
            </a:r>
            <a:endParaRPr sz="2100">
              <a:latin typeface="Arial Black"/>
              <a:cs typeface="Arial Black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4079749" y="1124712"/>
            <a:ext cx="5108403" cy="15697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3330702" y="2870963"/>
            <a:ext cx="6626859" cy="23140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99085" indent="-286385">
              <a:spcBef>
                <a:spcPts val="105"/>
              </a:spcBef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2000" b="1" spc="-195" dirty="0">
                <a:latin typeface="Arial"/>
                <a:cs typeface="Arial"/>
              </a:rPr>
              <a:t>Gaya</a:t>
            </a:r>
            <a:r>
              <a:rPr sz="2000" b="1" spc="-100" dirty="0">
                <a:latin typeface="Arial"/>
                <a:cs typeface="Arial"/>
              </a:rPr>
              <a:t> </a:t>
            </a:r>
            <a:r>
              <a:rPr sz="2000" b="1" spc="-110" dirty="0">
                <a:latin typeface="Arial"/>
                <a:cs typeface="Arial"/>
              </a:rPr>
              <a:t>Vertikal</a:t>
            </a:r>
            <a:endParaRPr sz="2000">
              <a:latin typeface="Arial"/>
              <a:cs typeface="Arial"/>
            </a:endParaRPr>
          </a:p>
          <a:p>
            <a:pPr marL="12700" marR="5080">
              <a:spcBef>
                <a:spcPts val="5"/>
              </a:spcBef>
            </a:pPr>
            <a:r>
              <a:rPr spc="-265" dirty="0">
                <a:latin typeface="DejaVu Sans"/>
                <a:cs typeface="DejaVu Sans"/>
              </a:rPr>
              <a:t>Gaya </a:t>
            </a:r>
            <a:r>
              <a:rPr spc="-130" dirty="0">
                <a:latin typeface="DejaVu Sans"/>
                <a:cs typeface="DejaVu Sans"/>
              </a:rPr>
              <a:t>ini </a:t>
            </a:r>
            <a:r>
              <a:rPr spc="-204" dirty="0">
                <a:latin typeface="DejaVu Sans"/>
                <a:cs typeface="DejaVu Sans"/>
              </a:rPr>
              <a:t>adalah </a:t>
            </a:r>
            <a:r>
              <a:rPr i="1" spc="-30" dirty="0">
                <a:latin typeface="Trebuchet MS"/>
                <a:cs typeface="Trebuchet MS"/>
              </a:rPr>
              <a:t>gaya </a:t>
            </a:r>
            <a:r>
              <a:rPr i="1" spc="-75" dirty="0">
                <a:latin typeface="Trebuchet MS"/>
                <a:cs typeface="Trebuchet MS"/>
              </a:rPr>
              <a:t>dominan </a:t>
            </a:r>
            <a:r>
              <a:rPr i="1" spc="-40" dirty="0">
                <a:latin typeface="Trebuchet MS"/>
                <a:cs typeface="Trebuchet MS"/>
              </a:rPr>
              <a:t>yang </a:t>
            </a:r>
            <a:r>
              <a:rPr i="1" spc="-85" dirty="0">
                <a:latin typeface="Trebuchet MS"/>
                <a:cs typeface="Trebuchet MS"/>
              </a:rPr>
              <a:t>menyebabkan </a:t>
            </a:r>
            <a:r>
              <a:rPr i="1" spc="-114" dirty="0">
                <a:latin typeface="Trebuchet MS"/>
                <a:cs typeface="Trebuchet MS"/>
              </a:rPr>
              <a:t>defleksi </a:t>
            </a:r>
            <a:r>
              <a:rPr i="1" spc="-125" dirty="0">
                <a:latin typeface="Trebuchet MS"/>
                <a:cs typeface="Trebuchet MS"/>
              </a:rPr>
              <a:t>vertikal</a:t>
            </a:r>
            <a:r>
              <a:rPr spc="-125" dirty="0">
                <a:latin typeface="DejaVu Sans"/>
                <a:cs typeface="DejaVu Sans"/>
              </a:rPr>
              <a:t>.  </a:t>
            </a:r>
            <a:r>
              <a:rPr spc="-225" dirty="0">
                <a:latin typeface="DejaVu Sans"/>
                <a:cs typeface="DejaVu Sans"/>
              </a:rPr>
              <a:t>Beban </a:t>
            </a:r>
            <a:r>
              <a:rPr spc="-175" dirty="0">
                <a:latin typeface="DejaVu Sans"/>
                <a:cs typeface="DejaVu Sans"/>
              </a:rPr>
              <a:t>vertikal </a:t>
            </a:r>
            <a:r>
              <a:rPr spc="-254" dirty="0">
                <a:latin typeface="DejaVu Sans"/>
                <a:cs typeface="DejaVu Sans"/>
              </a:rPr>
              <a:t>yang </a:t>
            </a:r>
            <a:r>
              <a:rPr spc="-190" dirty="0">
                <a:latin typeface="DejaVu Sans"/>
                <a:cs typeface="DejaVu Sans"/>
              </a:rPr>
              <a:t>dihasilkan </a:t>
            </a:r>
            <a:r>
              <a:rPr spc="-165" dirty="0">
                <a:latin typeface="DejaVu Sans"/>
                <a:cs typeface="DejaVu Sans"/>
              </a:rPr>
              <a:t>dari </a:t>
            </a:r>
            <a:r>
              <a:rPr spc="-125" dirty="0">
                <a:latin typeface="DejaVu Sans"/>
                <a:cs typeface="DejaVu Sans"/>
              </a:rPr>
              <a:t>: </a:t>
            </a:r>
            <a:r>
              <a:rPr spc="-265" dirty="0">
                <a:latin typeface="DejaVu Sans"/>
                <a:cs typeface="DejaVu Sans"/>
              </a:rPr>
              <a:t>Gaya </a:t>
            </a:r>
            <a:r>
              <a:rPr spc="-185" dirty="0">
                <a:latin typeface="DejaVu Sans"/>
                <a:cs typeface="DejaVu Sans"/>
              </a:rPr>
              <a:t>Lokomotif, </a:t>
            </a:r>
            <a:r>
              <a:rPr spc="-265" dirty="0">
                <a:latin typeface="DejaVu Sans"/>
                <a:cs typeface="DejaVu Sans"/>
              </a:rPr>
              <a:t>Gaya </a:t>
            </a:r>
            <a:r>
              <a:rPr spc="-195" dirty="0">
                <a:latin typeface="DejaVu Sans"/>
                <a:cs typeface="DejaVu Sans"/>
              </a:rPr>
              <a:t>Kereta, </a:t>
            </a:r>
            <a:r>
              <a:rPr spc="-265" dirty="0">
                <a:latin typeface="DejaVu Sans"/>
                <a:cs typeface="DejaVu Sans"/>
              </a:rPr>
              <a:t>Gaya  </a:t>
            </a:r>
            <a:r>
              <a:rPr spc="-195" dirty="0">
                <a:latin typeface="DejaVu Sans"/>
                <a:cs typeface="DejaVu Sans"/>
              </a:rPr>
              <a:t>Gerbong. </a:t>
            </a:r>
            <a:r>
              <a:rPr u="heavy" spc="-225" dirty="0">
                <a:uFill>
                  <a:solidFill>
                    <a:srgbClr val="000000"/>
                  </a:solidFill>
                </a:uFill>
                <a:latin typeface="DejaVu Sans"/>
                <a:cs typeface="DejaVu Sans"/>
              </a:rPr>
              <a:t>Beban </a:t>
            </a:r>
            <a:r>
              <a:rPr u="heavy" spc="-175" dirty="0">
                <a:uFill>
                  <a:solidFill>
                    <a:srgbClr val="000000"/>
                  </a:solidFill>
                </a:uFill>
                <a:latin typeface="DejaVu Sans"/>
                <a:cs typeface="DejaVu Sans"/>
              </a:rPr>
              <a:t>vertikal </a:t>
            </a:r>
            <a:r>
              <a:rPr u="heavy" spc="-185" dirty="0">
                <a:uFill>
                  <a:solidFill>
                    <a:srgbClr val="000000"/>
                  </a:solidFill>
                </a:uFill>
                <a:latin typeface="DejaVu Sans"/>
                <a:cs typeface="DejaVu Sans"/>
              </a:rPr>
              <a:t>diperhitungkan </a:t>
            </a:r>
            <a:r>
              <a:rPr u="heavy" spc="-210" dirty="0">
                <a:uFill>
                  <a:solidFill>
                    <a:srgbClr val="000000"/>
                  </a:solidFill>
                </a:uFill>
                <a:latin typeface="DejaVu Sans"/>
                <a:cs typeface="DejaVu Sans"/>
              </a:rPr>
              <a:t>berdasarkan </a:t>
            </a:r>
            <a:r>
              <a:rPr u="heavy" spc="-215" dirty="0">
                <a:uFill>
                  <a:solidFill>
                    <a:srgbClr val="000000"/>
                  </a:solidFill>
                </a:uFill>
                <a:latin typeface="DejaVu Sans"/>
                <a:cs typeface="DejaVu Sans"/>
              </a:rPr>
              <a:t>beban </a:t>
            </a:r>
            <a:r>
              <a:rPr spc="-215" dirty="0">
                <a:latin typeface="DejaVu Sans"/>
                <a:cs typeface="DejaVu Sans"/>
              </a:rPr>
              <a:t> </a:t>
            </a:r>
            <a:r>
              <a:rPr u="heavy" spc="-220" dirty="0">
                <a:uFill>
                  <a:solidFill>
                    <a:srgbClr val="000000"/>
                  </a:solidFill>
                </a:uFill>
                <a:latin typeface="DejaVu Sans"/>
                <a:cs typeface="DejaVu Sans"/>
              </a:rPr>
              <a:t>gandarnya.</a:t>
            </a:r>
            <a:endParaRPr>
              <a:latin typeface="DejaVu Sans"/>
              <a:cs typeface="DejaVu Sans"/>
            </a:endParaRPr>
          </a:p>
          <a:p>
            <a:pPr>
              <a:spcBef>
                <a:spcPts val="20"/>
              </a:spcBef>
            </a:pPr>
            <a:endParaRPr sz="1950">
              <a:latin typeface="Times New Roman"/>
              <a:cs typeface="Times New Roman"/>
            </a:endParaRPr>
          </a:p>
          <a:p>
            <a:pPr marL="299085" indent="-286385"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2000" b="1" spc="-195" dirty="0">
                <a:latin typeface="Arial"/>
                <a:cs typeface="Arial"/>
              </a:rPr>
              <a:t>Gaya </a:t>
            </a:r>
            <a:r>
              <a:rPr sz="2000" b="1" spc="-120" dirty="0">
                <a:latin typeface="Arial"/>
                <a:cs typeface="Arial"/>
              </a:rPr>
              <a:t>horizontal membujur </a:t>
            </a:r>
            <a:r>
              <a:rPr sz="2000" b="1" spc="-160" dirty="0">
                <a:latin typeface="Arial"/>
                <a:cs typeface="Arial"/>
              </a:rPr>
              <a:t>searah </a:t>
            </a:r>
            <a:r>
              <a:rPr sz="2000" b="1" spc="-180" dirty="0">
                <a:latin typeface="Arial"/>
                <a:cs typeface="Arial"/>
              </a:rPr>
              <a:t>sumbu</a:t>
            </a:r>
            <a:r>
              <a:rPr sz="2000" b="1" spc="35" dirty="0">
                <a:latin typeface="Arial"/>
                <a:cs typeface="Arial"/>
              </a:rPr>
              <a:t> </a:t>
            </a:r>
            <a:r>
              <a:rPr sz="2000" b="1" spc="-155" dirty="0">
                <a:latin typeface="Arial"/>
                <a:cs typeface="Arial"/>
              </a:rPr>
              <a:t>sepur</a:t>
            </a:r>
            <a:endParaRPr sz="2000">
              <a:latin typeface="Arial"/>
              <a:cs typeface="Arial"/>
            </a:endParaRPr>
          </a:p>
          <a:p>
            <a:pPr marL="12700" marR="64769">
              <a:spcBef>
                <a:spcPts val="10"/>
              </a:spcBef>
            </a:pPr>
            <a:r>
              <a:rPr spc="-265" dirty="0">
                <a:latin typeface="DejaVu Sans"/>
                <a:cs typeface="DejaVu Sans"/>
              </a:rPr>
              <a:t>Gaya </a:t>
            </a:r>
            <a:r>
              <a:rPr spc="-130" dirty="0">
                <a:latin typeface="DejaVu Sans"/>
                <a:cs typeface="DejaVu Sans"/>
              </a:rPr>
              <a:t>ini </a:t>
            </a:r>
            <a:r>
              <a:rPr spc="-210" dirty="0">
                <a:latin typeface="DejaVu Sans"/>
                <a:cs typeface="DejaVu Sans"/>
              </a:rPr>
              <a:t>disebabkan </a:t>
            </a:r>
            <a:r>
              <a:rPr spc="-240" dirty="0">
                <a:latin typeface="DejaVu Sans"/>
                <a:cs typeface="DejaVu Sans"/>
              </a:rPr>
              <a:t>adanya </a:t>
            </a:r>
            <a:r>
              <a:rPr spc="-215" dirty="0">
                <a:latin typeface="DejaVu Sans"/>
                <a:cs typeface="DejaVu Sans"/>
              </a:rPr>
              <a:t>pengereman, </a:t>
            </a:r>
            <a:r>
              <a:rPr spc="-240" dirty="0">
                <a:latin typeface="DejaVu Sans"/>
                <a:cs typeface="DejaVu Sans"/>
              </a:rPr>
              <a:t>gesekan </a:t>
            </a:r>
            <a:r>
              <a:rPr spc="-204" dirty="0">
                <a:latin typeface="DejaVu Sans"/>
                <a:cs typeface="DejaVu Sans"/>
              </a:rPr>
              <a:t>antara </a:t>
            </a:r>
            <a:r>
              <a:rPr spc="-190" dirty="0">
                <a:latin typeface="DejaVu Sans"/>
                <a:cs typeface="DejaVu Sans"/>
              </a:rPr>
              <a:t>roda </a:t>
            </a:r>
            <a:r>
              <a:rPr spc="-215" dirty="0">
                <a:latin typeface="DejaVu Sans"/>
                <a:cs typeface="DejaVu Sans"/>
              </a:rPr>
              <a:t>dan </a:t>
            </a:r>
            <a:r>
              <a:rPr spc="-145" dirty="0">
                <a:latin typeface="DejaVu Sans"/>
                <a:cs typeface="DejaVu Sans"/>
              </a:rPr>
              <a:t>rel,  </a:t>
            </a:r>
            <a:r>
              <a:rPr spc="-165" dirty="0">
                <a:latin typeface="DejaVu Sans"/>
                <a:cs typeface="DejaVu Sans"/>
              </a:rPr>
              <a:t>factor </a:t>
            </a:r>
            <a:r>
              <a:rPr spc="-215" dirty="0">
                <a:latin typeface="DejaVu Sans"/>
                <a:cs typeface="DejaVu Sans"/>
              </a:rPr>
              <a:t>pemuaian dan </a:t>
            </a:r>
            <a:r>
              <a:rPr spc="-285" dirty="0">
                <a:latin typeface="DejaVu Sans"/>
                <a:cs typeface="DejaVu Sans"/>
              </a:rPr>
              <a:t>gaya </a:t>
            </a:r>
            <a:r>
              <a:rPr spc="-185" dirty="0">
                <a:latin typeface="DejaVu Sans"/>
                <a:cs typeface="DejaVu Sans"/>
              </a:rPr>
              <a:t>berat </a:t>
            </a:r>
            <a:r>
              <a:rPr spc="-190" dirty="0">
                <a:latin typeface="DejaVu Sans"/>
                <a:cs typeface="DejaVu Sans"/>
              </a:rPr>
              <a:t>akibat </a:t>
            </a:r>
            <a:r>
              <a:rPr spc="-240" dirty="0">
                <a:latin typeface="DejaVu Sans"/>
                <a:cs typeface="DejaVu Sans"/>
              </a:rPr>
              <a:t>adanya</a:t>
            </a:r>
            <a:r>
              <a:rPr spc="-145" dirty="0">
                <a:latin typeface="DejaVu Sans"/>
                <a:cs typeface="DejaVu Sans"/>
              </a:rPr>
              <a:t> </a:t>
            </a:r>
            <a:r>
              <a:rPr spc="-200" dirty="0">
                <a:latin typeface="DejaVu Sans"/>
                <a:cs typeface="DejaVu Sans"/>
              </a:rPr>
              <a:t>tanjakan</a:t>
            </a:r>
            <a:endParaRPr>
              <a:latin typeface="DejaVu Sans"/>
              <a:cs typeface="DejaVu Sans"/>
            </a:endParaRPr>
          </a:p>
        </p:txBody>
      </p:sp>
    </p:spTree>
    <p:extLst>
      <p:ext uri="{BB962C8B-B14F-4D97-AF65-F5344CB8AC3E}">
        <p14:creationId xmlns:p14="http://schemas.microsoft.com/office/powerpoint/2010/main" val="499089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073146" y="477774"/>
            <a:ext cx="7595870" cy="399415"/>
          </a:xfrm>
          <a:custGeom>
            <a:avLst/>
            <a:gdLst/>
            <a:ahLst/>
            <a:cxnLst/>
            <a:rect l="l" t="t" r="r" b="b"/>
            <a:pathLst>
              <a:path w="7595870" h="399415">
                <a:moveTo>
                  <a:pt x="0" y="399288"/>
                </a:moveTo>
                <a:lnTo>
                  <a:pt x="7595616" y="399288"/>
                </a:lnTo>
                <a:lnTo>
                  <a:pt x="7595616" y="0"/>
                </a:lnTo>
                <a:lnTo>
                  <a:pt x="0" y="0"/>
                </a:lnTo>
                <a:lnTo>
                  <a:pt x="0" y="39928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073146" y="477774"/>
            <a:ext cx="7595870" cy="399415"/>
          </a:xfrm>
          <a:custGeom>
            <a:avLst/>
            <a:gdLst/>
            <a:ahLst/>
            <a:cxnLst/>
            <a:rect l="l" t="t" r="r" b="b"/>
            <a:pathLst>
              <a:path w="7595870" h="399415">
                <a:moveTo>
                  <a:pt x="0" y="399288"/>
                </a:moveTo>
                <a:lnTo>
                  <a:pt x="7595616" y="399288"/>
                </a:lnTo>
                <a:lnTo>
                  <a:pt x="7595616" y="0"/>
                </a:lnTo>
                <a:lnTo>
                  <a:pt x="0" y="0"/>
                </a:lnTo>
                <a:lnTo>
                  <a:pt x="0" y="399288"/>
                </a:lnTo>
                <a:close/>
              </a:path>
            </a:pathLst>
          </a:custGeom>
          <a:ln w="25907">
            <a:solidFill>
              <a:srgbClr val="4F81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150870" y="478928"/>
            <a:ext cx="4763770" cy="347980"/>
          </a:xfrm>
          <a:prstGeom prst="rect">
            <a:avLst/>
          </a:prstGeom>
        </p:spPr>
        <p:txBody>
          <a:bodyPr vert="horz" wrap="square" lIns="0" tIns="14605" rIns="0" bIns="0" rtlCol="0" anchor="t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2100" b="1" i="1" spc="-85" dirty="0">
                <a:solidFill>
                  <a:srgbClr val="FF0000"/>
                </a:solidFill>
                <a:latin typeface="Arial Black"/>
                <a:cs typeface="Arial Black"/>
              </a:rPr>
              <a:t>BEBAN </a:t>
            </a:r>
            <a:r>
              <a:rPr sz="2100" b="1" i="1" spc="-130" dirty="0">
                <a:solidFill>
                  <a:srgbClr val="FF0000"/>
                </a:solidFill>
                <a:latin typeface="Arial Black"/>
                <a:cs typeface="Arial Black"/>
              </a:rPr>
              <a:t>YANG </a:t>
            </a:r>
            <a:r>
              <a:rPr sz="2100" b="1" i="1" spc="-80" dirty="0">
                <a:solidFill>
                  <a:srgbClr val="FF0000"/>
                </a:solidFill>
                <a:latin typeface="Arial Black"/>
                <a:cs typeface="Arial Black"/>
              </a:rPr>
              <a:t>BEKERJA </a:t>
            </a:r>
            <a:r>
              <a:rPr sz="2100" b="1" i="1" spc="-140" dirty="0">
                <a:solidFill>
                  <a:srgbClr val="FF0000"/>
                </a:solidFill>
                <a:latin typeface="Arial Black"/>
                <a:cs typeface="Arial Black"/>
              </a:rPr>
              <a:t>PADA</a:t>
            </a:r>
            <a:r>
              <a:rPr sz="2100" b="1" i="1" spc="-65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100" b="1" i="1" spc="-70" dirty="0">
                <a:solidFill>
                  <a:srgbClr val="FF0000"/>
                </a:solidFill>
                <a:latin typeface="Arial Black"/>
                <a:cs typeface="Arial Black"/>
              </a:rPr>
              <a:t>REL</a:t>
            </a:r>
            <a:endParaRPr sz="2100">
              <a:latin typeface="Arial Black"/>
              <a:cs typeface="Arial Black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384550" y="3603593"/>
            <a:ext cx="6464300" cy="2146935"/>
          </a:xfrm>
          <a:prstGeom prst="rect">
            <a:avLst/>
          </a:prstGeom>
        </p:spPr>
        <p:txBody>
          <a:bodyPr vert="horz" wrap="square" lIns="0" tIns="71755" rIns="0" bIns="0" rtlCol="0">
            <a:spAutoFit/>
          </a:bodyPr>
          <a:lstStyle/>
          <a:p>
            <a:pPr marL="299085" indent="-286385">
              <a:spcBef>
                <a:spcPts val="565"/>
              </a:spcBef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2000" b="1" spc="-195" dirty="0">
                <a:latin typeface="Arial"/>
                <a:cs typeface="Arial"/>
              </a:rPr>
              <a:t>Gaya</a:t>
            </a:r>
            <a:r>
              <a:rPr sz="2000" b="1" spc="-100" dirty="0">
                <a:latin typeface="Arial"/>
                <a:cs typeface="Arial"/>
              </a:rPr>
              <a:t> </a:t>
            </a:r>
            <a:r>
              <a:rPr sz="2000" b="1" spc="-135" dirty="0">
                <a:latin typeface="Arial"/>
                <a:cs typeface="Arial"/>
              </a:rPr>
              <a:t>Lateral</a:t>
            </a:r>
            <a:endParaRPr sz="2000">
              <a:latin typeface="Arial"/>
              <a:cs typeface="Arial"/>
            </a:endParaRPr>
          </a:p>
          <a:p>
            <a:pPr marL="12700" marR="5080">
              <a:lnSpc>
                <a:spcPct val="100200"/>
              </a:lnSpc>
              <a:spcBef>
                <a:spcPts val="409"/>
              </a:spcBef>
            </a:pPr>
            <a:r>
              <a:rPr spc="35" dirty="0">
                <a:latin typeface="Georgia"/>
                <a:cs typeface="Georgia"/>
              </a:rPr>
              <a:t>Gaya </a:t>
            </a:r>
            <a:r>
              <a:rPr spc="-10" dirty="0">
                <a:latin typeface="Georgia"/>
                <a:cs typeface="Georgia"/>
              </a:rPr>
              <a:t>ini </a:t>
            </a:r>
            <a:r>
              <a:rPr dirty="0">
                <a:latin typeface="Georgia"/>
                <a:cs typeface="Georgia"/>
              </a:rPr>
              <a:t>disebabkan oleh </a:t>
            </a:r>
            <a:r>
              <a:rPr spc="40" dirty="0">
                <a:latin typeface="Georgia"/>
                <a:cs typeface="Georgia"/>
              </a:rPr>
              <a:t>gaya </a:t>
            </a:r>
            <a:r>
              <a:rPr spc="-5" dirty="0">
                <a:latin typeface="Georgia"/>
                <a:cs typeface="Georgia"/>
              </a:rPr>
              <a:t>sentrifugal, </a:t>
            </a:r>
            <a:r>
              <a:rPr i="1" spc="-25" dirty="0">
                <a:latin typeface="Times New Roman"/>
                <a:cs typeface="Times New Roman"/>
              </a:rPr>
              <a:t>snake </a:t>
            </a:r>
            <a:r>
              <a:rPr i="1" spc="15" dirty="0">
                <a:latin typeface="Times New Roman"/>
                <a:cs typeface="Times New Roman"/>
              </a:rPr>
              <a:t>motion </a:t>
            </a:r>
            <a:r>
              <a:rPr spc="10" dirty="0">
                <a:latin typeface="Georgia"/>
                <a:cs typeface="Georgia"/>
              </a:rPr>
              <a:t>dan  </a:t>
            </a:r>
            <a:r>
              <a:rPr spc="-5" dirty="0">
                <a:latin typeface="Georgia"/>
                <a:cs typeface="Georgia"/>
              </a:rPr>
              <a:t>ketidakrataan </a:t>
            </a:r>
            <a:r>
              <a:rPr dirty="0">
                <a:latin typeface="Georgia"/>
                <a:cs typeface="Georgia"/>
              </a:rPr>
              <a:t>geometrik </a:t>
            </a:r>
            <a:r>
              <a:rPr spc="-30" dirty="0">
                <a:latin typeface="Georgia"/>
                <a:cs typeface="Georgia"/>
              </a:rPr>
              <a:t>jalan </a:t>
            </a:r>
            <a:r>
              <a:rPr spc="-10" dirty="0">
                <a:latin typeface="Georgia"/>
                <a:cs typeface="Georgia"/>
              </a:rPr>
              <a:t>rel </a:t>
            </a:r>
            <a:r>
              <a:rPr spc="40" dirty="0">
                <a:latin typeface="Georgia"/>
                <a:cs typeface="Georgia"/>
              </a:rPr>
              <a:t>yang </a:t>
            </a:r>
            <a:r>
              <a:rPr spc="-25" dirty="0">
                <a:latin typeface="Georgia"/>
                <a:cs typeface="Georgia"/>
              </a:rPr>
              <a:t>bekerja </a:t>
            </a:r>
            <a:r>
              <a:rPr spc="20" dirty="0">
                <a:latin typeface="Georgia"/>
                <a:cs typeface="Georgia"/>
              </a:rPr>
              <a:t>pada </a:t>
            </a:r>
            <a:r>
              <a:rPr spc="-10" dirty="0">
                <a:latin typeface="Georgia"/>
                <a:cs typeface="Georgia"/>
              </a:rPr>
              <a:t>titik </a:t>
            </a:r>
            <a:r>
              <a:rPr spc="35" dirty="0">
                <a:latin typeface="Georgia"/>
                <a:cs typeface="Georgia"/>
              </a:rPr>
              <a:t>yang  </a:t>
            </a:r>
            <a:r>
              <a:rPr spc="10" dirty="0">
                <a:latin typeface="Georgia"/>
                <a:cs typeface="Georgia"/>
              </a:rPr>
              <a:t>tidak </a:t>
            </a:r>
            <a:r>
              <a:rPr spc="-10" dirty="0">
                <a:latin typeface="Georgia"/>
                <a:cs typeface="Georgia"/>
              </a:rPr>
              <a:t>sama </a:t>
            </a:r>
            <a:r>
              <a:rPr spc="10" dirty="0">
                <a:latin typeface="Georgia"/>
                <a:cs typeface="Georgia"/>
              </a:rPr>
              <a:t>dengan </a:t>
            </a:r>
            <a:r>
              <a:rPr spc="40" dirty="0">
                <a:latin typeface="Georgia"/>
                <a:cs typeface="Georgia"/>
              </a:rPr>
              <a:t>gaya </a:t>
            </a:r>
            <a:r>
              <a:rPr spc="5" dirty="0">
                <a:latin typeface="Georgia"/>
                <a:cs typeface="Georgia"/>
              </a:rPr>
              <a:t>vertikal. </a:t>
            </a:r>
            <a:r>
              <a:rPr spc="35" dirty="0">
                <a:latin typeface="Georgia"/>
                <a:cs typeface="Georgia"/>
              </a:rPr>
              <a:t>Gaya </a:t>
            </a:r>
            <a:r>
              <a:rPr spc="-10" dirty="0">
                <a:latin typeface="Georgia"/>
                <a:cs typeface="Georgia"/>
              </a:rPr>
              <a:t>ini </a:t>
            </a:r>
            <a:r>
              <a:rPr spc="10" dirty="0">
                <a:latin typeface="Georgia"/>
                <a:cs typeface="Georgia"/>
              </a:rPr>
              <a:t>dapat </a:t>
            </a:r>
            <a:r>
              <a:rPr dirty="0">
                <a:latin typeface="Georgia"/>
                <a:cs typeface="Georgia"/>
              </a:rPr>
              <a:t>menyebabkan  </a:t>
            </a:r>
            <a:r>
              <a:rPr spc="-5" dirty="0">
                <a:latin typeface="Georgia"/>
                <a:cs typeface="Georgia"/>
              </a:rPr>
              <a:t>tercabutnya </a:t>
            </a:r>
            <a:r>
              <a:rPr spc="-10" dirty="0">
                <a:latin typeface="Georgia"/>
                <a:cs typeface="Georgia"/>
              </a:rPr>
              <a:t>penambat rel </a:t>
            </a:r>
            <a:r>
              <a:rPr spc="10" dirty="0">
                <a:latin typeface="Georgia"/>
                <a:cs typeface="Georgia"/>
              </a:rPr>
              <a:t>dan </a:t>
            </a:r>
            <a:r>
              <a:rPr spc="-5" dirty="0">
                <a:latin typeface="Georgia"/>
                <a:cs typeface="Georgia"/>
              </a:rPr>
              <a:t>anjoknya </a:t>
            </a:r>
            <a:r>
              <a:rPr spc="-15" dirty="0">
                <a:latin typeface="Georgia"/>
                <a:cs typeface="Georgia"/>
              </a:rPr>
              <a:t>kereta </a:t>
            </a:r>
            <a:r>
              <a:rPr spc="10" dirty="0">
                <a:latin typeface="Georgia"/>
                <a:cs typeface="Georgia"/>
              </a:rPr>
              <a:t>api </a:t>
            </a:r>
            <a:r>
              <a:rPr spc="-15" dirty="0">
                <a:latin typeface="Georgia"/>
                <a:cs typeface="Georgia"/>
              </a:rPr>
              <a:t>(</a:t>
            </a:r>
            <a:r>
              <a:rPr i="1" spc="-15" dirty="0">
                <a:latin typeface="Times New Roman"/>
                <a:cs typeface="Times New Roman"/>
              </a:rPr>
              <a:t>derailment</a:t>
            </a:r>
            <a:r>
              <a:rPr spc="-15" dirty="0">
                <a:latin typeface="Georgia"/>
                <a:cs typeface="Georgia"/>
              </a:rPr>
              <a:t>).  </a:t>
            </a:r>
            <a:r>
              <a:rPr spc="-10" dirty="0">
                <a:latin typeface="Georgia"/>
                <a:cs typeface="Georgia"/>
              </a:rPr>
              <a:t>Besarnya </a:t>
            </a:r>
            <a:r>
              <a:rPr spc="40" dirty="0">
                <a:latin typeface="Georgia"/>
                <a:cs typeface="Georgia"/>
              </a:rPr>
              <a:t>gaya </a:t>
            </a:r>
            <a:r>
              <a:rPr spc="-10" dirty="0">
                <a:latin typeface="Georgia"/>
                <a:cs typeface="Georgia"/>
              </a:rPr>
              <a:t>lateral </a:t>
            </a:r>
            <a:r>
              <a:rPr spc="-5" dirty="0">
                <a:latin typeface="Georgia"/>
                <a:cs typeface="Georgia"/>
              </a:rPr>
              <a:t>dibatasi </a:t>
            </a:r>
            <a:r>
              <a:rPr dirty="0">
                <a:latin typeface="Georgia"/>
                <a:cs typeface="Georgia"/>
              </a:rPr>
              <a:t>sebagai </a:t>
            </a:r>
            <a:r>
              <a:rPr spc="-5" dirty="0">
                <a:latin typeface="Georgia"/>
                <a:cs typeface="Georgia"/>
              </a:rPr>
              <a:t>berikut</a:t>
            </a:r>
            <a:r>
              <a:rPr spc="90" dirty="0">
                <a:latin typeface="Georgia"/>
                <a:cs typeface="Georgia"/>
              </a:rPr>
              <a:t> </a:t>
            </a:r>
            <a:r>
              <a:rPr spc="-114" dirty="0">
                <a:latin typeface="Georgia"/>
                <a:cs typeface="Georgia"/>
              </a:rPr>
              <a:t>:</a:t>
            </a:r>
            <a:endParaRPr>
              <a:latin typeface="Georgia"/>
              <a:cs typeface="Georgia"/>
            </a:endParaRPr>
          </a:p>
          <a:p>
            <a:pPr marL="355600">
              <a:spcBef>
                <a:spcPts val="445"/>
              </a:spcBef>
            </a:pPr>
            <a:r>
              <a:rPr b="1" spc="15" dirty="0">
                <a:latin typeface="Times New Roman"/>
                <a:cs typeface="Times New Roman"/>
              </a:rPr>
              <a:t>P</a:t>
            </a:r>
            <a:r>
              <a:rPr b="1" spc="22" baseline="-20833" dirty="0">
                <a:latin typeface="Times New Roman"/>
                <a:cs typeface="Times New Roman"/>
              </a:rPr>
              <a:t>lateral </a:t>
            </a:r>
            <a:r>
              <a:rPr b="1" spc="30" dirty="0">
                <a:latin typeface="Times New Roman"/>
                <a:cs typeface="Times New Roman"/>
              </a:rPr>
              <a:t>/ </a:t>
            </a:r>
            <a:r>
              <a:rPr b="1" dirty="0">
                <a:latin typeface="Times New Roman"/>
                <a:cs typeface="Times New Roman"/>
              </a:rPr>
              <a:t>P </a:t>
            </a:r>
            <a:r>
              <a:rPr b="1" spc="44" baseline="-20833" dirty="0">
                <a:latin typeface="Times New Roman"/>
                <a:cs typeface="Times New Roman"/>
              </a:rPr>
              <a:t>vertikal </a:t>
            </a:r>
            <a:r>
              <a:rPr b="1" spc="65" dirty="0">
                <a:latin typeface="Times New Roman"/>
                <a:cs typeface="Times New Roman"/>
              </a:rPr>
              <a:t>&lt; </a:t>
            </a:r>
            <a:r>
              <a:rPr b="1" dirty="0">
                <a:latin typeface="Times New Roman"/>
                <a:cs typeface="Times New Roman"/>
              </a:rPr>
              <a:t>1,2 </a:t>
            </a:r>
            <a:r>
              <a:rPr b="1" spc="20" dirty="0">
                <a:latin typeface="Times New Roman"/>
                <a:cs typeface="Times New Roman"/>
              </a:rPr>
              <a:t>atau </a:t>
            </a:r>
            <a:r>
              <a:rPr b="1" dirty="0">
                <a:latin typeface="Times New Roman"/>
                <a:cs typeface="Times New Roman"/>
              </a:rPr>
              <a:t>0,75 </a:t>
            </a:r>
            <a:r>
              <a:rPr b="1" spc="85" dirty="0">
                <a:latin typeface="Times New Roman"/>
                <a:cs typeface="Times New Roman"/>
              </a:rPr>
              <a:t>(kondisi</a:t>
            </a:r>
            <a:r>
              <a:rPr b="1" spc="105" dirty="0">
                <a:latin typeface="Times New Roman"/>
                <a:cs typeface="Times New Roman"/>
              </a:rPr>
              <a:t> </a:t>
            </a:r>
            <a:r>
              <a:rPr b="1" spc="50" dirty="0">
                <a:latin typeface="Times New Roman"/>
                <a:cs typeface="Times New Roman"/>
              </a:rPr>
              <a:t>aus)</a:t>
            </a:r>
            <a:endParaRPr>
              <a:latin typeface="Times New Roman"/>
              <a:cs typeface="Times New Roman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3936492" y="1196339"/>
            <a:ext cx="5372824" cy="227990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802040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073146" y="477774"/>
            <a:ext cx="7595870" cy="399415"/>
          </a:xfrm>
          <a:custGeom>
            <a:avLst/>
            <a:gdLst/>
            <a:ahLst/>
            <a:cxnLst/>
            <a:rect l="l" t="t" r="r" b="b"/>
            <a:pathLst>
              <a:path w="7595870" h="399415">
                <a:moveTo>
                  <a:pt x="0" y="399288"/>
                </a:moveTo>
                <a:lnTo>
                  <a:pt x="7595616" y="399288"/>
                </a:lnTo>
                <a:lnTo>
                  <a:pt x="7595616" y="0"/>
                </a:lnTo>
                <a:lnTo>
                  <a:pt x="0" y="0"/>
                </a:lnTo>
                <a:lnTo>
                  <a:pt x="0" y="39928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073146" y="477774"/>
            <a:ext cx="7595870" cy="399415"/>
          </a:xfrm>
          <a:custGeom>
            <a:avLst/>
            <a:gdLst/>
            <a:ahLst/>
            <a:cxnLst/>
            <a:rect l="l" t="t" r="r" b="b"/>
            <a:pathLst>
              <a:path w="7595870" h="399415">
                <a:moveTo>
                  <a:pt x="0" y="399288"/>
                </a:moveTo>
                <a:lnTo>
                  <a:pt x="7595616" y="399288"/>
                </a:lnTo>
                <a:lnTo>
                  <a:pt x="7595616" y="0"/>
                </a:lnTo>
                <a:lnTo>
                  <a:pt x="0" y="0"/>
                </a:lnTo>
                <a:lnTo>
                  <a:pt x="0" y="399288"/>
                </a:lnTo>
                <a:close/>
              </a:path>
            </a:pathLst>
          </a:custGeom>
          <a:ln w="25907">
            <a:solidFill>
              <a:srgbClr val="4F81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150870" y="478928"/>
            <a:ext cx="4763770" cy="347980"/>
          </a:xfrm>
          <a:prstGeom prst="rect">
            <a:avLst/>
          </a:prstGeom>
        </p:spPr>
        <p:txBody>
          <a:bodyPr vert="horz" wrap="square" lIns="0" tIns="14605" rIns="0" bIns="0" rtlCol="0" anchor="t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2100" b="1" i="1" spc="-85" dirty="0">
                <a:solidFill>
                  <a:srgbClr val="FF0000"/>
                </a:solidFill>
                <a:latin typeface="Arial Black"/>
                <a:cs typeface="Arial Black"/>
              </a:rPr>
              <a:t>BEBAN </a:t>
            </a:r>
            <a:r>
              <a:rPr sz="2100" b="1" i="1" spc="-130" dirty="0">
                <a:solidFill>
                  <a:srgbClr val="FF0000"/>
                </a:solidFill>
                <a:latin typeface="Arial Black"/>
                <a:cs typeface="Arial Black"/>
              </a:rPr>
              <a:t>YANG </a:t>
            </a:r>
            <a:r>
              <a:rPr sz="2100" b="1" i="1" spc="-80" dirty="0">
                <a:solidFill>
                  <a:srgbClr val="FF0000"/>
                </a:solidFill>
                <a:latin typeface="Arial Black"/>
                <a:cs typeface="Arial Black"/>
              </a:rPr>
              <a:t>BEKERJA </a:t>
            </a:r>
            <a:r>
              <a:rPr sz="2100" b="1" i="1" spc="-140" dirty="0">
                <a:solidFill>
                  <a:srgbClr val="FF0000"/>
                </a:solidFill>
                <a:latin typeface="Arial Black"/>
                <a:cs typeface="Arial Black"/>
              </a:rPr>
              <a:t>PADA</a:t>
            </a:r>
            <a:r>
              <a:rPr sz="2100" b="1" i="1" spc="-65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100" b="1" i="1" spc="-70" dirty="0">
                <a:solidFill>
                  <a:srgbClr val="FF0000"/>
                </a:solidFill>
                <a:latin typeface="Arial Black"/>
                <a:cs typeface="Arial Black"/>
              </a:rPr>
              <a:t>REL</a:t>
            </a:r>
            <a:endParaRPr sz="2100">
              <a:latin typeface="Arial Black"/>
              <a:cs typeface="Arial Black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294634" y="1369819"/>
            <a:ext cx="6464935" cy="2147570"/>
          </a:xfrm>
          <a:prstGeom prst="rect">
            <a:avLst/>
          </a:prstGeom>
        </p:spPr>
        <p:txBody>
          <a:bodyPr vert="horz" wrap="square" lIns="0" tIns="72390" rIns="0" bIns="0" rtlCol="0">
            <a:spAutoFit/>
          </a:bodyPr>
          <a:lstStyle/>
          <a:p>
            <a:pPr marL="299085" indent="-286385">
              <a:spcBef>
                <a:spcPts val="570"/>
              </a:spcBef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2000" b="1" spc="-195" dirty="0">
                <a:latin typeface="Arial"/>
                <a:cs typeface="Arial"/>
              </a:rPr>
              <a:t>Gaya </a:t>
            </a:r>
            <a:r>
              <a:rPr sz="2000" b="1" spc="-120" dirty="0">
                <a:latin typeface="Arial"/>
                <a:cs typeface="Arial"/>
              </a:rPr>
              <a:t>horizontal </a:t>
            </a:r>
            <a:r>
              <a:rPr sz="2000" b="1" spc="-140" dirty="0">
                <a:latin typeface="Arial"/>
                <a:cs typeface="Arial"/>
              </a:rPr>
              <a:t>tegak </a:t>
            </a:r>
            <a:r>
              <a:rPr sz="2000" b="1" spc="-150" dirty="0">
                <a:latin typeface="Arial"/>
                <a:cs typeface="Arial"/>
              </a:rPr>
              <a:t>lurus </a:t>
            </a:r>
            <a:r>
              <a:rPr sz="2000" b="1" spc="-180" dirty="0">
                <a:latin typeface="Arial"/>
                <a:cs typeface="Arial"/>
              </a:rPr>
              <a:t>sumbu </a:t>
            </a:r>
            <a:r>
              <a:rPr sz="2000" b="1" spc="-155" dirty="0">
                <a:latin typeface="Arial"/>
                <a:cs typeface="Arial"/>
              </a:rPr>
              <a:t>sepur</a:t>
            </a:r>
            <a:r>
              <a:rPr sz="2000" b="1" spc="95" dirty="0">
                <a:latin typeface="Arial"/>
                <a:cs typeface="Arial"/>
              </a:rPr>
              <a:t> </a:t>
            </a:r>
            <a:r>
              <a:rPr sz="2000" b="1" spc="-80" dirty="0">
                <a:latin typeface="Arial"/>
                <a:cs typeface="Arial"/>
              </a:rPr>
              <a:t>(lateral)</a:t>
            </a:r>
            <a:endParaRPr sz="2000">
              <a:latin typeface="Arial"/>
              <a:cs typeface="Arial"/>
            </a:endParaRPr>
          </a:p>
          <a:p>
            <a:pPr marL="12700" marR="5080">
              <a:lnSpc>
                <a:spcPct val="100099"/>
              </a:lnSpc>
              <a:spcBef>
                <a:spcPts val="415"/>
              </a:spcBef>
            </a:pPr>
            <a:r>
              <a:rPr spc="35" dirty="0">
                <a:latin typeface="Georgia"/>
                <a:cs typeface="Georgia"/>
              </a:rPr>
              <a:t>Gaya </a:t>
            </a:r>
            <a:r>
              <a:rPr spc="-10" dirty="0">
                <a:latin typeface="Georgia"/>
                <a:cs typeface="Georgia"/>
              </a:rPr>
              <a:t>ini </a:t>
            </a:r>
            <a:r>
              <a:rPr dirty="0">
                <a:latin typeface="Georgia"/>
                <a:cs typeface="Georgia"/>
              </a:rPr>
              <a:t>disebabkan oleh </a:t>
            </a:r>
            <a:r>
              <a:rPr spc="40" dirty="0">
                <a:latin typeface="Georgia"/>
                <a:cs typeface="Georgia"/>
              </a:rPr>
              <a:t>gaya </a:t>
            </a:r>
            <a:r>
              <a:rPr spc="-5" dirty="0">
                <a:latin typeface="Georgia"/>
                <a:cs typeface="Georgia"/>
              </a:rPr>
              <a:t>sentrifugal, </a:t>
            </a:r>
            <a:r>
              <a:rPr i="1" spc="-25" dirty="0">
                <a:latin typeface="Times New Roman"/>
                <a:cs typeface="Times New Roman"/>
              </a:rPr>
              <a:t>snake </a:t>
            </a:r>
            <a:r>
              <a:rPr i="1" spc="15" dirty="0">
                <a:latin typeface="Times New Roman"/>
                <a:cs typeface="Times New Roman"/>
              </a:rPr>
              <a:t>motion </a:t>
            </a:r>
            <a:r>
              <a:rPr spc="10" dirty="0">
                <a:latin typeface="Georgia"/>
                <a:cs typeface="Georgia"/>
              </a:rPr>
              <a:t>dan  </a:t>
            </a:r>
            <a:r>
              <a:rPr spc="-5" dirty="0">
                <a:latin typeface="Georgia"/>
                <a:cs typeface="Georgia"/>
              </a:rPr>
              <a:t>ketidakrataan </a:t>
            </a:r>
            <a:r>
              <a:rPr dirty="0">
                <a:latin typeface="Georgia"/>
                <a:cs typeface="Georgia"/>
              </a:rPr>
              <a:t>geometrik </a:t>
            </a:r>
            <a:r>
              <a:rPr spc="-30" dirty="0">
                <a:latin typeface="Georgia"/>
                <a:cs typeface="Georgia"/>
              </a:rPr>
              <a:t>jalan </a:t>
            </a:r>
            <a:r>
              <a:rPr spc="-10" dirty="0">
                <a:latin typeface="Georgia"/>
                <a:cs typeface="Georgia"/>
              </a:rPr>
              <a:t>rel </a:t>
            </a:r>
            <a:r>
              <a:rPr spc="35" dirty="0">
                <a:latin typeface="Georgia"/>
                <a:cs typeface="Georgia"/>
              </a:rPr>
              <a:t>yang </a:t>
            </a:r>
            <a:r>
              <a:rPr spc="-25" dirty="0">
                <a:latin typeface="Georgia"/>
                <a:cs typeface="Georgia"/>
              </a:rPr>
              <a:t>bekerja </a:t>
            </a:r>
            <a:r>
              <a:rPr spc="20" dirty="0">
                <a:latin typeface="Georgia"/>
                <a:cs typeface="Georgia"/>
              </a:rPr>
              <a:t>pada </a:t>
            </a:r>
            <a:r>
              <a:rPr spc="-10" dirty="0">
                <a:latin typeface="Georgia"/>
                <a:cs typeface="Georgia"/>
              </a:rPr>
              <a:t>titik </a:t>
            </a:r>
            <a:r>
              <a:rPr spc="35" dirty="0">
                <a:latin typeface="Georgia"/>
                <a:cs typeface="Georgia"/>
              </a:rPr>
              <a:t>yang  </a:t>
            </a:r>
            <a:r>
              <a:rPr spc="10" dirty="0">
                <a:latin typeface="Georgia"/>
                <a:cs typeface="Georgia"/>
              </a:rPr>
              <a:t>tidak </a:t>
            </a:r>
            <a:r>
              <a:rPr spc="-10" dirty="0">
                <a:latin typeface="Georgia"/>
                <a:cs typeface="Georgia"/>
              </a:rPr>
              <a:t>sama </a:t>
            </a:r>
            <a:r>
              <a:rPr spc="10" dirty="0">
                <a:latin typeface="Georgia"/>
                <a:cs typeface="Georgia"/>
              </a:rPr>
              <a:t>dengan </a:t>
            </a:r>
            <a:r>
              <a:rPr spc="40" dirty="0">
                <a:latin typeface="Georgia"/>
                <a:cs typeface="Georgia"/>
              </a:rPr>
              <a:t>gaya </a:t>
            </a:r>
            <a:r>
              <a:rPr spc="5" dirty="0">
                <a:latin typeface="Georgia"/>
                <a:cs typeface="Georgia"/>
              </a:rPr>
              <a:t>vertikal. </a:t>
            </a:r>
            <a:r>
              <a:rPr spc="35" dirty="0">
                <a:latin typeface="Georgia"/>
                <a:cs typeface="Georgia"/>
              </a:rPr>
              <a:t>Gaya </a:t>
            </a:r>
            <a:r>
              <a:rPr spc="-10" dirty="0">
                <a:latin typeface="Georgia"/>
                <a:cs typeface="Georgia"/>
              </a:rPr>
              <a:t>ini </a:t>
            </a:r>
            <a:r>
              <a:rPr spc="10" dirty="0">
                <a:latin typeface="Georgia"/>
                <a:cs typeface="Georgia"/>
              </a:rPr>
              <a:t>dapat </a:t>
            </a:r>
            <a:r>
              <a:rPr dirty="0">
                <a:latin typeface="Georgia"/>
                <a:cs typeface="Georgia"/>
              </a:rPr>
              <a:t>menyebabkan  </a:t>
            </a:r>
            <a:r>
              <a:rPr spc="-5" dirty="0">
                <a:latin typeface="Georgia"/>
                <a:cs typeface="Georgia"/>
              </a:rPr>
              <a:t>tercabutnya </a:t>
            </a:r>
            <a:r>
              <a:rPr spc="-10" dirty="0">
                <a:latin typeface="Georgia"/>
                <a:cs typeface="Georgia"/>
              </a:rPr>
              <a:t>penambat rel </a:t>
            </a:r>
            <a:r>
              <a:rPr spc="10" dirty="0">
                <a:latin typeface="Georgia"/>
                <a:cs typeface="Georgia"/>
              </a:rPr>
              <a:t>dan </a:t>
            </a:r>
            <a:r>
              <a:rPr spc="-5" dirty="0">
                <a:latin typeface="Georgia"/>
                <a:cs typeface="Georgia"/>
              </a:rPr>
              <a:t>anjoknya </a:t>
            </a:r>
            <a:r>
              <a:rPr spc="-15" dirty="0">
                <a:latin typeface="Georgia"/>
                <a:cs typeface="Georgia"/>
              </a:rPr>
              <a:t>kereta </a:t>
            </a:r>
            <a:r>
              <a:rPr spc="10" dirty="0">
                <a:latin typeface="Georgia"/>
                <a:cs typeface="Georgia"/>
              </a:rPr>
              <a:t>api </a:t>
            </a:r>
            <a:r>
              <a:rPr spc="-20" dirty="0">
                <a:latin typeface="Georgia"/>
                <a:cs typeface="Georgia"/>
              </a:rPr>
              <a:t>(</a:t>
            </a:r>
            <a:r>
              <a:rPr i="1" spc="-20" dirty="0">
                <a:latin typeface="Times New Roman"/>
                <a:cs typeface="Times New Roman"/>
              </a:rPr>
              <a:t>derailment</a:t>
            </a:r>
            <a:r>
              <a:rPr spc="-20" dirty="0">
                <a:latin typeface="Georgia"/>
                <a:cs typeface="Georgia"/>
              </a:rPr>
              <a:t>).  </a:t>
            </a:r>
            <a:r>
              <a:rPr spc="-10" dirty="0">
                <a:latin typeface="Georgia"/>
                <a:cs typeface="Georgia"/>
              </a:rPr>
              <a:t>Besarnya </a:t>
            </a:r>
            <a:r>
              <a:rPr spc="40" dirty="0">
                <a:latin typeface="Georgia"/>
                <a:cs typeface="Georgia"/>
              </a:rPr>
              <a:t>gaya </a:t>
            </a:r>
            <a:r>
              <a:rPr spc="-15" dirty="0">
                <a:latin typeface="Georgia"/>
                <a:cs typeface="Georgia"/>
              </a:rPr>
              <a:t>lateral </a:t>
            </a:r>
            <a:r>
              <a:rPr spc="-5" dirty="0">
                <a:latin typeface="Georgia"/>
                <a:cs typeface="Georgia"/>
              </a:rPr>
              <a:t>dibatasi </a:t>
            </a:r>
            <a:r>
              <a:rPr spc="5" dirty="0">
                <a:latin typeface="Georgia"/>
                <a:cs typeface="Georgia"/>
              </a:rPr>
              <a:t>sebagai </a:t>
            </a:r>
            <a:r>
              <a:rPr spc="-5" dirty="0">
                <a:latin typeface="Georgia"/>
                <a:cs typeface="Georgia"/>
              </a:rPr>
              <a:t>berikut</a:t>
            </a:r>
            <a:r>
              <a:rPr spc="90" dirty="0">
                <a:latin typeface="Georgia"/>
                <a:cs typeface="Georgia"/>
              </a:rPr>
              <a:t> </a:t>
            </a:r>
            <a:r>
              <a:rPr spc="-114" dirty="0">
                <a:latin typeface="Georgia"/>
                <a:cs typeface="Georgia"/>
              </a:rPr>
              <a:t>:</a:t>
            </a:r>
            <a:endParaRPr>
              <a:latin typeface="Georgia"/>
              <a:cs typeface="Georgia"/>
            </a:endParaRPr>
          </a:p>
          <a:p>
            <a:pPr marL="355600">
              <a:spcBef>
                <a:spcPts val="450"/>
              </a:spcBef>
            </a:pPr>
            <a:r>
              <a:rPr b="1" spc="15" dirty="0">
                <a:latin typeface="Times New Roman"/>
                <a:cs typeface="Times New Roman"/>
              </a:rPr>
              <a:t>P</a:t>
            </a:r>
            <a:r>
              <a:rPr b="1" spc="22" baseline="-20833" dirty="0">
                <a:latin typeface="Times New Roman"/>
                <a:cs typeface="Times New Roman"/>
              </a:rPr>
              <a:t>lateral </a:t>
            </a:r>
            <a:r>
              <a:rPr b="1" spc="30" dirty="0">
                <a:latin typeface="Times New Roman"/>
                <a:cs typeface="Times New Roman"/>
              </a:rPr>
              <a:t>/ </a:t>
            </a:r>
            <a:r>
              <a:rPr b="1" dirty="0">
                <a:latin typeface="Times New Roman"/>
                <a:cs typeface="Times New Roman"/>
              </a:rPr>
              <a:t>P </a:t>
            </a:r>
            <a:r>
              <a:rPr b="1" spc="44" baseline="-20833" dirty="0">
                <a:latin typeface="Times New Roman"/>
                <a:cs typeface="Times New Roman"/>
              </a:rPr>
              <a:t>vertikal </a:t>
            </a:r>
            <a:r>
              <a:rPr b="1" spc="65" dirty="0">
                <a:latin typeface="Times New Roman"/>
                <a:cs typeface="Times New Roman"/>
              </a:rPr>
              <a:t>&lt; </a:t>
            </a:r>
            <a:r>
              <a:rPr b="1" dirty="0">
                <a:latin typeface="Times New Roman"/>
                <a:cs typeface="Times New Roman"/>
              </a:rPr>
              <a:t>1,2 </a:t>
            </a:r>
            <a:r>
              <a:rPr b="1" spc="20" dirty="0">
                <a:latin typeface="Times New Roman"/>
                <a:cs typeface="Times New Roman"/>
              </a:rPr>
              <a:t>atau </a:t>
            </a:r>
            <a:r>
              <a:rPr b="1" dirty="0">
                <a:latin typeface="Times New Roman"/>
                <a:cs typeface="Times New Roman"/>
              </a:rPr>
              <a:t>0,75 </a:t>
            </a:r>
            <a:r>
              <a:rPr b="1" spc="85" dirty="0">
                <a:latin typeface="Times New Roman"/>
                <a:cs typeface="Times New Roman"/>
              </a:rPr>
              <a:t>(kondisi</a:t>
            </a:r>
            <a:r>
              <a:rPr b="1" spc="-204" dirty="0">
                <a:latin typeface="Times New Roman"/>
                <a:cs typeface="Times New Roman"/>
              </a:rPr>
              <a:t> </a:t>
            </a:r>
            <a:r>
              <a:rPr b="1" spc="50" dirty="0">
                <a:latin typeface="Times New Roman"/>
                <a:cs typeface="Times New Roman"/>
              </a:rPr>
              <a:t>aus)</a:t>
            </a:r>
            <a:endParaRPr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463089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073146" y="477774"/>
            <a:ext cx="7595870" cy="399415"/>
          </a:xfrm>
          <a:custGeom>
            <a:avLst/>
            <a:gdLst/>
            <a:ahLst/>
            <a:cxnLst/>
            <a:rect l="l" t="t" r="r" b="b"/>
            <a:pathLst>
              <a:path w="7595870" h="399415">
                <a:moveTo>
                  <a:pt x="0" y="399288"/>
                </a:moveTo>
                <a:lnTo>
                  <a:pt x="7595616" y="399288"/>
                </a:lnTo>
                <a:lnTo>
                  <a:pt x="7595616" y="0"/>
                </a:lnTo>
                <a:lnTo>
                  <a:pt x="0" y="0"/>
                </a:lnTo>
                <a:lnTo>
                  <a:pt x="0" y="39928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073146" y="477774"/>
            <a:ext cx="7595870" cy="399415"/>
          </a:xfrm>
          <a:custGeom>
            <a:avLst/>
            <a:gdLst/>
            <a:ahLst/>
            <a:cxnLst/>
            <a:rect l="l" t="t" r="r" b="b"/>
            <a:pathLst>
              <a:path w="7595870" h="399415">
                <a:moveTo>
                  <a:pt x="0" y="399288"/>
                </a:moveTo>
                <a:lnTo>
                  <a:pt x="7595616" y="399288"/>
                </a:lnTo>
                <a:lnTo>
                  <a:pt x="7595616" y="0"/>
                </a:lnTo>
                <a:lnTo>
                  <a:pt x="0" y="0"/>
                </a:lnTo>
                <a:lnTo>
                  <a:pt x="0" y="399288"/>
                </a:lnTo>
                <a:close/>
              </a:path>
            </a:pathLst>
          </a:custGeom>
          <a:ln w="25907">
            <a:solidFill>
              <a:srgbClr val="4F81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150870" y="478928"/>
            <a:ext cx="4763770" cy="347980"/>
          </a:xfrm>
          <a:prstGeom prst="rect">
            <a:avLst/>
          </a:prstGeom>
        </p:spPr>
        <p:txBody>
          <a:bodyPr vert="horz" wrap="square" lIns="0" tIns="14605" rIns="0" bIns="0" rtlCol="0" anchor="t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2100" b="1" i="1" spc="-85" dirty="0">
                <a:solidFill>
                  <a:srgbClr val="FF0000"/>
                </a:solidFill>
                <a:latin typeface="Arial Black"/>
                <a:cs typeface="Arial Black"/>
              </a:rPr>
              <a:t>BEBAN </a:t>
            </a:r>
            <a:r>
              <a:rPr sz="2100" b="1" i="1" spc="-130" dirty="0">
                <a:solidFill>
                  <a:srgbClr val="FF0000"/>
                </a:solidFill>
                <a:latin typeface="Arial Black"/>
                <a:cs typeface="Arial Black"/>
              </a:rPr>
              <a:t>YANG </a:t>
            </a:r>
            <a:r>
              <a:rPr sz="2100" b="1" i="1" spc="-80" dirty="0">
                <a:solidFill>
                  <a:srgbClr val="FF0000"/>
                </a:solidFill>
                <a:latin typeface="Arial Black"/>
                <a:cs typeface="Arial Black"/>
              </a:rPr>
              <a:t>BEKERJA </a:t>
            </a:r>
            <a:r>
              <a:rPr sz="2100" b="1" i="1" spc="-140" dirty="0">
                <a:solidFill>
                  <a:srgbClr val="FF0000"/>
                </a:solidFill>
                <a:latin typeface="Arial Black"/>
                <a:cs typeface="Arial Black"/>
              </a:rPr>
              <a:t>PADA</a:t>
            </a:r>
            <a:r>
              <a:rPr sz="2100" b="1" i="1" spc="-65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100" b="1" i="1" spc="-70" dirty="0">
                <a:solidFill>
                  <a:srgbClr val="FF0000"/>
                </a:solidFill>
                <a:latin typeface="Arial Black"/>
                <a:cs typeface="Arial Black"/>
              </a:rPr>
              <a:t>REL</a:t>
            </a:r>
            <a:endParaRPr sz="2100">
              <a:latin typeface="Arial Black"/>
              <a:cs typeface="Arial Black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3523203" y="1412747"/>
            <a:ext cx="6228873" cy="417271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813322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073146" y="477774"/>
            <a:ext cx="7595870" cy="399415"/>
          </a:xfrm>
          <a:custGeom>
            <a:avLst/>
            <a:gdLst/>
            <a:ahLst/>
            <a:cxnLst/>
            <a:rect l="l" t="t" r="r" b="b"/>
            <a:pathLst>
              <a:path w="7595870" h="399415">
                <a:moveTo>
                  <a:pt x="0" y="399288"/>
                </a:moveTo>
                <a:lnTo>
                  <a:pt x="7595616" y="399288"/>
                </a:lnTo>
                <a:lnTo>
                  <a:pt x="7595616" y="0"/>
                </a:lnTo>
                <a:lnTo>
                  <a:pt x="0" y="0"/>
                </a:lnTo>
                <a:lnTo>
                  <a:pt x="0" y="39928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073146" y="477774"/>
            <a:ext cx="7595870" cy="399415"/>
          </a:xfrm>
          <a:custGeom>
            <a:avLst/>
            <a:gdLst/>
            <a:ahLst/>
            <a:cxnLst/>
            <a:rect l="l" t="t" r="r" b="b"/>
            <a:pathLst>
              <a:path w="7595870" h="399415">
                <a:moveTo>
                  <a:pt x="0" y="399288"/>
                </a:moveTo>
                <a:lnTo>
                  <a:pt x="7595616" y="399288"/>
                </a:lnTo>
                <a:lnTo>
                  <a:pt x="7595616" y="0"/>
                </a:lnTo>
                <a:lnTo>
                  <a:pt x="0" y="0"/>
                </a:lnTo>
                <a:lnTo>
                  <a:pt x="0" y="399288"/>
                </a:lnTo>
                <a:close/>
              </a:path>
            </a:pathLst>
          </a:custGeom>
          <a:ln w="25907">
            <a:solidFill>
              <a:srgbClr val="4F81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150870" y="478928"/>
            <a:ext cx="4763770" cy="347980"/>
          </a:xfrm>
          <a:prstGeom prst="rect">
            <a:avLst/>
          </a:prstGeom>
        </p:spPr>
        <p:txBody>
          <a:bodyPr vert="horz" wrap="square" lIns="0" tIns="14605" rIns="0" bIns="0" rtlCol="0" anchor="t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2100" b="1" i="1" spc="-85" dirty="0">
                <a:solidFill>
                  <a:srgbClr val="FF0000"/>
                </a:solidFill>
                <a:latin typeface="Arial Black"/>
                <a:cs typeface="Arial Black"/>
              </a:rPr>
              <a:t>BEBAN </a:t>
            </a:r>
            <a:r>
              <a:rPr sz="2100" b="1" i="1" spc="-130" dirty="0">
                <a:solidFill>
                  <a:srgbClr val="FF0000"/>
                </a:solidFill>
                <a:latin typeface="Arial Black"/>
                <a:cs typeface="Arial Black"/>
              </a:rPr>
              <a:t>YANG </a:t>
            </a:r>
            <a:r>
              <a:rPr sz="2100" b="1" i="1" spc="-80" dirty="0">
                <a:solidFill>
                  <a:srgbClr val="FF0000"/>
                </a:solidFill>
                <a:latin typeface="Arial Black"/>
                <a:cs typeface="Arial Black"/>
              </a:rPr>
              <a:t>BEKERJA </a:t>
            </a:r>
            <a:r>
              <a:rPr sz="2100" b="1" i="1" spc="-140" dirty="0">
                <a:solidFill>
                  <a:srgbClr val="FF0000"/>
                </a:solidFill>
                <a:latin typeface="Arial Black"/>
                <a:cs typeface="Arial Black"/>
              </a:rPr>
              <a:t>PADA</a:t>
            </a:r>
            <a:r>
              <a:rPr sz="2100" b="1" i="1" spc="-65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100" b="1" i="1" spc="-70" dirty="0">
                <a:solidFill>
                  <a:srgbClr val="FF0000"/>
                </a:solidFill>
                <a:latin typeface="Arial Black"/>
                <a:cs typeface="Arial Black"/>
              </a:rPr>
              <a:t>REL</a:t>
            </a:r>
            <a:endParaRPr sz="2100">
              <a:latin typeface="Arial Black"/>
              <a:cs typeface="Arial Black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4622559" y="1523117"/>
            <a:ext cx="3741747" cy="339829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621133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025140" y="449581"/>
            <a:ext cx="7642859" cy="48920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733288" y="423647"/>
            <a:ext cx="2267712" cy="61419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072383" y="477012"/>
            <a:ext cx="7595616" cy="39928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072383" y="477013"/>
            <a:ext cx="7595870" cy="399415"/>
          </a:xfrm>
          <a:custGeom>
            <a:avLst/>
            <a:gdLst/>
            <a:ahLst/>
            <a:cxnLst/>
            <a:rect l="l" t="t" r="r" b="b"/>
            <a:pathLst>
              <a:path w="7595870" h="399415">
                <a:moveTo>
                  <a:pt x="0" y="399288"/>
                </a:moveTo>
                <a:lnTo>
                  <a:pt x="7595616" y="399288"/>
                </a:lnTo>
                <a:lnTo>
                  <a:pt x="7595616" y="0"/>
                </a:lnTo>
                <a:lnTo>
                  <a:pt x="0" y="0"/>
                </a:lnTo>
                <a:lnTo>
                  <a:pt x="0" y="399288"/>
                </a:lnTo>
                <a:close/>
              </a:path>
            </a:pathLst>
          </a:custGeom>
          <a:ln w="914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3378033" y="524241"/>
            <a:ext cx="1907539" cy="321242"/>
          </a:xfrm>
          <a:prstGeom prst="rect">
            <a:avLst/>
          </a:prstGeom>
        </p:spPr>
        <p:txBody>
          <a:bodyPr vert="horz" wrap="square" lIns="0" tIns="13335" rIns="0" bIns="0" rtlCol="0" anchor="t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i="1" spc="-200" dirty="0">
                <a:latin typeface="Arial"/>
                <a:cs typeface="Arial"/>
              </a:rPr>
              <a:t>SAMBUNGAN</a:t>
            </a:r>
            <a:r>
              <a:rPr sz="2000" b="1" i="1" spc="-195" dirty="0">
                <a:latin typeface="Arial"/>
                <a:cs typeface="Arial"/>
              </a:rPr>
              <a:t> </a:t>
            </a:r>
            <a:r>
              <a:rPr sz="2000" b="1" i="1" spc="-355" dirty="0">
                <a:latin typeface="Arial"/>
                <a:cs typeface="Arial"/>
              </a:rPr>
              <a:t>REL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3294634" y="1214451"/>
            <a:ext cx="8135366" cy="208262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just">
              <a:spcBef>
                <a:spcPts val="100"/>
              </a:spcBef>
            </a:pPr>
            <a:r>
              <a:rPr spc="-250" dirty="0">
                <a:latin typeface="DejaVu Sans"/>
                <a:cs typeface="DejaVu Sans"/>
              </a:rPr>
              <a:t>Sambungan </a:t>
            </a:r>
            <a:r>
              <a:rPr spc="-145" dirty="0">
                <a:latin typeface="DejaVu Sans"/>
                <a:cs typeface="DejaVu Sans"/>
              </a:rPr>
              <a:t>rel </a:t>
            </a:r>
            <a:r>
              <a:rPr spc="-200" dirty="0">
                <a:latin typeface="DejaVu Sans"/>
                <a:cs typeface="DejaVu Sans"/>
              </a:rPr>
              <a:t>adalah </a:t>
            </a:r>
            <a:r>
              <a:rPr spc="-190" dirty="0">
                <a:latin typeface="DejaVu Sans"/>
                <a:cs typeface="DejaVu Sans"/>
              </a:rPr>
              <a:t>konstruksi </a:t>
            </a:r>
            <a:r>
              <a:rPr spc="-254" dirty="0">
                <a:latin typeface="DejaVu Sans"/>
                <a:cs typeface="DejaVu Sans"/>
              </a:rPr>
              <a:t>yang </a:t>
            </a:r>
            <a:r>
              <a:rPr spc="-220" dirty="0">
                <a:latin typeface="DejaVu Sans"/>
                <a:cs typeface="DejaVu Sans"/>
              </a:rPr>
              <a:t>mengikat </a:t>
            </a:r>
            <a:r>
              <a:rPr spc="-215" dirty="0">
                <a:latin typeface="DejaVu Sans"/>
                <a:cs typeface="DejaVu Sans"/>
              </a:rPr>
              <a:t>dua </a:t>
            </a:r>
            <a:r>
              <a:rPr spc="-195" dirty="0">
                <a:latin typeface="DejaVu Sans"/>
                <a:cs typeface="DejaVu Sans"/>
              </a:rPr>
              <a:t>ujung </a:t>
            </a:r>
            <a:r>
              <a:rPr spc="-145" dirty="0">
                <a:latin typeface="DejaVu Sans"/>
                <a:cs typeface="DejaVu Sans"/>
              </a:rPr>
              <a:t>rel </a:t>
            </a:r>
            <a:r>
              <a:rPr spc="-125" dirty="0">
                <a:latin typeface="DejaVu Sans"/>
                <a:cs typeface="DejaVu Sans"/>
              </a:rPr>
              <a:t>,</a:t>
            </a:r>
            <a:r>
              <a:rPr spc="195" dirty="0">
                <a:latin typeface="DejaVu Sans"/>
                <a:cs typeface="DejaVu Sans"/>
              </a:rPr>
              <a:t> </a:t>
            </a:r>
            <a:r>
              <a:rPr spc="-235" dirty="0">
                <a:latin typeface="DejaVu Sans"/>
                <a:cs typeface="DejaVu Sans"/>
              </a:rPr>
              <a:t>namun</a:t>
            </a:r>
            <a:endParaRPr dirty="0">
              <a:latin typeface="DejaVu Sans"/>
              <a:cs typeface="DejaVu Sans"/>
            </a:endParaRPr>
          </a:p>
          <a:p>
            <a:pPr marL="12700" algn="just">
              <a:spcBef>
                <a:spcPts val="5"/>
              </a:spcBef>
            </a:pPr>
            <a:r>
              <a:rPr spc="-220" dirty="0">
                <a:latin typeface="DejaVu Sans"/>
                <a:cs typeface="DejaVu Sans"/>
              </a:rPr>
              <a:t>merupakan </a:t>
            </a:r>
            <a:r>
              <a:rPr spc="-125" dirty="0">
                <a:latin typeface="DejaVu Sans"/>
                <a:cs typeface="DejaVu Sans"/>
              </a:rPr>
              <a:t>titik </a:t>
            </a:r>
            <a:r>
              <a:rPr spc="-215" dirty="0">
                <a:latin typeface="DejaVu Sans"/>
                <a:cs typeface="DejaVu Sans"/>
              </a:rPr>
              <a:t>lemah </a:t>
            </a:r>
            <a:r>
              <a:rPr spc="-165" dirty="0">
                <a:latin typeface="DejaVu Sans"/>
                <a:cs typeface="DejaVu Sans"/>
              </a:rPr>
              <a:t>dari </a:t>
            </a:r>
            <a:r>
              <a:rPr spc="-225" dirty="0">
                <a:latin typeface="DejaVu Sans"/>
                <a:cs typeface="DejaVu Sans"/>
              </a:rPr>
              <a:t>kekuatan </a:t>
            </a:r>
            <a:r>
              <a:rPr spc="-150" dirty="0">
                <a:latin typeface="DejaVu Sans"/>
                <a:cs typeface="DejaVu Sans"/>
              </a:rPr>
              <a:t>rel </a:t>
            </a:r>
            <a:r>
              <a:rPr spc="-130" dirty="0">
                <a:latin typeface="DejaVu Sans"/>
                <a:cs typeface="DejaVu Sans"/>
              </a:rPr>
              <a:t>itu</a:t>
            </a:r>
            <a:r>
              <a:rPr spc="-320" dirty="0">
                <a:latin typeface="DejaVu Sans"/>
                <a:cs typeface="DejaVu Sans"/>
              </a:rPr>
              <a:t> </a:t>
            </a:r>
            <a:r>
              <a:rPr spc="-165" dirty="0">
                <a:latin typeface="DejaVu Sans"/>
                <a:cs typeface="DejaVu Sans"/>
              </a:rPr>
              <a:t>sendiri</a:t>
            </a:r>
            <a:endParaRPr dirty="0">
              <a:latin typeface="DejaVu Sans"/>
              <a:cs typeface="DejaVu Sans"/>
            </a:endParaRPr>
          </a:p>
          <a:p>
            <a:pPr algn="just">
              <a:lnSpc>
                <a:spcPct val="100000"/>
              </a:lnSpc>
            </a:pPr>
            <a:endParaRPr sz="2650" dirty="0">
              <a:latin typeface="Times New Roman"/>
              <a:cs typeface="Times New Roman"/>
            </a:endParaRPr>
          </a:p>
          <a:p>
            <a:pPr marL="84455" algn="just"/>
            <a:r>
              <a:rPr spc="-215" dirty="0">
                <a:latin typeface="DejaVu Sans"/>
                <a:cs typeface="DejaVu Sans"/>
              </a:rPr>
              <a:t>Persyaratan </a:t>
            </a:r>
            <a:r>
              <a:rPr spc="-240" dirty="0">
                <a:latin typeface="DejaVu Sans"/>
                <a:cs typeface="DejaVu Sans"/>
              </a:rPr>
              <a:t>sambungan </a:t>
            </a:r>
            <a:r>
              <a:rPr spc="-150" dirty="0">
                <a:latin typeface="DejaVu Sans"/>
                <a:cs typeface="DejaVu Sans"/>
              </a:rPr>
              <a:t>rel </a:t>
            </a:r>
            <a:r>
              <a:rPr spc="-254" dirty="0">
                <a:latin typeface="DejaVu Sans"/>
                <a:cs typeface="DejaVu Sans"/>
              </a:rPr>
              <a:t>yang </a:t>
            </a:r>
            <a:r>
              <a:rPr spc="-190" dirty="0">
                <a:latin typeface="DejaVu Sans"/>
                <a:cs typeface="DejaVu Sans"/>
              </a:rPr>
              <a:t>baik</a:t>
            </a:r>
            <a:r>
              <a:rPr spc="45" dirty="0">
                <a:latin typeface="DejaVu Sans"/>
                <a:cs typeface="DejaVu Sans"/>
              </a:rPr>
              <a:t> </a:t>
            </a:r>
            <a:r>
              <a:rPr spc="-125" dirty="0">
                <a:latin typeface="DejaVu Sans"/>
                <a:cs typeface="DejaVu Sans"/>
              </a:rPr>
              <a:t>:</a:t>
            </a:r>
            <a:endParaRPr dirty="0">
              <a:latin typeface="DejaVu Sans"/>
              <a:cs typeface="DejaVu Sans"/>
            </a:endParaRPr>
          </a:p>
          <a:p>
            <a:pPr marL="427355" marR="2997835" indent="-342900" algn="just">
              <a:spcBef>
                <a:spcPts val="5"/>
              </a:spcBef>
              <a:buAutoNum type="arabicPeriod"/>
              <a:tabLst>
                <a:tab pos="427355" algn="l"/>
                <a:tab pos="427990" algn="l"/>
              </a:tabLst>
            </a:pPr>
            <a:r>
              <a:rPr spc="-210" dirty="0">
                <a:latin typeface="DejaVu Sans"/>
                <a:cs typeface="DejaVu Sans"/>
              </a:rPr>
              <a:t>Kuat </a:t>
            </a:r>
            <a:r>
              <a:rPr spc="-229" dirty="0">
                <a:latin typeface="DejaVu Sans"/>
                <a:cs typeface="DejaVu Sans"/>
              </a:rPr>
              <a:t>menahan </a:t>
            </a:r>
            <a:r>
              <a:rPr spc="-245" dirty="0">
                <a:latin typeface="DejaVu Sans"/>
                <a:cs typeface="DejaVu Sans"/>
              </a:rPr>
              <a:t>momen </a:t>
            </a:r>
            <a:r>
              <a:rPr spc="-254" dirty="0">
                <a:latin typeface="DejaVu Sans"/>
                <a:cs typeface="DejaVu Sans"/>
              </a:rPr>
              <a:t>,gaya yang  </a:t>
            </a:r>
            <a:r>
              <a:rPr spc="-185" dirty="0">
                <a:latin typeface="DejaVu Sans"/>
                <a:cs typeface="DejaVu Sans"/>
              </a:rPr>
              <a:t>bekerja, </a:t>
            </a:r>
            <a:r>
              <a:rPr spc="-225" dirty="0">
                <a:latin typeface="DejaVu Sans"/>
                <a:cs typeface="DejaVu Sans"/>
              </a:rPr>
              <a:t>maupun </a:t>
            </a:r>
            <a:r>
              <a:rPr spc="-200" dirty="0">
                <a:latin typeface="DejaVu Sans"/>
                <a:cs typeface="DejaVu Sans"/>
              </a:rPr>
              <a:t>sentuhan </a:t>
            </a:r>
            <a:r>
              <a:rPr spc="-254" dirty="0">
                <a:latin typeface="DejaVu Sans"/>
                <a:cs typeface="DejaVu Sans"/>
              </a:rPr>
              <a:t>yang  </a:t>
            </a:r>
            <a:r>
              <a:rPr spc="-185" dirty="0">
                <a:latin typeface="DejaVu Sans"/>
                <a:cs typeface="DejaVu Sans"/>
              </a:rPr>
              <a:t>ditimbulkan </a:t>
            </a:r>
            <a:r>
              <a:rPr spc="-190" dirty="0">
                <a:latin typeface="DejaVu Sans"/>
                <a:cs typeface="DejaVu Sans"/>
              </a:rPr>
              <a:t>roda</a:t>
            </a:r>
            <a:r>
              <a:rPr spc="-125" dirty="0">
                <a:latin typeface="DejaVu Sans"/>
                <a:cs typeface="DejaVu Sans"/>
              </a:rPr>
              <a:t> </a:t>
            </a:r>
            <a:r>
              <a:rPr spc="-220" dirty="0">
                <a:latin typeface="DejaVu Sans"/>
                <a:cs typeface="DejaVu Sans"/>
              </a:rPr>
              <a:t>KA</a:t>
            </a:r>
            <a:endParaRPr dirty="0">
              <a:latin typeface="DejaVu Sans"/>
              <a:cs typeface="DejaVu Sans"/>
            </a:endParaRPr>
          </a:p>
          <a:p>
            <a:pPr marL="427355" indent="-342900" algn="just">
              <a:buAutoNum type="arabicPeriod"/>
              <a:tabLst>
                <a:tab pos="427355" algn="l"/>
                <a:tab pos="427990" algn="l"/>
              </a:tabLst>
            </a:pPr>
            <a:r>
              <a:rPr spc="-195" dirty="0">
                <a:latin typeface="DejaVu Sans"/>
                <a:cs typeface="DejaVu Sans"/>
              </a:rPr>
              <a:t>Mampu </a:t>
            </a:r>
            <a:r>
              <a:rPr spc="-229" dirty="0" err="1">
                <a:latin typeface="DejaVu Sans"/>
                <a:cs typeface="DejaVu Sans"/>
              </a:rPr>
              <a:t>mengakomodasi</a:t>
            </a:r>
            <a:r>
              <a:rPr spc="-140" dirty="0">
                <a:latin typeface="DejaVu Sans"/>
                <a:cs typeface="DejaVu Sans"/>
              </a:rPr>
              <a:t> </a:t>
            </a:r>
            <a:r>
              <a:rPr spc="-215" dirty="0" err="1" smtClean="0">
                <a:latin typeface="DejaVu Sans"/>
                <a:cs typeface="DejaVu Sans"/>
              </a:rPr>
              <a:t>pemuaian</a:t>
            </a:r>
            <a:r>
              <a:rPr spc="-215" dirty="0" smtClean="0">
                <a:latin typeface="DejaVu Sans"/>
                <a:cs typeface="DejaVu Sans"/>
              </a:rPr>
              <a:t>  </a:t>
            </a:r>
            <a:r>
              <a:rPr spc="-215" dirty="0" err="1" smtClean="0">
                <a:latin typeface="DejaVu Sans"/>
                <a:cs typeface="DejaVu Sans"/>
              </a:rPr>
              <a:t>r</a:t>
            </a:r>
            <a:r>
              <a:rPr spc="-150" dirty="0" err="1" smtClean="0">
                <a:latin typeface="DejaVu Sans"/>
                <a:cs typeface="DejaVu Sans"/>
              </a:rPr>
              <a:t>el</a:t>
            </a:r>
            <a:endParaRPr dirty="0">
              <a:latin typeface="DejaVu Sans"/>
              <a:cs typeface="DejaVu Sans"/>
            </a:endParaRPr>
          </a:p>
        </p:txBody>
      </p:sp>
    </p:spTree>
    <p:extLst>
      <p:ext uri="{BB962C8B-B14F-4D97-AF65-F5344CB8AC3E}">
        <p14:creationId xmlns:p14="http://schemas.microsoft.com/office/powerpoint/2010/main" val="224461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073146" y="477774"/>
            <a:ext cx="7595870" cy="399415"/>
          </a:xfrm>
          <a:custGeom>
            <a:avLst/>
            <a:gdLst/>
            <a:ahLst/>
            <a:cxnLst/>
            <a:rect l="l" t="t" r="r" b="b"/>
            <a:pathLst>
              <a:path w="7595870" h="399415">
                <a:moveTo>
                  <a:pt x="0" y="399288"/>
                </a:moveTo>
                <a:lnTo>
                  <a:pt x="7595616" y="399288"/>
                </a:lnTo>
                <a:lnTo>
                  <a:pt x="7595616" y="0"/>
                </a:lnTo>
                <a:lnTo>
                  <a:pt x="0" y="0"/>
                </a:lnTo>
                <a:lnTo>
                  <a:pt x="0" y="39928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073146" y="477774"/>
            <a:ext cx="7595870" cy="399415"/>
          </a:xfrm>
          <a:custGeom>
            <a:avLst/>
            <a:gdLst/>
            <a:ahLst/>
            <a:cxnLst/>
            <a:rect l="l" t="t" r="r" b="b"/>
            <a:pathLst>
              <a:path w="7595870" h="399415">
                <a:moveTo>
                  <a:pt x="0" y="399288"/>
                </a:moveTo>
                <a:lnTo>
                  <a:pt x="7595616" y="399288"/>
                </a:lnTo>
                <a:lnTo>
                  <a:pt x="7595616" y="0"/>
                </a:lnTo>
                <a:lnTo>
                  <a:pt x="0" y="0"/>
                </a:lnTo>
                <a:lnTo>
                  <a:pt x="0" y="399288"/>
                </a:lnTo>
                <a:close/>
              </a:path>
            </a:pathLst>
          </a:custGeom>
          <a:ln w="25907">
            <a:solidFill>
              <a:srgbClr val="4F81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150871" y="478928"/>
            <a:ext cx="3801722" cy="337913"/>
          </a:xfrm>
          <a:prstGeom prst="rect">
            <a:avLst/>
          </a:prstGeom>
        </p:spPr>
        <p:txBody>
          <a:bodyPr vert="horz" wrap="square" lIns="0" tIns="14605" rIns="0" bIns="0" rtlCol="0" anchor="t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2100" b="1" i="1" spc="-75" dirty="0">
                <a:solidFill>
                  <a:srgbClr val="FF0000"/>
                </a:solidFill>
                <a:latin typeface="Arial Black"/>
                <a:cs typeface="Arial Black"/>
              </a:rPr>
              <a:t>Jenis Sambungan</a:t>
            </a:r>
            <a:r>
              <a:rPr sz="2100" b="1" i="1" spc="-50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100" b="1" i="1" spc="-40" dirty="0">
                <a:solidFill>
                  <a:srgbClr val="FF0000"/>
                </a:solidFill>
                <a:latin typeface="Arial Black"/>
                <a:cs typeface="Arial Black"/>
              </a:rPr>
              <a:t>rel</a:t>
            </a:r>
            <a:endParaRPr sz="2100" dirty="0">
              <a:latin typeface="Arial Black"/>
              <a:cs typeface="Arial Black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402838" y="2050161"/>
            <a:ext cx="1929764" cy="5130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8285" marR="5080" indent="-236220">
              <a:spcBef>
                <a:spcPts val="95"/>
              </a:spcBef>
            </a:pPr>
            <a:r>
              <a:rPr sz="1600" b="1" spc="-155" dirty="0">
                <a:solidFill>
                  <a:srgbClr val="00AF50"/>
                </a:solidFill>
                <a:latin typeface="Arial"/>
                <a:cs typeface="Arial"/>
              </a:rPr>
              <a:t>Sambungan </a:t>
            </a:r>
            <a:r>
              <a:rPr sz="1600" b="1" spc="-125" dirty="0">
                <a:solidFill>
                  <a:srgbClr val="00AF50"/>
                </a:solidFill>
                <a:latin typeface="Arial"/>
                <a:cs typeface="Arial"/>
              </a:rPr>
              <a:t>menumpu  </a:t>
            </a:r>
            <a:r>
              <a:rPr sz="1600" b="1" spc="-110" dirty="0">
                <a:solidFill>
                  <a:srgbClr val="00AF50"/>
                </a:solidFill>
                <a:latin typeface="Arial"/>
                <a:cs typeface="Arial"/>
              </a:rPr>
              <a:t>(supported</a:t>
            </a:r>
            <a:r>
              <a:rPr sz="1600" b="1" spc="-50" dirty="0">
                <a:solidFill>
                  <a:srgbClr val="00AF50"/>
                </a:solidFill>
                <a:latin typeface="Arial"/>
                <a:cs typeface="Arial"/>
              </a:rPr>
              <a:t> </a:t>
            </a:r>
            <a:r>
              <a:rPr sz="1600" b="1" spc="-65" dirty="0">
                <a:solidFill>
                  <a:srgbClr val="00AF50"/>
                </a:solidFill>
                <a:latin typeface="Arial"/>
                <a:cs typeface="Arial"/>
              </a:rPr>
              <a:t>joint)</a:t>
            </a:r>
            <a:endParaRPr sz="16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258058" y="3738753"/>
            <a:ext cx="2220595" cy="5130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72110" marR="5080" indent="-360045">
              <a:spcBef>
                <a:spcPts val="95"/>
              </a:spcBef>
            </a:pPr>
            <a:r>
              <a:rPr sz="1600" b="1" spc="-155" dirty="0">
                <a:solidFill>
                  <a:srgbClr val="00AF50"/>
                </a:solidFill>
                <a:latin typeface="Arial"/>
                <a:cs typeface="Arial"/>
              </a:rPr>
              <a:t>Sambungan </a:t>
            </a:r>
            <a:r>
              <a:rPr sz="1600" b="1" spc="-140" dirty="0">
                <a:solidFill>
                  <a:srgbClr val="00AF50"/>
                </a:solidFill>
                <a:latin typeface="Arial"/>
                <a:cs typeface="Arial"/>
              </a:rPr>
              <a:t>menggantung  (suspended</a:t>
            </a:r>
            <a:r>
              <a:rPr sz="1600" b="1" spc="-45" dirty="0">
                <a:solidFill>
                  <a:srgbClr val="00AF50"/>
                </a:solidFill>
                <a:latin typeface="Arial"/>
                <a:cs typeface="Arial"/>
              </a:rPr>
              <a:t> </a:t>
            </a:r>
            <a:r>
              <a:rPr sz="1600" b="1" spc="-65" dirty="0">
                <a:solidFill>
                  <a:srgbClr val="00AF50"/>
                </a:solidFill>
                <a:latin typeface="Arial"/>
                <a:cs typeface="Arial"/>
              </a:rPr>
              <a:t>joint)</a:t>
            </a:r>
            <a:endParaRPr sz="16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5809754" y="1618488"/>
            <a:ext cx="4438484" cy="172252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6287959" y="3406140"/>
            <a:ext cx="3882908" cy="254965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776740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073146" y="477774"/>
            <a:ext cx="7595870" cy="399415"/>
          </a:xfrm>
          <a:custGeom>
            <a:avLst/>
            <a:gdLst/>
            <a:ahLst/>
            <a:cxnLst/>
            <a:rect l="l" t="t" r="r" b="b"/>
            <a:pathLst>
              <a:path w="7595870" h="399415">
                <a:moveTo>
                  <a:pt x="0" y="399288"/>
                </a:moveTo>
                <a:lnTo>
                  <a:pt x="7595616" y="399288"/>
                </a:lnTo>
                <a:lnTo>
                  <a:pt x="7595616" y="0"/>
                </a:lnTo>
                <a:lnTo>
                  <a:pt x="0" y="0"/>
                </a:lnTo>
                <a:lnTo>
                  <a:pt x="0" y="39928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073146" y="477774"/>
            <a:ext cx="7595870" cy="399415"/>
          </a:xfrm>
          <a:custGeom>
            <a:avLst/>
            <a:gdLst/>
            <a:ahLst/>
            <a:cxnLst/>
            <a:rect l="l" t="t" r="r" b="b"/>
            <a:pathLst>
              <a:path w="7595870" h="399415">
                <a:moveTo>
                  <a:pt x="0" y="399288"/>
                </a:moveTo>
                <a:lnTo>
                  <a:pt x="7595616" y="399288"/>
                </a:lnTo>
                <a:lnTo>
                  <a:pt x="7595616" y="0"/>
                </a:lnTo>
                <a:lnTo>
                  <a:pt x="0" y="0"/>
                </a:lnTo>
                <a:lnTo>
                  <a:pt x="0" y="399288"/>
                </a:lnTo>
                <a:close/>
              </a:path>
            </a:pathLst>
          </a:custGeom>
          <a:ln w="25907">
            <a:solidFill>
              <a:srgbClr val="4F81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150870" y="478928"/>
            <a:ext cx="4952606" cy="337913"/>
          </a:xfrm>
          <a:prstGeom prst="rect">
            <a:avLst/>
          </a:prstGeom>
        </p:spPr>
        <p:txBody>
          <a:bodyPr vert="horz" wrap="square" lIns="0" tIns="14605" rIns="0" bIns="0" rtlCol="0" anchor="t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2100" b="1" i="1" spc="-80" dirty="0">
                <a:solidFill>
                  <a:srgbClr val="FF0000"/>
                </a:solidFill>
                <a:latin typeface="Arial Black"/>
                <a:cs typeface="Arial Black"/>
              </a:rPr>
              <a:t>Penempatan Sambungan</a:t>
            </a:r>
            <a:r>
              <a:rPr sz="2100" b="1" i="1" spc="5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100" b="1" i="1" spc="-40" dirty="0">
                <a:solidFill>
                  <a:srgbClr val="FF0000"/>
                </a:solidFill>
                <a:latin typeface="Arial Black"/>
                <a:cs typeface="Arial Black"/>
              </a:rPr>
              <a:t>rel</a:t>
            </a:r>
            <a:endParaRPr sz="2100" dirty="0">
              <a:latin typeface="Arial Black"/>
              <a:cs typeface="Arial Black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3451860" y="1053083"/>
            <a:ext cx="6100302" cy="16565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998668" y="3500628"/>
            <a:ext cx="5484350" cy="158496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5126482" y="2909061"/>
            <a:ext cx="34556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125" dirty="0">
                <a:solidFill>
                  <a:srgbClr val="C00000"/>
                </a:solidFill>
                <a:latin typeface="Arial"/>
                <a:cs typeface="Arial"/>
              </a:rPr>
              <a:t>Penempatan </a:t>
            </a:r>
            <a:r>
              <a:rPr b="1" spc="-165" dirty="0">
                <a:solidFill>
                  <a:srgbClr val="C00000"/>
                </a:solidFill>
                <a:latin typeface="Arial"/>
                <a:cs typeface="Arial"/>
              </a:rPr>
              <a:t>sambungan </a:t>
            </a:r>
            <a:r>
              <a:rPr b="1" spc="-160" dirty="0">
                <a:solidFill>
                  <a:srgbClr val="C00000"/>
                </a:solidFill>
                <a:latin typeface="Arial"/>
                <a:cs typeface="Arial"/>
              </a:rPr>
              <a:t>secara</a:t>
            </a:r>
            <a:r>
              <a:rPr b="1" spc="-13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b="1" spc="-160" dirty="0">
                <a:solidFill>
                  <a:srgbClr val="C00000"/>
                </a:solidFill>
                <a:latin typeface="Arial"/>
                <a:cs typeface="Arial"/>
              </a:rPr>
              <a:t>siku</a:t>
            </a:r>
            <a:endParaRPr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531614" y="5351780"/>
            <a:ext cx="428498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125" dirty="0">
                <a:solidFill>
                  <a:srgbClr val="C00000"/>
                </a:solidFill>
                <a:latin typeface="Arial"/>
                <a:cs typeface="Arial"/>
              </a:rPr>
              <a:t>Penempatan </a:t>
            </a:r>
            <a:r>
              <a:rPr b="1" spc="-165" dirty="0">
                <a:solidFill>
                  <a:srgbClr val="C00000"/>
                </a:solidFill>
                <a:latin typeface="Arial"/>
                <a:cs typeface="Arial"/>
              </a:rPr>
              <a:t>sambungan </a:t>
            </a:r>
            <a:r>
              <a:rPr b="1" spc="-160" dirty="0">
                <a:solidFill>
                  <a:srgbClr val="C00000"/>
                </a:solidFill>
                <a:latin typeface="Arial"/>
                <a:cs typeface="Arial"/>
              </a:rPr>
              <a:t>secara </a:t>
            </a:r>
            <a:r>
              <a:rPr b="1" spc="-155" dirty="0">
                <a:solidFill>
                  <a:srgbClr val="C00000"/>
                </a:solidFill>
                <a:latin typeface="Arial"/>
                <a:cs typeface="Arial"/>
              </a:rPr>
              <a:t>selang</a:t>
            </a:r>
            <a:r>
              <a:rPr b="1" spc="-4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b="1" spc="-155" dirty="0">
                <a:solidFill>
                  <a:srgbClr val="C00000"/>
                </a:solidFill>
                <a:latin typeface="Arial"/>
                <a:cs typeface="Arial"/>
              </a:rPr>
              <a:t>seling</a:t>
            </a:r>
            <a:endParaRPr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96479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073146" y="477774"/>
            <a:ext cx="7595870" cy="399415"/>
          </a:xfrm>
          <a:custGeom>
            <a:avLst/>
            <a:gdLst/>
            <a:ahLst/>
            <a:cxnLst/>
            <a:rect l="l" t="t" r="r" b="b"/>
            <a:pathLst>
              <a:path w="7595870" h="399415">
                <a:moveTo>
                  <a:pt x="0" y="399288"/>
                </a:moveTo>
                <a:lnTo>
                  <a:pt x="7595616" y="399288"/>
                </a:lnTo>
                <a:lnTo>
                  <a:pt x="7595616" y="0"/>
                </a:lnTo>
                <a:lnTo>
                  <a:pt x="0" y="0"/>
                </a:lnTo>
                <a:lnTo>
                  <a:pt x="0" y="39928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073146" y="477774"/>
            <a:ext cx="7595870" cy="399415"/>
          </a:xfrm>
          <a:custGeom>
            <a:avLst/>
            <a:gdLst/>
            <a:ahLst/>
            <a:cxnLst/>
            <a:rect l="l" t="t" r="r" b="b"/>
            <a:pathLst>
              <a:path w="7595870" h="399415">
                <a:moveTo>
                  <a:pt x="0" y="399288"/>
                </a:moveTo>
                <a:lnTo>
                  <a:pt x="7595616" y="399288"/>
                </a:lnTo>
                <a:lnTo>
                  <a:pt x="7595616" y="0"/>
                </a:lnTo>
                <a:lnTo>
                  <a:pt x="0" y="0"/>
                </a:lnTo>
                <a:lnTo>
                  <a:pt x="0" y="399288"/>
                </a:lnTo>
                <a:close/>
              </a:path>
            </a:pathLst>
          </a:custGeom>
          <a:ln w="25907">
            <a:solidFill>
              <a:srgbClr val="4F81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150869" y="478928"/>
            <a:ext cx="4734305" cy="337913"/>
          </a:xfrm>
          <a:prstGeom prst="rect">
            <a:avLst/>
          </a:prstGeom>
        </p:spPr>
        <p:txBody>
          <a:bodyPr vert="horz" wrap="square" lIns="0" tIns="14605" rIns="0" bIns="0" rtlCol="0" anchor="t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2100" b="1" i="1" spc="-80" dirty="0">
                <a:solidFill>
                  <a:srgbClr val="FF0000"/>
                </a:solidFill>
                <a:latin typeface="Arial Black"/>
                <a:cs typeface="Arial Black"/>
              </a:rPr>
              <a:t>Penempatan Sambungan</a:t>
            </a:r>
            <a:r>
              <a:rPr sz="2100" b="1" i="1" spc="5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100" b="1" i="1" spc="-40" dirty="0">
                <a:solidFill>
                  <a:srgbClr val="FF0000"/>
                </a:solidFill>
                <a:latin typeface="Arial Black"/>
                <a:cs typeface="Arial Black"/>
              </a:rPr>
              <a:t>rel</a:t>
            </a:r>
            <a:endParaRPr sz="2100" dirty="0">
              <a:latin typeface="Arial Black"/>
              <a:cs typeface="Arial Black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3924737" y="1114317"/>
            <a:ext cx="5321030" cy="17272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5311267" y="3077083"/>
            <a:ext cx="228409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175" dirty="0">
                <a:latin typeface="Arial"/>
                <a:cs typeface="Arial"/>
              </a:rPr>
              <a:t>Sambungan </a:t>
            </a:r>
            <a:r>
              <a:rPr b="1" spc="-100" dirty="0">
                <a:latin typeface="Arial"/>
                <a:cs typeface="Arial"/>
              </a:rPr>
              <a:t>di</a:t>
            </a:r>
            <a:r>
              <a:rPr b="1" spc="-80" dirty="0">
                <a:latin typeface="Arial"/>
                <a:cs typeface="Arial"/>
              </a:rPr>
              <a:t> </a:t>
            </a:r>
            <a:r>
              <a:rPr b="1" spc="-155" dirty="0">
                <a:latin typeface="Arial"/>
                <a:cs typeface="Arial"/>
              </a:rPr>
              <a:t>lengkung</a:t>
            </a:r>
            <a:endParaRPr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3411151" y="3788664"/>
            <a:ext cx="7005388" cy="194614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5557265" y="5753811"/>
            <a:ext cx="232791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175" dirty="0">
                <a:latin typeface="Arial"/>
                <a:cs typeface="Arial"/>
              </a:rPr>
              <a:t>Sambungan </a:t>
            </a:r>
            <a:r>
              <a:rPr b="1" spc="-100" dirty="0">
                <a:latin typeface="Arial"/>
                <a:cs typeface="Arial"/>
              </a:rPr>
              <a:t>di</a:t>
            </a:r>
            <a:r>
              <a:rPr b="1" spc="-75" dirty="0">
                <a:latin typeface="Arial"/>
                <a:cs typeface="Arial"/>
              </a:rPr>
              <a:t> </a:t>
            </a:r>
            <a:r>
              <a:rPr b="1" spc="-100" dirty="0">
                <a:latin typeface="Arial"/>
                <a:cs typeface="Arial"/>
              </a:rPr>
              <a:t>jembatan</a:t>
            </a:r>
            <a:endParaRPr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769931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791712" y="836675"/>
            <a:ext cx="6099047" cy="477926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673135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60</TotalTime>
  <Words>1464</Words>
  <Application>Microsoft Office PowerPoint</Application>
  <PresentationFormat>Widescreen</PresentationFormat>
  <Paragraphs>336</Paragraphs>
  <Slides>35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6" baseType="lpstr">
      <vt:lpstr>Arial</vt:lpstr>
      <vt:lpstr>Arial Black</vt:lpstr>
      <vt:lpstr>DejaVu Sans</vt:lpstr>
      <vt:lpstr>Georgia</vt:lpstr>
      <vt:lpstr>Gill Sans MT</vt:lpstr>
      <vt:lpstr>Impact</vt:lpstr>
      <vt:lpstr>Symbol</vt:lpstr>
      <vt:lpstr>Times New Roman</vt:lpstr>
      <vt:lpstr>Trebuchet MS</vt:lpstr>
      <vt:lpstr>Wingdings</vt:lpstr>
      <vt:lpstr>Badge</vt:lpstr>
      <vt:lpstr>PowerPoint Presentation</vt:lpstr>
      <vt:lpstr>PowerPoint Presentation</vt:lpstr>
      <vt:lpstr>PowerPoint Presentation</vt:lpstr>
      <vt:lpstr>PowerPoint Presentation</vt:lpstr>
      <vt:lpstr>JALAN REL DAN FUNGSINYA</vt:lpstr>
      <vt:lpstr>KLASIFIKASI REL</vt:lpstr>
      <vt:lpstr>KLASIFIKASI REL</vt:lpstr>
      <vt:lpstr>KLASIFIKASI REL</vt:lpstr>
      <vt:lpstr>PowerPoint Presentation</vt:lpstr>
      <vt:lpstr>Bentuk rel</vt:lpstr>
      <vt:lpstr>Penampang Jalan rel</vt:lpstr>
      <vt:lpstr>Kedudukan roda pada rel</vt:lpstr>
      <vt:lpstr>BENTUK DAN DIMENSI REL</vt:lpstr>
      <vt:lpstr>KOMPOSISI KIMIA DAN PENGERASAN</vt:lpstr>
      <vt:lpstr>Tipe Rel di Indonesia</vt:lpstr>
      <vt:lpstr>Penampang dimensi rel</vt:lpstr>
      <vt:lpstr>UKURAN DARI TIPE- TIPE REL</vt:lpstr>
      <vt:lpstr>TEGANGAN IJIN PROFIL REL</vt:lpstr>
      <vt:lpstr>Bahan dan kekuatan rel</vt:lpstr>
      <vt:lpstr>WR-A Termasuk Baja Berkadar  Carbon Tinggi Sehingga  Mempunyai Ketahanan  Terhadap Aus Lebih Besar.</vt:lpstr>
      <vt:lpstr>PowerPoint Presentation</vt:lpstr>
      <vt:lpstr>PowerPoint Presentation</vt:lpstr>
      <vt:lpstr>Jenis rel menurut panjangnya</vt:lpstr>
      <vt:lpstr>PowerPoint Presentation</vt:lpstr>
      <vt:lpstr>PRINSIP PEMBEBANAN PADA JALAN REL</vt:lpstr>
      <vt:lpstr>BEBAN YANG BEKERJA PADA REL</vt:lpstr>
      <vt:lpstr>BEBAN YANG BEKERJA PADA REL</vt:lpstr>
      <vt:lpstr>BEBAN YANG BEKERJA PADA REL</vt:lpstr>
      <vt:lpstr>BEBAN YANG BEKERJA PADA REL</vt:lpstr>
      <vt:lpstr>BEBAN YANG BEKERJA PADA REL</vt:lpstr>
      <vt:lpstr>SAMBUNGAN REL</vt:lpstr>
      <vt:lpstr>Jenis Sambungan rel</vt:lpstr>
      <vt:lpstr>Penempatan Sambungan rel</vt:lpstr>
      <vt:lpstr>Penempatan Sambungan rel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lenovo</cp:lastModifiedBy>
  <cp:revision>5</cp:revision>
  <dcterms:created xsi:type="dcterms:W3CDTF">2018-03-15T17:37:23Z</dcterms:created>
  <dcterms:modified xsi:type="dcterms:W3CDTF">2018-03-15T18:37:49Z</dcterms:modified>
</cp:coreProperties>
</file>