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6" d="100"/>
          <a:sy n="66" d="100"/>
        </p:scale>
        <p:origin x="600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5B797-1F94-4103-9335-5233B8A79226}" type="datetimeFigureOut">
              <a:rPr lang="en-US" smtClean="0"/>
              <a:t>6/9/2023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5D6CD-E015-411B-9849-206363D8DD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76775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5B797-1F94-4103-9335-5233B8A79226}" type="datetimeFigureOut">
              <a:rPr lang="en-US" smtClean="0"/>
              <a:t>6/9/2023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5D6CD-E015-411B-9849-206363D8DD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60021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5B797-1F94-4103-9335-5233B8A79226}" type="datetimeFigureOut">
              <a:rPr lang="en-US" smtClean="0"/>
              <a:t>6/9/2023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5D6CD-E015-411B-9849-206363D8DD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96791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5B797-1F94-4103-9335-5233B8A79226}" type="datetimeFigureOut">
              <a:rPr lang="en-US" smtClean="0"/>
              <a:t>6/9/2023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5D6CD-E015-411B-9849-206363D8DD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62840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5B797-1F94-4103-9335-5233B8A79226}" type="datetimeFigureOut">
              <a:rPr lang="en-US" smtClean="0"/>
              <a:t>6/9/2023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5D6CD-E015-411B-9849-206363D8DD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76809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5B797-1F94-4103-9335-5233B8A79226}" type="datetimeFigureOut">
              <a:rPr lang="en-US" smtClean="0"/>
              <a:t>6/9/2023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5D6CD-E015-411B-9849-206363D8DD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70605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5B797-1F94-4103-9335-5233B8A79226}" type="datetimeFigureOut">
              <a:rPr lang="en-US" smtClean="0"/>
              <a:t>6/9/2023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5D6CD-E015-411B-9849-206363D8DD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49519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5B797-1F94-4103-9335-5233B8A79226}" type="datetimeFigureOut">
              <a:rPr lang="en-US" smtClean="0"/>
              <a:t>6/9/2023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5D6CD-E015-411B-9849-206363D8DD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40561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5B797-1F94-4103-9335-5233B8A79226}" type="datetimeFigureOut">
              <a:rPr lang="en-US" smtClean="0"/>
              <a:t>6/9/2023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5D6CD-E015-411B-9849-206363D8DD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29018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5B797-1F94-4103-9335-5233B8A79226}" type="datetimeFigureOut">
              <a:rPr lang="en-US" smtClean="0"/>
              <a:t>6/9/2023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5D6CD-E015-411B-9849-206363D8DD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64990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5B797-1F94-4103-9335-5233B8A79226}" type="datetimeFigureOut">
              <a:rPr lang="en-US" smtClean="0"/>
              <a:t>6/9/2023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5D6CD-E015-411B-9849-206363D8DD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70383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85B797-1F94-4103-9335-5233B8A79226}" type="datetimeFigureOut">
              <a:rPr lang="en-US" smtClean="0"/>
              <a:t>6/9/2023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55D6CD-E015-411B-9849-206363D8DD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22454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g"/><Relationship Id="rId3" Type="http://schemas.openxmlformats.org/officeDocument/2006/relationships/image" Target="../media/image22.png"/><Relationship Id="rId7" Type="http://schemas.openxmlformats.org/officeDocument/2006/relationships/image" Target="../media/image25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g"/><Relationship Id="rId5" Type="http://schemas.openxmlformats.org/officeDocument/2006/relationships/image" Target="../media/image23.jpg"/><Relationship Id="rId4" Type="http://schemas.openxmlformats.org/officeDocument/2006/relationships/image" Target="../media/image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7" Type="http://schemas.openxmlformats.org/officeDocument/2006/relationships/image" Target="../media/image3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jpg"/><Relationship Id="rId5" Type="http://schemas.openxmlformats.org/officeDocument/2006/relationships/image" Target="../media/image30.jpg"/><Relationship Id="rId4" Type="http://schemas.openxmlformats.org/officeDocument/2006/relationships/image" Target="../media/image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jpg"/><Relationship Id="rId5" Type="http://schemas.openxmlformats.org/officeDocument/2006/relationships/image" Target="../media/image34.jpg"/><Relationship Id="rId4" Type="http://schemas.openxmlformats.org/officeDocument/2006/relationships/image" Target="../media/image3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jpg"/><Relationship Id="rId5" Type="http://schemas.openxmlformats.org/officeDocument/2006/relationships/image" Target="../media/image37.jpg"/><Relationship Id="rId4" Type="http://schemas.openxmlformats.org/officeDocument/2006/relationships/image" Target="../media/image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9.jpg"/><Relationship Id="rId4" Type="http://schemas.openxmlformats.org/officeDocument/2006/relationships/image" Target="../media/image3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44.jp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3.jpg"/><Relationship Id="rId5" Type="http://schemas.openxmlformats.org/officeDocument/2006/relationships/image" Target="../media/image42.jpg"/><Relationship Id="rId4" Type="http://schemas.openxmlformats.org/officeDocument/2006/relationships/image" Target="../media/image41.jp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48.jp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7.jpg"/><Relationship Id="rId5" Type="http://schemas.openxmlformats.org/officeDocument/2006/relationships/image" Target="../media/image46.jpg"/><Relationship Id="rId4" Type="http://schemas.openxmlformats.org/officeDocument/2006/relationships/image" Target="../media/image45.jp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0.jp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7" Type="http://schemas.openxmlformats.org/officeDocument/2006/relationships/image" Target="../media/image58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7.png"/><Relationship Id="rId5" Type="http://schemas.openxmlformats.org/officeDocument/2006/relationships/image" Target="../media/image56.png"/><Relationship Id="rId4" Type="http://schemas.openxmlformats.org/officeDocument/2006/relationships/image" Target="../media/image55.png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ject 9"/>
          <p:cNvSpPr txBox="1"/>
          <p:nvPr/>
        </p:nvSpPr>
        <p:spPr>
          <a:xfrm>
            <a:off x="2849079" y="3099336"/>
            <a:ext cx="6747308" cy="568104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spcBef>
                <a:spcPts val="110"/>
              </a:spcBef>
            </a:pPr>
            <a:r>
              <a:rPr sz="3600" b="1" i="1" spc="170" dirty="0" err="1" smtClean="0">
                <a:solidFill>
                  <a:srgbClr val="17375E"/>
                </a:solidFill>
                <a:latin typeface="Arial"/>
                <a:cs typeface="Arial"/>
              </a:rPr>
              <a:t>Stasiun</a:t>
            </a:r>
            <a:r>
              <a:rPr sz="3600" b="1" i="1" spc="60" dirty="0" smtClean="0">
                <a:solidFill>
                  <a:srgbClr val="17375E"/>
                </a:solidFill>
                <a:latin typeface="Arial"/>
                <a:cs typeface="Arial"/>
              </a:rPr>
              <a:t> </a:t>
            </a:r>
            <a:r>
              <a:rPr sz="3600" b="1" i="1" spc="165" dirty="0" err="1">
                <a:solidFill>
                  <a:srgbClr val="17375E"/>
                </a:solidFill>
                <a:latin typeface="Arial"/>
                <a:cs typeface="Arial"/>
              </a:rPr>
              <a:t>dan</a:t>
            </a:r>
            <a:r>
              <a:rPr sz="3600" b="1" i="1" spc="95" dirty="0">
                <a:solidFill>
                  <a:srgbClr val="17375E"/>
                </a:solidFill>
                <a:latin typeface="Arial"/>
                <a:cs typeface="Arial"/>
              </a:rPr>
              <a:t> </a:t>
            </a:r>
            <a:r>
              <a:rPr lang="en-US" sz="3600" b="1" i="1" spc="175" dirty="0" err="1">
                <a:solidFill>
                  <a:srgbClr val="17375E"/>
                </a:solidFill>
                <a:latin typeface="Arial"/>
                <a:cs typeface="Arial"/>
              </a:rPr>
              <a:t>O</a:t>
            </a:r>
            <a:r>
              <a:rPr sz="3600" b="1" i="1" spc="175" dirty="0" err="1" smtClean="0">
                <a:solidFill>
                  <a:srgbClr val="17375E"/>
                </a:solidFill>
                <a:latin typeface="Arial"/>
                <a:cs typeface="Arial"/>
              </a:rPr>
              <a:t>perasional</a:t>
            </a:r>
            <a:r>
              <a:rPr sz="3600" b="1" i="1" spc="100" dirty="0" smtClean="0">
                <a:solidFill>
                  <a:srgbClr val="17375E"/>
                </a:solidFill>
                <a:latin typeface="Arial"/>
                <a:cs typeface="Arial"/>
              </a:rPr>
              <a:t> </a:t>
            </a:r>
            <a:r>
              <a:rPr sz="3600" b="1" i="1" spc="204" dirty="0">
                <a:solidFill>
                  <a:srgbClr val="17375E"/>
                </a:solidFill>
                <a:latin typeface="Arial"/>
                <a:cs typeface="Arial"/>
              </a:rPr>
              <a:t>KA</a:t>
            </a:r>
            <a:endParaRPr sz="3600" b="1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6105974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804095" y="1039664"/>
            <a:ext cx="7703820" cy="614680"/>
            <a:chOff x="1444752" y="423646"/>
            <a:chExt cx="7703820" cy="61468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501140" y="449580"/>
              <a:ext cx="7642859" cy="489203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444752" y="423646"/>
              <a:ext cx="1440180" cy="614197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548384" y="477012"/>
              <a:ext cx="7595616" cy="399288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1548384" y="477012"/>
              <a:ext cx="7595870" cy="399415"/>
            </a:xfrm>
            <a:custGeom>
              <a:avLst/>
              <a:gdLst/>
              <a:ahLst/>
              <a:cxnLst/>
              <a:rect l="l" t="t" r="r" b="b"/>
              <a:pathLst>
                <a:path w="7595870" h="399415">
                  <a:moveTo>
                    <a:pt x="0" y="399288"/>
                  </a:moveTo>
                  <a:lnTo>
                    <a:pt x="7595616" y="399288"/>
                  </a:lnTo>
                  <a:lnTo>
                    <a:pt x="7595616" y="0"/>
                  </a:lnTo>
                  <a:lnTo>
                    <a:pt x="0" y="0"/>
                  </a:lnTo>
                  <a:lnTo>
                    <a:pt x="0" y="399288"/>
                  </a:lnTo>
                  <a:close/>
                </a:path>
              </a:pathLst>
            </a:custGeom>
            <a:ln w="914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1986213" y="1108727"/>
            <a:ext cx="1079500" cy="331470"/>
          </a:xfrm>
          <a:prstGeom prst="rect">
            <a:avLst/>
          </a:prstGeom>
        </p:spPr>
        <p:txBody>
          <a:bodyPr vert="horz" wrap="square" lIns="0" tIns="13335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dirty="0">
                <a:solidFill>
                  <a:srgbClr val="000000"/>
                </a:solidFill>
              </a:rPr>
              <a:t>OUTLINE</a:t>
            </a:r>
            <a:r>
              <a:rPr sz="2000" spc="-110" dirty="0">
                <a:solidFill>
                  <a:srgbClr val="000000"/>
                </a:solidFill>
              </a:rPr>
              <a:t> </a:t>
            </a:r>
            <a:r>
              <a:rPr sz="2000" dirty="0">
                <a:solidFill>
                  <a:srgbClr val="000000"/>
                </a:solidFill>
              </a:rPr>
              <a:t>:</a:t>
            </a:r>
            <a:endParaRPr sz="2000"/>
          </a:p>
        </p:txBody>
      </p:sp>
      <p:sp>
        <p:nvSpPr>
          <p:cNvPr id="8" name="object 8"/>
          <p:cNvSpPr txBox="1"/>
          <p:nvPr/>
        </p:nvSpPr>
        <p:spPr>
          <a:xfrm>
            <a:off x="2201985" y="1782869"/>
            <a:ext cx="6040120" cy="1854835"/>
          </a:xfrm>
          <a:prstGeom prst="rect">
            <a:avLst/>
          </a:prstGeom>
        </p:spPr>
        <p:txBody>
          <a:bodyPr vert="horz" wrap="square" lIns="0" tIns="165100" rIns="0" bIns="0" rtlCol="0">
            <a:spAutoFit/>
          </a:bodyPr>
          <a:lstStyle/>
          <a:p>
            <a:pPr marL="355600" indent="-343535">
              <a:spcBef>
                <a:spcPts val="1300"/>
              </a:spcBef>
              <a:buAutoNum type="alphaLcParenR"/>
              <a:tabLst>
                <a:tab pos="355600" algn="l"/>
                <a:tab pos="356235" algn="l"/>
              </a:tabLst>
            </a:pPr>
            <a:r>
              <a:rPr sz="2000" spc="-25" dirty="0">
                <a:latin typeface="Calibri"/>
                <a:cs typeface="Calibri"/>
              </a:rPr>
              <a:t>Terminal</a:t>
            </a:r>
            <a:r>
              <a:rPr sz="2000" dirty="0">
                <a:latin typeface="Calibri"/>
                <a:cs typeface="Calibri"/>
              </a:rPr>
              <a:t> KA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dirty="0">
                <a:latin typeface="Wingdings"/>
                <a:cs typeface="Wingdings"/>
              </a:rPr>
              <a:t></a:t>
            </a:r>
            <a:r>
              <a:rPr sz="2000" spc="-70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Calibri"/>
                <a:cs typeface="Calibri"/>
              </a:rPr>
              <a:t>stasiun</a:t>
            </a:r>
            <a:endParaRPr sz="2000" dirty="0">
              <a:latin typeface="Calibri"/>
              <a:cs typeface="Calibri"/>
            </a:endParaRPr>
          </a:p>
          <a:p>
            <a:pPr marL="355600" indent="-343535">
              <a:spcBef>
                <a:spcPts val="1200"/>
              </a:spcBef>
              <a:buAutoNum type="alphaLcParenR"/>
              <a:tabLst>
                <a:tab pos="355600" algn="l"/>
                <a:tab pos="356235" algn="l"/>
              </a:tabLst>
            </a:pPr>
            <a:r>
              <a:rPr sz="2000" spc="-10" dirty="0">
                <a:latin typeface="Calibri"/>
                <a:cs typeface="Calibri"/>
              </a:rPr>
              <a:t>Sistem</a:t>
            </a:r>
            <a:r>
              <a:rPr sz="2000" spc="2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pengoperasian</a:t>
            </a:r>
            <a:r>
              <a:rPr sz="2000" spc="-5" dirty="0">
                <a:latin typeface="Calibri"/>
                <a:cs typeface="Calibri"/>
              </a:rPr>
              <a:t> dan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pengamanan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perjalanan</a:t>
            </a:r>
            <a:r>
              <a:rPr sz="2000" spc="4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KA</a:t>
            </a:r>
          </a:p>
          <a:p>
            <a:pPr marL="355600" indent="-343535">
              <a:spcBef>
                <a:spcPts val="1200"/>
              </a:spcBef>
              <a:buAutoNum type="alphaLcParenR"/>
              <a:tabLst>
                <a:tab pos="355600" algn="l"/>
                <a:tab pos="356235" algn="l"/>
              </a:tabLst>
            </a:pPr>
            <a:r>
              <a:rPr sz="2000" spc="-5" dirty="0" err="1" smtClean="0">
                <a:latin typeface="Calibri"/>
                <a:cs typeface="Calibri"/>
              </a:rPr>
              <a:t>Pengenalan</a:t>
            </a:r>
            <a:r>
              <a:rPr sz="2000" spc="-15" dirty="0" smtClean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Rambu/Semboyan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pada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kereta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api</a:t>
            </a:r>
          </a:p>
          <a:p>
            <a:pPr marL="355600" indent="-343535">
              <a:spcBef>
                <a:spcPts val="1200"/>
              </a:spcBef>
              <a:buAutoNum type="alphaLcParenR"/>
              <a:tabLst>
                <a:tab pos="355600" algn="l"/>
                <a:tab pos="356235" algn="l"/>
              </a:tabLst>
            </a:pPr>
            <a:r>
              <a:rPr sz="2000" spc="-10" dirty="0">
                <a:latin typeface="Calibri"/>
                <a:cs typeface="Calibri"/>
              </a:rPr>
              <a:t>Grafik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Perjalanan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KA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(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GAPEKA)</a:t>
            </a:r>
          </a:p>
        </p:txBody>
      </p:sp>
    </p:spTree>
    <p:extLst>
      <p:ext uri="{BB962C8B-B14F-4D97-AF65-F5344CB8AC3E}">
        <p14:creationId xmlns:p14="http://schemas.microsoft.com/office/powerpoint/2010/main" val="7731242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563463" y="789408"/>
            <a:ext cx="7703820" cy="614680"/>
            <a:chOff x="1444752" y="423646"/>
            <a:chExt cx="7703820" cy="61468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501140" y="449580"/>
              <a:ext cx="7642859" cy="489203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444752" y="423646"/>
              <a:ext cx="2028444" cy="614197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548384" y="477012"/>
              <a:ext cx="7595616" cy="399288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1548384" y="477012"/>
              <a:ext cx="7595870" cy="399415"/>
            </a:xfrm>
            <a:custGeom>
              <a:avLst/>
              <a:gdLst/>
              <a:ahLst/>
              <a:cxnLst/>
              <a:rect l="l" t="t" r="r" b="b"/>
              <a:pathLst>
                <a:path w="7595870" h="399415">
                  <a:moveTo>
                    <a:pt x="0" y="399288"/>
                  </a:moveTo>
                  <a:lnTo>
                    <a:pt x="7595616" y="399288"/>
                  </a:lnTo>
                  <a:lnTo>
                    <a:pt x="7595616" y="0"/>
                  </a:lnTo>
                  <a:lnTo>
                    <a:pt x="0" y="0"/>
                  </a:lnTo>
                  <a:lnTo>
                    <a:pt x="0" y="399288"/>
                  </a:lnTo>
                  <a:close/>
                </a:path>
              </a:pathLst>
            </a:custGeom>
            <a:ln w="914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1745581" y="858471"/>
            <a:ext cx="1668780" cy="331470"/>
          </a:xfrm>
          <a:prstGeom prst="rect">
            <a:avLst/>
          </a:prstGeom>
        </p:spPr>
        <p:txBody>
          <a:bodyPr vert="horz" wrap="square" lIns="0" tIns="13335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5" dirty="0">
                <a:solidFill>
                  <a:srgbClr val="000000"/>
                </a:solidFill>
              </a:rPr>
              <a:t>P</a:t>
            </a:r>
            <a:r>
              <a:rPr sz="2000" spc="-10" dirty="0">
                <a:solidFill>
                  <a:srgbClr val="000000"/>
                </a:solidFill>
              </a:rPr>
              <a:t>E</a:t>
            </a:r>
            <a:r>
              <a:rPr sz="2000" spc="-5" dirty="0">
                <a:solidFill>
                  <a:srgbClr val="000000"/>
                </a:solidFill>
              </a:rPr>
              <a:t>N</a:t>
            </a:r>
            <a:r>
              <a:rPr sz="2000" spc="-40" dirty="0">
                <a:solidFill>
                  <a:srgbClr val="000000"/>
                </a:solidFill>
              </a:rPr>
              <a:t>D</a:t>
            </a:r>
            <a:r>
              <a:rPr sz="2000" dirty="0">
                <a:solidFill>
                  <a:srgbClr val="000000"/>
                </a:solidFill>
              </a:rPr>
              <a:t>A</a:t>
            </a:r>
            <a:r>
              <a:rPr sz="2000" spc="-10" dirty="0">
                <a:solidFill>
                  <a:srgbClr val="000000"/>
                </a:solidFill>
              </a:rPr>
              <a:t>H</a:t>
            </a:r>
            <a:r>
              <a:rPr sz="2000" dirty="0">
                <a:solidFill>
                  <a:srgbClr val="000000"/>
                </a:solidFill>
              </a:rPr>
              <a:t>U</a:t>
            </a:r>
            <a:r>
              <a:rPr sz="2000" spc="-70" dirty="0">
                <a:solidFill>
                  <a:srgbClr val="000000"/>
                </a:solidFill>
              </a:rPr>
              <a:t>L</a:t>
            </a:r>
            <a:r>
              <a:rPr sz="2000" spc="-50" dirty="0">
                <a:solidFill>
                  <a:srgbClr val="000000"/>
                </a:solidFill>
              </a:rPr>
              <a:t>U</a:t>
            </a:r>
            <a:r>
              <a:rPr sz="2000" dirty="0">
                <a:solidFill>
                  <a:srgbClr val="000000"/>
                </a:solidFill>
              </a:rPr>
              <a:t>AN</a:t>
            </a:r>
            <a:endParaRPr sz="2000"/>
          </a:p>
        </p:txBody>
      </p:sp>
      <p:sp>
        <p:nvSpPr>
          <p:cNvPr id="8" name="object 8"/>
          <p:cNvSpPr txBox="1"/>
          <p:nvPr/>
        </p:nvSpPr>
        <p:spPr>
          <a:xfrm>
            <a:off x="1899505" y="1565532"/>
            <a:ext cx="6365240" cy="403288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>
              <a:spcBef>
                <a:spcPts val="105"/>
              </a:spcBef>
            </a:pPr>
            <a:r>
              <a:rPr sz="2000" spc="-5" dirty="0">
                <a:latin typeface="Calibri"/>
                <a:cs typeface="Calibri"/>
              </a:rPr>
              <a:t>Selain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membutuhkan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spc="-15" dirty="0">
                <a:latin typeface="Calibri"/>
                <a:cs typeface="Calibri"/>
              </a:rPr>
              <a:t>ketersedian</a:t>
            </a:r>
            <a:r>
              <a:rPr sz="2000" spc="3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jalan </a:t>
            </a:r>
            <a:r>
              <a:rPr sz="2000" spc="-10" dirty="0">
                <a:latin typeface="Calibri"/>
                <a:cs typeface="Calibri"/>
              </a:rPr>
              <a:t>rel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dan </a:t>
            </a:r>
            <a:r>
              <a:rPr sz="2000" spc="-10" dirty="0">
                <a:latin typeface="Calibri"/>
                <a:cs typeface="Calibri"/>
              </a:rPr>
              <a:t>kendaraan 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spc="-15" dirty="0">
                <a:latin typeface="Calibri"/>
                <a:cs typeface="Calibri"/>
              </a:rPr>
              <a:t>(lokomotif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dan </a:t>
            </a:r>
            <a:r>
              <a:rPr sz="2000" spc="-10" dirty="0">
                <a:latin typeface="Calibri"/>
                <a:cs typeface="Calibri"/>
              </a:rPr>
              <a:t>kereta/gerbong),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moda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transportasi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kereta</a:t>
            </a:r>
            <a:r>
              <a:rPr sz="2000" dirty="0">
                <a:latin typeface="Calibri"/>
                <a:cs typeface="Calibri"/>
              </a:rPr>
              <a:t> api </a:t>
            </a:r>
            <a:r>
              <a:rPr sz="2000" spc="-44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dalam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menjalankan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fungsinya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memerlukan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fasilitas</a:t>
            </a:r>
            <a:r>
              <a:rPr sz="2000" spc="3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untuk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: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2000">
              <a:latin typeface="Calibri"/>
              <a:cs typeface="Calibri"/>
            </a:endParaRPr>
          </a:p>
          <a:p>
            <a:pPr marL="489584" indent="-343535">
              <a:spcBef>
                <a:spcPts val="1500"/>
              </a:spcBef>
              <a:buAutoNum type="alphaLcParenR"/>
              <a:tabLst>
                <a:tab pos="489584" algn="l"/>
                <a:tab pos="490220" algn="l"/>
              </a:tabLst>
            </a:pPr>
            <a:r>
              <a:rPr sz="2000" spc="-5" dirty="0">
                <a:latin typeface="Calibri"/>
                <a:cs typeface="Calibri"/>
              </a:rPr>
              <a:t>Memberikan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pelayanan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naik/turunnya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penumpang</a:t>
            </a:r>
            <a:endParaRPr sz="2000">
              <a:latin typeface="Calibri"/>
              <a:cs typeface="Calibri"/>
            </a:endParaRPr>
          </a:p>
          <a:p>
            <a:pPr marL="489584" indent="-343535">
              <a:spcBef>
                <a:spcPts val="1200"/>
              </a:spcBef>
              <a:buAutoNum type="alphaLcParenR"/>
              <a:tabLst>
                <a:tab pos="489584" algn="l"/>
                <a:tab pos="490220" algn="l"/>
              </a:tabLst>
            </a:pPr>
            <a:r>
              <a:rPr sz="2000" spc="-40" dirty="0">
                <a:latin typeface="Calibri"/>
                <a:cs typeface="Calibri"/>
              </a:rPr>
              <a:t>Tempat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bongkar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muat </a:t>
            </a:r>
            <a:r>
              <a:rPr sz="2000" spc="-5" dirty="0">
                <a:latin typeface="Calibri"/>
                <a:cs typeface="Calibri"/>
              </a:rPr>
              <a:t>barang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angkutan</a:t>
            </a:r>
            <a:endParaRPr sz="2000">
              <a:latin typeface="Calibri"/>
              <a:cs typeface="Calibri"/>
            </a:endParaRPr>
          </a:p>
          <a:p>
            <a:pPr marL="489584" marR="76835" indent="-342900">
              <a:lnSpc>
                <a:spcPct val="150000"/>
              </a:lnSpc>
              <a:buAutoNum type="alphaLcParenR"/>
              <a:tabLst>
                <a:tab pos="489584" algn="l"/>
                <a:tab pos="490220" algn="l"/>
              </a:tabLst>
            </a:pPr>
            <a:r>
              <a:rPr sz="2000" spc="-5" dirty="0">
                <a:latin typeface="Calibri"/>
                <a:cs typeface="Calibri"/>
              </a:rPr>
              <a:t>Menyusun </a:t>
            </a:r>
            <a:r>
              <a:rPr sz="2000" spc="-15" dirty="0">
                <a:latin typeface="Calibri"/>
                <a:cs typeface="Calibri"/>
              </a:rPr>
              <a:t>lokomotif/kereta/gerbong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menjadi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rangkaian </a:t>
            </a:r>
            <a:r>
              <a:rPr sz="2000" spc="-44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yang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dikehendaki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dan penyimpanan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kereta</a:t>
            </a:r>
            <a:endParaRPr sz="2000">
              <a:latin typeface="Calibri"/>
              <a:cs typeface="Calibri"/>
            </a:endParaRPr>
          </a:p>
          <a:p>
            <a:pPr marL="489584" indent="-343535">
              <a:spcBef>
                <a:spcPts val="1200"/>
              </a:spcBef>
              <a:buAutoNum type="alphaLcParenR"/>
              <a:tabLst>
                <a:tab pos="489584" algn="l"/>
                <a:tab pos="490220" algn="l"/>
              </a:tabLst>
            </a:pPr>
            <a:r>
              <a:rPr sz="2000" spc="-5" dirty="0">
                <a:latin typeface="Calibri"/>
                <a:cs typeface="Calibri"/>
              </a:rPr>
              <a:t>Memberikan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kemungkinan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spc="-25" dirty="0">
                <a:latin typeface="Calibri"/>
                <a:cs typeface="Calibri"/>
              </a:rPr>
              <a:t>kereta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api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berpapasan</a:t>
            </a:r>
            <a:endParaRPr sz="2000">
              <a:latin typeface="Calibri"/>
              <a:cs typeface="Calibri"/>
            </a:endParaRPr>
          </a:p>
          <a:p>
            <a:pPr marL="489584" indent="-343535">
              <a:spcBef>
                <a:spcPts val="1205"/>
              </a:spcBef>
              <a:buAutoNum type="alphaLcParenR"/>
              <a:tabLst>
                <a:tab pos="489584" algn="l"/>
                <a:tab pos="490220" algn="l"/>
              </a:tabLst>
            </a:pPr>
            <a:r>
              <a:rPr sz="2000" spc="-10" dirty="0">
                <a:latin typeface="Calibri"/>
                <a:cs typeface="Calibri"/>
              </a:rPr>
              <a:t>Pemeliharaan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dan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perbaikan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kendaraan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jalan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rel</a:t>
            </a:r>
            <a:endParaRPr sz="200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7357571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429752" y="712405"/>
            <a:ext cx="7703820" cy="614680"/>
            <a:chOff x="1444752" y="423646"/>
            <a:chExt cx="7703820" cy="61468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501140" y="449580"/>
              <a:ext cx="7642859" cy="489203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444752" y="423646"/>
              <a:ext cx="2028444" cy="614197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548384" y="477012"/>
              <a:ext cx="7595616" cy="399288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1548384" y="477012"/>
              <a:ext cx="7595870" cy="399415"/>
            </a:xfrm>
            <a:custGeom>
              <a:avLst/>
              <a:gdLst/>
              <a:ahLst/>
              <a:cxnLst/>
              <a:rect l="l" t="t" r="r" b="b"/>
              <a:pathLst>
                <a:path w="7595870" h="399415">
                  <a:moveTo>
                    <a:pt x="0" y="399288"/>
                  </a:moveTo>
                  <a:lnTo>
                    <a:pt x="7595616" y="399288"/>
                  </a:lnTo>
                  <a:lnTo>
                    <a:pt x="7595616" y="0"/>
                  </a:lnTo>
                  <a:lnTo>
                    <a:pt x="0" y="0"/>
                  </a:lnTo>
                  <a:lnTo>
                    <a:pt x="0" y="399288"/>
                  </a:lnTo>
                  <a:close/>
                </a:path>
              </a:pathLst>
            </a:custGeom>
            <a:ln w="914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2611870" y="781468"/>
            <a:ext cx="1668780" cy="331470"/>
          </a:xfrm>
          <a:prstGeom prst="rect">
            <a:avLst/>
          </a:prstGeom>
        </p:spPr>
        <p:txBody>
          <a:bodyPr vert="horz" wrap="square" lIns="0" tIns="13335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5" dirty="0">
                <a:solidFill>
                  <a:srgbClr val="000000"/>
                </a:solidFill>
              </a:rPr>
              <a:t>P</a:t>
            </a:r>
            <a:r>
              <a:rPr sz="2000" spc="-10" dirty="0">
                <a:solidFill>
                  <a:srgbClr val="000000"/>
                </a:solidFill>
              </a:rPr>
              <a:t>E</a:t>
            </a:r>
            <a:r>
              <a:rPr sz="2000" spc="-5" dirty="0">
                <a:solidFill>
                  <a:srgbClr val="000000"/>
                </a:solidFill>
              </a:rPr>
              <a:t>N</a:t>
            </a:r>
            <a:r>
              <a:rPr sz="2000" spc="-40" dirty="0">
                <a:solidFill>
                  <a:srgbClr val="000000"/>
                </a:solidFill>
              </a:rPr>
              <a:t>D</a:t>
            </a:r>
            <a:r>
              <a:rPr sz="2000" dirty="0">
                <a:solidFill>
                  <a:srgbClr val="000000"/>
                </a:solidFill>
              </a:rPr>
              <a:t>A</a:t>
            </a:r>
            <a:r>
              <a:rPr sz="2000" spc="-10" dirty="0">
                <a:solidFill>
                  <a:srgbClr val="000000"/>
                </a:solidFill>
              </a:rPr>
              <a:t>H</a:t>
            </a:r>
            <a:r>
              <a:rPr sz="2000" dirty="0">
                <a:solidFill>
                  <a:srgbClr val="000000"/>
                </a:solidFill>
              </a:rPr>
              <a:t>U</a:t>
            </a:r>
            <a:r>
              <a:rPr sz="2000" spc="-70" dirty="0">
                <a:solidFill>
                  <a:srgbClr val="000000"/>
                </a:solidFill>
              </a:rPr>
              <a:t>L</a:t>
            </a:r>
            <a:r>
              <a:rPr sz="2000" spc="-50" dirty="0">
                <a:solidFill>
                  <a:srgbClr val="000000"/>
                </a:solidFill>
              </a:rPr>
              <a:t>U</a:t>
            </a:r>
            <a:r>
              <a:rPr sz="2000" dirty="0">
                <a:solidFill>
                  <a:srgbClr val="000000"/>
                </a:solidFill>
              </a:rPr>
              <a:t>AN</a:t>
            </a:r>
            <a:endParaRPr sz="2000"/>
          </a:p>
        </p:txBody>
      </p:sp>
      <p:sp>
        <p:nvSpPr>
          <p:cNvPr id="8" name="object 8"/>
          <p:cNvSpPr txBox="1"/>
          <p:nvPr/>
        </p:nvSpPr>
        <p:spPr>
          <a:xfrm>
            <a:off x="2765794" y="1488529"/>
            <a:ext cx="6365240" cy="9404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>
              <a:spcBef>
                <a:spcPts val="105"/>
              </a:spcBef>
            </a:pPr>
            <a:r>
              <a:rPr sz="2000" spc="-5" dirty="0">
                <a:latin typeface="Calibri"/>
                <a:cs typeface="Calibri"/>
              </a:rPr>
              <a:t>Selain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membutuhkan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spc="-15" dirty="0">
                <a:latin typeface="Calibri"/>
                <a:cs typeface="Calibri"/>
              </a:rPr>
              <a:t>ketersedian</a:t>
            </a:r>
            <a:r>
              <a:rPr sz="2000" spc="3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jalan </a:t>
            </a:r>
            <a:r>
              <a:rPr sz="2000" spc="-10" dirty="0">
                <a:latin typeface="Calibri"/>
                <a:cs typeface="Calibri"/>
              </a:rPr>
              <a:t>rel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dan </a:t>
            </a:r>
            <a:r>
              <a:rPr sz="2000" spc="-10" dirty="0">
                <a:latin typeface="Calibri"/>
                <a:cs typeface="Calibri"/>
              </a:rPr>
              <a:t>kendaraan 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spc="-15" dirty="0">
                <a:latin typeface="Calibri"/>
                <a:cs typeface="Calibri"/>
              </a:rPr>
              <a:t>(lokomotif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dan </a:t>
            </a:r>
            <a:r>
              <a:rPr sz="2000" spc="-10" dirty="0">
                <a:latin typeface="Calibri"/>
                <a:cs typeface="Calibri"/>
              </a:rPr>
              <a:t>kereta/gerbong),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moda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transportasi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kereta</a:t>
            </a:r>
            <a:r>
              <a:rPr sz="2000" dirty="0">
                <a:latin typeface="Calibri"/>
                <a:cs typeface="Calibri"/>
              </a:rPr>
              <a:t> api </a:t>
            </a:r>
            <a:r>
              <a:rPr sz="2000" spc="-44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dalam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menjalankan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fungsinya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memerlukan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fasilitas</a:t>
            </a:r>
            <a:r>
              <a:rPr sz="2000" spc="3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untuk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: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899906" y="2798533"/>
            <a:ext cx="4328795" cy="12458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marR="5080" indent="-342900">
              <a:spcBef>
                <a:spcPts val="105"/>
              </a:spcBef>
              <a:buAutoNum type="alphaLcParenR"/>
              <a:tabLst>
                <a:tab pos="354965" algn="l"/>
                <a:tab pos="355600" algn="l"/>
              </a:tabLst>
            </a:pPr>
            <a:r>
              <a:rPr sz="2000" spc="-5" dirty="0">
                <a:latin typeface="Calibri"/>
                <a:cs typeface="Calibri"/>
              </a:rPr>
              <a:t>Memberikan </a:t>
            </a:r>
            <a:r>
              <a:rPr sz="2000" spc="-10" dirty="0">
                <a:latin typeface="Calibri"/>
                <a:cs typeface="Calibri"/>
              </a:rPr>
              <a:t>pelayanan naik/turunnya </a:t>
            </a:r>
            <a:r>
              <a:rPr sz="2000" spc="-4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penumpang</a:t>
            </a:r>
            <a:endParaRPr sz="2000">
              <a:latin typeface="Calibri"/>
              <a:cs typeface="Calibri"/>
            </a:endParaRPr>
          </a:p>
          <a:p>
            <a:pPr marL="355600" indent="-342900">
              <a:buAutoNum type="alphaLcParenR"/>
              <a:tabLst>
                <a:tab pos="354965" algn="l"/>
                <a:tab pos="355600" algn="l"/>
              </a:tabLst>
            </a:pPr>
            <a:r>
              <a:rPr sz="2000" spc="-35" dirty="0">
                <a:latin typeface="Calibri"/>
                <a:cs typeface="Calibri"/>
              </a:rPr>
              <a:t>Tempat</a:t>
            </a:r>
            <a:r>
              <a:rPr sz="2000" spc="-5" dirty="0">
                <a:latin typeface="Calibri"/>
                <a:cs typeface="Calibri"/>
              </a:rPr>
              <a:t> bongkar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muat barang</a:t>
            </a:r>
            <a:endParaRPr sz="2000">
              <a:latin typeface="Calibri"/>
              <a:cs typeface="Calibri"/>
            </a:endParaRPr>
          </a:p>
          <a:p>
            <a:pPr marL="355600"/>
            <a:r>
              <a:rPr sz="2000" spc="-5" dirty="0">
                <a:latin typeface="Calibri"/>
                <a:cs typeface="Calibri"/>
              </a:rPr>
              <a:t>angkutan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899905" y="4018114"/>
            <a:ext cx="4202430" cy="940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5080" indent="-342900">
              <a:spcBef>
                <a:spcPts val="100"/>
              </a:spcBef>
              <a:tabLst>
                <a:tab pos="354965" algn="l"/>
              </a:tabLst>
            </a:pPr>
            <a:r>
              <a:rPr sz="2000" dirty="0">
                <a:latin typeface="Calibri"/>
                <a:cs typeface="Calibri"/>
              </a:rPr>
              <a:t>c)	</a:t>
            </a:r>
            <a:r>
              <a:rPr sz="2000" spc="-5" dirty="0">
                <a:latin typeface="Calibri"/>
                <a:cs typeface="Calibri"/>
              </a:rPr>
              <a:t>Menyusun </a:t>
            </a:r>
            <a:r>
              <a:rPr sz="2000" spc="-15" dirty="0">
                <a:latin typeface="Calibri"/>
                <a:cs typeface="Calibri"/>
              </a:rPr>
              <a:t>lokomotif/kereta/gerbong </a:t>
            </a:r>
            <a:r>
              <a:rPr sz="2000" spc="-44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menjadi </a:t>
            </a:r>
            <a:r>
              <a:rPr sz="2000" spc="-10" dirty="0">
                <a:latin typeface="Calibri"/>
                <a:cs typeface="Calibri"/>
              </a:rPr>
              <a:t>rangkaian yang </a:t>
            </a:r>
            <a:r>
              <a:rPr sz="2000" spc="-5" dirty="0">
                <a:latin typeface="Calibri"/>
                <a:cs typeface="Calibri"/>
              </a:rPr>
              <a:t>dikehendaki 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dan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penyimpanan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kereta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899905" y="4932209"/>
            <a:ext cx="4213860" cy="12458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indent="-342900">
              <a:spcBef>
                <a:spcPts val="105"/>
              </a:spcBef>
              <a:buAutoNum type="alphaLcParenR" startAt="4"/>
              <a:tabLst>
                <a:tab pos="354965" algn="l"/>
                <a:tab pos="355600" algn="l"/>
              </a:tabLst>
            </a:pPr>
            <a:r>
              <a:rPr sz="2000" spc="-5" dirty="0">
                <a:latin typeface="Calibri"/>
                <a:cs typeface="Calibri"/>
              </a:rPr>
              <a:t>Memberikan </a:t>
            </a:r>
            <a:r>
              <a:rPr sz="2000" spc="-10" dirty="0">
                <a:latin typeface="Calibri"/>
                <a:cs typeface="Calibri"/>
              </a:rPr>
              <a:t>kemungkinan</a:t>
            </a:r>
            <a:r>
              <a:rPr sz="2000" spc="-25" dirty="0">
                <a:latin typeface="Calibri"/>
                <a:cs typeface="Calibri"/>
              </a:rPr>
              <a:t> kereta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api</a:t>
            </a:r>
            <a:endParaRPr sz="2000">
              <a:latin typeface="Calibri"/>
              <a:cs typeface="Calibri"/>
            </a:endParaRPr>
          </a:p>
          <a:p>
            <a:pPr marL="355600"/>
            <a:r>
              <a:rPr sz="2000" spc="-5" dirty="0">
                <a:latin typeface="Calibri"/>
                <a:cs typeface="Calibri"/>
              </a:rPr>
              <a:t>berpapasan</a:t>
            </a:r>
            <a:endParaRPr sz="2000">
              <a:latin typeface="Calibri"/>
              <a:cs typeface="Calibri"/>
            </a:endParaRPr>
          </a:p>
          <a:p>
            <a:pPr marL="355600" marR="899160" indent="-342900">
              <a:buAutoNum type="alphaLcParenR" startAt="5"/>
              <a:tabLst>
                <a:tab pos="354965" algn="l"/>
                <a:tab pos="355600" algn="l"/>
              </a:tabLst>
            </a:pPr>
            <a:r>
              <a:rPr sz="2000" spc="-10" dirty="0">
                <a:latin typeface="Calibri"/>
                <a:cs typeface="Calibri"/>
              </a:rPr>
              <a:t>Pemeliharaan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dan</a:t>
            </a:r>
            <a:r>
              <a:rPr sz="2000" spc="-10" dirty="0">
                <a:latin typeface="Calibri"/>
                <a:cs typeface="Calibri"/>
              </a:rPr>
              <a:t> perbaikan </a:t>
            </a:r>
            <a:r>
              <a:rPr sz="2000" spc="-44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kendaraan</a:t>
            </a:r>
            <a:r>
              <a:rPr sz="2000" spc="-5" dirty="0">
                <a:latin typeface="Calibri"/>
                <a:cs typeface="Calibri"/>
              </a:rPr>
              <a:t> jalan </a:t>
            </a:r>
            <a:r>
              <a:rPr sz="2000" spc="-15" dirty="0">
                <a:latin typeface="Calibri"/>
                <a:cs typeface="Calibri"/>
              </a:rPr>
              <a:t>rel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7574014" y="2999192"/>
            <a:ext cx="431800" cy="2954020"/>
          </a:xfrm>
          <a:custGeom>
            <a:avLst/>
            <a:gdLst/>
            <a:ahLst/>
            <a:cxnLst/>
            <a:rect l="l" t="t" r="r" b="b"/>
            <a:pathLst>
              <a:path w="431800" h="2954020">
                <a:moveTo>
                  <a:pt x="0" y="0"/>
                </a:moveTo>
                <a:lnTo>
                  <a:pt x="68171" y="1835"/>
                </a:lnTo>
                <a:lnTo>
                  <a:pt x="127369" y="6945"/>
                </a:lnTo>
                <a:lnTo>
                  <a:pt x="174046" y="14730"/>
                </a:lnTo>
                <a:lnTo>
                  <a:pt x="215645" y="35940"/>
                </a:lnTo>
                <a:lnTo>
                  <a:pt x="215645" y="1440814"/>
                </a:lnTo>
                <a:lnTo>
                  <a:pt x="226637" y="1452160"/>
                </a:lnTo>
                <a:lnTo>
                  <a:pt x="257245" y="1462025"/>
                </a:lnTo>
                <a:lnTo>
                  <a:pt x="303922" y="1469810"/>
                </a:lnTo>
                <a:lnTo>
                  <a:pt x="363120" y="1474920"/>
                </a:lnTo>
                <a:lnTo>
                  <a:pt x="431291" y="1476755"/>
                </a:lnTo>
                <a:lnTo>
                  <a:pt x="363120" y="1478591"/>
                </a:lnTo>
                <a:lnTo>
                  <a:pt x="303922" y="1483701"/>
                </a:lnTo>
                <a:lnTo>
                  <a:pt x="257245" y="1491486"/>
                </a:lnTo>
                <a:lnTo>
                  <a:pt x="226637" y="1501351"/>
                </a:lnTo>
                <a:lnTo>
                  <a:pt x="215645" y="1512696"/>
                </a:lnTo>
                <a:lnTo>
                  <a:pt x="215645" y="2917571"/>
                </a:lnTo>
                <a:lnTo>
                  <a:pt x="204654" y="2928931"/>
                </a:lnTo>
                <a:lnTo>
                  <a:pt x="174046" y="2938797"/>
                </a:lnTo>
                <a:lnTo>
                  <a:pt x="127369" y="2946577"/>
                </a:lnTo>
                <a:lnTo>
                  <a:pt x="68171" y="2951679"/>
                </a:lnTo>
                <a:lnTo>
                  <a:pt x="0" y="2953512"/>
                </a:lnTo>
              </a:path>
            </a:pathLst>
          </a:custGeom>
          <a:ln w="32004">
            <a:solidFill>
              <a:srgbClr val="C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8301217" y="3019260"/>
            <a:ext cx="1349375" cy="16719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322580">
              <a:spcBef>
                <a:spcPts val="100"/>
              </a:spcBef>
            </a:pPr>
            <a:r>
              <a:rPr spc="-5" dirty="0">
                <a:latin typeface="Calibri"/>
                <a:cs typeface="Calibri"/>
              </a:rPr>
              <a:t>D</a:t>
            </a:r>
            <a:r>
              <a:rPr spc="-10" dirty="0">
                <a:latin typeface="Calibri"/>
                <a:cs typeface="Calibri"/>
              </a:rPr>
              <a:t>i</a:t>
            </a:r>
            <a:r>
              <a:rPr spc="-5" dirty="0">
                <a:latin typeface="Calibri"/>
                <a:cs typeface="Calibri"/>
              </a:rPr>
              <a:t>p</a:t>
            </a:r>
            <a:r>
              <a:rPr dirty="0">
                <a:latin typeface="Calibri"/>
                <a:cs typeface="Calibri"/>
              </a:rPr>
              <a:t>er</a:t>
            </a:r>
            <a:r>
              <a:rPr spc="-15" dirty="0">
                <a:latin typeface="Calibri"/>
                <a:cs typeface="Calibri"/>
              </a:rPr>
              <a:t>l</a:t>
            </a:r>
            <a:r>
              <a:rPr spc="-5" dirty="0">
                <a:latin typeface="Calibri"/>
                <a:cs typeface="Calibri"/>
              </a:rPr>
              <a:t>u</a:t>
            </a:r>
            <a:r>
              <a:rPr spc="-40" dirty="0">
                <a:latin typeface="Calibri"/>
                <a:cs typeface="Calibri"/>
              </a:rPr>
              <a:t>k</a:t>
            </a:r>
            <a:r>
              <a:rPr dirty="0">
                <a:latin typeface="Calibri"/>
                <a:cs typeface="Calibri"/>
              </a:rPr>
              <a:t>an  </a:t>
            </a:r>
            <a:r>
              <a:rPr spc="-10" dirty="0">
                <a:latin typeface="Calibri"/>
                <a:cs typeface="Calibri"/>
              </a:rPr>
              <a:t>peralatan</a:t>
            </a:r>
            <a:endParaRPr>
              <a:latin typeface="Calibri"/>
              <a:cs typeface="Calibri"/>
            </a:endParaRPr>
          </a:p>
          <a:p>
            <a:pPr marL="12700"/>
            <a:r>
              <a:rPr spc="-5" dirty="0">
                <a:latin typeface="Calibri"/>
                <a:cs typeface="Calibri"/>
              </a:rPr>
              <a:t>,p</a:t>
            </a:r>
            <a:r>
              <a:rPr dirty="0">
                <a:latin typeface="Calibri"/>
                <a:cs typeface="Calibri"/>
              </a:rPr>
              <a:t>er</a:t>
            </a:r>
            <a:r>
              <a:rPr spc="-15" dirty="0">
                <a:latin typeface="Calibri"/>
                <a:cs typeface="Calibri"/>
              </a:rPr>
              <a:t>l</a:t>
            </a:r>
            <a:r>
              <a:rPr dirty="0">
                <a:latin typeface="Calibri"/>
                <a:cs typeface="Calibri"/>
              </a:rPr>
              <a:t>e</a:t>
            </a:r>
            <a:r>
              <a:rPr spc="5" dirty="0">
                <a:latin typeface="Calibri"/>
                <a:cs typeface="Calibri"/>
              </a:rPr>
              <a:t>n</a:t>
            </a:r>
            <a:r>
              <a:rPr dirty="0">
                <a:latin typeface="Calibri"/>
                <a:cs typeface="Calibri"/>
              </a:rPr>
              <a:t>g</a:t>
            </a:r>
            <a:r>
              <a:rPr spc="-35" dirty="0">
                <a:latin typeface="Calibri"/>
                <a:cs typeface="Calibri"/>
              </a:rPr>
              <a:t>k</a:t>
            </a:r>
            <a:r>
              <a:rPr dirty="0">
                <a:latin typeface="Calibri"/>
                <a:cs typeface="Calibri"/>
              </a:rPr>
              <a:t>ap</a:t>
            </a:r>
            <a:r>
              <a:rPr spc="5" dirty="0">
                <a:latin typeface="Calibri"/>
                <a:cs typeface="Calibri"/>
              </a:rPr>
              <a:t>a</a:t>
            </a:r>
            <a:r>
              <a:rPr dirty="0">
                <a:latin typeface="Calibri"/>
                <a:cs typeface="Calibri"/>
              </a:rPr>
              <a:t>n</a:t>
            </a:r>
            <a:endParaRPr>
              <a:latin typeface="Calibri"/>
              <a:cs typeface="Calibri"/>
            </a:endParaRPr>
          </a:p>
          <a:p>
            <a:pPr marL="12700" marR="128270"/>
            <a:r>
              <a:rPr dirty="0">
                <a:latin typeface="Calibri"/>
                <a:cs typeface="Calibri"/>
              </a:rPr>
              <a:t>, </a:t>
            </a:r>
            <a:r>
              <a:rPr spc="-5" dirty="0">
                <a:latin typeface="Calibri"/>
                <a:cs typeface="Calibri"/>
              </a:rPr>
              <a:t>bangunan </a:t>
            </a:r>
            <a:r>
              <a:rPr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dan </a:t>
            </a:r>
            <a:r>
              <a:rPr dirty="0">
                <a:latin typeface="Calibri"/>
                <a:cs typeface="Calibri"/>
              </a:rPr>
              <a:t> em</a:t>
            </a:r>
            <a:r>
              <a:rPr spc="5" dirty="0">
                <a:latin typeface="Calibri"/>
                <a:cs typeface="Calibri"/>
              </a:rPr>
              <a:t>p</a:t>
            </a:r>
            <a:r>
              <a:rPr spc="-5" dirty="0">
                <a:latin typeface="Calibri"/>
                <a:cs typeface="Calibri"/>
              </a:rPr>
              <a:t>l</a:t>
            </a:r>
            <a:r>
              <a:rPr dirty="0">
                <a:latin typeface="Calibri"/>
                <a:cs typeface="Calibri"/>
              </a:rPr>
              <a:t>asem</a:t>
            </a:r>
            <a:r>
              <a:rPr spc="5" dirty="0">
                <a:latin typeface="Calibri"/>
                <a:cs typeface="Calibri"/>
              </a:rPr>
              <a:t>e</a:t>
            </a:r>
            <a:r>
              <a:rPr dirty="0">
                <a:latin typeface="Calibri"/>
                <a:cs typeface="Calibri"/>
              </a:rPr>
              <a:t>n</a:t>
            </a:r>
            <a:endParaRPr>
              <a:latin typeface="Calibri"/>
              <a:cs typeface="Calibri"/>
            </a:endParaRPr>
          </a:p>
        </p:txBody>
      </p:sp>
      <p:grpSp>
        <p:nvGrpSpPr>
          <p:cNvPr id="14" name="object 14"/>
          <p:cNvGrpSpPr/>
          <p:nvPr/>
        </p:nvGrpSpPr>
        <p:grpSpPr>
          <a:xfrm>
            <a:off x="8713205" y="4929339"/>
            <a:ext cx="574675" cy="673735"/>
            <a:chOff x="7728204" y="4640579"/>
            <a:chExt cx="574675" cy="673735"/>
          </a:xfrm>
        </p:grpSpPr>
        <p:sp>
          <p:nvSpPr>
            <p:cNvPr id="15" name="object 15"/>
            <p:cNvSpPr/>
            <p:nvPr/>
          </p:nvSpPr>
          <p:spPr>
            <a:xfrm>
              <a:off x="7741158" y="4653533"/>
              <a:ext cx="548640" cy="647700"/>
            </a:xfrm>
            <a:custGeom>
              <a:avLst/>
              <a:gdLst/>
              <a:ahLst/>
              <a:cxnLst/>
              <a:rect l="l" t="t" r="r" b="b"/>
              <a:pathLst>
                <a:path w="548640" h="647700">
                  <a:moveTo>
                    <a:pt x="411480" y="0"/>
                  </a:moveTo>
                  <a:lnTo>
                    <a:pt x="137160" y="0"/>
                  </a:lnTo>
                  <a:lnTo>
                    <a:pt x="137160" y="373380"/>
                  </a:lnTo>
                  <a:lnTo>
                    <a:pt x="0" y="373380"/>
                  </a:lnTo>
                  <a:lnTo>
                    <a:pt x="274320" y="647700"/>
                  </a:lnTo>
                  <a:lnTo>
                    <a:pt x="548640" y="373380"/>
                  </a:lnTo>
                  <a:lnTo>
                    <a:pt x="411480" y="373380"/>
                  </a:lnTo>
                  <a:lnTo>
                    <a:pt x="411480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7741158" y="4653533"/>
              <a:ext cx="548640" cy="647700"/>
            </a:xfrm>
            <a:custGeom>
              <a:avLst/>
              <a:gdLst/>
              <a:ahLst/>
              <a:cxnLst/>
              <a:rect l="l" t="t" r="r" b="b"/>
              <a:pathLst>
                <a:path w="548640" h="647700">
                  <a:moveTo>
                    <a:pt x="0" y="373380"/>
                  </a:moveTo>
                  <a:lnTo>
                    <a:pt x="137160" y="373380"/>
                  </a:lnTo>
                  <a:lnTo>
                    <a:pt x="137160" y="0"/>
                  </a:lnTo>
                  <a:lnTo>
                    <a:pt x="411480" y="0"/>
                  </a:lnTo>
                  <a:lnTo>
                    <a:pt x="411480" y="373380"/>
                  </a:lnTo>
                  <a:lnTo>
                    <a:pt x="548640" y="373380"/>
                  </a:lnTo>
                  <a:lnTo>
                    <a:pt x="274320" y="647700"/>
                  </a:lnTo>
                  <a:lnTo>
                    <a:pt x="0" y="373380"/>
                  </a:lnTo>
                  <a:close/>
                </a:path>
              </a:pathLst>
            </a:custGeom>
            <a:ln w="25908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17" name="object 17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8333257" y="5768664"/>
            <a:ext cx="1333597" cy="531032"/>
          </a:xfrm>
          <a:prstGeom prst="rect">
            <a:avLst/>
          </a:prstGeom>
        </p:spPr>
      </p:pic>
      <p:sp>
        <p:nvSpPr>
          <p:cNvPr id="18" name="object 18"/>
          <p:cNvSpPr txBox="1"/>
          <p:nvPr/>
        </p:nvSpPr>
        <p:spPr>
          <a:xfrm>
            <a:off x="8443582" y="5795987"/>
            <a:ext cx="110109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2400" b="1" i="1" spc="-25" dirty="0">
                <a:solidFill>
                  <a:srgbClr val="FFFFFF"/>
                </a:solidFill>
                <a:latin typeface="Calibri"/>
                <a:cs typeface="Calibri"/>
              </a:rPr>
              <a:t>S</a:t>
            </a:r>
            <a:r>
              <a:rPr sz="2400" b="1" i="1" spc="-170" dirty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2400" b="1" i="1" dirty="0">
                <a:solidFill>
                  <a:srgbClr val="FFFFFF"/>
                </a:solidFill>
                <a:latin typeface="Calibri"/>
                <a:cs typeface="Calibri"/>
              </a:rPr>
              <a:t>ASIUN</a:t>
            </a:r>
            <a:endParaRPr sz="240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1254221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107933" y="836675"/>
            <a:ext cx="7811782" cy="4919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8542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294983" y="548775"/>
            <a:ext cx="7703820" cy="614680"/>
            <a:chOff x="1444752" y="423646"/>
            <a:chExt cx="7703820" cy="61468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501140" y="449580"/>
              <a:ext cx="7642859" cy="489203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444752" y="423646"/>
              <a:ext cx="1885188" cy="614197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548384" y="477012"/>
              <a:ext cx="7595616" cy="399288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1548384" y="477012"/>
              <a:ext cx="7595870" cy="399415"/>
            </a:xfrm>
            <a:custGeom>
              <a:avLst/>
              <a:gdLst/>
              <a:ahLst/>
              <a:cxnLst/>
              <a:rect l="l" t="t" r="r" b="b"/>
              <a:pathLst>
                <a:path w="7595870" h="399415">
                  <a:moveTo>
                    <a:pt x="0" y="399288"/>
                  </a:moveTo>
                  <a:lnTo>
                    <a:pt x="7595616" y="399288"/>
                  </a:lnTo>
                  <a:lnTo>
                    <a:pt x="7595616" y="0"/>
                  </a:lnTo>
                  <a:lnTo>
                    <a:pt x="0" y="0"/>
                  </a:lnTo>
                  <a:lnTo>
                    <a:pt x="0" y="399288"/>
                  </a:lnTo>
                  <a:close/>
                </a:path>
              </a:pathLst>
            </a:custGeom>
            <a:ln w="914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2477102" y="617838"/>
            <a:ext cx="1524635" cy="331470"/>
          </a:xfrm>
          <a:prstGeom prst="rect">
            <a:avLst/>
          </a:prstGeom>
        </p:spPr>
        <p:txBody>
          <a:bodyPr vert="horz" wrap="square" lIns="0" tIns="13335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0" dirty="0">
                <a:solidFill>
                  <a:srgbClr val="000000"/>
                </a:solidFill>
              </a:rPr>
              <a:t>E</a:t>
            </a:r>
            <a:r>
              <a:rPr sz="2000" dirty="0">
                <a:solidFill>
                  <a:srgbClr val="000000"/>
                </a:solidFill>
              </a:rPr>
              <a:t>MPLASE</a:t>
            </a:r>
            <a:r>
              <a:rPr sz="2000" spc="-10" dirty="0">
                <a:solidFill>
                  <a:srgbClr val="000000"/>
                </a:solidFill>
              </a:rPr>
              <a:t>ME</a:t>
            </a:r>
            <a:r>
              <a:rPr sz="2000" dirty="0">
                <a:solidFill>
                  <a:srgbClr val="000000"/>
                </a:solidFill>
              </a:rPr>
              <a:t>N</a:t>
            </a:r>
            <a:endParaRPr sz="2000"/>
          </a:p>
        </p:txBody>
      </p:sp>
      <p:sp>
        <p:nvSpPr>
          <p:cNvPr id="8" name="object 8"/>
          <p:cNvSpPr txBox="1"/>
          <p:nvPr/>
        </p:nvSpPr>
        <p:spPr>
          <a:xfrm>
            <a:off x="2631025" y="1230132"/>
            <a:ext cx="6612890" cy="1740535"/>
          </a:xfrm>
          <a:prstGeom prst="rect">
            <a:avLst/>
          </a:prstGeom>
        </p:spPr>
        <p:txBody>
          <a:bodyPr vert="horz" wrap="square" lIns="0" tIns="107950" rIns="0" bIns="0" rtlCol="0">
            <a:spAutoFit/>
          </a:bodyPr>
          <a:lstStyle/>
          <a:p>
            <a:pPr marL="12700">
              <a:spcBef>
                <a:spcPts val="850"/>
              </a:spcBef>
            </a:pPr>
            <a:r>
              <a:rPr sz="2000" b="1" dirty="0">
                <a:latin typeface="Calibri"/>
                <a:cs typeface="Calibri"/>
              </a:rPr>
              <a:t>DEFINISI</a:t>
            </a:r>
            <a:r>
              <a:rPr sz="2000" b="1" spc="-55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:</a:t>
            </a:r>
            <a:endParaRPr sz="2000" dirty="0">
              <a:latin typeface="Calibri"/>
              <a:cs typeface="Calibri"/>
            </a:endParaRPr>
          </a:p>
          <a:p>
            <a:pPr marL="12700" marR="5080">
              <a:spcBef>
                <a:spcPts val="750"/>
              </a:spcBef>
            </a:pPr>
            <a:r>
              <a:rPr sz="2000" dirty="0">
                <a:latin typeface="Calibri"/>
                <a:cs typeface="Calibri"/>
              </a:rPr>
              <a:t>Bagian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dari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15" dirty="0">
                <a:latin typeface="Calibri"/>
                <a:cs typeface="Calibri"/>
              </a:rPr>
              <a:t>komplek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stasiun</a:t>
            </a:r>
            <a:r>
              <a:rPr sz="2000" spc="2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yang </a:t>
            </a:r>
            <a:r>
              <a:rPr sz="2000" spc="-5" dirty="0">
                <a:latin typeface="Calibri"/>
                <a:cs typeface="Calibri"/>
              </a:rPr>
              <a:t>berupa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lapangan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terbuka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dan 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terdiri</a:t>
            </a:r>
            <a:r>
              <a:rPr sz="2000" spc="-5" dirty="0">
                <a:latin typeface="Calibri"/>
                <a:cs typeface="Calibri"/>
              </a:rPr>
              <a:t> dari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susunan jalan</a:t>
            </a:r>
            <a:r>
              <a:rPr sz="2000" spc="-10" dirty="0">
                <a:latin typeface="Calibri"/>
                <a:cs typeface="Calibri"/>
              </a:rPr>
              <a:t> rel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kereta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api </a:t>
            </a:r>
            <a:r>
              <a:rPr sz="2000" spc="-5" dirty="0">
                <a:latin typeface="Calibri"/>
                <a:cs typeface="Calibri"/>
              </a:rPr>
              <a:t>beserta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kelengkapannya. </a:t>
            </a:r>
            <a:r>
              <a:rPr sz="2000" spc="-434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Dalam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menggambarkan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spc="-15" dirty="0">
                <a:latin typeface="Calibri"/>
                <a:cs typeface="Calibri"/>
              </a:rPr>
              <a:t>skema</a:t>
            </a:r>
            <a:r>
              <a:rPr sz="2000" dirty="0">
                <a:latin typeface="Calibri"/>
                <a:cs typeface="Calibri"/>
              </a:rPr>
              <a:t> emplasemen</a:t>
            </a:r>
            <a:r>
              <a:rPr sz="2000" spc="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,</a:t>
            </a:r>
            <a:r>
              <a:rPr sz="2000" spc="-5" dirty="0">
                <a:latin typeface="Calibri"/>
                <a:cs typeface="Calibri"/>
              </a:rPr>
              <a:t> jalan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rel </a:t>
            </a:r>
            <a:r>
              <a:rPr sz="2000" spc="-5" dirty="0">
                <a:latin typeface="Calibri"/>
                <a:cs typeface="Calibri"/>
              </a:rPr>
              <a:t> ditunjukkan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dengan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garis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tunggal</a:t>
            </a:r>
          </a:p>
        </p:txBody>
      </p:sp>
      <p:grpSp>
        <p:nvGrpSpPr>
          <p:cNvPr id="9" name="object 9"/>
          <p:cNvGrpSpPr/>
          <p:nvPr/>
        </p:nvGrpSpPr>
        <p:grpSpPr>
          <a:xfrm>
            <a:off x="4646451" y="3182210"/>
            <a:ext cx="2202180" cy="1674495"/>
            <a:chOff x="3796220" y="3057080"/>
            <a:chExt cx="2202180" cy="1674495"/>
          </a:xfrm>
        </p:grpSpPr>
        <p:sp>
          <p:nvSpPr>
            <p:cNvPr id="10" name="object 10"/>
            <p:cNvSpPr/>
            <p:nvPr/>
          </p:nvSpPr>
          <p:spPr>
            <a:xfrm>
              <a:off x="3809238" y="4200905"/>
              <a:ext cx="2176145" cy="518159"/>
            </a:xfrm>
            <a:custGeom>
              <a:avLst/>
              <a:gdLst/>
              <a:ahLst/>
              <a:cxnLst/>
              <a:rect l="l" t="t" r="r" b="b"/>
              <a:pathLst>
                <a:path w="2176145" h="518160">
                  <a:moveTo>
                    <a:pt x="1088136" y="0"/>
                  </a:moveTo>
                  <a:lnTo>
                    <a:pt x="1088136" y="352806"/>
                  </a:lnTo>
                  <a:lnTo>
                    <a:pt x="2175891" y="352806"/>
                  </a:lnTo>
                  <a:lnTo>
                    <a:pt x="2175891" y="517652"/>
                  </a:lnTo>
                </a:path>
                <a:path w="2176145" h="518160">
                  <a:moveTo>
                    <a:pt x="1087754" y="0"/>
                  </a:moveTo>
                  <a:lnTo>
                    <a:pt x="1087754" y="352806"/>
                  </a:lnTo>
                  <a:lnTo>
                    <a:pt x="0" y="352806"/>
                  </a:lnTo>
                  <a:lnTo>
                    <a:pt x="0" y="517652"/>
                  </a:lnTo>
                </a:path>
              </a:pathLst>
            </a:custGeom>
            <a:ln w="25908">
              <a:solidFill>
                <a:srgbClr val="3C6695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4007358" y="3070097"/>
              <a:ext cx="1780539" cy="1130935"/>
            </a:xfrm>
            <a:custGeom>
              <a:avLst/>
              <a:gdLst/>
              <a:ahLst/>
              <a:cxnLst/>
              <a:rect l="l" t="t" r="r" b="b"/>
              <a:pathLst>
                <a:path w="1780539" h="1130935">
                  <a:moveTo>
                    <a:pt x="1667002" y="0"/>
                  </a:moveTo>
                  <a:lnTo>
                    <a:pt x="113029" y="0"/>
                  </a:lnTo>
                  <a:lnTo>
                    <a:pt x="69062" y="8891"/>
                  </a:lnTo>
                  <a:lnTo>
                    <a:pt x="33131" y="33131"/>
                  </a:lnTo>
                  <a:lnTo>
                    <a:pt x="8891" y="69062"/>
                  </a:lnTo>
                  <a:lnTo>
                    <a:pt x="0" y="113029"/>
                  </a:lnTo>
                  <a:lnTo>
                    <a:pt x="0" y="1017777"/>
                  </a:lnTo>
                  <a:lnTo>
                    <a:pt x="8891" y="1061745"/>
                  </a:lnTo>
                  <a:lnTo>
                    <a:pt x="33131" y="1097676"/>
                  </a:lnTo>
                  <a:lnTo>
                    <a:pt x="69062" y="1121916"/>
                  </a:lnTo>
                  <a:lnTo>
                    <a:pt x="113029" y="1130808"/>
                  </a:lnTo>
                  <a:lnTo>
                    <a:pt x="1667002" y="1130808"/>
                  </a:lnTo>
                  <a:lnTo>
                    <a:pt x="1710969" y="1121916"/>
                  </a:lnTo>
                  <a:lnTo>
                    <a:pt x="1746900" y="1097676"/>
                  </a:lnTo>
                  <a:lnTo>
                    <a:pt x="1771140" y="1061745"/>
                  </a:lnTo>
                  <a:lnTo>
                    <a:pt x="1780031" y="1017777"/>
                  </a:lnTo>
                  <a:lnTo>
                    <a:pt x="1780031" y="113029"/>
                  </a:lnTo>
                  <a:lnTo>
                    <a:pt x="1771140" y="69062"/>
                  </a:lnTo>
                  <a:lnTo>
                    <a:pt x="1746900" y="33131"/>
                  </a:lnTo>
                  <a:lnTo>
                    <a:pt x="1710969" y="8891"/>
                  </a:lnTo>
                  <a:lnTo>
                    <a:pt x="1667002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4007358" y="3070097"/>
              <a:ext cx="1780539" cy="1130935"/>
            </a:xfrm>
            <a:custGeom>
              <a:avLst/>
              <a:gdLst/>
              <a:ahLst/>
              <a:cxnLst/>
              <a:rect l="l" t="t" r="r" b="b"/>
              <a:pathLst>
                <a:path w="1780539" h="1130935">
                  <a:moveTo>
                    <a:pt x="0" y="113029"/>
                  </a:moveTo>
                  <a:lnTo>
                    <a:pt x="8891" y="69062"/>
                  </a:lnTo>
                  <a:lnTo>
                    <a:pt x="33131" y="33131"/>
                  </a:lnTo>
                  <a:lnTo>
                    <a:pt x="69062" y="8891"/>
                  </a:lnTo>
                  <a:lnTo>
                    <a:pt x="113029" y="0"/>
                  </a:lnTo>
                  <a:lnTo>
                    <a:pt x="1667002" y="0"/>
                  </a:lnTo>
                  <a:lnTo>
                    <a:pt x="1710969" y="8891"/>
                  </a:lnTo>
                  <a:lnTo>
                    <a:pt x="1746900" y="33131"/>
                  </a:lnTo>
                  <a:lnTo>
                    <a:pt x="1771140" y="69062"/>
                  </a:lnTo>
                  <a:lnTo>
                    <a:pt x="1780031" y="113029"/>
                  </a:lnTo>
                  <a:lnTo>
                    <a:pt x="1780031" y="1017777"/>
                  </a:lnTo>
                  <a:lnTo>
                    <a:pt x="1771140" y="1061745"/>
                  </a:lnTo>
                  <a:lnTo>
                    <a:pt x="1746900" y="1097676"/>
                  </a:lnTo>
                  <a:lnTo>
                    <a:pt x="1710969" y="1121916"/>
                  </a:lnTo>
                  <a:lnTo>
                    <a:pt x="1667002" y="1130808"/>
                  </a:lnTo>
                  <a:lnTo>
                    <a:pt x="113029" y="1130808"/>
                  </a:lnTo>
                  <a:lnTo>
                    <a:pt x="69062" y="1121916"/>
                  </a:lnTo>
                  <a:lnTo>
                    <a:pt x="33131" y="1097676"/>
                  </a:lnTo>
                  <a:lnTo>
                    <a:pt x="8891" y="1061745"/>
                  </a:lnTo>
                  <a:lnTo>
                    <a:pt x="0" y="1017777"/>
                  </a:lnTo>
                  <a:lnTo>
                    <a:pt x="0" y="113029"/>
                  </a:lnTo>
                  <a:close/>
                </a:path>
              </a:pathLst>
            </a:custGeom>
            <a:ln w="25908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4205478" y="3259073"/>
              <a:ext cx="1778635" cy="1129665"/>
            </a:xfrm>
            <a:custGeom>
              <a:avLst/>
              <a:gdLst/>
              <a:ahLst/>
              <a:cxnLst/>
              <a:rect l="l" t="t" r="r" b="b"/>
              <a:pathLst>
                <a:path w="1778635" h="1129664">
                  <a:moveTo>
                    <a:pt x="1665605" y="0"/>
                  </a:moveTo>
                  <a:lnTo>
                    <a:pt x="112902" y="0"/>
                  </a:lnTo>
                  <a:lnTo>
                    <a:pt x="68955" y="8872"/>
                  </a:lnTo>
                  <a:lnTo>
                    <a:pt x="33067" y="33067"/>
                  </a:lnTo>
                  <a:lnTo>
                    <a:pt x="8872" y="68955"/>
                  </a:lnTo>
                  <a:lnTo>
                    <a:pt x="0" y="112902"/>
                  </a:lnTo>
                  <a:lnTo>
                    <a:pt x="0" y="1016381"/>
                  </a:lnTo>
                  <a:lnTo>
                    <a:pt x="8872" y="1060328"/>
                  </a:lnTo>
                  <a:lnTo>
                    <a:pt x="33067" y="1096216"/>
                  </a:lnTo>
                  <a:lnTo>
                    <a:pt x="68955" y="1120411"/>
                  </a:lnTo>
                  <a:lnTo>
                    <a:pt x="112902" y="1129283"/>
                  </a:lnTo>
                  <a:lnTo>
                    <a:pt x="1665605" y="1129283"/>
                  </a:lnTo>
                  <a:lnTo>
                    <a:pt x="1709552" y="1120411"/>
                  </a:lnTo>
                  <a:lnTo>
                    <a:pt x="1745440" y="1096216"/>
                  </a:lnTo>
                  <a:lnTo>
                    <a:pt x="1769635" y="1060328"/>
                  </a:lnTo>
                  <a:lnTo>
                    <a:pt x="1778508" y="1016381"/>
                  </a:lnTo>
                  <a:lnTo>
                    <a:pt x="1778508" y="112902"/>
                  </a:lnTo>
                  <a:lnTo>
                    <a:pt x="1769635" y="68955"/>
                  </a:lnTo>
                  <a:lnTo>
                    <a:pt x="1745440" y="33067"/>
                  </a:lnTo>
                  <a:lnTo>
                    <a:pt x="1709552" y="8872"/>
                  </a:lnTo>
                  <a:lnTo>
                    <a:pt x="1665605" y="0"/>
                  </a:lnTo>
                  <a:close/>
                </a:path>
              </a:pathLst>
            </a:custGeom>
            <a:solidFill>
              <a:srgbClr val="FFFFFF">
                <a:alpha val="90194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4205478" y="3259073"/>
              <a:ext cx="1778635" cy="1129665"/>
            </a:xfrm>
            <a:custGeom>
              <a:avLst/>
              <a:gdLst/>
              <a:ahLst/>
              <a:cxnLst/>
              <a:rect l="l" t="t" r="r" b="b"/>
              <a:pathLst>
                <a:path w="1778635" h="1129664">
                  <a:moveTo>
                    <a:pt x="0" y="112902"/>
                  </a:moveTo>
                  <a:lnTo>
                    <a:pt x="8872" y="68955"/>
                  </a:lnTo>
                  <a:lnTo>
                    <a:pt x="33067" y="33067"/>
                  </a:lnTo>
                  <a:lnTo>
                    <a:pt x="68955" y="8872"/>
                  </a:lnTo>
                  <a:lnTo>
                    <a:pt x="112902" y="0"/>
                  </a:lnTo>
                  <a:lnTo>
                    <a:pt x="1665605" y="0"/>
                  </a:lnTo>
                  <a:lnTo>
                    <a:pt x="1709552" y="8872"/>
                  </a:lnTo>
                  <a:lnTo>
                    <a:pt x="1745440" y="33067"/>
                  </a:lnTo>
                  <a:lnTo>
                    <a:pt x="1769635" y="68955"/>
                  </a:lnTo>
                  <a:lnTo>
                    <a:pt x="1778508" y="112902"/>
                  </a:lnTo>
                  <a:lnTo>
                    <a:pt x="1778508" y="1016381"/>
                  </a:lnTo>
                  <a:lnTo>
                    <a:pt x="1769635" y="1060328"/>
                  </a:lnTo>
                  <a:lnTo>
                    <a:pt x="1745440" y="1096216"/>
                  </a:lnTo>
                  <a:lnTo>
                    <a:pt x="1709552" y="1120411"/>
                  </a:lnTo>
                  <a:lnTo>
                    <a:pt x="1665605" y="1129283"/>
                  </a:lnTo>
                  <a:lnTo>
                    <a:pt x="112902" y="1129283"/>
                  </a:lnTo>
                  <a:lnTo>
                    <a:pt x="68955" y="1120411"/>
                  </a:lnTo>
                  <a:lnTo>
                    <a:pt x="33067" y="1096216"/>
                  </a:lnTo>
                  <a:lnTo>
                    <a:pt x="8872" y="1060328"/>
                  </a:lnTo>
                  <a:lnTo>
                    <a:pt x="0" y="1016381"/>
                  </a:lnTo>
                  <a:lnTo>
                    <a:pt x="0" y="112902"/>
                  </a:lnTo>
                  <a:close/>
                </a:path>
              </a:pathLst>
            </a:custGeom>
            <a:ln w="25908">
              <a:solidFill>
                <a:srgbClr val="4F81B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5" name="object 15"/>
          <p:cNvSpPr txBox="1"/>
          <p:nvPr/>
        </p:nvSpPr>
        <p:spPr>
          <a:xfrm>
            <a:off x="5266021" y="3752631"/>
            <a:ext cx="1356360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2000" spc="-5" dirty="0">
                <a:latin typeface="Calibri"/>
                <a:cs typeface="Calibri"/>
              </a:rPr>
              <a:t>emplasemen</a:t>
            </a:r>
            <a:endParaRPr sz="2000">
              <a:latin typeface="Calibri"/>
              <a:cs typeface="Calibri"/>
            </a:endParaRPr>
          </a:p>
        </p:txBody>
      </p:sp>
      <p:grpSp>
        <p:nvGrpSpPr>
          <p:cNvPr id="16" name="object 16"/>
          <p:cNvGrpSpPr/>
          <p:nvPr/>
        </p:nvGrpSpPr>
        <p:grpSpPr>
          <a:xfrm>
            <a:off x="3756436" y="4831178"/>
            <a:ext cx="2004695" cy="1344295"/>
            <a:chOff x="2906204" y="4706048"/>
            <a:chExt cx="2004695" cy="1344295"/>
          </a:xfrm>
        </p:grpSpPr>
        <p:sp>
          <p:nvSpPr>
            <p:cNvPr id="17" name="object 17"/>
            <p:cNvSpPr/>
            <p:nvPr/>
          </p:nvSpPr>
          <p:spPr>
            <a:xfrm>
              <a:off x="2919222" y="4719065"/>
              <a:ext cx="1780539" cy="1129665"/>
            </a:xfrm>
            <a:custGeom>
              <a:avLst/>
              <a:gdLst/>
              <a:ahLst/>
              <a:cxnLst/>
              <a:rect l="l" t="t" r="r" b="b"/>
              <a:pathLst>
                <a:path w="1780539" h="1129664">
                  <a:moveTo>
                    <a:pt x="1667128" y="0"/>
                  </a:moveTo>
                  <a:lnTo>
                    <a:pt x="112902" y="0"/>
                  </a:lnTo>
                  <a:lnTo>
                    <a:pt x="68955" y="8872"/>
                  </a:lnTo>
                  <a:lnTo>
                    <a:pt x="33067" y="33067"/>
                  </a:lnTo>
                  <a:lnTo>
                    <a:pt x="8872" y="68955"/>
                  </a:lnTo>
                  <a:lnTo>
                    <a:pt x="0" y="112902"/>
                  </a:lnTo>
                  <a:lnTo>
                    <a:pt x="0" y="1016355"/>
                  </a:lnTo>
                  <a:lnTo>
                    <a:pt x="8872" y="1060312"/>
                  </a:lnTo>
                  <a:lnTo>
                    <a:pt x="33067" y="1096208"/>
                  </a:lnTo>
                  <a:lnTo>
                    <a:pt x="68955" y="1120409"/>
                  </a:lnTo>
                  <a:lnTo>
                    <a:pt x="112902" y="1129283"/>
                  </a:lnTo>
                  <a:lnTo>
                    <a:pt x="1667128" y="1129283"/>
                  </a:lnTo>
                  <a:lnTo>
                    <a:pt x="1711076" y="1120409"/>
                  </a:lnTo>
                  <a:lnTo>
                    <a:pt x="1746964" y="1096208"/>
                  </a:lnTo>
                  <a:lnTo>
                    <a:pt x="1771159" y="1060312"/>
                  </a:lnTo>
                  <a:lnTo>
                    <a:pt x="1780031" y="1016355"/>
                  </a:lnTo>
                  <a:lnTo>
                    <a:pt x="1780031" y="112902"/>
                  </a:lnTo>
                  <a:lnTo>
                    <a:pt x="1771159" y="68955"/>
                  </a:lnTo>
                  <a:lnTo>
                    <a:pt x="1746964" y="33067"/>
                  </a:lnTo>
                  <a:lnTo>
                    <a:pt x="1711076" y="8872"/>
                  </a:lnTo>
                  <a:lnTo>
                    <a:pt x="1667128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2919222" y="4719065"/>
              <a:ext cx="1780539" cy="1129665"/>
            </a:xfrm>
            <a:custGeom>
              <a:avLst/>
              <a:gdLst/>
              <a:ahLst/>
              <a:cxnLst/>
              <a:rect l="l" t="t" r="r" b="b"/>
              <a:pathLst>
                <a:path w="1780539" h="1129664">
                  <a:moveTo>
                    <a:pt x="0" y="112902"/>
                  </a:moveTo>
                  <a:lnTo>
                    <a:pt x="8872" y="68955"/>
                  </a:lnTo>
                  <a:lnTo>
                    <a:pt x="33067" y="33067"/>
                  </a:lnTo>
                  <a:lnTo>
                    <a:pt x="68955" y="8872"/>
                  </a:lnTo>
                  <a:lnTo>
                    <a:pt x="112902" y="0"/>
                  </a:lnTo>
                  <a:lnTo>
                    <a:pt x="1667128" y="0"/>
                  </a:lnTo>
                  <a:lnTo>
                    <a:pt x="1711076" y="8872"/>
                  </a:lnTo>
                  <a:lnTo>
                    <a:pt x="1746964" y="33067"/>
                  </a:lnTo>
                  <a:lnTo>
                    <a:pt x="1771159" y="68955"/>
                  </a:lnTo>
                  <a:lnTo>
                    <a:pt x="1780031" y="112902"/>
                  </a:lnTo>
                  <a:lnTo>
                    <a:pt x="1780031" y="1016355"/>
                  </a:lnTo>
                  <a:lnTo>
                    <a:pt x="1771159" y="1060312"/>
                  </a:lnTo>
                  <a:lnTo>
                    <a:pt x="1746964" y="1096208"/>
                  </a:lnTo>
                  <a:lnTo>
                    <a:pt x="1711076" y="1120409"/>
                  </a:lnTo>
                  <a:lnTo>
                    <a:pt x="1667128" y="1129283"/>
                  </a:lnTo>
                  <a:lnTo>
                    <a:pt x="112902" y="1129283"/>
                  </a:lnTo>
                  <a:lnTo>
                    <a:pt x="68955" y="1120409"/>
                  </a:lnTo>
                  <a:lnTo>
                    <a:pt x="33067" y="1096208"/>
                  </a:lnTo>
                  <a:lnTo>
                    <a:pt x="8872" y="1060312"/>
                  </a:lnTo>
                  <a:lnTo>
                    <a:pt x="0" y="1016355"/>
                  </a:lnTo>
                  <a:lnTo>
                    <a:pt x="0" y="112902"/>
                  </a:lnTo>
                  <a:close/>
                </a:path>
              </a:pathLst>
            </a:custGeom>
            <a:ln w="25908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3117342" y="4906517"/>
              <a:ext cx="1780539" cy="1130935"/>
            </a:xfrm>
            <a:custGeom>
              <a:avLst/>
              <a:gdLst/>
              <a:ahLst/>
              <a:cxnLst/>
              <a:rect l="l" t="t" r="r" b="b"/>
              <a:pathLst>
                <a:path w="1780539" h="1130935">
                  <a:moveTo>
                    <a:pt x="1667002" y="0"/>
                  </a:moveTo>
                  <a:lnTo>
                    <a:pt x="113030" y="0"/>
                  </a:lnTo>
                  <a:lnTo>
                    <a:pt x="69062" y="8891"/>
                  </a:lnTo>
                  <a:lnTo>
                    <a:pt x="33131" y="33131"/>
                  </a:lnTo>
                  <a:lnTo>
                    <a:pt x="8891" y="69062"/>
                  </a:lnTo>
                  <a:lnTo>
                    <a:pt x="0" y="113029"/>
                  </a:lnTo>
                  <a:lnTo>
                    <a:pt x="0" y="1017727"/>
                  </a:lnTo>
                  <a:lnTo>
                    <a:pt x="8891" y="1061745"/>
                  </a:lnTo>
                  <a:lnTo>
                    <a:pt x="33131" y="1097689"/>
                  </a:lnTo>
                  <a:lnTo>
                    <a:pt x="69062" y="1121922"/>
                  </a:lnTo>
                  <a:lnTo>
                    <a:pt x="113030" y="1130807"/>
                  </a:lnTo>
                  <a:lnTo>
                    <a:pt x="1667002" y="1130807"/>
                  </a:lnTo>
                  <a:lnTo>
                    <a:pt x="1710969" y="1121922"/>
                  </a:lnTo>
                  <a:lnTo>
                    <a:pt x="1746900" y="1097689"/>
                  </a:lnTo>
                  <a:lnTo>
                    <a:pt x="1771140" y="1061745"/>
                  </a:lnTo>
                  <a:lnTo>
                    <a:pt x="1780032" y="1017727"/>
                  </a:lnTo>
                  <a:lnTo>
                    <a:pt x="1780032" y="113029"/>
                  </a:lnTo>
                  <a:lnTo>
                    <a:pt x="1771140" y="69062"/>
                  </a:lnTo>
                  <a:lnTo>
                    <a:pt x="1746900" y="33131"/>
                  </a:lnTo>
                  <a:lnTo>
                    <a:pt x="1710969" y="8891"/>
                  </a:lnTo>
                  <a:lnTo>
                    <a:pt x="1667002" y="0"/>
                  </a:lnTo>
                  <a:close/>
                </a:path>
              </a:pathLst>
            </a:custGeom>
            <a:solidFill>
              <a:srgbClr val="FFFFFF">
                <a:alpha val="90194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3117342" y="4906517"/>
              <a:ext cx="1780539" cy="1130935"/>
            </a:xfrm>
            <a:custGeom>
              <a:avLst/>
              <a:gdLst/>
              <a:ahLst/>
              <a:cxnLst/>
              <a:rect l="l" t="t" r="r" b="b"/>
              <a:pathLst>
                <a:path w="1780539" h="1130935">
                  <a:moveTo>
                    <a:pt x="0" y="113029"/>
                  </a:moveTo>
                  <a:lnTo>
                    <a:pt x="8891" y="69062"/>
                  </a:lnTo>
                  <a:lnTo>
                    <a:pt x="33131" y="33131"/>
                  </a:lnTo>
                  <a:lnTo>
                    <a:pt x="69062" y="8891"/>
                  </a:lnTo>
                  <a:lnTo>
                    <a:pt x="113030" y="0"/>
                  </a:lnTo>
                  <a:lnTo>
                    <a:pt x="1667002" y="0"/>
                  </a:lnTo>
                  <a:lnTo>
                    <a:pt x="1710969" y="8891"/>
                  </a:lnTo>
                  <a:lnTo>
                    <a:pt x="1746900" y="33131"/>
                  </a:lnTo>
                  <a:lnTo>
                    <a:pt x="1771140" y="69062"/>
                  </a:lnTo>
                  <a:lnTo>
                    <a:pt x="1780032" y="113029"/>
                  </a:lnTo>
                  <a:lnTo>
                    <a:pt x="1780032" y="1017727"/>
                  </a:lnTo>
                  <a:lnTo>
                    <a:pt x="1771140" y="1061745"/>
                  </a:lnTo>
                  <a:lnTo>
                    <a:pt x="1746900" y="1097689"/>
                  </a:lnTo>
                  <a:lnTo>
                    <a:pt x="1710969" y="1121922"/>
                  </a:lnTo>
                  <a:lnTo>
                    <a:pt x="1667002" y="1130807"/>
                  </a:lnTo>
                  <a:lnTo>
                    <a:pt x="113030" y="1130807"/>
                  </a:lnTo>
                  <a:lnTo>
                    <a:pt x="69062" y="1121922"/>
                  </a:lnTo>
                  <a:lnTo>
                    <a:pt x="33131" y="1097689"/>
                  </a:lnTo>
                  <a:lnTo>
                    <a:pt x="8891" y="1061745"/>
                  </a:lnTo>
                  <a:lnTo>
                    <a:pt x="0" y="1017727"/>
                  </a:lnTo>
                  <a:lnTo>
                    <a:pt x="0" y="113029"/>
                  </a:lnTo>
                  <a:close/>
                </a:path>
              </a:pathLst>
            </a:custGeom>
            <a:ln w="25908">
              <a:solidFill>
                <a:srgbClr val="4F81B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1" name="object 21"/>
          <p:cNvSpPr txBox="1"/>
          <p:nvPr/>
        </p:nvSpPr>
        <p:spPr>
          <a:xfrm>
            <a:off x="4098891" y="5261390"/>
            <a:ext cx="1515110" cy="611505"/>
          </a:xfrm>
          <a:prstGeom prst="rect">
            <a:avLst/>
          </a:prstGeom>
        </p:spPr>
        <p:txBody>
          <a:bodyPr vert="horz" wrap="square" lIns="0" tIns="42545" rIns="0" bIns="0" rtlCol="0">
            <a:spAutoFit/>
          </a:bodyPr>
          <a:lstStyle/>
          <a:p>
            <a:pPr marL="12700" marR="5080" indent="284480">
              <a:lnSpc>
                <a:spcPts val="2210"/>
              </a:lnSpc>
              <a:spcBef>
                <a:spcPts val="335"/>
              </a:spcBef>
            </a:pPr>
            <a:r>
              <a:rPr sz="2000" dirty="0">
                <a:latin typeface="Calibri"/>
                <a:cs typeface="Calibri"/>
              </a:rPr>
              <a:t>Menurut 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besar/</a:t>
            </a:r>
            <a:r>
              <a:rPr sz="2000" spc="-60" dirty="0">
                <a:latin typeface="Calibri"/>
                <a:cs typeface="Calibri"/>
              </a:rPr>
              <a:t>k</a:t>
            </a:r>
            <a:r>
              <a:rPr sz="2000" dirty="0">
                <a:latin typeface="Calibri"/>
                <a:cs typeface="Calibri"/>
              </a:rPr>
              <a:t>eci</a:t>
            </a:r>
            <a:r>
              <a:rPr sz="2000" spc="-10" dirty="0">
                <a:latin typeface="Calibri"/>
                <a:cs typeface="Calibri"/>
              </a:rPr>
              <a:t>l</a:t>
            </a:r>
            <a:r>
              <a:rPr sz="2000" spc="-35" dirty="0">
                <a:latin typeface="Calibri"/>
                <a:cs typeface="Calibri"/>
              </a:rPr>
              <a:t>ny</a:t>
            </a:r>
            <a:r>
              <a:rPr sz="2000" dirty="0">
                <a:latin typeface="Calibri"/>
                <a:cs typeface="Calibri"/>
              </a:rPr>
              <a:t>a</a:t>
            </a:r>
            <a:endParaRPr sz="2000">
              <a:latin typeface="Calibri"/>
              <a:cs typeface="Calibri"/>
            </a:endParaRPr>
          </a:p>
        </p:txBody>
      </p:sp>
      <p:grpSp>
        <p:nvGrpSpPr>
          <p:cNvPr id="22" name="object 22"/>
          <p:cNvGrpSpPr/>
          <p:nvPr/>
        </p:nvGrpSpPr>
        <p:grpSpPr>
          <a:xfrm>
            <a:off x="5932772" y="4831241"/>
            <a:ext cx="2002789" cy="1344295"/>
            <a:chOff x="5082540" y="4706111"/>
            <a:chExt cx="2002789" cy="1344295"/>
          </a:xfrm>
        </p:grpSpPr>
        <p:sp>
          <p:nvSpPr>
            <p:cNvPr id="23" name="object 23"/>
            <p:cNvSpPr/>
            <p:nvPr/>
          </p:nvSpPr>
          <p:spPr>
            <a:xfrm>
              <a:off x="5095494" y="4719065"/>
              <a:ext cx="1778635" cy="1129665"/>
            </a:xfrm>
            <a:custGeom>
              <a:avLst/>
              <a:gdLst/>
              <a:ahLst/>
              <a:cxnLst/>
              <a:rect l="l" t="t" r="r" b="b"/>
              <a:pathLst>
                <a:path w="1778634" h="1129664">
                  <a:moveTo>
                    <a:pt x="1665604" y="0"/>
                  </a:moveTo>
                  <a:lnTo>
                    <a:pt x="112902" y="0"/>
                  </a:lnTo>
                  <a:lnTo>
                    <a:pt x="68955" y="8872"/>
                  </a:lnTo>
                  <a:lnTo>
                    <a:pt x="33067" y="33067"/>
                  </a:lnTo>
                  <a:lnTo>
                    <a:pt x="8872" y="68955"/>
                  </a:lnTo>
                  <a:lnTo>
                    <a:pt x="0" y="112902"/>
                  </a:lnTo>
                  <a:lnTo>
                    <a:pt x="0" y="1016355"/>
                  </a:lnTo>
                  <a:lnTo>
                    <a:pt x="8872" y="1060312"/>
                  </a:lnTo>
                  <a:lnTo>
                    <a:pt x="33067" y="1096208"/>
                  </a:lnTo>
                  <a:lnTo>
                    <a:pt x="68955" y="1120409"/>
                  </a:lnTo>
                  <a:lnTo>
                    <a:pt x="112902" y="1129283"/>
                  </a:lnTo>
                  <a:lnTo>
                    <a:pt x="1665604" y="1129283"/>
                  </a:lnTo>
                  <a:lnTo>
                    <a:pt x="1709552" y="1120409"/>
                  </a:lnTo>
                  <a:lnTo>
                    <a:pt x="1745440" y="1096208"/>
                  </a:lnTo>
                  <a:lnTo>
                    <a:pt x="1769635" y="1060312"/>
                  </a:lnTo>
                  <a:lnTo>
                    <a:pt x="1778507" y="1016355"/>
                  </a:lnTo>
                  <a:lnTo>
                    <a:pt x="1778507" y="112902"/>
                  </a:lnTo>
                  <a:lnTo>
                    <a:pt x="1769635" y="68955"/>
                  </a:lnTo>
                  <a:lnTo>
                    <a:pt x="1745440" y="33067"/>
                  </a:lnTo>
                  <a:lnTo>
                    <a:pt x="1709552" y="8872"/>
                  </a:lnTo>
                  <a:lnTo>
                    <a:pt x="1665604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5095494" y="4719065"/>
              <a:ext cx="1778635" cy="1129665"/>
            </a:xfrm>
            <a:custGeom>
              <a:avLst/>
              <a:gdLst/>
              <a:ahLst/>
              <a:cxnLst/>
              <a:rect l="l" t="t" r="r" b="b"/>
              <a:pathLst>
                <a:path w="1778634" h="1129664">
                  <a:moveTo>
                    <a:pt x="0" y="112902"/>
                  </a:moveTo>
                  <a:lnTo>
                    <a:pt x="8872" y="68955"/>
                  </a:lnTo>
                  <a:lnTo>
                    <a:pt x="33067" y="33067"/>
                  </a:lnTo>
                  <a:lnTo>
                    <a:pt x="68955" y="8872"/>
                  </a:lnTo>
                  <a:lnTo>
                    <a:pt x="112902" y="0"/>
                  </a:lnTo>
                  <a:lnTo>
                    <a:pt x="1665604" y="0"/>
                  </a:lnTo>
                  <a:lnTo>
                    <a:pt x="1709552" y="8872"/>
                  </a:lnTo>
                  <a:lnTo>
                    <a:pt x="1745440" y="33067"/>
                  </a:lnTo>
                  <a:lnTo>
                    <a:pt x="1769635" y="68955"/>
                  </a:lnTo>
                  <a:lnTo>
                    <a:pt x="1778507" y="112902"/>
                  </a:lnTo>
                  <a:lnTo>
                    <a:pt x="1778507" y="1016355"/>
                  </a:lnTo>
                  <a:lnTo>
                    <a:pt x="1769635" y="1060312"/>
                  </a:lnTo>
                  <a:lnTo>
                    <a:pt x="1745440" y="1096208"/>
                  </a:lnTo>
                  <a:lnTo>
                    <a:pt x="1709552" y="1120409"/>
                  </a:lnTo>
                  <a:lnTo>
                    <a:pt x="1665604" y="1129283"/>
                  </a:lnTo>
                  <a:lnTo>
                    <a:pt x="112902" y="1129283"/>
                  </a:lnTo>
                  <a:lnTo>
                    <a:pt x="68955" y="1120409"/>
                  </a:lnTo>
                  <a:lnTo>
                    <a:pt x="33067" y="1096208"/>
                  </a:lnTo>
                  <a:lnTo>
                    <a:pt x="8872" y="1060312"/>
                  </a:lnTo>
                  <a:lnTo>
                    <a:pt x="0" y="1016355"/>
                  </a:lnTo>
                  <a:lnTo>
                    <a:pt x="0" y="112902"/>
                  </a:lnTo>
                  <a:close/>
                </a:path>
              </a:pathLst>
            </a:custGeom>
            <a:ln w="25908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5292090" y="4906517"/>
              <a:ext cx="1780539" cy="1130935"/>
            </a:xfrm>
            <a:custGeom>
              <a:avLst/>
              <a:gdLst/>
              <a:ahLst/>
              <a:cxnLst/>
              <a:rect l="l" t="t" r="r" b="b"/>
              <a:pathLst>
                <a:path w="1780540" h="1130935">
                  <a:moveTo>
                    <a:pt x="1667002" y="0"/>
                  </a:moveTo>
                  <a:lnTo>
                    <a:pt x="113030" y="0"/>
                  </a:lnTo>
                  <a:lnTo>
                    <a:pt x="69062" y="8891"/>
                  </a:lnTo>
                  <a:lnTo>
                    <a:pt x="33131" y="33131"/>
                  </a:lnTo>
                  <a:lnTo>
                    <a:pt x="8891" y="69062"/>
                  </a:lnTo>
                  <a:lnTo>
                    <a:pt x="0" y="113029"/>
                  </a:lnTo>
                  <a:lnTo>
                    <a:pt x="0" y="1017727"/>
                  </a:lnTo>
                  <a:lnTo>
                    <a:pt x="8891" y="1061745"/>
                  </a:lnTo>
                  <a:lnTo>
                    <a:pt x="33131" y="1097689"/>
                  </a:lnTo>
                  <a:lnTo>
                    <a:pt x="69062" y="1121922"/>
                  </a:lnTo>
                  <a:lnTo>
                    <a:pt x="113030" y="1130807"/>
                  </a:lnTo>
                  <a:lnTo>
                    <a:pt x="1667002" y="1130807"/>
                  </a:lnTo>
                  <a:lnTo>
                    <a:pt x="1710969" y="1121922"/>
                  </a:lnTo>
                  <a:lnTo>
                    <a:pt x="1746900" y="1097689"/>
                  </a:lnTo>
                  <a:lnTo>
                    <a:pt x="1771140" y="1061745"/>
                  </a:lnTo>
                  <a:lnTo>
                    <a:pt x="1780032" y="1017727"/>
                  </a:lnTo>
                  <a:lnTo>
                    <a:pt x="1780032" y="113029"/>
                  </a:lnTo>
                  <a:lnTo>
                    <a:pt x="1771140" y="69062"/>
                  </a:lnTo>
                  <a:lnTo>
                    <a:pt x="1746900" y="33131"/>
                  </a:lnTo>
                  <a:lnTo>
                    <a:pt x="1710969" y="8891"/>
                  </a:lnTo>
                  <a:lnTo>
                    <a:pt x="1667002" y="0"/>
                  </a:lnTo>
                  <a:close/>
                </a:path>
              </a:pathLst>
            </a:custGeom>
            <a:solidFill>
              <a:srgbClr val="FFFFFF">
                <a:alpha val="90194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5292090" y="4906517"/>
              <a:ext cx="1780539" cy="1130935"/>
            </a:xfrm>
            <a:custGeom>
              <a:avLst/>
              <a:gdLst/>
              <a:ahLst/>
              <a:cxnLst/>
              <a:rect l="l" t="t" r="r" b="b"/>
              <a:pathLst>
                <a:path w="1780540" h="1130935">
                  <a:moveTo>
                    <a:pt x="0" y="113029"/>
                  </a:moveTo>
                  <a:lnTo>
                    <a:pt x="8891" y="69062"/>
                  </a:lnTo>
                  <a:lnTo>
                    <a:pt x="33131" y="33131"/>
                  </a:lnTo>
                  <a:lnTo>
                    <a:pt x="69062" y="8891"/>
                  </a:lnTo>
                  <a:lnTo>
                    <a:pt x="113030" y="0"/>
                  </a:lnTo>
                  <a:lnTo>
                    <a:pt x="1667002" y="0"/>
                  </a:lnTo>
                  <a:lnTo>
                    <a:pt x="1710969" y="8891"/>
                  </a:lnTo>
                  <a:lnTo>
                    <a:pt x="1746900" y="33131"/>
                  </a:lnTo>
                  <a:lnTo>
                    <a:pt x="1771140" y="69062"/>
                  </a:lnTo>
                  <a:lnTo>
                    <a:pt x="1780032" y="113029"/>
                  </a:lnTo>
                  <a:lnTo>
                    <a:pt x="1780032" y="1017727"/>
                  </a:lnTo>
                  <a:lnTo>
                    <a:pt x="1771140" y="1061745"/>
                  </a:lnTo>
                  <a:lnTo>
                    <a:pt x="1746900" y="1097689"/>
                  </a:lnTo>
                  <a:lnTo>
                    <a:pt x="1710969" y="1121922"/>
                  </a:lnTo>
                  <a:lnTo>
                    <a:pt x="1667002" y="1130807"/>
                  </a:lnTo>
                  <a:lnTo>
                    <a:pt x="113030" y="1130807"/>
                  </a:lnTo>
                  <a:lnTo>
                    <a:pt x="69062" y="1121922"/>
                  </a:lnTo>
                  <a:lnTo>
                    <a:pt x="33131" y="1097689"/>
                  </a:lnTo>
                  <a:lnTo>
                    <a:pt x="8891" y="1061745"/>
                  </a:lnTo>
                  <a:lnTo>
                    <a:pt x="0" y="1017727"/>
                  </a:lnTo>
                  <a:lnTo>
                    <a:pt x="0" y="113029"/>
                  </a:lnTo>
                  <a:close/>
                </a:path>
              </a:pathLst>
            </a:custGeom>
            <a:ln w="25908">
              <a:solidFill>
                <a:srgbClr val="4F81B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7" name="object 27"/>
          <p:cNvSpPr txBox="1"/>
          <p:nvPr/>
        </p:nvSpPr>
        <p:spPr>
          <a:xfrm>
            <a:off x="6518368" y="5261390"/>
            <a:ext cx="1025525" cy="611505"/>
          </a:xfrm>
          <a:prstGeom prst="rect">
            <a:avLst/>
          </a:prstGeom>
        </p:spPr>
        <p:txBody>
          <a:bodyPr vert="horz" wrap="square" lIns="0" tIns="42545" rIns="0" bIns="0" rtlCol="0">
            <a:spAutoFit/>
          </a:bodyPr>
          <a:lstStyle/>
          <a:p>
            <a:pPr marL="12700" marR="5080" indent="40640">
              <a:lnSpc>
                <a:spcPts val="2210"/>
              </a:lnSpc>
              <a:spcBef>
                <a:spcPts val="335"/>
              </a:spcBef>
            </a:pPr>
            <a:r>
              <a:rPr sz="2000" dirty="0">
                <a:latin typeface="Calibri"/>
                <a:cs typeface="Calibri"/>
              </a:rPr>
              <a:t>Menurut </a:t>
            </a:r>
            <a:r>
              <a:rPr sz="2000" spc="-440" dirty="0">
                <a:latin typeface="Calibri"/>
                <a:cs typeface="Calibri"/>
              </a:rPr>
              <a:t> </a:t>
            </a:r>
            <a:r>
              <a:rPr sz="2000" spc="-60" dirty="0">
                <a:latin typeface="Calibri"/>
                <a:cs typeface="Calibri"/>
              </a:rPr>
              <a:t>k</a:t>
            </a:r>
            <a:r>
              <a:rPr sz="2000" dirty="0">
                <a:latin typeface="Calibri"/>
                <a:cs typeface="Calibri"/>
              </a:rPr>
              <a:t>egu</a:t>
            </a:r>
            <a:r>
              <a:rPr sz="2000" spc="-5" dirty="0">
                <a:latin typeface="Calibri"/>
                <a:cs typeface="Calibri"/>
              </a:rPr>
              <a:t>naan</a:t>
            </a:r>
            <a:endParaRPr sz="200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0786840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011037" y="811329"/>
            <a:ext cx="7621905" cy="425450"/>
            <a:chOff x="1536191" y="464819"/>
            <a:chExt cx="7621905" cy="425450"/>
          </a:xfrm>
        </p:grpSpPr>
        <p:sp>
          <p:nvSpPr>
            <p:cNvPr id="3" name="object 3"/>
            <p:cNvSpPr/>
            <p:nvPr/>
          </p:nvSpPr>
          <p:spPr>
            <a:xfrm>
              <a:off x="1549145" y="477773"/>
              <a:ext cx="7595870" cy="399415"/>
            </a:xfrm>
            <a:custGeom>
              <a:avLst/>
              <a:gdLst/>
              <a:ahLst/>
              <a:cxnLst/>
              <a:rect l="l" t="t" r="r" b="b"/>
              <a:pathLst>
                <a:path w="7595870" h="399415">
                  <a:moveTo>
                    <a:pt x="7595616" y="0"/>
                  </a:moveTo>
                  <a:lnTo>
                    <a:pt x="0" y="0"/>
                  </a:lnTo>
                  <a:lnTo>
                    <a:pt x="0" y="399288"/>
                  </a:lnTo>
                  <a:lnTo>
                    <a:pt x="7595616" y="399288"/>
                  </a:lnTo>
                  <a:lnTo>
                    <a:pt x="759561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1549145" y="477773"/>
              <a:ext cx="7595870" cy="399415"/>
            </a:xfrm>
            <a:custGeom>
              <a:avLst/>
              <a:gdLst/>
              <a:ahLst/>
              <a:cxnLst/>
              <a:rect l="l" t="t" r="r" b="b"/>
              <a:pathLst>
                <a:path w="7595870" h="399415">
                  <a:moveTo>
                    <a:pt x="0" y="399288"/>
                  </a:moveTo>
                  <a:lnTo>
                    <a:pt x="7595616" y="399288"/>
                  </a:lnTo>
                  <a:lnTo>
                    <a:pt x="7595616" y="0"/>
                  </a:lnTo>
                  <a:lnTo>
                    <a:pt x="0" y="0"/>
                  </a:lnTo>
                  <a:lnTo>
                    <a:pt x="0" y="399288"/>
                  </a:lnTo>
                  <a:close/>
                </a:path>
              </a:pathLst>
            </a:custGeom>
            <a:ln w="25907">
              <a:solidFill>
                <a:srgbClr val="C0504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2101715" y="839219"/>
            <a:ext cx="2738120" cy="331470"/>
          </a:xfrm>
          <a:prstGeom prst="rect">
            <a:avLst/>
          </a:prstGeom>
        </p:spPr>
        <p:txBody>
          <a:bodyPr vert="horz" wrap="square" lIns="0" tIns="13335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5" dirty="0">
                <a:solidFill>
                  <a:srgbClr val="000000"/>
                </a:solidFill>
              </a:rPr>
              <a:t>Emplasemen</a:t>
            </a:r>
            <a:r>
              <a:rPr sz="2000" spc="-25" dirty="0">
                <a:solidFill>
                  <a:srgbClr val="000000"/>
                </a:solidFill>
              </a:rPr>
              <a:t> </a:t>
            </a:r>
            <a:r>
              <a:rPr sz="2000" spc="-5" dirty="0">
                <a:solidFill>
                  <a:srgbClr val="000000"/>
                </a:solidFill>
              </a:rPr>
              <a:t>Stasiun</a:t>
            </a:r>
            <a:r>
              <a:rPr sz="2000" spc="-60" dirty="0">
                <a:solidFill>
                  <a:srgbClr val="000000"/>
                </a:solidFill>
              </a:rPr>
              <a:t> </a:t>
            </a:r>
            <a:r>
              <a:rPr sz="2000" spc="-15" dirty="0">
                <a:solidFill>
                  <a:srgbClr val="000000"/>
                </a:solidFill>
              </a:rPr>
              <a:t>Kecil</a:t>
            </a:r>
            <a:endParaRPr sz="2000"/>
          </a:p>
        </p:txBody>
      </p:sp>
      <p:sp>
        <p:nvSpPr>
          <p:cNvPr id="6" name="object 6"/>
          <p:cNvSpPr txBox="1"/>
          <p:nvPr/>
        </p:nvSpPr>
        <p:spPr>
          <a:xfrm>
            <a:off x="2240907" y="1525019"/>
            <a:ext cx="6751955" cy="94106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>
              <a:spcBef>
                <a:spcPts val="105"/>
              </a:spcBef>
            </a:pPr>
            <a:r>
              <a:rPr sz="2000" spc="-5" dirty="0">
                <a:latin typeface="Calibri"/>
                <a:cs typeface="Calibri"/>
              </a:rPr>
              <a:t>Untuk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memungkinkan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spc="-25" dirty="0">
                <a:latin typeface="Calibri"/>
                <a:cs typeface="Calibri"/>
              </a:rPr>
              <a:t>kereta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api</a:t>
            </a:r>
            <a:r>
              <a:rPr sz="2000" spc="-10" dirty="0">
                <a:latin typeface="Calibri"/>
                <a:cs typeface="Calibri"/>
              </a:rPr>
              <a:t> bersilangan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dan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bersusulan,</a:t>
            </a:r>
            <a:r>
              <a:rPr sz="2000" dirty="0">
                <a:latin typeface="Calibri"/>
                <a:cs typeface="Calibri"/>
              </a:rPr>
              <a:t> di 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emplasemen</a:t>
            </a:r>
            <a:r>
              <a:rPr sz="2000" spc="25" dirty="0">
                <a:latin typeface="Calibri"/>
                <a:cs typeface="Calibri"/>
              </a:rPr>
              <a:t> </a:t>
            </a:r>
            <a:r>
              <a:rPr sz="2000" spc="-15" dirty="0">
                <a:latin typeface="Calibri"/>
                <a:cs typeface="Calibri"/>
              </a:rPr>
              <a:t>kecil</a:t>
            </a:r>
            <a:r>
              <a:rPr sz="2000" spc="-10" dirty="0">
                <a:latin typeface="Calibri"/>
                <a:cs typeface="Calibri"/>
              </a:rPr>
              <a:t> terdapat</a:t>
            </a:r>
            <a:r>
              <a:rPr sz="2000" dirty="0">
                <a:latin typeface="Calibri"/>
                <a:cs typeface="Calibri"/>
              </a:rPr>
              <a:t> dua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spc="-15" dirty="0">
                <a:latin typeface="Calibri"/>
                <a:cs typeface="Calibri"/>
              </a:rPr>
              <a:t>atau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tiga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jalan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rel,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10" dirty="0" err="1">
                <a:latin typeface="Calibri"/>
                <a:cs typeface="Calibri"/>
              </a:rPr>
              <a:t>terdiri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spc="-5" dirty="0" err="1" smtClean="0">
                <a:latin typeface="Calibri"/>
                <a:cs typeface="Calibri"/>
              </a:rPr>
              <a:t>da</a:t>
            </a:r>
            <a:r>
              <a:rPr lang="en-US" sz="2000" spc="-5" dirty="0" err="1" smtClean="0">
                <a:latin typeface="Calibri"/>
                <a:cs typeface="Calibri"/>
              </a:rPr>
              <a:t>r</a:t>
            </a:r>
            <a:r>
              <a:rPr sz="2000" spc="-5" dirty="0" err="1" smtClean="0">
                <a:latin typeface="Calibri"/>
                <a:cs typeface="Calibri"/>
              </a:rPr>
              <a:t>i</a:t>
            </a:r>
            <a:r>
              <a:rPr sz="2000" spc="-5" dirty="0" smtClean="0">
                <a:latin typeface="Calibri"/>
                <a:cs typeface="Calibri"/>
              </a:rPr>
              <a:t> </a:t>
            </a:r>
            <a:r>
              <a:rPr sz="2000" dirty="0" smtClean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satu</a:t>
            </a:r>
            <a:r>
              <a:rPr sz="2000" spc="2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jalan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rel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terusan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dan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satu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spc="-15" dirty="0">
                <a:latin typeface="Calibri"/>
                <a:cs typeface="Calibri"/>
              </a:rPr>
              <a:t>atau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dua </a:t>
            </a:r>
            <a:r>
              <a:rPr sz="2000" spc="-5" dirty="0">
                <a:latin typeface="Calibri"/>
                <a:cs typeface="Calibri"/>
              </a:rPr>
              <a:t>jalan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rel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silangan/susulan</a:t>
            </a:r>
            <a:endParaRPr sz="2000" dirty="0">
              <a:latin typeface="Calibri"/>
              <a:cs typeface="Calibri"/>
            </a:endParaRPr>
          </a:p>
        </p:txBody>
      </p:sp>
      <p:pic>
        <p:nvPicPr>
          <p:cNvPr id="7" name="object 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51788" y="2983031"/>
            <a:ext cx="6215141" cy="1944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60916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444174" y="599573"/>
            <a:ext cx="7621905" cy="425450"/>
            <a:chOff x="1536191" y="464819"/>
            <a:chExt cx="7621905" cy="425450"/>
          </a:xfrm>
        </p:grpSpPr>
        <p:sp>
          <p:nvSpPr>
            <p:cNvPr id="3" name="object 3"/>
            <p:cNvSpPr/>
            <p:nvPr/>
          </p:nvSpPr>
          <p:spPr>
            <a:xfrm>
              <a:off x="1549145" y="477773"/>
              <a:ext cx="7595870" cy="399415"/>
            </a:xfrm>
            <a:custGeom>
              <a:avLst/>
              <a:gdLst/>
              <a:ahLst/>
              <a:cxnLst/>
              <a:rect l="l" t="t" r="r" b="b"/>
              <a:pathLst>
                <a:path w="7595870" h="399415">
                  <a:moveTo>
                    <a:pt x="7595616" y="0"/>
                  </a:moveTo>
                  <a:lnTo>
                    <a:pt x="0" y="0"/>
                  </a:lnTo>
                  <a:lnTo>
                    <a:pt x="0" y="399288"/>
                  </a:lnTo>
                  <a:lnTo>
                    <a:pt x="7595616" y="399288"/>
                  </a:lnTo>
                  <a:lnTo>
                    <a:pt x="759561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1549145" y="477773"/>
              <a:ext cx="7595870" cy="399415"/>
            </a:xfrm>
            <a:custGeom>
              <a:avLst/>
              <a:gdLst/>
              <a:ahLst/>
              <a:cxnLst/>
              <a:rect l="l" t="t" r="r" b="b"/>
              <a:pathLst>
                <a:path w="7595870" h="399415">
                  <a:moveTo>
                    <a:pt x="0" y="399288"/>
                  </a:moveTo>
                  <a:lnTo>
                    <a:pt x="7595616" y="399288"/>
                  </a:lnTo>
                  <a:lnTo>
                    <a:pt x="7595616" y="0"/>
                  </a:lnTo>
                  <a:lnTo>
                    <a:pt x="0" y="0"/>
                  </a:lnTo>
                  <a:lnTo>
                    <a:pt x="0" y="399288"/>
                  </a:lnTo>
                  <a:close/>
                </a:path>
              </a:pathLst>
            </a:custGeom>
            <a:ln w="25907">
              <a:solidFill>
                <a:srgbClr val="C0504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2534853" y="627463"/>
            <a:ext cx="3029585" cy="331470"/>
          </a:xfrm>
          <a:prstGeom prst="rect">
            <a:avLst/>
          </a:prstGeom>
        </p:spPr>
        <p:txBody>
          <a:bodyPr vert="horz" wrap="square" lIns="0" tIns="13335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5" dirty="0">
                <a:solidFill>
                  <a:srgbClr val="000000"/>
                </a:solidFill>
              </a:rPr>
              <a:t>Emplasemen</a:t>
            </a:r>
            <a:r>
              <a:rPr sz="2000" spc="-25" dirty="0">
                <a:solidFill>
                  <a:srgbClr val="000000"/>
                </a:solidFill>
              </a:rPr>
              <a:t> </a:t>
            </a:r>
            <a:r>
              <a:rPr sz="2000" spc="-5" dirty="0">
                <a:solidFill>
                  <a:srgbClr val="000000"/>
                </a:solidFill>
              </a:rPr>
              <a:t>Stasiun</a:t>
            </a:r>
            <a:r>
              <a:rPr sz="2000" spc="-60" dirty="0">
                <a:solidFill>
                  <a:srgbClr val="000000"/>
                </a:solidFill>
              </a:rPr>
              <a:t> </a:t>
            </a:r>
            <a:r>
              <a:rPr sz="2000" spc="-5" dirty="0">
                <a:solidFill>
                  <a:srgbClr val="000000"/>
                </a:solidFill>
              </a:rPr>
              <a:t>Sedang</a:t>
            </a:r>
            <a:endParaRPr sz="2000"/>
          </a:p>
        </p:txBody>
      </p:sp>
      <p:sp>
        <p:nvSpPr>
          <p:cNvPr id="6" name="object 6"/>
          <p:cNvSpPr txBox="1"/>
          <p:nvPr/>
        </p:nvSpPr>
        <p:spPr>
          <a:xfrm>
            <a:off x="2674043" y="1313262"/>
            <a:ext cx="6746240" cy="331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spcBef>
                <a:spcPts val="105"/>
              </a:spcBef>
            </a:pPr>
            <a:r>
              <a:rPr sz="2000" spc="-5" dirty="0">
                <a:latin typeface="Calibri"/>
                <a:cs typeface="Calibri"/>
              </a:rPr>
              <a:t>Memiliki</a:t>
            </a:r>
            <a:r>
              <a:rPr sz="2000" spc="2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jumlah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jalan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rel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lebih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15" dirty="0">
                <a:latin typeface="Calibri"/>
                <a:cs typeface="Calibri"/>
              </a:rPr>
              <a:t>banyak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dibandingkan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stasiun</a:t>
            </a:r>
            <a:r>
              <a:rPr sz="2000" spc="2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kecil.</a:t>
            </a:r>
            <a:endParaRPr sz="2000">
              <a:latin typeface="Calibri"/>
              <a:cs typeface="Calibri"/>
            </a:endParaRPr>
          </a:p>
        </p:txBody>
      </p:sp>
      <p:pic>
        <p:nvPicPr>
          <p:cNvPr id="7" name="object 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354911" y="1907165"/>
            <a:ext cx="6058515" cy="4425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3697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772156" y="428885"/>
            <a:ext cx="6631726" cy="5933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71333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444174" y="464819"/>
            <a:ext cx="7621905" cy="425450"/>
            <a:chOff x="1536191" y="464819"/>
            <a:chExt cx="7621905" cy="425450"/>
          </a:xfrm>
        </p:grpSpPr>
        <p:sp>
          <p:nvSpPr>
            <p:cNvPr id="3" name="object 3"/>
            <p:cNvSpPr/>
            <p:nvPr/>
          </p:nvSpPr>
          <p:spPr>
            <a:xfrm>
              <a:off x="1549145" y="477773"/>
              <a:ext cx="7595870" cy="399415"/>
            </a:xfrm>
            <a:custGeom>
              <a:avLst/>
              <a:gdLst/>
              <a:ahLst/>
              <a:cxnLst/>
              <a:rect l="l" t="t" r="r" b="b"/>
              <a:pathLst>
                <a:path w="7595870" h="399415">
                  <a:moveTo>
                    <a:pt x="7595616" y="0"/>
                  </a:moveTo>
                  <a:lnTo>
                    <a:pt x="0" y="0"/>
                  </a:lnTo>
                  <a:lnTo>
                    <a:pt x="0" y="399288"/>
                  </a:lnTo>
                  <a:lnTo>
                    <a:pt x="7595616" y="399288"/>
                  </a:lnTo>
                  <a:lnTo>
                    <a:pt x="759561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1549145" y="477773"/>
              <a:ext cx="7595870" cy="399415"/>
            </a:xfrm>
            <a:custGeom>
              <a:avLst/>
              <a:gdLst/>
              <a:ahLst/>
              <a:cxnLst/>
              <a:rect l="l" t="t" r="r" b="b"/>
              <a:pathLst>
                <a:path w="7595870" h="399415">
                  <a:moveTo>
                    <a:pt x="0" y="399288"/>
                  </a:moveTo>
                  <a:lnTo>
                    <a:pt x="7595616" y="399288"/>
                  </a:lnTo>
                  <a:lnTo>
                    <a:pt x="7595616" y="0"/>
                  </a:lnTo>
                  <a:lnTo>
                    <a:pt x="0" y="0"/>
                  </a:lnTo>
                  <a:lnTo>
                    <a:pt x="0" y="399288"/>
                  </a:lnTo>
                  <a:close/>
                </a:path>
              </a:pathLst>
            </a:custGeom>
            <a:ln w="25907">
              <a:solidFill>
                <a:srgbClr val="C0504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2534852" y="492709"/>
            <a:ext cx="2842260" cy="331470"/>
          </a:xfrm>
          <a:prstGeom prst="rect">
            <a:avLst/>
          </a:prstGeom>
        </p:spPr>
        <p:txBody>
          <a:bodyPr vert="horz" wrap="square" lIns="0" tIns="13335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5" dirty="0">
                <a:solidFill>
                  <a:srgbClr val="000000"/>
                </a:solidFill>
              </a:rPr>
              <a:t>Emplasemen</a:t>
            </a:r>
            <a:r>
              <a:rPr sz="2000" spc="-25" dirty="0">
                <a:solidFill>
                  <a:srgbClr val="000000"/>
                </a:solidFill>
              </a:rPr>
              <a:t> </a:t>
            </a:r>
            <a:r>
              <a:rPr sz="2000" spc="-5" dirty="0">
                <a:solidFill>
                  <a:srgbClr val="000000"/>
                </a:solidFill>
              </a:rPr>
              <a:t>Stasiun</a:t>
            </a:r>
            <a:r>
              <a:rPr sz="2000" spc="-65" dirty="0">
                <a:solidFill>
                  <a:srgbClr val="000000"/>
                </a:solidFill>
              </a:rPr>
              <a:t> </a:t>
            </a:r>
            <a:r>
              <a:rPr sz="2000" dirty="0">
                <a:solidFill>
                  <a:srgbClr val="000000"/>
                </a:solidFill>
              </a:rPr>
              <a:t>Besar</a:t>
            </a:r>
            <a:endParaRPr sz="2000"/>
          </a:p>
        </p:txBody>
      </p:sp>
      <p:sp>
        <p:nvSpPr>
          <p:cNvPr id="6" name="object 6"/>
          <p:cNvSpPr txBox="1"/>
          <p:nvPr/>
        </p:nvSpPr>
        <p:spPr>
          <a:xfrm>
            <a:off x="2678616" y="1141222"/>
            <a:ext cx="6708775" cy="94106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algn="just">
              <a:spcBef>
                <a:spcPts val="105"/>
              </a:spcBef>
            </a:pPr>
            <a:r>
              <a:rPr sz="2000" spc="-5" dirty="0">
                <a:latin typeface="Calibri"/>
                <a:cs typeface="Calibri"/>
              </a:rPr>
              <a:t>Jalan </a:t>
            </a:r>
            <a:r>
              <a:rPr sz="2000" spc="-10" dirty="0">
                <a:latin typeface="Calibri"/>
                <a:cs typeface="Calibri"/>
              </a:rPr>
              <a:t>rel </a:t>
            </a:r>
            <a:r>
              <a:rPr sz="2000" dirty="0">
                <a:latin typeface="Calibri"/>
                <a:cs typeface="Calibri"/>
              </a:rPr>
              <a:t>pada </a:t>
            </a:r>
            <a:r>
              <a:rPr sz="2000" spc="-10" dirty="0">
                <a:latin typeface="Calibri"/>
                <a:cs typeface="Calibri"/>
              </a:rPr>
              <a:t>stasiun </a:t>
            </a:r>
            <a:r>
              <a:rPr sz="2000" spc="-5" dirty="0">
                <a:latin typeface="Calibri"/>
                <a:cs typeface="Calibri"/>
              </a:rPr>
              <a:t>besar </a:t>
            </a:r>
            <a:r>
              <a:rPr sz="2000" dirty="0">
                <a:latin typeface="Calibri"/>
                <a:cs typeface="Calibri"/>
              </a:rPr>
              <a:t>tidak </a:t>
            </a:r>
            <a:r>
              <a:rPr sz="2000" spc="-5" dirty="0">
                <a:latin typeface="Calibri"/>
                <a:cs typeface="Calibri"/>
              </a:rPr>
              <a:t>semua </a:t>
            </a:r>
            <a:r>
              <a:rPr sz="2000" spc="-10" dirty="0">
                <a:latin typeface="Calibri"/>
                <a:cs typeface="Calibri"/>
              </a:rPr>
              <a:t>berdampingan </a:t>
            </a:r>
            <a:r>
              <a:rPr sz="2000" spc="-15" dirty="0">
                <a:latin typeface="Calibri"/>
                <a:cs typeface="Calibri"/>
              </a:rPr>
              <a:t>letaknya, </a:t>
            </a:r>
            <a:r>
              <a:rPr sz="2000" spc="-44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tetapi </a:t>
            </a:r>
            <a:r>
              <a:rPr sz="2000" spc="-5" dirty="0" err="1">
                <a:latin typeface="Calibri"/>
                <a:cs typeface="Calibri"/>
              </a:rPr>
              <a:t>dapat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spc="-5" dirty="0" err="1" smtClean="0">
                <a:latin typeface="Calibri"/>
                <a:cs typeface="Calibri"/>
              </a:rPr>
              <a:t>da</a:t>
            </a:r>
            <a:r>
              <a:rPr lang="en-US" sz="2000" spc="-5" dirty="0" err="1" smtClean="0">
                <a:latin typeface="Calibri"/>
                <a:cs typeface="Calibri"/>
              </a:rPr>
              <a:t>l</a:t>
            </a:r>
            <a:r>
              <a:rPr sz="2000" spc="-5" dirty="0" err="1" smtClean="0">
                <a:latin typeface="Calibri"/>
                <a:cs typeface="Calibri"/>
              </a:rPr>
              <a:t>am</a:t>
            </a:r>
            <a:r>
              <a:rPr sz="2000" spc="-5" dirty="0" smtClean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bentuk </a:t>
            </a:r>
            <a:r>
              <a:rPr sz="2000" spc="-10" dirty="0">
                <a:latin typeface="Calibri"/>
                <a:cs typeface="Calibri"/>
              </a:rPr>
              <a:t>perpanjangannya. </a:t>
            </a:r>
            <a:r>
              <a:rPr sz="2000" spc="-15" dirty="0">
                <a:latin typeface="Calibri"/>
                <a:cs typeface="Calibri"/>
              </a:rPr>
              <a:t>Pada </a:t>
            </a:r>
            <a:r>
              <a:rPr sz="2000" spc="-10" dirty="0">
                <a:latin typeface="Calibri"/>
                <a:cs typeface="Calibri"/>
              </a:rPr>
              <a:t>stasiun </a:t>
            </a:r>
            <a:r>
              <a:rPr sz="2000" spc="-35" dirty="0">
                <a:latin typeface="Calibri"/>
                <a:cs typeface="Calibri"/>
              </a:rPr>
              <a:t>besar, 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pelayanan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penumpang,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barang </a:t>
            </a:r>
            <a:r>
              <a:rPr sz="2000" spc="-5" dirty="0">
                <a:latin typeface="Calibri"/>
                <a:cs typeface="Calibri"/>
              </a:rPr>
              <a:t>dan langsiran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dipisahkan</a:t>
            </a:r>
            <a:endParaRPr sz="2000" dirty="0">
              <a:latin typeface="Calibri"/>
              <a:cs typeface="Calibri"/>
            </a:endParaRPr>
          </a:p>
        </p:txBody>
      </p:sp>
      <p:pic>
        <p:nvPicPr>
          <p:cNvPr id="7" name="object 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183999" y="2195507"/>
            <a:ext cx="5307140" cy="4109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147282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117558" y="836674"/>
            <a:ext cx="7927125" cy="49096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606863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4060513" y="1445733"/>
            <a:ext cx="1361440" cy="4270375"/>
            <a:chOff x="3133280" y="906716"/>
            <a:chExt cx="1361440" cy="4270375"/>
          </a:xfrm>
        </p:grpSpPr>
        <p:sp>
          <p:nvSpPr>
            <p:cNvPr id="3" name="object 3"/>
            <p:cNvSpPr/>
            <p:nvPr/>
          </p:nvSpPr>
          <p:spPr>
            <a:xfrm>
              <a:off x="3952493" y="1024889"/>
              <a:ext cx="529590" cy="4032885"/>
            </a:xfrm>
            <a:custGeom>
              <a:avLst/>
              <a:gdLst/>
              <a:ahLst/>
              <a:cxnLst/>
              <a:rect l="l" t="t" r="r" b="b"/>
              <a:pathLst>
                <a:path w="529589" h="4032885">
                  <a:moveTo>
                    <a:pt x="0" y="2016252"/>
                  </a:moveTo>
                  <a:lnTo>
                    <a:pt x="264540" y="2016252"/>
                  </a:lnTo>
                  <a:lnTo>
                    <a:pt x="264540" y="4032504"/>
                  </a:lnTo>
                  <a:lnTo>
                    <a:pt x="529081" y="4032504"/>
                  </a:lnTo>
                </a:path>
                <a:path w="529589" h="4032885">
                  <a:moveTo>
                    <a:pt x="0" y="2016252"/>
                  </a:moveTo>
                  <a:lnTo>
                    <a:pt x="264540" y="2016252"/>
                  </a:lnTo>
                  <a:lnTo>
                    <a:pt x="264540" y="3024378"/>
                  </a:lnTo>
                  <a:lnTo>
                    <a:pt x="529081" y="3024378"/>
                  </a:lnTo>
                </a:path>
                <a:path w="529589" h="4032885">
                  <a:moveTo>
                    <a:pt x="0" y="2016252"/>
                  </a:moveTo>
                  <a:lnTo>
                    <a:pt x="529081" y="2016252"/>
                  </a:lnTo>
                </a:path>
                <a:path w="529589" h="4032885">
                  <a:moveTo>
                    <a:pt x="0" y="2017014"/>
                  </a:moveTo>
                  <a:lnTo>
                    <a:pt x="264540" y="2017014"/>
                  </a:lnTo>
                  <a:lnTo>
                    <a:pt x="264540" y="1008888"/>
                  </a:lnTo>
                  <a:lnTo>
                    <a:pt x="529081" y="1008888"/>
                  </a:lnTo>
                </a:path>
                <a:path w="529589" h="4032885">
                  <a:moveTo>
                    <a:pt x="0" y="2016252"/>
                  </a:moveTo>
                  <a:lnTo>
                    <a:pt x="264540" y="2016252"/>
                  </a:lnTo>
                  <a:lnTo>
                    <a:pt x="264540" y="0"/>
                  </a:lnTo>
                  <a:lnTo>
                    <a:pt x="529081" y="0"/>
                  </a:lnTo>
                </a:path>
              </a:pathLst>
            </a:custGeom>
            <a:ln w="25908">
              <a:solidFill>
                <a:srgbClr val="9BBA58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3146297" y="919733"/>
              <a:ext cx="806450" cy="4244340"/>
            </a:xfrm>
            <a:custGeom>
              <a:avLst/>
              <a:gdLst/>
              <a:ahLst/>
              <a:cxnLst/>
              <a:rect l="l" t="t" r="r" b="b"/>
              <a:pathLst>
                <a:path w="806450" h="4244340">
                  <a:moveTo>
                    <a:pt x="806196" y="0"/>
                  </a:moveTo>
                  <a:lnTo>
                    <a:pt x="0" y="0"/>
                  </a:lnTo>
                  <a:lnTo>
                    <a:pt x="0" y="4244340"/>
                  </a:lnTo>
                  <a:lnTo>
                    <a:pt x="806196" y="4244340"/>
                  </a:lnTo>
                  <a:lnTo>
                    <a:pt x="806196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3146297" y="919733"/>
              <a:ext cx="806450" cy="4244340"/>
            </a:xfrm>
            <a:custGeom>
              <a:avLst/>
              <a:gdLst/>
              <a:ahLst/>
              <a:cxnLst/>
              <a:rect l="l" t="t" r="r" b="b"/>
              <a:pathLst>
                <a:path w="806450" h="4244340">
                  <a:moveTo>
                    <a:pt x="0" y="4244340"/>
                  </a:moveTo>
                  <a:lnTo>
                    <a:pt x="806196" y="4244340"/>
                  </a:lnTo>
                  <a:lnTo>
                    <a:pt x="806196" y="0"/>
                  </a:lnTo>
                  <a:lnTo>
                    <a:pt x="0" y="0"/>
                  </a:lnTo>
                  <a:lnTo>
                    <a:pt x="0" y="4244340"/>
                  </a:lnTo>
                </a:path>
              </a:pathLst>
            </a:custGeom>
            <a:ln w="25908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/>
          <p:nvPr/>
        </p:nvSpPr>
        <p:spPr>
          <a:xfrm>
            <a:off x="4298194" y="1934659"/>
            <a:ext cx="359073" cy="3291204"/>
          </a:xfrm>
          <a:prstGeom prst="rect">
            <a:avLst/>
          </a:prstGeom>
        </p:spPr>
        <p:txBody>
          <a:bodyPr vert="vert270" wrap="square" lIns="0" tIns="0" rIns="0" bIns="0" rtlCol="0">
            <a:spAutoFit/>
          </a:bodyPr>
          <a:lstStyle/>
          <a:p>
            <a:pPr marL="12700">
              <a:lnSpc>
                <a:spcPts val="2755"/>
              </a:lnSpc>
            </a:pPr>
            <a:r>
              <a:rPr sz="2800" spc="-5" dirty="0">
                <a:solidFill>
                  <a:srgbClr val="FFFFFF"/>
                </a:solidFill>
                <a:latin typeface="Calibri"/>
                <a:cs typeface="Calibri"/>
              </a:rPr>
              <a:t>Menurut</a:t>
            </a:r>
            <a:r>
              <a:rPr sz="28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Calibri"/>
                <a:cs typeface="Calibri"/>
              </a:rPr>
              <a:t>kegunaannya</a:t>
            </a:r>
            <a:endParaRPr sz="2800">
              <a:latin typeface="Calibri"/>
              <a:cs typeface="Calibri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5397125" y="1148617"/>
            <a:ext cx="2670175" cy="4864735"/>
            <a:chOff x="4469891" y="609600"/>
            <a:chExt cx="2670175" cy="4864735"/>
          </a:xfrm>
        </p:grpSpPr>
        <p:sp>
          <p:nvSpPr>
            <p:cNvPr id="8" name="object 8"/>
            <p:cNvSpPr/>
            <p:nvPr/>
          </p:nvSpPr>
          <p:spPr>
            <a:xfrm>
              <a:off x="4482845" y="622553"/>
              <a:ext cx="2644140" cy="806450"/>
            </a:xfrm>
            <a:custGeom>
              <a:avLst/>
              <a:gdLst/>
              <a:ahLst/>
              <a:cxnLst/>
              <a:rect l="l" t="t" r="r" b="b"/>
              <a:pathLst>
                <a:path w="2644140" h="806450">
                  <a:moveTo>
                    <a:pt x="2644140" y="0"/>
                  </a:moveTo>
                  <a:lnTo>
                    <a:pt x="0" y="0"/>
                  </a:lnTo>
                  <a:lnTo>
                    <a:pt x="0" y="806196"/>
                  </a:lnTo>
                  <a:lnTo>
                    <a:pt x="2644140" y="806196"/>
                  </a:lnTo>
                  <a:lnTo>
                    <a:pt x="2644140" y="0"/>
                  </a:lnTo>
                  <a:close/>
                </a:path>
              </a:pathLst>
            </a:custGeom>
            <a:solidFill>
              <a:srgbClr val="9BBA5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4482845" y="622553"/>
              <a:ext cx="2644140" cy="806450"/>
            </a:xfrm>
            <a:custGeom>
              <a:avLst/>
              <a:gdLst/>
              <a:ahLst/>
              <a:cxnLst/>
              <a:rect l="l" t="t" r="r" b="b"/>
              <a:pathLst>
                <a:path w="2644140" h="806450">
                  <a:moveTo>
                    <a:pt x="0" y="806196"/>
                  </a:moveTo>
                  <a:lnTo>
                    <a:pt x="2644140" y="806196"/>
                  </a:lnTo>
                  <a:lnTo>
                    <a:pt x="2644140" y="0"/>
                  </a:lnTo>
                  <a:lnTo>
                    <a:pt x="0" y="0"/>
                  </a:lnTo>
                  <a:lnTo>
                    <a:pt x="0" y="806196"/>
                  </a:lnTo>
                  <a:close/>
                </a:path>
              </a:pathLst>
            </a:custGeom>
            <a:ln w="25908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4482845" y="1629917"/>
              <a:ext cx="2644140" cy="806450"/>
            </a:xfrm>
            <a:custGeom>
              <a:avLst/>
              <a:gdLst/>
              <a:ahLst/>
              <a:cxnLst/>
              <a:rect l="l" t="t" r="r" b="b"/>
              <a:pathLst>
                <a:path w="2644140" h="806450">
                  <a:moveTo>
                    <a:pt x="2644140" y="0"/>
                  </a:moveTo>
                  <a:lnTo>
                    <a:pt x="0" y="0"/>
                  </a:lnTo>
                  <a:lnTo>
                    <a:pt x="0" y="806196"/>
                  </a:lnTo>
                  <a:lnTo>
                    <a:pt x="2644140" y="806196"/>
                  </a:lnTo>
                  <a:lnTo>
                    <a:pt x="2644140" y="0"/>
                  </a:lnTo>
                  <a:close/>
                </a:path>
              </a:pathLst>
            </a:custGeom>
            <a:solidFill>
              <a:srgbClr val="9BBA5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4482845" y="1629917"/>
              <a:ext cx="2644140" cy="806450"/>
            </a:xfrm>
            <a:custGeom>
              <a:avLst/>
              <a:gdLst/>
              <a:ahLst/>
              <a:cxnLst/>
              <a:rect l="l" t="t" r="r" b="b"/>
              <a:pathLst>
                <a:path w="2644140" h="806450">
                  <a:moveTo>
                    <a:pt x="0" y="806196"/>
                  </a:moveTo>
                  <a:lnTo>
                    <a:pt x="2644140" y="806196"/>
                  </a:lnTo>
                  <a:lnTo>
                    <a:pt x="2644140" y="0"/>
                  </a:lnTo>
                  <a:lnTo>
                    <a:pt x="0" y="0"/>
                  </a:lnTo>
                  <a:lnTo>
                    <a:pt x="0" y="806196"/>
                  </a:lnTo>
                  <a:close/>
                </a:path>
              </a:pathLst>
            </a:custGeom>
            <a:ln w="25908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4482845" y="2638805"/>
              <a:ext cx="2644140" cy="806450"/>
            </a:xfrm>
            <a:custGeom>
              <a:avLst/>
              <a:gdLst/>
              <a:ahLst/>
              <a:cxnLst/>
              <a:rect l="l" t="t" r="r" b="b"/>
              <a:pathLst>
                <a:path w="2644140" h="806450">
                  <a:moveTo>
                    <a:pt x="2644140" y="0"/>
                  </a:moveTo>
                  <a:lnTo>
                    <a:pt x="0" y="0"/>
                  </a:lnTo>
                  <a:lnTo>
                    <a:pt x="0" y="806196"/>
                  </a:lnTo>
                  <a:lnTo>
                    <a:pt x="2644140" y="806196"/>
                  </a:lnTo>
                  <a:lnTo>
                    <a:pt x="2644140" y="0"/>
                  </a:lnTo>
                  <a:close/>
                </a:path>
              </a:pathLst>
            </a:custGeom>
            <a:solidFill>
              <a:srgbClr val="9BBA5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4482845" y="2638805"/>
              <a:ext cx="2644140" cy="806450"/>
            </a:xfrm>
            <a:custGeom>
              <a:avLst/>
              <a:gdLst/>
              <a:ahLst/>
              <a:cxnLst/>
              <a:rect l="l" t="t" r="r" b="b"/>
              <a:pathLst>
                <a:path w="2644140" h="806450">
                  <a:moveTo>
                    <a:pt x="0" y="806196"/>
                  </a:moveTo>
                  <a:lnTo>
                    <a:pt x="2644140" y="806196"/>
                  </a:lnTo>
                  <a:lnTo>
                    <a:pt x="2644140" y="0"/>
                  </a:lnTo>
                  <a:lnTo>
                    <a:pt x="0" y="0"/>
                  </a:lnTo>
                  <a:lnTo>
                    <a:pt x="0" y="806196"/>
                  </a:lnTo>
                  <a:close/>
                </a:path>
              </a:pathLst>
            </a:custGeom>
            <a:ln w="25908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4482845" y="3646170"/>
              <a:ext cx="2644140" cy="806450"/>
            </a:xfrm>
            <a:custGeom>
              <a:avLst/>
              <a:gdLst/>
              <a:ahLst/>
              <a:cxnLst/>
              <a:rect l="l" t="t" r="r" b="b"/>
              <a:pathLst>
                <a:path w="2644140" h="806450">
                  <a:moveTo>
                    <a:pt x="2644140" y="0"/>
                  </a:moveTo>
                  <a:lnTo>
                    <a:pt x="0" y="0"/>
                  </a:lnTo>
                  <a:lnTo>
                    <a:pt x="0" y="806195"/>
                  </a:lnTo>
                  <a:lnTo>
                    <a:pt x="2644140" y="806195"/>
                  </a:lnTo>
                  <a:lnTo>
                    <a:pt x="2644140" y="0"/>
                  </a:lnTo>
                  <a:close/>
                </a:path>
              </a:pathLst>
            </a:custGeom>
            <a:solidFill>
              <a:srgbClr val="9BBA5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4482845" y="3646170"/>
              <a:ext cx="2644140" cy="806450"/>
            </a:xfrm>
            <a:custGeom>
              <a:avLst/>
              <a:gdLst/>
              <a:ahLst/>
              <a:cxnLst/>
              <a:rect l="l" t="t" r="r" b="b"/>
              <a:pathLst>
                <a:path w="2644140" h="806450">
                  <a:moveTo>
                    <a:pt x="0" y="806195"/>
                  </a:moveTo>
                  <a:lnTo>
                    <a:pt x="2644140" y="806195"/>
                  </a:lnTo>
                  <a:lnTo>
                    <a:pt x="2644140" y="0"/>
                  </a:lnTo>
                  <a:lnTo>
                    <a:pt x="0" y="0"/>
                  </a:lnTo>
                  <a:lnTo>
                    <a:pt x="0" y="806195"/>
                  </a:lnTo>
                  <a:close/>
                </a:path>
              </a:pathLst>
            </a:custGeom>
            <a:ln w="25908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4482845" y="4655058"/>
              <a:ext cx="2644140" cy="806450"/>
            </a:xfrm>
            <a:custGeom>
              <a:avLst/>
              <a:gdLst/>
              <a:ahLst/>
              <a:cxnLst/>
              <a:rect l="l" t="t" r="r" b="b"/>
              <a:pathLst>
                <a:path w="2644140" h="806450">
                  <a:moveTo>
                    <a:pt x="2644140" y="0"/>
                  </a:moveTo>
                  <a:lnTo>
                    <a:pt x="0" y="0"/>
                  </a:lnTo>
                  <a:lnTo>
                    <a:pt x="0" y="806196"/>
                  </a:lnTo>
                  <a:lnTo>
                    <a:pt x="2644140" y="806196"/>
                  </a:lnTo>
                  <a:lnTo>
                    <a:pt x="2644140" y="0"/>
                  </a:lnTo>
                  <a:close/>
                </a:path>
              </a:pathLst>
            </a:custGeom>
            <a:solidFill>
              <a:srgbClr val="9BBA5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4482845" y="4655058"/>
              <a:ext cx="2644140" cy="806450"/>
            </a:xfrm>
            <a:custGeom>
              <a:avLst/>
              <a:gdLst/>
              <a:ahLst/>
              <a:cxnLst/>
              <a:rect l="l" t="t" r="r" b="b"/>
              <a:pathLst>
                <a:path w="2644140" h="806450">
                  <a:moveTo>
                    <a:pt x="0" y="806196"/>
                  </a:moveTo>
                  <a:lnTo>
                    <a:pt x="2644140" y="806196"/>
                  </a:lnTo>
                  <a:lnTo>
                    <a:pt x="2644140" y="0"/>
                  </a:lnTo>
                  <a:lnTo>
                    <a:pt x="0" y="0"/>
                  </a:lnTo>
                  <a:lnTo>
                    <a:pt x="0" y="806196"/>
                  </a:lnTo>
                  <a:close/>
                </a:path>
              </a:pathLst>
            </a:custGeom>
            <a:ln w="25908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8" name="object 18"/>
          <p:cNvSpPr txBox="1"/>
          <p:nvPr/>
        </p:nvSpPr>
        <p:spPr>
          <a:xfrm>
            <a:off x="5412746" y="1179554"/>
            <a:ext cx="2639060" cy="457136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algn="ctr">
              <a:lnSpc>
                <a:spcPts val="2645"/>
              </a:lnSpc>
              <a:spcBef>
                <a:spcPts val="105"/>
              </a:spcBef>
            </a:pPr>
            <a:r>
              <a:rPr sz="2300" spc="-5" dirty="0">
                <a:solidFill>
                  <a:srgbClr val="FFFFFF"/>
                </a:solidFill>
                <a:latin typeface="Calibri"/>
                <a:cs typeface="Calibri"/>
              </a:rPr>
              <a:t>Emplasemen</a:t>
            </a:r>
            <a:endParaRPr sz="2300">
              <a:latin typeface="Calibri"/>
              <a:cs typeface="Calibri"/>
            </a:endParaRPr>
          </a:p>
          <a:p>
            <a:pPr algn="ctr">
              <a:lnSpc>
                <a:spcPts val="2645"/>
              </a:lnSpc>
            </a:pPr>
            <a:r>
              <a:rPr sz="2300" spc="-5" dirty="0">
                <a:solidFill>
                  <a:srgbClr val="FFFFFF"/>
                </a:solidFill>
                <a:latin typeface="Calibri"/>
                <a:cs typeface="Calibri"/>
              </a:rPr>
              <a:t>stasiun/penumpang</a:t>
            </a:r>
            <a:endParaRPr sz="2300">
              <a:latin typeface="Calibri"/>
              <a:cs typeface="Calibri"/>
            </a:endParaRPr>
          </a:p>
          <a:p>
            <a:pPr>
              <a:spcBef>
                <a:spcPts val="5"/>
              </a:spcBef>
            </a:pPr>
            <a:endParaRPr sz="3200">
              <a:latin typeface="Calibri"/>
              <a:cs typeface="Calibri"/>
            </a:endParaRPr>
          </a:p>
          <a:p>
            <a:pPr marL="103505" indent="27305"/>
            <a:r>
              <a:rPr sz="2300" spc="-5" dirty="0">
                <a:solidFill>
                  <a:srgbClr val="FFFFFF"/>
                </a:solidFill>
                <a:latin typeface="Calibri"/>
                <a:cs typeface="Calibri"/>
              </a:rPr>
              <a:t>Emplasemen</a:t>
            </a:r>
            <a:r>
              <a:rPr sz="2300" spc="-1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300" dirty="0">
                <a:solidFill>
                  <a:srgbClr val="FFFFFF"/>
                </a:solidFill>
                <a:latin typeface="Calibri"/>
                <a:cs typeface="Calibri"/>
              </a:rPr>
              <a:t>langsir</a:t>
            </a:r>
            <a:endParaRPr sz="2300">
              <a:latin typeface="Calibri"/>
              <a:cs typeface="Calibri"/>
            </a:endParaRPr>
          </a:p>
          <a:p>
            <a:pPr>
              <a:spcBef>
                <a:spcPts val="40"/>
              </a:spcBef>
            </a:pPr>
            <a:endParaRPr sz="3400">
              <a:latin typeface="Calibri"/>
              <a:cs typeface="Calibri"/>
            </a:endParaRPr>
          </a:p>
          <a:p>
            <a:pPr marL="12700" marR="5080" indent="-3810" algn="ctr">
              <a:lnSpc>
                <a:spcPts val="2530"/>
              </a:lnSpc>
            </a:pPr>
            <a:r>
              <a:rPr sz="2300" spc="-5" dirty="0">
                <a:solidFill>
                  <a:srgbClr val="FFFFFF"/>
                </a:solidFill>
                <a:latin typeface="Calibri"/>
                <a:cs typeface="Calibri"/>
              </a:rPr>
              <a:t>Emplasemen </a:t>
            </a:r>
            <a:r>
              <a:rPr sz="2300" spc="-10" dirty="0">
                <a:solidFill>
                  <a:srgbClr val="FFFFFF"/>
                </a:solidFill>
                <a:latin typeface="Calibri"/>
                <a:cs typeface="Calibri"/>
              </a:rPr>
              <a:t>stasiun </a:t>
            </a:r>
            <a:r>
              <a:rPr sz="2300" spc="-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300" spc="-30" dirty="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sz="2300" dirty="0">
                <a:solidFill>
                  <a:srgbClr val="FFFFFF"/>
                </a:solidFill>
                <a:latin typeface="Calibri"/>
                <a:cs typeface="Calibri"/>
              </a:rPr>
              <a:t>aban</a:t>
            </a:r>
            <a:r>
              <a:rPr sz="2300" spc="80" dirty="0">
                <a:solidFill>
                  <a:srgbClr val="FFFFFF"/>
                </a:solidFill>
                <a:latin typeface="Calibri"/>
                <a:cs typeface="Calibri"/>
              </a:rPr>
              <a:t>g</a:t>
            </a:r>
            <a:r>
              <a:rPr sz="2300" spc="-5" dirty="0">
                <a:solidFill>
                  <a:srgbClr val="FFFFFF"/>
                </a:solidFill>
                <a:latin typeface="Calibri"/>
                <a:cs typeface="Calibri"/>
              </a:rPr>
              <a:t>/pe</a:t>
            </a:r>
            <a:r>
              <a:rPr sz="2300" dirty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2300" spc="-30" dirty="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sz="2300" dirty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2300" spc="-25" dirty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2300" dirty="0">
                <a:solidFill>
                  <a:srgbClr val="FFFFFF"/>
                </a:solidFill>
                <a:latin typeface="Calibri"/>
                <a:cs typeface="Calibri"/>
              </a:rPr>
              <a:t>tuman</a:t>
            </a:r>
            <a:endParaRPr sz="2300">
              <a:latin typeface="Calibri"/>
              <a:cs typeface="Calibri"/>
            </a:endParaRPr>
          </a:p>
          <a:p>
            <a:pPr>
              <a:spcBef>
                <a:spcPts val="20"/>
              </a:spcBef>
            </a:pPr>
            <a:endParaRPr sz="3150">
              <a:latin typeface="Calibri"/>
              <a:cs typeface="Calibri"/>
            </a:endParaRPr>
          </a:p>
          <a:p>
            <a:pPr marL="200025">
              <a:spcBef>
                <a:spcPts val="5"/>
              </a:spcBef>
            </a:pPr>
            <a:r>
              <a:rPr sz="2300" spc="-5" dirty="0">
                <a:solidFill>
                  <a:srgbClr val="FFFFFF"/>
                </a:solidFill>
                <a:latin typeface="Calibri"/>
                <a:cs typeface="Calibri"/>
              </a:rPr>
              <a:t>Emplasemen</a:t>
            </a:r>
            <a:r>
              <a:rPr sz="23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300" spc="-15" dirty="0">
                <a:solidFill>
                  <a:srgbClr val="FFFFFF"/>
                </a:solidFill>
                <a:latin typeface="Calibri"/>
                <a:cs typeface="Calibri"/>
              </a:rPr>
              <a:t>traksi</a:t>
            </a:r>
            <a:endParaRPr sz="23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2300">
              <a:latin typeface="Calibri"/>
              <a:cs typeface="Calibri"/>
            </a:endParaRPr>
          </a:p>
          <a:p>
            <a:pPr>
              <a:spcBef>
                <a:spcPts val="50"/>
              </a:spcBef>
            </a:pPr>
            <a:endParaRPr sz="1900">
              <a:latin typeface="Calibri"/>
              <a:cs typeface="Calibri"/>
            </a:endParaRPr>
          </a:p>
          <a:p>
            <a:pPr marL="111760"/>
            <a:r>
              <a:rPr sz="2300" spc="-5" dirty="0">
                <a:solidFill>
                  <a:srgbClr val="FFFFFF"/>
                </a:solidFill>
                <a:latin typeface="Calibri"/>
                <a:cs typeface="Calibri"/>
              </a:rPr>
              <a:t>Emplasemen</a:t>
            </a:r>
            <a:r>
              <a:rPr sz="23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300" spc="-10" dirty="0">
                <a:solidFill>
                  <a:srgbClr val="FFFFFF"/>
                </a:solidFill>
                <a:latin typeface="Calibri"/>
                <a:cs typeface="Calibri"/>
              </a:rPr>
              <a:t>barang</a:t>
            </a:r>
            <a:endParaRPr sz="230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54507172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482676" y="512944"/>
            <a:ext cx="7621905" cy="425450"/>
            <a:chOff x="1536191" y="464819"/>
            <a:chExt cx="7621905" cy="425450"/>
          </a:xfrm>
        </p:grpSpPr>
        <p:sp>
          <p:nvSpPr>
            <p:cNvPr id="3" name="object 3"/>
            <p:cNvSpPr/>
            <p:nvPr/>
          </p:nvSpPr>
          <p:spPr>
            <a:xfrm>
              <a:off x="1549145" y="477773"/>
              <a:ext cx="7595870" cy="399415"/>
            </a:xfrm>
            <a:custGeom>
              <a:avLst/>
              <a:gdLst/>
              <a:ahLst/>
              <a:cxnLst/>
              <a:rect l="l" t="t" r="r" b="b"/>
              <a:pathLst>
                <a:path w="7595870" h="399415">
                  <a:moveTo>
                    <a:pt x="7595616" y="0"/>
                  </a:moveTo>
                  <a:lnTo>
                    <a:pt x="0" y="0"/>
                  </a:lnTo>
                  <a:lnTo>
                    <a:pt x="0" y="399288"/>
                  </a:lnTo>
                  <a:lnTo>
                    <a:pt x="7595616" y="399288"/>
                  </a:lnTo>
                  <a:lnTo>
                    <a:pt x="759561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1549145" y="477773"/>
              <a:ext cx="7595870" cy="399415"/>
            </a:xfrm>
            <a:custGeom>
              <a:avLst/>
              <a:gdLst/>
              <a:ahLst/>
              <a:cxnLst/>
              <a:rect l="l" t="t" r="r" b="b"/>
              <a:pathLst>
                <a:path w="7595870" h="399415">
                  <a:moveTo>
                    <a:pt x="0" y="399288"/>
                  </a:moveTo>
                  <a:lnTo>
                    <a:pt x="7595616" y="399288"/>
                  </a:lnTo>
                  <a:lnTo>
                    <a:pt x="7595616" y="0"/>
                  </a:lnTo>
                  <a:lnTo>
                    <a:pt x="0" y="0"/>
                  </a:lnTo>
                  <a:lnTo>
                    <a:pt x="0" y="399288"/>
                  </a:lnTo>
                  <a:close/>
                </a:path>
              </a:pathLst>
            </a:custGeom>
            <a:ln w="25907">
              <a:solidFill>
                <a:srgbClr val="C0504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/>
          <p:nvPr/>
        </p:nvSpPr>
        <p:spPr>
          <a:xfrm>
            <a:off x="2573354" y="540835"/>
            <a:ext cx="6724650" cy="158940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spcBef>
                <a:spcPts val="105"/>
              </a:spcBef>
            </a:pPr>
            <a:r>
              <a:rPr sz="2000" b="1" i="1" spc="-5" dirty="0">
                <a:latin typeface="Calibri"/>
                <a:cs typeface="Calibri"/>
              </a:rPr>
              <a:t>Emplasemen</a:t>
            </a:r>
            <a:r>
              <a:rPr sz="2000" b="1" i="1" spc="-10" dirty="0">
                <a:latin typeface="Calibri"/>
                <a:cs typeface="Calibri"/>
              </a:rPr>
              <a:t> stasiun/penumpang</a:t>
            </a:r>
            <a:endParaRPr sz="2000">
              <a:latin typeface="Calibri"/>
              <a:cs typeface="Calibri"/>
            </a:endParaRPr>
          </a:p>
          <a:p>
            <a:pPr>
              <a:spcBef>
                <a:spcPts val="15"/>
              </a:spcBef>
            </a:pPr>
            <a:endParaRPr sz="2200">
              <a:latin typeface="Calibri"/>
              <a:cs typeface="Calibri"/>
            </a:endParaRPr>
          </a:p>
          <a:p>
            <a:pPr marL="156210" marR="5080" algn="just">
              <a:spcBef>
                <a:spcPts val="5"/>
              </a:spcBef>
            </a:pPr>
            <a:r>
              <a:rPr sz="2000" spc="-5" dirty="0">
                <a:latin typeface="Calibri"/>
                <a:cs typeface="Calibri"/>
              </a:rPr>
              <a:t>Digunakan untuk </a:t>
            </a:r>
            <a:r>
              <a:rPr sz="2000" spc="-10" dirty="0">
                <a:latin typeface="Calibri"/>
                <a:cs typeface="Calibri"/>
              </a:rPr>
              <a:t>memberikan </a:t>
            </a:r>
            <a:r>
              <a:rPr sz="2000" spc="-15" dirty="0">
                <a:latin typeface="Calibri"/>
                <a:cs typeface="Calibri"/>
              </a:rPr>
              <a:t>kesempatan </a:t>
            </a:r>
            <a:r>
              <a:rPr sz="2000" spc="-10" dirty="0">
                <a:latin typeface="Calibri"/>
                <a:cs typeface="Calibri"/>
              </a:rPr>
              <a:t>kepada </a:t>
            </a:r>
            <a:r>
              <a:rPr sz="2000" dirty="0">
                <a:latin typeface="Calibri"/>
                <a:cs typeface="Calibri"/>
              </a:rPr>
              <a:t>penumpang </a:t>
            </a:r>
            <a:r>
              <a:rPr sz="2000" spc="-44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untuk membeli </a:t>
            </a:r>
            <a:r>
              <a:rPr sz="2000" spc="-10" dirty="0">
                <a:latin typeface="Calibri"/>
                <a:cs typeface="Calibri"/>
              </a:rPr>
              <a:t>karcis, </a:t>
            </a:r>
            <a:r>
              <a:rPr sz="2000" spc="5" dirty="0">
                <a:latin typeface="Calibri"/>
                <a:cs typeface="Calibri"/>
              </a:rPr>
              <a:t>menunggu </a:t>
            </a:r>
            <a:r>
              <a:rPr sz="2000" spc="-15" dirty="0">
                <a:latin typeface="Calibri"/>
                <a:cs typeface="Calibri"/>
              </a:rPr>
              <a:t>datangnya </a:t>
            </a:r>
            <a:r>
              <a:rPr sz="2000" spc="-25" dirty="0">
                <a:latin typeface="Calibri"/>
                <a:cs typeface="Calibri"/>
              </a:rPr>
              <a:t>kereta </a:t>
            </a:r>
            <a:r>
              <a:rPr sz="2000" spc="-5" dirty="0">
                <a:latin typeface="Calibri"/>
                <a:cs typeface="Calibri"/>
              </a:rPr>
              <a:t>samapi naik </a:t>
            </a:r>
            <a:r>
              <a:rPr sz="2000" spc="-440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kereta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melalui</a:t>
            </a:r>
            <a:r>
              <a:rPr sz="2000" spc="20" dirty="0">
                <a:latin typeface="Calibri"/>
                <a:cs typeface="Calibri"/>
              </a:rPr>
              <a:t> </a:t>
            </a:r>
            <a:r>
              <a:rPr sz="2000" spc="-15" dirty="0">
                <a:latin typeface="Calibri"/>
                <a:cs typeface="Calibri"/>
              </a:rPr>
              <a:t>peron</a:t>
            </a:r>
            <a:endParaRPr sz="2000">
              <a:latin typeface="Calibri"/>
              <a:cs typeface="Calibri"/>
            </a:endParaRPr>
          </a:p>
        </p:txBody>
      </p:sp>
      <p:pic>
        <p:nvPicPr>
          <p:cNvPr id="6" name="object 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638124" y="2396608"/>
            <a:ext cx="7452359" cy="3523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886637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165684" y="1321308"/>
            <a:ext cx="8238663" cy="44607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868253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309420" y="686201"/>
            <a:ext cx="7621905" cy="425450"/>
            <a:chOff x="1536191" y="464819"/>
            <a:chExt cx="7621905" cy="425450"/>
          </a:xfrm>
        </p:grpSpPr>
        <p:sp>
          <p:nvSpPr>
            <p:cNvPr id="3" name="object 3"/>
            <p:cNvSpPr/>
            <p:nvPr/>
          </p:nvSpPr>
          <p:spPr>
            <a:xfrm>
              <a:off x="1549145" y="477773"/>
              <a:ext cx="7595870" cy="399415"/>
            </a:xfrm>
            <a:custGeom>
              <a:avLst/>
              <a:gdLst/>
              <a:ahLst/>
              <a:cxnLst/>
              <a:rect l="l" t="t" r="r" b="b"/>
              <a:pathLst>
                <a:path w="7595870" h="399415">
                  <a:moveTo>
                    <a:pt x="7595616" y="0"/>
                  </a:moveTo>
                  <a:lnTo>
                    <a:pt x="0" y="0"/>
                  </a:lnTo>
                  <a:lnTo>
                    <a:pt x="0" y="399288"/>
                  </a:lnTo>
                  <a:lnTo>
                    <a:pt x="7595616" y="399288"/>
                  </a:lnTo>
                  <a:lnTo>
                    <a:pt x="759561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1549145" y="477773"/>
              <a:ext cx="7595870" cy="399415"/>
            </a:xfrm>
            <a:custGeom>
              <a:avLst/>
              <a:gdLst/>
              <a:ahLst/>
              <a:cxnLst/>
              <a:rect l="l" t="t" r="r" b="b"/>
              <a:pathLst>
                <a:path w="7595870" h="399415">
                  <a:moveTo>
                    <a:pt x="0" y="399288"/>
                  </a:moveTo>
                  <a:lnTo>
                    <a:pt x="7595616" y="399288"/>
                  </a:lnTo>
                  <a:lnTo>
                    <a:pt x="7595616" y="0"/>
                  </a:lnTo>
                  <a:lnTo>
                    <a:pt x="0" y="0"/>
                  </a:lnTo>
                  <a:lnTo>
                    <a:pt x="0" y="399288"/>
                  </a:lnTo>
                  <a:close/>
                </a:path>
              </a:pathLst>
            </a:custGeom>
            <a:ln w="25907">
              <a:solidFill>
                <a:srgbClr val="C0504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/>
          <p:nvPr/>
        </p:nvSpPr>
        <p:spPr>
          <a:xfrm>
            <a:off x="2400098" y="714092"/>
            <a:ext cx="6330950" cy="128460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spcBef>
                <a:spcPts val="105"/>
              </a:spcBef>
            </a:pPr>
            <a:r>
              <a:rPr sz="2000" b="1" i="1" spc="-5" dirty="0">
                <a:latin typeface="Calibri"/>
                <a:cs typeface="Calibri"/>
              </a:rPr>
              <a:t>Emplasemen</a:t>
            </a:r>
            <a:r>
              <a:rPr sz="2000" b="1" i="1" spc="-20" dirty="0">
                <a:latin typeface="Calibri"/>
                <a:cs typeface="Calibri"/>
              </a:rPr>
              <a:t> </a:t>
            </a:r>
            <a:r>
              <a:rPr sz="2000" b="1" i="1" spc="-5" dirty="0">
                <a:latin typeface="Calibri"/>
                <a:cs typeface="Calibri"/>
              </a:rPr>
              <a:t>stasiun</a:t>
            </a:r>
            <a:r>
              <a:rPr sz="2000" b="1" i="1" spc="-60" dirty="0">
                <a:latin typeface="Calibri"/>
                <a:cs typeface="Calibri"/>
              </a:rPr>
              <a:t> </a:t>
            </a:r>
            <a:r>
              <a:rPr sz="2000" b="1" i="1" dirty="0">
                <a:latin typeface="Calibri"/>
                <a:cs typeface="Calibri"/>
              </a:rPr>
              <a:t>pencatuman</a:t>
            </a:r>
            <a:r>
              <a:rPr sz="2000" b="1" i="1" spc="-55" dirty="0">
                <a:latin typeface="Calibri"/>
                <a:cs typeface="Calibri"/>
              </a:rPr>
              <a:t> </a:t>
            </a:r>
            <a:r>
              <a:rPr sz="2000" b="1" i="1" spc="-5" dirty="0">
                <a:latin typeface="Calibri"/>
                <a:cs typeface="Calibri"/>
              </a:rPr>
              <a:t>atau</a:t>
            </a:r>
            <a:r>
              <a:rPr sz="2000" b="1" i="1" spc="-30" dirty="0">
                <a:latin typeface="Calibri"/>
                <a:cs typeface="Calibri"/>
              </a:rPr>
              <a:t> </a:t>
            </a:r>
            <a:r>
              <a:rPr sz="2000" b="1" i="1" spc="-5" dirty="0">
                <a:latin typeface="Calibri"/>
                <a:cs typeface="Calibri"/>
              </a:rPr>
              <a:t>cabang</a:t>
            </a:r>
            <a:endParaRPr sz="2000" dirty="0">
              <a:latin typeface="Calibri"/>
              <a:cs typeface="Calibri"/>
            </a:endParaRPr>
          </a:p>
          <a:p>
            <a:pPr>
              <a:spcBef>
                <a:spcPts val="15"/>
              </a:spcBef>
            </a:pPr>
            <a:endParaRPr sz="2200" dirty="0">
              <a:latin typeface="Calibri"/>
              <a:cs typeface="Calibri"/>
            </a:endParaRPr>
          </a:p>
          <a:p>
            <a:pPr marL="156210">
              <a:spcBef>
                <a:spcPts val="5"/>
              </a:spcBef>
            </a:pPr>
            <a:r>
              <a:rPr sz="2000" spc="-5" dirty="0">
                <a:latin typeface="Calibri"/>
                <a:cs typeface="Calibri"/>
              </a:rPr>
              <a:t>Direncanakan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agar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peralihan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kereta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dirty="0" err="1">
                <a:latin typeface="Calibri"/>
                <a:cs typeface="Calibri"/>
              </a:rPr>
              <a:t>api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10" dirty="0" err="1" smtClean="0">
                <a:latin typeface="Calibri"/>
                <a:cs typeface="Calibri"/>
              </a:rPr>
              <a:t>antar</a:t>
            </a:r>
            <a:r>
              <a:rPr sz="2000" dirty="0" smtClean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lintas</a:t>
            </a:r>
            <a:r>
              <a:rPr sz="2000" spc="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cabang</a:t>
            </a:r>
          </a:p>
          <a:p>
            <a:pPr marL="156210"/>
            <a:r>
              <a:rPr sz="2000" spc="-10" dirty="0">
                <a:latin typeface="Calibri"/>
                <a:cs typeface="Calibri"/>
              </a:rPr>
              <a:t>dengan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lintasan</a:t>
            </a:r>
            <a:r>
              <a:rPr sz="2000" spc="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induk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dapat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dilakukan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dengan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mudah</a:t>
            </a:r>
            <a:endParaRPr sz="2000" dirty="0">
              <a:latin typeface="Calibri"/>
              <a:cs typeface="Calibri"/>
            </a:endParaRPr>
          </a:p>
        </p:txBody>
      </p:sp>
      <p:pic>
        <p:nvPicPr>
          <p:cNvPr id="6" name="object 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327452" y="2054754"/>
            <a:ext cx="5583935" cy="4133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303961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617430" y="734328"/>
            <a:ext cx="7621905" cy="425450"/>
            <a:chOff x="1536191" y="464819"/>
            <a:chExt cx="7621905" cy="425450"/>
          </a:xfrm>
        </p:grpSpPr>
        <p:sp>
          <p:nvSpPr>
            <p:cNvPr id="3" name="object 3"/>
            <p:cNvSpPr/>
            <p:nvPr/>
          </p:nvSpPr>
          <p:spPr>
            <a:xfrm>
              <a:off x="1549145" y="477773"/>
              <a:ext cx="7595870" cy="399415"/>
            </a:xfrm>
            <a:custGeom>
              <a:avLst/>
              <a:gdLst/>
              <a:ahLst/>
              <a:cxnLst/>
              <a:rect l="l" t="t" r="r" b="b"/>
              <a:pathLst>
                <a:path w="7595870" h="399415">
                  <a:moveTo>
                    <a:pt x="7595616" y="0"/>
                  </a:moveTo>
                  <a:lnTo>
                    <a:pt x="0" y="0"/>
                  </a:lnTo>
                  <a:lnTo>
                    <a:pt x="0" y="399288"/>
                  </a:lnTo>
                  <a:lnTo>
                    <a:pt x="7595616" y="399288"/>
                  </a:lnTo>
                  <a:lnTo>
                    <a:pt x="759561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1549145" y="477773"/>
              <a:ext cx="7595870" cy="399415"/>
            </a:xfrm>
            <a:custGeom>
              <a:avLst/>
              <a:gdLst/>
              <a:ahLst/>
              <a:cxnLst/>
              <a:rect l="l" t="t" r="r" b="b"/>
              <a:pathLst>
                <a:path w="7595870" h="399415">
                  <a:moveTo>
                    <a:pt x="0" y="399288"/>
                  </a:moveTo>
                  <a:lnTo>
                    <a:pt x="7595616" y="399288"/>
                  </a:lnTo>
                  <a:lnTo>
                    <a:pt x="7595616" y="0"/>
                  </a:lnTo>
                  <a:lnTo>
                    <a:pt x="0" y="0"/>
                  </a:lnTo>
                  <a:lnTo>
                    <a:pt x="0" y="399288"/>
                  </a:lnTo>
                  <a:close/>
                </a:path>
              </a:pathLst>
            </a:custGeom>
            <a:ln w="25907">
              <a:solidFill>
                <a:srgbClr val="C0504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/>
          <p:nvPr/>
        </p:nvSpPr>
        <p:spPr>
          <a:xfrm>
            <a:off x="2708109" y="762219"/>
            <a:ext cx="6735445" cy="158940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spcBef>
                <a:spcPts val="105"/>
              </a:spcBef>
            </a:pPr>
            <a:r>
              <a:rPr sz="2000" b="1" i="1" spc="-5" dirty="0">
                <a:latin typeface="Calibri"/>
                <a:cs typeface="Calibri"/>
              </a:rPr>
              <a:t>Emplasemen</a:t>
            </a:r>
            <a:r>
              <a:rPr sz="2000" b="1" i="1" spc="-20" dirty="0">
                <a:latin typeface="Calibri"/>
                <a:cs typeface="Calibri"/>
              </a:rPr>
              <a:t> </a:t>
            </a:r>
            <a:r>
              <a:rPr sz="2000" b="1" i="1" spc="-5" dirty="0">
                <a:latin typeface="Calibri"/>
                <a:cs typeface="Calibri"/>
              </a:rPr>
              <a:t>penyusun</a:t>
            </a:r>
            <a:r>
              <a:rPr sz="2000" b="1" i="1" spc="-50" dirty="0">
                <a:latin typeface="Calibri"/>
                <a:cs typeface="Calibri"/>
              </a:rPr>
              <a:t> </a:t>
            </a:r>
            <a:r>
              <a:rPr sz="2000" b="1" i="1" spc="-5" dirty="0">
                <a:latin typeface="Calibri"/>
                <a:cs typeface="Calibri"/>
              </a:rPr>
              <a:t>/depo</a:t>
            </a:r>
            <a:r>
              <a:rPr sz="2000" b="1" i="1" spc="-20" dirty="0">
                <a:latin typeface="Calibri"/>
                <a:cs typeface="Calibri"/>
              </a:rPr>
              <a:t> kereta</a:t>
            </a:r>
            <a:endParaRPr sz="2000">
              <a:latin typeface="Calibri"/>
              <a:cs typeface="Calibri"/>
            </a:endParaRPr>
          </a:p>
          <a:p>
            <a:pPr>
              <a:spcBef>
                <a:spcPts val="15"/>
              </a:spcBef>
            </a:pPr>
            <a:endParaRPr sz="2200">
              <a:latin typeface="Calibri"/>
              <a:cs typeface="Calibri"/>
            </a:endParaRPr>
          </a:p>
          <a:p>
            <a:pPr marL="156210" marR="5080">
              <a:spcBef>
                <a:spcPts val="5"/>
              </a:spcBef>
            </a:pPr>
            <a:r>
              <a:rPr sz="2000" spc="-40" dirty="0">
                <a:latin typeface="Calibri"/>
                <a:cs typeface="Calibri"/>
              </a:rPr>
              <a:t>Tempat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untuk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membersihkan,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memeriksa,</a:t>
            </a:r>
            <a:r>
              <a:rPr sz="2000" spc="3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memperbaiki 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15" dirty="0">
                <a:latin typeface="Calibri"/>
                <a:cs typeface="Calibri"/>
              </a:rPr>
              <a:t>kerusakan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kecil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dan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melengkapi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25" dirty="0">
                <a:latin typeface="Calibri"/>
                <a:cs typeface="Calibri"/>
              </a:rPr>
              <a:t>kereta</a:t>
            </a:r>
            <a:r>
              <a:rPr sz="2000" spc="35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–kereta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kembali</a:t>
            </a:r>
            <a:r>
              <a:rPr sz="2000" spc="-5" dirty="0">
                <a:latin typeface="Calibri"/>
                <a:cs typeface="Calibri"/>
              </a:rPr>
              <a:t> menjadi </a:t>
            </a:r>
            <a:r>
              <a:rPr sz="2000" spc="-44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rangkaian </a:t>
            </a:r>
            <a:r>
              <a:rPr sz="2000" spc="-20" dirty="0">
                <a:latin typeface="Calibri"/>
                <a:cs typeface="Calibri"/>
              </a:rPr>
              <a:t>kereta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yang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disiapkan</a:t>
            </a:r>
            <a:r>
              <a:rPr sz="2000" spc="2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di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sepur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untuk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diberangkatkan</a:t>
            </a:r>
            <a:endParaRPr sz="2000">
              <a:latin typeface="Calibri"/>
              <a:cs typeface="Calibri"/>
            </a:endParaRPr>
          </a:p>
        </p:txBody>
      </p:sp>
      <p:pic>
        <p:nvPicPr>
          <p:cNvPr id="6" name="object 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132542" y="2691144"/>
            <a:ext cx="5934456" cy="36713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520854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290168" y="801705"/>
            <a:ext cx="7621905" cy="425450"/>
            <a:chOff x="1536191" y="464819"/>
            <a:chExt cx="7621905" cy="425450"/>
          </a:xfrm>
        </p:grpSpPr>
        <p:sp>
          <p:nvSpPr>
            <p:cNvPr id="3" name="object 3"/>
            <p:cNvSpPr/>
            <p:nvPr/>
          </p:nvSpPr>
          <p:spPr>
            <a:xfrm>
              <a:off x="1549145" y="477773"/>
              <a:ext cx="7595870" cy="399415"/>
            </a:xfrm>
            <a:custGeom>
              <a:avLst/>
              <a:gdLst/>
              <a:ahLst/>
              <a:cxnLst/>
              <a:rect l="l" t="t" r="r" b="b"/>
              <a:pathLst>
                <a:path w="7595870" h="399415">
                  <a:moveTo>
                    <a:pt x="7595616" y="0"/>
                  </a:moveTo>
                  <a:lnTo>
                    <a:pt x="0" y="0"/>
                  </a:lnTo>
                  <a:lnTo>
                    <a:pt x="0" y="399288"/>
                  </a:lnTo>
                  <a:lnTo>
                    <a:pt x="7595616" y="399288"/>
                  </a:lnTo>
                  <a:lnTo>
                    <a:pt x="759561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1549145" y="477773"/>
              <a:ext cx="7595870" cy="399415"/>
            </a:xfrm>
            <a:custGeom>
              <a:avLst/>
              <a:gdLst/>
              <a:ahLst/>
              <a:cxnLst/>
              <a:rect l="l" t="t" r="r" b="b"/>
              <a:pathLst>
                <a:path w="7595870" h="399415">
                  <a:moveTo>
                    <a:pt x="0" y="399288"/>
                  </a:moveTo>
                  <a:lnTo>
                    <a:pt x="7595616" y="399288"/>
                  </a:lnTo>
                  <a:lnTo>
                    <a:pt x="7595616" y="0"/>
                  </a:lnTo>
                  <a:lnTo>
                    <a:pt x="0" y="0"/>
                  </a:lnTo>
                  <a:lnTo>
                    <a:pt x="0" y="399288"/>
                  </a:lnTo>
                  <a:close/>
                </a:path>
              </a:pathLst>
            </a:custGeom>
            <a:ln w="25907">
              <a:solidFill>
                <a:srgbClr val="C0504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2380846" y="829595"/>
            <a:ext cx="2189480" cy="331470"/>
          </a:xfrm>
          <a:prstGeom prst="rect">
            <a:avLst/>
          </a:prstGeom>
        </p:spPr>
        <p:txBody>
          <a:bodyPr vert="horz" wrap="square" lIns="0" tIns="13335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5" dirty="0">
                <a:solidFill>
                  <a:srgbClr val="000000"/>
                </a:solidFill>
              </a:rPr>
              <a:t>Emplasemen</a:t>
            </a:r>
            <a:r>
              <a:rPr sz="2000" spc="-50" dirty="0">
                <a:solidFill>
                  <a:srgbClr val="000000"/>
                </a:solidFill>
              </a:rPr>
              <a:t> </a:t>
            </a:r>
            <a:r>
              <a:rPr sz="2000" spc="-5" dirty="0">
                <a:solidFill>
                  <a:srgbClr val="000000"/>
                </a:solidFill>
              </a:rPr>
              <a:t>barang</a:t>
            </a:r>
            <a:endParaRPr sz="2000"/>
          </a:p>
        </p:txBody>
      </p:sp>
      <p:sp>
        <p:nvSpPr>
          <p:cNvPr id="6" name="object 6"/>
          <p:cNvSpPr txBox="1"/>
          <p:nvPr/>
        </p:nvSpPr>
        <p:spPr>
          <a:xfrm>
            <a:off x="2524609" y="1478108"/>
            <a:ext cx="6579234" cy="94106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>
              <a:spcBef>
                <a:spcPts val="105"/>
              </a:spcBef>
            </a:pPr>
            <a:r>
              <a:rPr sz="2000" spc="-5" dirty="0">
                <a:latin typeface="Calibri"/>
                <a:cs typeface="Calibri"/>
              </a:rPr>
              <a:t>Dibuat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khusus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untuk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melayani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pengiriman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15" dirty="0">
                <a:latin typeface="Calibri"/>
                <a:cs typeface="Calibri"/>
              </a:rPr>
              <a:t>atau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penerimaan 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barang.</a:t>
            </a:r>
            <a:r>
              <a:rPr sz="2000" spc="-15" dirty="0">
                <a:latin typeface="Calibri"/>
                <a:cs typeface="Calibri"/>
              </a:rPr>
              <a:t> Umumnya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terletak</a:t>
            </a:r>
            <a:r>
              <a:rPr sz="2000" spc="3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didaerah</a:t>
            </a:r>
            <a:r>
              <a:rPr sz="2000" spc="-5" dirty="0">
                <a:latin typeface="Calibri"/>
                <a:cs typeface="Calibri"/>
              </a:rPr>
              <a:t> industri,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perdagangan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atau </a:t>
            </a:r>
            <a:r>
              <a:rPr sz="2000" spc="-44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pergudangan.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Contoh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stasiun</a:t>
            </a:r>
            <a:r>
              <a:rPr sz="2000" spc="2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Gedebage,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Dry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port</a:t>
            </a:r>
            <a:r>
              <a:rPr sz="2000" spc="-10" dirty="0">
                <a:latin typeface="Calibri"/>
                <a:cs typeface="Calibri"/>
              </a:rPr>
              <a:t> cikarang</a:t>
            </a:r>
            <a:endParaRPr sz="2000">
              <a:latin typeface="Calibri"/>
              <a:cs typeface="Calibri"/>
            </a:endParaRPr>
          </a:p>
        </p:txBody>
      </p:sp>
      <p:pic>
        <p:nvPicPr>
          <p:cNvPr id="7" name="object 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829061" y="3046558"/>
            <a:ext cx="6284054" cy="1943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792450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242043" y="743952"/>
            <a:ext cx="7621905" cy="425450"/>
            <a:chOff x="1536191" y="464819"/>
            <a:chExt cx="7621905" cy="425450"/>
          </a:xfrm>
        </p:grpSpPr>
        <p:sp>
          <p:nvSpPr>
            <p:cNvPr id="3" name="object 3"/>
            <p:cNvSpPr/>
            <p:nvPr/>
          </p:nvSpPr>
          <p:spPr>
            <a:xfrm>
              <a:off x="1549145" y="477773"/>
              <a:ext cx="7595870" cy="399415"/>
            </a:xfrm>
            <a:custGeom>
              <a:avLst/>
              <a:gdLst/>
              <a:ahLst/>
              <a:cxnLst/>
              <a:rect l="l" t="t" r="r" b="b"/>
              <a:pathLst>
                <a:path w="7595870" h="399415">
                  <a:moveTo>
                    <a:pt x="7595616" y="0"/>
                  </a:moveTo>
                  <a:lnTo>
                    <a:pt x="0" y="0"/>
                  </a:lnTo>
                  <a:lnTo>
                    <a:pt x="0" y="399288"/>
                  </a:lnTo>
                  <a:lnTo>
                    <a:pt x="7595616" y="399288"/>
                  </a:lnTo>
                  <a:lnTo>
                    <a:pt x="759561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1549145" y="477773"/>
              <a:ext cx="7595870" cy="399415"/>
            </a:xfrm>
            <a:custGeom>
              <a:avLst/>
              <a:gdLst/>
              <a:ahLst/>
              <a:cxnLst/>
              <a:rect l="l" t="t" r="r" b="b"/>
              <a:pathLst>
                <a:path w="7595870" h="399415">
                  <a:moveTo>
                    <a:pt x="0" y="399288"/>
                  </a:moveTo>
                  <a:lnTo>
                    <a:pt x="7595616" y="399288"/>
                  </a:lnTo>
                  <a:lnTo>
                    <a:pt x="7595616" y="0"/>
                  </a:lnTo>
                  <a:lnTo>
                    <a:pt x="0" y="0"/>
                  </a:lnTo>
                  <a:lnTo>
                    <a:pt x="0" y="399288"/>
                  </a:lnTo>
                  <a:close/>
                </a:path>
              </a:pathLst>
            </a:custGeom>
            <a:ln w="25907">
              <a:solidFill>
                <a:srgbClr val="C0504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2332721" y="771842"/>
            <a:ext cx="2413000" cy="331470"/>
          </a:xfrm>
          <a:prstGeom prst="rect">
            <a:avLst/>
          </a:prstGeom>
        </p:spPr>
        <p:txBody>
          <a:bodyPr vert="horz" wrap="square" lIns="0" tIns="13335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5" dirty="0">
                <a:solidFill>
                  <a:srgbClr val="000000"/>
                </a:solidFill>
              </a:rPr>
              <a:t>Emplasemen</a:t>
            </a:r>
            <a:r>
              <a:rPr sz="2000" spc="-35" dirty="0">
                <a:solidFill>
                  <a:srgbClr val="000000"/>
                </a:solidFill>
              </a:rPr>
              <a:t> </a:t>
            </a:r>
            <a:r>
              <a:rPr sz="2000" spc="-5" dirty="0">
                <a:solidFill>
                  <a:srgbClr val="000000"/>
                </a:solidFill>
              </a:rPr>
              <a:t>langsiran</a:t>
            </a:r>
            <a:endParaRPr sz="2000"/>
          </a:p>
        </p:txBody>
      </p:sp>
      <p:sp>
        <p:nvSpPr>
          <p:cNvPr id="6" name="object 6"/>
          <p:cNvSpPr txBox="1"/>
          <p:nvPr/>
        </p:nvSpPr>
        <p:spPr>
          <a:xfrm>
            <a:off x="2476484" y="1420355"/>
            <a:ext cx="6638290" cy="38334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>
              <a:spcBef>
                <a:spcPts val="105"/>
              </a:spcBef>
            </a:pPr>
            <a:r>
              <a:rPr sz="2000" spc="-5" dirty="0">
                <a:latin typeface="Calibri"/>
                <a:cs typeface="Calibri"/>
              </a:rPr>
              <a:t>Dibuat untuk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melangsir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spc="-15" dirty="0">
                <a:latin typeface="Calibri"/>
                <a:cs typeface="Calibri"/>
              </a:rPr>
              <a:t>atau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memisahkan</a:t>
            </a:r>
            <a:r>
              <a:rPr sz="2000" spc="2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rangkaian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kereta</a:t>
            </a:r>
            <a:r>
              <a:rPr sz="2000" spc="2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yang </a:t>
            </a:r>
            <a:r>
              <a:rPr sz="2000" spc="-44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datang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dari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berbagai </a:t>
            </a:r>
            <a:r>
              <a:rPr sz="2000" spc="-5" dirty="0">
                <a:latin typeface="Calibri"/>
                <a:cs typeface="Calibri"/>
              </a:rPr>
              <a:t>jurusan</a:t>
            </a:r>
            <a:r>
              <a:rPr sz="2000" dirty="0">
                <a:latin typeface="Calibri"/>
                <a:cs typeface="Calibri"/>
              </a:rPr>
              <a:t> menjadi</a:t>
            </a:r>
            <a:r>
              <a:rPr sz="2000" spc="-10" dirty="0">
                <a:latin typeface="Calibri"/>
                <a:cs typeface="Calibri"/>
              </a:rPr>
              <a:t> rangkaian</a:t>
            </a:r>
            <a:r>
              <a:rPr sz="2000" spc="-5" dirty="0">
                <a:latin typeface="Calibri"/>
                <a:cs typeface="Calibri"/>
              </a:rPr>
              <a:t> baru </a:t>
            </a:r>
            <a:r>
              <a:rPr sz="2000" spc="-10" dirty="0">
                <a:latin typeface="Calibri"/>
                <a:cs typeface="Calibri"/>
              </a:rPr>
              <a:t>yang </a:t>
            </a:r>
            <a:r>
              <a:rPr sz="2000" spc="-5" dirty="0">
                <a:latin typeface="Calibri"/>
                <a:cs typeface="Calibri"/>
              </a:rPr>
              <a:t>siap 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untuk </a:t>
            </a:r>
            <a:r>
              <a:rPr sz="2000" spc="-10" dirty="0">
                <a:latin typeface="Calibri"/>
                <a:cs typeface="Calibri"/>
              </a:rPr>
              <a:t>melakukan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perjalanan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lagi sesuai</a:t>
            </a:r>
            <a:r>
              <a:rPr sz="2000" spc="2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dengan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tujuannya.</a:t>
            </a:r>
            <a:endParaRPr sz="2000">
              <a:latin typeface="Calibri"/>
              <a:cs typeface="Calibri"/>
            </a:endParaRPr>
          </a:p>
          <a:p>
            <a:pPr>
              <a:spcBef>
                <a:spcPts val="35"/>
              </a:spcBef>
            </a:pPr>
            <a:endParaRPr sz="2900">
              <a:latin typeface="Calibri"/>
              <a:cs typeface="Calibri"/>
            </a:endParaRPr>
          </a:p>
          <a:p>
            <a:pPr marL="12700"/>
            <a:r>
              <a:rPr sz="2000" spc="-10" dirty="0">
                <a:latin typeface="Calibri"/>
                <a:cs typeface="Calibri"/>
              </a:rPr>
              <a:t>Kegiatan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langsir</a:t>
            </a:r>
            <a:r>
              <a:rPr sz="2000" spc="-10" dirty="0">
                <a:latin typeface="Calibri"/>
                <a:cs typeface="Calibri"/>
              </a:rPr>
              <a:t> yang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dilakukan</a:t>
            </a:r>
            <a:r>
              <a:rPr sz="2000" dirty="0">
                <a:latin typeface="Calibri"/>
                <a:cs typeface="Calibri"/>
              </a:rPr>
              <a:t> adalah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sebagai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berikut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:</a:t>
            </a:r>
            <a:endParaRPr sz="2000">
              <a:latin typeface="Calibri"/>
              <a:cs typeface="Calibri"/>
            </a:endParaRPr>
          </a:p>
          <a:p>
            <a:pPr marL="299085" indent="-287020">
              <a:buFont typeface="Arial MT"/>
              <a:buChar char="•"/>
              <a:tabLst>
                <a:tab pos="299085" algn="l"/>
                <a:tab pos="299720" algn="l"/>
              </a:tabLst>
            </a:pPr>
            <a:r>
              <a:rPr sz="2000" dirty="0">
                <a:latin typeface="Calibri"/>
                <a:cs typeface="Calibri"/>
              </a:rPr>
              <a:t>Gerbong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yang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datang</a:t>
            </a:r>
            <a:r>
              <a:rPr sz="2000" spc="-5" dirty="0">
                <a:latin typeface="Calibri"/>
                <a:cs typeface="Calibri"/>
              </a:rPr>
              <a:t> dipisahkan(dilepas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dari </a:t>
            </a:r>
            <a:r>
              <a:rPr sz="2000" spc="-10" dirty="0">
                <a:latin typeface="Calibri"/>
                <a:cs typeface="Calibri"/>
              </a:rPr>
              <a:t>rangkaian</a:t>
            </a:r>
            <a:endParaRPr sz="2000">
              <a:latin typeface="Calibri"/>
              <a:cs typeface="Calibri"/>
            </a:endParaRPr>
          </a:p>
          <a:p>
            <a:pPr marL="299085"/>
            <a:r>
              <a:rPr sz="2000" spc="-25" dirty="0">
                <a:latin typeface="Calibri"/>
                <a:cs typeface="Calibri"/>
              </a:rPr>
              <a:t>kereta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api)</a:t>
            </a:r>
            <a:endParaRPr sz="2000">
              <a:latin typeface="Calibri"/>
              <a:cs typeface="Calibri"/>
            </a:endParaRPr>
          </a:p>
          <a:p>
            <a:pPr marL="299085" marR="80010" indent="-287020">
              <a:buFont typeface="Arial MT"/>
              <a:buChar char="•"/>
              <a:tabLst>
                <a:tab pos="299085" algn="l"/>
                <a:tab pos="299720" algn="l"/>
              </a:tabLst>
            </a:pPr>
            <a:r>
              <a:rPr sz="2000" spc="-10" dirty="0">
                <a:latin typeface="Calibri"/>
                <a:cs typeface="Calibri"/>
              </a:rPr>
              <a:t>Setelah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dipisah,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maka</a:t>
            </a:r>
            <a:r>
              <a:rPr sz="2000" dirty="0">
                <a:latin typeface="Calibri"/>
                <a:cs typeface="Calibri"/>
              </a:rPr>
              <a:t> dipilah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berdasarkan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jurusan </a:t>
            </a:r>
            <a:r>
              <a:rPr sz="2000" spc="-10" dirty="0">
                <a:latin typeface="Calibri"/>
                <a:cs typeface="Calibri"/>
              </a:rPr>
              <a:t>yang akan </a:t>
            </a:r>
            <a:r>
              <a:rPr sz="2000" spc="-44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dituju</a:t>
            </a:r>
            <a:endParaRPr sz="2000">
              <a:latin typeface="Calibri"/>
              <a:cs typeface="Calibri"/>
            </a:endParaRPr>
          </a:p>
          <a:p>
            <a:pPr marL="299085" indent="-287020">
              <a:buFont typeface="Arial MT"/>
              <a:buChar char="•"/>
              <a:tabLst>
                <a:tab pos="299085" algn="l"/>
                <a:tab pos="299720" algn="l"/>
              </a:tabLst>
            </a:pPr>
            <a:r>
              <a:rPr sz="2000" spc="-5" dirty="0">
                <a:latin typeface="Calibri"/>
                <a:cs typeface="Calibri"/>
              </a:rPr>
              <a:t>Kemudian</a:t>
            </a:r>
            <a:r>
              <a:rPr sz="2000" spc="-10" dirty="0">
                <a:latin typeface="Calibri"/>
                <a:cs typeface="Calibri"/>
              </a:rPr>
              <a:t> diurutkan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berdasarkan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urutan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stasiun</a:t>
            </a:r>
            <a:r>
              <a:rPr sz="2000" spc="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tujuan</a:t>
            </a:r>
            <a:endParaRPr sz="2000">
              <a:latin typeface="Calibri"/>
              <a:cs typeface="Calibri"/>
            </a:endParaRPr>
          </a:p>
          <a:p>
            <a:pPr marL="299085" indent="-287020">
              <a:buFont typeface="Arial MT"/>
              <a:buChar char="•"/>
              <a:tabLst>
                <a:tab pos="299085" algn="l"/>
                <a:tab pos="299720" algn="l"/>
              </a:tabLst>
            </a:pPr>
            <a:r>
              <a:rPr sz="2000" spc="-5" dirty="0">
                <a:latin typeface="Calibri"/>
                <a:cs typeface="Calibri"/>
              </a:rPr>
              <a:t>Kemudian</a:t>
            </a:r>
            <a:r>
              <a:rPr sz="2000" spc="-10" dirty="0">
                <a:latin typeface="Calibri"/>
                <a:cs typeface="Calibri"/>
              </a:rPr>
              <a:t> dirangkai </a:t>
            </a:r>
            <a:r>
              <a:rPr sz="2000" spc="-5" dirty="0">
                <a:latin typeface="Calibri"/>
                <a:cs typeface="Calibri"/>
              </a:rPr>
              <a:t>menjadi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rangkaian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spc="-25" dirty="0">
                <a:latin typeface="Calibri"/>
                <a:cs typeface="Calibri"/>
              </a:rPr>
              <a:t>kerera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api</a:t>
            </a:r>
            <a:r>
              <a:rPr sz="2000" spc="45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yang </a:t>
            </a:r>
            <a:r>
              <a:rPr sz="2000" spc="-5" dirty="0">
                <a:latin typeface="Calibri"/>
                <a:cs typeface="Calibri"/>
              </a:rPr>
              <a:t>siap</a:t>
            </a:r>
            <a:endParaRPr sz="2000">
              <a:latin typeface="Calibri"/>
              <a:cs typeface="Calibri"/>
            </a:endParaRPr>
          </a:p>
          <a:p>
            <a:pPr marL="299085"/>
            <a:r>
              <a:rPr sz="2000" spc="-10" dirty="0">
                <a:latin typeface="Calibri"/>
                <a:cs typeface="Calibri"/>
              </a:rPr>
              <a:t>diberangkatkan</a:t>
            </a:r>
            <a:endParaRPr sz="200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078819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552318" y="633098"/>
            <a:ext cx="3518915" cy="5237988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3100585" y="628984"/>
            <a:ext cx="2685415" cy="11233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indent="-342900">
              <a:spcBef>
                <a:spcPts val="100"/>
              </a:spcBef>
              <a:buAutoNum type="arabicPeriod"/>
              <a:tabLst>
                <a:tab pos="354965" algn="l"/>
                <a:tab pos="355600" algn="l"/>
              </a:tabLst>
            </a:pPr>
            <a:r>
              <a:rPr spc="-10" dirty="0">
                <a:latin typeface="Calibri"/>
                <a:cs typeface="Calibri"/>
              </a:rPr>
              <a:t>Langsiran</a:t>
            </a:r>
            <a:r>
              <a:rPr spc="-15" dirty="0">
                <a:latin typeface="Calibri"/>
                <a:cs typeface="Calibri"/>
              </a:rPr>
              <a:t> kedatangan</a:t>
            </a:r>
            <a:endParaRPr>
              <a:latin typeface="Calibri"/>
              <a:cs typeface="Calibri"/>
            </a:endParaRPr>
          </a:p>
          <a:p>
            <a:pPr marL="355600" indent="-342900">
              <a:spcBef>
                <a:spcPts val="5"/>
              </a:spcBef>
              <a:buAutoNum type="arabicPeriod"/>
              <a:tabLst>
                <a:tab pos="354965" algn="l"/>
                <a:tab pos="355600" algn="l"/>
              </a:tabLst>
            </a:pPr>
            <a:r>
              <a:rPr spc="-10" dirty="0">
                <a:latin typeface="Calibri"/>
                <a:cs typeface="Calibri"/>
              </a:rPr>
              <a:t>Langsiran</a:t>
            </a:r>
            <a:r>
              <a:rPr spc="-20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pemisahan</a:t>
            </a:r>
            <a:endParaRPr>
              <a:latin typeface="Calibri"/>
              <a:cs typeface="Calibri"/>
            </a:endParaRPr>
          </a:p>
          <a:p>
            <a:pPr marL="355600" marR="5080" indent="-342900">
              <a:buAutoNum type="arabicPeriod"/>
              <a:tabLst>
                <a:tab pos="354965" algn="l"/>
                <a:tab pos="355600" algn="l"/>
              </a:tabLst>
            </a:pPr>
            <a:r>
              <a:rPr spc="-10" dirty="0">
                <a:latin typeface="Calibri"/>
                <a:cs typeface="Calibri"/>
              </a:rPr>
              <a:t>Langsiran </a:t>
            </a:r>
            <a:r>
              <a:rPr spc="-5" dirty="0">
                <a:latin typeface="Calibri"/>
                <a:cs typeface="Calibri"/>
              </a:rPr>
              <a:t>pemilahan dan </a:t>
            </a:r>
            <a:r>
              <a:rPr spc="-395" dirty="0">
                <a:latin typeface="Calibri"/>
                <a:cs typeface="Calibri"/>
              </a:rPr>
              <a:t> </a:t>
            </a:r>
            <a:r>
              <a:rPr spc="-15" dirty="0">
                <a:latin typeface="Calibri"/>
                <a:cs typeface="Calibri"/>
              </a:rPr>
              <a:t>keberangkatan</a:t>
            </a:r>
            <a:endParaRPr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024256" y="1847725"/>
            <a:ext cx="3276600" cy="4293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7279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448986" y="702780"/>
            <a:ext cx="7703820" cy="614680"/>
            <a:chOff x="1444752" y="423646"/>
            <a:chExt cx="7703820" cy="61468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501140" y="449580"/>
              <a:ext cx="7642859" cy="489203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444752" y="423646"/>
              <a:ext cx="4741164" cy="614197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548384" y="477012"/>
              <a:ext cx="7595616" cy="399288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1548384" y="477012"/>
              <a:ext cx="7595870" cy="399415"/>
            </a:xfrm>
            <a:custGeom>
              <a:avLst/>
              <a:gdLst/>
              <a:ahLst/>
              <a:cxnLst/>
              <a:rect l="l" t="t" r="r" b="b"/>
              <a:pathLst>
                <a:path w="7595870" h="399415">
                  <a:moveTo>
                    <a:pt x="0" y="399288"/>
                  </a:moveTo>
                  <a:lnTo>
                    <a:pt x="7595616" y="399288"/>
                  </a:lnTo>
                  <a:lnTo>
                    <a:pt x="7595616" y="0"/>
                  </a:lnTo>
                  <a:lnTo>
                    <a:pt x="0" y="0"/>
                  </a:lnTo>
                  <a:lnTo>
                    <a:pt x="0" y="399288"/>
                  </a:lnTo>
                  <a:close/>
                </a:path>
              </a:pathLst>
            </a:custGeom>
            <a:ln w="914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/>
          <p:nvPr/>
        </p:nvSpPr>
        <p:spPr>
          <a:xfrm>
            <a:off x="2631104" y="771843"/>
            <a:ext cx="6764020" cy="464820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spcBef>
                <a:spcPts val="105"/>
              </a:spcBef>
            </a:pPr>
            <a:r>
              <a:rPr sz="2000" b="1" i="1" spc="-5" dirty="0">
                <a:latin typeface="Calibri"/>
                <a:cs typeface="Calibri"/>
              </a:rPr>
              <a:t>SISTEM</a:t>
            </a:r>
            <a:r>
              <a:rPr sz="2000" b="1" i="1" spc="-50" dirty="0">
                <a:latin typeface="Calibri"/>
                <a:cs typeface="Calibri"/>
              </a:rPr>
              <a:t> </a:t>
            </a:r>
            <a:r>
              <a:rPr sz="2000" b="1" i="1" spc="-15" dirty="0">
                <a:latin typeface="Calibri"/>
                <a:cs typeface="Calibri"/>
              </a:rPr>
              <a:t>DAN </a:t>
            </a:r>
            <a:r>
              <a:rPr sz="2000" b="1" i="1" dirty="0">
                <a:latin typeface="Calibri"/>
                <a:cs typeface="Calibri"/>
              </a:rPr>
              <a:t>MANAJEMEN</a:t>
            </a:r>
            <a:r>
              <a:rPr sz="2000" b="1" i="1" spc="-5" dirty="0">
                <a:latin typeface="Calibri"/>
                <a:cs typeface="Calibri"/>
              </a:rPr>
              <a:t> </a:t>
            </a:r>
            <a:r>
              <a:rPr sz="2000" b="1" i="1" dirty="0">
                <a:latin typeface="Calibri"/>
                <a:cs typeface="Calibri"/>
              </a:rPr>
              <a:t>OPERASIONAL</a:t>
            </a:r>
            <a:endParaRPr sz="2000">
              <a:latin typeface="Calibri"/>
              <a:cs typeface="Calibri"/>
            </a:endParaRPr>
          </a:p>
          <a:p>
            <a:pPr>
              <a:spcBef>
                <a:spcPts val="50"/>
              </a:spcBef>
            </a:pPr>
            <a:endParaRPr sz="2550">
              <a:latin typeface="Calibri"/>
              <a:cs typeface="Calibri"/>
            </a:endParaRPr>
          </a:p>
          <a:p>
            <a:pPr marL="166370"/>
            <a:r>
              <a:rPr sz="2000" b="1" spc="-5" dirty="0">
                <a:solidFill>
                  <a:srgbClr val="C00000"/>
                </a:solidFill>
                <a:latin typeface="Calibri"/>
                <a:cs typeface="Calibri"/>
              </a:rPr>
              <a:t>OPERASI</a:t>
            </a:r>
            <a:r>
              <a:rPr sz="2000" b="1" spc="-30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2000" b="1" spc="-15" dirty="0">
                <a:solidFill>
                  <a:srgbClr val="C00000"/>
                </a:solidFill>
                <a:latin typeface="Calibri"/>
                <a:cs typeface="Calibri"/>
              </a:rPr>
              <a:t>PERKERETAPIAN</a:t>
            </a:r>
            <a:r>
              <a:rPr sz="2000" b="1" spc="-35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C00000"/>
                </a:solidFill>
                <a:latin typeface="Calibri"/>
                <a:cs typeface="Calibri"/>
              </a:rPr>
              <a:t>:</a:t>
            </a:r>
            <a:endParaRPr sz="2000">
              <a:latin typeface="Calibri"/>
              <a:cs typeface="Calibri"/>
            </a:endParaRPr>
          </a:p>
          <a:p>
            <a:pPr marL="193675" marR="31750">
              <a:spcBef>
                <a:spcPts val="1680"/>
              </a:spcBef>
            </a:pPr>
            <a:r>
              <a:rPr sz="2000" spc="-5" dirty="0">
                <a:latin typeface="Calibri"/>
                <a:cs typeface="Calibri"/>
              </a:rPr>
              <a:t>Suatu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15" dirty="0">
                <a:latin typeface="Calibri"/>
                <a:cs typeface="Calibri"/>
              </a:rPr>
              <a:t>kegiatan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terpadu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dari</a:t>
            </a:r>
            <a:r>
              <a:rPr sz="2000" spc="-5" dirty="0">
                <a:latin typeface="Calibri"/>
                <a:cs typeface="Calibri"/>
              </a:rPr>
              <a:t> seluruh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usaha penggerak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sejumlah 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sarana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angkutan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melalui</a:t>
            </a:r>
            <a:r>
              <a:rPr sz="2000" spc="2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jalan-jalan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rel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yang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diatur</a:t>
            </a:r>
            <a:r>
              <a:rPr sz="2000" spc="2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berdasarkan </a:t>
            </a:r>
            <a:r>
              <a:rPr sz="2000" spc="-44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pola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grafik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perjalanan </a:t>
            </a:r>
            <a:r>
              <a:rPr sz="2000" spc="-20" dirty="0">
                <a:latin typeface="Calibri"/>
                <a:cs typeface="Calibri"/>
              </a:rPr>
              <a:t>kereta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api</a:t>
            </a:r>
            <a:r>
              <a:rPr sz="2000" spc="-5" dirty="0">
                <a:latin typeface="Calibri"/>
                <a:cs typeface="Calibri"/>
              </a:rPr>
              <a:t> (GAPEKA) </a:t>
            </a:r>
            <a:r>
              <a:rPr sz="2000" spc="-10" dirty="0">
                <a:latin typeface="Calibri"/>
                <a:cs typeface="Calibri"/>
              </a:rPr>
              <a:t>sebagai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hasil 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masukan </a:t>
            </a:r>
            <a:r>
              <a:rPr sz="2000" spc="-5" dirty="0">
                <a:latin typeface="Calibri"/>
                <a:cs typeface="Calibri"/>
              </a:rPr>
              <a:t>perencanaan, </a:t>
            </a:r>
            <a:r>
              <a:rPr sz="2000" spc="-10" dirty="0">
                <a:latin typeface="Calibri"/>
                <a:cs typeface="Calibri"/>
              </a:rPr>
              <a:t>penganggaran, </a:t>
            </a:r>
            <a:r>
              <a:rPr sz="2000" spc="-5" dirty="0">
                <a:latin typeface="Calibri"/>
                <a:cs typeface="Calibri"/>
              </a:rPr>
              <a:t>penjadwalan 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pelaksanaan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operasi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dan</a:t>
            </a:r>
            <a:r>
              <a:rPr sz="2000" spc="-10" dirty="0">
                <a:latin typeface="Calibri"/>
                <a:cs typeface="Calibri"/>
              </a:rPr>
              <a:t> informasi</a:t>
            </a:r>
            <a:endParaRPr sz="2000">
              <a:latin typeface="Calibri"/>
              <a:cs typeface="Calibri"/>
            </a:endParaRPr>
          </a:p>
          <a:p>
            <a:pPr>
              <a:spcBef>
                <a:spcPts val="55"/>
              </a:spcBef>
            </a:pPr>
            <a:endParaRPr sz="2200">
              <a:latin typeface="Calibri"/>
              <a:cs typeface="Calibri"/>
            </a:endParaRPr>
          </a:p>
          <a:p>
            <a:pPr marL="177800" marR="5080">
              <a:spcBef>
                <a:spcPts val="5"/>
              </a:spcBef>
            </a:pPr>
            <a:r>
              <a:rPr sz="2000" b="1" dirty="0">
                <a:solidFill>
                  <a:srgbClr val="C00000"/>
                </a:solidFill>
                <a:latin typeface="Calibri"/>
                <a:cs typeface="Calibri"/>
              </a:rPr>
              <a:t>GAPEKA</a:t>
            </a:r>
            <a:r>
              <a:rPr sz="2000" b="1" spc="-15" dirty="0">
                <a:solidFill>
                  <a:srgbClr val="C00000"/>
                </a:solidFill>
                <a:latin typeface="Calibri"/>
                <a:cs typeface="Calibri"/>
              </a:rPr>
              <a:t> (Grafik</a:t>
            </a:r>
            <a:r>
              <a:rPr sz="2000" b="1" spc="5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2000" b="1" spc="-5" dirty="0">
                <a:solidFill>
                  <a:srgbClr val="C00000"/>
                </a:solidFill>
                <a:latin typeface="Calibri"/>
                <a:cs typeface="Calibri"/>
              </a:rPr>
              <a:t>Perjalanan</a:t>
            </a:r>
            <a:r>
              <a:rPr sz="2000" b="1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2000" b="1" spc="-20" dirty="0">
                <a:solidFill>
                  <a:srgbClr val="C00000"/>
                </a:solidFill>
                <a:latin typeface="Calibri"/>
                <a:cs typeface="Calibri"/>
              </a:rPr>
              <a:t>Kereta</a:t>
            </a:r>
            <a:r>
              <a:rPr sz="2000" b="1" spc="5" dirty="0">
                <a:solidFill>
                  <a:srgbClr val="C00000"/>
                </a:solidFill>
                <a:latin typeface="Calibri"/>
                <a:cs typeface="Calibri"/>
              </a:rPr>
              <a:t> Api</a:t>
            </a:r>
            <a:r>
              <a:rPr sz="2000" spc="5" dirty="0">
                <a:latin typeface="Calibri"/>
                <a:cs typeface="Calibri"/>
              </a:rPr>
              <a:t>)</a:t>
            </a:r>
            <a:r>
              <a:rPr sz="2000" spc="4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: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memuat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perencanaan </a:t>
            </a:r>
            <a:r>
              <a:rPr sz="2000" spc="-440" dirty="0">
                <a:latin typeface="Calibri"/>
                <a:cs typeface="Calibri"/>
              </a:rPr>
              <a:t> </a:t>
            </a:r>
            <a:r>
              <a:rPr sz="2000" spc="-15" dirty="0">
                <a:latin typeface="Calibri"/>
                <a:cs typeface="Calibri"/>
              </a:rPr>
              <a:t>gerakan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sarana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yang </a:t>
            </a:r>
            <a:r>
              <a:rPr sz="2000" spc="-5" dirty="0">
                <a:latin typeface="Calibri"/>
                <a:cs typeface="Calibri"/>
              </a:rPr>
              <a:t>menghubungkan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asal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dan</a:t>
            </a:r>
            <a:r>
              <a:rPr sz="2000" dirty="0">
                <a:latin typeface="Calibri"/>
                <a:cs typeface="Calibri"/>
              </a:rPr>
              <a:t> tujuan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sejumlah 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jenis </a:t>
            </a:r>
            <a:r>
              <a:rPr sz="2000" spc="-25" dirty="0">
                <a:latin typeface="Calibri"/>
                <a:cs typeface="Calibri"/>
              </a:rPr>
              <a:t>kereta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api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yang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sesuai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dengan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formasi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spc="-15" dirty="0">
                <a:latin typeface="Calibri"/>
                <a:cs typeface="Calibri"/>
              </a:rPr>
              <a:t>program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daya 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angkut </a:t>
            </a:r>
            <a:r>
              <a:rPr sz="2000" dirty="0">
                <a:latin typeface="Calibri"/>
                <a:cs typeface="Calibri"/>
              </a:rPr>
              <a:t>guna </a:t>
            </a:r>
            <a:r>
              <a:rPr sz="2000" spc="-5" dirty="0">
                <a:latin typeface="Calibri"/>
                <a:cs typeface="Calibri"/>
              </a:rPr>
              <a:t>mendukung kebutuhan pasar dalam </a:t>
            </a:r>
            <a:r>
              <a:rPr sz="2000" spc="-10" dirty="0">
                <a:latin typeface="Calibri"/>
                <a:cs typeface="Calibri"/>
              </a:rPr>
              <a:t>kurun waktu 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tertentu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berdasarkan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jadwal.</a:t>
            </a:r>
            <a:endParaRPr sz="200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797118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352734" y="770156"/>
            <a:ext cx="7703820" cy="614680"/>
            <a:chOff x="1444752" y="423646"/>
            <a:chExt cx="7703820" cy="61468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501140" y="449580"/>
              <a:ext cx="7642859" cy="489203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444752" y="423646"/>
              <a:ext cx="3343655" cy="614197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548384" y="477012"/>
              <a:ext cx="7595616" cy="399288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1548384" y="477012"/>
              <a:ext cx="7595870" cy="399415"/>
            </a:xfrm>
            <a:custGeom>
              <a:avLst/>
              <a:gdLst/>
              <a:ahLst/>
              <a:cxnLst/>
              <a:rect l="l" t="t" r="r" b="b"/>
              <a:pathLst>
                <a:path w="7595870" h="399415">
                  <a:moveTo>
                    <a:pt x="0" y="399288"/>
                  </a:moveTo>
                  <a:lnTo>
                    <a:pt x="7595616" y="399288"/>
                  </a:lnTo>
                  <a:lnTo>
                    <a:pt x="7595616" y="0"/>
                  </a:lnTo>
                  <a:lnTo>
                    <a:pt x="0" y="0"/>
                  </a:lnTo>
                  <a:lnTo>
                    <a:pt x="0" y="399288"/>
                  </a:lnTo>
                  <a:close/>
                </a:path>
              </a:pathLst>
            </a:custGeom>
            <a:ln w="914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2534852" y="839219"/>
            <a:ext cx="2984500" cy="331470"/>
          </a:xfrm>
          <a:prstGeom prst="rect">
            <a:avLst/>
          </a:prstGeom>
        </p:spPr>
        <p:txBody>
          <a:bodyPr vert="horz" wrap="square" lIns="0" tIns="13335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5" dirty="0">
                <a:solidFill>
                  <a:srgbClr val="000000"/>
                </a:solidFill>
              </a:rPr>
              <a:t>PENGAMANAN</a:t>
            </a:r>
            <a:r>
              <a:rPr sz="2000" spc="-40" dirty="0">
                <a:solidFill>
                  <a:srgbClr val="000000"/>
                </a:solidFill>
              </a:rPr>
              <a:t> </a:t>
            </a:r>
            <a:r>
              <a:rPr sz="2000" spc="-10" dirty="0">
                <a:solidFill>
                  <a:srgbClr val="000000"/>
                </a:solidFill>
              </a:rPr>
              <a:t>JALAN</a:t>
            </a:r>
            <a:r>
              <a:rPr sz="2000" spc="-25" dirty="0">
                <a:solidFill>
                  <a:srgbClr val="000000"/>
                </a:solidFill>
              </a:rPr>
              <a:t> </a:t>
            </a:r>
            <a:r>
              <a:rPr sz="2000" dirty="0">
                <a:solidFill>
                  <a:srgbClr val="000000"/>
                </a:solidFill>
              </a:rPr>
              <a:t>DI</a:t>
            </a:r>
            <a:r>
              <a:rPr sz="2000" spc="-25" dirty="0">
                <a:solidFill>
                  <a:srgbClr val="000000"/>
                </a:solidFill>
              </a:rPr>
              <a:t> </a:t>
            </a:r>
            <a:r>
              <a:rPr sz="2000" dirty="0">
                <a:solidFill>
                  <a:srgbClr val="000000"/>
                </a:solidFill>
              </a:rPr>
              <a:t>KA</a:t>
            </a:r>
            <a:endParaRPr sz="2000"/>
          </a:p>
        </p:txBody>
      </p:sp>
      <p:sp>
        <p:nvSpPr>
          <p:cNvPr id="8" name="object 8"/>
          <p:cNvSpPr txBox="1"/>
          <p:nvPr/>
        </p:nvSpPr>
        <p:spPr>
          <a:xfrm>
            <a:off x="2750625" y="1848030"/>
            <a:ext cx="6419215" cy="24650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99085" marR="5080" indent="-287020">
              <a:spcBef>
                <a:spcPts val="105"/>
              </a:spcBef>
              <a:buFont typeface="Arial MT"/>
              <a:buChar char="•"/>
              <a:tabLst>
                <a:tab pos="299085" algn="l"/>
                <a:tab pos="299720" algn="l"/>
              </a:tabLst>
            </a:pPr>
            <a:r>
              <a:rPr sz="2000" spc="-15" dirty="0">
                <a:latin typeface="Calibri"/>
                <a:cs typeface="Calibri"/>
              </a:rPr>
              <a:t>Pada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satu</a:t>
            </a:r>
            <a:r>
              <a:rPr sz="2000" spc="2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sepur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tertentu</a:t>
            </a:r>
            <a:r>
              <a:rPr sz="2000" spc="15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2000" b="1" u="heavy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Calibri"/>
                <a:cs typeface="Calibri"/>
              </a:rPr>
              <a:t>tidak</a:t>
            </a:r>
            <a:r>
              <a:rPr sz="2000" b="1" u="heavy" spc="-20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Calibri"/>
                <a:cs typeface="Calibri"/>
              </a:rPr>
              <a:t> </a:t>
            </a:r>
            <a:r>
              <a:rPr sz="2000" b="1" u="heavy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Calibri"/>
                <a:cs typeface="Calibri"/>
              </a:rPr>
              <a:t>boleh</a:t>
            </a:r>
            <a:r>
              <a:rPr sz="2000" b="1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berada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lebih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dari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satu </a:t>
            </a:r>
            <a:r>
              <a:rPr sz="2000" spc="-434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kereta</a:t>
            </a:r>
            <a:r>
              <a:rPr sz="2000" dirty="0">
                <a:latin typeface="Calibri"/>
                <a:cs typeface="Calibri"/>
              </a:rPr>
              <a:t> api </a:t>
            </a:r>
            <a:r>
              <a:rPr sz="2000" spc="-5" dirty="0">
                <a:latin typeface="Calibri"/>
                <a:cs typeface="Calibri"/>
              </a:rPr>
              <a:t>di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waktu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yang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sama</a:t>
            </a:r>
            <a:endParaRPr sz="2000">
              <a:latin typeface="Calibri"/>
              <a:cs typeface="Calibri"/>
            </a:endParaRPr>
          </a:p>
          <a:p>
            <a:pPr marL="299085" indent="-287020">
              <a:buFont typeface="Arial MT"/>
              <a:buChar char="•"/>
              <a:tabLst>
                <a:tab pos="299085" algn="l"/>
                <a:tab pos="299720" algn="l"/>
              </a:tabLst>
            </a:pPr>
            <a:r>
              <a:rPr sz="2000" spc="-5" dirty="0">
                <a:latin typeface="Calibri"/>
                <a:cs typeface="Calibri"/>
              </a:rPr>
              <a:t>Di </a:t>
            </a:r>
            <a:r>
              <a:rPr sz="2000" spc="-10" dirty="0">
                <a:latin typeface="Calibri"/>
                <a:cs typeface="Calibri"/>
              </a:rPr>
              <a:t>stasiun,</a:t>
            </a:r>
            <a:r>
              <a:rPr sz="2000" spc="20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kereta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api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15" dirty="0">
                <a:latin typeface="Calibri"/>
                <a:cs typeface="Calibri"/>
              </a:rPr>
              <a:t>hanya </a:t>
            </a:r>
            <a:r>
              <a:rPr sz="2000" spc="-10" dirty="0">
                <a:latin typeface="Calibri"/>
                <a:cs typeface="Calibri"/>
              </a:rPr>
              <a:t>diperbolehkan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masuk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spc="-30" dirty="0">
                <a:latin typeface="Calibri"/>
                <a:cs typeface="Calibri"/>
              </a:rPr>
              <a:t>ke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sepur</a:t>
            </a:r>
            <a:endParaRPr sz="2000">
              <a:latin typeface="Calibri"/>
              <a:cs typeface="Calibri"/>
            </a:endParaRPr>
          </a:p>
          <a:p>
            <a:pPr marL="299085"/>
            <a:r>
              <a:rPr sz="2000" spc="-10" dirty="0">
                <a:latin typeface="Calibri"/>
                <a:cs typeface="Calibri"/>
              </a:rPr>
              <a:t>yang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spc="-15" dirty="0">
                <a:latin typeface="Calibri"/>
                <a:cs typeface="Calibri"/>
              </a:rPr>
              <a:t>kosong</a:t>
            </a:r>
            <a:endParaRPr sz="2000">
              <a:latin typeface="Calibri"/>
              <a:cs typeface="Calibri"/>
            </a:endParaRPr>
          </a:p>
          <a:p>
            <a:pPr marL="299085" marR="147955" indent="-287020">
              <a:buFont typeface="Arial MT"/>
              <a:buChar char="•"/>
              <a:tabLst>
                <a:tab pos="299085" algn="l"/>
                <a:tab pos="299720" algn="l"/>
              </a:tabLst>
            </a:pPr>
            <a:r>
              <a:rPr sz="2000" spc="-5" dirty="0">
                <a:latin typeface="Calibri"/>
                <a:cs typeface="Calibri"/>
              </a:rPr>
              <a:t>Untuk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kemanan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di</a:t>
            </a:r>
            <a:r>
              <a:rPr sz="2000" spc="-10" dirty="0">
                <a:latin typeface="Calibri"/>
                <a:cs typeface="Calibri"/>
              </a:rPr>
              <a:t> lintas</a:t>
            </a:r>
            <a:r>
              <a:rPr sz="2000" spc="2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bebas, </a:t>
            </a:r>
            <a:r>
              <a:rPr sz="2000" spc="-10" dirty="0">
                <a:latin typeface="Calibri"/>
                <a:cs typeface="Calibri"/>
              </a:rPr>
              <a:t>suatu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kereta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api tidak 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diperbolehkan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spc="-15" dirty="0">
                <a:latin typeface="Calibri"/>
                <a:cs typeface="Calibri"/>
              </a:rPr>
              <a:t>berangkat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dari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stasiun</a:t>
            </a:r>
            <a:r>
              <a:rPr sz="2000" spc="4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sebelum</a:t>
            </a:r>
            <a:r>
              <a:rPr sz="2000" spc="2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petak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jalan </a:t>
            </a:r>
            <a:r>
              <a:rPr sz="2000" spc="-44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yang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akan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dilaluinya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telah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ditinggalkan</a:t>
            </a:r>
            <a:r>
              <a:rPr sz="2000" spc="-5" dirty="0">
                <a:latin typeface="Calibri"/>
                <a:cs typeface="Calibri"/>
              </a:rPr>
              <a:t> oleh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kereta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api 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terdahulu</a:t>
            </a:r>
            <a:endParaRPr sz="200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799174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909514" y="565151"/>
            <a:ext cx="6584950" cy="55505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>
              <a:spcBef>
                <a:spcPts val="105"/>
              </a:spcBef>
            </a:pPr>
            <a:r>
              <a:rPr sz="2000" spc="-25" dirty="0">
                <a:latin typeface="Calibri"/>
                <a:cs typeface="Calibri"/>
              </a:rPr>
              <a:t>SEMBOYAN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: </a:t>
            </a:r>
            <a:r>
              <a:rPr sz="2000" spc="-5" dirty="0">
                <a:latin typeface="Calibri"/>
                <a:cs typeface="Calibri"/>
              </a:rPr>
              <a:t>pesan</a:t>
            </a:r>
            <a:r>
              <a:rPr sz="2000" spc="2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yang </a:t>
            </a:r>
            <a:r>
              <a:rPr sz="2000" spc="-5" dirty="0">
                <a:latin typeface="Calibri"/>
                <a:cs typeface="Calibri"/>
              </a:rPr>
              <a:t>bermakna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bagi </a:t>
            </a:r>
            <a:r>
              <a:rPr sz="2000" spc="-10" dirty="0">
                <a:latin typeface="Calibri"/>
                <a:cs typeface="Calibri"/>
              </a:rPr>
              <a:t>petugas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yang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berkaitan </a:t>
            </a:r>
            <a:r>
              <a:rPr sz="2000" spc="-434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dengan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perjalanan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kereta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api</a:t>
            </a:r>
            <a:r>
              <a:rPr sz="2000" spc="-10" dirty="0">
                <a:latin typeface="Calibri"/>
                <a:cs typeface="Calibri"/>
              </a:rPr>
              <a:t> sebagai</a:t>
            </a:r>
            <a:r>
              <a:rPr sz="2000" dirty="0">
                <a:latin typeface="Calibri"/>
                <a:cs typeface="Calibri"/>
              </a:rPr>
              <a:t> :</a:t>
            </a:r>
            <a:endParaRPr sz="2000">
              <a:latin typeface="Calibri"/>
              <a:cs typeface="Calibri"/>
            </a:endParaRPr>
          </a:p>
          <a:p>
            <a:pPr marL="355600" marR="244475" indent="-342900">
              <a:buAutoNum type="alphaLcParenR"/>
              <a:tabLst>
                <a:tab pos="354965" algn="l"/>
                <a:tab pos="355600" algn="l"/>
              </a:tabLst>
            </a:pPr>
            <a:r>
              <a:rPr sz="2000" spc="-15" dirty="0">
                <a:latin typeface="Calibri"/>
                <a:cs typeface="Calibri"/>
              </a:rPr>
              <a:t>Perintah</a:t>
            </a:r>
            <a:r>
              <a:rPr sz="2000" spc="20" dirty="0">
                <a:latin typeface="Calibri"/>
                <a:cs typeface="Calibri"/>
              </a:rPr>
              <a:t> </a:t>
            </a:r>
            <a:r>
              <a:rPr sz="2000" spc="-15" dirty="0">
                <a:latin typeface="Calibri"/>
                <a:cs typeface="Calibri"/>
              </a:rPr>
              <a:t>atau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larangan, yang ditunjukkan/diperagakan </a:t>
            </a:r>
            <a:r>
              <a:rPr sz="2000" spc="-5" dirty="0">
                <a:latin typeface="Calibri"/>
                <a:cs typeface="Calibri"/>
              </a:rPr>
              <a:t> melalui</a:t>
            </a:r>
            <a:r>
              <a:rPr sz="2000" spc="2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orang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atau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alat</a:t>
            </a:r>
            <a:r>
              <a:rPr sz="2000" spc="3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berupa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wujud,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warna,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spc="-15" dirty="0">
                <a:latin typeface="Calibri"/>
                <a:cs typeface="Calibri"/>
              </a:rPr>
              <a:t>cahaya </a:t>
            </a:r>
            <a:r>
              <a:rPr sz="2000" spc="-10" dirty="0">
                <a:latin typeface="Calibri"/>
                <a:cs typeface="Calibri"/>
              </a:rPr>
              <a:t>atau </a:t>
            </a:r>
            <a:r>
              <a:rPr sz="2000" spc="-434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bunyi,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meliputi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:</a:t>
            </a:r>
            <a:endParaRPr sz="2000">
              <a:latin typeface="Calibri"/>
              <a:cs typeface="Calibri"/>
            </a:endParaRPr>
          </a:p>
          <a:p>
            <a:pPr marL="619125" lvl="1" indent="-264160">
              <a:buAutoNum type="arabicParenR"/>
              <a:tabLst>
                <a:tab pos="619760" algn="l"/>
              </a:tabLst>
            </a:pPr>
            <a:r>
              <a:rPr sz="2000" spc="-20" dirty="0">
                <a:latin typeface="Calibri"/>
                <a:cs typeface="Calibri"/>
              </a:rPr>
              <a:t>isyarat;</a:t>
            </a:r>
            <a:endParaRPr sz="2000">
              <a:latin typeface="Calibri"/>
              <a:cs typeface="Calibri"/>
            </a:endParaRPr>
          </a:p>
          <a:p>
            <a:pPr marL="619125" lvl="1" indent="-264160">
              <a:buAutoNum type="arabicParenR"/>
              <a:tabLst>
                <a:tab pos="619760" algn="l"/>
              </a:tabLst>
            </a:pPr>
            <a:r>
              <a:rPr sz="2000" spc="-15" dirty="0">
                <a:latin typeface="Calibri"/>
                <a:cs typeface="Calibri"/>
              </a:rPr>
              <a:t>sinyal;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dan</a:t>
            </a:r>
            <a:endParaRPr sz="2000">
              <a:latin typeface="Calibri"/>
              <a:cs typeface="Calibri"/>
            </a:endParaRPr>
          </a:p>
          <a:p>
            <a:pPr marL="619125" lvl="1" indent="-264160">
              <a:buAutoNum type="arabicParenR"/>
              <a:tabLst>
                <a:tab pos="619760" algn="l"/>
              </a:tabLst>
            </a:pPr>
            <a:r>
              <a:rPr sz="2000" spc="-5" dirty="0">
                <a:latin typeface="Calibri"/>
                <a:cs typeface="Calibri"/>
              </a:rPr>
              <a:t>tanda.</a:t>
            </a:r>
            <a:endParaRPr sz="2000">
              <a:latin typeface="Calibri"/>
              <a:cs typeface="Calibri"/>
            </a:endParaRPr>
          </a:p>
          <a:p>
            <a:pPr marL="355600" marR="266700" indent="-342900">
              <a:buAutoNum type="alphaLcParenR"/>
              <a:tabLst>
                <a:tab pos="354965" algn="l"/>
                <a:tab pos="355600" algn="l"/>
              </a:tabLst>
            </a:pPr>
            <a:r>
              <a:rPr sz="2000" spc="-10" dirty="0">
                <a:latin typeface="Calibri"/>
                <a:cs typeface="Calibri"/>
              </a:rPr>
              <a:t>Pemberitahuan</a:t>
            </a:r>
            <a:r>
              <a:rPr sz="2000" spc="2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tentang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15" dirty="0">
                <a:latin typeface="Calibri"/>
                <a:cs typeface="Calibri"/>
              </a:rPr>
              <a:t>kondisi</a:t>
            </a:r>
            <a:r>
              <a:rPr sz="2000" spc="20" dirty="0">
                <a:latin typeface="Calibri"/>
                <a:cs typeface="Calibri"/>
              </a:rPr>
              <a:t> </a:t>
            </a:r>
            <a:r>
              <a:rPr sz="2000" spc="-35" dirty="0">
                <a:latin typeface="Calibri"/>
                <a:cs typeface="Calibri"/>
              </a:rPr>
              <a:t>jalur,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pembeda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batas,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dan </a:t>
            </a:r>
            <a:r>
              <a:rPr sz="2000" spc="-44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petunjuk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tertentu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yang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ditunjukkan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melalui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marka.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2000">
              <a:latin typeface="Calibri"/>
              <a:cs typeface="Calibri"/>
            </a:endParaRPr>
          </a:p>
          <a:p>
            <a:pPr marL="12700" marR="442595">
              <a:spcBef>
                <a:spcPts val="1345"/>
              </a:spcBef>
            </a:pPr>
            <a:r>
              <a:rPr sz="2000" b="1" spc="-50" dirty="0">
                <a:latin typeface="Calibri"/>
                <a:cs typeface="Calibri"/>
              </a:rPr>
              <a:t>ISYARAT</a:t>
            </a:r>
            <a:r>
              <a:rPr sz="2000" b="1" spc="-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adalah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semboyan yang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disampaikan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oleh</a:t>
            </a:r>
            <a:r>
              <a:rPr sz="2000" spc="-10" dirty="0">
                <a:latin typeface="Calibri"/>
                <a:cs typeface="Calibri"/>
              </a:rPr>
              <a:t> pengatur </a:t>
            </a:r>
            <a:r>
              <a:rPr sz="2000" spc="-44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perjalanan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kereta</a:t>
            </a:r>
            <a:r>
              <a:rPr sz="2000" spc="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api </a:t>
            </a:r>
            <a:r>
              <a:rPr sz="2000" spc="-15" dirty="0">
                <a:latin typeface="Calibri"/>
                <a:cs typeface="Calibri"/>
              </a:rPr>
              <a:t>atau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petugas </a:t>
            </a:r>
            <a:r>
              <a:rPr sz="2000" spc="-15" dirty="0">
                <a:latin typeface="Calibri"/>
                <a:cs typeface="Calibri"/>
              </a:rPr>
              <a:t>atau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pihak lain</a:t>
            </a:r>
            <a:r>
              <a:rPr sz="2000" spc="2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dalam 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bentuk </a:t>
            </a:r>
            <a:r>
              <a:rPr sz="2000" spc="-10" dirty="0">
                <a:latin typeface="Calibri"/>
                <a:cs typeface="Calibri"/>
              </a:rPr>
              <a:t>peragaan,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bunyi,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spc="-15" dirty="0">
                <a:latin typeface="Calibri"/>
                <a:cs typeface="Calibri"/>
              </a:rPr>
              <a:t>atau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alat</a:t>
            </a:r>
            <a:r>
              <a:rPr sz="2000" spc="3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tertentu.</a:t>
            </a:r>
            <a:endParaRPr sz="2000">
              <a:latin typeface="Calibri"/>
              <a:cs typeface="Calibri"/>
            </a:endParaRPr>
          </a:p>
          <a:p>
            <a:pPr marL="12700" marR="272415">
              <a:spcBef>
                <a:spcPts val="1305"/>
              </a:spcBef>
            </a:pPr>
            <a:r>
              <a:rPr sz="2000" b="1" spc="-40" dirty="0">
                <a:latin typeface="Calibri"/>
                <a:cs typeface="Calibri"/>
              </a:rPr>
              <a:t>TANDA</a:t>
            </a:r>
            <a:r>
              <a:rPr sz="2000" b="1" spc="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adalah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semboyan </a:t>
            </a:r>
            <a:r>
              <a:rPr sz="2000" spc="-5" dirty="0">
                <a:latin typeface="Calibri"/>
                <a:cs typeface="Calibri"/>
              </a:rPr>
              <a:t>berupa </a:t>
            </a:r>
            <a:r>
              <a:rPr sz="2000" spc="-10" dirty="0">
                <a:latin typeface="Calibri"/>
                <a:cs typeface="Calibri"/>
              </a:rPr>
              <a:t>alat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spc="-15" dirty="0">
                <a:latin typeface="Calibri"/>
                <a:cs typeface="Calibri"/>
              </a:rPr>
              <a:t>atau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benda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untuk 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memberikan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petunjuk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yang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berada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pada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jalur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kereta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api </a:t>
            </a:r>
            <a:r>
              <a:rPr sz="2000" spc="-15" dirty="0">
                <a:latin typeface="Calibri"/>
                <a:cs typeface="Calibri"/>
              </a:rPr>
              <a:t>atau </a:t>
            </a:r>
            <a:r>
              <a:rPr sz="2000" spc="-44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melekat</a:t>
            </a:r>
            <a:r>
              <a:rPr sz="2000" spc="2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pada </a:t>
            </a:r>
            <a:r>
              <a:rPr sz="2000" spc="-10" dirty="0">
                <a:latin typeface="Calibri"/>
                <a:cs typeface="Calibri"/>
              </a:rPr>
              <a:t>sarana.</a:t>
            </a:r>
            <a:endParaRPr sz="200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242752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285358" y="423646"/>
            <a:ext cx="7704455" cy="614680"/>
            <a:chOff x="1444752" y="423646"/>
            <a:chExt cx="7704455" cy="61468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501140" y="449580"/>
              <a:ext cx="7642859" cy="489203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444752" y="423646"/>
              <a:ext cx="2334768" cy="614197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548384" y="477012"/>
              <a:ext cx="7595616" cy="399288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1548384" y="477012"/>
              <a:ext cx="7595870" cy="399415"/>
            </a:xfrm>
            <a:custGeom>
              <a:avLst/>
              <a:gdLst/>
              <a:ahLst/>
              <a:cxnLst/>
              <a:rect l="l" t="t" r="r" b="b"/>
              <a:pathLst>
                <a:path w="7595870" h="399415">
                  <a:moveTo>
                    <a:pt x="0" y="399288"/>
                  </a:moveTo>
                  <a:lnTo>
                    <a:pt x="7595616" y="399288"/>
                  </a:lnTo>
                  <a:lnTo>
                    <a:pt x="7595616" y="0"/>
                  </a:lnTo>
                  <a:lnTo>
                    <a:pt x="0" y="0"/>
                  </a:lnTo>
                  <a:lnTo>
                    <a:pt x="0" y="399288"/>
                  </a:lnTo>
                  <a:close/>
                </a:path>
              </a:pathLst>
            </a:custGeom>
            <a:ln w="914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2467475" y="492709"/>
            <a:ext cx="1974850" cy="331470"/>
          </a:xfrm>
          <a:prstGeom prst="rect">
            <a:avLst/>
          </a:prstGeom>
        </p:spPr>
        <p:txBody>
          <a:bodyPr vert="horz" wrap="square" lIns="0" tIns="13335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0" dirty="0">
                <a:solidFill>
                  <a:srgbClr val="000000"/>
                </a:solidFill>
              </a:rPr>
              <a:t>CONTOH</a:t>
            </a:r>
            <a:r>
              <a:rPr sz="2000" spc="-75" dirty="0">
                <a:solidFill>
                  <a:srgbClr val="000000"/>
                </a:solidFill>
              </a:rPr>
              <a:t> </a:t>
            </a:r>
            <a:r>
              <a:rPr sz="2000" spc="-50" dirty="0">
                <a:solidFill>
                  <a:srgbClr val="000000"/>
                </a:solidFill>
              </a:rPr>
              <a:t>ISYARAT</a:t>
            </a:r>
            <a:r>
              <a:rPr sz="2000" spc="-60" dirty="0">
                <a:solidFill>
                  <a:srgbClr val="000000"/>
                </a:solidFill>
              </a:rPr>
              <a:t> </a:t>
            </a:r>
            <a:r>
              <a:rPr sz="2000" dirty="0">
                <a:solidFill>
                  <a:srgbClr val="000000"/>
                </a:solidFill>
              </a:rPr>
              <a:t>:</a:t>
            </a:r>
            <a:endParaRPr sz="2000"/>
          </a:p>
        </p:txBody>
      </p:sp>
      <p:pic>
        <p:nvPicPr>
          <p:cNvPr id="8" name="object 8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2603872" y="1124711"/>
            <a:ext cx="1429512" cy="1905000"/>
          </a:xfrm>
          <a:prstGeom prst="rect">
            <a:avLst/>
          </a:prstGeom>
        </p:spPr>
      </p:pic>
      <p:sp>
        <p:nvSpPr>
          <p:cNvPr id="9" name="object 9"/>
          <p:cNvSpPr txBox="1"/>
          <p:nvPr/>
        </p:nvSpPr>
        <p:spPr>
          <a:xfrm>
            <a:off x="4267826" y="1145794"/>
            <a:ext cx="1443990" cy="222059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95250">
              <a:spcBef>
                <a:spcPts val="95"/>
              </a:spcBef>
            </a:pPr>
            <a:r>
              <a:rPr sz="1600" b="1" spc="-10" dirty="0">
                <a:latin typeface="Calibri"/>
                <a:cs typeface="Calibri"/>
              </a:rPr>
              <a:t>Semboyan</a:t>
            </a:r>
            <a:r>
              <a:rPr sz="1600" b="1" spc="10" dirty="0">
                <a:latin typeface="Calibri"/>
                <a:cs typeface="Calibri"/>
              </a:rPr>
              <a:t> </a:t>
            </a:r>
            <a:r>
              <a:rPr sz="1600" b="1" dirty="0">
                <a:latin typeface="Calibri"/>
                <a:cs typeface="Calibri"/>
              </a:rPr>
              <a:t>2A, </a:t>
            </a:r>
            <a:r>
              <a:rPr sz="1600" b="1" spc="5" dirty="0">
                <a:latin typeface="Calibri"/>
                <a:cs typeface="Calibri"/>
              </a:rPr>
              <a:t> </a:t>
            </a:r>
            <a:r>
              <a:rPr sz="1600" spc="-20" dirty="0">
                <a:latin typeface="Calibri"/>
                <a:cs typeface="Calibri"/>
              </a:rPr>
              <a:t>(Isyarat </a:t>
            </a:r>
            <a:r>
              <a:rPr sz="1600" spc="-5" dirty="0">
                <a:latin typeface="Calibri"/>
                <a:cs typeface="Calibri"/>
              </a:rPr>
              <a:t>Berjalan </a:t>
            </a:r>
            <a:r>
              <a:rPr sz="1600" spc="-350" dirty="0">
                <a:latin typeface="Calibri"/>
                <a:cs typeface="Calibri"/>
              </a:rPr>
              <a:t> </a:t>
            </a:r>
            <a:r>
              <a:rPr sz="1600" spc="-5" dirty="0">
                <a:latin typeface="Calibri"/>
                <a:cs typeface="Calibri"/>
              </a:rPr>
              <a:t>Hati-Hati)</a:t>
            </a:r>
            <a:endParaRPr sz="1600">
              <a:latin typeface="Calibri"/>
              <a:cs typeface="Calibri"/>
            </a:endParaRPr>
          </a:p>
          <a:p>
            <a:pPr marL="12700" marR="5080">
              <a:spcBef>
                <a:spcPts val="5"/>
              </a:spcBef>
            </a:pPr>
            <a:r>
              <a:rPr sz="1600" spc="-20" dirty="0">
                <a:latin typeface="Calibri"/>
                <a:cs typeface="Calibri"/>
              </a:rPr>
              <a:t>Kereta</a:t>
            </a:r>
            <a:r>
              <a:rPr sz="1600" spc="25" dirty="0">
                <a:latin typeface="Calibri"/>
                <a:cs typeface="Calibri"/>
              </a:rPr>
              <a:t> </a:t>
            </a:r>
            <a:r>
              <a:rPr sz="1600" spc="-5" dirty="0">
                <a:latin typeface="Calibri"/>
                <a:cs typeface="Calibri"/>
              </a:rPr>
              <a:t>Api </a:t>
            </a:r>
            <a:r>
              <a:rPr sz="1600" dirty="0">
                <a:latin typeface="Calibri"/>
                <a:cs typeface="Calibri"/>
              </a:rPr>
              <a:t> </a:t>
            </a:r>
            <a:r>
              <a:rPr sz="1600" spc="-5" dirty="0">
                <a:latin typeface="Calibri"/>
                <a:cs typeface="Calibri"/>
              </a:rPr>
              <a:t>berjalan </a:t>
            </a:r>
            <a:r>
              <a:rPr sz="1600" spc="-10" dirty="0">
                <a:latin typeface="Calibri"/>
                <a:cs typeface="Calibri"/>
              </a:rPr>
              <a:t>hati-hati </a:t>
            </a:r>
            <a:r>
              <a:rPr sz="1600" spc="-350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dengan </a:t>
            </a:r>
            <a:r>
              <a:rPr sz="1600" spc="-5" dirty="0">
                <a:latin typeface="Calibri"/>
                <a:cs typeface="Calibri"/>
              </a:rPr>
              <a:t> </a:t>
            </a:r>
            <a:r>
              <a:rPr sz="1600" spc="-15" dirty="0">
                <a:latin typeface="Calibri"/>
                <a:cs typeface="Calibri"/>
              </a:rPr>
              <a:t>kecepatan </a:t>
            </a:r>
            <a:r>
              <a:rPr sz="1600" spc="-5" dirty="0">
                <a:latin typeface="Calibri"/>
                <a:cs typeface="Calibri"/>
              </a:rPr>
              <a:t>tidak </a:t>
            </a:r>
            <a:r>
              <a:rPr sz="1600" dirty="0">
                <a:latin typeface="Calibri"/>
                <a:cs typeface="Calibri"/>
              </a:rPr>
              <a:t> </a:t>
            </a:r>
            <a:r>
              <a:rPr sz="1600" spc="-5" dirty="0">
                <a:latin typeface="Calibri"/>
                <a:cs typeface="Calibri"/>
              </a:rPr>
              <a:t>melebihi </a:t>
            </a:r>
            <a:r>
              <a:rPr sz="1600" spc="-15" dirty="0">
                <a:latin typeface="Calibri"/>
                <a:cs typeface="Calibri"/>
              </a:rPr>
              <a:t>40 </a:t>
            </a:r>
            <a:r>
              <a:rPr sz="1600" spc="-10" dirty="0">
                <a:latin typeface="Calibri"/>
                <a:cs typeface="Calibri"/>
              </a:rPr>
              <a:t> km/jam</a:t>
            </a:r>
            <a:endParaRPr sz="1600">
              <a:latin typeface="Calibri"/>
              <a:cs typeface="Calibri"/>
            </a:endParaRPr>
          </a:p>
        </p:txBody>
      </p:sp>
      <p:pic>
        <p:nvPicPr>
          <p:cNvPr id="10" name="object 10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6060306" y="1080516"/>
            <a:ext cx="1429511" cy="1905000"/>
          </a:xfrm>
          <a:prstGeom prst="rect">
            <a:avLst/>
          </a:prstGeom>
        </p:spPr>
      </p:pic>
      <p:sp>
        <p:nvSpPr>
          <p:cNvPr id="11" name="object 11"/>
          <p:cNvSpPr txBox="1"/>
          <p:nvPr/>
        </p:nvSpPr>
        <p:spPr>
          <a:xfrm>
            <a:off x="7940666" y="1145793"/>
            <a:ext cx="1802764" cy="17322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spcBef>
                <a:spcPts val="95"/>
              </a:spcBef>
            </a:pPr>
            <a:r>
              <a:rPr sz="1600" b="1" spc="-10" dirty="0">
                <a:latin typeface="Calibri"/>
                <a:cs typeface="Calibri"/>
              </a:rPr>
              <a:t>Semboyan</a:t>
            </a:r>
            <a:r>
              <a:rPr sz="1600" b="1" spc="25" dirty="0">
                <a:latin typeface="Calibri"/>
                <a:cs typeface="Calibri"/>
              </a:rPr>
              <a:t> </a:t>
            </a:r>
            <a:r>
              <a:rPr sz="1600" b="1" spc="-15" dirty="0">
                <a:latin typeface="Calibri"/>
                <a:cs typeface="Calibri"/>
              </a:rPr>
              <a:t>2B, </a:t>
            </a:r>
            <a:r>
              <a:rPr sz="1600" b="1" spc="-10" dirty="0">
                <a:latin typeface="Calibri"/>
                <a:cs typeface="Calibri"/>
              </a:rPr>
              <a:t> </a:t>
            </a:r>
            <a:r>
              <a:rPr sz="1600" spc="-20" dirty="0">
                <a:latin typeface="Calibri"/>
                <a:cs typeface="Calibri"/>
              </a:rPr>
              <a:t>(Isyarat </a:t>
            </a:r>
            <a:r>
              <a:rPr sz="1600" spc="-5" dirty="0">
                <a:latin typeface="Calibri"/>
                <a:cs typeface="Calibri"/>
              </a:rPr>
              <a:t>Berjalan Hati- </a:t>
            </a:r>
            <a:r>
              <a:rPr sz="1600" spc="-350" dirty="0">
                <a:latin typeface="Calibri"/>
                <a:cs typeface="Calibri"/>
              </a:rPr>
              <a:t> </a:t>
            </a:r>
            <a:r>
              <a:rPr sz="1600" spc="-5" dirty="0">
                <a:latin typeface="Calibri"/>
                <a:cs typeface="Calibri"/>
              </a:rPr>
              <a:t>Hati)</a:t>
            </a:r>
            <a:endParaRPr sz="1600">
              <a:latin typeface="Calibri"/>
              <a:cs typeface="Calibri"/>
            </a:endParaRPr>
          </a:p>
          <a:p>
            <a:pPr marL="12700" marR="127635">
              <a:spcBef>
                <a:spcPts val="5"/>
              </a:spcBef>
            </a:pPr>
            <a:r>
              <a:rPr sz="1600" spc="-20" dirty="0">
                <a:latin typeface="Calibri"/>
                <a:cs typeface="Calibri"/>
              </a:rPr>
              <a:t>Kereta</a:t>
            </a:r>
            <a:r>
              <a:rPr sz="1600" spc="15" dirty="0">
                <a:latin typeface="Calibri"/>
                <a:cs typeface="Calibri"/>
              </a:rPr>
              <a:t> </a:t>
            </a:r>
            <a:r>
              <a:rPr sz="1600" spc="-5" dirty="0">
                <a:latin typeface="Calibri"/>
                <a:cs typeface="Calibri"/>
              </a:rPr>
              <a:t>Api</a:t>
            </a:r>
            <a:r>
              <a:rPr sz="1600" spc="-25" dirty="0">
                <a:latin typeface="Calibri"/>
                <a:cs typeface="Calibri"/>
              </a:rPr>
              <a:t> </a:t>
            </a:r>
            <a:r>
              <a:rPr sz="1600" spc="-5" dirty="0">
                <a:latin typeface="Calibri"/>
                <a:cs typeface="Calibri"/>
              </a:rPr>
              <a:t>berjalan </a:t>
            </a:r>
            <a:r>
              <a:rPr sz="1600" dirty="0">
                <a:latin typeface="Calibri"/>
                <a:cs typeface="Calibri"/>
              </a:rPr>
              <a:t> </a:t>
            </a:r>
            <a:r>
              <a:rPr sz="1600" spc="-5" dirty="0">
                <a:latin typeface="Calibri"/>
                <a:cs typeface="Calibri"/>
              </a:rPr>
              <a:t>hati-hati </a:t>
            </a:r>
            <a:r>
              <a:rPr sz="1600" spc="-10" dirty="0">
                <a:latin typeface="Calibri"/>
                <a:cs typeface="Calibri"/>
              </a:rPr>
              <a:t>dengan </a:t>
            </a:r>
            <a:r>
              <a:rPr sz="1600" spc="-5" dirty="0">
                <a:latin typeface="Calibri"/>
                <a:cs typeface="Calibri"/>
              </a:rPr>
              <a:t> </a:t>
            </a:r>
            <a:r>
              <a:rPr sz="1600" spc="-15" dirty="0">
                <a:latin typeface="Calibri"/>
                <a:cs typeface="Calibri"/>
              </a:rPr>
              <a:t>kecepatan</a:t>
            </a:r>
            <a:r>
              <a:rPr sz="1600" spc="-5" dirty="0">
                <a:latin typeface="Calibri"/>
                <a:cs typeface="Calibri"/>
              </a:rPr>
              <a:t> tidak </a:t>
            </a:r>
            <a:r>
              <a:rPr sz="1600" dirty="0">
                <a:latin typeface="Calibri"/>
                <a:cs typeface="Calibri"/>
              </a:rPr>
              <a:t> </a:t>
            </a:r>
            <a:r>
              <a:rPr sz="1600" spc="-5" dirty="0">
                <a:latin typeface="Calibri"/>
                <a:cs typeface="Calibri"/>
              </a:rPr>
              <a:t>melebihi</a:t>
            </a:r>
            <a:r>
              <a:rPr sz="1600" spc="-35" dirty="0">
                <a:latin typeface="Calibri"/>
                <a:cs typeface="Calibri"/>
              </a:rPr>
              <a:t> </a:t>
            </a:r>
            <a:r>
              <a:rPr sz="1600" spc="-5" dirty="0">
                <a:latin typeface="Calibri"/>
                <a:cs typeface="Calibri"/>
              </a:rPr>
              <a:t>20</a:t>
            </a:r>
            <a:r>
              <a:rPr sz="1600" spc="-10" dirty="0">
                <a:latin typeface="Calibri"/>
                <a:cs typeface="Calibri"/>
              </a:rPr>
              <a:t> km/jam</a:t>
            </a:r>
            <a:endParaRPr sz="1600">
              <a:latin typeface="Calibri"/>
              <a:cs typeface="Calibri"/>
            </a:endParaRPr>
          </a:p>
        </p:txBody>
      </p:sp>
      <p:pic>
        <p:nvPicPr>
          <p:cNvPr id="12" name="object 12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2619113" y="3680459"/>
            <a:ext cx="1904999" cy="1429512"/>
          </a:xfrm>
          <a:prstGeom prst="rect">
            <a:avLst/>
          </a:prstGeom>
        </p:spPr>
      </p:pic>
      <p:pic>
        <p:nvPicPr>
          <p:cNvPr id="13" name="object 13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5915526" y="3468623"/>
            <a:ext cx="1427987" cy="1905000"/>
          </a:xfrm>
          <a:prstGeom prst="rect">
            <a:avLst/>
          </a:prstGeom>
        </p:spPr>
      </p:pic>
      <p:sp>
        <p:nvSpPr>
          <p:cNvPr id="14" name="object 14"/>
          <p:cNvSpPr txBox="1"/>
          <p:nvPr/>
        </p:nvSpPr>
        <p:spPr>
          <a:xfrm>
            <a:off x="2517385" y="5070805"/>
            <a:ext cx="3689350" cy="12446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</a:pPr>
            <a:r>
              <a:rPr sz="1600" b="1" spc="-10" dirty="0">
                <a:latin typeface="Calibri"/>
                <a:cs typeface="Calibri"/>
              </a:rPr>
              <a:t>Semboyan</a:t>
            </a:r>
            <a:r>
              <a:rPr sz="1600" b="1" dirty="0">
                <a:latin typeface="Calibri"/>
                <a:cs typeface="Calibri"/>
              </a:rPr>
              <a:t> </a:t>
            </a:r>
            <a:r>
              <a:rPr sz="1600" b="1" spc="-15" dirty="0">
                <a:latin typeface="Calibri"/>
                <a:cs typeface="Calibri"/>
              </a:rPr>
              <a:t>2C,</a:t>
            </a:r>
            <a:endParaRPr sz="1600">
              <a:latin typeface="Calibri"/>
              <a:cs typeface="Calibri"/>
            </a:endParaRPr>
          </a:p>
          <a:p>
            <a:pPr marL="12700">
              <a:spcBef>
                <a:spcPts val="5"/>
              </a:spcBef>
            </a:pPr>
            <a:r>
              <a:rPr sz="1600" spc="-20" dirty="0">
                <a:latin typeface="Calibri"/>
                <a:cs typeface="Calibri"/>
              </a:rPr>
              <a:t>(Isyarat</a:t>
            </a:r>
            <a:r>
              <a:rPr sz="1600" spc="-15" dirty="0">
                <a:latin typeface="Calibri"/>
                <a:cs typeface="Calibri"/>
              </a:rPr>
              <a:t> </a:t>
            </a:r>
            <a:r>
              <a:rPr sz="1600" spc="-5" dirty="0">
                <a:latin typeface="Calibri"/>
                <a:cs typeface="Calibri"/>
              </a:rPr>
              <a:t>Berjalan</a:t>
            </a:r>
            <a:r>
              <a:rPr sz="1600" spc="5" dirty="0">
                <a:latin typeface="Calibri"/>
                <a:cs typeface="Calibri"/>
              </a:rPr>
              <a:t> </a:t>
            </a:r>
            <a:r>
              <a:rPr sz="1600" spc="-5" dirty="0">
                <a:latin typeface="Calibri"/>
                <a:cs typeface="Calibri"/>
              </a:rPr>
              <a:t>Hati-Hati)</a:t>
            </a:r>
            <a:endParaRPr sz="1600">
              <a:latin typeface="Calibri"/>
              <a:cs typeface="Calibri"/>
            </a:endParaRPr>
          </a:p>
          <a:p>
            <a:pPr marL="12700" marR="5080"/>
            <a:r>
              <a:rPr sz="1600" spc="-20" dirty="0">
                <a:latin typeface="Calibri"/>
                <a:cs typeface="Calibri"/>
              </a:rPr>
              <a:t>Kereta</a:t>
            </a:r>
            <a:r>
              <a:rPr sz="1600" spc="30" dirty="0">
                <a:latin typeface="Calibri"/>
                <a:cs typeface="Calibri"/>
              </a:rPr>
              <a:t> </a:t>
            </a:r>
            <a:r>
              <a:rPr sz="1600" spc="-5" dirty="0">
                <a:latin typeface="Calibri"/>
                <a:cs typeface="Calibri"/>
              </a:rPr>
              <a:t>Api</a:t>
            </a:r>
            <a:r>
              <a:rPr sz="1600" spc="-15" dirty="0">
                <a:latin typeface="Calibri"/>
                <a:cs typeface="Calibri"/>
              </a:rPr>
              <a:t> </a:t>
            </a:r>
            <a:r>
              <a:rPr sz="1600" spc="-5" dirty="0">
                <a:latin typeface="Calibri"/>
                <a:cs typeface="Calibri"/>
              </a:rPr>
              <a:t>berjalan</a:t>
            </a:r>
            <a:r>
              <a:rPr sz="1600" spc="10" dirty="0">
                <a:latin typeface="Calibri"/>
                <a:cs typeface="Calibri"/>
              </a:rPr>
              <a:t> </a:t>
            </a:r>
            <a:r>
              <a:rPr sz="1600" spc="-5" dirty="0">
                <a:latin typeface="Calibri"/>
                <a:cs typeface="Calibri"/>
              </a:rPr>
              <a:t>hati-hati</a:t>
            </a:r>
            <a:r>
              <a:rPr sz="1600" spc="-50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dengan </a:t>
            </a:r>
            <a:r>
              <a:rPr sz="1600" spc="-5" dirty="0">
                <a:latin typeface="Calibri"/>
                <a:cs typeface="Calibri"/>
              </a:rPr>
              <a:t> </a:t>
            </a:r>
            <a:r>
              <a:rPr sz="1600" spc="-15" dirty="0">
                <a:latin typeface="Calibri"/>
                <a:cs typeface="Calibri"/>
              </a:rPr>
              <a:t>kecepatan</a:t>
            </a:r>
            <a:r>
              <a:rPr sz="1600" spc="-5" dirty="0">
                <a:latin typeface="Calibri"/>
                <a:cs typeface="Calibri"/>
              </a:rPr>
              <a:t> tidak</a:t>
            </a:r>
            <a:r>
              <a:rPr sz="1600" spc="-15" dirty="0">
                <a:latin typeface="Calibri"/>
                <a:cs typeface="Calibri"/>
              </a:rPr>
              <a:t> </a:t>
            </a:r>
            <a:r>
              <a:rPr sz="1600" spc="-5" dirty="0">
                <a:latin typeface="Calibri"/>
                <a:cs typeface="Calibri"/>
              </a:rPr>
              <a:t>melebihi 5</a:t>
            </a:r>
            <a:r>
              <a:rPr sz="1600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km/jam,</a:t>
            </a:r>
            <a:r>
              <a:rPr sz="1600" spc="20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atau </a:t>
            </a:r>
            <a:r>
              <a:rPr sz="1600" spc="-5" dirty="0">
                <a:latin typeface="Calibri"/>
                <a:cs typeface="Calibri"/>
              </a:rPr>
              <a:t> </a:t>
            </a:r>
            <a:r>
              <a:rPr sz="1600" spc="-15" dirty="0">
                <a:latin typeface="Calibri"/>
                <a:cs typeface="Calibri"/>
              </a:rPr>
              <a:t>setara</a:t>
            </a:r>
            <a:r>
              <a:rPr sz="1600" spc="15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dengan</a:t>
            </a:r>
            <a:r>
              <a:rPr sz="1600" spc="-30" dirty="0">
                <a:latin typeface="Calibri"/>
                <a:cs typeface="Calibri"/>
              </a:rPr>
              <a:t> </a:t>
            </a:r>
            <a:r>
              <a:rPr sz="1600" spc="-15" dirty="0">
                <a:latin typeface="Calibri"/>
                <a:cs typeface="Calibri"/>
              </a:rPr>
              <a:t>kecepatan</a:t>
            </a:r>
            <a:r>
              <a:rPr sz="1600" spc="10" dirty="0">
                <a:latin typeface="Calibri"/>
                <a:cs typeface="Calibri"/>
              </a:rPr>
              <a:t> </a:t>
            </a:r>
            <a:r>
              <a:rPr sz="1600" spc="-15" dirty="0">
                <a:latin typeface="Calibri"/>
                <a:cs typeface="Calibri"/>
              </a:rPr>
              <a:t>orang</a:t>
            </a:r>
            <a:r>
              <a:rPr sz="1600" spc="5" dirty="0">
                <a:latin typeface="Calibri"/>
                <a:cs typeface="Calibri"/>
              </a:rPr>
              <a:t> </a:t>
            </a:r>
            <a:r>
              <a:rPr sz="1600" spc="-5" dirty="0">
                <a:latin typeface="Calibri"/>
                <a:cs typeface="Calibri"/>
              </a:rPr>
              <a:t>berjalan </a:t>
            </a:r>
            <a:r>
              <a:rPr sz="1600" spc="-10" dirty="0">
                <a:latin typeface="Calibri"/>
                <a:cs typeface="Calibri"/>
              </a:rPr>
              <a:t>kaki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7535664" y="3478148"/>
            <a:ext cx="1908175" cy="1976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403225">
              <a:spcBef>
                <a:spcPts val="95"/>
              </a:spcBef>
            </a:pPr>
            <a:r>
              <a:rPr sz="1600" b="1" spc="-10" dirty="0">
                <a:latin typeface="Calibri"/>
                <a:cs typeface="Calibri"/>
              </a:rPr>
              <a:t>Semboyan</a:t>
            </a:r>
            <a:r>
              <a:rPr sz="1600" b="1" spc="20" dirty="0">
                <a:latin typeface="Calibri"/>
                <a:cs typeface="Calibri"/>
              </a:rPr>
              <a:t> </a:t>
            </a:r>
            <a:r>
              <a:rPr sz="1600" b="1" spc="-10" dirty="0">
                <a:latin typeface="Calibri"/>
                <a:cs typeface="Calibri"/>
              </a:rPr>
              <a:t>3, </a:t>
            </a:r>
            <a:r>
              <a:rPr sz="1600" b="1" spc="-5" dirty="0">
                <a:latin typeface="Calibri"/>
                <a:cs typeface="Calibri"/>
              </a:rPr>
              <a:t> </a:t>
            </a:r>
            <a:r>
              <a:rPr sz="1600" spc="-20" dirty="0">
                <a:latin typeface="Calibri"/>
                <a:cs typeface="Calibri"/>
              </a:rPr>
              <a:t>(Isyarat</a:t>
            </a:r>
            <a:r>
              <a:rPr sz="1600" spc="-10" dirty="0">
                <a:latin typeface="Calibri"/>
                <a:cs typeface="Calibri"/>
              </a:rPr>
              <a:t> Berhenti) </a:t>
            </a:r>
            <a:r>
              <a:rPr sz="1600" spc="-5" dirty="0">
                <a:latin typeface="Calibri"/>
                <a:cs typeface="Calibri"/>
              </a:rPr>
              <a:t> </a:t>
            </a:r>
            <a:r>
              <a:rPr sz="1600" spc="-20" dirty="0">
                <a:latin typeface="Calibri"/>
                <a:cs typeface="Calibri"/>
              </a:rPr>
              <a:t>Kereta</a:t>
            </a:r>
            <a:r>
              <a:rPr sz="1600" spc="20" dirty="0">
                <a:latin typeface="Calibri"/>
                <a:cs typeface="Calibri"/>
              </a:rPr>
              <a:t> </a:t>
            </a:r>
            <a:r>
              <a:rPr sz="1600" spc="-5" dirty="0">
                <a:latin typeface="Calibri"/>
                <a:cs typeface="Calibri"/>
              </a:rPr>
              <a:t>Api</a:t>
            </a:r>
            <a:r>
              <a:rPr sz="1600" spc="-20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harus </a:t>
            </a:r>
            <a:r>
              <a:rPr sz="1600" spc="-5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berhenti. </a:t>
            </a:r>
            <a:r>
              <a:rPr sz="1600" spc="-5" dirty="0">
                <a:latin typeface="Calibri"/>
                <a:cs typeface="Calibri"/>
              </a:rPr>
              <a:t>KA tidak </a:t>
            </a:r>
            <a:r>
              <a:rPr sz="1600" spc="-350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diperbolehkan</a:t>
            </a:r>
            <a:endParaRPr sz="1600">
              <a:latin typeface="Calibri"/>
              <a:cs typeface="Calibri"/>
            </a:endParaRPr>
          </a:p>
          <a:p>
            <a:pPr marL="12700" marR="5080"/>
            <a:r>
              <a:rPr sz="1600" spc="-5" dirty="0">
                <a:latin typeface="Calibri"/>
                <a:cs typeface="Calibri"/>
              </a:rPr>
              <a:t>memasuki</a:t>
            </a:r>
            <a:r>
              <a:rPr sz="1600" spc="-35" dirty="0">
                <a:latin typeface="Calibri"/>
                <a:cs typeface="Calibri"/>
              </a:rPr>
              <a:t> </a:t>
            </a:r>
            <a:r>
              <a:rPr sz="1600" spc="-5" dirty="0">
                <a:latin typeface="Calibri"/>
                <a:cs typeface="Calibri"/>
              </a:rPr>
              <a:t>bagian</a:t>
            </a:r>
            <a:r>
              <a:rPr sz="1600" spc="-45" dirty="0">
                <a:latin typeface="Calibri"/>
                <a:cs typeface="Calibri"/>
              </a:rPr>
              <a:t> </a:t>
            </a:r>
            <a:r>
              <a:rPr sz="1600" spc="-5" dirty="0">
                <a:latin typeface="Calibri"/>
                <a:cs typeface="Calibri"/>
              </a:rPr>
              <a:t>jalan </a:t>
            </a:r>
            <a:r>
              <a:rPr sz="1600" spc="-345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yang membahayakan </a:t>
            </a:r>
            <a:r>
              <a:rPr sz="1600" spc="-5" dirty="0">
                <a:latin typeface="Calibri"/>
                <a:cs typeface="Calibri"/>
              </a:rPr>
              <a:t> perjalanan</a:t>
            </a:r>
            <a:r>
              <a:rPr sz="1600" spc="-10" dirty="0">
                <a:latin typeface="Calibri"/>
                <a:cs typeface="Calibri"/>
              </a:rPr>
              <a:t> KA</a:t>
            </a:r>
            <a:endParaRPr sz="160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770001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352734" y="577650"/>
            <a:ext cx="7703820" cy="614680"/>
            <a:chOff x="1444752" y="423646"/>
            <a:chExt cx="7703820" cy="61468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501140" y="449580"/>
              <a:ext cx="7642859" cy="489203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444752" y="423646"/>
              <a:ext cx="2906268" cy="614197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548384" y="477012"/>
              <a:ext cx="7595616" cy="399288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1548384" y="477012"/>
              <a:ext cx="7595870" cy="399415"/>
            </a:xfrm>
            <a:custGeom>
              <a:avLst/>
              <a:gdLst/>
              <a:ahLst/>
              <a:cxnLst/>
              <a:rect l="l" t="t" r="r" b="b"/>
              <a:pathLst>
                <a:path w="7595870" h="399415">
                  <a:moveTo>
                    <a:pt x="0" y="399288"/>
                  </a:moveTo>
                  <a:lnTo>
                    <a:pt x="7595616" y="399288"/>
                  </a:lnTo>
                  <a:lnTo>
                    <a:pt x="7595616" y="0"/>
                  </a:lnTo>
                  <a:lnTo>
                    <a:pt x="0" y="0"/>
                  </a:lnTo>
                  <a:lnTo>
                    <a:pt x="0" y="399288"/>
                  </a:lnTo>
                  <a:close/>
                </a:path>
              </a:pathLst>
            </a:custGeom>
            <a:ln w="914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2534853" y="646713"/>
            <a:ext cx="2545715" cy="331470"/>
          </a:xfrm>
          <a:prstGeom prst="rect">
            <a:avLst/>
          </a:prstGeom>
        </p:spPr>
        <p:txBody>
          <a:bodyPr vert="horz" wrap="square" lIns="0" tIns="13335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30" dirty="0">
                <a:solidFill>
                  <a:srgbClr val="000000"/>
                </a:solidFill>
              </a:rPr>
              <a:t>SINYAL</a:t>
            </a:r>
            <a:r>
              <a:rPr sz="2000" spc="-55" dirty="0">
                <a:solidFill>
                  <a:srgbClr val="000000"/>
                </a:solidFill>
              </a:rPr>
              <a:t> </a:t>
            </a:r>
            <a:r>
              <a:rPr sz="2000" spc="-15" dirty="0">
                <a:solidFill>
                  <a:srgbClr val="000000"/>
                </a:solidFill>
              </a:rPr>
              <a:t>DAN </a:t>
            </a:r>
            <a:r>
              <a:rPr sz="2000" spc="-30" dirty="0">
                <a:solidFill>
                  <a:srgbClr val="000000"/>
                </a:solidFill>
              </a:rPr>
              <a:t>SEMBOYAN</a:t>
            </a:r>
            <a:endParaRPr sz="2000"/>
          </a:p>
        </p:txBody>
      </p:sp>
      <p:sp>
        <p:nvSpPr>
          <p:cNvPr id="8" name="object 8"/>
          <p:cNvSpPr txBox="1"/>
          <p:nvPr/>
        </p:nvSpPr>
        <p:spPr>
          <a:xfrm>
            <a:off x="2750625" y="1655524"/>
            <a:ext cx="6513195" cy="469138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99085" marR="351790" indent="-287020">
              <a:spcBef>
                <a:spcPts val="105"/>
              </a:spcBef>
              <a:buFont typeface="Arial MT"/>
              <a:buChar char="•"/>
              <a:tabLst>
                <a:tab pos="299085" algn="l"/>
                <a:tab pos="299720" algn="l"/>
              </a:tabLst>
            </a:pPr>
            <a:r>
              <a:rPr sz="2000" spc="-30" dirty="0">
                <a:latin typeface="Calibri"/>
                <a:cs typeface="Calibri"/>
              </a:rPr>
              <a:t>SINYAL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adalah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semboyan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15" dirty="0">
                <a:latin typeface="Calibri"/>
                <a:cs typeface="Calibri"/>
              </a:rPr>
              <a:t>tetap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yang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15" dirty="0">
                <a:latin typeface="Calibri"/>
                <a:cs typeface="Calibri"/>
              </a:rPr>
              <a:t>diperagakan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melalui </a:t>
            </a:r>
            <a:r>
              <a:rPr sz="2000" spc="-44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alat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berupa </a:t>
            </a:r>
            <a:r>
              <a:rPr sz="2000" dirty="0">
                <a:latin typeface="Calibri"/>
                <a:cs typeface="Calibri"/>
              </a:rPr>
              <a:t>wujud,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warna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dan/atau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cahaya.</a:t>
            </a:r>
            <a:endParaRPr sz="2000">
              <a:latin typeface="Calibri"/>
              <a:cs typeface="Calibri"/>
            </a:endParaRPr>
          </a:p>
          <a:p>
            <a:pPr marL="299085" indent="-287020">
              <a:buFont typeface="Arial MT"/>
              <a:buChar char="•"/>
              <a:tabLst>
                <a:tab pos="299085" algn="l"/>
                <a:tab pos="299720" algn="l"/>
              </a:tabLst>
            </a:pPr>
            <a:r>
              <a:rPr sz="2000" spc="-5" dirty="0">
                <a:latin typeface="Calibri"/>
                <a:cs typeface="Calibri"/>
              </a:rPr>
              <a:t>digunakan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untuk memberikan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informasi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kepada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masisnis</a:t>
            </a:r>
            <a:endParaRPr sz="2000">
              <a:latin typeface="Calibri"/>
              <a:cs typeface="Calibri"/>
            </a:endParaRPr>
          </a:p>
          <a:p>
            <a:pPr marL="299085"/>
            <a:r>
              <a:rPr sz="2000" spc="-5" dirty="0">
                <a:latin typeface="Calibri"/>
                <a:cs typeface="Calibri"/>
              </a:rPr>
              <a:t>apakah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BOLEH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BERJALAN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atau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HARUS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BERHENTI.</a:t>
            </a:r>
            <a:endParaRPr sz="2000">
              <a:latin typeface="Calibri"/>
              <a:cs typeface="Calibri"/>
            </a:endParaRPr>
          </a:p>
          <a:p>
            <a:pPr marL="299085" marR="5080" indent="-287020">
              <a:buFont typeface="Arial MT"/>
              <a:buChar char="•"/>
              <a:tabLst>
                <a:tab pos="299085" algn="l"/>
                <a:tab pos="299720" algn="l"/>
              </a:tabLst>
            </a:pPr>
            <a:r>
              <a:rPr sz="2000" spc="-15" dirty="0">
                <a:latin typeface="Calibri"/>
                <a:cs typeface="Calibri"/>
              </a:rPr>
              <a:t>Sinyal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yang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dapat menunjukkan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semboyan</a:t>
            </a:r>
            <a:r>
              <a:rPr sz="2000" spc="-5" dirty="0">
                <a:latin typeface="Calibri"/>
                <a:cs typeface="Calibri"/>
              </a:rPr>
              <a:t> berhenti</a:t>
            </a:r>
            <a:r>
              <a:rPr sz="2000" spc="2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disebut </a:t>
            </a:r>
            <a:r>
              <a:rPr sz="2000" spc="-440" dirty="0">
                <a:latin typeface="Calibri"/>
                <a:cs typeface="Calibri"/>
              </a:rPr>
              <a:t> </a:t>
            </a:r>
            <a:r>
              <a:rPr sz="2000" spc="-15" dirty="0">
                <a:latin typeface="Calibri"/>
                <a:cs typeface="Calibri"/>
              </a:rPr>
              <a:t>Sinyal</a:t>
            </a:r>
            <a:r>
              <a:rPr sz="2000" spc="-5" dirty="0">
                <a:latin typeface="Calibri"/>
                <a:cs typeface="Calibri"/>
              </a:rPr>
              <a:t> Utama </a:t>
            </a:r>
            <a:r>
              <a:rPr sz="2000" spc="-15" dirty="0">
                <a:latin typeface="Calibri"/>
                <a:cs typeface="Calibri"/>
              </a:rPr>
              <a:t>(stop</a:t>
            </a:r>
            <a:r>
              <a:rPr sz="2000" dirty="0">
                <a:latin typeface="Calibri"/>
                <a:cs typeface="Calibri"/>
              </a:rPr>
              <a:t> signal)</a:t>
            </a:r>
            <a:endParaRPr sz="2000">
              <a:latin typeface="Calibri"/>
              <a:cs typeface="Calibri"/>
            </a:endParaRPr>
          </a:p>
          <a:p>
            <a:pPr marL="299085" indent="-287020">
              <a:buFont typeface="Arial MT"/>
              <a:buChar char="•"/>
              <a:tabLst>
                <a:tab pos="299085" algn="l"/>
                <a:tab pos="299720" algn="l"/>
              </a:tabLst>
            </a:pPr>
            <a:r>
              <a:rPr sz="2000" spc="-15" dirty="0">
                <a:latin typeface="Calibri"/>
                <a:cs typeface="Calibri"/>
              </a:rPr>
              <a:t>Umumya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15" dirty="0">
                <a:latin typeface="Calibri"/>
                <a:cs typeface="Calibri"/>
              </a:rPr>
              <a:t>sinyal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dapat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menunjukkan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dua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semboyan,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yaitu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:</a:t>
            </a:r>
            <a:endParaRPr sz="2000">
              <a:latin typeface="Calibri"/>
              <a:cs typeface="Calibri"/>
            </a:endParaRPr>
          </a:p>
          <a:p>
            <a:pPr marL="1169670" lvl="1" indent="-242570">
              <a:buAutoNum type="alphaLcPeriod"/>
              <a:tabLst>
                <a:tab pos="1169670" algn="l"/>
              </a:tabLst>
            </a:pPr>
            <a:r>
              <a:rPr sz="2000" spc="-5" dirty="0">
                <a:latin typeface="Calibri"/>
                <a:cs typeface="Calibri"/>
              </a:rPr>
              <a:t>berhenti</a:t>
            </a:r>
            <a:endParaRPr sz="2000">
              <a:latin typeface="Calibri"/>
              <a:cs typeface="Calibri"/>
            </a:endParaRPr>
          </a:p>
          <a:p>
            <a:pPr marL="1181735" lvl="1" indent="-255270">
              <a:buAutoNum type="alphaLcPeriod"/>
              <a:tabLst>
                <a:tab pos="1182370" algn="l"/>
              </a:tabLst>
            </a:pPr>
            <a:r>
              <a:rPr sz="2000" spc="-55" dirty="0">
                <a:latin typeface="Calibri"/>
                <a:cs typeface="Calibri"/>
              </a:rPr>
              <a:t>Tak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aman</a:t>
            </a:r>
            <a:endParaRPr sz="2000">
              <a:latin typeface="Calibri"/>
              <a:cs typeface="Calibri"/>
            </a:endParaRPr>
          </a:p>
          <a:p>
            <a:pPr marL="299085" marR="22225" indent="-287020">
              <a:spcBef>
                <a:spcPts val="10"/>
              </a:spcBef>
              <a:buFont typeface="Arial MT"/>
              <a:buChar char="•"/>
              <a:tabLst>
                <a:tab pos="299085" algn="l"/>
                <a:tab pos="299720" algn="l"/>
              </a:tabLst>
            </a:pPr>
            <a:r>
              <a:rPr spc="-15" dirty="0">
                <a:latin typeface="Calibri"/>
                <a:cs typeface="Calibri"/>
              </a:rPr>
              <a:t>Sinyal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muka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(distance</a:t>
            </a:r>
            <a:r>
              <a:rPr spc="3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signal)</a:t>
            </a:r>
            <a:r>
              <a:rPr spc="20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digunakan</a:t>
            </a:r>
            <a:r>
              <a:rPr spc="3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untuk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memberitahukan </a:t>
            </a:r>
            <a:r>
              <a:rPr spc="-5" dirty="0">
                <a:latin typeface="Calibri"/>
                <a:cs typeface="Calibri"/>
              </a:rPr>
              <a:t> pada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jarak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jauh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tentang</a:t>
            </a:r>
            <a:r>
              <a:rPr spc="15" dirty="0">
                <a:latin typeface="Calibri"/>
                <a:cs typeface="Calibri"/>
              </a:rPr>
              <a:t> </a:t>
            </a:r>
            <a:r>
              <a:rPr spc="-15" dirty="0">
                <a:latin typeface="Calibri"/>
                <a:cs typeface="Calibri"/>
              </a:rPr>
              <a:t>kedudukan</a:t>
            </a:r>
            <a:r>
              <a:rPr spc="25" dirty="0">
                <a:latin typeface="Calibri"/>
                <a:cs typeface="Calibri"/>
              </a:rPr>
              <a:t> </a:t>
            </a:r>
            <a:r>
              <a:rPr spc="-15" dirty="0">
                <a:latin typeface="Calibri"/>
                <a:cs typeface="Calibri"/>
              </a:rPr>
              <a:t>sinyal</a:t>
            </a:r>
            <a:r>
              <a:rPr spc="1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utama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spc="-15" dirty="0">
                <a:latin typeface="Calibri"/>
                <a:cs typeface="Calibri"/>
              </a:rPr>
              <a:t>berikutnya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(dapat </a:t>
            </a:r>
            <a:r>
              <a:rPr spc="-390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memberikan</a:t>
            </a:r>
            <a:r>
              <a:rPr spc="15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dua </a:t>
            </a:r>
            <a:r>
              <a:rPr spc="-5" dirty="0">
                <a:latin typeface="Calibri"/>
                <a:cs typeface="Calibri"/>
              </a:rPr>
              <a:t>semboyan)</a:t>
            </a:r>
            <a:endParaRPr>
              <a:latin typeface="Calibri"/>
              <a:cs typeface="Calibri"/>
            </a:endParaRPr>
          </a:p>
          <a:p>
            <a:pPr marL="299085" marR="235585" indent="-287020">
              <a:buFont typeface="Arial MT"/>
              <a:buChar char="•"/>
              <a:tabLst>
                <a:tab pos="299085" algn="l"/>
                <a:tab pos="299720" algn="l"/>
              </a:tabLst>
            </a:pPr>
            <a:r>
              <a:rPr spc="-10" dirty="0">
                <a:latin typeface="Calibri"/>
                <a:cs typeface="Calibri"/>
              </a:rPr>
              <a:t>Karena</a:t>
            </a:r>
            <a:r>
              <a:rPr dirty="0">
                <a:latin typeface="Calibri"/>
                <a:cs typeface="Calibri"/>
              </a:rPr>
              <a:t> KA </a:t>
            </a:r>
            <a:r>
              <a:rPr spc="-5" dirty="0">
                <a:latin typeface="Calibri"/>
                <a:cs typeface="Calibri"/>
              </a:rPr>
              <a:t>tidak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diharuskan</a:t>
            </a:r>
            <a:r>
              <a:rPr spc="2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berhenti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di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spc="-15" dirty="0">
                <a:latin typeface="Calibri"/>
                <a:cs typeface="Calibri"/>
              </a:rPr>
              <a:t>sinyal</a:t>
            </a:r>
            <a:r>
              <a:rPr spc="-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muka,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maka </a:t>
            </a:r>
            <a:r>
              <a:rPr spc="-5" dirty="0">
                <a:latin typeface="Calibri"/>
                <a:cs typeface="Calibri"/>
              </a:rPr>
              <a:t> semboyan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berhenti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diganti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dengan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“</a:t>
            </a:r>
            <a:r>
              <a:rPr b="1" i="1" dirty="0">
                <a:latin typeface="Calibri"/>
                <a:cs typeface="Calibri"/>
              </a:rPr>
              <a:t>berjalan</a:t>
            </a:r>
            <a:r>
              <a:rPr b="1" i="1" spc="5" dirty="0">
                <a:latin typeface="Calibri"/>
                <a:cs typeface="Calibri"/>
              </a:rPr>
              <a:t> </a:t>
            </a:r>
            <a:r>
              <a:rPr b="1" i="1" spc="-15" dirty="0">
                <a:latin typeface="Calibri"/>
                <a:cs typeface="Calibri"/>
              </a:rPr>
              <a:t>pelan-pelan</a:t>
            </a:r>
            <a:r>
              <a:rPr spc="-15" dirty="0">
                <a:latin typeface="Calibri"/>
                <a:cs typeface="Calibri"/>
              </a:rPr>
              <a:t>”. </a:t>
            </a:r>
            <a:r>
              <a:rPr spc="-35" dirty="0">
                <a:latin typeface="Calibri"/>
                <a:cs typeface="Calibri"/>
              </a:rPr>
              <a:t>Yang </a:t>
            </a:r>
            <a:r>
              <a:rPr spc="-395" dirty="0">
                <a:latin typeface="Calibri"/>
                <a:cs typeface="Calibri"/>
              </a:rPr>
              <a:t> </a:t>
            </a:r>
            <a:r>
              <a:rPr spc="-15" dirty="0">
                <a:latin typeface="Calibri"/>
                <a:cs typeface="Calibri"/>
              </a:rPr>
              <a:t>artinya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15" dirty="0">
                <a:latin typeface="Calibri"/>
                <a:cs typeface="Calibri"/>
              </a:rPr>
              <a:t>sinyal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utama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spc="-15" dirty="0">
                <a:latin typeface="Calibri"/>
                <a:cs typeface="Calibri"/>
              </a:rPr>
              <a:t>berikutnya</a:t>
            </a:r>
            <a:r>
              <a:rPr spc="2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menunjukkan</a:t>
            </a:r>
            <a:r>
              <a:rPr spc="15" dirty="0">
                <a:latin typeface="Calibri"/>
                <a:cs typeface="Calibri"/>
              </a:rPr>
              <a:t> </a:t>
            </a:r>
            <a:r>
              <a:rPr spc="-15" dirty="0">
                <a:latin typeface="Calibri"/>
                <a:cs typeface="Calibri"/>
              </a:rPr>
              <a:t>sinyal</a:t>
            </a:r>
            <a:r>
              <a:rPr dirty="0">
                <a:latin typeface="Calibri"/>
                <a:cs typeface="Calibri"/>
              </a:rPr>
              <a:t> “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b="1" i="1" spc="-5" dirty="0">
                <a:latin typeface="Calibri"/>
                <a:cs typeface="Calibri"/>
              </a:rPr>
              <a:t>berhenti</a:t>
            </a:r>
            <a:r>
              <a:rPr spc="-5" dirty="0">
                <a:latin typeface="Calibri"/>
                <a:cs typeface="Calibri"/>
              </a:rPr>
              <a:t>” </a:t>
            </a:r>
            <a:r>
              <a:rPr dirty="0">
                <a:latin typeface="Calibri"/>
                <a:cs typeface="Calibri"/>
              </a:rPr>
              <a:t> </a:t>
            </a:r>
            <a:r>
              <a:rPr spc="-15" dirty="0">
                <a:latin typeface="Calibri"/>
                <a:cs typeface="Calibri"/>
              </a:rPr>
              <a:t>atau</a:t>
            </a:r>
            <a:r>
              <a:rPr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tidak</a:t>
            </a:r>
            <a:r>
              <a:rPr spc="15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aman</a:t>
            </a:r>
            <a:endParaRPr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083045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618072" y="1196338"/>
            <a:ext cx="7013608" cy="4472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6572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574117" y="423646"/>
            <a:ext cx="7704455" cy="614680"/>
            <a:chOff x="1444752" y="423646"/>
            <a:chExt cx="7704455" cy="61468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501140" y="449580"/>
              <a:ext cx="7642859" cy="489203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444752" y="423646"/>
              <a:ext cx="2211324" cy="614197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548384" y="477012"/>
              <a:ext cx="7595616" cy="399288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1548384" y="477012"/>
              <a:ext cx="7595870" cy="399415"/>
            </a:xfrm>
            <a:custGeom>
              <a:avLst/>
              <a:gdLst/>
              <a:ahLst/>
              <a:cxnLst/>
              <a:rect l="l" t="t" r="r" b="b"/>
              <a:pathLst>
                <a:path w="7595870" h="399415">
                  <a:moveTo>
                    <a:pt x="0" y="399288"/>
                  </a:moveTo>
                  <a:lnTo>
                    <a:pt x="7595616" y="399288"/>
                  </a:lnTo>
                  <a:lnTo>
                    <a:pt x="7595616" y="0"/>
                  </a:lnTo>
                  <a:lnTo>
                    <a:pt x="0" y="0"/>
                  </a:lnTo>
                  <a:lnTo>
                    <a:pt x="0" y="399288"/>
                  </a:lnTo>
                  <a:close/>
                </a:path>
              </a:pathLst>
            </a:custGeom>
            <a:ln w="914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2756235" y="492709"/>
            <a:ext cx="1850389" cy="331470"/>
          </a:xfrm>
          <a:prstGeom prst="rect">
            <a:avLst/>
          </a:prstGeom>
        </p:spPr>
        <p:txBody>
          <a:bodyPr vert="horz" wrap="square" lIns="0" tIns="13335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0" dirty="0">
                <a:solidFill>
                  <a:srgbClr val="000000"/>
                </a:solidFill>
              </a:rPr>
              <a:t>CONTOH</a:t>
            </a:r>
            <a:r>
              <a:rPr sz="2000" spc="-65" dirty="0">
                <a:solidFill>
                  <a:srgbClr val="000000"/>
                </a:solidFill>
              </a:rPr>
              <a:t> </a:t>
            </a:r>
            <a:r>
              <a:rPr sz="2000" spc="-30" dirty="0">
                <a:solidFill>
                  <a:srgbClr val="000000"/>
                </a:solidFill>
              </a:rPr>
              <a:t>SINYAL</a:t>
            </a:r>
            <a:r>
              <a:rPr sz="2000" spc="-55" dirty="0">
                <a:solidFill>
                  <a:srgbClr val="000000"/>
                </a:solidFill>
              </a:rPr>
              <a:t> </a:t>
            </a:r>
            <a:r>
              <a:rPr sz="2000" dirty="0">
                <a:solidFill>
                  <a:srgbClr val="000000"/>
                </a:solidFill>
              </a:rPr>
              <a:t>:</a:t>
            </a:r>
            <a:endParaRPr sz="2000"/>
          </a:p>
        </p:txBody>
      </p:sp>
      <p:grpSp>
        <p:nvGrpSpPr>
          <p:cNvPr id="8" name="object 8"/>
          <p:cNvGrpSpPr/>
          <p:nvPr/>
        </p:nvGrpSpPr>
        <p:grpSpPr>
          <a:xfrm>
            <a:off x="2726517" y="1036320"/>
            <a:ext cx="7223759" cy="2333625"/>
            <a:chOff x="1597152" y="1036319"/>
            <a:chExt cx="7223759" cy="2333625"/>
          </a:xfrm>
        </p:grpSpPr>
        <p:pic>
          <p:nvPicPr>
            <p:cNvPr id="9" name="object 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597152" y="1036319"/>
              <a:ext cx="1751076" cy="2333243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155436" y="1036319"/>
              <a:ext cx="2665475" cy="1997964"/>
            </a:xfrm>
            <a:prstGeom prst="rect">
              <a:avLst/>
            </a:prstGeom>
          </p:spPr>
        </p:pic>
      </p:grpSp>
      <p:sp>
        <p:nvSpPr>
          <p:cNvPr id="11" name="object 11"/>
          <p:cNvSpPr txBox="1"/>
          <p:nvPr/>
        </p:nvSpPr>
        <p:spPr>
          <a:xfrm>
            <a:off x="4556585" y="919098"/>
            <a:ext cx="2113280" cy="22199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</a:pPr>
            <a:r>
              <a:rPr sz="1600" b="1" spc="-10" dirty="0">
                <a:latin typeface="Calibri"/>
                <a:cs typeface="Calibri"/>
              </a:rPr>
              <a:t>Semboyan</a:t>
            </a:r>
            <a:r>
              <a:rPr sz="1600" b="1" dirty="0">
                <a:latin typeface="Calibri"/>
                <a:cs typeface="Calibri"/>
              </a:rPr>
              <a:t> </a:t>
            </a:r>
            <a:r>
              <a:rPr sz="1600" b="1" spc="-10" dirty="0">
                <a:latin typeface="Calibri"/>
                <a:cs typeface="Calibri"/>
              </a:rPr>
              <a:t>5,</a:t>
            </a:r>
            <a:endParaRPr sz="1600">
              <a:latin typeface="Calibri"/>
              <a:cs typeface="Calibri"/>
            </a:endParaRPr>
          </a:p>
          <a:p>
            <a:pPr marL="12700"/>
            <a:r>
              <a:rPr sz="1600" spc="-15" dirty="0">
                <a:latin typeface="Calibri"/>
                <a:cs typeface="Calibri"/>
              </a:rPr>
              <a:t>(Sinyal</a:t>
            </a:r>
            <a:r>
              <a:rPr sz="1600" spc="-25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Utama)</a:t>
            </a:r>
            <a:endParaRPr sz="1600">
              <a:latin typeface="Calibri"/>
              <a:cs typeface="Calibri"/>
            </a:endParaRPr>
          </a:p>
          <a:p>
            <a:pPr marL="12700" marR="5080"/>
            <a:r>
              <a:rPr sz="1600" spc="-20" dirty="0">
                <a:latin typeface="Calibri"/>
                <a:cs typeface="Calibri"/>
              </a:rPr>
              <a:t>Kereta</a:t>
            </a:r>
            <a:r>
              <a:rPr sz="1600" spc="10" dirty="0">
                <a:latin typeface="Calibri"/>
                <a:cs typeface="Calibri"/>
              </a:rPr>
              <a:t> </a:t>
            </a:r>
            <a:r>
              <a:rPr sz="1600" spc="-5" dirty="0">
                <a:latin typeface="Calibri"/>
                <a:cs typeface="Calibri"/>
              </a:rPr>
              <a:t>Api</a:t>
            </a:r>
            <a:r>
              <a:rPr sz="1600" spc="-35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diperbolehkan </a:t>
            </a:r>
            <a:r>
              <a:rPr sz="1600" spc="-345" dirty="0">
                <a:latin typeface="Calibri"/>
                <a:cs typeface="Calibri"/>
              </a:rPr>
              <a:t> </a:t>
            </a:r>
            <a:r>
              <a:rPr sz="1600" spc="-5" dirty="0">
                <a:latin typeface="Calibri"/>
                <a:cs typeface="Calibri"/>
              </a:rPr>
              <a:t>“berjalan” </a:t>
            </a:r>
            <a:r>
              <a:rPr sz="1600" spc="-10" dirty="0">
                <a:latin typeface="Calibri"/>
                <a:cs typeface="Calibri"/>
              </a:rPr>
              <a:t>melewati </a:t>
            </a:r>
            <a:r>
              <a:rPr sz="1600" spc="-5" dirty="0">
                <a:latin typeface="Calibri"/>
                <a:cs typeface="Calibri"/>
              </a:rPr>
              <a:t> </a:t>
            </a:r>
            <a:r>
              <a:rPr sz="1600" spc="-15" dirty="0">
                <a:latin typeface="Calibri"/>
                <a:cs typeface="Calibri"/>
              </a:rPr>
              <a:t>sinyal </a:t>
            </a:r>
            <a:r>
              <a:rPr sz="1600" spc="-10" dirty="0">
                <a:latin typeface="Calibri"/>
                <a:cs typeface="Calibri"/>
              </a:rPr>
              <a:t>utama </a:t>
            </a:r>
            <a:r>
              <a:rPr sz="1600" spc="-5" dirty="0">
                <a:latin typeface="Calibri"/>
                <a:cs typeface="Calibri"/>
              </a:rPr>
              <a:t>memasuki </a:t>
            </a:r>
            <a:r>
              <a:rPr sz="1600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stasiun atau </a:t>
            </a:r>
            <a:r>
              <a:rPr sz="1600" spc="-5" dirty="0">
                <a:latin typeface="Calibri"/>
                <a:cs typeface="Calibri"/>
              </a:rPr>
              <a:t>memasuki </a:t>
            </a:r>
            <a:r>
              <a:rPr sz="1600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petak </a:t>
            </a:r>
            <a:r>
              <a:rPr sz="1600" spc="-5" dirty="0">
                <a:latin typeface="Calibri"/>
                <a:cs typeface="Calibri"/>
              </a:rPr>
              <a:t>blok </a:t>
            </a:r>
            <a:r>
              <a:rPr sz="1600" spc="-10" dirty="0">
                <a:latin typeface="Calibri"/>
                <a:cs typeface="Calibri"/>
              </a:rPr>
              <a:t>sesuai dengan </a:t>
            </a:r>
            <a:r>
              <a:rPr sz="1600" spc="-350" dirty="0">
                <a:latin typeface="Calibri"/>
                <a:cs typeface="Calibri"/>
              </a:rPr>
              <a:t> </a:t>
            </a:r>
            <a:r>
              <a:rPr sz="1600" spc="-15" dirty="0">
                <a:latin typeface="Calibri"/>
                <a:cs typeface="Calibri"/>
              </a:rPr>
              <a:t>kecepatan</a:t>
            </a:r>
            <a:r>
              <a:rPr sz="1600" spc="335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yang </a:t>
            </a:r>
            <a:r>
              <a:rPr sz="1600" spc="-5" dirty="0">
                <a:latin typeface="Calibri"/>
                <a:cs typeface="Calibri"/>
              </a:rPr>
              <a:t> diizinkan.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7599760" y="3086861"/>
            <a:ext cx="2113280" cy="22199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</a:pPr>
            <a:r>
              <a:rPr sz="1600" b="1" spc="-10" dirty="0">
                <a:latin typeface="Calibri"/>
                <a:cs typeface="Calibri"/>
              </a:rPr>
              <a:t>Semboyan</a:t>
            </a:r>
            <a:r>
              <a:rPr sz="1600" b="1" dirty="0">
                <a:latin typeface="Calibri"/>
                <a:cs typeface="Calibri"/>
              </a:rPr>
              <a:t> </a:t>
            </a:r>
            <a:r>
              <a:rPr sz="1600" b="1" spc="-10" dirty="0">
                <a:latin typeface="Calibri"/>
                <a:cs typeface="Calibri"/>
              </a:rPr>
              <a:t>6,</a:t>
            </a:r>
            <a:endParaRPr sz="1600">
              <a:latin typeface="Calibri"/>
              <a:cs typeface="Calibri"/>
            </a:endParaRPr>
          </a:p>
          <a:p>
            <a:pPr marL="12700"/>
            <a:r>
              <a:rPr sz="1600" spc="-15" dirty="0">
                <a:latin typeface="Calibri"/>
                <a:cs typeface="Calibri"/>
              </a:rPr>
              <a:t>(Sinyal</a:t>
            </a:r>
            <a:r>
              <a:rPr sz="1600" spc="-25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Utama)</a:t>
            </a:r>
            <a:endParaRPr sz="1600">
              <a:latin typeface="Calibri"/>
              <a:cs typeface="Calibri"/>
            </a:endParaRPr>
          </a:p>
          <a:p>
            <a:pPr marL="12700" marR="5080"/>
            <a:r>
              <a:rPr sz="1600" spc="-20" dirty="0">
                <a:latin typeface="Calibri"/>
                <a:cs typeface="Calibri"/>
              </a:rPr>
              <a:t>Kereta</a:t>
            </a:r>
            <a:r>
              <a:rPr sz="1600" spc="15" dirty="0">
                <a:latin typeface="Calibri"/>
                <a:cs typeface="Calibri"/>
              </a:rPr>
              <a:t> </a:t>
            </a:r>
            <a:r>
              <a:rPr sz="1600" spc="-5" dirty="0">
                <a:latin typeface="Calibri"/>
                <a:cs typeface="Calibri"/>
              </a:rPr>
              <a:t>Api</a:t>
            </a:r>
            <a:r>
              <a:rPr sz="1600" spc="-25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diperbolehkan </a:t>
            </a:r>
            <a:r>
              <a:rPr sz="1600" spc="-345" dirty="0">
                <a:latin typeface="Calibri"/>
                <a:cs typeface="Calibri"/>
              </a:rPr>
              <a:t> </a:t>
            </a:r>
            <a:r>
              <a:rPr sz="1600" spc="-5" dirty="0">
                <a:latin typeface="Calibri"/>
                <a:cs typeface="Calibri"/>
              </a:rPr>
              <a:t>“berjalan hati-hati” </a:t>
            </a:r>
            <a:r>
              <a:rPr sz="1600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melewati</a:t>
            </a:r>
            <a:r>
              <a:rPr sz="1600" spc="-5" dirty="0">
                <a:latin typeface="Calibri"/>
                <a:cs typeface="Calibri"/>
              </a:rPr>
              <a:t> </a:t>
            </a:r>
            <a:r>
              <a:rPr sz="1600" spc="-15" dirty="0">
                <a:latin typeface="Calibri"/>
                <a:cs typeface="Calibri"/>
              </a:rPr>
              <a:t>sinyal</a:t>
            </a:r>
            <a:r>
              <a:rPr sz="1600" spc="-20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utama </a:t>
            </a:r>
            <a:r>
              <a:rPr sz="1600" spc="-5" dirty="0">
                <a:latin typeface="Calibri"/>
                <a:cs typeface="Calibri"/>
              </a:rPr>
              <a:t> memasuki </a:t>
            </a:r>
            <a:r>
              <a:rPr sz="1600" spc="-10" dirty="0">
                <a:latin typeface="Calibri"/>
                <a:cs typeface="Calibri"/>
              </a:rPr>
              <a:t>stasiun atau </a:t>
            </a:r>
            <a:r>
              <a:rPr sz="1600" spc="-5" dirty="0">
                <a:latin typeface="Calibri"/>
                <a:cs typeface="Calibri"/>
              </a:rPr>
              <a:t> memasuki</a:t>
            </a:r>
            <a:r>
              <a:rPr sz="1600" spc="-15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petak</a:t>
            </a:r>
            <a:r>
              <a:rPr sz="1600" spc="5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blok </a:t>
            </a:r>
            <a:r>
              <a:rPr sz="1600" spc="-5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dengan </a:t>
            </a:r>
            <a:r>
              <a:rPr sz="1600" spc="-15" dirty="0">
                <a:latin typeface="Calibri"/>
                <a:cs typeface="Calibri"/>
              </a:rPr>
              <a:t>kecepatan </a:t>
            </a:r>
            <a:r>
              <a:rPr sz="1600" spc="-10" dirty="0">
                <a:latin typeface="Calibri"/>
                <a:cs typeface="Calibri"/>
              </a:rPr>
              <a:t> terbatas.</a:t>
            </a:r>
            <a:endParaRPr sz="1600">
              <a:latin typeface="Calibri"/>
              <a:cs typeface="Calibri"/>
            </a:endParaRPr>
          </a:p>
        </p:txBody>
      </p:sp>
      <p:pic>
        <p:nvPicPr>
          <p:cNvPr id="13" name="object 13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3029791" y="3717035"/>
            <a:ext cx="1952244" cy="2601468"/>
          </a:xfrm>
          <a:prstGeom prst="rect">
            <a:avLst/>
          </a:prstGeom>
        </p:spPr>
      </p:pic>
      <p:sp>
        <p:nvSpPr>
          <p:cNvPr id="14" name="object 14"/>
          <p:cNvSpPr txBox="1"/>
          <p:nvPr/>
        </p:nvSpPr>
        <p:spPr>
          <a:xfrm>
            <a:off x="5309187" y="3685159"/>
            <a:ext cx="1732280" cy="12446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179070">
              <a:spcBef>
                <a:spcPts val="95"/>
              </a:spcBef>
            </a:pPr>
            <a:r>
              <a:rPr sz="1600" b="1" spc="-10" dirty="0">
                <a:latin typeface="Calibri"/>
                <a:cs typeface="Calibri"/>
              </a:rPr>
              <a:t>Semboyan</a:t>
            </a:r>
            <a:r>
              <a:rPr sz="1600" b="1" spc="20" dirty="0">
                <a:latin typeface="Calibri"/>
                <a:cs typeface="Calibri"/>
              </a:rPr>
              <a:t> </a:t>
            </a:r>
            <a:r>
              <a:rPr sz="1600" b="1" spc="-10" dirty="0">
                <a:latin typeface="Calibri"/>
                <a:cs typeface="Calibri"/>
              </a:rPr>
              <a:t>7, </a:t>
            </a:r>
            <a:r>
              <a:rPr sz="1600" b="1" spc="-5" dirty="0">
                <a:latin typeface="Calibri"/>
                <a:cs typeface="Calibri"/>
              </a:rPr>
              <a:t> </a:t>
            </a:r>
            <a:r>
              <a:rPr sz="1600" spc="-15" dirty="0">
                <a:latin typeface="Calibri"/>
                <a:cs typeface="Calibri"/>
              </a:rPr>
              <a:t>(Sinyal </a:t>
            </a:r>
            <a:r>
              <a:rPr sz="1600" spc="-10" dirty="0">
                <a:latin typeface="Calibri"/>
                <a:cs typeface="Calibri"/>
              </a:rPr>
              <a:t>Utama) </a:t>
            </a:r>
            <a:r>
              <a:rPr sz="1600" spc="-5" dirty="0">
                <a:latin typeface="Calibri"/>
                <a:cs typeface="Calibri"/>
              </a:rPr>
              <a:t> </a:t>
            </a:r>
            <a:r>
              <a:rPr sz="1600" spc="-20" dirty="0">
                <a:latin typeface="Calibri"/>
                <a:cs typeface="Calibri"/>
              </a:rPr>
              <a:t>Kereta</a:t>
            </a:r>
            <a:r>
              <a:rPr sz="1600" spc="20" dirty="0">
                <a:latin typeface="Calibri"/>
                <a:cs typeface="Calibri"/>
              </a:rPr>
              <a:t> </a:t>
            </a:r>
            <a:r>
              <a:rPr sz="1600" spc="-5" dirty="0">
                <a:latin typeface="Calibri"/>
                <a:cs typeface="Calibri"/>
              </a:rPr>
              <a:t>Api</a:t>
            </a:r>
            <a:r>
              <a:rPr sz="1600" spc="-15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harus </a:t>
            </a:r>
            <a:r>
              <a:rPr sz="1600" spc="-5" dirty="0">
                <a:latin typeface="Calibri"/>
                <a:cs typeface="Calibri"/>
              </a:rPr>
              <a:t> “berhenti”</a:t>
            </a:r>
            <a:r>
              <a:rPr sz="1600" spc="-60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dimuka</a:t>
            </a:r>
            <a:endParaRPr sz="1600">
              <a:latin typeface="Calibri"/>
              <a:cs typeface="Calibri"/>
            </a:endParaRPr>
          </a:p>
          <a:p>
            <a:pPr marL="12700"/>
            <a:r>
              <a:rPr sz="1600" spc="-15" dirty="0">
                <a:latin typeface="Calibri"/>
                <a:cs typeface="Calibri"/>
              </a:rPr>
              <a:t>sinyal</a:t>
            </a:r>
            <a:r>
              <a:rPr sz="1600" spc="-40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yang</a:t>
            </a:r>
            <a:r>
              <a:rPr sz="1600" spc="-35" dirty="0">
                <a:latin typeface="Calibri"/>
                <a:cs typeface="Calibri"/>
              </a:rPr>
              <a:t> </a:t>
            </a:r>
            <a:r>
              <a:rPr sz="1600" spc="-5" dirty="0">
                <a:latin typeface="Calibri"/>
                <a:cs typeface="Calibri"/>
              </a:rPr>
              <a:t>dihadapi.</a:t>
            </a:r>
            <a:endParaRPr sz="160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64747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352734" y="558400"/>
            <a:ext cx="7703820" cy="614680"/>
            <a:chOff x="1444752" y="423646"/>
            <a:chExt cx="7703820" cy="61468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501140" y="449580"/>
              <a:ext cx="7642859" cy="489203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444752" y="423646"/>
              <a:ext cx="2225040" cy="614197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548384" y="477012"/>
              <a:ext cx="7595616" cy="399288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1548384" y="477012"/>
              <a:ext cx="7595870" cy="399415"/>
            </a:xfrm>
            <a:custGeom>
              <a:avLst/>
              <a:gdLst/>
              <a:ahLst/>
              <a:cxnLst/>
              <a:rect l="l" t="t" r="r" b="b"/>
              <a:pathLst>
                <a:path w="7595870" h="399415">
                  <a:moveTo>
                    <a:pt x="0" y="399288"/>
                  </a:moveTo>
                  <a:lnTo>
                    <a:pt x="7595616" y="399288"/>
                  </a:lnTo>
                  <a:lnTo>
                    <a:pt x="7595616" y="0"/>
                  </a:lnTo>
                  <a:lnTo>
                    <a:pt x="0" y="0"/>
                  </a:lnTo>
                  <a:lnTo>
                    <a:pt x="0" y="399288"/>
                  </a:lnTo>
                  <a:close/>
                </a:path>
              </a:pathLst>
            </a:custGeom>
            <a:ln w="914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2534852" y="627463"/>
            <a:ext cx="1864360" cy="331470"/>
          </a:xfrm>
          <a:prstGeom prst="rect">
            <a:avLst/>
          </a:prstGeom>
        </p:spPr>
        <p:txBody>
          <a:bodyPr vert="horz" wrap="square" lIns="0" tIns="13335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0" dirty="0">
                <a:solidFill>
                  <a:srgbClr val="000000"/>
                </a:solidFill>
              </a:rPr>
              <a:t>CONTOH</a:t>
            </a:r>
            <a:r>
              <a:rPr sz="2000" spc="-70" dirty="0">
                <a:solidFill>
                  <a:srgbClr val="000000"/>
                </a:solidFill>
              </a:rPr>
              <a:t> </a:t>
            </a:r>
            <a:r>
              <a:rPr sz="2000" spc="-35" dirty="0">
                <a:solidFill>
                  <a:srgbClr val="000000"/>
                </a:solidFill>
              </a:rPr>
              <a:t>TANDA</a:t>
            </a:r>
            <a:r>
              <a:rPr sz="2000" spc="-50" dirty="0">
                <a:solidFill>
                  <a:srgbClr val="000000"/>
                </a:solidFill>
              </a:rPr>
              <a:t> </a:t>
            </a:r>
            <a:r>
              <a:rPr sz="2000" dirty="0">
                <a:solidFill>
                  <a:srgbClr val="000000"/>
                </a:solidFill>
              </a:rPr>
              <a:t>:</a:t>
            </a:r>
            <a:endParaRPr sz="2000"/>
          </a:p>
        </p:txBody>
      </p:sp>
      <p:pic>
        <p:nvPicPr>
          <p:cNvPr id="8" name="object 8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2887658" y="1475873"/>
            <a:ext cx="2822448" cy="2116836"/>
          </a:xfrm>
          <a:prstGeom prst="rect">
            <a:avLst/>
          </a:prstGeom>
        </p:spPr>
      </p:pic>
      <p:pic>
        <p:nvPicPr>
          <p:cNvPr id="9" name="object 9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6775382" y="1475873"/>
            <a:ext cx="2842260" cy="3793236"/>
          </a:xfrm>
          <a:prstGeom prst="rect">
            <a:avLst/>
          </a:prstGeom>
        </p:spPr>
      </p:pic>
      <p:sp>
        <p:nvSpPr>
          <p:cNvPr id="10" name="object 10"/>
          <p:cNvSpPr txBox="1"/>
          <p:nvPr/>
        </p:nvSpPr>
        <p:spPr>
          <a:xfrm>
            <a:off x="2822888" y="3629413"/>
            <a:ext cx="6447155" cy="275717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</a:pPr>
            <a:r>
              <a:rPr sz="1600" b="1" spc="-10" dirty="0">
                <a:latin typeface="Calibri"/>
                <a:cs typeface="Calibri"/>
              </a:rPr>
              <a:t>Semboyan</a:t>
            </a:r>
            <a:r>
              <a:rPr sz="1600" b="1" dirty="0">
                <a:latin typeface="Calibri"/>
                <a:cs typeface="Calibri"/>
              </a:rPr>
              <a:t> </a:t>
            </a:r>
            <a:r>
              <a:rPr sz="1600" b="1" spc="-10" dirty="0">
                <a:latin typeface="Calibri"/>
                <a:cs typeface="Calibri"/>
              </a:rPr>
              <a:t>21,</a:t>
            </a:r>
            <a:endParaRPr sz="1600">
              <a:latin typeface="Calibri"/>
              <a:cs typeface="Calibri"/>
            </a:endParaRPr>
          </a:p>
          <a:p>
            <a:pPr marL="12700"/>
            <a:r>
              <a:rPr sz="1600" spc="-25" dirty="0">
                <a:latin typeface="Calibri"/>
                <a:cs typeface="Calibri"/>
              </a:rPr>
              <a:t>(Tanda</a:t>
            </a:r>
            <a:r>
              <a:rPr sz="1600" spc="-20" dirty="0">
                <a:latin typeface="Calibri"/>
                <a:cs typeface="Calibri"/>
              </a:rPr>
              <a:t> </a:t>
            </a:r>
            <a:r>
              <a:rPr sz="1600" spc="-15" dirty="0">
                <a:latin typeface="Calibri"/>
                <a:cs typeface="Calibri"/>
              </a:rPr>
              <a:t>Akhiran</a:t>
            </a:r>
            <a:r>
              <a:rPr sz="1600" dirty="0">
                <a:latin typeface="Calibri"/>
                <a:cs typeface="Calibri"/>
              </a:rPr>
              <a:t> </a:t>
            </a:r>
            <a:r>
              <a:rPr sz="1600" spc="-20" dirty="0">
                <a:latin typeface="Calibri"/>
                <a:cs typeface="Calibri"/>
              </a:rPr>
              <a:t>Kereta</a:t>
            </a:r>
            <a:r>
              <a:rPr sz="1600" spc="30" dirty="0">
                <a:latin typeface="Calibri"/>
                <a:cs typeface="Calibri"/>
              </a:rPr>
              <a:t> </a:t>
            </a:r>
            <a:r>
              <a:rPr sz="1600" spc="-5" dirty="0">
                <a:latin typeface="Calibri"/>
                <a:cs typeface="Calibri"/>
              </a:rPr>
              <a:t>Api)</a:t>
            </a:r>
            <a:endParaRPr sz="1600">
              <a:latin typeface="Calibri"/>
              <a:cs typeface="Calibri"/>
            </a:endParaRPr>
          </a:p>
          <a:p>
            <a:pPr marL="12700" marR="2686685"/>
            <a:r>
              <a:rPr sz="1600" spc="-10" dirty="0">
                <a:latin typeface="Calibri"/>
                <a:cs typeface="Calibri"/>
              </a:rPr>
              <a:t>Petunjuk</a:t>
            </a:r>
            <a:r>
              <a:rPr sz="1600" dirty="0">
                <a:latin typeface="Calibri"/>
                <a:cs typeface="Calibri"/>
              </a:rPr>
              <a:t> </a:t>
            </a:r>
            <a:r>
              <a:rPr sz="1600" spc="-15" dirty="0">
                <a:latin typeface="Calibri"/>
                <a:cs typeface="Calibri"/>
              </a:rPr>
              <a:t>kepada</a:t>
            </a:r>
            <a:r>
              <a:rPr sz="1600" spc="-5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petugas yang</a:t>
            </a:r>
            <a:r>
              <a:rPr sz="1600" spc="-20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terkait</a:t>
            </a:r>
            <a:r>
              <a:rPr sz="1600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dengan </a:t>
            </a:r>
            <a:r>
              <a:rPr sz="1600" spc="-345" dirty="0">
                <a:latin typeface="Calibri"/>
                <a:cs typeface="Calibri"/>
              </a:rPr>
              <a:t> </a:t>
            </a:r>
            <a:r>
              <a:rPr sz="1600" spc="-5" dirty="0">
                <a:latin typeface="Calibri"/>
                <a:cs typeface="Calibri"/>
              </a:rPr>
              <a:t>perjalanan</a:t>
            </a:r>
            <a:r>
              <a:rPr sz="1600" spc="-10" dirty="0">
                <a:latin typeface="Calibri"/>
                <a:cs typeface="Calibri"/>
              </a:rPr>
              <a:t> </a:t>
            </a:r>
            <a:r>
              <a:rPr sz="1600" spc="-5" dirty="0">
                <a:latin typeface="Calibri"/>
                <a:cs typeface="Calibri"/>
              </a:rPr>
              <a:t>KA</a:t>
            </a:r>
            <a:r>
              <a:rPr sz="1600" spc="5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mengenai</a:t>
            </a:r>
            <a:r>
              <a:rPr sz="1600" spc="5" dirty="0">
                <a:latin typeface="Calibri"/>
                <a:cs typeface="Calibri"/>
              </a:rPr>
              <a:t> </a:t>
            </a:r>
            <a:r>
              <a:rPr sz="1600" spc="-5" dirty="0">
                <a:latin typeface="Calibri"/>
                <a:cs typeface="Calibri"/>
              </a:rPr>
              <a:t>posisi</a:t>
            </a:r>
            <a:r>
              <a:rPr sz="1600" spc="-10" dirty="0">
                <a:latin typeface="Calibri"/>
                <a:cs typeface="Calibri"/>
              </a:rPr>
              <a:t> akhiran</a:t>
            </a:r>
            <a:r>
              <a:rPr sz="1600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pada </a:t>
            </a:r>
            <a:r>
              <a:rPr sz="1600" spc="-5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rangkaian</a:t>
            </a:r>
            <a:r>
              <a:rPr sz="1600" spc="-25" dirty="0">
                <a:latin typeface="Calibri"/>
                <a:cs typeface="Calibri"/>
              </a:rPr>
              <a:t> </a:t>
            </a:r>
            <a:r>
              <a:rPr sz="1600" spc="-5" dirty="0">
                <a:latin typeface="Calibri"/>
                <a:cs typeface="Calibri"/>
              </a:rPr>
              <a:t>KA.</a:t>
            </a:r>
            <a:endParaRPr sz="1600">
              <a:latin typeface="Calibri"/>
              <a:cs typeface="Calibri"/>
            </a:endParaRPr>
          </a:p>
          <a:p>
            <a:pPr marL="4155440">
              <a:spcBef>
                <a:spcPts val="560"/>
              </a:spcBef>
            </a:pPr>
            <a:r>
              <a:rPr b="1" spc="-5" dirty="0">
                <a:latin typeface="Calibri"/>
                <a:cs typeface="Calibri"/>
              </a:rPr>
              <a:t>Semboyan</a:t>
            </a:r>
            <a:r>
              <a:rPr b="1" spc="-75" dirty="0">
                <a:latin typeface="Calibri"/>
                <a:cs typeface="Calibri"/>
              </a:rPr>
              <a:t> </a:t>
            </a:r>
            <a:r>
              <a:rPr b="1" spc="-5" dirty="0">
                <a:latin typeface="Calibri"/>
                <a:cs typeface="Calibri"/>
              </a:rPr>
              <a:t>18</a:t>
            </a:r>
            <a:endParaRPr>
              <a:latin typeface="Calibri"/>
              <a:cs typeface="Calibri"/>
            </a:endParaRPr>
          </a:p>
          <a:p>
            <a:pPr marL="2604770">
              <a:spcBef>
                <a:spcPts val="1510"/>
              </a:spcBef>
            </a:pPr>
            <a:r>
              <a:rPr sz="1600" spc="-25" dirty="0">
                <a:latin typeface="Calibri"/>
                <a:cs typeface="Calibri"/>
              </a:rPr>
              <a:t>(Tanda </a:t>
            </a:r>
            <a:r>
              <a:rPr sz="1600" spc="-10" dirty="0">
                <a:latin typeface="Calibri"/>
                <a:cs typeface="Calibri"/>
              </a:rPr>
              <a:t>Batas</a:t>
            </a:r>
            <a:r>
              <a:rPr sz="1600" spc="-15" dirty="0">
                <a:latin typeface="Calibri"/>
                <a:cs typeface="Calibri"/>
              </a:rPr>
              <a:t> </a:t>
            </a:r>
            <a:r>
              <a:rPr sz="1600" spc="-5" dirty="0">
                <a:latin typeface="Calibri"/>
                <a:cs typeface="Calibri"/>
              </a:rPr>
              <a:t>Ruang</a:t>
            </a:r>
            <a:r>
              <a:rPr sz="1600" spc="-15" dirty="0">
                <a:latin typeface="Calibri"/>
                <a:cs typeface="Calibri"/>
              </a:rPr>
              <a:t> </a:t>
            </a:r>
            <a:r>
              <a:rPr sz="1600" spc="-5" dirty="0">
                <a:latin typeface="Calibri"/>
                <a:cs typeface="Calibri"/>
              </a:rPr>
              <a:t>Bebas)</a:t>
            </a:r>
            <a:endParaRPr sz="1600">
              <a:latin typeface="Calibri"/>
              <a:cs typeface="Calibri"/>
            </a:endParaRPr>
          </a:p>
          <a:p>
            <a:pPr marL="2604770" marR="5080"/>
            <a:r>
              <a:rPr sz="1600" spc="-10" dirty="0">
                <a:latin typeface="Calibri"/>
                <a:cs typeface="Calibri"/>
              </a:rPr>
              <a:t>Petunjuk</a:t>
            </a:r>
            <a:r>
              <a:rPr sz="1600" dirty="0">
                <a:latin typeface="Calibri"/>
                <a:cs typeface="Calibri"/>
              </a:rPr>
              <a:t> </a:t>
            </a:r>
            <a:r>
              <a:rPr sz="1600" spc="-15" dirty="0">
                <a:latin typeface="Calibri"/>
                <a:cs typeface="Calibri"/>
              </a:rPr>
              <a:t>kepada</a:t>
            </a:r>
            <a:r>
              <a:rPr sz="1600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petugas</a:t>
            </a:r>
            <a:r>
              <a:rPr sz="1600" spc="-20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yang terkait</a:t>
            </a:r>
            <a:r>
              <a:rPr sz="1600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dengan </a:t>
            </a:r>
            <a:r>
              <a:rPr sz="1600" spc="-5" dirty="0">
                <a:latin typeface="Calibri"/>
                <a:cs typeface="Calibri"/>
              </a:rPr>
              <a:t> perjalanan KA </a:t>
            </a:r>
            <a:r>
              <a:rPr sz="1600" spc="-10" dirty="0">
                <a:latin typeface="Calibri"/>
                <a:cs typeface="Calibri"/>
              </a:rPr>
              <a:t>bahwa rangkaian </a:t>
            </a:r>
            <a:r>
              <a:rPr sz="1600" spc="-5" dirty="0">
                <a:latin typeface="Calibri"/>
                <a:cs typeface="Calibri"/>
              </a:rPr>
              <a:t>KA tidak boleh </a:t>
            </a:r>
            <a:r>
              <a:rPr sz="1600" spc="-350" dirty="0">
                <a:latin typeface="Calibri"/>
                <a:cs typeface="Calibri"/>
              </a:rPr>
              <a:t> </a:t>
            </a:r>
            <a:r>
              <a:rPr sz="1600" spc="-5" dirty="0">
                <a:latin typeface="Calibri"/>
                <a:cs typeface="Calibri"/>
              </a:rPr>
              <a:t>melampaui</a:t>
            </a:r>
            <a:r>
              <a:rPr sz="1600" spc="-20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batas</a:t>
            </a:r>
            <a:r>
              <a:rPr sz="1600" dirty="0">
                <a:latin typeface="Calibri"/>
                <a:cs typeface="Calibri"/>
              </a:rPr>
              <a:t> </a:t>
            </a:r>
            <a:r>
              <a:rPr sz="1600" spc="-5" dirty="0">
                <a:latin typeface="Calibri"/>
                <a:cs typeface="Calibri"/>
              </a:rPr>
              <a:t>ruang</a:t>
            </a:r>
            <a:r>
              <a:rPr sz="1600" spc="-15" dirty="0">
                <a:latin typeface="Calibri"/>
                <a:cs typeface="Calibri"/>
              </a:rPr>
              <a:t> </a:t>
            </a:r>
            <a:r>
              <a:rPr sz="1600" spc="-5" dirty="0">
                <a:latin typeface="Calibri"/>
                <a:cs typeface="Calibri"/>
              </a:rPr>
              <a:t>bebas.</a:t>
            </a:r>
            <a:endParaRPr sz="160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703003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189104" y="423646"/>
            <a:ext cx="7704455" cy="614680"/>
            <a:chOff x="1444752" y="423646"/>
            <a:chExt cx="7704455" cy="61468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501140" y="449580"/>
              <a:ext cx="7642859" cy="489203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444752" y="423646"/>
              <a:ext cx="5841492" cy="614197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548384" y="477012"/>
              <a:ext cx="7595616" cy="399288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1548384" y="477012"/>
              <a:ext cx="7595870" cy="399415"/>
            </a:xfrm>
            <a:custGeom>
              <a:avLst/>
              <a:gdLst/>
              <a:ahLst/>
              <a:cxnLst/>
              <a:rect l="l" t="t" r="r" b="b"/>
              <a:pathLst>
                <a:path w="7595870" h="399415">
                  <a:moveTo>
                    <a:pt x="0" y="399288"/>
                  </a:moveTo>
                  <a:lnTo>
                    <a:pt x="7595616" y="399288"/>
                  </a:lnTo>
                  <a:lnTo>
                    <a:pt x="7595616" y="0"/>
                  </a:lnTo>
                  <a:lnTo>
                    <a:pt x="0" y="0"/>
                  </a:lnTo>
                  <a:lnTo>
                    <a:pt x="0" y="399288"/>
                  </a:lnTo>
                  <a:close/>
                </a:path>
              </a:pathLst>
            </a:custGeom>
            <a:ln w="914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2371221" y="492709"/>
            <a:ext cx="5480050" cy="331470"/>
          </a:xfrm>
          <a:prstGeom prst="rect">
            <a:avLst/>
          </a:prstGeom>
        </p:spPr>
        <p:txBody>
          <a:bodyPr vert="horz" wrap="square" lIns="0" tIns="13335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dirty="0">
                <a:solidFill>
                  <a:srgbClr val="000000"/>
                </a:solidFill>
              </a:rPr>
              <a:t>OPERASIONAL</a:t>
            </a:r>
            <a:r>
              <a:rPr sz="2000" spc="-55" dirty="0">
                <a:solidFill>
                  <a:srgbClr val="000000"/>
                </a:solidFill>
              </a:rPr>
              <a:t> </a:t>
            </a:r>
            <a:r>
              <a:rPr sz="2000" spc="-5" dirty="0">
                <a:solidFill>
                  <a:srgbClr val="000000"/>
                </a:solidFill>
              </a:rPr>
              <a:t>PERJALANAN</a:t>
            </a:r>
            <a:r>
              <a:rPr sz="2000" spc="-30" dirty="0">
                <a:solidFill>
                  <a:srgbClr val="000000"/>
                </a:solidFill>
              </a:rPr>
              <a:t> </a:t>
            </a:r>
            <a:r>
              <a:rPr sz="2000" spc="-25" dirty="0">
                <a:solidFill>
                  <a:srgbClr val="000000"/>
                </a:solidFill>
              </a:rPr>
              <a:t>KERETA</a:t>
            </a:r>
            <a:r>
              <a:rPr sz="2000" dirty="0">
                <a:solidFill>
                  <a:srgbClr val="000000"/>
                </a:solidFill>
              </a:rPr>
              <a:t> API</a:t>
            </a:r>
            <a:r>
              <a:rPr sz="2000" spc="-25" dirty="0">
                <a:solidFill>
                  <a:srgbClr val="000000"/>
                </a:solidFill>
              </a:rPr>
              <a:t> </a:t>
            </a:r>
            <a:r>
              <a:rPr sz="2000" dirty="0">
                <a:solidFill>
                  <a:srgbClr val="000000"/>
                </a:solidFill>
              </a:rPr>
              <a:t>DI</a:t>
            </a:r>
            <a:r>
              <a:rPr sz="2000" spc="-15" dirty="0">
                <a:solidFill>
                  <a:srgbClr val="000000"/>
                </a:solidFill>
              </a:rPr>
              <a:t> </a:t>
            </a:r>
            <a:r>
              <a:rPr sz="2000" spc="-25" dirty="0">
                <a:solidFill>
                  <a:srgbClr val="000000"/>
                </a:solidFill>
              </a:rPr>
              <a:t>STASIUN</a:t>
            </a:r>
            <a:endParaRPr sz="2000"/>
          </a:p>
        </p:txBody>
      </p:sp>
      <p:pic>
        <p:nvPicPr>
          <p:cNvPr id="8" name="object 8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6338954" y="1071372"/>
            <a:ext cx="2895600" cy="2171700"/>
          </a:xfrm>
          <a:prstGeom prst="rect">
            <a:avLst/>
          </a:prstGeom>
        </p:spPr>
      </p:pic>
      <p:sp>
        <p:nvSpPr>
          <p:cNvPr id="9" name="object 9"/>
          <p:cNvSpPr txBox="1"/>
          <p:nvPr/>
        </p:nvSpPr>
        <p:spPr>
          <a:xfrm>
            <a:off x="2526287" y="970535"/>
            <a:ext cx="3058160" cy="51301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04165" marR="5080" indent="-287020">
              <a:spcBef>
                <a:spcPts val="100"/>
              </a:spcBef>
              <a:buFont typeface="Arial MT"/>
              <a:buChar char="•"/>
              <a:tabLst>
                <a:tab pos="304165" algn="l"/>
                <a:tab pos="304800" algn="l"/>
              </a:tabLst>
            </a:pPr>
            <a:r>
              <a:rPr spc="-5" dirty="0">
                <a:latin typeface="Calibri"/>
                <a:cs typeface="Calibri"/>
              </a:rPr>
              <a:t>Di </a:t>
            </a:r>
            <a:r>
              <a:rPr spc="-10" dirty="0">
                <a:latin typeface="Calibri"/>
                <a:cs typeface="Calibri"/>
              </a:rPr>
              <a:t>stasiun,</a:t>
            </a:r>
            <a:r>
              <a:rPr spc="-5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arus </a:t>
            </a:r>
            <a:r>
              <a:rPr spc="-15" dirty="0">
                <a:latin typeface="Calibri"/>
                <a:cs typeface="Calibri"/>
              </a:rPr>
              <a:t>kedatangan </a:t>
            </a:r>
            <a:r>
              <a:rPr spc="-1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dan</a:t>
            </a:r>
            <a:r>
              <a:rPr dirty="0">
                <a:latin typeface="Calibri"/>
                <a:cs typeface="Calibri"/>
              </a:rPr>
              <a:t> </a:t>
            </a:r>
            <a:r>
              <a:rPr spc="-15" dirty="0">
                <a:latin typeface="Calibri"/>
                <a:cs typeface="Calibri"/>
              </a:rPr>
              <a:t>keberangkatan</a:t>
            </a:r>
            <a:r>
              <a:rPr spc="-10" dirty="0">
                <a:latin typeface="Calibri"/>
                <a:cs typeface="Calibri"/>
              </a:rPr>
              <a:t> </a:t>
            </a:r>
            <a:r>
              <a:rPr spc="-25" dirty="0">
                <a:latin typeface="Calibri"/>
                <a:cs typeface="Calibri"/>
              </a:rPr>
              <a:t>kereta</a:t>
            </a:r>
            <a:r>
              <a:rPr spc="-20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api </a:t>
            </a:r>
            <a:r>
              <a:rPr spc="-39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diatur</a:t>
            </a:r>
            <a:r>
              <a:rPr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oleh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petugas</a:t>
            </a:r>
            <a:r>
              <a:rPr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stasiun </a:t>
            </a:r>
            <a:r>
              <a:rPr spc="-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yang</a:t>
            </a:r>
            <a:r>
              <a:rPr spc="-5" dirty="0">
                <a:latin typeface="Calibri"/>
                <a:cs typeface="Calibri"/>
              </a:rPr>
              <a:t> disebut PPKA </a:t>
            </a:r>
            <a:r>
              <a:rPr spc="-15" dirty="0">
                <a:latin typeface="Calibri"/>
                <a:cs typeface="Calibri"/>
              </a:rPr>
              <a:t>(Pengatur </a:t>
            </a:r>
            <a:r>
              <a:rPr spc="-1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Perjalanan </a:t>
            </a:r>
            <a:r>
              <a:rPr spc="-20" dirty="0">
                <a:latin typeface="Calibri"/>
                <a:cs typeface="Calibri"/>
              </a:rPr>
              <a:t>Kereta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Api)</a:t>
            </a:r>
            <a:endParaRPr>
              <a:latin typeface="Calibri"/>
              <a:cs typeface="Calibri"/>
            </a:endParaRPr>
          </a:p>
          <a:p>
            <a:pPr marL="304165" marR="310515" indent="-287020">
              <a:buFont typeface="Arial MT"/>
              <a:buChar char="•"/>
              <a:tabLst>
                <a:tab pos="304165" algn="l"/>
                <a:tab pos="304800" algn="l"/>
              </a:tabLst>
            </a:pPr>
            <a:r>
              <a:rPr spc="-5" dirty="0">
                <a:latin typeface="Calibri"/>
                <a:cs typeface="Calibri"/>
              </a:rPr>
              <a:t>Saat di </a:t>
            </a:r>
            <a:r>
              <a:rPr spc="-10" dirty="0">
                <a:latin typeface="Calibri"/>
                <a:cs typeface="Calibri"/>
              </a:rPr>
              <a:t>stasiun, </a:t>
            </a:r>
            <a:r>
              <a:rPr dirty="0">
                <a:latin typeface="Calibri"/>
                <a:cs typeface="Calibri"/>
              </a:rPr>
              <a:t>KA </a:t>
            </a:r>
            <a:r>
              <a:rPr spc="-5" dirty="0">
                <a:latin typeface="Calibri"/>
                <a:cs typeface="Calibri"/>
              </a:rPr>
              <a:t>dapat </a:t>
            </a:r>
            <a:r>
              <a:rPr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berhenti</a:t>
            </a:r>
            <a:r>
              <a:rPr spc="-10" dirty="0">
                <a:latin typeface="Calibri"/>
                <a:cs typeface="Calibri"/>
              </a:rPr>
              <a:t> ataupun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berjalan </a:t>
            </a:r>
            <a:r>
              <a:rPr spc="-395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menerus.</a:t>
            </a:r>
            <a:endParaRPr>
              <a:latin typeface="Calibri"/>
              <a:cs typeface="Calibri"/>
            </a:endParaRPr>
          </a:p>
          <a:p>
            <a:pPr>
              <a:spcBef>
                <a:spcPts val="30"/>
              </a:spcBef>
              <a:buFont typeface="Arial MT"/>
              <a:buChar char="•"/>
            </a:pPr>
            <a:endParaRPr sz="2200">
              <a:latin typeface="Calibri"/>
              <a:cs typeface="Calibri"/>
            </a:endParaRPr>
          </a:p>
          <a:p>
            <a:pPr marL="12700">
              <a:spcBef>
                <a:spcPts val="5"/>
              </a:spcBef>
            </a:pPr>
            <a:r>
              <a:rPr b="1" spc="-5" dirty="0">
                <a:solidFill>
                  <a:srgbClr val="C00000"/>
                </a:solidFill>
                <a:latin typeface="Calibri"/>
                <a:cs typeface="Calibri"/>
              </a:rPr>
              <a:t>PROSEDUR</a:t>
            </a:r>
            <a:r>
              <a:rPr b="1" spc="-25" dirty="0">
                <a:solidFill>
                  <a:srgbClr val="C00000"/>
                </a:solidFill>
                <a:latin typeface="Calibri"/>
                <a:cs typeface="Calibri"/>
              </a:rPr>
              <a:t> KEBERANGKATAN</a:t>
            </a:r>
            <a:r>
              <a:rPr b="1" spc="-15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srgbClr val="C00000"/>
                </a:solidFill>
                <a:latin typeface="Calibri"/>
                <a:cs typeface="Calibri"/>
              </a:rPr>
              <a:t>:</a:t>
            </a:r>
            <a:endParaRPr>
              <a:latin typeface="Calibri"/>
              <a:cs typeface="Calibri"/>
            </a:endParaRPr>
          </a:p>
          <a:p>
            <a:pPr marL="299085" marR="173990" indent="-287020">
              <a:spcBef>
                <a:spcPts val="745"/>
              </a:spcBef>
              <a:buFont typeface="Arial MT"/>
              <a:buChar char="•"/>
              <a:tabLst>
                <a:tab pos="299085" algn="l"/>
                <a:tab pos="299720" algn="l"/>
              </a:tabLst>
            </a:pPr>
            <a:r>
              <a:rPr spc="-15" dirty="0">
                <a:latin typeface="Calibri"/>
                <a:cs typeface="Calibri"/>
              </a:rPr>
              <a:t>Petugas</a:t>
            </a:r>
            <a:r>
              <a:rPr spc="-1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PPKA </a:t>
            </a:r>
            <a:r>
              <a:rPr spc="-10" dirty="0">
                <a:latin typeface="Calibri"/>
                <a:cs typeface="Calibri"/>
              </a:rPr>
              <a:t>memberikan </a:t>
            </a:r>
            <a:r>
              <a:rPr spc="-5" dirty="0">
                <a:latin typeface="Calibri"/>
                <a:cs typeface="Calibri"/>
              </a:rPr>
              <a:t> semboyan</a:t>
            </a:r>
            <a:r>
              <a:rPr spc="-20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40</a:t>
            </a:r>
            <a:r>
              <a:rPr spc="-20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sebagai</a:t>
            </a:r>
            <a:r>
              <a:rPr spc="-2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tanda </a:t>
            </a:r>
            <a:r>
              <a:rPr spc="-390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bahwa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jalur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aman</a:t>
            </a:r>
            <a:r>
              <a:rPr spc="-1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untuk </a:t>
            </a:r>
            <a:r>
              <a:rPr dirty="0">
                <a:latin typeface="Calibri"/>
                <a:cs typeface="Calibri"/>
              </a:rPr>
              <a:t> </a:t>
            </a:r>
            <a:r>
              <a:rPr spc="-15" dirty="0">
                <a:latin typeface="Calibri"/>
                <a:cs typeface="Calibri"/>
              </a:rPr>
              <a:t>keberangkatan</a:t>
            </a:r>
            <a:r>
              <a:rPr dirty="0">
                <a:latin typeface="Calibri"/>
                <a:cs typeface="Calibri"/>
              </a:rPr>
              <a:t> </a:t>
            </a:r>
            <a:r>
              <a:rPr spc="-25" dirty="0">
                <a:latin typeface="Calibri"/>
                <a:cs typeface="Calibri"/>
              </a:rPr>
              <a:t>kereta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api.</a:t>
            </a:r>
            <a:endParaRPr>
              <a:latin typeface="Calibri"/>
              <a:cs typeface="Calibri"/>
            </a:endParaRPr>
          </a:p>
          <a:p>
            <a:pPr marL="299085" marR="173355" indent="-287020">
              <a:buFont typeface="Arial MT"/>
              <a:buChar char="•"/>
              <a:tabLst>
                <a:tab pos="299085" algn="l"/>
                <a:tab pos="299720" algn="l"/>
              </a:tabLst>
            </a:pPr>
            <a:r>
              <a:rPr spc="-5" dirty="0">
                <a:latin typeface="Calibri"/>
                <a:cs typeface="Calibri"/>
              </a:rPr>
              <a:t>Kemudian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masinis </a:t>
            </a:r>
            <a:r>
              <a:rPr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membunyikan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pluit</a:t>
            </a:r>
            <a:r>
              <a:rPr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sebagai </a:t>
            </a:r>
            <a:r>
              <a:rPr spc="-395" dirty="0">
                <a:latin typeface="Calibri"/>
                <a:cs typeface="Calibri"/>
              </a:rPr>
              <a:t> </a:t>
            </a:r>
            <a:r>
              <a:rPr spc="-15" dirty="0">
                <a:latin typeface="Calibri"/>
                <a:cs typeface="Calibri"/>
              </a:rPr>
              <a:t>responnya</a:t>
            </a:r>
            <a:r>
              <a:rPr spc="-1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(semboyan </a:t>
            </a:r>
            <a:r>
              <a:rPr dirty="0">
                <a:latin typeface="Calibri"/>
                <a:cs typeface="Calibri"/>
              </a:rPr>
              <a:t>35) 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setelah</a:t>
            </a:r>
            <a:r>
              <a:rPr spc="-5" dirty="0">
                <a:latin typeface="Calibri"/>
                <a:cs typeface="Calibri"/>
              </a:rPr>
              <a:t> melihat</a:t>
            </a:r>
            <a:r>
              <a:rPr spc="-15" dirty="0">
                <a:latin typeface="Calibri"/>
                <a:cs typeface="Calibri"/>
              </a:rPr>
              <a:t> sinyal </a:t>
            </a:r>
            <a:r>
              <a:rPr dirty="0">
                <a:latin typeface="Calibri"/>
                <a:cs typeface="Calibri"/>
              </a:rPr>
              <a:t>aman</a:t>
            </a:r>
            <a:endParaRPr>
              <a:latin typeface="Calibri"/>
              <a:cs typeface="Calibri"/>
            </a:endParaRPr>
          </a:p>
        </p:txBody>
      </p:sp>
      <p:pic>
        <p:nvPicPr>
          <p:cNvPr id="10" name="object 10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6291710" y="3947159"/>
            <a:ext cx="2991612" cy="2243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5555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285357" y="645028"/>
            <a:ext cx="7703820" cy="614680"/>
            <a:chOff x="1444752" y="423646"/>
            <a:chExt cx="7703820" cy="61468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501140" y="449580"/>
              <a:ext cx="7642859" cy="489203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444752" y="423646"/>
              <a:ext cx="5841492" cy="614197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548384" y="477012"/>
              <a:ext cx="7595616" cy="399288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1548384" y="477012"/>
              <a:ext cx="7595870" cy="399415"/>
            </a:xfrm>
            <a:custGeom>
              <a:avLst/>
              <a:gdLst/>
              <a:ahLst/>
              <a:cxnLst/>
              <a:rect l="l" t="t" r="r" b="b"/>
              <a:pathLst>
                <a:path w="7595870" h="399415">
                  <a:moveTo>
                    <a:pt x="0" y="399288"/>
                  </a:moveTo>
                  <a:lnTo>
                    <a:pt x="7595616" y="399288"/>
                  </a:lnTo>
                  <a:lnTo>
                    <a:pt x="7595616" y="0"/>
                  </a:lnTo>
                  <a:lnTo>
                    <a:pt x="0" y="0"/>
                  </a:lnTo>
                  <a:lnTo>
                    <a:pt x="0" y="399288"/>
                  </a:lnTo>
                  <a:close/>
                </a:path>
              </a:pathLst>
            </a:custGeom>
            <a:ln w="914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2467475" y="714091"/>
            <a:ext cx="5480050" cy="331470"/>
          </a:xfrm>
          <a:prstGeom prst="rect">
            <a:avLst/>
          </a:prstGeom>
        </p:spPr>
        <p:txBody>
          <a:bodyPr vert="horz" wrap="square" lIns="0" tIns="13335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dirty="0">
                <a:solidFill>
                  <a:srgbClr val="000000"/>
                </a:solidFill>
              </a:rPr>
              <a:t>OPERASIONAL</a:t>
            </a:r>
            <a:r>
              <a:rPr sz="2000" spc="-55" dirty="0">
                <a:solidFill>
                  <a:srgbClr val="000000"/>
                </a:solidFill>
              </a:rPr>
              <a:t> </a:t>
            </a:r>
            <a:r>
              <a:rPr sz="2000" spc="-5" dirty="0">
                <a:solidFill>
                  <a:srgbClr val="000000"/>
                </a:solidFill>
              </a:rPr>
              <a:t>PERJALANAN</a:t>
            </a:r>
            <a:r>
              <a:rPr sz="2000" spc="-30" dirty="0">
                <a:solidFill>
                  <a:srgbClr val="000000"/>
                </a:solidFill>
              </a:rPr>
              <a:t> </a:t>
            </a:r>
            <a:r>
              <a:rPr sz="2000" spc="-25" dirty="0">
                <a:solidFill>
                  <a:srgbClr val="000000"/>
                </a:solidFill>
              </a:rPr>
              <a:t>KERETA</a:t>
            </a:r>
            <a:r>
              <a:rPr sz="2000" dirty="0">
                <a:solidFill>
                  <a:srgbClr val="000000"/>
                </a:solidFill>
              </a:rPr>
              <a:t> API</a:t>
            </a:r>
            <a:r>
              <a:rPr sz="2000" spc="-25" dirty="0">
                <a:solidFill>
                  <a:srgbClr val="000000"/>
                </a:solidFill>
              </a:rPr>
              <a:t> </a:t>
            </a:r>
            <a:r>
              <a:rPr sz="2000" dirty="0">
                <a:solidFill>
                  <a:srgbClr val="000000"/>
                </a:solidFill>
              </a:rPr>
              <a:t>DI</a:t>
            </a:r>
            <a:r>
              <a:rPr sz="2000" spc="-15" dirty="0">
                <a:solidFill>
                  <a:srgbClr val="000000"/>
                </a:solidFill>
              </a:rPr>
              <a:t> </a:t>
            </a:r>
            <a:r>
              <a:rPr sz="2000" spc="-25" dirty="0">
                <a:solidFill>
                  <a:srgbClr val="000000"/>
                </a:solidFill>
              </a:rPr>
              <a:t>STASIUN</a:t>
            </a:r>
            <a:endParaRPr sz="2000"/>
          </a:p>
        </p:txBody>
      </p:sp>
      <p:sp>
        <p:nvSpPr>
          <p:cNvPr id="8" name="object 8"/>
          <p:cNvSpPr txBox="1"/>
          <p:nvPr/>
        </p:nvSpPr>
        <p:spPr>
          <a:xfrm>
            <a:off x="2617970" y="1390416"/>
            <a:ext cx="3085465" cy="17411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7145">
              <a:spcBef>
                <a:spcPts val="100"/>
              </a:spcBef>
            </a:pPr>
            <a:r>
              <a:rPr b="1" spc="-5" dirty="0">
                <a:solidFill>
                  <a:srgbClr val="C00000"/>
                </a:solidFill>
                <a:latin typeface="Calibri"/>
                <a:cs typeface="Calibri"/>
              </a:rPr>
              <a:t>PROSEDUR</a:t>
            </a:r>
            <a:r>
              <a:rPr b="1" spc="-25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b="1" spc="-35" dirty="0">
                <a:solidFill>
                  <a:srgbClr val="C00000"/>
                </a:solidFill>
                <a:latin typeface="Calibri"/>
                <a:cs typeface="Calibri"/>
              </a:rPr>
              <a:t>KEDATANGAN </a:t>
            </a:r>
            <a:r>
              <a:rPr b="1" dirty="0">
                <a:solidFill>
                  <a:srgbClr val="C00000"/>
                </a:solidFill>
                <a:latin typeface="Calibri"/>
                <a:cs typeface="Calibri"/>
              </a:rPr>
              <a:t>KA</a:t>
            </a:r>
            <a:endParaRPr>
              <a:latin typeface="Calibri"/>
              <a:cs typeface="Calibri"/>
            </a:endParaRPr>
          </a:p>
          <a:p>
            <a:pPr>
              <a:spcBef>
                <a:spcPts val="20"/>
              </a:spcBef>
            </a:pPr>
            <a:endParaRPr sz="2200">
              <a:latin typeface="Calibri"/>
              <a:cs typeface="Calibri"/>
            </a:endParaRPr>
          </a:p>
          <a:p>
            <a:pPr marL="299085" marR="5080" indent="-287020">
              <a:buFont typeface="Arial MT"/>
              <a:buChar char="•"/>
              <a:tabLst>
                <a:tab pos="299085" algn="l"/>
                <a:tab pos="299720" algn="l"/>
              </a:tabLst>
            </a:pPr>
            <a:r>
              <a:rPr spc="-15" dirty="0">
                <a:latin typeface="Calibri"/>
                <a:cs typeface="Calibri"/>
              </a:rPr>
              <a:t>Petugas</a:t>
            </a:r>
            <a:r>
              <a:rPr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PPKA </a:t>
            </a:r>
            <a:r>
              <a:rPr spc="-10" dirty="0">
                <a:latin typeface="Calibri"/>
                <a:cs typeface="Calibri"/>
              </a:rPr>
              <a:t>memberikan </a:t>
            </a:r>
            <a:r>
              <a:rPr spc="-5" dirty="0">
                <a:latin typeface="Calibri"/>
                <a:cs typeface="Calibri"/>
              </a:rPr>
              <a:t> semboyan </a:t>
            </a:r>
            <a:r>
              <a:rPr dirty="0">
                <a:latin typeface="Calibri"/>
                <a:cs typeface="Calibri"/>
              </a:rPr>
              <a:t>1 </a:t>
            </a:r>
            <a:r>
              <a:rPr spc="-10" dirty="0">
                <a:latin typeface="Calibri"/>
                <a:cs typeface="Calibri"/>
              </a:rPr>
              <a:t>sebagai </a:t>
            </a:r>
            <a:r>
              <a:rPr spc="-5" dirty="0">
                <a:latin typeface="Calibri"/>
                <a:cs typeface="Calibri"/>
              </a:rPr>
              <a:t>tanda </a:t>
            </a:r>
            <a:r>
              <a:rPr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bahwa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Stasiun</a:t>
            </a:r>
            <a:r>
              <a:rPr spc="-5" dirty="0">
                <a:latin typeface="Calibri"/>
                <a:cs typeface="Calibri"/>
              </a:rPr>
              <a:t> siap</a:t>
            </a:r>
            <a:r>
              <a:rPr spc="-1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menerima </a:t>
            </a:r>
            <a:r>
              <a:rPr spc="-395" dirty="0">
                <a:latin typeface="Calibri"/>
                <a:cs typeface="Calibri"/>
              </a:rPr>
              <a:t> </a:t>
            </a:r>
            <a:r>
              <a:rPr spc="-15" dirty="0">
                <a:latin typeface="Calibri"/>
                <a:cs typeface="Calibri"/>
              </a:rPr>
              <a:t>kedatangan</a:t>
            </a:r>
            <a:r>
              <a:rPr dirty="0">
                <a:latin typeface="Calibri"/>
                <a:cs typeface="Calibri"/>
              </a:rPr>
              <a:t> KA</a:t>
            </a:r>
            <a:endParaRPr>
              <a:latin typeface="Calibri"/>
              <a:cs typeface="Calibri"/>
            </a:endParaRPr>
          </a:p>
        </p:txBody>
      </p:sp>
      <p:pic>
        <p:nvPicPr>
          <p:cNvPr id="9" name="object 9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6674476" y="1372002"/>
            <a:ext cx="3060192" cy="2926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556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968753" y="423646"/>
            <a:ext cx="7704455" cy="614680"/>
            <a:chOff x="1444752" y="423646"/>
            <a:chExt cx="7704455" cy="61468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444752" y="423646"/>
              <a:ext cx="3104388" cy="614197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548384" y="477012"/>
              <a:ext cx="7595616" cy="399288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1548384" y="477012"/>
              <a:ext cx="7595870" cy="399415"/>
            </a:xfrm>
            <a:custGeom>
              <a:avLst/>
              <a:gdLst/>
              <a:ahLst/>
              <a:cxnLst/>
              <a:rect l="l" t="t" r="r" b="b"/>
              <a:pathLst>
                <a:path w="7595870" h="399415">
                  <a:moveTo>
                    <a:pt x="0" y="399288"/>
                  </a:moveTo>
                  <a:lnTo>
                    <a:pt x="7595616" y="399288"/>
                  </a:lnTo>
                  <a:lnTo>
                    <a:pt x="7595616" y="0"/>
                  </a:lnTo>
                  <a:lnTo>
                    <a:pt x="0" y="0"/>
                  </a:lnTo>
                  <a:lnTo>
                    <a:pt x="0" y="399288"/>
                  </a:lnTo>
                  <a:close/>
                </a:path>
              </a:pathLst>
            </a:custGeom>
            <a:ln w="914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3150870" y="492709"/>
            <a:ext cx="2744470" cy="331470"/>
          </a:xfrm>
          <a:prstGeom prst="rect">
            <a:avLst/>
          </a:prstGeom>
        </p:spPr>
        <p:txBody>
          <a:bodyPr vert="horz" wrap="square" lIns="0" tIns="13335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0" dirty="0">
                <a:solidFill>
                  <a:srgbClr val="000000"/>
                </a:solidFill>
              </a:rPr>
              <a:t>Contoh</a:t>
            </a:r>
            <a:r>
              <a:rPr sz="2000" spc="-55" dirty="0">
                <a:solidFill>
                  <a:srgbClr val="000000"/>
                </a:solidFill>
              </a:rPr>
              <a:t> </a:t>
            </a:r>
            <a:r>
              <a:rPr sz="2000" spc="-5" dirty="0">
                <a:solidFill>
                  <a:srgbClr val="000000"/>
                </a:solidFill>
              </a:rPr>
              <a:t>semboyan</a:t>
            </a:r>
            <a:r>
              <a:rPr sz="2000" spc="-60" dirty="0">
                <a:solidFill>
                  <a:srgbClr val="000000"/>
                </a:solidFill>
              </a:rPr>
              <a:t> </a:t>
            </a:r>
            <a:r>
              <a:rPr sz="2000" spc="-10" dirty="0">
                <a:solidFill>
                  <a:srgbClr val="000000"/>
                </a:solidFill>
              </a:rPr>
              <a:t>lainnya</a:t>
            </a:r>
            <a:endParaRPr sz="2000"/>
          </a:p>
        </p:txBody>
      </p:sp>
      <p:grpSp>
        <p:nvGrpSpPr>
          <p:cNvPr id="7" name="object 7"/>
          <p:cNvGrpSpPr/>
          <p:nvPr/>
        </p:nvGrpSpPr>
        <p:grpSpPr>
          <a:xfrm>
            <a:off x="3072383" y="896111"/>
            <a:ext cx="6655434" cy="5507990"/>
            <a:chOff x="1548383" y="896111"/>
            <a:chExt cx="6655434" cy="5507990"/>
          </a:xfrm>
        </p:grpSpPr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548383" y="896111"/>
              <a:ext cx="2857500" cy="2734056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346192" y="917447"/>
              <a:ext cx="2857500" cy="2732532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552955" y="3649979"/>
              <a:ext cx="2857499" cy="2753868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5324855" y="3668267"/>
              <a:ext cx="2857500" cy="272338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833526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968753" y="423646"/>
            <a:ext cx="7704455" cy="614680"/>
            <a:chOff x="1444752" y="423646"/>
            <a:chExt cx="7704455" cy="61468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444752" y="423646"/>
              <a:ext cx="3104388" cy="614197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548384" y="477012"/>
              <a:ext cx="7595616" cy="399288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1548384" y="477012"/>
              <a:ext cx="7595870" cy="399415"/>
            </a:xfrm>
            <a:custGeom>
              <a:avLst/>
              <a:gdLst/>
              <a:ahLst/>
              <a:cxnLst/>
              <a:rect l="l" t="t" r="r" b="b"/>
              <a:pathLst>
                <a:path w="7595870" h="399415">
                  <a:moveTo>
                    <a:pt x="0" y="399288"/>
                  </a:moveTo>
                  <a:lnTo>
                    <a:pt x="7595616" y="399288"/>
                  </a:lnTo>
                  <a:lnTo>
                    <a:pt x="7595616" y="0"/>
                  </a:lnTo>
                  <a:lnTo>
                    <a:pt x="0" y="0"/>
                  </a:lnTo>
                  <a:lnTo>
                    <a:pt x="0" y="399288"/>
                  </a:lnTo>
                  <a:close/>
                </a:path>
              </a:pathLst>
            </a:custGeom>
            <a:ln w="914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3150870" y="492709"/>
            <a:ext cx="2744470" cy="331470"/>
          </a:xfrm>
          <a:prstGeom prst="rect">
            <a:avLst/>
          </a:prstGeom>
        </p:spPr>
        <p:txBody>
          <a:bodyPr vert="horz" wrap="square" lIns="0" tIns="13335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0" dirty="0">
                <a:solidFill>
                  <a:srgbClr val="000000"/>
                </a:solidFill>
              </a:rPr>
              <a:t>Contoh</a:t>
            </a:r>
            <a:r>
              <a:rPr sz="2000" spc="-55" dirty="0">
                <a:solidFill>
                  <a:srgbClr val="000000"/>
                </a:solidFill>
              </a:rPr>
              <a:t> </a:t>
            </a:r>
            <a:r>
              <a:rPr sz="2000" spc="-5" dirty="0">
                <a:solidFill>
                  <a:srgbClr val="000000"/>
                </a:solidFill>
              </a:rPr>
              <a:t>semboyan</a:t>
            </a:r>
            <a:r>
              <a:rPr sz="2000" spc="-60" dirty="0">
                <a:solidFill>
                  <a:srgbClr val="000000"/>
                </a:solidFill>
              </a:rPr>
              <a:t> </a:t>
            </a:r>
            <a:r>
              <a:rPr sz="2000" spc="-10" dirty="0">
                <a:solidFill>
                  <a:srgbClr val="000000"/>
                </a:solidFill>
              </a:rPr>
              <a:t>lainnya</a:t>
            </a:r>
            <a:endParaRPr sz="2000"/>
          </a:p>
        </p:txBody>
      </p:sp>
      <p:grpSp>
        <p:nvGrpSpPr>
          <p:cNvPr id="7" name="object 7"/>
          <p:cNvGrpSpPr/>
          <p:nvPr/>
        </p:nvGrpSpPr>
        <p:grpSpPr>
          <a:xfrm>
            <a:off x="3215640" y="981455"/>
            <a:ext cx="6242685" cy="2743200"/>
            <a:chOff x="1691639" y="981455"/>
            <a:chExt cx="6242685" cy="2743200"/>
          </a:xfrm>
        </p:grpSpPr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691639" y="981455"/>
              <a:ext cx="2857500" cy="2732532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076443" y="981455"/>
              <a:ext cx="2857500" cy="2743200"/>
            </a:xfrm>
            <a:prstGeom prst="rect">
              <a:avLst/>
            </a:prstGeom>
          </p:spPr>
        </p:pic>
      </p:grpSp>
      <p:pic>
        <p:nvPicPr>
          <p:cNvPr id="10" name="object 10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3191256" y="3817620"/>
            <a:ext cx="2857499" cy="2724912"/>
          </a:xfrm>
          <a:prstGeom prst="rect">
            <a:avLst/>
          </a:prstGeom>
        </p:spPr>
      </p:pic>
      <p:pic>
        <p:nvPicPr>
          <p:cNvPr id="11" name="object 11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6600444" y="3860291"/>
            <a:ext cx="2857500" cy="274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7554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525990" y="423646"/>
            <a:ext cx="7703820" cy="614680"/>
            <a:chOff x="1444752" y="423646"/>
            <a:chExt cx="7703820" cy="61468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444752" y="423646"/>
              <a:ext cx="3788664" cy="614197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548384" y="477012"/>
              <a:ext cx="7595616" cy="399288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1548384" y="477012"/>
              <a:ext cx="7595870" cy="399415"/>
            </a:xfrm>
            <a:custGeom>
              <a:avLst/>
              <a:gdLst/>
              <a:ahLst/>
              <a:cxnLst/>
              <a:rect l="l" t="t" r="r" b="b"/>
              <a:pathLst>
                <a:path w="7595870" h="399415">
                  <a:moveTo>
                    <a:pt x="0" y="399288"/>
                  </a:moveTo>
                  <a:lnTo>
                    <a:pt x="7595616" y="399288"/>
                  </a:lnTo>
                  <a:lnTo>
                    <a:pt x="7595616" y="0"/>
                  </a:lnTo>
                  <a:lnTo>
                    <a:pt x="0" y="0"/>
                  </a:lnTo>
                  <a:lnTo>
                    <a:pt x="0" y="399288"/>
                  </a:lnTo>
                  <a:close/>
                </a:path>
              </a:pathLst>
            </a:custGeom>
            <a:ln w="914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708108" y="492709"/>
            <a:ext cx="3429000" cy="331470"/>
          </a:xfrm>
          <a:prstGeom prst="rect">
            <a:avLst/>
          </a:prstGeom>
        </p:spPr>
        <p:txBody>
          <a:bodyPr vert="horz" wrap="square" lIns="0" tIns="13335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0" dirty="0">
                <a:solidFill>
                  <a:srgbClr val="000000"/>
                </a:solidFill>
              </a:rPr>
              <a:t>PROSES</a:t>
            </a:r>
            <a:r>
              <a:rPr sz="2000" spc="-70" dirty="0">
                <a:solidFill>
                  <a:srgbClr val="000000"/>
                </a:solidFill>
              </a:rPr>
              <a:t> </a:t>
            </a:r>
            <a:r>
              <a:rPr sz="2000" dirty="0">
                <a:solidFill>
                  <a:srgbClr val="000000"/>
                </a:solidFill>
              </a:rPr>
              <a:t>PERENCANAAN</a:t>
            </a:r>
            <a:r>
              <a:rPr sz="2000" spc="-65" dirty="0">
                <a:solidFill>
                  <a:srgbClr val="000000"/>
                </a:solidFill>
              </a:rPr>
              <a:t> </a:t>
            </a:r>
            <a:r>
              <a:rPr sz="2000" dirty="0">
                <a:solidFill>
                  <a:srgbClr val="000000"/>
                </a:solidFill>
              </a:rPr>
              <a:t>GAPEKA</a:t>
            </a:r>
            <a:endParaRPr sz="2000"/>
          </a:p>
        </p:txBody>
      </p:sp>
      <p:pic>
        <p:nvPicPr>
          <p:cNvPr id="7" name="object 7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560501" y="1086308"/>
            <a:ext cx="5252426" cy="5016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0257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683248" y="935542"/>
            <a:ext cx="6683375" cy="27698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algn="just">
              <a:spcBef>
                <a:spcPts val="105"/>
              </a:spcBef>
            </a:pPr>
            <a:r>
              <a:rPr sz="2000" dirty="0">
                <a:latin typeface="Calibri"/>
                <a:cs typeface="Calibri"/>
              </a:rPr>
              <a:t>Undang – </a:t>
            </a:r>
            <a:r>
              <a:rPr sz="2000" spc="-5" dirty="0">
                <a:latin typeface="Calibri"/>
                <a:cs typeface="Calibri"/>
              </a:rPr>
              <a:t>Undang nomor 23 </a:t>
            </a:r>
            <a:r>
              <a:rPr sz="2000" spc="-10" dirty="0">
                <a:latin typeface="Calibri"/>
                <a:cs typeface="Calibri"/>
              </a:rPr>
              <a:t>tahun </a:t>
            </a:r>
            <a:r>
              <a:rPr sz="2000" dirty="0">
                <a:latin typeface="Calibri"/>
                <a:cs typeface="Calibri"/>
              </a:rPr>
              <a:t>2007 </a:t>
            </a:r>
            <a:r>
              <a:rPr sz="2000" spc="-5" dirty="0">
                <a:latin typeface="Calibri"/>
                <a:cs typeface="Calibri"/>
              </a:rPr>
              <a:t>pasal </a:t>
            </a:r>
            <a:r>
              <a:rPr sz="2000" dirty="0">
                <a:latin typeface="Calibri"/>
                <a:cs typeface="Calibri"/>
              </a:rPr>
              <a:t>121 </a:t>
            </a:r>
            <a:r>
              <a:rPr sz="2000" spc="-30" dirty="0">
                <a:latin typeface="Calibri"/>
                <a:cs typeface="Calibri"/>
              </a:rPr>
              <a:t>ayat </a:t>
            </a:r>
            <a:r>
              <a:rPr sz="2000" dirty="0">
                <a:latin typeface="Calibri"/>
                <a:cs typeface="Calibri"/>
              </a:rPr>
              <a:t>( 2 ) 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berbunyi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sebagai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berikut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: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Grafik</a:t>
            </a:r>
            <a:r>
              <a:rPr sz="2000" spc="-5" dirty="0">
                <a:latin typeface="Calibri"/>
                <a:cs typeface="Calibri"/>
              </a:rPr>
              <a:t> perjalanan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kereta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spc="5" dirty="0">
                <a:latin typeface="Calibri"/>
                <a:cs typeface="Calibri"/>
              </a:rPr>
              <a:t>api 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sebagaimana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dimaksud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pada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25" dirty="0">
                <a:latin typeface="Calibri"/>
                <a:cs typeface="Calibri"/>
              </a:rPr>
              <a:t>ayat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(1)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dibuat</a:t>
            </a:r>
            <a:r>
              <a:rPr sz="2000" spc="-5" dirty="0">
                <a:latin typeface="Calibri"/>
                <a:cs typeface="Calibri"/>
              </a:rPr>
              <a:t> oleh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pemilik </a:t>
            </a:r>
            <a:r>
              <a:rPr sz="2000" spc="-44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prasarana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perkereaapian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sekurang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– </a:t>
            </a:r>
            <a:r>
              <a:rPr sz="2000" spc="-15" dirty="0">
                <a:latin typeface="Calibri"/>
                <a:cs typeface="Calibri"/>
              </a:rPr>
              <a:t>kurangya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berdasarkan</a:t>
            </a:r>
            <a:endParaRPr sz="2000">
              <a:latin typeface="Calibri"/>
              <a:cs typeface="Calibri"/>
            </a:endParaRPr>
          </a:p>
          <a:p>
            <a:pPr>
              <a:spcBef>
                <a:spcPts val="20"/>
              </a:spcBef>
            </a:pPr>
            <a:endParaRPr sz="1950">
              <a:latin typeface="Calibri"/>
              <a:cs typeface="Calibri"/>
            </a:endParaRPr>
          </a:p>
          <a:p>
            <a:pPr marL="255270" indent="-242570">
              <a:buAutoNum type="alphaLcPeriod"/>
              <a:tabLst>
                <a:tab pos="255270" algn="l"/>
              </a:tabLst>
            </a:pPr>
            <a:r>
              <a:rPr sz="2000" dirty="0">
                <a:latin typeface="Calibri"/>
                <a:cs typeface="Calibri"/>
              </a:rPr>
              <a:t>Jumlah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kereta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api</a:t>
            </a:r>
            <a:endParaRPr sz="2000">
              <a:latin typeface="Calibri"/>
              <a:cs typeface="Calibri"/>
            </a:endParaRPr>
          </a:p>
          <a:p>
            <a:pPr marL="267335" indent="-255270">
              <a:buAutoNum type="alphaLcPeriod"/>
              <a:tabLst>
                <a:tab pos="267970" algn="l"/>
              </a:tabLst>
            </a:pPr>
            <a:r>
              <a:rPr sz="2000" spc="-10" dirty="0">
                <a:latin typeface="Calibri"/>
                <a:cs typeface="Calibri"/>
              </a:rPr>
              <a:t>Kecepatan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yang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diijinkan</a:t>
            </a:r>
            <a:endParaRPr sz="2000">
              <a:latin typeface="Calibri"/>
              <a:cs typeface="Calibri"/>
            </a:endParaRPr>
          </a:p>
          <a:p>
            <a:pPr marL="241300" indent="-229235">
              <a:buAutoNum type="alphaLcPeriod"/>
              <a:tabLst>
                <a:tab pos="241935" algn="l"/>
              </a:tabLst>
            </a:pPr>
            <a:r>
              <a:rPr sz="2000" spc="-10" dirty="0">
                <a:latin typeface="Calibri"/>
                <a:cs typeface="Calibri"/>
              </a:rPr>
              <a:t>Relasi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asal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tujuan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,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dan</a:t>
            </a:r>
            <a:endParaRPr sz="2000">
              <a:latin typeface="Calibri"/>
              <a:cs typeface="Calibri"/>
            </a:endParaRPr>
          </a:p>
          <a:p>
            <a:pPr marL="267335" indent="-255270">
              <a:buAutoNum type="alphaLcPeriod"/>
              <a:tabLst>
                <a:tab pos="267970" algn="l"/>
              </a:tabLst>
            </a:pPr>
            <a:r>
              <a:rPr sz="2000" spc="-5" dirty="0">
                <a:latin typeface="Calibri"/>
                <a:cs typeface="Calibri"/>
              </a:rPr>
              <a:t>Rencana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persilangan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dan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penyusulan</a:t>
            </a:r>
            <a:endParaRPr sz="200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691318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439694" y="615063"/>
            <a:ext cx="6211333" cy="4973444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3192345" y="5608422"/>
            <a:ext cx="6443980" cy="60388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spcBef>
                <a:spcPts val="100"/>
              </a:spcBef>
            </a:pPr>
            <a:r>
              <a:rPr spc="-15" dirty="0">
                <a:latin typeface="Calibri"/>
                <a:cs typeface="Calibri"/>
              </a:rPr>
              <a:t>Banyaknya</a:t>
            </a:r>
            <a:r>
              <a:rPr spc="-10" dirty="0">
                <a:latin typeface="Calibri"/>
                <a:cs typeface="Calibri"/>
              </a:rPr>
              <a:t> </a:t>
            </a:r>
            <a:r>
              <a:rPr spc="-25" dirty="0">
                <a:latin typeface="Calibri"/>
                <a:cs typeface="Calibri"/>
              </a:rPr>
              <a:t>kereta</a:t>
            </a:r>
            <a:r>
              <a:rPr spc="-5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api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15" dirty="0">
                <a:latin typeface="Calibri"/>
                <a:cs typeface="Calibri"/>
              </a:rPr>
              <a:t>atau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frekuensi</a:t>
            </a:r>
            <a:r>
              <a:rPr spc="-5" dirty="0">
                <a:latin typeface="Calibri"/>
                <a:cs typeface="Calibri"/>
              </a:rPr>
              <a:t> maksimum</a:t>
            </a:r>
            <a:r>
              <a:rPr spc="-1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pada</a:t>
            </a:r>
            <a:r>
              <a:rPr spc="1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satu</a:t>
            </a:r>
            <a:r>
              <a:rPr spc="-1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lintas</a:t>
            </a:r>
            <a:r>
              <a:rPr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pada </a:t>
            </a:r>
            <a:r>
              <a:rPr spc="-390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kurun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waktu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tersebut</a:t>
            </a:r>
            <a:r>
              <a:rPr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disebut</a:t>
            </a:r>
            <a:r>
              <a:rPr spc="20" dirty="0">
                <a:latin typeface="Calibri"/>
                <a:cs typeface="Calibri"/>
              </a:rPr>
              <a:t> </a:t>
            </a:r>
            <a:r>
              <a:rPr sz="2000" b="1" i="1" spc="-10" dirty="0">
                <a:latin typeface="Calibri"/>
                <a:cs typeface="Calibri"/>
              </a:rPr>
              <a:t>kapasitas</a:t>
            </a:r>
            <a:r>
              <a:rPr sz="2000" b="1" i="1" spc="-45" dirty="0">
                <a:latin typeface="Calibri"/>
                <a:cs typeface="Calibri"/>
              </a:rPr>
              <a:t> </a:t>
            </a:r>
            <a:r>
              <a:rPr sz="2000" b="1" i="1" spc="-10" dirty="0">
                <a:latin typeface="Calibri"/>
                <a:cs typeface="Calibri"/>
              </a:rPr>
              <a:t>lintas</a:t>
            </a:r>
            <a:r>
              <a:rPr sz="2000" b="1" i="1" spc="-40" dirty="0">
                <a:latin typeface="Calibri"/>
                <a:cs typeface="Calibri"/>
              </a:rPr>
              <a:t> </a:t>
            </a:r>
            <a:r>
              <a:rPr sz="2000" b="1" i="1" dirty="0">
                <a:latin typeface="Calibri"/>
                <a:cs typeface="Calibri"/>
              </a:rPr>
              <a:t>(line</a:t>
            </a:r>
            <a:r>
              <a:rPr sz="2000" b="1" i="1" spc="-10" dirty="0">
                <a:latin typeface="Calibri"/>
                <a:cs typeface="Calibri"/>
              </a:rPr>
              <a:t> </a:t>
            </a:r>
            <a:r>
              <a:rPr sz="2000" b="1" i="1" spc="-5" dirty="0">
                <a:latin typeface="Calibri"/>
                <a:cs typeface="Calibri"/>
              </a:rPr>
              <a:t>capacity)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ctrTitle"/>
          </p:nvPr>
        </p:nvSpPr>
        <p:spPr>
          <a:xfrm>
            <a:off x="3048000" y="715667"/>
            <a:ext cx="9144000" cy="320601"/>
          </a:xfrm>
          <a:prstGeom prst="rect">
            <a:avLst/>
          </a:prstGeom>
        </p:spPr>
        <p:txBody>
          <a:bodyPr vert="horz" wrap="square" lIns="0" tIns="12700" rIns="0" bIns="0" rtlCol="0" anchor="b">
            <a:spAutoFit/>
          </a:bodyPr>
          <a:lstStyle/>
          <a:p>
            <a:pPr marL="3541395">
              <a:lnSpc>
                <a:spcPct val="100000"/>
              </a:lnSpc>
              <a:spcBef>
                <a:spcPts val="100"/>
              </a:spcBef>
            </a:pPr>
            <a:r>
              <a:rPr sz="2000" b="1" spc="-10" dirty="0"/>
              <a:t>Kepadatan</a:t>
            </a:r>
            <a:r>
              <a:rPr sz="2000" b="1" spc="5" dirty="0"/>
              <a:t> </a:t>
            </a:r>
            <a:r>
              <a:rPr sz="2000" b="1" spc="-5" dirty="0"/>
              <a:t>lalu</a:t>
            </a:r>
            <a:r>
              <a:rPr sz="2000" b="1" spc="5" dirty="0"/>
              <a:t> </a:t>
            </a:r>
            <a:r>
              <a:rPr sz="2000" b="1" spc="-10" dirty="0"/>
              <a:t>lintas </a:t>
            </a:r>
            <a:r>
              <a:rPr sz="2000" b="1" dirty="0"/>
              <a:t>BB1</a:t>
            </a:r>
            <a:r>
              <a:rPr sz="2000" b="1" spc="-15" dirty="0"/>
              <a:t> </a:t>
            </a:r>
            <a:r>
              <a:rPr sz="2000" b="1" dirty="0"/>
              <a:t>&gt;</a:t>
            </a:r>
            <a:r>
              <a:rPr sz="2000" b="1" spc="-15" dirty="0"/>
              <a:t> </a:t>
            </a:r>
            <a:r>
              <a:rPr sz="2000" b="1" spc="-10" dirty="0"/>
              <a:t>lintas</a:t>
            </a:r>
            <a:r>
              <a:rPr sz="2000" b="1" spc="5" dirty="0"/>
              <a:t> </a:t>
            </a:r>
            <a:r>
              <a:rPr sz="2000" b="1" dirty="0"/>
              <a:t>AA1</a:t>
            </a:r>
          </a:p>
        </p:txBody>
      </p:sp>
    </p:spTree>
    <p:extLst>
      <p:ext uri="{BB962C8B-B14F-4D97-AF65-F5344CB8AC3E}">
        <p14:creationId xmlns:p14="http://schemas.microsoft.com/office/powerpoint/2010/main" val="1466544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695075" y="664143"/>
            <a:ext cx="7363326" cy="5505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3834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060192" y="464819"/>
            <a:ext cx="7621905" cy="425450"/>
            <a:chOff x="1536191" y="464819"/>
            <a:chExt cx="7621905" cy="425450"/>
          </a:xfrm>
        </p:grpSpPr>
        <p:sp>
          <p:nvSpPr>
            <p:cNvPr id="3" name="object 3"/>
            <p:cNvSpPr/>
            <p:nvPr/>
          </p:nvSpPr>
          <p:spPr>
            <a:xfrm>
              <a:off x="1549145" y="477773"/>
              <a:ext cx="7595870" cy="399415"/>
            </a:xfrm>
            <a:custGeom>
              <a:avLst/>
              <a:gdLst/>
              <a:ahLst/>
              <a:cxnLst/>
              <a:rect l="l" t="t" r="r" b="b"/>
              <a:pathLst>
                <a:path w="7595870" h="399415">
                  <a:moveTo>
                    <a:pt x="7595616" y="0"/>
                  </a:moveTo>
                  <a:lnTo>
                    <a:pt x="0" y="0"/>
                  </a:lnTo>
                  <a:lnTo>
                    <a:pt x="0" y="399288"/>
                  </a:lnTo>
                  <a:lnTo>
                    <a:pt x="7595616" y="399288"/>
                  </a:lnTo>
                  <a:lnTo>
                    <a:pt x="759561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1549145" y="477773"/>
              <a:ext cx="7595870" cy="399415"/>
            </a:xfrm>
            <a:custGeom>
              <a:avLst/>
              <a:gdLst/>
              <a:ahLst/>
              <a:cxnLst/>
              <a:rect l="l" t="t" r="r" b="b"/>
              <a:pathLst>
                <a:path w="7595870" h="399415">
                  <a:moveTo>
                    <a:pt x="0" y="399288"/>
                  </a:moveTo>
                  <a:lnTo>
                    <a:pt x="7595616" y="399288"/>
                  </a:lnTo>
                  <a:lnTo>
                    <a:pt x="7595616" y="0"/>
                  </a:lnTo>
                  <a:lnTo>
                    <a:pt x="0" y="0"/>
                  </a:lnTo>
                  <a:lnTo>
                    <a:pt x="0" y="399288"/>
                  </a:lnTo>
                  <a:close/>
                </a:path>
              </a:pathLst>
            </a:custGeom>
            <a:ln w="25907">
              <a:solidFill>
                <a:srgbClr val="C0504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/>
          <p:nvPr/>
        </p:nvSpPr>
        <p:spPr>
          <a:xfrm>
            <a:off x="3150871" y="492709"/>
            <a:ext cx="1718945" cy="331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spcBef>
                <a:spcPts val="105"/>
              </a:spcBef>
            </a:pPr>
            <a:r>
              <a:rPr sz="2000" b="1" i="1" spc="-10" dirty="0">
                <a:latin typeface="Calibri"/>
                <a:cs typeface="Calibri"/>
              </a:rPr>
              <a:t>Kapasitas</a:t>
            </a:r>
            <a:r>
              <a:rPr sz="2000" b="1" i="1" spc="-80" dirty="0">
                <a:latin typeface="Calibri"/>
                <a:cs typeface="Calibri"/>
              </a:rPr>
              <a:t> </a:t>
            </a:r>
            <a:r>
              <a:rPr sz="2000" b="1" i="1" spc="-10" dirty="0">
                <a:latin typeface="Calibri"/>
                <a:cs typeface="Calibri"/>
              </a:rPr>
              <a:t>Lintas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314073" y="995076"/>
            <a:ext cx="8013833" cy="874598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822960" marR="5080">
              <a:lnSpc>
                <a:spcPct val="100000"/>
              </a:lnSpc>
              <a:spcBef>
                <a:spcPts val="100"/>
              </a:spcBef>
            </a:pPr>
            <a:r>
              <a:rPr sz="2800" b="1" dirty="0">
                <a:solidFill>
                  <a:schemeClr val="accent5">
                    <a:lumMod val="50000"/>
                  </a:schemeClr>
                </a:solidFill>
              </a:rPr>
              <a:t>“ </a:t>
            </a:r>
            <a:r>
              <a:rPr sz="2800" b="1" spc="-10" dirty="0">
                <a:solidFill>
                  <a:schemeClr val="accent5">
                    <a:lumMod val="50000"/>
                  </a:schemeClr>
                </a:solidFill>
              </a:rPr>
              <a:t>frekuensi tertinggi </a:t>
            </a:r>
            <a:r>
              <a:rPr sz="2800" b="1" spc="-5" dirty="0">
                <a:solidFill>
                  <a:schemeClr val="accent5">
                    <a:lumMod val="50000"/>
                  </a:schemeClr>
                </a:solidFill>
              </a:rPr>
              <a:t>yang </a:t>
            </a:r>
            <a:r>
              <a:rPr sz="2800" b="1" dirty="0">
                <a:solidFill>
                  <a:schemeClr val="accent5">
                    <a:lumMod val="50000"/>
                  </a:schemeClr>
                </a:solidFill>
              </a:rPr>
              <a:t>dapat </a:t>
            </a:r>
            <a:r>
              <a:rPr sz="2800" b="1" spc="-5" dirty="0">
                <a:solidFill>
                  <a:schemeClr val="accent5">
                    <a:lumMod val="50000"/>
                  </a:schemeClr>
                </a:solidFill>
              </a:rPr>
              <a:t>dicapai satu </a:t>
            </a:r>
            <a:r>
              <a:rPr sz="2800" b="1" spc="-15" dirty="0">
                <a:solidFill>
                  <a:schemeClr val="accent5">
                    <a:lumMod val="50000"/>
                  </a:schemeClr>
                </a:solidFill>
              </a:rPr>
              <a:t>lintas </a:t>
            </a:r>
            <a:r>
              <a:rPr sz="2800" b="1" spc="-53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sz="2800" b="1" dirty="0">
                <a:solidFill>
                  <a:schemeClr val="accent5">
                    <a:lumMod val="50000"/>
                  </a:schemeClr>
                </a:solidFill>
              </a:rPr>
              <a:t>pada</a:t>
            </a:r>
            <a:r>
              <a:rPr sz="2800" b="1" spc="-4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sz="2800" b="1" spc="-15" dirty="0">
                <a:solidFill>
                  <a:schemeClr val="accent5">
                    <a:lumMod val="50000"/>
                  </a:schemeClr>
                </a:solidFill>
              </a:rPr>
              <a:t>kurun </a:t>
            </a:r>
            <a:r>
              <a:rPr sz="2800" b="1" spc="-5" dirty="0">
                <a:solidFill>
                  <a:schemeClr val="accent5">
                    <a:lumMod val="50000"/>
                  </a:schemeClr>
                </a:solidFill>
              </a:rPr>
              <a:t>waktu</a:t>
            </a:r>
            <a:r>
              <a:rPr sz="2800" b="1" spc="-15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sz="2800" b="1" spc="-35" dirty="0">
                <a:solidFill>
                  <a:schemeClr val="accent5">
                    <a:lumMod val="50000"/>
                  </a:schemeClr>
                </a:solidFill>
              </a:rPr>
              <a:t>tertentu.”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3302000" y="2074546"/>
            <a:ext cx="6369050" cy="33178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2400" spc="-10" dirty="0">
                <a:latin typeface="Calibri"/>
                <a:cs typeface="Calibri"/>
              </a:rPr>
              <a:t>Dipengaruhi</a:t>
            </a:r>
            <a:r>
              <a:rPr sz="2400" spc="-25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oleh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:</a:t>
            </a:r>
            <a:endParaRPr sz="2400">
              <a:latin typeface="Calibri"/>
              <a:cs typeface="Calibri"/>
            </a:endParaRPr>
          </a:p>
          <a:p>
            <a:pPr marL="355600" marR="17145" indent="-342900">
              <a:buAutoNum type="arabicPeriod"/>
              <a:tabLst>
                <a:tab pos="355600" algn="l"/>
              </a:tabLst>
            </a:pPr>
            <a:r>
              <a:rPr sz="2400" spc="-15" dirty="0">
                <a:latin typeface="Calibri"/>
                <a:cs typeface="Calibri"/>
              </a:rPr>
              <a:t>Tingkat </a:t>
            </a:r>
            <a:r>
              <a:rPr sz="2400" spc="-10" dirty="0">
                <a:latin typeface="Calibri"/>
                <a:cs typeface="Calibri"/>
              </a:rPr>
              <a:t>pelayanan </a:t>
            </a:r>
            <a:r>
              <a:rPr sz="2400" spc="-15" dirty="0">
                <a:latin typeface="Calibri"/>
                <a:cs typeface="Calibri"/>
              </a:rPr>
              <a:t>atau keterampilan para 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spc="-15" dirty="0">
                <a:latin typeface="Calibri"/>
                <a:cs typeface="Calibri"/>
              </a:rPr>
              <a:t>karyawan </a:t>
            </a:r>
            <a:r>
              <a:rPr sz="2400" spc="-10" dirty="0">
                <a:latin typeface="Calibri"/>
                <a:cs typeface="Calibri"/>
              </a:rPr>
              <a:t>yang menangani/mengatur </a:t>
            </a:r>
            <a:r>
              <a:rPr sz="2400" spc="-5" dirty="0">
                <a:latin typeface="Calibri"/>
                <a:cs typeface="Calibri"/>
              </a:rPr>
              <a:t>perjalanan </a:t>
            </a:r>
            <a:r>
              <a:rPr sz="2400" spc="-530" dirty="0">
                <a:latin typeface="Calibri"/>
                <a:cs typeface="Calibri"/>
              </a:rPr>
              <a:t> </a:t>
            </a:r>
            <a:r>
              <a:rPr sz="2400" spc="-25" dirty="0">
                <a:latin typeface="Calibri"/>
                <a:cs typeface="Calibri"/>
              </a:rPr>
              <a:t>kereta</a:t>
            </a:r>
            <a:r>
              <a:rPr sz="2400" spc="-3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api</a:t>
            </a:r>
            <a:endParaRPr sz="2400">
              <a:latin typeface="Calibri"/>
              <a:cs typeface="Calibri"/>
            </a:endParaRPr>
          </a:p>
          <a:p>
            <a:pPr marL="355600" marR="5080" indent="-342900">
              <a:buAutoNum type="arabicPeriod"/>
              <a:tabLst>
                <a:tab pos="355600" algn="l"/>
              </a:tabLst>
            </a:pPr>
            <a:r>
              <a:rPr sz="2400" spc="-20" dirty="0">
                <a:latin typeface="Calibri"/>
                <a:cs typeface="Calibri"/>
              </a:rPr>
              <a:t>Peralatan</a:t>
            </a:r>
            <a:r>
              <a:rPr sz="2400" spc="-3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yang </a:t>
            </a:r>
            <a:r>
              <a:rPr sz="2400" dirty="0">
                <a:latin typeface="Calibri"/>
                <a:cs typeface="Calibri"/>
              </a:rPr>
              <a:t>mampu</a:t>
            </a:r>
            <a:r>
              <a:rPr sz="2400" spc="-30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memberikan</a:t>
            </a:r>
            <a:r>
              <a:rPr sz="2400" spc="-3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kemudahan </a:t>
            </a:r>
            <a:r>
              <a:rPr sz="2400" spc="-53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masuk/keluarnya sarana </a:t>
            </a:r>
            <a:r>
              <a:rPr sz="2400" spc="-5" dirty="0">
                <a:latin typeface="Calibri"/>
                <a:cs typeface="Calibri"/>
              </a:rPr>
              <a:t>di dlaam </a:t>
            </a:r>
            <a:r>
              <a:rPr sz="2400" dirty="0">
                <a:latin typeface="Calibri"/>
                <a:cs typeface="Calibri"/>
              </a:rPr>
              <a:t>emplasemen </a:t>
            </a:r>
            <a:r>
              <a:rPr sz="2400" spc="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stasiun</a:t>
            </a:r>
            <a:endParaRPr sz="2400">
              <a:latin typeface="Calibri"/>
              <a:cs typeface="Calibri"/>
            </a:endParaRPr>
          </a:p>
          <a:p>
            <a:pPr marL="355600" indent="-342900">
              <a:spcBef>
                <a:spcPts val="5"/>
              </a:spcBef>
              <a:buAutoNum type="arabicPeriod"/>
              <a:tabLst>
                <a:tab pos="355600" algn="l"/>
              </a:tabLst>
            </a:pPr>
            <a:r>
              <a:rPr sz="2400" spc="-10" dirty="0">
                <a:latin typeface="Calibri"/>
                <a:cs typeface="Calibri"/>
              </a:rPr>
              <a:t>Jarak</a:t>
            </a:r>
            <a:r>
              <a:rPr sz="2400" spc="-4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lintas</a:t>
            </a:r>
            <a:r>
              <a:rPr sz="2400" spc="-25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dan</a:t>
            </a:r>
            <a:r>
              <a:rPr sz="2400" spc="-15" dirty="0">
                <a:latin typeface="Calibri"/>
                <a:cs typeface="Calibri"/>
              </a:rPr>
              <a:t> kecepatan</a:t>
            </a:r>
            <a:r>
              <a:rPr sz="2400" spc="-3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sarana</a:t>
            </a:r>
            <a:endParaRPr sz="2400">
              <a:latin typeface="Calibri"/>
              <a:cs typeface="Calibri"/>
            </a:endParaRPr>
          </a:p>
          <a:p>
            <a:pPr marL="355600" indent="-342900">
              <a:buAutoNum type="arabicPeriod"/>
              <a:tabLst>
                <a:tab pos="355600" algn="l"/>
              </a:tabLst>
            </a:pPr>
            <a:r>
              <a:rPr sz="2400" spc="-20" dirty="0">
                <a:latin typeface="Calibri"/>
                <a:cs typeface="Calibri"/>
              </a:rPr>
              <a:t>Banyaknya</a:t>
            </a:r>
            <a:r>
              <a:rPr sz="2400" spc="-35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jalur</a:t>
            </a:r>
            <a:r>
              <a:rPr sz="2400" spc="-10" dirty="0">
                <a:latin typeface="Calibri"/>
                <a:cs typeface="Calibri"/>
              </a:rPr>
              <a:t> yang</a:t>
            </a:r>
            <a:r>
              <a:rPr sz="2400" spc="-2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dapat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digunakan</a:t>
            </a:r>
            <a:endParaRPr sz="240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638658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060192" y="464819"/>
            <a:ext cx="7621905" cy="487680"/>
            <a:chOff x="1536191" y="464819"/>
            <a:chExt cx="7621905" cy="487680"/>
          </a:xfrm>
        </p:grpSpPr>
        <p:sp>
          <p:nvSpPr>
            <p:cNvPr id="3" name="object 3"/>
            <p:cNvSpPr/>
            <p:nvPr/>
          </p:nvSpPr>
          <p:spPr>
            <a:xfrm>
              <a:off x="1549145" y="477773"/>
              <a:ext cx="7595870" cy="462280"/>
            </a:xfrm>
            <a:custGeom>
              <a:avLst/>
              <a:gdLst/>
              <a:ahLst/>
              <a:cxnLst/>
              <a:rect l="l" t="t" r="r" b="b"/>
              <a:pathLst>
                <a:path w="7595870" h="462280">
                  <a:moveTo>
                    <a:pt x="7595616" y="0"/>
                  </a:moveTo>
                  <a:lnTo>
                    <a:pt x="0" y="0"/>
                  </a:lnTo>
                  <a:lnTo>
                    <a:pt x="0" y="461772"/>
                  </a:lnTo>
                  <a:lnTo>
                    <a:pt x="7595616" y="461772"/>
                  </a:lnTo>
                  <a:lnTo>
                    <a:pt x="759561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1549145" y="477773"/>
              <a:ext cx="7595870" cy="462280"/>
            </a:xfrm>
            <a:custGeom>
              <a:avLst/>
              <a:gdLst/>
              <a:ahLst/>
              <a:cxnLst/>
              <a:rect l="l" t="t" r="r" b="b"/>
              <a:pathLst>
                <a:path w="7595870" h="462280">
                  <a:moveTo>
                    <a:pt x="0" y="461772"/>
                  </a:moveTo>
                  <a:lnTo>
                    <a:pt x="7595616" y="461772"/>
                  </a:lnTo>
                  <a:lnTo>
                    <a:pt x="7595616" y="0"/>
                  </a:lnTo>
                  <a:lnTo>
                    <a:pt x="0" y="0"/>
                  </a:lnTo>
                  <a:lnTo>
                    <a:pt x="0" y="461772"/>
                  </a:lnTo>
                  <a:close/>
                </a:path>
              </a:pathLst>
            </a:custGeom>
            <a:ln w="25907">
              <a:solidFill>
                <a:srgbClr val="C0504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3150871" y="463945"/>
            <a:ext cx="2864918" cy="443711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800" b="1" spc="-10" dirty="0">
                <a:solidFill>
                  <a:srgbClr val="000000"/>
                </a:solidFill>
              </a:rPr>
              <a:t>Kapasitas</a:t>
            </a:r>
            <a:r>
              <a:rPr sz="2800" b="1" spc="-105" dirty="0">
                <a:solidFill>
                  <a:srgbClr val="000000"/>
                </a:solidFill>
              </a:rPr>
              <a:t> </a:t>
            </a:r>
            <a:r>
              <a:rPr sz="2800" b="1" spc="-10" dirty="0">
                <a:solidFill>
                  <a:srgbClr val="000000"/>
                </a:solidFill>
              </a:rPr>
              <a:t>Lintas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3294634" y="1503629"/>
            <a:ext cx="7065645" cy="4592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601980">
              <a:spcBef>
                <a:spcPts val="100"/>
              </a:spcBef>
            </a:pPr>
            <a:r>
              <a:rPr sz="2400" spc="-10" dirty="0">
                <a:latin typeface="Calibri"/>
                <a:cs typeface="Calibri"/>
              </a:rPr>
              <a:t>Kapasitas lintas </a:t>
            </a:r>
            <a:r>
              <a:rPr sz="2400" dirty="0">
                <a:latin typeface="Calibri"/>
                <a:cs typeface="Calibri"/>
              </a:rPr>
              <a:t>adalah </a:t>
            </a:r>
            <a:r>
              <a:rPr sz="2400" spc="-20" dirty="0">
                <a:latin typeface="Calibri"/>
                <a:cs typeface="Calibri"/>
              </a:rPr>
              <a:t>banyaknya </a:t>
            </a:r>
            <a:r>
              <a:rPr sz="2400" spc="-25" dirty="0">
                <a:latin typeface="Calibri"/>
                <a:cs typeface="Calibri"/>
              </a:rPr>
              <a:t>kereta </a:t>
            </a:r>
            <a:r>
              <a:rPr sz="2400" dirty="0">
                <a:latin typeface="Calibri"/>
                <a:cs typeface="Calibri"/>
              </a:rPr>
              <a:t>api </a:t>
            </a:r>
            <a:r>
              <a:rPr sz="2400" spc="-10" dirty="0">
                <a:latin typeface="Calibri"/>
                <a:cs typeface="Calibri"/>
              </a:rPr>
              <a:t>yang 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dapat dioperasikan </a:t>
            </a:r>
            <a:r>
              <a:rPr sz="2400" spc="-5" dirty="0">
                <a:latin typeface="Calibri"/>
                <a:cs typeface="Calibri"/>
              </a:rPr>
              <a:t>pada </a:t>
            </a:r>
            <a:r>
              <a:rPr sz="2400" spc="-10" dirty="0">
                <a:latin typeface="Calibri"/>
                <a:cs typeface="Calibri"/>
              </a:rPr>
              <a:t>satu petak </a:t>
            </a:r>
            <a:r>
              <a:rPr sz="2400" spc="-5" dirty="0">
                <a:latin typeface="Calibri"/>
                <a:cs typeface="Calibri"/>
              </a:rPr>
              <a:t>jalan per satuan </a:t>
            </a:r>
            <a:r>
              <a:rPr sz="2400" spc="-53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waktu. Biasanya </a:t>
            </a:r>
            <a:r>
              <a:rPr sz="2400" spc="-5" dirty="0">
                <a:latin typeface="Calibri"/>
                <a:cs typeface="Calibri"/>
              </a:rPr>
              <a:t>diambil </a:t>
            </a:r>
            <a:r>
              <a:rPr sz="2400" spc="-10" dirty="0">
                <a:latin typeface="Calibri"/>
                <a:cs typeface="Calibri"/>
              </a:rPr>
              <a:t>satu </a:t>
            </a:r>
            <a:r>
              <a:rPr sz="2400" spc="-5" dirty="0">
                <a:latin typeface="Calibri"/>
                <a:cs typeface="Calibri"/>
              </a:rPr>
              <a:t>hari, jadi </a:t>
            </a:r>
            <a:r>
              <a:rPr sz="2400" spc="-15" dirty="0">
                <a:latin typeface="Calibri"/>
                <a:cs typeface="Calibri"/>
              </a:rPr>
              <a:t>satuannya 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adalah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ka/hari.</a:t>
            </a:r>
            <a:endParaRPr sz="24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2400">
              <a:latin typeface="Calibri"/>
              <a:cs typeface="Calibri"/>
            </a:endParaRPr>
          </a:p>
          <a:p>
            <a:pPr>
              <a:spcBef>
                <a:spcPts val="40"/>
              </a:spcBef>
            </a:pPr>
            <a:endParaRPr sz="1900">
              <a:latin typeface="Calibri"/>
              <a:cs typeface="Calibri"/>
            </a:endParaRPr>
          </a:p>
          <a:p>
            <a:pPr marL="12700" marR="255270"/>
            <a:r>
              <a:rPr sz="2000" dirty="0">
                <a:latin typeface="Arial MT"/>
                <a:cs typeface="Arial MT"/>
              </a:rPr>
              <a:t>Dalam</a:t>
            </a:r>
            <a:r>
              <a:rPr sz="2000" spc="-1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menentukan</a:t>
            </a:r>
            <a:r>
              <a:rPr sz="2000" spc="-3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suatu</a:t>
            </a:r>
            <a:r>
              <a:rPr sz="2000" spc="-3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lokasi</a:t>
            </a:r>
            <a:r>
              <a:rPr sz="2000" spc="-1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pada</a:t>
            </a:r>
            <a:r>
              <a:rPr sz="2000" spc="-3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jalur</a:t>
            </a:r>
            <a:r>
              <a:rPr sz="2000" spc="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rel,</a:t>
            </a:r>
            <a:r>
              <a:rPr sz="2000" spc="-2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maka</a:t>
            </a:r>
            <a:r>
              <a:rPr sz="2000" spc="-2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dikenal </a:t>
            </a:r>
            <a:r>
              <a:rPr sz="2000" spc="-54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hierarki</a:t>
            </a:r>
            <a:r>
              <a:rPr sz="2000" spc="-2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sebagai</a:t>
            </a:r>
            <a:r>
              <a:rPr sz="2000" spc="-3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berikut</a:t>
            </a:r>
            <a:r>
              <a:rPr sz="2000" spc="-3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:</a:t>
            </a:r>
            <a:endParaRPr sz="2000">
              <a:latin typeface="Arial MT"/>
              <a:cs typeface="Arial MT"/>
            </a:endParaRPr>
          </a:p>
          <a:p>
            <a:pPr marL="12700"/>
            <a:r>
              <a:rPr sz="2000" b="1" dirty="0">
                <a:latin typeface="Arial"/>
                <a:cs typeface="Arial"/>
              </a:rPr>
              <a:t>Petak</a:t>
            </a:r>
            <a:r>
              <a:rPr sz="2000" b="1" spc="-10" dirty="0">
                <a:latin typeface="Arial"/>
                <a:cs typeface="Arial"/>
              </a:rPr>
              <a:t> </a:t>
            </a:r>
            <a:r>
              <a:rPr sz="2000" b="1" dirty="0">
                <a:latin typeface="Arial"/>
                <a:cs typeface="Arial"/>
              </a:rPr>
              <a:t>Jalan</a:t>
            </a:r>
            <a:r>
              <a:rPr sz="2000" b="1" spc="-30" dirty="0">
                <a:latin typeface="Arial"/>
                <a:cs typeface="Arial"/>
              </a:rPr>
              <a:t> </a:t>
            </a:r>
            <a:r>
              <a:rPr sz="2000" dirty="0">
                <a:latin typeface="Arial MT"/>
                <a:cs typeface="Arial MT"/>
              </a:rPr>
              <a:t>:</a:t>
            </a:r>
            <a:r>
              <a:rPr sz="2000" spc="-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Lokasi</a:t>
            </a:r>
            <a:r>
              <a:rPr sz="2000" spc="-2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antara</a:t>
            </a:r>
            <a:r>
              <a:rPr sz="2000" spc="-3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2 stasiun</a:t>
            </a:r>
            <a:r>
              <a:rPr sz="2000" spc="-2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atau</a:t>
            </a:r>
            <a:r>
              <a:rPr sz="2000" spc="-2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antara</a:t>
            </a:r>
            <a:r>
              <a:rPr sz="2000" spc="-2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2</a:t>
            </a:r>
            <a:r>
              <a:rPr sz="2000" spc="-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blok</a:t>
            </a:r>
            <a:r>
              <a:rPr sz="2000" spc="-1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sinyal</a:t>
            </a:r>
            <a:endParaRPr sz="2000">
              <a:latin typeface="Arial MT"/>
              <a:cs typeface="Arial MT"/>
            </a:endParaRPr>
          </a:p>
          <a:p>
            <a:pPr marL="12700" marR="1257300">
              <a:spcBef>
                <a:spcPts val="5"/>
              </a:spcBef>
            </a:pPr>
            <a:r>
              <a:rPr sz="2000" b="1" dirty="0">
                <a:latin typeface="Arial"/>
                <a:cs typeface="Arial"/>
              </a:rPr>
              <a:t>Antara </a:t>
            </a:r>
            <a:r>
              <a:rPr sz="2000" dirty="0">
                <a:latin typeface="Arial MT"/>
                <a:cs typeface="Arial MT"/>
              </a:rPr>
              <a:t>: Lokasi Petak antara 2 stasiun besar </a:t>
            </a:r>
            <a:r>
              <a:rPr sz="2000" spc="5" dirty="0">
                <a:latin typeface="Arial MT"/>
                <a:cs typeface="Arial MT"/>
              </a:rPr>
              <a:t> </a:t>
            </a:r>
            <a:r>
              <a:rPr sz="2000" b="1" dirty="0">
                <a:latin typeface="Arial"/>
                <a:cs typeface="Arial"/>
              </a:rPr>
              <a:t>Lintas</a:t>
            </a:r>
            <a:r>
              <a:rPr sz="2000" b="1" spc="-30" dirty="0">
                <a:latin typeface="Arial"/>
                <a:cs typeface="Arial"/>
              </a:rPr>
              <a:t> </a:t>
            </a:r>
            <a:r>
              <a:rPr sz="2000" dirty="0">
                <a:latin typeface="Arial MT"/>
                <a:cs typeface="Arial MT"/>
              </a:rPr>
              <a:t>:</a:t>
            </a:r>
            <a:r>
              <a:rPr sz="2000" spc="-1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Biasanya</a:t>
            </a:r>
            <a:r>
              <a:rPr sz="2000" spc="-1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sesuai</a:t>
            </a:r>
            <a:r>
              <a:rPr sz="2000" spc="-1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dengan</a:t>
            </a:r>
            <a:r>
              <a:rPr sz="2000" spc="-3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historis</a:t>
            </a:r>
            <a:r>
              <a:rPr sz="2000" spc="-2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pada</a:t>
            </a:r>
            <a:r>
              <a:rPr sz="2000" spc="-3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saat </a:t>
            </a:r>
            <a:r>
              <a:rPr sz="2000" spc="-54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membangun</a:t>
            </a:r>
            <a:endParaRPr sz="2000">
              <a:latin typeface="Arial MT"/>
              <a:cs typeface="Arial MT"/>
            </a:endParaRPr>
          </a:p>
          <a:p>
            <a:pPr marL="12700" marR="1071880">
              <a:lnSpc>
                <a:spcPts val="2340"/>
              </a:lnSpc>
              <a:spcBef>
                <a:spcPts val="125"/>
              </a:spcBef>
            </a:pPr>
            <a:r>
              <a:rPr sz="2000" b="1" dirty="0">
                <a:latin typeface="Arial"/>
                <a:cs typeface="Arial"/>
              </a:rPr>
              <a:t>Koridor</a:t>
            </a:r>
            <a:r>
              <a:rPr sz="2000" b="1" spc="-20" dirty="0">
                <a:latin typeface="Arial"/>
                <a:cs typeface="Arial"/>
              </a:rPr>
              <a:t> </a:t>
            </a:r>
            <a:r>
              <a:rPr sz="2000" dirty="0">
                <a:latin typeface="Arial MT"/>
                <a:cs typeface="Arial MT"/>
              </a:rPr>
              <a:t>:</a:t>
            </a:r>
            <a:r>
              <a:rPr sz="2000" spc="-1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Biasanya</a:t>
            </a:r>
            <a:r>
              <a:rPr sz="2000" spc="-1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berhubungan</a:t>
            </a:r>
            <a:r>
              <a:rPr sz="2000" spc="-4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dengan</a:t>
            </a:r>
            <a:r>
              <a:rPr sz="2000" spc="-2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OD</a:t>
            </a:r>
            <a:r>
              <a:rPr sz="2000" spc="-2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(origin- </a:t>
            </a:r>
            <a:r>
              <a:rPr sz="2000" spc="-54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destination)</a:t>
            </a:r>
            <a:endParaRPr sz="2000">
              <a:latin typeface="Arial MT"/>
              <a:cs typeface="Arial MT"/>
            </a:endParaRPr>
          </a:p>
        </p:txBody>
      </p:sp>
    </p:spTree>
    <p:extLst>
      <p:ext uri="{BB962C8B-B14F-4D97-AF65-F5344CB8AC3E}">
        <p14:creationId xmlns:p14="http://schemas.microsoft.com/office/powerpoint/2010/main" val="3620007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060192" y="464819"/>
            <a:ext cx="7621905" cy="487680"/>
            <a:chOff x="1536191" y="464819"/>
            <a:chExt cx="7621905" cy="487680"/>
          </a:xfrm>
        </p:grpSpPr>
        <p:sp>
          <p:nvSpPr>
            <p:cNvPr id="3" name="object 3"/>
            <p:cNvSpPr/>
            <p:nvPr/>
          </p:nvSpPr>
          <p:spPr>
            <a:xfrm>
              <a:off x="1549145" y="477773"/>
              <a:ext cx="7595870" cy="462280"/>
            </a:xfrm>
            <a:custGeom>
              <a:avLst/>
              <a:gdLst/>
              <a:ahLst/>
              <a:cxnLst/>
              <a:rect l="l" t="t" r="r" b="b"/>
              <a:pathLst>
                <a:path w="7595870" h="462280">
                  <a:moveTo>
                    <a:pt x="7595616" y="0"/>
                  </a:moveTo>
                  <a:lnTo>
                    <a:pt x="0" y="0"/>
                  </a:lnTo>
                  <a:lnTo>
                    <a:pt x="0" y="461772"/>
                  </a:lnTo>
                  <a:lnTo>
                    <a:pt x="7595616" y="461772"/>
                  </a:lnTo>
                  <a:lnTo>
                    <a:pt x="759561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1549145" y="477773"/>
              <a:ext cx="7595870" cy="462280"/>
            </a:xfrm>
            <a:custGeom>
              <a:avLst/>
              <a:gdLst/>
              <a:ahLst/>
              <a:cxnLst/>
              <a:rect l="l" t="t" r="r" b="b"/>
              <a:pathLst>
                <a:path w="7595870" h="462280">
                  <a:moveTo>
                    <a:pt x="0" y="461772"/>
                  </a:moveTo>
                  <a:lnTo>
                    <a:pt x="7595616" y="461772"/>
                  </a:lnTo>
                  <a:lnTo>
                    <a:pt x="7595616" y="0"/>
                  </a:lnTo>
                  <a:lnTo>
                    <a:pt x="0" y="0"/>
                  </a:lnTo>
                  <a:lnTo>
                    <a:pt x="0" y="461772"/>
                  </a:lnTo>
                  <a:close/>
                </a:path>
              </a:pathLst>
            </a:custGeom>
            <a:ln w="25907">
              <a:solidFill>
                <a:srgbClr val="C0504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3150871" y="494723"/>
            <a:ext cx="2058035" cy="382156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10" dirty="0">
                <a:solidFill>
                  <a:srgbClr val="000000"/>
                </a:solidFill>
              </a:rPr>
              <a:t>Kapasitas</a:t>
            </a:r>
            <a:r>
              <a:rPr sz="2400" b="1" spc="-105" dirty="0">
                <a:solidFill>
                  <a:srgbClr val="000000"/>
                </a:solidFill>
              </a:rPr>
              <a:t> </a:t>
            </a:r>
            <a:r>
              <a:rPr sz="2400" b="1" spc="-10" dirty="0">
                <a:solidFill>
                  <a:srgbClr val="000000"/>
                </a:solidFill>
              </a:rPr>
              <a:t>Lintas</a:t>
            </a:r>
          </a:p>
        </p:txBody>
      </p:sp>
      <p:grpSp>
        <p:nvGrpSpPr>
          <p:cNvPr id="6" name="object 6"/>
          <p:cNvGrpSpPr/>
          <p:nvPr/>
        </p:nvGrpSpPr>
        <p:grpSpPr>
          <a:xfrm>
            <a:off x="3393927" y="1167358"/>
            <a:ext cx="2664460" cy="988060"/>
            <a:chOff x="1869927" y="1167358"/>
            <a:chExt cx="2664460" cy="988060"/>
          </a:xfrm>
        </p:grpSpPr>
        <p:pic>
          <p:nvPicPr>
            <p:cNvPr id="7" name="object 7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869927" y="1177936"/>
              <a:ext cx="2663993" cy="896317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229612" y="1167358"/>
              <a:ext cx="1933956" cy="987577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908048" y="1196339"/>
              <a:ext cx="2592324" cy="824484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1908048" y="1196339"/>
              <a:ext cx="2592705" cy="824865"/>
            </a:xfrm>
            <a:custGeom>
              <a:avLst/>
              <a:gdLst/>
              <a:ahLst/>
              <a:cxnLst/>
              <a:rect l="l" t="t" r="r" b="b"/>
              <a:pathLst>
                <a:path w="2592704" h="824864">
                  <a:moveTo>
                    <a:pt x="0" y="824484"/>
                  </a:moveTo>
                  <a:lnTo>
                    <a:pt x="2592324" y="824484"/>
                  </a:lnTo>
                  <a:lnTo>
                    <a:pt x="2592324" y="0"/>
                  </a:lnTo>
                  <a:lnTo>
                    <a:pt x="0" y="0"/>
                  </a:lnTo>
                  <a:lnTo>
                    <a:pt x="0" y="824484"/>
                  </a:lnTo>
                  <a:close/>
                </a:path>
              </a:pathLst>
            </a:custGeom>
            <a:ln w="9143">
              <a:solidFill>
                <a:srgbClr val="97B85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1" name="object 11"/>
          <p:cNvSpPr txBox="1"/>
          <p:nvPr/>
        </p:nvSpPr>
        <p:spPr>
          <a:xfrm>
            <a:off x="3870451" y="1330833"/>
            <a:ext cx="44450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spcBef>
                <a:spcPts val="105"/>
              </a:spcBef>
            </a:pPr>
            <a:r>
              <a:rPr sz="2000" dirty="0">
                <a:latin typeface="Cambria Math"/>
                <a:cs typeface="Cambria Math"/>
              </a:rPr>
              <a:t>𝑪</a:t>
            </a:r>
            <a:r>
              <a:rPr sz="2000" spc="20" dirty="0">
                <a:latin typeface="Cambria Math"/>
                <a:cs typeface="Cambria Math"/>
              </a:rPr>
              <a:t> </a:t>
            </a:r>
            <a:r>
              <a:rPr sz="2000" dirty="0">
                <a:latin typeface="Cambria Math"/>
                <a:cs typeface="Cambria Math"/>
              </a:rPr>
              <a:t>=</a:t>
            </a:r>
            <a:endParaRPr sz="2000">
              <a:latin typeface="Cambria Math"/>
              <a:cs typeface="Cambria Math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4373499" y="1516762"/>
            <a:ext cx="1199515" cy="17145"/>
          </a:xfrm>
          <a:custGeom>
            <a:avLst/>
            <a:gdLst/>
            <a:ahLst/>
            <a:cxnLst/>
            <a:rect l="l" t="t" r="r" b="b"/>
            <a:pathLst>
              <a:path w="1199514" h="17144">
                <a:moveTo>
                  <a:pt x="1199388" y="0"/>
                </a:moveTo>
                <a:lnTo>
                  <a:pt x="0" y="0"/>
                </a:lnTo>
                <a:lnTo>
                  <a:pt x="0" y="16763"/>
                </a:lnTo>
                <a:lnTo>
                  <a:pt x="1199388" y="16763"/>
                </a:lnTo>
                <a:lnTo>
                  <a:pt x="119938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4731766" y="1138250"/>
            <a:ext cx="482600" cy="331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spcBef>
                <a:spcPts val="105"/>
              </a:spcBef>
            </a:pPr>
            <a:r>
              <a:rPr sz="2000" dirty="0">
                <a:latin typeface="Cambria Math"/>
                <a:cs typeface="Cambria Math"/>
              </a:rPr>
              <a:t>𝟖𝟔𝟒</a:t>
            </a:r>
            <a:endParaRPr sz="2000">
              <a:latin typeface="Cambria Math"/>
              <a:cs typeface="Cambria Math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4958842" y="1467994"/>
            <a:ext cx="21653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spcBef>
                <a:spcPts val="105"/>
              </a:spcBef>
            </a:pPr>
            <a:r>
              <a:rPr sz="2000" u="heavy" dirty="0">
                <a:uFill>
                  <a:solidFill>
                    <a:srgbClr val="000000"/>
                  </a:solidFill>
                </a:uFill>
                <a:latin typeface="Cambria Math"/>
                <a:cs typeface="Cambria Math"/>
              </a:rPr>
              <a:t>𝑫</a:t>
            </a:r>
            <a:endParaRPr sz="2000">
              <a:latin typeface="Cambria Math"/>
              <a:cs typeface="Cambria Math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4335780" y="1617346"/>
            <a:ext cx="127444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8100">
              <a:spcBef>
                <a:spcPts val="105"/>
              </a:spcBef>
            </a:pPr>
            <a:r>
              <a:rPr sz="2000" dirty="0">
                <a:latin typeface="Cambria Math"/>
                <a:cs typeface="Cambria Math"/>
              </a:rPr>
              <a:t>𝟔𝟎</a:t>
            </a:r>
            <a:r>
              <a:rPr sz="2000" spc="-15" dirty="0">
                <a:latin typeface="Cambria Math"/>
                <a:cs typeface="Cambria Math"/>
              </a:rPr>
              <a:t> </a:t>
            </a:r>
            <a:r>
              <a:rPr sz="2000" dirty="0">
                <a:latin typeface="Cambria Math"/>
                <a:cs typeface="Cambria Math"/>
              </a:rPr>
              <a:t>×</a:t>
            </a:r>
            <a:r>
              <a:rPr sz="2000" spc="60" dirty="0">
                <a:latin typeface="Cambria Math"/>
                <a:cs typeface="Cambria Math"/>
              </a:rPr>
              <a:t> </a:t>
            </a:r>
            <a:r>
              <a:rPr sz="3000" baseline="-27777" dirty="0">
                <a:latin typeface="Cambria Math"/>
                <a:cs typeface="Cambria Math"/>
              </a:rPr>
              <a:t>𝑽</a:t>
            </a:r>
            <a:r>
              <a:rPr sz="3000" spc="127" baseline="-27777" dirty="0">
                <a:latin typeface="Cambria Math"/>
                <a:cs typeface="Cambria Math"/>
              </a:rPr>
              <a:t> </a:t>
            </a:r>
            <a:r>
              <a:rPr sz="2000" dirty="0">
                <a:latin typeface="Cambria Math"/>
                <a:cs typeface="Cambria Math"/>
              </a:rPr>
              <a:t>+</a:t>
            </a:r>
            <a:r>
              <a:rPr sz="2000" spc="-10" dirty="0">
                <a:latin typeface="Cambria Math"/>
                <a:cs typeface="Cambria Math"/>
              </a:rPr>
              <a:t> </a:t>
            </a:r>
            <a:r>
              <a:rPr sz="2000" dirty="0">
                <a:latin typeface="Cambria Math"/>
                <a:cs typeface="Cambria Math"/>
              </a:rPr>
              <a:t>𝒕</a:t>
            </a:r>
            <a:endParaRPr sz="2000">
              <a:latin typeface="Cambria Math"/>
              <a:cs typeface="Cambria Math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6391402" y="1159892"/>
            <a:ext cx="4053204" cy="1250983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</a:pPr>
            <a:r>
              <a:rPr sz="1600" spc="-5" dirty="0">
                <a:latin typeface="Arial MT"/>
                <a:cs typeface="Arial MT"/>
              </a:rPr>
              <a:t>Dimana</a:t>
            </a:r>
            <a:r>
              <a:rPr sz="1600" spc="-35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:</a:t>
            </a:r>
            <a:endParaRPr sz="1600">
              <a:latin typeface="Arial MT"/>
              <a:cs typeface="Arial MT"/>
            </a:endParaRPr>
          </a:p>
          <a:p>
            <a:pPr marL="12700" marR="1396365"/>
            <a:r>
              <a:rPr sz="1600" spc="-5" dirty="0">
                <a:latin typeface="Arial MT"/>
                <a:cs typeface="Arial MT"/>
              </a:rPr>
              <a:t>C = Kapasitas lintas (Ka/hari) </a:t>
            </a:r>
            <a:r>
              <a:rPr sz="1600" spc="-430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D</a:t>
            </a:r>
            <a:r>
              <a:rPr sz="1600" spc="-15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=</a:t>
            </a:r>
            <a:r>
              <a:rPr sz="1600" spc="10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Jarak antar</a:t>
            </a:r>
            <a:r>
              <a:rPr sz="1600" spc="10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stasiun</a:t>
            </a:r>
            <a:r>
              <a:rPr sz="1600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(Km)</a:t>
            </a:r>
            <a:endParaRPr sz="1600">
              <a:latin typeface="Arial MT"/>
              <a:cs typeface="Arial MT"/>
            </a:endParaRPr>
          </a:p>
          <a:p>
            <a:pPr marL="12700" marR="5080">
              <a:lnSpc>
                <a:spcPts val="1870"/>
              </a:lnSpc>
              <a:spcBef>
                <a:spcPts val="105"/>
              </a:spcBef>
            </a:pPr>
            <a:r>
              <a:rPr sz="1600" spc="-5" dirty="0">
                <a:latin typeface="Arial MT"/>
                <a:cs typeface="Arial MT"/>
              </a:rPr>
              <a:t>V =</a:t>
            </a:r>
            <a:r>
              <a:rPr sz="1600" spc="20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Kecepatan rata-rata</a:t>
            </a:r>
            <a:r>
              <a:rPr sz="1600" spc="35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Kereta</a:t>
            </a:r>
            <a:r>
              <a:rPr sz="1600" spc="25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api</a:t>
            </a:r>
            <a:r>
              <a:rPr sz="1600" spc="-10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(Km/jam) </a:t>
            </a:r>
            <a:r>
              <a:rPr sz="1600" spc="-430" dirty="0">
                <a:latin typeface="Arial MT"/>
                <a:cs typeface="Arial MT"/>
              </a:rPr>
              <a:t> </a:t>
            </a:r>
            <a:r>
              <a:rPr sz="1600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t</a:t>
            </a:r>
            <a:r>
              <a:rPr sz="1600" spc="20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=</a:t>
            </a:r>
            <a:r>
              <a:rPr sz="1600" spc="10" dirty="0">
                <a:latin typeface="Arial MT"/>
                <a:cs typeface="Arial MT"/>
              </a:rPr>
              <a:t> </a:t>
            </a:r>
            <a:r>
              <a:rPr sz="1600" spc="-15" dirty="0">
                <a:latin typeface="Arial MT"/>
                <a:cs typeface="Arial MT"/>
              </a:rPr>
              <a:t>Waktu</a:t>
            </a:r>
            <a:r>
              <a:rPr sz="1600" spc="10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pelayanan</a:t>
            </a:r>
            <a:r>
              <a:rPr sz="1600" spc="10" dirty="0">
                <a:latin typeface="Arial MT"/>
                <a:cs typeface="Arial MT"/>
              </a:rPr>
              <a:t> </a:t>
            </a:r>
            <a:r>
              <a:rPr sz="1600" spc="-10" dirty="0">
                <a:latin typeface="Arial MT"/>
                <a:cs typeface="Arial MT"/>
              </a:rPr>
              <a:t>sinyal</a:t>
            </a:r>
            <a:r>
              <a:rPr sz="1600" spc="-5" dirty="0">
                <a:latin typeface="Arial MT"/>
                <a:cs typeface="Arial MT"/>
              </a:rPr>
              <a:t> (menit)</a:t>
            </a:r>
            <a:endParaRPr sz="1600">
              <a:latin typeface="Arial MT"/>
              <a:cs typeface="Arial MT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3439415" y="2908553"/>
            <a:ext cx="618426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spcBef>
                <a:spcPts val="100"/>
              </a:spcBef>
            </a:pPr>
            <a:r>
              <a:rPr b="1" spc="-5" dirty="0">
                <a:latin typeface="Arial"/>
                <a:cs typeface="Arial"/>
              </a:rPr>
              <a:t>Kecepatan</a:t>
            </a:r>
            <a:r>
              <a:rPr b="1" spc="20" dirty="0">
                <a:latin typeface="Arial"/>
                <a:cs typeface="Arial"/>
              </a:rPr>
              <a:t> </a:t>
            </a:r>
            <a:r>
              <a:rPr b="1" spc="-10" dirty="0">
                <a:latin typeface="Arial"/>
                <a:cs typeface="Arial"/>
              </a:rPr>
              <a:t>yang</a:t>
            </a:r>
            <a:r>
              <a:rPr b="1" spc="25" dirty="0">
                <a:latin typeface="Arial"/>
                <a:cs typeface="Arial"/>
              </a:rPr>
              <a:t> </a:t>
            </a:r>
            <a:r>
              <a:rPr b="1" spc="-5" dirty="0">
                <a:latin typeface="Arial"/>
                <a:cs typeface="Arial"/>
              </a:rPr>
              <a:t>digunakan</a:t>
            </a:r>
            <a:r>
              <a:rPr b="1" spc="-15" dirty="0">
                <a:latin typeface="Arial"/>
                <a:cs typeface="Arial"/>
              </a:rPr>
              <a:t> </a:t>
            </a:r>
            <a:r>
              <a:rPr b="1" spc="-5" dirty="0">
                <a:latin typeface="Arial"/>
                <a:cs typeface="Arial"/>
              </a:rPr>
              <a:t>salam</a:t>
            </a:r>
            <a:r>
              <a:rPr b="1" spc="20" dirty="0">
                <a:latin typeface="Arial"/>
                <a:cs typeface="Arial"/>
              </a:rPr>
              <a:t> </a:t>
            </a:r>
            <a:r>
              <a:rPr b="1" dirty="0">
                <a:latin typeface="Arial"/>
                <a:cs typeface="Arial"/>
              </a:rPr>
              <a:t>perhitungan</a:t>
            </a:r>
            <a:r>
              <a:rPr b="1" spc="-15" dirty="0">
                <a:latin typeface="Arial"/>
                <a:cs typeface="Arial"/>
              </a:rPr>
              <a:t> </a:t>
            </a:r>
            <a:r>
              <a:rPr b="1" spc="-5" dirty="0">
                <a:latin typeface="Arial"/>
                <a:cs typeface="Arial"/>
              </a:rPr>
              <a:t>kapasitas </a:t>
            </a:r>
            <a:r>
              <a:rPr b="1" spc="-484" dirty="0">
                <a:latin typeface="Arial"/>
                <a:cs typeface="Arial"/>
              </a:rPr>
              <a:t> </a:t>
            </a:r>
            <a:r>
              <a:rPr b="1" dirty="0">
                <a:latin typeface="Arial"/>
                <a:cs typeface="Arial"/>
              </a:rPr>
              <a:t>lintas</a:t>
            </a:r>
            <a:r>
              <a:rPr b="1" spc="-20" dirty="0">
                <a:latin typeface="Arial"/>
                <a:cs typeface="Arial"/>
              </a:rPr>
              <a:t> </a:t>
            </a:r>
            <a:r>
              <a:rPr b="1" spc="-5" dirty="0">
                <a:latin typeface="Arial"/>
                <a:cs typeface="Arial"/>
              </a:rPr>
              <a:t>adalah</a:t>
            </a:r>
            <a:r>
              <a:rPr b="1" spc="5" dirty="0">
                <a:latin typeface="Arial"/>
                <a:cs typeface="Arial"/>
              </a:rPr>
              <a:t> </a:t>
            </a:r>
            <a:r>
              <a:rPr b="1" spc="-5" dirty="0">
                <a:latin typeface="Arial"/>
                <a:cs typeface="Arial"/>
              </a:rPr>
              <a:t>kecepatan</a:t>
            </a:r>
            <a:r>
              <a:rPr b="1" spc="15" dirty="0">
                <a:latin typeface="Arial"/>
                <a:cs typeface="Arial"/>
              </a:rPr>
              <a:t> </a:t>
            </a:r>
            <a:r>
              <a:rPr b="1" spc="-5" dirty="0">
                <a:latin typeface="Arial"/>
                <a:cs typeface="Arial"/>
              </a:rPr>
              <a:t>rata-rata,</a:t>
            </a:r>
            <a:r>
              <a:rPr b="1" spc="15" dirty="0">
                <a:latin typeface="Arial"/>
                <a:cs typeface="Arial"/>
              </a:rPr>
              <a:t> </a:t>
            </a:r>
            <a:r>
              <a:rPr b="1" dirty="0">
                <a:latin typeface="Arial"/>
                <a:cs typeface="Arial"/>
              </a:rPr>
              <a:t>dengan</a:t>
            </a:r>
            <a:r>
              <a:rPr b="1" spc="-15" dirty="0">
                <a:latin typeface="Arial"/>
                <a:cs typeface="Arial"/>
              </a:rPr>
              <a:t> </a:t>
            </a:r>
            <a:r>
              <a:rPr b="1" spc="-5" dirty="0">
                <a:latin typeface="Arial"/>
                <a:cs typeface="Arial"/>
              </a:rPr>
              <a:t>persamaan</a:t>
            </a:r>
            <a:r>
              <a:rPr b="1" spc="30" dirty="0">
                <a:latin typeface="Arial"/>
                <a:cs typeface="Arial"/>
              </a:rPr>
              <a:t> </a:t>
            </a:r>
            <a:r>
              <a:rPr b="1" dirty="0">
                <a:latin typeface="Arial"/>
                <a:cs typeface="Arial"/>
              </a:rPr>
              <a:t>:</a:t>
            </a:r>
            <a:endParaRPr>
              <a:latin typeface="Arial"/>
              <a:cs typeface="Arial"/>
            </a:endParaRPr>
          </a:p>
        </p:txBody>
      </p:sp>
      <p:grpSp>
        <p:nvGrpSpPr>
          <p:cNvPr id="18" name="object 18"/>
          <p:cNvGrpSpPr/>
          <p:nvPr/>
        </p:nvGrpSpPr>
        <p:grpSpPr>
          <a:xfrm>
            <a:off x="3336035" y="3814584"/>
            <a:ext cx="3299460" cy="967740"/>
            <a:chOff x="1812035" y="3814584"/>
            <a:chExt cx="3299460" cy="967740"/>
          </a:xfrm>
        </p:grpSpPr>
        <p:pic>
          <p:nvPicPr>
            <p:cNvPr id="19" name="object 1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869926" y="3822173"/>
              <a:ext cx="3220254" cy="883969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812035" y="3814584"/>
              <a:ext cx="3299460" cy="967727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908047" y="3840479"/>
              <a:ext cx="3148583" cy="812292"/>
            </a:xfrm>
            <a:prstGeom prst="rect">
              <a:avLst/>
            </a:prstGeom>
          </p:spPr>
        </p:pic>
        <p:sp>
          <p:nvSpPr>
            <p:cNvPr id="22" name="object 22"/>
            <p:cNvSpPr/>
            <p:nvPr/>
          </p:nvSpPr>
          <p:spPr>
            <a:xfrm>
              <a:off x="2550794" y="4236338"/>
              <a:ext cx="2455545" cy="20320"/>
            </a:xfrm>
            <a:custGeom>
              <a:avLst/>
              <a:gdLst/>
              <a:ahLst/>
              <a:cxnLst/>
              <a:rect l="l" t="t" r="r" b="b"/>
              <a:pathLst>
                <a:path w="2455545" h="20320">
                  <a:moveTo>
                    <a:pt x="2455164" y="0"/>
                  </a:moveTo>
                  <a:lnTo>
                    <a:pt x="0" y="0"/>
                  </a:lnTo>
                  <a:lnTo>
                    <a:pt x="0" y="19812"/>
                  </a:lnTo>
                  <a:lnTo>
                    <a:pt x="2455164" y="19812"/>
                  </a:lnTo>
                  <a:lnTo>
                    <a:pt x="2455164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3" name="object 23"/>
          <p:cNvSpPr txBox="1"/>
          <p:nvPr/>
        </p:nvSpPr>
        <p:spPr>
          <a:xfrm>
            <a:off x="3432049" y="3840480"/>
            <a:ext cx="3148965" cy="769441"/>
          </a:xfrm>
          <a:prstGeom prst="rect">
            <a:avLst/>
          </a:prstGeom>
          <a:ln w="9144">
            <a:solidFill>
              <a:srgbClr val="97B853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 marL="642620">
              <a:lnSpc>
                <a:spcPts val="1964"/>
              </a:lnSpc>
            </a:pPr>
            <a:r>
              <a:rPr sz="2400" spc="-5" dirty="0">
                <a:latin typeface="Cambria Math"/>
                <a:cs typeface="Cambria Math"/>
              </a:rPr>
              <a:t>𝒏</a:t>
            </a:r>
            <a:r>
              <a:rPr sz="2625" spc="-7" baseline="-15873" dirty="0">
                <a:latin typeface="Cambria Math"/>
                <a:cs typeface="Cambria Math"/>
              </a:rPr>
              <a:t>𝒑</a:t>
            </a:r>
            <a:r>
              <a:rPr sz="2625" spc="352" baseline="-15873" dirty="0">
                <a:latin typeface="Cambria Math"/>
                <a:cs typeface="Cambria Math"/>
              </a:rPr>
              <a:t> </a:t>
            </a:r>
            <a:r>
              <a:rPr sz="2400" dirty="0">
                <a:latin typeface="Cambria Math"/>
                <a:cs typeface="Cambria Math"/>
              </a:rPr>
              <a:t>×</a:t>
            </a:r>
            <a:r>
              <a:rPr sz="2400" spc="-10" dirty="0">
                <a:latin typeface="Cambria Math"/>
                <a:cs typeface="Cambria Math"/>
              </a:rPr>
              <a:t> </a:t>
            </a:r>
            <a:r>
              <a:rPr sz="2400" dirty="0">
                <a:latin typeface="Cambria Math"/>
                <a:cs typeface="Cambria Math"/>
              </a:rPr>
              <a:t>𝑽</a:t>
            </a:r>
            <a:r>
              <a:rPr sz="2625" baseline="-15873" dirty="0">
                <a:latin typeface="Cambria Math"/>
                <a:cs typeface="Cambria Math"/>
              </a:rPr>
              <a:t>𝒑</a:t>
            </a:r>
            <a:r>
              <a:rPr sz="2625" spc="352" baseline="-15873" dirty="0">
                <a:latin typeface="Cambria Math"/>
                <a:cs typeface="Cambria Math"/>
              </a:rPr>
              <a:t> </a:t>
            </a:r>
            <a:r>
              <a:rPr sz="2400" dirty="0">
                <a:latin typeface="Cambria Math"/>
                <a:cs typeface="Cambria Math"/>
              </a:rPr>
              <a:t>+</a:t>
            </a:r>
            <a:r>
              <a:rPr sz="2400" spc="-20" dirty="0">
                <a:latin typeface="Cambria Math"/>
                <a:cs typeface="Cambria Math"/>
              </a:rPr>
              <a:t> </a:t>
            </a:r>
            <a:r>
              <a:rPr sz="2400" spc="-5" dirty="0">
                <a:latin typeface="Cambria Math"/>
                <a:cs typeface="Cambria Math"/>
              </a:rPr>
              <a:t>𝒏</a:t>
            </a:r>
            <a:r>
              <a:rPr sz="2625" spc="-7" baseline="-15873" dirty="0">
                <a:latin typeface="Cambria Math"/>
                <a:cs typeface="Cambria Math"/>
              </a:rPr>
              <a:t>𝒃</a:t>
            </a:r>
            <a:r>
              <a:rPr sz="2625" spc="337" baseline="-15873" dirty="0">
                <a:latin typeface="Cambria Math"/>
                <a:cs typeface="Cambria Math"/>
              </a:rPr>
              <a:t> </a:t>
            </a:r>
            <a:r>
              <a:rPr sz="2400" dirty="0">
                <a:latin typeface="Cambria Math"/>
                <a:cs typeface="Cambria Math"/>
              </a:rPr>
              <a:t>× 𝑽</a:t>
            </a:r>
            <a:r>
              <a:rPr sz="2625" baseline="-15873" dirty="0">
                <a:latin typeface="Cambria Math"/>
                <a:cs typeface="Cambria Math"/>
              </a:rPr>
              <a:t>𝒃</a:t>
            </a:r>
            <a:endParaRPr sz="2625" baseline="-15873">
              <a:latin typeface="Cambria Math"/>
              <a:cs typeface="Cambria Math"/>
            </a:endParaRPr>
          </a:p>
          <a:p>
            <a:pPr marL="48260">
              <a:lnSpc>
                <a:spcPts val="1760"/>
              </a:lnSpc>
            </a:pPr>
            <a:r>
              <a:rPr sz="2400" dirty="0">
                <a:latin typeface="Cambria Math"/>
                <a:cs typeface="Cambria Math"/>
              </a:rPr>
              <a:t>𝑽</a:t>
            </a:r>
            <a:r>
              <a:rPr sz="2400" spc="95" dirty="0">
                <a:latin typeface="Cambria Math"/>
                <a:cs typeface="Cambria Math"/>
              </a:rPr>
              <a:t> </a:t>
            </a:r>
            <a:r>
              <a:rPr sz="2400" dirty="0">
                <a:latin typeface="Cambria Math"/>
                <a:cs typeface="Cambria Math"/>
              </a:rPr>
              <a:t>=</a:t>
            </a:r>
            <a:endParaRPr sz="2400">
              <a:latin typeface="Cambria Math"/>
              <a:cs typeface="Cambria Math"/>
            </a:endParaRPr>
          </a:p>
          <a:p>
            <a:pPr marL="1344295">
              <a:lnSpc>
                <a:spcPts val="2245"/>
              </a:lnSpc>
            </a:pPr>
            <a:r>
              <a:rPr sz="2400" spc="-5" dirty="0">
                <a:latin typeface="Cambria Math"/>
                <a:cs typeface="Cambria Math"/>
              </a:rPr>
              <a:t>𝒏</a:t>
            </a:r>
            <a:r>
              <a:rPr sz="2625" spc="-7" baseline="-15873" dirty="0">
                <a:latin typeface="Cambria Math"/>
                <a:cs typeface="Cambria Math"/>
              </a:rPr>
              <a:t>𝒑</a:t>
            </a:r>
            <a:r>
              <a:rPr sz="2625" spc="330" baseline="-15873" dirty="0">
                <a:latin typeface="Cambria Math"/>
                <a:cs typeface="Cambria Math"/>
              </a:rPr>
              <a:t> </a:t>
            </a:r>
            <a:r>
              <a:rPr sz="2400" dirty="0">
                <a:latin typeface="Cambria Math"/>
                <a:cs typeface="Cambria Math"/>
              </a:rPr>
              <a:t>+</a:t>
            </a:r>
            <a:r>
              <a:rPr sz="2400" spc="-35" dirty="0">
                <a:latin typeface="Cambria Math"/>
                <a:cs typeface="Cambria Math"/>
              </a:rPr>
              <a:t> </a:t>
            </a:r>
            <a:r>
              <a:rPr sz="2400" spc="-5" dirty="0">
                <a:latin typeface="Cambria Math"/>
                <a:cs typeface="Cambria Math"/>
              </a:rPr>
              <a:t>𝒏</a:t>
            </a:r>
            <a:r>
              <a:rPr sz="2625" spc="-7" baseline="-15873" dirty="0">
                <a:latin typeface="Cambria Math"/>
                <a:cs typeface="Cambria Math"/>
              </a:rPr>
              <a:t>𝒃</a:t>
            </a:r>
            <a:endParaRPr sz="2625" baseline="-15873">
              <a:latin typeface="Cambria Math"/>
              <a:cs typeface="Cambria Math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4078352" y="4864990"/>
            <a:ext cx="4049395" cy="126301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</a:pPr>
            <a:r>
              <a:rPr sz="1600" spc="-5" dirty="0">
                <a:latin typeface="Arial MT"/>
                <a:cs typeface="Arial MT"/>
              </a:rPr>
              <a:t>Dimana</a:t>
            </a:r>
            <a:r>
              <a:rPr sz="1600" spc="-35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:</a:t>
            </a:r>
            <a:endParaRPr sz="1600">
              <a:latin typeface="Arial MT"/>
              <a:cs typeface="Arial MT"/>
            </a:endParaRPr>
          </a:p>
          <a:p>
            <a:pPr marL="12700"/>
            <a:r>
              <a:rPr sz="1600" dirty="0">
                <a:latin typeface="Arial MT"/>
                <a:cs typeface="Arial MT"/>
              </a:rPr>
              <a:t>V</a:t>
            </a:r>
            <a:r>
              <a:rPr sz="1050" dirty="0">
                <a:latin typeface="Arial MT"/>
                <a:cs typeface="Arial MT"/>
              </a:rPr>
              <a:t>p</a:t>
            </a:r>
            <a:r>
              <a:rPr sz="1050" spc="-15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=</a:t>
            </a:r>
            <a:r>
              <a:rPr sz="1600" spc="15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Kecepatan</a:t>
            </a:r>
            <a:r>
              <a:rPr sz="1600" spc="5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kereta</a:t>
            </a:r>
            <a:r>
              <a:rPr sz="1600" spc="10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penumpang</a:t>
            </a:r>
            <a:r>
              <a:rPr sz="1600" spc="15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(Km/jam)</a:t>
            </a:r>
            <a:endParaRPr sz="1600">
              <a:latin typeface="Arial MT"/>
              <a:cs typeface="Arial MT"/>
            </a:endParaRPr>
          </a:p>
          <a:p>
            <a:pPr marL="12700"/>
            <a:r>
              <a:rPr sz="1600" dirty="0">
                <a:latin typeface="Arial MT"/>
                <a:cs typeface="Arial MT"/>
              </a:rPr>
              <a:t>V</a:t>
            </a:r>
            <a:r>
              <a:rPr sz="1050" dirty="0">
                <a:latin typeface="Arial MT"/>
                <a:cs typeface="Arial MT"/>
              </a:rPr>
              <a:t>b</a:t>
            </a:r>
            <a:r>
              <a:rPr sz="1050" spc="-15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=</a:t>
            </a:r>
            <a:r>
              <a:rPr sz="1600" spc="10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Kecepatan kereta</a:t>
            </a:r>
            <a:r>
              <a:rPr sz="1600" spc="15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barang</a:t>
            </a:r>
            <a:r>
              <a:rPr sz="1600" spc="10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(Km/jam)</a:t>
            </a:r>
            <a:endParaRPr sz="1600">
              <a:latin typeface="Arial MT"/>
              <a:cs typeface="Arial MT"/>
            </a:endParaRPr>
          </a:p>
          <a:p>
            <a:pPr marL="12700"/>
            <a:r>
              <a:rPr sz="1600" dirty="0">
                <a:latin typeface="Arial MT"/>
                <a:cs typeface="Arial MT"/>
              </a:rPr>
              <a:t>n</a:t>
            </a:r>
            <a:r>
              <a:rPr sz="1050" dirty="0">
                <a:latin typeface="Arial MT"/>
                <a:cs typeface="Arial MT"/>
              </a:rPr>
              <a:t>p</a:t>
            </a:r>
            <a:r>
              <a:rPr sz="1050" spc="-10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=</a:t>
            </a:r>
            <a:r>
              <a:rPr sz="1600" spc="-10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Jumlah kereta</a:t>
            </a:r>
            <a:r>
              <a:rPr sz="1600" spc="15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penumpang</a:t>
            </a:r>
            <a:endParaRPr sz="1600">
              <a:latin typeface="Arial MT"/>
              <a:cs typeface="Arial MT"/>
            </a:endParaRPr>
          </a:p>
          <a:p>
            <a:pPr marL="12700">
              <a:spcBef>
                <a:spcPts val="145"/>
              </a:spcBef>
            </a:pPr>
            <a:r>
              <a:rPr sz="1600" dirty="0">
                <a:latin typeface="Arial MT"/>
                <a:cs typeface="Arial MT"/>
              </a:rPr>
              <a:t>n</a:t>
            </a:r>
            <a:r>
              <a:rPr sz="1050" dirty="0">
                <a:latin typeface="Arial MT"/>
                <a:cs typeface="Arial MT"/>
              </a:rPr>
              <a:t>b</a:t>
            </a:r>
            <a:r>
              <a:rPr sz="1050" spc="-15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= Jumlah</a:t>
            </a:r>
            <a:r>
              <a:rPr sz="1600" spc="-10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kereta</a:t>
            </a:r>
            <a:r>
              <a:rPr sz="1600" spc="15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barang</a:t>
            </a:r>
            <a:endParaRPr sz="1600">
              <a:latin typeface="Arial MT"/>
              <a:cs typeface="Arial MT"/>
            </a:endParaRPr>
          </a:p>
        </p:txBody>
      </p:sp>
    </p:spTree>
    <p:extLst>
      <p:ext uri="{BB962C8B-B14F-4D97-AF65-F5344CB8AC3E}">
        <p14:creationId xmlns:p14="http://schemas.microsoft.com/office/powerpoint/2010/main" val="3873060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060192" y="464819"/>
            <a:ext cx="7621905" cy="487680"/>
            <a:chOff x="1536191" y="464819"/>
            <a:chExt cx="7621905" cy="487680"/>
          </a:xfrm>
        </p:grpSpPr>
        <p:sp>
          <p:nvSpPr>
            <p:cNvPr id="3" name="object 3"/>
            <p:cNvSpPr/>
            <p:nvPr/>
          </p:nvSpPr>
          <p:spPr>
            <a:xfrm>
              <a:off x="1549145" y="477773"/>
              <a:ext cx="7595870" cy="462280"/>
            </a:xfrm>
            <a:custGeom>
              <a:avLst/>
              <a:gdLst/>
              <a:ahLst/>
              <a:cxnLst/>
              <a:rect l="l" t="t" r="r" b="b"/>
              <a:pathLst>
                <a:path w="7595870" h="462280">
                  <a:moveTo>
                    <a:pt x="7595616" y="0"/>
                  </a:moveTo>
                  <a:lnTo>
                    <a:pt x="0" y="0"/>
                  </a:lnTo>
                  <a:lnTo>
                    <a:pt x="0" y="461772"/>
                  </a:lnTo>
                  <a:lnTo>
                    <a:pt x="7595616" y="461772"/>
                  </a:lnTo>
                  <a:lnTo>
                    <a:pt x="759561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1549145" y="477773"/>
              <a:ext cx="7595870" cy="462280"/>
            </a:xfrm>
            <a:custGeom>
              <a:avLst/>
              <a:gdLst/>
              <a:ahLst/>
              <a:cxnLst/>
              <a:rect l="l" t="t" r="r" b="b"/>
              <a:pathLst>
                <a:path w="7595870" h="462280">
                  <a:moveTo>
                    <a:pt x="0" y="461772"/>
                  </a:moveTo>
                  <a:lnTo>
                    <a:pt x="7595616" y="461772"/>
                  </a:lnTo>
                  <a:lnTo>
                    <a:pt x="7595616" y="0"/>
                  </a:lnTo>
                  <a:lnTo>
                    <a:pt x="0" y="0"/>
                  </a:lnTo>
                  <a:lnTo>
                    <a:pt x="0" y="461772"/>
                  </a:lnTo>
                  <a:close/>
                </a:path>
              </a:pathLst>
            </a:custGeom>
            <a:ln w="25907">
              <a:solidFill>
                <a:srgbClr val="C0504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3150871" y="494723"/>
            <a:ext cx="2058035" cy="382156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10" dirty="0">
                <a:solidFill>
                  <a:srgbClr val="000000"/>
                </a:solidFill>
              </a:rPr>
              <a:t>Kapasitas</a:t>
            </a:r>
            <a:r>
              <a:rPr sz="2400" b="1" spc="-105" dirty="0">
                <a:solidFill>
                  <a:srgbClr val="000000"/>
                </a:solidFill>
              </a:rPr>
              <a:t> </a:t>
            </a:r>
            <a:r>
              <a:rPr sz="2400" b="1" spc="-10" dirty="0">
                <a:solidFill>
                  <a:srgbClr val="000000"/>
                </a:solidFill>
              </a:rPr>
              <a:t>Lintas</a:t>
            </a:r>
          </a:p>
        </p:txBody>
      </p:sp>
      <p:sp>
        <p:nvSpPr>
          <p:cNvPr id="6" name="object 6"/>
          <p:cNvSpPr txBox="1">
            <a:spLocks noGrp="1"/>
          </p:cNvSpPr>
          <p:nvPr>
            <p:ph type="body" idx="1"/>
          </p:nvPr>
        </p:nvSpPr>
        <p:spPr>
          <a:xfrm>
            <a:off x="1676400" y="1171108"/>
            <a:ext cx="10018295" cy="4470263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707390" marR="5080">
              <a:lnSpc>
                <a:spcPct val="100000"/>
              </a:lnSpc>
              <a:spcBef>
                <a:spcPts val="105"/>
              </a:spcBef>
            </a:pPr>
            <a:r>
              <a:rPr sz="2400" spc="-15" dirty="0"/>
              <a:t>Waktu </a:t>
            </a:r>
            <a:r>
              <a:rPr sz="2400" dirty="0"/>
              <a:t>pelayanan sinyal, besarnya sangat bergantung </a:t>
            </a:r>
            <a:r>
              <a:rPr sz="2400" spc="5" dirty="0"/>
              <a:t> </a:t>
            </a:r>
            <a:r>
              <a:rPr sz="2400" dirty="0"/>
              <a:t>kepada</a:t>
            </a:r>
            <a:r>
              <a:rPr sz="2400" spc="-20" dirty="0"/>
              <a:t> </a:t>
            </a:r>
            <a:r>
              <a:rPr sz="2400" dirty="0"/>
              <a:t>kecepatan</a:t>
            </a:r>
            <a:r>
              <a:rPr sz="2400" spc="-45" dirty="0"/>
              <a:t> </a:t>
            </a:r>
            <a:r>
              <a:rPr sz="2400" dirty="0"/>
              <a:t>respon</a:t>
            </a:r>
            <a:r>
              <a:rPr sz="2400" spc="-15" dirty="0"/>
              <a:t> </a:t>
            </a:r>
            <a:r>
              <a:rPr sz="2400" dirty="0"/>
              <a:t>peralatannya,</a:t>
            </a:r>
            <a:r>
              <a:rPr sz="2400" spc="-45" dirty="0"/>
              <a:t> </a:t>
            </a:r>
            <a:r>
              <a:rPr sz="2400" dirty="0"/>
              <a:t>sinyal</a:t>
            </a:r>
            <a:r>
              <a:rPr sz="2400" spc="-5" dirty="0"/>
              <a:t> </a:t>
            </a:r>
            <a:r>
              <a:rPr sz="2400" dirty="0"/>
              <a:t>elektrik </a:t>
            </a:r>
            <a:r>
              <a:rPr sz="2400" spc="-540" dirty="0"/>
              <a:t> </a:t>
            </a:r>
            <a:r>
              <a:rPr sz="2400" dirty="0"/>
              <a:t>akan lebih cepat operasinya daripada sinyal mekanik, </a:t>
            </a:r>
            <a:r>
              <a:rPr sz="2400" spc="5" dirty="0"/>
              <a:t> </a:t>
            </a:r>
            <a:r>
              <a:rPr sz="2400" dirty="0"/>
              <a:t>sinyal elektrik tanpa dipusatkan (non CTC) akan lebih </a:t>
            </a:r>
            <a:r>
              <a:rPr sz="2400" spc="5" dirty="0"/>
              <a:t> </a:t>
            </a:r>
            <a:r>
              <a:rPr sz="2400" dirty="0"/>
              <a:t>lambat</a:t>
            </a:r>
            <a:r>
              <a:rPr sz="2400" spc="-25" dirty="0"/>
              <a:t> </a:t>
            </a:r>
            <a:r>
              <a:rPr sz="2400" dirty="0"/>
              <a:t>dibandingkan</a:t>
            </a:r>
            <a:r>
              <a:rPr sz="2400" spc="-30" dirty="0"/>
              <a:t> </a:t>
            </a:r>
            <a:r>
              <a:rPr sz="2400" dirty="0"/>
              <a:t>yang</a:t>
            </a:r>
            <a:r>
              <a:rPr sz="2400" spc="-5" dirty="0"/>
              <a:t> </a:t>
            </a:r>
            <a:r>
              <a:rPr sz="2400" dirty="0"/>
              <a:t>dipusatkan</a:t>
            </a:r>
            <a:r>
              <a:rPr sz="2400" spc="-30" dirty="0"/>
              <a:t> </a:t>
            </a:r>
            <a:r>
              <a:rPr sz="2400" dirty="0"/>
              <a:t>(CTC).</a:t>
            </a:r>
          </a:p>
          <a:p>
            <a:pPr marL="694690">
              <a:lnSpc>
                <a:spcPct val="100000"/>
              </a:lnSpc>
              <a:spcBef>
                <a:spcPts val="45"/>
              </a:spcBef>
            </a:pPr>
            <a:endParaRPr sz="2400" dirty="0"/>
          </a:p>
          <a:p>
            <a:pPr marL="707390" marR="94615">
              <a:lnSpc>
                <a:spcPct val="100000"/>
              </a:lnSpc>
              <a:spcBef>
                <a:spcPts val="5"/>
              </a:spcBef>
            </a:pPr>
            <a:r>
              <a:rPr sz="2400" dirty="0"/>
              <a:t>Dari</a:t>
            </a:r>
            <a:r>
              <a:rPr sz="2400" spc="-20" dirty="0"/>
              <a:t> </a:t>
            </a:r>
            <a:r>
              <a:rPr sz="2400" dirty="0"/>
              <a:t>kecepatan</a:t>
            </a:r>
            <a:r>
              <a:rPr sz="2400" spc="-40" dirty="0"/>
              <a:t> </a:t>
            </a:r>
            <a:r>
              <a:rPr sz="2400" dirty="0"/>
              <a:t>respon</a:t>
            </a:r>
            <a:r>
              <a:rPr sz="2400" spc="-40" dirty="0"/>
              <a:t> </a:t>
            </a:r>
            <a:r>
              <a:rPr sz="2400" dirty="0"/>
              <a:t>diatas,</a:t>
            </a:r>
            <a:r>
              <a:rPr sz="2400" spc="-30" dirty="0"/>
              <a:t> </a:t>
            </a:r>
            <a:r>
              <a:rPr sz="2400" dirty="0"/>
              <a:t>maka</a:t>
            </a:r>
            <a:r>
              <a:rPr sz="2400" spc="-30" dirty="0"/>
              <a:t> </a:t>
            </a:r>
            <a:r>
              <a:rPr sz="2400" dirty="0"/>
              <a:t>waktu</a:t>
            </a:r>
            <a:r>
              <a:rPr sz="2400" spc="-15" dirty="0"/>
              <a:t> </a:t>
            </a:r>
            <a:r>
              <a:rPr sz="2400" dirty="0"/>
              <a:t>pelayanan </a:t>
            </a:r>
            <a:r>
              <a:rPr sz="2400" spc="-540" dirty="0"/>
              <a:t> </a:t>
            </a:r>
            <a:r>
              <a:rPr sz="2400" dirty="0"/>
              <a:t>peralatan</a:t>
            </a:r>
            <a:r>
              <a:rPr sz="2400" spc="-35" dirty="0"/>
              <a:t> </a:t>
            </a:r>
            <a:r>
              <a:rPr sz="2400" dirty="0"/>
              <a:t>sinyal</a:t>
            </a:r>
            <a:r>
              <a:rPr sz="2400" spc="-10" dirty="0"/>
              <a:t> </a:t>
            </a:r>
            <a:r>
              <a:rPr sz="2400" dirty="0"/>
              <a:t>adalah</a:t>
            </a:r>
            <a:r>
              <a:rPr sz="2400" spc="-30" dirty="0"/>
              <a:t> </a:t>
            </a:r>
            <a:r>
              <a:rPr sz="2400" dirty="0"/>
              <a:t>sebagai</a:t>
            </a:r>
            <a:r>
              <a:rPr sz="2400" spc="-20" dirty="0"/>
              <a:t> </a:t>
            </a:r>
            <a:r>
              <a:rPr sz="2400" dirty="0"/>
              <a:t>berikut</a:t>
            </a:r>
            <a:r>
              <a:rPr sz="2400" spc="-45" dirty="0"/>
              <a:t> </a:t>
            </a:r>
            <a:r>
              <a:rPr sz="2400" dirty="0"/>
              <a:t>:</a:t>
            </a:r>
          </a:p>
          <a:p>
            <a:pPr marL="707390">
              <a:lnSpc>
                <a:spcPct val="100000"/>
              </a:lnSpc>
            </a:pPr>
            <a:r>
              <a:rPr sz="2400" dirty="0"/>
              <a:t>t</a:t>
            </a:r>
            <a:r>
              <a:rPr sz="2400" spc="-20" dirty="0"/>
              <a:t> </a:t>
            </a:r>
            <a:r>
              <a:rPr sz="2400" dirty="0"/>
              <a:t>=</a:t>
            </a:r>
            <a:r>
              <a:rPr sz="2400" spc="-30" dirty="0"/>
              <a:t> </a:t>
            </a:r>
            <a:r>
              <a:rPr sz="2400" dirty="0"/>
              <a:t>8,5</a:t>
            </a:r>
            <a:r>
              <a:rPr sz="2400" spc="-25" dirty="0"/>
              <a:t> </a:t>
            </a:r>
            <a:r>
              <a:rPr sz="2400" dirty="0"/>
              <a:t>menit</a:t>
            </a:r>
            <a:r>
              <a:rPr sz="2400" spc="-15" dirty="0"/>
              <a:t> </a:t>
            </a:r>
            <a:r>
              <a:rPr sz="2400" dirty="0"/>
              <a:t>(sinyal</a:t>
            </a:r>
            <a:r>
              <a:rPr sz="2400" spc="-25" dirty="0"/>
              <a:t> </a:t>
            </a:r>
            <a:r>
              <a:rPr sz="2400" dirty="0"/>
              <a:t>mekanik)</a:t>
            </a:r>
          </a:p>
          <a:p>
            <a:pPr marL="707390">
              <a:lnSpc>
                <a:spcPct val="100000"/>
              </a:lnSpc>
            </a:pPr>
            <a:r>
              <a:rPr sz="2400" dirty="0"/>
              <a:t>t</a:t>
            </a:r>
            <a:r>
              <a:rPr sz="2400" spc="-10" dirty="0"/>
              <a:t> </a:t>
            </a:r>
            <a:r>
              <a:rPr sz="2400" dirty="0"/>
              <a:t>=</a:t>
            </a:r>
            <a:r>
              <a:rPr sz="2400" spc="-25" dirty="0"/>
              <a:t> </a:t>
            </a:r>
            <a:r>
              <a:rPr sz="2400" dirty="0"/>
              <a:t>5,5</a:t>
            </a:r>
            <a:r>
              <a:rPr sz="2400" spc="-20" dirty="0"/>
              <a:t> </a:t>
            </a:r>
            <a:r>
              <a:rPr sz="2400" dirty="0"/>
              <a:t>menit</a:t>
            </a:r>
            <a:r>
              <a:rPr sz="2400" spc="-15" dirty="0"/>
              <a:t> </a:t>
            </a:r>
            <a:r>
              <a:rPr sz="2400" dirty="0"/>
              <a:t>(sinyal</a:t>
            </a:r>
            <a:r>
              <a:rPr sz="2400" spc="-20" dirty="0"/>
              <a:t> </a:t>
            </a:r>
            <a:r>
              <a:rPr sz="2400" dirty="0"/>
              <a:t>mekanik</a:t>
            </a:r>
            <a:r>
              <a:rPr sz="2400" spc="-35" dirty="0"/>
              <a:t> </a:t>
            </a:r>
            <a:r>
              <a:rPr sz="2400" dirty="0"/>
              <a:t>dengan</a:t>
            </a:r>
            <a:r>
              <a:rPr sz="2400" spc="-30" dirty="0"/>
              <a:t> </a:t>
            </a:r>
            <a:r>
              <a:rPr sz="2400" dirty="0"/>
              <a:t>blok)</a:t>
            </a:r>
          </a:p>
          <a:p>
            <a:pPr marL="707390">
              <a:lnSpc>
                <a:spcPts val="2370"/>
              </a:lnSpc>
            </a:pPr>
            <a:r>
              <a:rPr sz="2400" dirty="0"/>
              <a:t>t</a:t>
            </a:r>
            <a:r>
              <a:rPr sz="2400" spc="-20" dirty="0"/>
              <a:t> </a:t>
            </a:r>
            <a:r>
              <a:rPr sz="2400" dirty="0"/>
              <a:t>=</a:t>
            </a:r>
            <a:r>
              <a:rPr sz="2400" spc="-35" dirty="0"/>
              <a:t> </a:t>
            </a:r>
            <a:r>
              <a:rPr sz="2400" dirty="0"/>
              <a:t>2,5</a:t>
            </a:r>
            <a:r>
              <a:rPr sz="2400" spc="-20" dirty="0"/>
              <a:t> </a:t>
            </a:r>
            <a:r>
              <a:rPr sz="2400" dirty="0"/>
              <a:t>menit</a:t>
            </a:r>
            <a:r>
              <a:rPr sz="2400" spc="-20" dirty="0"/>
              <a:t> </a:t>
            </a:r>
            <a:r>
              <a:rPr sz="2400" dirty="0"/>
              <a:t>(sinyal</a:t>
            </a:r>
            <a:r>
              <a:rPr sz="2400" spc="-20" dirty="0"/>
              <a:t> </a:t>
            </a:r>
            <a:r>
              <a:rPr sz="2400" dirty="0"/>
              <a:t>elektrik)</a:t>
            </a:r>
          </a:p>
          <a:p>
            <a:pPr marL="707390">
              <a:lnSpc>
                <a:spcPts val="2370"/>
              </a:lnSpc>
            </a:pPr>
            <a:r>
              <a:rPr sz="2400" dirty="0"/>
              <a:t>t</a:t>
            </a:r>
            <a:r>
              <a:rPr sz="2400" spc="-15" dirty="0"/>
              <a:t> </a:t>
            </a:r>
            <a:r>
              <a:rPr sz="2400" dirty="0"/>
              <a:t>=</a:t>
            </a:r>
            <a:r>
              <a:rPr sz="2400" spc="-30" dirty="0"/>
              <a:t> </a:t>
            </a:r>
            <a:r>
              <a:rPr sz="2400" dirty="0"/>
              <a:t>0,75</a:t>
            </a:r>
            <a:r>
              <a:rPr sz="2400" spc="-15" dirty="0"/>
              <a:t> </a:t>
            </a:r>
            <a:r>
              <a:rPr sz="2400" dirty="0"/>
              <a:t>menit</a:t>
            </a:r>
            <a:r>
              <a:rPr sz="2400" spc="-25" dirty="0"/>
              <a:t> </a:t>
            </a:r>
            <a:r>
              <a:rPr sz="2400" dirty="0"/>
              <a:t>(</a:t>
            </a:r>
            <a:r>
              <a:rPr sz="2400" dirty="0" err="1"/>
              <a:t>sinyal</a:t>
            </a:r>
            <a:r>
              <a:rPr sz="2400" spc="-20" dirty="0"/>
              <a:t> </a:t>
            </a:r>
            <a:r>
              <a:rPr sz="2400" dirty="0" err="1" smtClean="0"/>
              <a:t>elektrik</a:t>
            </a:r>
            <a:r>
              <a:rPr lang="en-US" sz="2400" dirty="0" smtClean="0"/>
              <a:t> </a:t>
            </a:r>
            <a:r>
              <a:rPr sz="2400" dirty="0" err="1" smtClean="0"/>
              <a:t>dengan</a:t>
            </a:r>
            <a:r>
              <a:rPr sz="2400" spc="-30" dirty="0" smtClean="0"/>
              <a:t> </a:t>
            </a:r>
            <a:r>
              <a:rPr sz="2400" dirty="0"/>
              <a:t>CTC)</a:t>
            </a:r>
          </a:p>
        </p:txBody>
      </p:sp>
    </p:spTree>
    <p:extLst>
      <p:ext uri="{BB962C8B-B14F-4D97-AF65-F5344CB8AC3E}">
        <p14:creationId xmlns:p14="http://schemas.microsoft.com/office/powerpoint/2010/main" val="2898614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060192" y="464819"/>
            <a:ext cx="7621905" cy="487680"/>
            <a:chOff x="1536191" y="464819"/>
            <a:chExt cx="7621905" cy="487680"/>
          </a:xfrm>
        </p:grpSpPr>
        <p:sp>
          <p:nvSpPr>
            <p:cNvPr id="3" name="object 3"/>
            <p:cNvSpPr/>
            <p:nvPr/>
          </p:nvSpPr>
          <p:spPr>
            <a:xfrm>
              <a:off x="1549145" y="477773"/>
              <a:ext cx="7595870" cy="462280"/>
            </a:xfrm>
            <a:custGeom>
              <a:avLst/>
              <a:gdLst/>
              <a:ahLst/>
              <a:cxnLst/>
              <a:rect l="l" t="t" r="r" b="b"/>
              <a:pathLst>
                <a:path w="7595870" h="462280">
                  <a:moveTo>
                    <a:pt x="7595616" y="0"/>
                  </a:moveTo>
                  <a:lnTo>
                    <a:pt x="0" y="0"/>
                  </a:lnTo>
                  <a:lnTo>
                    <a:pt x="0" y="461772"/>
                  </a:lnTo>
                  <a:lnTo>
                    <a:pt x="7595616" y="461772"/>
                  </a:lnTo>
                  <a:lnTo>
                    <a:pt x="759561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1549145" y="477773"/>
              <a:ext cx="7595870" cy="462280"/>
            </a:xfrm>
            <a:custGeom>
              <a:avLst/>
              <a:gdLst/>
              <a:ahLst/>
              <a:cxnLst/>
              <a:rect l="l" t="t" r="r" b="b"/>
              <a:pathLst>
                <a:path w="7595870" h="462280">
                  <a:moveTo>
                    <a:pt x="0" y="461772"/>
                  </a:moveTo>
                  <a:lnTo>
                    <a:pt x="7595616" y="461772"/>
                  </a:lnTo>
                  <a:lnTo>
                    <a:pt x="7595616" y="0"/>
                  </a:lnTo>
                  <a:lnTo>
                    <a:pt x="0" y="0"/>
                  </a:lnTo>
                  <a:lnTo>
                    <a:pt x="0" y="461772"/>
                  </a:lnTo>
                  <a:close/>
                </a:path>
              </a:pathLst>
            </a:custGeom>
            <a:ln w="25907">
              <a:solidFill>
                <a:srgbClr val="C0504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3150871" y="494723"/>
            <a:ext cx="2058035" cy="382156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10" dirty="0">
                <a:solidFill>
                  <a:srgbClr val="000000"/>
                </a:solidFill>
              </a:rPr>
              <a:t>Kapasitas</a:t>
            </a:r>
            <a:r>
              <a:rPr sz="2400" b="1" spc="-105" dirty="0">
                <a:solidFill>
                  <a:srgbClr val="000000"/>
                </a:solidFill>
              </a:rPr>
              <a:t> </a:t>
            </a:r>
            <a:r>
              <a:rPr sz="2400" b="1" spc="-10" dirty="0">
                <a:solidFill>
                  <a:srgbClr val="000000"/>
                </a:solidFill>
              </a:rPr>
              <a:t>Lintas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3150870" y="964820"/>
            <a:ext cx="6774180" cy="26371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2400" spc="-15" dirty="0">
                <a:latin typeface="Calibri"/>
                <a:cs typeface="Calibri"/>
              </a:rPr>
              <a:t>Contoh:</a:t>
            </a:r>
            <a:endParaRPr sz="2400">
              <a:latin typeface="Calibri"/>
              <a:cs typeface="Calibri"/>
            </a:endParaRPr>
          </a:p>
          <a:p>
            <a:pPr marL="12700" marR="5080">
              <a:spcBef>
                <a:spcPts val="20"/>
              </a:spcBef>
            </a:pPr>
            <a:r>
              <a:rPr sz="2200" spc="-10" dirty="0">
                <a:latin typeface="Calibri"/>
                <a:cs typeface="Calibri"/>
              </a:rPr>
              <a:t>Kapasitas</a:t>
            </a:r>
            <a:r>
              <a:rPr sz="2200" spc="-25" dirty="0">
                <a:latin typeface="Calibri"/>
                <a:cs typeface="Calibri"/>
              </a:rPr>
              <a:t> </a:t>
            </a:r>
            <a:r>
              <a:rPr sz="2200" spc="-15" dirty="0">
                <a:latin typeface="Calibri"/>
                <a:cs typeface="Calibri"/>
              </a:rPr>
              <a:t>lintas</a:t>
            </a:r>
            <a:r>
              <a:rPr sz="2200" spc="-5" dirty="0">
                <a:latin typeface="Calibri"/>
                <a:cs typeface="Calibri"/>
              </a:rPr>
              <a:t> </a:t>
            </a:r>
            <a:r>
              <a:rPr sz="2200" spc="-20" dirty="0">
                <a:latin typeface="Calibri"/>
                <a:cs typeface="Calibri"/>
              </a:rPr>
              <a:t>antara </a:t>
            </a:r>
            <a:r>
              <a:rPr sz="2200" spc="-10" dirty="0">
                <a:latin typeface="Calibri"/>
                <a:cs typeface="Calibri"/>
              </a:rPr>
              <a:t>Cikampek-Cirebon</a:t>
            </a:r>
            <a:r>
              <a:rPr sz="2200" spc="-5" dirty="0">
                <a:latin typeface="Calibri"/>
                <a:cs typeface="Calibri"/>
              </a:rPr>
              <a:t> </a:t>
            </a:r>
            <a:r>
              <a:rPr sz="2200" spc="-20" dirty="0">
                <a:latin typeface="Calibri"/>
                <a:cs typeface="Calibri"/>
              </a:rPr>
              <a:t>Petak</a:t>
            </a:r>
            <a:r>
              <a:rPr sz="2200" spc="15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terjauh </a:t>
            </a:r>
            <a:r>
              <a:rPr sz="2200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adalah</a:t>
            </a:r>
            <a:r>
              <a:rPr sz="2200" spc="-25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stasiun</a:t>
            </a:r>
            <a:r>
              <a:rPr sz="2200" spc="-5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Cankring-Cirebon </a:t>
            </a:r>
            <a:r>
              <a:rPr sz="2200" spc="-15" dirty="0">
                <a:latin typeface="Calibri"/>
                <a:cs typeface="Calibri"/>
              </a:rPr>
              <a:t>dengan</a:t>
            </a:r>
            <a:r>
              <a:rPr sz="2200" spc="5" dirty="0">
                <a:latin typeface="Calibri"/>
                <a:cs typeface="Calibri"/>
              </a:rPr>
              <a:t> </a:t>
            </a:r>
            <a:r>
              <a:rPr sz="2200" spc="-15" dirty="0">
                <a:latin typeface="Calibri"/>
                <a:cs typeface="Calibri"/>
              </a:rPr>
              <a:t>jarak</a:t>
            </a:r>
            <a:r>
              <a:rPr sz="2200" spc="5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(D)</a:t>
            </a:r>
            <a:r>
              <a:rPr sz="2200" spc="-10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=</a:t>
            </a:r>
            <a:r>
              <a:rPr sz="2200" spc="20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9,13</a:t>
            </a:r>
            <a:r>
              <a:rPr sz="2200" spc="-10" dirty="0">
                <a:latin typeface="Calibri"/>
                <a:cs typeface="Calibri"/>
              </a:rPr>
              <a:t> </a:t>
            </a:r>
            <a:r>
              <a:rPr sz="2200" spc="-25" dirty="0">
                <a:latin typeface="Calibri"/>
                <a:cs typeface="Calibri"/>
              </a:rPr>
              <a:t>Km </a:t>
            </a:r>
            <a:r>
              <a:rPr sz="2200" spc="-480" dirty="0">
                <a:latin typeface="Calibri"/>
                <a:cs typeface="Calibri"/>
              </a:rPr>
              <a:t> </a:t>
            </a:r>
            <a:r>
              <a:rPr sz="2200" spc="-15" dirty="0">
                <a:latin typeface="Calibri"/>
                <a:cs typeface="Calibri"/>
              </a:rPr>
              <a:t>Kecepatan</a:t>
            </a:r>
            <a:r>
              <a:rPr sz="2200" dirty="0">
                <a:latin typeface="Calibri"/>
                <a:cs typeface="Calibri"/>
              </a:rPr>
              <a:t> </a:t>
            </a:r>
            <a:r>
              <a:rPr sz="2200" spc="-25" dirty="0">
                <a:latin typeface="Calibri"/>
                <a:cs typeface="Calibri"/>
              </a:rPr>
              <a:t>Kereta</a:t>
            </a:r>
            <a:r>
              <a:rPr sz="2200" dirty="0">
                <a:latin typeface="Calibri"/>
                <a:cs typeface="Calibri"/>
              </a:rPr>
              <a:t> </a:t>
            </a:r>
            <a:r>
              <a:rPr sz="2200" spc="-25" dirty="0">
                <a:latin typeface="Calibri"/>
                <a:cs typeface="Calibri"/>
              </a:rPr>
              <a:t>rata-rata</a:t>
            </a:r>
            <a:r>
              <a:rPr sz="2200" spc="-10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(V) =</a:t>
            </a:r>
            <a:r>
              <a:rPr sz="2200" spc="-10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85</a:t>
            </a:r>
            <a:r>
              <a:rPr sz="2200" spc="-5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Km/jam</a:t>
            </a:r>
            <a:r>
              <a:rPr sz="2200" spc="15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Kapasitas </a:t>
            </a:r>
            <a:r>
              <a:rPr sz="2200" spc="-5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eksisting</a:t>
            </a:r>
            <a:r>
              <a:rPr sz="2200" spc="5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(C)</a:t>
            </a:r>
            <a:r>
              <a:rPr sz="2200" spc="-10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=</a:t>
            </a:r>
            <a:r>
              <a:rPr sz="2200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72</a:t>
            </a:r>
            <a:r>
              <a:rPr sz="2200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Ka/hari</a:t>
            </a:r>
            <a:r>
              <a:rPr sz="2200" spc="-30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menggunakan</a:t>
            </a:r>
            <a:r>
              <a:rPr sz="2200" spc="15" dirty="0">
                <a:latin typeface="Calibri"/>
                <a:cs typeface="Calibri"/>
              </a:rPr>
              <a:t> </a:t>
            </a:r>
            <a:r>
              <a:rPr sz="2200" spc="-15" dirty="0">
                <a:latin typeface="Calibri"/>
                <a:cs typeface="Calibri"/>
              </a:rPr>
              <a:t>sinyal </a:t>
            </a:r>
            <a:r>
              <a:rPr sz="2200" spc="-10" dirty="0">
                <a:latin typeface="Calibri"/>
                <a:cs typeface="Calibri"/>
              </a:rPr>
              <a:t>mekanik</a:t>
            </a:r>
            <a:r>
              <a:rPr sz="2200" spc="15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(t</a:t>
            </a:r>
            <a:r>
              <a:rPr sz="2200" spc="-10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= </a:t>
            </a:r>
            <a:r>
              <a:rPr sz="2200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5,5</a:t>
            </a:r>
            <a:r>
              <a:rPr sz="2200" spc="-10" dirty="0">
                <a:latin typeface="Calibri"/>
                <a:cs typeface="Calibri"/>
              </a:rPr>
              <a:t> menit).</a:t>
            </a:r>
            <a:endParaRPr sz="2200">
              <a:latin typeface="Calibri"/>
              <a:cs typeface="Calibri"/>
            </a:endParaRPr>
          </a:p>
          <a:p>
            <a:pPr marL="57150">
              <a:spcBef>
                <a:spcPts val="1820"/>
              </a:spcBef>
            </a:pPr>
            <a:r>
              <a:rPr sz="2200" b="1" spc="-10" dirty="0">
                <a:solidFill>
                  <a:srgbClr val="001F5F"/>
                </a:solidFill>
                <a:latin typeface="Calibri"/>
                <a:cs typeface="Calibri"/>
              </a:rPr>
              <a:t>Jika </a:t>
            </a:r>
            <a:r>
              <a:rPr sz="2200" b="1" spc="-20" dirty="0">
                <a:solidFill>
                  <a:srgbClr val="001F5F"/>
                </a:solidFill>
                <a:latin typeface="Calibri"/>
                <a:cs typeface="Calibri"/>
              </a:rPr>
              <a:t>kecepatan</a:t>
            </a:r>
            <a:r>
              <a:rPr sz="2200" b="1" spc="4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200" b="1" spc="-5" dirty="0">
                <a:solidFill>
                  <a:srgbClr val="001F5F"/>
                </a:solidFill>
                <a:latin typeface="Calibri"/>
                <a:cs typeface="Calibri"/>
              </a:rPr>
              <a:t>naik </a:t>
            </a:r>
            <a:r>
              <a:rPr sz="2200" b="1" spc="-10" dirty="0">
                <a:solidFill>
                  <a:srgbClr val="001F5F"/>
                </a:solidFill>
                <a:latin typeface="Calibri"/>
                <a:cs typeface="Calibri"/>
              </a:rPr>
              <a:t>menjadi</a:t>
            </a:r>
            <a:r>
              <a:rPr sz="2200" b="1" spc="2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200" b="1" spc="-5" dirty="0">
                <a:solidFill>
                  <a:srgbClr val="001F5F"/>
                </a:solidFill>
                <a:latin typeface="Calibri"/>
                <a:cs typeface="Calibri"/>
              </a:rPr>
              <a:t>100 </a:t>
            </a:r>
            <a:r>
              <a:rPr sz="2200" b="1" spc="-10" dirty="0">
                <a:solidFill>
                  <a:srgbClr val="001F5F"/>
                </a:solidFill>
                <a:latin typeface="Calibri"/>
                <a:cs typeface="Calibri"/>
              </a:rPr>
              <a:t>Km/jam,</a:t>
            </a:r>
            <a:r>
              <a:rPr sz="2200" b="1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200" b="1" spc="-15" dirty="0">
                <a:solidFill>
                  <a:srgbClr val="001F5F"/>
                </a:solidFill>
                <a:latin typeface="Calibri"/>
                <a:cs typeface="Calibri"/>
              </a:rPr>
              <a:t>berapa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195573" y="3577209"/>
            <a:ext cx="1986914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</a:pPr>
            <a:r>
              <a:rPr sz="2200" b="1" spc="-10" dirty="0">
                <a:solidFill>
                  <a:srgbClr val="001F5F"/>
                </a:solidFill>
                <a:latin typeface="Calibri"/>
                <a:cs typeface="Calibri"/>
              </a:rPr>
              <a:t>kapasitas</a:t>
            </a:r>
            <a:r>
              <a:rPr sz="2200" b="1" spc="-2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200" b="1" spc="-15" dirty="0">
                <a:solidFill>
                  <a:srgbClr val="001F5F"/>
                </a:solidFill>
                <a:latin typeface="Calibri"/>
                <a:cs typeface="Calibri"/>
              </a:rPr>
              <a:t>lintas </a:t>
            </a:r>
            <a:r>
              <a:rPr sz="2200" b="1" spc="-5" dirty="0">
                <a:solidFill>
                  <a:srgbClr val="001F5F"/>
                </a:solidFill>
                <a:latin typeface="Calibri"/>
                <a:cs typeface="Calibri"/>
              </a:rPr>
              <a:t>?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195574" y="4877815"/>
            <a:ext cx="6030595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</a:pPr>
            <a:r>
              <a:rPr sz="2200" b="1" spc="-10" dirty="0">
                <a:solidFill>
                  <a:srgbClr val="001F5F"/>
                </a:solidFill>
                <a:latin typeface="Calibri"/>
                <a:cs typeface="Calibri"/>
              </a:rPr>
              <a:t>Jika</a:t>
            </a:r>
            <a:r>
              <a:rPr sz="2200" b="1" spc="-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200" b="1" spc="-10" dirty="0">
                <a:solidFill>
                  <a:srgbClr val="001F5F"/>
                </a:solidFill>
                <a:latin typeface="Calibri"/>
                <a:cs typeface="Calibri"/>
              </a:rPr>
              <a:t>digunakan </a:t>
            </a:r>
            <a:r>
              <a:rPr sz="2200" b="1" spc="-15" dirty="0">
                <a:solidFill>
                  <a:srgbClr val="001F5F"/>
                </a:solidFill>
                <a:latin typeface="Calibri"/>
                <a:cs typeface="Calibri"/>
              </a:rPr>
              <a:t>sinyal</a:t>
            </a:r>
            <a:r>
              <a:rPr sz="2200" b="1" spc="-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200" b="1" spc="-10" dirty="0">
                <a:solidFill>
                  <a:srgbClr val="001F5F"/>
                </a:solidFill>
                <a:latin typeface="Calibri"/>
                <a:cs typeface="Calibri"/>
              </a:rPr>
              <a:t>elektrik</a:t>
            </a:r>
            <a:r>
              <a:rPr sz="2200" b="1" spc="2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200" b="1" spc="-5" dirty="0">
                <a:solidFill>
                  <a:srgbClr val="001F5F"/>
                </a:solidFill>
                <a:latin typeface="Calibri"/>
                <a:cs typeface="Calibri"/>
              </a:rPr>
              <a:t>(t</a:t>
            </a:r>
            <a:r>
              <a:rPr sz="2200" b="1" spc="1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200" b="1" spc="-5" dirty="0">
                <a:solidFill>
                  <a:srgbClr val="001F5F"/>
                </a:solidFill>
                <a:latin typeface="Calibri"/>
                <a:cs typeface="Calibri"/>
              </a:rPr>
              <a:t>=</a:t>
            </a:r>
            <a:r>
              <a:rPr sz="2200" b="1" spc="1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200" b="1" spc="-5" dirty="0">
                <a:solidFill>
                  <a:srgbClr val="001F5F"/>
                </a:solidFill>
                <a:latin typeface="Calibri"/>
                <a:cs typeface="Calibri"/>
              </a:rPr>
              <a:t>2,5</a:t>
            </a:r>
            <a:r>
              <a:rPr sz="2200" b="1" spc="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200" b="1" spc="-10" dirty="0">
                <a:solidFill>
                  <a:srgbClr val="001F5F"/>
                </a:solidFill>
                <a:latin typeface="Calibri"/>
                <a:cs typeface="Calibri"/>
              </a:rPr>
              <a:t>menit),</a:t>
            </a:r>
            <a:r>
              <a:rPr sz="2200" b="1" spc="10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200" b="1" spc="-15" dirty="0">
                <a:solidFill>
                  <a:srgbClr val="001F5F"/>
                </a:solidFill>
                <a:latin typeface="Calibri"/>
                <a:cs typeface="Calibri"/>
              </a:rPr>
              <a:t>berapa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195573" y="5213096"/>
            <a:ext cx="1986914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</a:pPr>
            <a:r>
              <a:rPr sz="2200" b="1" spc="-10" dirty="0">
                <a:solidFill>
                  <a:srgbClr val="001F5F"/>
                </a:solidFill>
                <a:latin typeface="Calibri"/>
                <a:cs typeface="Calibri"/>
              </a:rPr>
              <a:t>kapasitas</a:t>
            </a:r>
            <a:r>
              <a:rPr sz="2200" b="1" spc="-2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200" b="1" spc="-15" dirty="0">
                <a:solidFill>
                  <a:srgbClr val="001F5F"/>
                </a:solidFill>
                <a:latin typeface="Calibri"/>
                <a:cs typeface="Calibri"/>
              </a:rPr>
              <a:t>lintas </a:t>
            </a:r>
            <a:r>
              <a:rPr sz="2200" b="1" spc="-5" dirty="0">
                <a:solidFill>
                  <a:srgbClr val="001F5F"/>
                </a:solidFill>
                <a:latin typeface="Calibri"/>
                <a:cs typeface="Calibri"/>
              </a:rPr>
              <a:t>?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5425821" y="3955238"/>
            <a:ext cx="407670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dirty="0">
                <a:latin typeface="Cambria Math"/>
                <a:cs typeface="Cambria Math"/>
              </a:rPr>
              <a:t>𝐶</a:t>
            </a:r>
            <a:r>
              <a:rPr spc="100" dirty="0">
                <a:latin typeface="Cambria Math"/>
                <a:cs typeface="Cambria Math"/>
              </a:rPr>
              <a:t> </a:t>
            </a:r>
            <a:r>
              <a:rPr dirty="0">
                <a:latin typeface="Cambria Math"/>
                <a:cs typeface="Cambria Math"/>
              </a:rPr>
              <a:t>=</a:t>
            </a:r>
            <a:endParaRPr>
              <a:latin typeface="Cambria Math"/>
              <a:cs typeface="Cambria Math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5883021" y="4122801"/>
            <a:ext cx="1522730" cy="15240"/>
          </a:xfrm>
          <a:custGeom>
            <a:avLst/>
            <a:gdLst/>
            <a:ahLst/>
            <a:cxnLst/>
            <a:rect l="l" t="t" r="r" b="b"/>
            <a:pathLst>
              <a:path w="1522729" h="15239">
                <a:moveTo>
                  <a:pt x="1522476" y="0"/>
                </a:moveTo>
                <a:lnTo>
                  <a:pt x="0" y="0"/>
                </a:lnTo>
                <a:lnTo>
                  <a:pt x="0" y="15240"/>
                </a:lnTo>
                <a:lnTo>
                  <a:pt x="1522476" y="15240"/>
                </a:lnTo>
                <a:lnTo>
                  <a:pt x="15224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6441185" y="3781805"/>
            <a:ext cx="40640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dirty="0">
                <a:latin typeface="Cambria Math"/>
                <a:cs typeface="Cambria Math"/>
              </a:rPr>
              <a:t>8</a:t>
            </a:r>
            <a:r>
              <a:rPr spc="5" dirty="0">
                <a:latin typeface="Cambria Math"/>
                <a:cs typeface="Cambria Math"/>
              </a:rPr>
              <a:t>6</a:t>
            </a:r>
            <a:r>
              <a:rPr dirty="0">
                <a:latin typeface="Cambria Math"/>
                <a:cs typeface="Cambria Math"/>
              </a:rPr>
              <a:t>4</a:t>
            </a:r>
            <a:endParaRPr>
              <a:latin typeface="Cambria Math"/>
              <a:cs typeface="Cambria Math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6390895" y="4080206"/>
            <a:ext cx="45402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u="heavy" spc="-5" dirty="0">
                <a:uFill>
                  <a:solidFill>
                    <a:srgbClr val="000000"/>
                  </a:solidFill>
                </a:uFill>
                <a:latin typeface="Cambria Math"/>
                <a:cs typeface="Cambria Math"/>
              </a:rPr>
              <a:t>9</a:t>
            </a:r>
            <a:r>
              <a:rPr u="heavy" spc="10" dirty="0">
                <a:uFill>
                  <a:solidFill>
                    <a:srgbClr val="000000"/>
                  </a:solidFill>
                </a:uFill>
                <a:latin typeface="Cambria Math"/>
                <a:cs typeface="Cambria Math"/>
              </a:rPr>
              <a:t>.</a:t>
            </a:r>
            <a:r>
              <a:rPr u="heavy" spc="-5" dirty="0">
                <a:uFill>
                  <a:solidFill>
                    <a:srgbClr val="000000"/>
                  </a:solidFill>
                </a:uFill>
                <a:latin typeface="Cambria Math"/>
                <a:cs typeface="Cambria Math"/>
              </a:rPr>
              <a:t>13</a:t>
            </a:r>
            <a:endParaRPr>
              <a:latin typeface="Cambria Math"/>
              <a:cs typeface="Cambria Math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5845809" y="4214876"/>
            <a:ext cx="159893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spcBef>
                <a:spcPts val="100"/>
              </a:spcBef>
            </a:pPr>
            <a:r>
              <a:rPr spc="-5" dirty="0">
                <a:latin typeface="Cambria Math"/>
                <a:cs typeface="Cambria Math"/>
              </a:rPr>
              <a:t>60 </a:t>
            </a:r>
            <a:r>
              <a:rPr dirty="0">
                <a:latin typeface="Cambria Math"/>
                <a:cs typeface="Cambria Math"/>
              </a:rPr>
              <a:t>×</a:t>
            </a:r>
            <a:r>
              <a:rPr spc="165" dirty="0">
                <a:latin typeface="Cambria Math"/>
                <a:cs typeface="Cambria Math"/>
              </a:rPr>
              <a:t> </a:t>
            </a:r>
            <a:r>
              <a:rPr sz="2700" spc="-7" baseline="-27777" dirty="0">
                <a:latin typeface="Cambria Math"/>
                <a:cs typeface="Cambria Math"/>
              </a:rPr>
              <a:t>100</a:t>
            </a:r>
            <a:r>
              <a:rPr sz="2700" spc="284" baseline="-27777" dirty="0">
                <a:latin typeface="Cambria Math"/>
                <a:cs typeface="Cambria Math"/>
              </a:rPr>
              <a:t> </a:t>
            </a:r>
            <a:r>
              <a:rPr dirty="0">
                <a:latin typeface="Cambria Math"/>
                <a:cs typeface="Cambria Math"/>
              </a:rPr>
              <a:t>+</a:t>
            </a:r>
            <a:r>
              <a:rPr spc="-20" dirty="0">
                <a:latin typeface="Cambria Math"/>
                <a:cs typeface="Cambria Math"/>
              </a:rPr>
              <a:t> </a:t>
            </a:r>
            <a:r>
              <a:rPr dirty="0">
                <a:latin typeface="Cambria Math"/>
                <a:cs typeface="Cambria Math"/>
              </a:rPr>
              <a:t>5.5</a:t>
            </a:r>
            <a:endParaRPr>
              <a:latin typeface="Cambria Math"/>
              <a:cs typeface="Cambria Math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7457694" y="3955238"/>
            <a:ext cx="1372870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dirty="0">
                <a:latin typeface="Cambria Math"/>
                <a:cs typeface="Cambria Math"/>
              </a:rPr>
              <a:t>=</a:t>
            </a:r>
            <a:r>
              <a:rPr spc="60" dirty="0">
                <a:latin typeface="Cambria Math"/>
                <a:cs typeface="Cambria Math"/>
              </a:rPr>
              <a:t> </a:t>
            </a:r>
            <a:r>
              <a:rPr spc="-5" dirty="0">
                <a:latin typeface="Cambria Math"/>
                <a:cs typeface="Cambria Math"/>
              </a:rPr>
              <a:t>79</a:t>
            </a:r>
            <a:r>
              <a:rPr spc="-30" dirty="0">
                <a:latin typeface="Cambria Math"/>
                <a:cs typeface="Cambria Math"/>
              </a:rPr>
              <a:t> </a:t>
            </a:r>
            <a:r>
              <a:rPr spc="5" dirty="0">
                <a:latin typeface="Cambria Math"/>
                <a:cs typeface="Cambria Math"/>
              </a:rPr>
              <a:t>𝑘𝑎/ℎ𝑎𝑟𝑖</a:t>
            </a:r>
            <a:endParaRPr>
              <a:latin typeface="Cambria Math"/>
              <a:cs typeface="Cambria Math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5569965" y="5535575"/>
            <a:ext cx="407034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dirty="0">
                <a:latin typeface="Cambria Math"/>
                <a:cs typeface="Cambria Math"/>
              </a:rPr>
              <a:t>𝐶</a:t>
            </a:r>
            <a:r>
              <a:rPr spc="95" dirty="0">
                <a:latin typeface="Cambria Math"/>
                <a:cs typeface="Cambria Math"/>
              </a:rPr>
              <a:t> </a:t>
            </a:r>
            <a:r>
              <a:rPr dirty="0">
                <a:latin typeface="Cambria Math"/>
                <a:cs typeface="Cambria Math"/>
              </a:rPr>
              <a:t>=</a:t>
            </a:r>
            <a:endParaRPr>
              <a:latin typeface="Cambria Math"/>
              <a:cs typeface="Cambria Math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6027039" y="5702858"/>
            <a:ext cx="1522730" cy="15240"/>
          </a:xfrm>
          <a:custGeom>
            <a:avLst/>
            <a:gdLst/>
            <a:ahLst/>
            <a:cxnLst/>
            <a:rect l="l" t="t" r="r" b="b"/>
            <a:pathLst>
              <a:path w="1522729" h="15239">
                <a:moveTo>
                  <a:pt x="1522476" y="0"/>
                </a:moveTo>
                <a:lnTo>
                  <a:pt x="0" y="0"/>
                </a:lnTo>
                <a:lnTo>
                  <a:pt x="0" y="15240"/>
                </a:lnTo>
                <a:lnTo>
                  <a:pt x="1522476" y="15240"/>
                </a:lnTo>
                <a:lnTo>
                  <a:pt x="15224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6585330" y="5362143"/>
            <a:ext cx="40640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dirty="0">
                <a:latin typeface="Cambria Math"/>
                <a:cs typeface="Cambria Math"/>
              </a:rPr>
              <a:t>8</a:t>
            </a:r>
            <a:r>
              <a:rPr spc="5" dirty="0">
                <a:latin typeface="Cambria Math"/>
                <a:cs typeface="Cambria Math"/>
              </a:rPr>
              <a:t>6</a:t>
            </a:r>
            <a:r>
              <a:rPr dirty="0">
                <a:latin typeface="Cambria Math"/>
                <a:cs typeface="Cambria Math"/>
              </a:rPr>
              <a:t>4</a:t>
            </a:r>
            <a:endParaRPr>
              <a:latin typeface="Cambria Math"/>
              <a:cs typeface="Cambria Math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6534659" y="5661152"/>
            <a:ext cx="45402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u="heavy" dirty="0">
                <a:uFill>
                  <a:solidFill>
                    <a:srgbClr val="000000"/>
                  </a:solidFill>
                </a:uFill>
                <a:latin typeface="Cambria Math"/>
                <a:cs typeface="Cambria Math"/>
              </a:rPr>
              <a:t>9</a:t>
            </a:r>
            <a:r>
              <a:rPr u="heavy" spc="10" dirty="0">
                <a:uFill>
                  <a:solidFill>
                    <a:srgbClr val="000000"/>
                  </a:solidFill>
                </a:uFill>
                <a:latin typeface="Cambria Math"/>
                <a:cs typeface="Cambria Math"/>
              </a:rPr>
              <a:t>.</a:t>
            </a:r>
            <a:r>
              <a:rPr u="heavy" spc="-5" dirty="0">
                <a:uFill>
                  <a:solidFill>
                    <a:srgbClr val="000000"/>
                  </a:solidFill>
                </a:uFill>
                <a:latin typeface="Cambria Math"/>
                <a:cs typeface="Cambria Math"/>
              </a:rPr>
              <a:t>13</a:t>
            </a:r>
            <a:endParaRPr>
              <a:latin typeface="Cambria Math"/>
              <a:cs typeface="Cambria Math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5989574" y="5795264"/>
            <a:ext cx="159956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spcBef>
                <a:spcPts val="100"/>
              </a:spcBef>
            </a:pPr>
            <a:r>
              <a:rPr spc="-5" dirty="0">
                <a:latin typeface="Cambria Math"/>
                <a:cs typeface="Cambria Math"/>
              </a:rPr>
              <a:t>60 </a:t>
            </a:r>
            <a:r>
              <a:rPr dirty="0">
                <a:latin typeface="Cambria Math"/>
                <a:cs typeface="Cambria Math"/>
              </a:rPr>
              <a:t>×</a:t>
            </a:r>
            <a:r>
              <a:rPr spc="160" dirty="0">
                <a:latin typeface="Cambria Math"/>
                <a:cs typeface="Cambria Math"/>
              </a:rPr>
              <a:t> </a:t>
            </a:r>
            <a:r>
              <a:rPr sz="2700" baseline="-27777" dirty="0">
                <a:latin typeface="Cambria Math"/>
                <a:cs typeface="Cambria Math"/>
              </a:rPr>
              <a:t>100</a:t>
            </a:r>
            <a:r>
              <a:rPr sz="2700" spc="284" baseline="-27777" dirty="0">
                <a:latin typeface="Cambria Math"/>
                <a:cs typeface="Cambria Math"/>
              </a:rPr>
              <a:t> </a:t>
            </a:r>
            <a:r>
              <a:rPr dirty="0">
                <a:latin typeface="Cambria Math"/>
                <a:cs typeface="Cambria Math"/>
              </a:rPr>
              <a:t>+</a:t>
            </a:r>
            <a:r>
              <a:rPr spc="-20" dirty="0">
                <a:latin typeface="Cambria Math"/>
                <a:cs typeface="Cambria Math"/>
              </a:rPr>
              <a:t> </a:t>
            </a:r>
            <a:r>
              <a:rPr dirty="0">
                <a:latin typeface="Cambria Math"/>
                <a:cs typeface="Cambria Math"/>
              </a:rPr>
              <a:t>2.5</a:t>
            </a:r>
            <a:endParaRPr>
              <a:latin typeface="Cambria Math"/>
              <a:cs typeface="Cambria Math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7601839" y="5535575"/>
            <a:ext cx="1372870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dirty="0">
                <a:latin typeface="Cambria Math"/>
                <a:cs typeface="Cambria Math"/>
              </a:rPr>
              <a:t>=</a:t>
            </a:r>
            <a:r>
              <a:rPr spc="60" dirty="0">
                <a:latin typeface="Cambria Math"/>
                <a:cs typeface="Cambria Math"/>
              </a:rPr>
              <a:t> </a:t>
            </a:r>
            <a:r>
              <a:rPr spc="-5" dirty="0">
                <a:latin typeface="Cambria Math"/>
                <a:cs typeface="Cambria Math"/>
              </a:rPr>
              <a:t>97</a:t>
            </a:r>
            <a:r>
              <a:rPr spc="-25" dirty="0">
                <a:latin typeface="Cambria Math"/>
                <a:cs typeface="Cambria Math"/>
              </a:rPr>
              <a:t> </a:t>
            </a:r>
            <a:r>
              <a:rPr spc="5" dirty="0">
                <a:latin typeface="Cambria Math"/>
                <a:cs typeface="Cambria Math"/>
              </a:rPr>
              <a:t>𝑘𝑎/ℎ𝑎𝑟𝑖</a:t>
            </a:r>
            <a:endParaRPr>
              <a:latin typeface="Cambria Math"/>
              <a:cs typeface="Cambria Math"/>
            </a:endParaRPr>
          </a:p>
        </p:txBody>
      </p:sp>
    </p:spTree>
    <p:extLst>
      <p:ext uri="{BB962C8B-B14F-4D97-AF65-F5344CB8AC3E}">
        <p14:creationId xmlns:p14="http://schemas.microsoft.com/office/powerpoint/2010/main" val="1187548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11776</TotalTime>
  <Words>1618</Words>
  <Application>Microsoft Office PowerPoint</Application>
  <PresentationFormat>Widescreen</PresentationFormat>
  <Paragraphs>211</Paragraphs>
  <Slides>40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8" baseType="lpstr">
      <vt:lpstr>Arial</vt:lpstr>
      <vt:lpstr>Arial MT</vt:lpstr>
      <vt:lpstr>Calibri</vt:lpstr>
      <vt:lpstr>Calibri Light</vt:lpstr>
      <vt:lpstr>Cambria Math</vt:lpstr>
      <vt:lpstr>Times New Roman</vt:lpstr>
      <vt:lpstr>Wingdings</vt:lpstr>
      <vt:lpstr>Office Theme</vt:lpstr>
      <vt:lpstr>PowerPoint Presentation</vt:lpstr>
      <vt:lpstr>OUTLINE :</vt:lpstr>
      <vt:lpstr>PENDAHULUAN</vt:lpstr>
      <vt:lpstr>PENDAHULUAN</vt:lpstr>
      <vt:lpstr>PowerPoint Presentation</vt:lpstr>
      <vt:lpstr>EMPLASEMEN</vt:lpstr>
      <vt:lpstr>Emplasemen Stasiun Kecil</vt:lpstr>
      <vt:lpstr>Emplasemen Stasiun Sedang</vt:lpstr>
      <vt:lpstr>PowerPoint Presentation</vt:lpstr>
      <vt:lpstr>Emplasemen Stasiun Besar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Emplasemen barang</vt:lpstr>
      <vt:lpstr>Emplasemen langsiran</vt:lpstr>
      <vt:lpstr>PowerPoint Presentation</vt:lpstr>
      <vt:lpstr>PowerPoint Presentation</vt:lpstr>
      <vt:lpstr>PENGAMANAN JALAN DI KA</vt:lpstr>
      <vt:lpstr>PowerPoint Presentation</vt:lpstr>
      <vt:lpstr>CONTOH ISYARAT :</vt:lpstr>
      <vt:lpstr>SINYAL DAN SEMBOYAN</vt:lpstr>
      <vt:lpstr>PowerPoint Presentation</vt:lpstr>
      <vt:lpstr>CONTOH SINYAL :</vt:lpstr>
      <vt:lpstr>CONTOH TANDA :</vt:lpstr>
      <vt:lpstr>OPERASIONAL PERJALANAN KERETA API DI STASIUN</vt:lpstr>
      <vt:lpstr>OPERASIONAL PERJALANAN KERETA API DI STASIUN</vt:lpstr>
      <vt:lpstr>Contoh semboyan lainnya</vt:lpstr>
      <vt:lpstr>Contoh semboyan lainnya</vt:lpstr>
      <vt:lpstr>PROSES PERENCANAAN GAPEKA</vt:lpstr>
      <vt:lpstr>PowerPoint Presentation</vt:lpstr>
      <vt:lpstr>Kepadatan lalu lintas BB1 &gt; lintas AA1</vt:lpstr>
      <vt:lpstr>PowerPoint Presentation</vt:lpstr>
      <vt:lpstr>“ frekuensi tertinggi yang dapat dicapai satu lintas  pada kurun waktu tertentu.”</vt:lpstr>
      <vt:lpstr>Kapasitas Lintas</vt:lpstr>
      <vt:lpstr>Kapasitas Lintas</vt:lpstr>
      <vt:lpstr>Kapasitas Lintas</vt:lpstr>
      <vt:lpstr>Kapasitas Lintas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Mr.Luqman</dc:creator>
  <cp:lastModifiedBy>Mr.Luqman</cp:lastModifiedBy>
  <cp:revision>6</cp:revision>
  <dcterms:created xsi:type="dcterms:W3CDTF">2021-05-24T16:34:11Z</dcterms:created>
  <dcterms:modified xsi:type="dcterms:W3CDTF">2023-06-14T11:51:34Z</dcterms:modified>
</cp:coreProperties>
</file>