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22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87624" y="16778"/>
            <a:ext cx="7956376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36504" y="5343599"/>
            <a:ext cx="460749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13, 14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283968" y="4191471"/>
            <a:ext cx="48600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PENGUJIAN PERANGKAT LUNAK</a:t>
            </a:r>
          </a:p>
        </p:txBody>
      </p:sp>
      <p:sp>
        <p:nvSpPr>
          <p:cNvPr id="7" name="TextBox 6">
            <a:hlinkClick r:id="rId2"/>
          </p:cNvPr>
          <p:cNvSpPr txBox="1"/>
          <p:nvPr/>
        </p:nvSpPr>
        <p:spPr>
          <a:xfrm>
            <a:off x="0" y="6597932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9" y="4797152"/>
            <a:ext cx="1301512" cy="32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Proses Testing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System Testing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Component Testing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komponen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-</a:t>
            </a:r>
          </a:p>
          <a:p>
            <a:pPr marL="342900" indent="-342900">
              <a:buAutoNum type="arabicPeriod"/>
            </a:pPr>
            <a:r>
              <a:rPr lang="en-US" altLang="ko-KR" sz="2400" dirty="0">
                <a:latin typeface="Arial" pitchFamily="34" charset="0"/>
                <a:cs typeface="Arial" pitchFamily="34" charset="0"/>
              </a:rPr>
              <a:t>Integration Testing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komponen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program.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Biasanya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dilakukan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oleh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component developer (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kecuali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			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kritis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)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Proses Testing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System Testing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Component Testing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	</a:t>
            </a:r>
          </a:p>
          <a:p>
            <a:pPr marL="342900" indent="-342900">
              <a:buAutoNum type="arabicPeriod"/>
            </a:pP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Integration Testing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kelompok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komponen-komponen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yang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terintegrasi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membentuk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sub-system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ataupun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system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Dilakukan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oleh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tim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</a:t>
            </a:r>
            <a:endParaRPr lang="en-US" altLang="ko-KR" sz="2400" dirty="0"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independent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berdasarkan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spesi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-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fikasi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145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Proses Testing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Acceptance Testing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terakhir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sebelum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dipakai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oleh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user</a:t>
            </a:r>
          </a:p>
          <a:p>
            <a:pPr marL="342900" indent="-3429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Melibatkan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data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dari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pengguna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endParaRPr lang="en-US" altLang="ko-KR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Biasa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dikenal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sebagai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“alpha test” (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software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komersial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dimana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dilakukan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oleh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potensial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software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komersial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dimana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dilakukan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oleh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costumer)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839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Rencana</a:t>
            </a:r>
            <a:r>
              <a:rPr lang="en-US" altLang="ko-KR" dirty="0"/>
              <a:t> Testing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Terdapat</a:t>
            </a:r>
            <a:r>
              <a:rPr lang="en-US" sz="2800" b="1" dirty="0"/>
              <a:t> 7 </a:t>
            </a:r>
            <a:r>
              <a:rPr lang="en-US" sz="2800" b="1" dirty="0" err="1"/>
              <a:t>rencana</a:t>
            </a:r>
            <a:r>
              <a:rPr lang="en-US" sz="2800" b="1" dirty="0"/>
              <a:t> </a:t>
            </a:r>
            <a:r>
              <a:rPr lang="en-US" sz="2800" b="1" dirty="0" err="1"/>
              <a:t>pengujian</a:t>
            </a:r>
            <a:r>
              <a:rPr lang="en-US" sz="2800" b="1" dirty="0"/>
              <a:t>: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Proses Testing -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Deskripsi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fase-fase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utama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dalam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pengujian</a:t>
            </a:r>
            <a:endParaRPr lang="en-US" altLang="ko-KR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Pelacakan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kebutuhan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semua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kebutuhan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user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diuji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secara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individu</a:t>
            </a:r>
            <a:endParaRPr lang="en-US" altLang="ko-KR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Item yang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diuji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menspesifikasi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komponen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diuji</a:t>
            </a:r>
            <a:endParaRPr lang="en-US" altLang="ko-KR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Jadwal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testing</a:t>
            </a:r>
          </a:p>
          <a:p>
            <a:pPr marL="457200" indent="-457200">
              <a:buAutoNum type="arabicPeriod"/>
            </a:pP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Prosedur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pencatatan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hasil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prosedur</a:t>
            </a:r>
            <a:endParaRPr lang="en-US" altLang="ko-KR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Kebutuhan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akan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hardware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software</a:t>
            </a:r>
          </a:p>
          <a:p>
            <a:pPr marL="457200" indent="-457200">
              <a:buAutoNum type="arabicPeriod"/>
            </a:pP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Kendala-kendala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mis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Kekurangan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staff,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alat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waktu</a:t>
            </a:r>
            <a:r>
              <a:rPr lang="en-US" altLang="ko-K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dll</a:t>
            </a:r>
            <a:endParaRPr lang="ko-KR" alt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091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Failures, Faults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Failure 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Output yang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benar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/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sesuai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ketika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dijalankan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469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Failures, Faults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Fault 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Kesalahan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source code yang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mungkin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menimbulkan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failure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ketika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code yang fault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tersebut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dijalankan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695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Prioritas</a:t>
            </a:r>
            <a:r>
              <a:rPr lang="en-US" altLang="ko-KR" dirty="0"/>
              <a:t> Testing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Prioritas</a:t>
            </a:r>
            <a:r>
              <a:rPr lang="en-US" sz="2800" b="1" dirty="0"/>
              <a:t> Testing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Prioritas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dilakukan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terhadap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kemampuan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bukan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masing-masing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komponennya</a:t>
            </a:r>
            <a:endParaRPr lang="en-US" altLang="ko-KR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situasi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tipikal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lebih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penting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dibandingkan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pengujian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terhadap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nilai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batas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999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Test Data &amp; Test </a:t>
            </a:r>
            <a:r>
              <a:rPr lang="en-US" altLang="ko-KR" dirty="0" err="1"/>
              <a:t>Kasus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Test Data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Input yang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direncanakan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digunakan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oleh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966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Test Data &amp; Test </a:t>
            </a:r>
            <a:r>
              <a:rPr lang="en-US" altLang="ko-KR" dirty="0" err="1"/>
              <a:t>Kasus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Test </a:t>
            </a:r>
            <a:r>
              <a:rPr lang="en-US" sz="2800" b="1" dirty="0" err="1"/>
              <a:t>Kasus</a:t>
            </a:r>
            <a:r>
              <a:rPr lang="en-US" sz="2800" b="1" dirty="0"/>
              <a:t> / Cases Test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dirty="0">
                <a:latin typeface="Arial" pitchFamily="34" charset="0"/>
                <a:cs typeface="Arial" pitchFamily="34" charset="0"/>
              </a:rPr>
              <a:t>Input yang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digunakan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menguji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memprediksi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output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dari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input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jika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beroperasi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sesuai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spesifikasi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31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Structural Testing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Structural Testing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Disebut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juga white-box testing</a:t>
            </a:r>
          </a:p>
          <a:p>
            <a:pPr marL="457200" indent="-4572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Penentuan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test case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disesuaikan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struktur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. Knowledge program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digunakan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mengidentifikasi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test case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tambahan</a:t>
            </a:r>
            <a:endParaRPr lang="en-US" altLang="ko-KR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Tujuannya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menguji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</a:rPr>
              <a:t>semua</a:t>
            </a:r>
            <a:r>
              <a:rPr lang="en-US" altLang="ko-KR" sz="2400" dirty="0">
                <a:latin typeface="Arial" pitchFamily="34" charset="0"/>
                <a:cs typeface="Arial" pitchFamily="34" charset="0"/>
              </a:rPr>
              <a:t> statement program (debug)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279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Desain</a:t>
            </a:r>
            <a:r>
              <a:rPr lang="en-US" altLang="ko-KR" dirty="0"/>
              <a:t> Test Cash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Black Box Testing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Test case ini bertujuan untuk menunjukkan fungsi </a:t>
            </a:r>
            <a:endParaRPr lang="en-US" sz="2400" dirty="0"/>
          </a:p>
          <a:p>
            <a:r>
              <a:rPr lang="id-ID" sz="2400" dirty="0"/>
              <a:t>P</a:t>
            </a:r>
            <a:r>
              <a:rPr lang="en-US" sz="2400" dirty="0" err="1"/>
              <a:t>erangkat</a:t>
            </a:r>
            <a:r>
              <a:rPr lang="en-US" sz="2400" dirty="0"/>
              <a:t> </a:t>
            </a:r>
            <a:r>
              <a:rPr lang="id-ID" sz="2400" dirty="0"/>
              <a:t>L</a:t>
            </a:r>
            <a:r>
              <a:rPr lang="en-US" sz="2400" dirty="0" err="1"/>
              <a:t>unak</a:t>
            </a:r>
            <a:r>
              <a:rPr lang="id-ID" sz="2400" dirty="0"/>
              <a:t> tentang cara</a:t>
            </a:r>
            <a:r>
              <a:rPr lang="en-US" sz="2400" dirty="0"/>
              <a:t> </a:t>
            </a:r>
            <a:r>
              <a:rPr lang="id-ID" sz="2400" dirty="0"/>
              <a:t>beroperasinya, apakah </a:t>
            </a:r>
            <a:endParaRPr lang="en-US" sz="2400" dirty="0"/>
          </a:p>
          <a:p>
            <a:r>
              <a:rPr lang="id-ID" sz="2400" dirty="0"/>
              <a:t>pemasukan data keluaran telah berjalan</a:t>
            </a:r>
            <a:r>
              <a:rPr lang="en-US" sz="2400" dirty="0"/>
              <a:t> </a:t>
            </a:r>
            <a:r>
              <a:rPr lang="id-ID" sz="2400" dirty="0"/>
              <a:t>sebagaimana </a:t>
            </a:r>
            <a:endParaRPr lang="en-US" sz="2400" dirty="0"/>
          </a:p>
          <a:p>
            <a:r>
              <a:rPr lang="id-ID" sz="2400" dirty="0"/>
              <a:t>yang diharapkan dan apakah informasi yang disimpan</a:t>
            </a:r>
            <a:endParaRPr lang="en-US" sz="2400" dirty="0"/>
          </a:p>
          <a:p>
            <a:r>
              <a:rPr lang="id-ID" sz="2400" dirty="0"/>
              <a:t>secara eksternal selalu dijaga kemutakhirannya</a:t>
            </a:r>
            <a:endParaRPr lang="ko-KR" alt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074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Desain</a:t>
            </a:r>
            <a:r>
              <a:rPr lang="en-US" altLang="ko-KR" dirty="0"/>
              <a:t> Test Cash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White Box Testing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Adalah meramalkan cara kerja perangkat lunak secara </a:t>
            </a:r>
            <a:endParaRPr lang="en-US" sz="2400" dirty="0"/>
          </a:p>
          <a:p>
            <a:r>
              <a:rPr lang="id-ID" sz="2400" dirty="0"/>
              <a:t>rinci, karenanya</a:t>
            </a:r>
            <a:r>
              <a:rPr lang="en-US" sz="2400" dirty="0"/>
              <a:t> </a:t>
            </a:r>
            <a:r>
              <a:rPr lang="id-ID" sz="2400" dirty="0"/>
              <a:t>logikal path (jalur logika) perangkat </a:t>
            </a:r>
            <a:endParaRPr lang="en-US" sz="2400" dirty="0"/>
          </a:p>
          <a:p>
            <a:r>
              <a:rPr lang="id-ID" sz="2400" dirty="0"/>
              <a:t>lunak akan ditest dengan</a:t>
            </a:r>
            <a:r>
              <a:rPr lang="en-US" sz="2400" dirty="0"/>
              <a:t> </a:t>
            </a:r>
            <a:r>
              <a:rPr lang="id-ID" sz="2400" dirty="0"/>
              <a:t>menyediakan test case yang </a:t>
            </a:r>
            <a:endParaRPr lang="en-US" sz="2400" dirty="0"/>
          </a:p>
          <a:p>
            <a:r>
              <a:rPr lang="id-ID" sz="2400" dirty="0"/>
              <a:t>akan mengerjakan kumpulan kondisi dan</a:t>
            </a:r>
            <a:r>
              <a:rPr lang="en-US" sz="2400" dirty="0"/>
              <a:t> </a:t>
            </a:r>
            <a:r>
              <a:rPr lang="id-ID" sz="2400" dirty="0"/>
              <a:t>atau </a:t>
            </a:r>
            <a:endParaRPr lang="en-US" sz="2400" dirty="0"/>
          </a:p>
          <a:p>
            <a:r>
              <a:rPr lang="id-ID" sz="2400" dirty="0"/>
              <a:t>pengulangan secara spesifik. </a:t>
            </a:r>
            <a:endParaRPr lang="en-US" sz="2400" dirty="0"/>
          </a:p>
          <a:p>
            <a:r>
              <a:rPr lang="id-ID" sz="2400" dirty="0"/>
              <a:t>Secara sekilas dapat diambil</a:t>
            </a:r>
            <a:r>
              <a:rPr lang="en-US" sz="2400" dirty="0"/>
              <a:t> </a:t>
            </a:r>
            <a:r>
              <a:rPr lang="id-ID" sz="2400" dirty="0"/>
              <a:t>kesimpulan white box </a:t>
            </a:r>
            <a:endParaRPr lang="en-US" sz="2400" dirty="0"/>
          </a:p>
          <a:p>
            <a:r>
              <a:rPr lang="id-ID" sz="2400" dirty="0"/>
              <a:t>testing merupakan petunjuk untuk mendapatkan</a:t>
            </a:r>
            <a:endParaRPr lang="en-US" sz="2400" dirty="0"/>
          </a:p>
          <a:p>
            <a:r>
              <a:rPr lang="id-ID" sz="2400" dirty="0"/>
              <a:t>program yang benar secara 100%.</a:t>
            </a:r>
          </a:p>
        </p:txBody>
      </p:sp>
    </p:spTree>
    <p:extLst>
      <p:ext uri="{BB962C8B-B14F-4D97-AF65-F5344CB8AC3E}">
        <p14:creationId xmlns:p14="http://schemas.microsoft.com/office/powerpoint/2010/main" val="1655873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Uji</a:t>
            </a:r>
            <a:r>
              <a:rPr lang="en-US" sz="2800" b="1" dirty="0"/>
              <a:t> </a:t>
            </a:r>
            <a:r>
              <a:rPr lang="en-US" sz="2800" b="1" dirty="0" err="1"/>
              <a:t>Coba</a:t>
            </a:r>
            <a:r>
              <a:rPr lang="en-US" sz="2800" b="1" dirty="0"/>
              <a:t> White Box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Uji coba white box adalah metode perancangan test </a:t>
            </a:r>
            <a:endParaRPr lang="en-US" sz="2400" dirty="0"/>
          </a:p>
          <a:p>
            <a:r>
              <a:rPr lang="id-ID" sz="2400" dirty="0"/>
              <a:t>case yang</a:t>
            </a:r>
            <a:r>
              <a:rPr lang="en-US" sz="2400" dirty="0"/>
              <a:t> </a:t>
            </a:r>
            <a:r>
              <a:rPr lang="id-ID" sz="2400" dirty="0"/>
              <a:t>menggunakan struktur kontrol dari </a:t>
            </a:r>
            <a:endParaRPr lang="en-US" sz="2400" dirty="0"/>
          </a:p>
          <a:p>
            <a:r>
              <a:rPr lang="id-ID" sz="2400" dirty="0"/>
              <a:t>perancangan prosedural untuk</a:t>
            </a:r>
            <a:r>
              <a:rPr lang="en-US" sz="2400" dirty="0"/>
              <a:t> </a:t>
            </a:r>
            <a:r>
              <a:rPr lang="id-ID" sz="2400" dirty="0"/>
              <a:t>mendapatkan test case.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93872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Uji</a:t>
            </a:r>
            <a:r>
              <a:rPr lang="en-US" sz="2800" b="1" dirty="0"/>
              <a:t> </a:t>
            </a:r>
            <a:r>
              <a:rPr lang="en-US" sz="2800" b="1" dirty="0" err="1"/>
              <a:t>Coba</a:t>
            </a:r>
            <a:r>
              <a:rPr lang="en-US" sz="2800" b="1" dirty="0"/>
              <a:t> White Box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sz="2400" dirty="0"/>
              <a:t>D</a:t>
            </a:r>
            <a:r>
              <a:rPr lang="id-ID" sz="2400" dirty="0"/>
              <a:t>engan rnenggunakan metode white box, analis</a:t>
            </a:r>
            <a:r>
              <a:rPr lang="en-US" sz="2400" dirty="0"/>
              <a:t> </a:t>
            </a:r>
            <a:r>
              <a:rPr lang="id-ID" sz="2400" dirty="0"/>
              <a:t>siste</a:t>
            </a:r>
            <a:r>
              <a:rPr lang="en-US" sz="2400" dirty="0"/>
              <a:t>m </a:t>
            </a:r>
          </a:p>
          <a:p>
            <a:r>
              <a:rPr lang="id-ID" sz="2400" dirty="0"/>
              <a:t>akan dapat memperoleh test case yang menjamin </a:t>
            </a:r>
            <a:endParaRPr lang="en-US" sz="2400" dirty="0"/>
          </a:p>
          <a:p>
            <a:r>
              <a:rPr lang="id-ID" sz="2400" dirty="0"/>
              <a:t>seluruh independent path di dalam modul yang </a:t>
            </a:r>
            <a:endParaRPr lang="en-US" sz="2400" dirty="0"/>
          </a:p>
          <a:p>
            <a:r>
              <a:rPr lang="en-US" sz="2400" dirty="0"/>
              <a:t>d</a:t>
            </a:r>
            <a:r>
              <a:rPr lang="id-ID" sz="2400" dirty="0"/>
              <a:t>ikerjakan</a:t>
            </a:r>
            <a:r>
              <a:rPr lang="en-US" sz="2400" dirty="0"/>
              <a:t> </a:t>
            </a:r>
            <a:r>
              <a:rPr lang="id-ID" sz="2400" dirty="0"/>
              <a:t>sekurang-kurangnya sekali mengerjakan </a:t>
            </a:r>
            <a:endParaRPr lang="en-US" sz="2400" dirty="0"/>
          </a:p>
          <a:p>
            <a:r>
              <a:rPr lang="id-ID" sz="2400" dirty="0"/>
              <a:t>seluruh keputusan logikal mengerjakan seluruh loop </a:t>
            </a:r>
            <a:endParaRPr lang="en-US" sz="2400" dirty="0"/>
          </a:p>
          <a:p>
            <a:r>
              <a:rPr lang="id-ID" sz="2400" dirty="0"/>
              <a:t>yang sesuai dengan batasannya</a:t>
            </a:r>
            <a:endParaRPr lang="en-US" sz="2400" dirty="0"/>
          </a:p>
          <a:p>
            <a:r>
              <a:rPr lang="en-US" sz="2400" dirty="0"/>
              <a:t>M</a:t>
            </a:r>
            <a:r>
              <a:rPr lang="id-ID" sz="2400" dirty="0"/>
              <a:t>engerjakan seluruh struktur data internal yang </a:t>
            </a:r>
            <a:endParaRPr lang="en-US" sz="2400" dirty="0"/>
          </a:p>
          <a:p>
            <a:r>
              <a:rPr lang="id-ID" sz="2400" dirty="0"/>
              <a:t>menjamin validitas</a:t>
            </a:r>
          </a:p>
        </p:txBody>
      </p:sp>
    </p:spTree>
    <p:extLst>
      <p:ext uri="{BB962C8B-B14F-4D97-AF65-F5344CB8AC3E}">
        <p14:creationId xmlns:p14="http://schemas.microsoft.com/office/powerpoint/2010/main" val="1250087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Uji</a:t>
            </a:r>
            <a:r>
              <a:rPr lang="en-US" sz="2800" b="1" dirty="0"/>
              <a:t> </a:t>
            </a:r>
            <a:r>
              <a:rPr lang="en-US" sz="2800" b="1" dirty="0" err="1"/>
              <a:t>Coba</a:t>
            </a:r>
            <a:r>
              <a:rPr lang="en-US" sz="2800" b="1" dirty="0"/>
              <a:t> Basis Path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Uji coba basis path adalah teknik uji coba white box </a:t>
            </a:r>
            <a:endParaRPr lang="en-US" sz="2400" dirty="0"/>
          </a:p>
          <a:p>
            <a:r>
              <a:rPr lang="id-ID" sz="2400" dirty="0"/>
              <a:t>y</a:t>
            </a:r>
            <a:r>
              <a:rPr lang="en-US" sz="2400" dirty="0"/>
              <a:t>an</a:t>
            </a:r>
            <a:r>
              <a:rPr lang="id-ID" sz="2400" dirty="0"/>
              <a:t>g diusulkan</a:t>
            </a:r>
            <a:r>
              <a:rPr lang="en-US" sz="2400" dirty="0"/>
              <a:t> </a:t>
            </a:r>
            <a:r>
              <a:rPr lang="id-ID" sz="2400" dirty="0"/>
              <a:t>Tom McCabe. </a:t>
            </a:r>
            <a:endParaRPr lang="en-US" sz="2400" dirty="0"/>
          </a:p>
          <a:p>
            <a:r>
              <a:rPr lang="id-ID" sz="2400" dirty="0"/>
              <a:t>Metode ini memungkinkan perancang test case </a:t>
            </a:r>
            <a:endParaRPr lang="en-US" sz="2400" dirty="0"/>
          </a:p>
          <a:p>
            <a:r>
              <a:rPr lang="id-ID" sz="2400" dirty="0"/>
              <a:t>mendapatkan ukuran kekompleksan logical dari </a:t>
            </a:r>
            <a:endParaRPr lang="en-US" sz="2400" dirty="0"/>
          </a:p>
          <a:p>
            <a:r>
              <a:rPr lang="id-ID" sz="2400" dirty="0"/>
              <a:t>perancangan prosedural dan menggunakan ukuran ini </a:t>
            </a:r>
            <a:endParaRPr lang="en-US" sz="2400" dirty="0"/>
          </a:p>
          <a:p>
            <a:r>
              <a:rPr lang="id-ID" sz="2400" dirty="0"/>
              <a:t>s</a:t>
            </a:r>
            <a:r>
              <a:rPr lang="en-US" sz="2400" dirty="0"/>
              <a:t>e</a:t>
            </a:r>
            <a:r>
              <a:rPr lang="id-ID" sz="2400" dirty="0"/>
              <a:t>b</a:t>
            </a:r>
            <a:r>
              <a:rPr lang="en-US" sz="2400" dirty="0"/>
              <a:t>a</a:t>
            </a:r>
            <a:r>
              <a:rPr lang="id-ID" sz="2400" dirty="0"/>
              <a:t>g</a:t>
            </a:r>
            <a:r>
              <a:rPr lang="en-US" sz="2400" dirty="0" err="1"/>
              <a:t>ai</a:t>
            </a:r>
            <a:r>
              <a:rPr lang="id-ID" sz="2400" dirty="0"/>
              <a:t> petunjuk untuk mendefinisikan basis set dari </a:t>
            </a:r>
            <a:endParaRPr lang="en-US" sz="2400" dirty="0"/>
          </a:p>
          <a:p>
            <a:r>
              <a:rPr lang="id-ID" sz="2400" dirty="0"/>
              <a:t>jalur pengerjaan.</a:t>
            </a:r>
          </a:p>
        </p:txBody>
      </p:sp>
    </p:spTree>
    <p:extLst>
      <p:ext uri="{BB962C8B-B14F-4D97-AF65-F5344CB8AC3E}">
        <p14:creationId xmlns:p14="http://schemas.microsoft.com/office/powerpoint/2010/main" val="2699645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Uji</a:t>
            </a:r>
            <a:r>
              <a:rPr lang="en-US" sz="2800" b="1" dirty="0"/>
              <a:t> </a:t>
            </a:r>
            <a:r>
              <a:rPr lang="en-US" sz="2800" b="1" dirty="0" err="1"/>
              <a:t>Coba</a:t>
            </a:r>
            <a:r>
              <a:rPr lang="en-US" sz="2800" b="1" dirty="0"/>
              <a:t> Basis Path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Test case yg didapat digunakan untuk mengerjakan </a:t>
            </a:r>
            <a:endParaRPr lang="en-US" sz="2400" dirty="0"/>
          </a:p>
          <a:p>
            <a:r>
              <a:rPr lang="id-ID" sz="2400" dirty="0"/>
              <a:t>basis set</a:t>
            </a:r>
            <a:r>
              <a:rPr lang="en-US" sz="2400" dirty="0"/>
              <a:t> </a:t>
            </a:r>
            <a:r>
              <a:rPr lang="id-ID" sz="2400" dirty="0"/>
              <a:t>y</a:t>
            </a:r>
            <a:r>
              <a:rPr lang="en-US" sz="2400" dirty="0"/>
              <a:t>an</a:t>
            </a:r>
            <a:r>
              <a:rPr lang="id-ID" sz="2400" dirty="0"/>
              <a:t>g menjamin pengerjaan setiap perintah </a:t>
            </a:r>
            <a:endParaRPr lang="en-US" sz="2400" dirty="0"/>
          </a:p>
          <a:p>
            <a:r>
              <a:rPr lang="id-ID" sz="2400" dirty="0"/>
              <a:t>minimal satu kali selama uji coba.</a:t>
            </a:r>
          </a:p>
        </p:txBody>
      </p:sp>
    </p:spTree>
    <p:extLst>
      <p:ext uri="{BB962C8B-B14F-4D97-AF65-F5344CB8AC3E}">
        <p14:creationId xmlns:p14="http://schemas.microsoft.com/office/powerpoint/2010/main" val="16787430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Pengujian</a:t>
            </a:r>
            <a:r>
              <a:rPr lang="en-US" sz="2800" b="1" dirty="0"/>
              <a:t> Black Box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Pengujian black-box berfokus pada persyaratan </a:t>
            </a:r>
            <a:endParaRPr lang="en-US" sz="2400" dirty="0"/>
          </a:p>
          <a:p>
            <a:r>
              <a:rPr lang="id-ID" sz="2400" dirty="0"/>
              <a:t>fungsional P</a:t>
            </a:r>
            <a:r>
              <a:rPr lang="en-US" sz="2400" dirty="0" err="1"/>
              <a:t>erangkat</a:t>
            </a:r>
            <a:r>
              <a:rPr lang="en-US" sz="2400" dirty="0"/>
              <a:t> </a:t>
            </a:r>
            <a:r>
              <a:rPr lang="id-ID" sz="2400" dirty="0"/>
              <a:t>L</a:t>
            </a:r>
            <a:r>
              <a:rPr lang="en-US" sz="2400" dirty="0" err="1"/>
              <a:t>unak</a:t>
            </a:r>
            <a:r>
              <a:rPr lang="id-ID" sz="2400" dirty="0"/>
              <a:t>.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Pengujian ini memungkinkan analis system </a:t>
            </a:r>
            <a:endParaRPr lang="en-US" sz="2400" dirty="0"/>
          </a:p>
          <a:p>
            <a:r>
              <a:rPr lang="id-ID" sz="2400" dirty="0"/>
              <a:t>memperoleh kumpulan kondisi input yg akan </a:t>
            </a:r>
            <a:endParaRPr lang="en-US" sz="2400" dirty="0"/>
          </a:p>
          <a:p>
            <a:r>
              <a:rPr lang="id-ID" sz="2400" dirty="0"/>
              <a:t>mengerjakan seluruh keperluan fungsional program.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2830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Pengujian</a:t>
            </a:r>
            <a:r>
              <a:rPr lang="en-US" sz="2800" b="1" dirty="0"/>
              <a:t> Black Box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Tujuan metode ini mencari kesalahan pada: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Fungsi yg salah atau hilang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Kesalahan pada interface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Kesalahan pada struktur data atau akses database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Kesalahan performansi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Kesalahan inisialisasi dan tujuan akhir </a:t>
            </a:r>
          </a:p>
        </p:txBody>
      </p:sp>
    </p:spTree>
    <p:extLst>
      <p:ext uri="{BB962C8B-B14F-4D97-AF65-F5344CB8AC3E}">
        <p14:creationId xmlns:p14="http://schemas.microsoft.com/office/powerpoint/2010/main" val="23211952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Equivalence Partitioning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adalah metode pengujian black-box yg memecah atau </a:t>
            </a:r>
            <a:endParaRPr lang="en-US" sz="2400" dirty="0"/>
          </a:p>
          <a:p>
            <a:r>
              <a:rPr lang="id-ID" sz="2400" dirty="0"/>
              <a:t>membagi domain input dari program ke dalam kelas-</a:t>
            </a:r>
            <a:endParaRPr lang="en-US" sz="2400" dirty="0"/>
          </a:p>
          <a:p>
            <a:r>
              <a:rPr lang="id-ID" sz="2400" dirty="0"/>
              <a:t>kelas data sehingga test case dapat diperoleh.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4760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Equivalence Partitioning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Perancangan test case equivalence partitioning </a:t>
            </a:r>
            <a:endParaRPr lang="en-US" sz="2400" dirty="0"/>
          </a:p>
          <a:p>
            <a:r>
              <a:rPr lang="id-ID" sz="2400" dirty="0"/>
              <a:t>berdasarkan evaluasi kelas</a:t>
            </a:r>
            <a:r>
              <a:rPr lang="en-US" sz="2400" dirty="0"/>
              <a:t> </a:t>
            </a:r>
            <a:r>
              <a:rPr lang="id-ID" sz="2400" dirty="0"/>
              <a:t>equivalence untuk kondisi </a:t>
            </a:r>
            <a:endParaRPr lang="en-US" sz="2400" dirty="0"/>
          </a:p>
          <a:p>
            <a:r>
              <a:rPr lang="id-ID" sz="2400" dirty="0"/>
              <a:t>input y</a:t>
            </a:r>
            <a:r>
              <a:rPr lang="en-US" sz="2400" dirty="0"/>
              <a:t>an</a:t>
            </a:r>
            <a:r>
              <a:rPr lang="id-ID" sz="2400" dirty="0"/>
              <a:t>g menggambarkan kumpulan keadaan y</a:t>
            </a:r>
            <a:r>
              <a:rPr lang="en-US" sz="2400" dirty="0"/>
              <a:t>an</a:t>
            </a:r>
            <a:r>
              <a:rPr lang="id-ID" sz="2400" dirty="0"/>
              <a:t>g</a:t>
            </a:r>
            <a:r>
              <a:rPr lang="en-US" sz="2400" dirty="0"/>
              <a:t> </a:t>
            </a:r>
          </a:p>
          <a:p>
            <a:r>
              <a:rPr lang="id-ID" sz="2400" dirty="0"/>
              <a:t>valid atau tidak.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Kondisi input dapat berupa nilai numeric, range nilai,</a:t>
            </a:r>
            <a:endParaRPr lang="en-US" sz="2400" dirty="0"/>
          </a:p>
          <a:p>
            <a:r>
              <a:rPr lang="id-ID" sz="2400" dirty="0"/>
              <a:t>kumpulan nilai y</a:t>
            </a:r>
            <a:r>
              <a:rPr lang="en-US" sz="2400" dirty="0"/>
              <a:t>an</a:t>
            </a:r>
            <a:r>
              <a:rPr lang="id-ID" sz="2400" dirty="0"/>
              <a:t>g berhubungan atau kondisi </a:t>
            </a:r>
            <a:endParaRPr lang="en-US" sz="2400" dirty="0"/>
          </a:p>
          <a:p>
            <a:r>
              <a:rPr lang="id-ID" sz="2400" dirty="0"/>
              <a:t>Boolean</a:t>
            </a:r>
          </a:p>
        </p:txBody>
      </p:sp>
    </p:spTree>
    <p:extLst>
      <p:ext uri="{BB962C8B-B14F-4D97-AF65-F5344CB8AC3E}">
        <p14:creationId xmlns:p14="http://schemas.microsoft.com/office/powerpoint/2010/main" val="1695465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Pengujian</a:t>
            </a:r>
            <a:r>
              <a:rPr lang="en-US" altLang="ko-KR" dirty="0"/>
              <a:t> Basis Data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Pengujian basis data merupakan proses </a:t>
            </a:r>
            <a:endParaRPr lang="en-US" sz="2400" dirty="0"/>
          </a:p>
          <a:p>
            <a:r>
              <a:rPr lang="id-ID" sz="2400" dirty="0"/>
              <a:t>mengoperasikan basis data dengan kondisi tertentu, </a:t>
            </a:r>
            <a:endParaRPr lang="en-US" sz="2400" dirty="0"/>
          </a:p>
          <a:p>
            <a:r>
              <a:rPr lang="id-ID" sz="2400" dirty="0"/>
              <a:t>mengamati dan mencatat hasil yang diperoleh, </a:t>
            </a:r>
            <a:endParaRPr lang="en-US" sz="2400" dirty="0"/>
          </a:p>
          <a:p>
            <a:r>
              <a:rPr lang="id-ID" sz="2400" dirty="0"/>
              <a:t>kemudian membuat evaluasinya.</a:t>
            </a:r>
          </a:p>
          <a:p>
            <a:endParaRPr lang="en-US" sz="2400" dirty="0"/>
          </a:p>
          <a:p>
            <a:r>
              <a:rPr lang="id-ID" sz="2400" dirty="0"/>
              <a:t>Basis data dioperasikan sedemikian rupa sehingga </a:t>
            </a:r>
            <a:endParaRPr lang="en-US" sz="2400" dirty="0"/>
          </a:p>
          <a:p>
            <a:r>
              <a:rPr lang="id-ID" sz="2400" dirty="0"/>
              <a:t>dapat dinilai: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kebenaran integritas data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pemenuhan semua informasi yang dibutuhkan</a:t>
            </a:r>
          </a:p>
        </p:txBody>
      </p:sp>
    </p:spTree>
    <p:extLst>
      <p:ext uri="{BB962C8B-B14F-4D97-AF65-F5344CB8AC3E}">
        <p14:creationId xmlns:p14="http://schemas.microsoft.com/office/powerpoint/2010/main" val="3205240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Pengujian</a:t>
            </a:r>
            <a:r>
              <a:rPr lang="en-US" altLang="ko-KR" dirty="0"/>
              <a:t> Basis Data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Tujuan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id-ID" sz="2400" dirty="0"/>
              <a:t>Menilai apakah basis data dapat menjaga integritas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data yang disimpannya.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id-ID" sz="2400" dirty="0"/>
              <a:t>Menilai apakah basis data dapat memenuhi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kebutuhan informasi yang sudah ditetapkan.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id-ID" sz="2400" dirty="0"/>
              <a:t>Menemukan kesalahan pada rancangan basis data,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terutama yang tidak terlihat sebelumnya.</a:t>
            </a:r>
          </a:p>
        </p:txBody>
      </p:sp>
    </p:spTree>
    <p:extLst>
      <p:ext uri="{BB962C8B-B14F-4D97-AF65-F5344CB8AC3E}">
        <p14:creationId xmlns:p14="http://schemas.microsoft.com/office/powerpoint/2010/main" val="33530990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Pengujian</a:t>
            </a:r>
            <a:r>
              <a:rPr lang="en-US" altLang="ko-KR" dirty="0"/>
              <a:t> Basis Data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Dasar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Kebutuhan informasi: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Laporan-laporan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Query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Informasi tertentu hasil inquiry, retrieve atau pencarian</a:t>
            </a:r>
          </a:p>
        </p:txBody>
      </p:sp>
    </p:spTree>
    <p:extLst>
      <p:ext uri="{BB962C8B-B14F-4D97-AF65-F5344CB8AC3E}">
        <p14:creationId xmlns:p14="http://schemas.microsoft.com/office/powerpoint/2010/main" val="31818184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Pengujian</a:t>
            </a:r>
            <a:r>
              <a:rPr lang="en-US" altLang="ko-KR" dirty="0"/>
              <a:t> Basis Data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Dasar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id-ID" sz="2400" dirty="0"/>
              <a:t>Rancangan basis data: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Struktur tabel basis data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Keterkaitan antar tabel</a:t>
            </a:r>
          </a:p>
        </p:txBody>
      </p:sp>
    </p:spTree>
    <p:extLst>
      <p:ext uri="{BB962C8B-B14F-4D97-AF65-F5344CB8AC3E}">
        <p14:creationId xmlns:p14="http://schemas.microsoft.com/office/powerpoint/2010/main" val="25681767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Pengujian</a:t>
            </a:r>
            <a:r>
              <a:rPr lang="en-US" altLang="ko-KR" dirty="0"/>
              <a:t> Basis Data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Objek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400" dirty="0"/>
              <a:t>Koneksi ke basis data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400" dirty="0"/>
              <a:t>Otoritas akses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400" dirty="0"/>
              <a:t>Integrity constraint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400" dirty="0"/>
              <a:t>Kebutuhan informasi  </a:t>
            </a:r>
          </a:p>
        </p:txBody>
      </p:sp>
    </p:spTree>
    <p:extLst>
      <p:ext uri="{BB962C8B-B14F-4D97-AF65-F5344CB8AC3E}">
        <p14:creationId xmlns:p14="http://schemas.microsoft.com/office/powerpoint/2010/main" val="41039215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Pengujian</a:t>
            </a:r>
            <a:r>
              <a:rPr lang="en-US" altLang="ko-KR" dirty="0"/>
              <a:t> Basis Data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Prosedur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400" dirty="0"/>
              <a:t>Tentukan objek apa yang akan diuji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Tentukan bagaimana cara pelaksanaan pengujian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Buat (bangun) kasus uji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Tentukan hasil yang diharapkan atau hasil yang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sebenarnya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Laksanakan pengujian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Bandingkan hasil pengujian dengan hasil yang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diharapkan</a:t>
            </a:r>
          </a:p>
        </p:txBody>
      </p:sp>
    </p:spTree>
    <p:extLst>
      <p:ext uri="{BB962C8B-B14F-4D97-AF65-F5344CB8AC3E}">
        <p14:creationId xmlns:p14="http://schemas.microsoft.com/office/powerpoint/2010/main" val="20693919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Pengujian</a:t>
            </a:r>
            <a:r>
              <a:rPr lang="en-US" altLang="ko-KR" dirty="0"/>
              <a:t> Basis Data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Siapa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melaksanakan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pengujian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Database Tester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Software Tester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Database Administrator (DBA)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Pemakai basis data</a:t>
            </a:r>
          </a:p>
        </p:txBody>
      </p:sp>
    </p:spTree>
    <p:extLst>
      <p:ext uri="{BB962C8B-B14F-4D97-AF65-F5344CB8AC3E}">
        <p14:creationId xmlns:p14="http://schemas.microsoft.com/office/powerpoint/2010/main" val="1673872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798</Words>
  <Application>Microsoft Office PowerPoint</Application>
  <PresentationFormat>On-screen Show (4:3)</PresentationFormat>
  <Paragraphs>175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Proses Testing</vt:lpstr>
      <vt:lpstr>Proses Testing</vt:lpstr>
      <vt:lpstr>Proses Testing</vt:lpstr>
      <vt:lpstr>Rencana Testing</vt:lpstr>
      <vt:lpstr>Failures, Faults</vt:lpstr>
      <vt:lpstr>Failures, Faults</vt:lpstr>
      <vt:lpstr>Prioritas Testing</vt:lpstr>
      <vt:lpstr>Test Data &amp; Test Kasus</vt:lpstr>
      <vt:lpstr>Test Data &amp; Test Kasus</vt:lpstr>
      <vt:lpstr>Structural Testing</vt:lpstr>
      <vt:lpstr>Desain Test Cash</vt:lpstr>
      <vt:lpstr>Desain Test Cash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Pengujian Basis Data</vt:lpstr>
      <vt:lpstr>Pengujian Basis Data</vt:lpstr>
      <vt:lpstr>Pengujian Basis Data</vt:lpstr>
      <vt:lpstr>Pengujian Basis Data</vt:lpstr>
      <vt:lpstr>Pengujian Basis Data</vt:lpstr>
      <vt:lpstr>Pengujian Basis Data</vt:lpstr>
      <vt:lpstr>Pengujian Basis Data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33</cp:revision>
  <dcterms:created xsi:type="dcterms:W3CDTF">2014-04-01T16:35:38Z</dcterms:created>
  <dcterms:modified xsi:type="dcterms:W3CDTF">2017-12-18T15:51:32Z</dcterms:modified>
</cp:coreProperties>
</file>