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3" r:id="rId4"/>
    <p:sldId id="264" r:id="rId5"/>
    <p:sldId id="265" r:id="rId6"/>
    <p:sldId id="266" r:id="rId7"/>
    <p:sldId id="267" r:id="rId8"/>
    <p:sldId id="272" r:id="rId9"/>
    <p:sldId id="273" r:id="rId10"/>
    <p:sldId id="274" r:id="rId11"/>
    <p:sldId id="259" r:id="rId12"/>
    <p:sldId id="281" r:id="rId13"/>
    <p:sldId id="282" r:id="rId14"/>
    <p:sldId id="283" r:id="rId15"/>
    <p:sldId id="276" r:id="rId16"/>
    <p:sldId id="260" r:id="rId17"/>
    <p:sldId id="280" r:id="rId18"/>
    <p:sldId id="275" r:id="rId19"/>
    <p:sldId id="261" r:id="rId20"/>
    <p:sldId id="268" r:id="rId21"/>
    <p:sldId id="269" r:id="rId22"/>
    <p:sldId id="270" r:id="rId23"/>
    <p:sldId id="271" r:id="rId24"/>
    <p:sldId id="258" r:id="rId25"/>
    <p:sldId id="262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5808"/>
    <a:srgbClr val="CC6600"/>
    <a:srgbClr val="FF9933"/>
    <a:srgbClr val="B57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mtClean="0">
              <a:solidFill>
                <a:srgbClr val="336666"/>
              </a:solidFill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8F37-B744-4EDF-AB65-EFEED27F5314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14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7543A-FE08-4B7D-9B3C-3307E8A448EF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231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4F9CB-551C-40F4-BBDE-F387E0253CD4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1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4D7C0-7F6D-43E7-9ED4-B2B10CB19174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98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AF619-9DD4-4BC4-9586-1B8143B484E1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58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40D32-D2AD-42F3-8A8C-584E01499E26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5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ECF29-702F-4AB6-8BF2-0D5CF106AB1A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57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A1118-3A89-4D9B-A7B3-9D19EBA4D7C9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6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136A7-EA7B-4A8C-A96A-079620D4638F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379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24D5C-FB5E-48B9-8EEE-01C9A61BFB20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204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0260C-982B-45BD-A5B2-3842A54F624E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34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EF4F0-A176-4B84-AD66-3F4FC0F11FEB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943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9BA7A-F48E-45B5-8279-386948C6292F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659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5400" y="19050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05400" y="40386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2637C-AF5E-4CC3-B960-4C980AF50199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833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0" y="19050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5400" y="19050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0" y="40386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5400" y="4038600"/>
            <a:ext cx="3429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50F3F-437A-468F-A6F1-78BCCFEE046C}" type="slidenum">
              <a:rPr lang="en-US">
                <a:solidFill>
                  <a:srgbClr val="3366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7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0" y="274638"/>
            <a:ext cx="5638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4200" y="1600200"/>
            <a:ext cx="5562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EDC7-C9F3-4288-818F-19CB14D1CB17}" type="datetimeFigureOut">
              <a:rPr lang="en-US" smtClean="0"/>
              <a:pPr/>
              <a:t>3/12/2019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EF544-D7E6-40C6-859D-5A6CB9B9F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CC66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CC66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CC66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CC66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CC66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CC66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" charset="0"/>
                <a:ea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ea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336666"/>
              </a:solidFill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7AE2A0-86DC-415F-95A4-2D482DA7C88E}" type="slidenum">
              <a:rPr lang="en-US">
                <a:solidFill>
                  <a:srgbClr val="3366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336666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mtClean="0">
              <a:solidFill>
                <a:srgbClr val="336666"/>
              </a:solidFill>
            </a:endParaRPr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2400" smtClean="0">
              <a:solidFill>
                <a:srgbClr val="3366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19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google.com/imgres?imgurl=http://www.cakes-you-can-bake.com/images/angel-food-cake.jpg&amp;imgrefurl=http://www.cakes-you-can-bake.com/angel-food-cake-recipe.html&amp;h=282&amp;w=425&amp;sz=19&amp;hl=en&amp;start=12&amp;usg=__NwfmVvrP9AcdItRaRc2D2-57A5A=&amp;tbnid=ui5tgZjHxUaLLM:&amp;tbnh=84&amp;tbnw=126&amp;prev=/images?q=angel+food+cake&amp;gbv=2&amp;hl=en&amp;safe=active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jpeg"/><Relationship Id="rId4" Type="http://schemas.openxmlformats.org/officeDocument/2006/relationships/hyperlink" Target="http://images.google.com/imgres?imgurl=http://lh4.google.com/blogmeeta/R8vcxqeWqZI/AAAAAAAAB2M/SXxT-SO7oaA/Orange%2520Cake%252006%2520framed%255B3%255D&amp;imgrefurl=http://whatsforlunchhoney.blogspot.com/2008/03/flavors-orange-cake.html&amp;h=330&amp;w=480&amp;sz=44&amp;hl=en&amp;start=11&amp;usg=__SnYZu9ssSuVmf_VEYR6oqSRR3fs=&amp;tbnid=uqZtPKYGEuBifM:&amp;tbnh=89&amp;tbnw=129&amp;prev=/images?q=cake&amp;gbv=2&amp;hl=en&amp;safe=active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0" y="2286000"/>
            <a:ext cx="3581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CC6600"/>
                </a:solidFill>
              </a:rPr>
              <a:t>Pengantar</a:t>
            </a:r>
            <a:r>
              <a:rPr lang="en-US" sz="4800" b="1" dirty="0" smtClean="0">
                <a:solidFill>
                  <a:srgbClr val="CC6600"/>
                </a:solidFill>
              </a:rPr>
              <a:t> </a:t>
            </a:r>
            <a:r>
              <a:rPr lang="en-US" sz="4800" b="1" dirty="0" err="1" smtClean="0">
                <a:solidFill>
                  <a:srgbClr val="CC6600"/>
                </a:solidFill>
              </a:rPr>
              <a:t>Teknologi</a:t>
            </a:r>
            <a:r>
              <a:rPr lang="en-US" sz="4800" b="1" dirty="0" smtClean="0">
                <a:solidFill>
                  <a:srgbClr val="CC6600"/>
                </a:solidFill>
              </a:rPr>
              <a:t> </a:t>
            </a:r>
            <a:r>
              <a:rPr lang="en-US" sz="4800" b="1" dirty="0" err="1" smtClean="0">
                <a:solidFill>
                  <a:srgbClr val="CC6600"/>
                </a:solidFill>
              </a:rPr>
              <a:t>Roti</a:t>
            </a:r>
            <a:r>
              <a:rPr lang="en-US" sz="4800" b="1" dirty="0" smtClean="0">
                <a:solidFill>
                  <a:srgbClr val="CC6600"/>
                </a:solidFill>
              </a:rPr>
              <a:t> </a:t>
            </a:r>
            <a:r>
              <a:rPr lang="en-US" sz="4800" b="1" dirty="0" err="1" smtClean="0">
                <a:solidFill>
                  <a:srgbClr val="CC6600"/>
                </a:solidFill>
              </a:rPr>
              <a:t>dan</a:t>
            </a:r>
            <a:r>
              <a:rPr lang="en-US" sz="4800" b="1" dirty="0" smtClean="0">
                <a:solidFill>
                  <a:srgbClr val="CC6600"/>
                </a:solidFill>
              </a:rPr>
              <a:t> </a:t>
            </a:r>
            <a:r>
              <a:rPr lang="en-US" sz="4800" b="1" dirty="0" err="1" smtClean="0">
                <a:solidFill>
                  <a:srgbClr val="CC6600"/>
                </a:solidFill>
              </a:rPr>
              <a:t>Kue</a:t>
            </a:r>
            <a:endParaRPr lang="en-US" sz="4800" b="1" dirty="0" smtClean="0">
              <a:solidFill>
                <a:srgbClr val="CC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6341478"/>
            <a:ext cx="640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B85808"/>
                </a:solidFill>
              </a:rPr>
              <a:t>Food Technology </a:t>
            </a:r>
            <a:r>
              <a:rPr lang="en-US" sz="1600" dirty="0" err="1" smtClean="0">
                <a:solidFill>
                  <a:srgbClr val="B85808"/>
                </a:solidFill>
              </a:rPr>
              <a:t>Departement</a:t>
            </a:r>
            <a:r>
              <a:rPr lang="en-US" sz="1600" dirty="0" smtClean="0">
                <a:solidFill>
                  <a:srgbClr val="B85808"/>
                </a:solidFill>
              </a:rPr>
              <a:t>, </a:t>
            </a:r>
            <a:r>
              <a:rPr lang="en-US" sz="1600" dirty="0" err="1" smtClean="0">
                <a:solidFill>
                  <a:srgbClr val="B85808"/>
                </a:solidFill>
              </a:rPr>
              <a:t>Universitas</a:t>
            </a:r>
            <a:r>
              <a:rPr lang="en-US" sz="1600" dirty="0" smtClean="0">
                <a:solidFill>
                  <a:srgbClr val="B85808"/>
                </a:solidFill>
              </a:rPr>
              <a:t> PGRI Semarang</a:t>
            </a:r>
            <a:endParaRPr lang="en-US" sz="1600" dirty="0">
              <a:solidFill>
                <a:srgbClr val="B85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Klasifikasi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399"/>
            <a:ext cx="8382000" cy="552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800" dirty="0" smtClean="0"/>
              <a:t>The three groups of bakery products classified on the basis of pH are the following: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 High acid with pH &lt; 4.6 </a:t>
            </a:r>
          </a:p>
          <a:p>
            <a:pPr>
              <a:buNone/>
            </a:pPr>
            <a:r>
              <a:rPr lang="en-US" dirty="0" smtClean="0"/>
              <a:t>2. Low acid with pH &gt; 4.6 but &lt;7 </a:t>
            </a:r>
          </a:p>
          <a:p>
            <a:pPr>
              <a:buNone/>
            </a:pPr>
            <a:r>
              <a:rPr lang="en-US" dirty="0" smtClean="0"/>
              <a:t>3. Neutral products with pH &gt; 7 (Smith et al., 2004)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 smtClean="0"/>
              <a:t>According to another classification based on their aw, the categories are as follows (Smith and Simpson, 1995):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1. Low-moisture bakery products (aw &lt; 0.6) </a:t>
            </a:r>
          </a:p>
          <a:p>
            <a:pPr>
              <a:buNone/>
            </a:pPr>
            <a:r>
              <a:rPr lang="en-US" dirty="0" smtClean="0"/>
              <a:t>2. Intermediate-moisture bakery products (aw between 0.6 and 0.85) </a:t>
            </a:r>
          </a:p>
          <a:p>
            <a:pPr>
              <a:buNone/>
            </a:pPr>
            <a:r>
              <a:rPr lang="en-US" dirty="0" smtClean="0"/>
              <a:t>3. High-moisture bakery products (aw &gt; 0.85 and generally between 0.95 and 0.99)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2306"/>
            <a:ext cx="4876800" cy="68456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48040"/>
          <a:stretch>
            <a:fillRect/>
          </a:stretch>
        </p:blipFill>
        <p:spPr bwMode="auto">
          <a:xfrm>
            <a:off x="0" y="-1"/>
            <a:ext cx="4572000" cy="5007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t="50831"/>
          <a:stretch>
            <a:fillRect/>
          </a:stretch>
        </p:blipFill>
        <p:spPr bwMode="auto">
          <a:xfrm>
            <a:off x="4419601" y="1849506"/>
            <a:ext cx="4724400" cy="48964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Biscuits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1600200"/>
            <a:ext cx="6019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“These products are cereal based and baked to moisture content of less that 5%”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There are three major ingredients wheat flour, fat and sugar.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76399"/>
            <a:ext cx="9144000" cy="3541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Group 33"/>
          <p:cNvGraphicFramePr>
            <a:graphicFrameLocks/>
          </p:cNvGraphicFramePr>
          <p:nvPr/>
        </p:nvGraphicFramePr>
        <p:xfrm>
          <a:off x="0" y="990600"/>
          <a:ext cx="9144000" cy="5203826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7763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Biscuits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Muffins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Pancakes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728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Tender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Tender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Tender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2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Light, Fluffy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Lightly browned top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Lightly brown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2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Lightly brown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 tunnels or peaks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 clumps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28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Flaky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Moist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Fluffy and light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6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Pleasing flavor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Pleasing flavor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644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9199"/>
            <a:ext cx="9144000" cy="434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Bakery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breads, </a:t>
            </a:r>
          </a:p>
          <a:p>
            <a:r>
              <a:rPr lang="en-US" dirty="0" smtClean="0"/>
              <a:t>cakes, </a:t>
            </a:r>
          </a:p>
          <a:p>
            <a:r>
              <a:rPr lang="en-US" dirty="0" smtClean="0"/>
              <a:t>pastries, </a:t>
            </a:r>
          </a:p>
          <a:p>
            <a:r>
              <a:rPr lang="en-US" dirty="0" smtClean="0"/>
              <a:t>cookies and crackers </a:t>
            </a:r>
          </a:p>
          <a:p>
            <a:r>
              <a:rPr lang="en-US" dirty="0" smtClean="0"/>
              <a:t>and many other products,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dirty="0" smtClean="0"/>
              <a:t>factors contributing</a:t>
            </a:r>
            <a:br>
              <a:rPr lang="en-US" sz="3600" dirty="0" smtClean="0"/>
            </a:br>
            <a:r>
              <a:rPr lang="en-US" sz="3600" dirty="0" smtClean="0"/>
              <a:t>to variation in baked-product qualities.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Size</a:t>
            </a:r>
          </a:p>
          <a:p>
            <a:pPr>
              <a:buNone/>
            </a:pPr>
            <a:r>
              <a:rPr lang="en-US" dirty="0" smtClean="0"/>
              <a:t> Dough or batter piece weight</a:t>
            </a:r>
          </a:p>
          <a:p>
            <a:pPr>
              <a:buNone/>
            </a:pPr>
            <a:r>
              <a:rPr lang="en-US" dirty="0" smtClean="0"/>
              <a:t> Product volume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Shape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Moulding</a:t>
            </a:r>
            <a:r>
              <a:rPr lang="en-US" dirty="0" smtClean="0"/>
              <a:t>, shaping, forming or depositing</a:t>
            </a:r>
          </a:p>
          <a:p>
            <a:pPr>
              <a:buNone/>
            </a:pPr>
            <a:r>
              <a:rPr lang="en-US" dirty="0" smtClean="0"/>
              <a:t> Using pans, trays or processing as a free-standing item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External </a:t>
            </a:r>
            <a:r>
              <a:rPr lang="en-US" dirty="0" err="1" smtClean="0">
                <a:solidFill>
                  <a:srgbClr val="FF0000"/>
                </a:solidFill>
              </a:rPr>
              <a:t>colour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 Ingredients and their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Baking and other processing technologies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Crust character</a:t>
            </a:r>
          </a:p>
          <a:p>
            <a:pPr>
              <a:buNone/>
            </a:pPr>
            <a:r>
              <a:rPr lang="en-US" dirty="0" smtClean="0"/>
              <a:t> Baking temperatures, times and control of oven atmosphere, e.g. the use of steam or oven damper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457200"/>
            <a:ext cx="5562600" cy="5715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Crumb cellular structure</a:t>
            </a:r>
          </a:p>
          <a:p>
            <a:pPr>
              <a:buNone/>
            </a:pPr>
            <a:r>
              <a:rPr lang="en-US" dirty="0" smtClean="0"/>
              <a:t> Ingredient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Mixing and other processing technologies</a:t>
            </a:r>
          </a:p>
          <a:p>
            <a:pPr>
              <a:buNone/>
            </a:pPr>
            <a:r>
              <a:rPr lang="en-US" dirty="0" smtClean="0"/>
              <a:t> Heat transfer during baking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Internal </a:t>
            </a:r>
            <a:r>
              <a:rPr lang="en-US" dirty="0" err="1" smtClean="0">
                <a:solidFill>
                  <a:srgbClr val="FF0000"/>
                </a:solidFill>
              </a:rPr>
              <a:t>colour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 Ingredient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Crumb cellular structure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Crumb softness</a:t>
            </a:r>
          </a:p>
          <a:p>
            <a:pPr>
              <a:buNone/>
            </a:pPr>
            <a:r>
              <a:rPr lang="en-US" dirty="0" smtClean="0"/>
              <a:t> Final product moisture content</a:t>
            </a:r>
          </a:p>
          <a:p>
            <a:pPr>
              <a:buNone/>
            </a:pPr>
            <a:r>
              <a:rPr lang="en-US" dirty="0" smtClean="0"/>
              <a:t> Ingredient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Crumb cellular structure</a:t>
            </a:r>
          </a:p>
          <a:p>
            <a:pPr>
              <a:buNone/>
            </a:pPr>
            <a:r>
              <a:rPr lang="en-US" dirty="0" smtClean="0"/>
              <a:t> Baking temperatures, times and control of oven atmosphere</a:t>
            </a:r>
          </a:p>
          <a:p>
            <a:pPr>
              <a:buNone/>
            </a:pPr>
            <a:r>
              <a:rPr lang="en-US" dirty="0" smtClean="0"/>
              <a:t> Post-baking treatment, for example packaging and staling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381000"/>
            <a:ext cx="5562600" cy="58674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Mouth-feel</a:t>
            </a:r>
          </a:p>
          <a:p>
            <a:pPr>
              <a:buNone/>
            </a:pPr>
            <a:r>
              <a:rPr lang="en-US" dirty="0" smtClean="0"/>
              <a:t> Moisture</a:t>
            </a:r>
          </a:p>
          <a:p>
            <a:pPr>
              <a:buNone/>
            </a:pPr>
            <a:r>
              <a:rPr lang="en-US" dirty="0" smtClean="0"/>
              <a:t> Crumb cellular structure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Post-baking treatment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Taste</a:t>
            </a:r>
          </a:p>
          <a:p>
            <a:pPr>
              <a:buNone/>
            </a:pPr>
            <a:r>
              <a:rPr lang="en-US" dirty="0" smtClean="0"/>
              <a:t> Specialist processing, such as prolonged fermentation of bread dough</a:t>
            </a:r>
          </a:p>
          <a:p>
            <a:pPr>
              <a:buNone/>
            </a:pPr>
            <a:r>
              <a:rPr lang="en-US" dirty="0" smtClean="0"/>
              <a:t> Ingredient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Crumb cellular structure</a:t>
            </a:r>
          </a:p>
          <a:p>
            <a:pPr>
              <a:buNone/>
            </a:pPr>
            <a:r>
              <a:rPr lang="en-US" dirty="0" smtClean="0"/>
              <a:t> Baking temperatures, times and control of oven atmosphere</a:t>
            </a:r>
          </a:p>
          <a:p>
            <a:pPr>
              <a:buNone/>
            </a:pPr>
            <a:r>
              <a:rPr lang="en-US" dirty="0" smtClean="0"/>
              <a:t> Post-baking treatment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Aroma</a:t>
            </a:r>
          </a:p>
          <a:p>
            <a:pPr>
              <a:buNone/>
            </a:pPr>
            <a:r>
              <a:rPr lang="en-US" dirty="0" smtClean="0"/>
              <a:t> Specialist processing</a:t>
            </a:r>
          </a:p>
          <a:p>
            <a:pPr>
              <a:buNone/>
            </a:pPr>
            <a:r>
              <a:rPr lang="en-US" dirty="0" smtClean="0"/>
              <a:t> Ingredient qualities</a:t>
            </a:r>
          </a:p>
          <a:p>
            <a:pPr>
              <a:buNone/>
            </a:pPr>
            <a:r>
              <a:rPr lang="en-US" dirty="0" smtClean="0"/>
              <a:t> Formulation, ingredient ratios</a:t>
            </a:r>
          </a:p>
          <a:p>
            <a:pPr>
              <a:buNone/>
            </a:pPr>
            <a:r>
              <a:rPr lang="en-US" dirty="0" smtClean="0"/>
              <a:t> Crumb cellular structure</a:t>
            </a:r>
          </a:p>
          <a:p>
            <a:pPr>
              <a:buNone/>
            </a:pPr>
            <a:r>
              <a:rPr lang="en-US" dirty="0" smtClean="0"/>
              <a:t> Baking temperatures and times</a:t>
            </a:r>
          </a:p>
          <a:p>
            <a:pPr>
              <a:buNone/>
            </a:pPr>
            <a:r>
              <a:rPr lang="en-US" dirty="0" smtClean="0"/>
              <a:t> Post-baking treatment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609600"/>
            <a:ext cx="5029200" cy="5668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800" i="1" dirty="0" smtClean="0"/>
              <a:t>Cited:</a:t>
            </a:r>
          </a:p>
          <a:p>
            <a:r>
              <a:rPr lang="en-US" sz="2800" i="1" dirty="0" smtClean="0"/>
              <a:t>Baked Products: Science, Technology and Practice </a:t>
            </a:r>
            <a:r>
              <a:rPr lang="en-US" sz="2800" dirty="0" smtClean="0"/>
              <a:t>Stanley P. </a:t>
            </a:r>
            <a:r>
              <a:rPr lang="en-US" sz="2800" dirty="0" err="1" smtClean="0"/>
              <a:t>Cauvain</a:t>
            </a:r>
            <a:r>
              <a:rPr lang="en-US" sz="2800" dirty="0" smtClean="0"/>
              <a:t>, Linda S. Young Copyright © 2006 by Stanley P. </a:t>
            </a:r>
            <a:r>
              <a:rPr lang="en-US" sz="2800" dirty="0" err="1" smtClean="0"/>
              <a:t>Cauvain</a:t>
            </a:r>
            <a:r>
              <a:rPr lang="en-US" sz="2800" dirty="0" smtClean="0"/>
              <a:t> and Linda S. Young. Chapter 1 </a:t>
            </a:r>
            <a:r>
              <a:rPr lang="en-US" sz="2800" b="1" dirty="0" smtClean="0"/>
              <a:t>Current Approaches to the Classification of Bakery Products</a:t>
            </a:r>
            <a:endParaRPr lang="en-US" sz="3000" dirty="0"/>
          </a:p>
          <a:p>
            <a:r>
              <a:rPr lang="en-US" sz="2800" i="1" dirty="0" err="1" smtClean="0"/>
              <a:t>Ioannis</a:t>
            </a:r>
            <a:r>
              <a:rPr lang="en-US" sz="2800" i="1" dirty="0" smtClean="0"/>
              <a:t> S. Arvanitoyannis and </a:t>
            </a:r>
            <a:r>
              <a:rPr lang="en-US" sz="2800" i="1" dirty="0" err="1" smtClean="0"/>
              <a:t>Konstantinos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Bosinas</a:t>
            </a:r>
            <a:r>
              <a:rPr lang="en-US" sz="2800" i="1" dirty="0" smtClean="0"/>
              <a:t>. </a:t>
            </a:r>
            <a:r>
              <a:rPr lang="en-US" sz="2800" dirty="0" smtClean="0"/>
              <a:t>Bakery Products. In Modified Atmosphere and Active Packaging Technologies .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38600" y="2971800"/>
            <a:ext cx="3618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Terimakasih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Cakes</a:t>
            </a:r>
          </a:p>
        </p:txBody>
      </p:sp>
      <p:pic>
        <p:nvPicPr>
          <p:cNvPr id="3075" name="Picture 5" descr="alice_wonderlan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00"/>
            <a:ext cx="35639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4038600"/>
            <a:ext cx="3886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</a:rPr>
              <a:t>Food Technology Departement, Universitas PGRI Semarang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 classes of cakes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3733800" cy="4724400"/>
          </a:xfrm>
        </p:spPr>
        <p:txBody>
          <a:bodyPr/>
          <a:lstStyle/>
          <a:p>
            <a:pPr eaLnBrk="1" hangingPunct="1"/>
            <a:r>
              <a:rPr lang="en-US" sz="2600" b="1" u="sng" smtClean="0"/>
              <a:t>Shortened Cakes:</a:t>
            </a:r>
          </a:p>
          <a:p>
            <a:pPr eaLnBrk="1" hangingPunct="1"/>
            <a:r>
              <a:rPr lang="en-US" sz="2600" smtClean="0"/>
              <a:t>Also called </a:t>
            </a:r>
            <a:r>
              <a:rPr lang="ja-JP" altLang="en-US" sz="2600" smtClean="0"/>
              <a:t>“</a:t>
            </a:r>
            <a:r>
              <a:rPr lang="en-US" altLang="ja-JP" sz="2600" smtClean="0"/>
              <a:t>butter cakes</a:t>
            </a:r>
            <a:r>
              <a:rPr lang="ja-JP" altLang="en-US" sz="2600" smtClean="0"/>
              <a:t>”</a:t>
            </a:r>
            <a:endParaRPr lang="en-US" altLang="ja-JP" sz="2600" smtClean="0"/>
          </a:p>
          <a:p>
            <a:pPr lvl="1" eaLnBrk="1" hangingPunct="1"/>
            <a:r>
              <a:rPr lang="en-US" smtClean="0"/>
              <a:t>Contain </a:t>
            </a:r>
            <a:r>
              <a:rPr lang="en-US" smtClean="0">
                <a:solidFill>
                  <a:srgbClr val="FF6600"/>
                </a:solidFill>
              </a:rPr>
              <a:t>fat</a:t>
            </a:r>
          </a:p>
          <a:p>
            <a:pPr lvl="2" eaLnBrk="1" hangingPunct="1"/>
            <a:r>
              <a:rPr lang="en-US" b="1" u="sng" smtClean="0"/>
              <a:t>Solid fat:</a:t>
            </a:r>
            <a:r>
              <a:rPr lang="en-US" smtClean="0"/>
              <a:t> butter, margarine or vegetable shortening.</a:t>
            </a:r>
          </a:p>
          <a:p>
            <a:pPr lvl="2" eaLnBrk="1" hangingPunct="1"/>
            <a:r>
              <a:rPr lang="en-US" b="1" u="sng" smtClean="0"/>
              <a:t>Liquid fat: </a:t>
            </a:r>
            <a:r>
              <a:rPr lang="en-US" smtClean="0"/>
              <a:t>oil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chemical leavening agents</a:t>
            </a:r>
          </a:p>
          <a:p>
            <a:pPr lvl="1" eaLnBrk="1" hangingPunct="1"/>
            <a:r>
              <a:rPr lang="en-US" b="1" u="sng" smtClean="0">
                <a:solidFill>
                  <a:srgbClr val="FF6600"/>
                </a:solidFill>
              </a:rPr>
              <a:t>Texture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828800"/>
            <a:ext cx="4038600" cy="4648200"/>
          </a:xfrm>
        </p:spPr>
        <p:txBody>
          <a:bodyPr/>
          <a:lstStyle/>
          <a:p>
            <a:pPr eaLnBrk="1" hangingPunct="1"/>
            <a:r>
              <a:rPr lang="en-US" sz="2600" b="1" u="sng" smtClean="0"/>
              <a:t>Unshortened Cakes:</a:t>
            </a:r>
          </a:p>
          <a:p>
            <a:pPr eaLnBrk="1" hangingPunct="1"/>
            <a:r>
              <a:rPr lang="en-US" sz="2600" smtClean="0"/>
              <a:t>Also called </a:t>
            </a:r>
            <a:r>
              <a:rPr lang="ja-JP" altLang="en-US" sz="2600" smtClean="0"/>
              <a:t>“</a:t>
            </a:r>
            <a:r>
              <a:rPr lang="en-US" altLang="ja-JP" sz="2600" smtClean="0"/>
              <a:t>foam cakes</a:t>
            </a:r>
            <a:r>
              <a:rPr lang="ja-JP" altLang="en-US" sz="2600" smtClean="0"/>
              <a:t>”</a:t>
            </a:r>
            <a:endParaRPr lang="en-US" altLang="ja-JP" sz="2600" smtClean="0"/>
          </a:p>
          <a:p>
            <a:pPr eaLnBrk="1" hangingPunct="1"/>
            <a:r>
              <a:rPr lang="en-US" sz="2600" smtClean="0"/>
              <a:t>Contain </a:t>
            </a:r>
            <a:r>
              <a:rPr lang="en-US" sz="2600" smtClean="0">
                <a:solidFill>
                  <a:srgbClr val="FF6600"/>
                </a:solidFill>
              </a:rPr>
              <a:t>NO fat</a:t>
            </a:r>
          </a:p>
          <a:p>
            <a:pPr eaLnBrk="1" hangingPunct="1"/>
            <a:r>
              <a:rPr lang="en-US" sz="2600" smtClean="0">
                <a:solidFill>
                  <a:srgbClr val="FF6600"/>
                </a:solidFill>
              </a:rPr>
              <a:t>Leavened</a:t>
            </a:r>
            <a:r>
              <a:rPr lang="en-US" sz="2600" smtClean="0"/>
              <a:t> by steam and air</a:t>
            </a:r>
          </a:p>
          <a:p>
            <a:pPr eaLnBrk="1" hangingPunct="1"/>
            <a:r>
              <a:rPr lang="en-US" sz="2600" smtClean="0"/>
              <a:t>Contain </a:t>
            </a:r>
            <a:r>
              <a:rPr lang="en-US" sz="2600" smtClean="0">
                <a:solidFill>
                  <a:srgbClr val="FF6600"/>
                </a:solidFill>
              </a:rPr>
              <a:t>egg whites </a:t>
            </a:r>
            <a:r>
              <a:rPr lang="en-US" sz="2600" smtClean="0"/>
              <a:t>only</a:t>
            </a:r>
          </a:p>
          <a:p>
            <a:pPr eaLnBrk="1" hangingPunct="1"/>
            <a:r>
              <a:rPr lang="en-US" sz="2600" smtClean="0"/>
              <a:t>Very </a:t>
            </a:r>
            <a:r>
              <a:rPr lang="en-US" sz="2600" smtClean="0">
                <a:solidFill>
                  <a:srgbClr val="FF6600"/>
                </a:solidFill>
              </a:rPr>
              <a:t>Spongy </a:t>
            </a:r>
          </a:p>
        </p:txBody>
      </p:sp>
    </p:spTree>
    <p:extLst>
      <p:ext uri="{BB962C8B-B14F-4D97-AF65-F5344CB8AC3E}">
        <p14:creationId xmlns:p14="http://schemas.microsoft.com/office/powerpoint/2010/main" val="5467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continued.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05000"/>
            <a:ext cx="3962400" cy="4572000"/>
          </a:xfrm>
        </p:spPr>
        <p:txBody>
          <a:bodyPr/>
          <a:lstStyle/>
          <a:p>
            <a:pPr eaLnBrk="1" hangingPunct="1"/>
            <a:r>
              <a:rPr lang="en-US" sz="2600" b="1" u="sng" smtClean="0"/>
              <a:t>Shortened</a:t>
            </a:r>
          </a:p>
          <a:p>
            <a:pPr eaLnBrk="1" hangingPunct="1"/>
            <a:r>
              <a:rPr lang="en-US" sz="2600" smtClean="0"/>
              <a:t>Texture: tender, moist and velvety. </a:t>
            </a:r>
          </a:p>
          <a:p>
            <a:pPr eaLnBrk="1" hangingPunct="1"/>
            <a:r>
              <a:rPr lang="en-US" sz="2600" smtClean="0"/>
              <a:t>Eggs: use whole egg</a:t>
            </a:r>
          </a:p>
          <a:p>
            <a:pPr eaLnBrk="1" hangingPunct="1"/>
            <a:r>
              <a:rPr lang="en-US" sz="2600" smtClean="0"/>
              <a:t>Example: cake</a:t>
            </a:r>
          </a:p>
        </p:txBody>
      </p:sp>
      <p:sp>
        <p:nvSpPr>
          <p:cNvPr id="512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905000"/>
            <a:ext cx="4191000" cy="4572000"/>
          </a:xfrm>
        </p:spPr>
        <p:txBody>
          <a:bodyPr/>
          <a:lstStyle/>
          <a:p>
            <a:pPr eaLnBrk="1" hangingPunct="1"/>
            <a:r>
              <a:rPr lang="en-US" sz="2600" b="1" u="sng" smtClean="0"/>
              <a:t>Unshortened</a:t>
            </a:r>
          </a:p>
          <a:p>
            <a:pPr eaLnBrk="1" hangingPunct="1"/>
            <a:r>
              <a:rPr lang="en-US" sz="2600" smtClean="0"/>
              <a:t>Texture: light and fluffy</a:t>
            </a:r>
          </a:p>
          <a:p>
            <a:pPr eaLnBrk="1" hangingPunct="1"/>
            <a:r>
              <a:rPr lang="en-US" sz="2600" smtClean="0"/>
              <a:t>Eggs: only use egg whites</a:t>
            </a:r>
          </a:p>
          <a:p>
            <a:pPr eaLnBrk="1" hangingPunct="1"/>
            <a:r>
              <a:rPr lang="en-US" sz="2600" smtClean="0"/>
              <a:t>Example: angel food cake</a:t>
            </a:r>
          </a:p>
        </p:txBody>
      </p:sp>
      <p:pic>
        <p:nvPicPr>
          <p:cNvPr id="5125" name="Picture 9" descr="angel-food-cak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572000"/>
            <a:ext cx="2971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1" descr="Orange%2520Cake%252006%2520framed%255B3%255D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91000"/>
            <a:ext cx="34290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58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Chiffon Cakes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447800"/>
            <a:ext cx="4038600" cy="4572000"/>
          </a:xfrm>
        </p:spPr>
        <p:txBody>
          <a:bodyPr/>
          <a:lstStyle/>
          <a:p>
            <a:pPr eaLnBrk="1" hangingPunct="1"/>
            <a:r>
              <a:rPr lang="en-US" sz="2600" smtClean="0"/>
              <a:t>Cross between shortened and </a:t>
            </a:r>
            <a:r>
              <a:rPr lang="en-US" sz="2600" smtClean="0">
                <a:solidFill>
                  <a:srgbClr val="FF6600"/>
                </a:solidFill>
              </a:rPr>
              <a:t>unshortened</a:t>
            </a:r>
            <a:r>
              <a:rPr lang="en-US" sz="2600" smtClean="0"/>
              <a:t> cakes</a:t>
            </a:r>
          </a:p>
          <a:p>
            <a:pPr eaLnBrk="1" hangingPunct="1"/>
            <a:r>
              <a:rPr lang="en-US" sz="2600" smtClean="0"/>
              <a:t>Contain fat (shortened)</a:t>
            </a:r>
          </a:p>
          <a:p>
            <a:pPr eaLnBrk="1" hangingPunct="1"/>
            <a:r>
              <a:rPr lang="en-US" sz="2600" smtClean="0"/>
              <a:t>Use </a:t>
            </a:r>
            <a:r>
              <a:rPr lang="en-US" sz="2600" smtClean="0">
                <a:solidFill>
                  <a:srgbClr val="FF6600"/>
                </a:solidFill>
              </a:rPr>
              <a:t>beaten egg whites </a:t>
            </a:r>
            <a:r>
              <a:rPr lang="en-US" sz="2600" smtClean="0"/>
              <a:t>(unshortened)</a:t>
            </a:r>
          </a:p>
          <a:p>
            <a:pPr eaLnBrk="1" hangingPunct="1"/>
            <a:r>
              <a:rPr lang="en-US" sz="2600" smtClean="0">
                <a:solidFill>
                  <a:srgbClr val="FF6600"/>
                </a:solidFill>
              </a:rPr>
              <a:t>Large volume </a:t>
            </a:r>
            <a:r>
              <a:rPr lang="en-US" sz="2600" smtClean="0"/>
              <a:t>but not as light as unshortened.</a:t>
            </a:r>
          </a:p>
        </p:txBody>
      </p:sp>
      <p:pic>
        <p:nvPicPr>
          <p:cNvPr id="6148" name="Picture 6" descr="Choc_Chiffon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4635500" cy="3476625"/>
          </a:xfrm>
        </p:spPr>
      </p:pic>
    </p:spTree>
    <p:extLst>
      <p:ext uri="{BB962C8B-B14F-4D97-AF65-F5344CB8AC3E}">
        <p14:creationId xmlns:p14="http://schemas.microsoft.com/office/powerpoint/2010/main" val="215064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Ingredients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4343400" cy="4191000"/>
          </a:xfrm>
        </p:spPr>
        <p:txBody>
          <a:bodyPr/>
          <a:lstStyle/>
          <a:p>
            <a:pPr eaLnBrk="1" hangingPunct="1"/>
            <a:r>
              <a:rPr lang="en-US" sz="2600" smtClean="0"/>
              <a:t>Flour:</a:t>
            </a:r>
          </a:p>
          <a:p>
            <a:pPr lvl="1" eaLnBrk="1" hangingPunct="1"/>
            <a:endParaRPr lang="en-US" sz="2400" smtClean="0"/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533400" y="2438400"/>
            <a:ext cx="7620000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2800" smtClean="0">
                <a:solidFill>
                  <a:srgbClr val="000000"/>
                </a:solidFill>
              </a:rPr>
              <a:t>Creates the </a:t>
            </a:r>
            <a:r>
              <a:rPr lang="en-US" sz="2800" smtClean="0">
                <a:solidFill>
                  <a:srgbClr val="FF6600"/>
                </a:solidFill>
              </a:rPr>
              <a:t>structure</a:t>
            </a:r>
            <a:r>
              <a:rPr lang="en-US" sz="2800" smtClean="0">
                <a:solidFill>
                  <a:srgbClr val="000000"/>
                </a:solidFill>
              </a:rPr>
              <a:t> of the cake</a:t>
            </a:r>
          </a:p>
          <a:p>
            <a:pPr lvl="1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2800" smtClean="0">
                <a:solidFill>
                  <a:srgbClr val="000000"/>
                </a:solidFill>
              </a:rPr>
              <a:t>Cake flour</a:t>
            </a:r>
          </a:p>
          <a:p>
            <a:pPr lvl="2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400" smtClean="0">
                <a:solidFill>
                  <a:srgbClr val="000000"/>
                </a:solidFill>
              </a:rPr>
              <a:t>Contains less gluten</a:t>
            </a:r>
          </a:p>
          <a:p>
            <a:pPr lvl="2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400" smtClean="0">
                <a:solidFill>
                  <a:srgbClr val="000000"/>
                </a:solidFill>
              </a:rPr>
              <a:t>More velvety</a:t>
            </a:r>
          </a:p>
          <a:p>
            <a:pPr lvl="2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400" smtClean="0">
                <a:solidFill>
                  <a:srgbClr val="000000"/>
                </a:solidFill>
              </a:rPr>
              <a:t>Delicate</a:t>
            </a:r>
          </a:p>
          <a:p>
            <a:pPr lvl="1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2800" smtClean="0">
                <a:solidFill>
                  <a:srgbClr val="FF6600"/>
                </a:solidFill>
              </a:rPr>
              <a:t>All-purpose flour</a:t>
            </a:r>
          </a:p>
          <a:p>
            <a:pPr lvl="2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400" smtClean="0">
                <a:solidFill>
                  <a:srgbClr val="000000"/>
                </a:solidFill>
              </a:rPr>
              <a:t>Contains more gluten</a:t>
            </a:r>
          </a:p>
          <a:p>
            <a:pPr lvl="2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400" smtClean="0">
                <a:solidFill>
                  <a:srgbClr val="FF6600"/>
                </a:solidFill>
              </a:rPr>
              <a:t>Remove 2 Tbsp. per cup of flour</a:t>
            </a:r>
          </a:p>
          <a:p>
            <a:pPr lvl="1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2800" smtClean="0">
                <a:solidFill>
                  <a:srgbClr val="000000"/>
                </a:solidFill>
              </a:rPr>
              <a:t>Sift the flour  </a:t>
            </a:r>
          </a:p>
        </p:txBody>
      </p:sp>
      <p:pic>
        <p:nvPicPr>
          <p:cNvPr id="7173" name="Picture 9" descr="MCj0264308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4600" y="2667000"/>
            <a:ext cx="2644775" cy="2667000"/>
          </a:xfrm>
        </p:spPr>
      </p:pic>
    </p:spTree>
    <p:extLst>
      <p:ext uri="{BB962C8B-B14F-4D97-AF65-F5344CB8AC3E}">
        <p14:creationId xmlns:p14="http://schemas.microsoft.com/office/powerpoint/2010/main" val="229211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Baked products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5200" i="1" dirty="0" smtClean="0">
                <a:solidFill>
                  <a:srgbClr val="FF0000"/>
                </a:solidFill>
              </a:rPr>
              <a:t>	</a:t>
            </a:r>
            <a:r>
              <a:rPr lang="en-US" dirty="0" smtClean="0"/>
              <a:t>are foods manufactured from recipes largely based on </a:t>
            </a:r>
            <a:r>
              <a:rPr lang="en-US" i="1" dirty="0" smtClean="0"/>
              <a:t>or </a:t>
            </a:r>
            <a:r>
              <a:rPr lang="en-US" dirty="0" smtClean="0"/>
              <a:t>containing significant quantities of wheat or other cereal flours which are blended with other ingredients, are formed into distinctive shapes and undergo a heat-processing step which involves the removal of moisture in an oven located in a bakery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Ingredients, cont’d…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05000"/>
            <a:ext cx="6781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b="1" u="sng" smtClean="0"/>
              <a:t>Sugar: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Functions: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Flavor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Improves texture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>
                <a:solidFill>
                  <a:srgbClr val="FF6600"/>
                </a:solidFill>
              </a:rPr>
              <a:t>Helps brown the cake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Brown or white (granulated) sugar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Use the one the recipe calls for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smtClean="0"/>
              <a:t>Eggs: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Improve </a:t>
            </a:r>
            <a:r>
              <a:rPr lang="en-US" sz="2400" smtClean="0">
                <a:solidFill>
                  <a:srgbClr val="FF6600"/>
                </a:solidFill>
              </a:rPr>
              <a:t>color and texture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Make the cake light and fluffy</a:t>
            </a:r>
          </a:p>
          <a:p>
            <a:pPr eaLnBrk="1" hangingPunct="1">
              <a:lnSpc>
                <a:spcPct val="90000"/>
              </a:lnSpc>
            </a:pPr>
            <a:endParaRPr lang="en-US" sz="2600" smtClean="0"/>
          </a:p>
        </p:txBody>
      </p:sp>
      <p:pic>
        <p:nvPicPr>
          <p:cNvPr id="8196" name="Picture 8" descr="j021594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4600" y="1752600"/>
            <a:ext cx="2587625" cy="1981200"/>
          </a:xfrm>
        </p:spPr>
      </p:pic>
    </p:spTree>
    <p:extLst>
      <p:ext uri="{BB962C8B-B14F-4D97-AF65-F5344CB8AC3E}">
        <p14:creationId xmlns:p14="http://schemas.microsoft.com/office/powerpoint/2010/main" val="307717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Ingredients, cont’d…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1905000"/>
            <a:ext cx="5410200" cy="4343400"/>
          </a:xfrm>
        </p:spPr>
        <p:txBody>
          <a:bodyPr/>
          <a:lstStyle/>
          <a:p>
            <a:pPr eaLnBrk="1" hangingPunct="1"/>
            <a:r>
              <a:rPr lang="en-US" sz="2600" b="1" u="sng" smtClean="0"/>
              <a:t>Liquid: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sz="2800" smtClean="0">
                <a:solidFill>
                  <a:srgbClr val="000000"/>
                </a:solidFill>
              </a:rPr>
              <a:t>Provides </a:t>
            </a:r>
            <a:r>
              <a:rPr lang="en-US" sz="2800" smtClean="0">
                <a:solidFill>
                  <a:srgbClr val="FF6600"/>
                </a:solidFill>
              </a:rPr>
              <a:t>moisture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sz="2800" smtClean="0">
                <a:solidFill>
                  <a:srgbClr val="000000"/>
                </a:solidFill>
              </a:rPr>
              <a:t>Helps blend ingredients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sz="2800" smtClean="0">
                <a:solidFill>
                  <a:srgbClr val="000000"/>
                </a:solidFill>
              </a:rPr>
              <a:t>Examples:</a:t>
            </a:r>
          </a:p>
          <a:p>
            <a:pPr lvl="1" eaLnBrk="1" hangingPunct="1">
              <a:buClrTx/>
              <a:buSzTx/>
              <a:buFontTx/>
              <a:buChar char="–"/>
            </a:pPr>
            <a:r>
              <a:rPr lang="en-US" smtClean="0">
                <a:solidFill>
                  <a:srgbClr val="FF6600"/>
                </a:solidFill>
              </a:rPr>
              <a:t>Milk</a:t>
            </a:r>
          </a:p>
          <a:p>
            <a:pPr lvl="1" eaLnBrk="1" hangingPunct="1">
              <a:buClrTx/>
              <a:buSzTx/>
              <a:buFontTx/>
              <a:buChar char="–"/>
            </a:pPr>
            <a:r>
              <a:rPr lang="en-US" smtClean="0">
                <a:solidFill>
                  <a:srgbClr val="000000"/>
                </a:solidFill>
              </a:rPr>
              <a:t>Buttermilk</a:t>
            </a:r>
          </a:p>
          <a:p>
            <a:pPr lvl="1" eaLnBrk="1" hangingPunct="1">
              <a:buClrTx/>
              <a:buSzTx/>
              <a:buFontTx/>
              <a:buChar char="–"/>
            </a:pPr>
            <a:r>
              <a:rPr lang="en-US" smtClean="0">
                <a:solidFill>
                  <a:srgbClr val="FF6600"/>
                </a:solidFill>
              </a:rPr>
              <a:t>Juice</a:t>
            </a:r>
          </a:p>
          <a:p>
            <a:pPr lvl="1" eaLnBrk="1" hangingPunct="1">
              <a:buClrTx/>
              <a:buSzTx/>
              <a:buFontTx/>
              <a:buChar char="–"/>
            </a:pPr>
            <a:r>
              <a:rPr lang="en-US" smtClean="0">
                <a:solidFill>
                  <a:srgbClr val="000000"/>
                </a:solidFill>
              </a:rPr>
              <a:t>Pop</a:t>
            </a:r>
          </a:p>
          <a:p>
            <a:pPr eaLnBrk="1" hangingPunct="1"/>
            <a:endParaRPr lang="en-US" sz="2800" smtClean="0"/>
          </a:p>
        </p:txBody>
      </p:sp>
      <p:pic>
        <p:nvPicPr>
          <p:cNvPr id="9220" name="Picture 4" descr="MCj0334366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400" y="1752600"/>
            <a:ext cx="2049463" cy="4203700"/>
          </a:xfrm>
        </p:spPr>
      </p:pic>
    </p:spTree>
    <p:extLst>
      <p:ext uri="{BB962C8B-B14F-4D97-AF65-F5344CB8AC3E}">
        <p14:creationId xmlns:p14="http://schemas.microsoft.com/office/powerpoint/2010/main" val="333040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Ingredients, cont’d…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6553200" cy="4114800"/>
          </a:xfrm>
        </p:spPr>
        <p:txBody>
          <a:bodyPr/>
          <a:lstStyle/>
          <a:p>
            <a:pPr eaLnBrk="1" hangingPunct="1"/>
            <a:r>
              <a:rPr lang="en-US" sz="2800" b="1" u="sng" smtClean="0"/>
              <a:t>Salt: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Provides flavoring</a:t>
            </a:r>
            <a:r>
              <a:rPr lang="en-US" smtClean="0"/>
              <a:t>.</a:t>
            </a:r>
          </a:p>
          <a:p>
            <a:pPr eaLnBrk="1" hangingPunct="1"/>
            <a:r>
              <a:rPr lang="en-US" sz="2800" b="1" u="sng" smtClean="0"/>
              <a:t>Fat: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Tenderizes</a:t>
            </a:r>
            <a:r>
              <a:rPr lang="en-US" smtClean="0"/>
              <a:t> the cake.</a:t>
            </a:r>
          </a:p>
          <a:p>
            <a:pPr lvl="1" eaLnBrk="1" hangingPunct="1"/>
            <a:r>
              <a:rPr lang="en-US" smtClean="0"/>
              <a:t>Shortened cakes contain </a:t>
            </a:r>
            <a:r>
              <a:rPr lang="en-US" smtClean="0">
                <a:solidFill>
                  <a:srgbClr val="FF6600"/>
                </a:solidFill>
              </a:rPr>
              <a:t>butter, margarine or vegetable shortening</a:t>
            </a:r>
            <a:r>
              <a:rPr lang="en-US" smtClean="0"/>
              <a:t>.</a:t>
            </a:r>
          </a:p>
          <a:p>
            <a:pPr lvl="1" eaLnBrk="1" hangingPunct="1"/>
            <a:r>
              <a:rPr lang="en-US" smtClean="0"/>
              <a:t>Chiffon contain </a:t>
            </a:r>
            <a:r>
              <a:rPr lang="en-US" smtClean="0">
                <a:solidFill>
                  <a:srgbClr val="FF6600"/>
                </a:solidFill>
              </a:rPr>
              <a:t>oil</a:t>
            </a:r>
            <a:r>
              <a:rPr lang="en-US" smtClean="0"/>
              <a:t>.</a:t>
            </a:r>
          </a:p>
        </p:txBody>
      </p:sp>
      <p:pic>
        <p:nvPicPr>
          <p:cNvPr id="10244" name="Picture 4" descr="MCj0349011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2438400"/>
            <a:ext cx="1579563" cy="1824038"/>
          </a:xfrm>
        </p:spPr>
      </p:pic>
    </p:spTree>
    <p:extLst>
      <p:ext uri="{BB962C8B-B14F-4D97-AF65-F5344CB8AC3E}">
        <p14:creationId xmlns:p14="http://schemas.microsoft.com/office/powerpoint/2010/main" val="182846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Cake Ingredients, cont’d…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057400"/>
            <a:ext cx="7010400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mtClean="0"/>
              <a:t>Cream of tartar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smtClean="0"/>
              <a:t>	stabilizes </a:t>
            </a:r>
            <a:r>
              <a:rPr lang="en-US" smtClean="0">
                <a:solidFill>
                  <a:srgbClr val="FF6600"/>
                </a:solidFill>
              </a:rPr>
              <a:t>egg white </a:t>
            </a:r>
            <a:r>
              <a:rPr lang="en-US" smtClean="0"/>
              <a:t>protein and increases the volume of the cake.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FF6600"/>
                </a:solidFill>
              </a:rPr>
              <a:t>Leavening: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Causes cake to rise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Cake becomes porous (holes in it)</a:t>
            </a:r>
          </a:p>
          <a:p>
            <a:pPr lvl="1" eaLnBrk="1" hangingPunct="1"/>
            <a:r>
              <a:rPr lang="en-US" smtClean="0">
                <a:solidFill>
                  <a:srgbClr val="FF6600"/>
                </a:solidFill>
              </a:rPr>
              <a:t>Examples:</a:t>
            </a:r>
          </a:p>
          <a:p>
            <a:pPr lvl="2" eaLnBrk="1" hangingPunct="1"/>
            <a:r>
              <a:rPr lang="en-US" smtClean="0">
                <a:solidFill>
                  <a:srgbClr val="FF6600"/>
                </a:solidFill>
              </a:rPr>
              <a:t>Baking Powder, Baking Soda and Air</a:t>
            </a:r>
          </a:p>
        </p:txBody>
      </p:sp>
    </p:spTree>
    <p:extLst>
      <p:ext uri="{BB962C8B-B14F-4D97-AF65-F5344CB8AC3E}">
        <p14:creationId xmlns:p14="http://schemas.microsoft.com/office/powerpoint/2010/main" val="214429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Preparing cakes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05000"/>
            <a:ext cx="6934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Preparing Pans</a:t>
            </a:r>
            <a:endParaRPr lang="en-US" sz="3200" smtClean="0"/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Prepare as directed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Panning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Preparing the </a:t>
            </a:r>
            <a:r>
              <a:rPr lang="en-US" smtClean="0">
                <a:solidFill>
                  <a:srgbClr val="FF6600"/>
                </a:solidFill>
              </a:rPr>
              <a:t>cake pans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800" smtClean="0">
                <a:solidFill>
                  <a:srgbClr val="FF6600"/>
                </a:solidFill>
              </a:rPr>
              <a:t>Grease &amp; lightly dust with flour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800" smtClean="0"/>
              <a:t>Shake out extra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800" smtClean="0"/>
              <a:t>Or line with waxed paper cut to size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Angel food-cake must be in a ungreased pans</a:t>
            </a:r>
            <a:endParaRPr lang="en-US" sz="2600" smtClean="0"/>
          </a:p>
        </p:txBody>
      </p:sp>
      <p:pic>
        <p:nvPicPr>
          <p:cNvPr id="12292" name="Picture 4" descr="MCj0340980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143000"/>
            <a:ext cx="2774950" cy="2392363"/>
          </a:xfrm>
        </p:spPr>
      </p:pic>
    </p:spTree>
    <p:extLst>
      <p:ext uri="{BB962C8B-B14F-4D97-AF65-F5344CB8AC3E}">
        <p14:creationId xmlns:p14="http://schemas.microsoft.com/office/powerpoint/2010/main" val="9425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Mixing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Overmixing</a:t>
            </a:r>
            <a:r>
              <a:rPr lang="en-US" smtClean="0"/>
              <a:t>-cake is tough, angle food and sponge cakes will be smaller</a:t>
            </a:r>
          </a:p>
          <a:p>
            <a:pPr eaLnBrk="1" hangingPunct="1"/>
            <a:r>
              <a:rPr lang="en-US" smtClean="0"/>
              <a:t>Baking-use </a:t>
            </a:r>
            <a:r>
              <a:rPr lang="en-US" smtClean="0">
                <a:solidFill>
                  <a:srgbClr val="FF6600"/>
                </a:solidFill>
              </a:rPr>
              <a:t>correct</a:t>
            </a:r>
            <a:r>
              <a:rPr lang="en-US" smtClean="0"/>
              <a:t> size pan</a:t>
            </a:r>
          </a:p>
        </p:txBody>
      </p:sp>
      <p:sp>
        <p:nvSpPr>
          <p:cNvPr id="13316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Preheat over for most cakes</a:t>
            </a:r>
          </a:p>
          <a:p>
            <a:pPr eaLnBrk="1" hangingPunct="1"/>
            <a:r>
              <a:rPr lang="en-US" smtClean="0"/>
              <a:t>Exception-</a:t>
            </a:r>
            <a:r>
              <a:rPr lang="en-US" smtClean="0">
                <a:solidFill>
                  <a:srgbClr val="FF6600"/>
                </a:solidFill>
              </a:rPr>
              <a:t>cold oven pound cake</a:t>
            </a:r>
            <a:r>
              <a:rPr lang="en-US" smtClean="0"/>
              <a:t>-start baking in cold oven.</a:t>
            </a:r>
          </a:p>
        </p:txBody>
      </p:sp>
    </p:spTree>
    <p:extLst>
      <p:ext uri="{BB962C8B-B14F-4D97-AF65-F5344CB8AC3E}">
        <p14:creationId xmlns:p14="http://schemas.microsoft.com/office/powerpoint/2010/main" val="21624451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Measuring	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905000"/>
            <a:ext cx="8229600" cy="4114800"/>
          </a:xfrm>
        </p:spPr>
        <p:txBody>
          <a:bodyPr/>
          <a:lstStyle/>
          <a:p>
            <a:pPr eaLnBrk="1" hangingPunct="1"/>
            <a:r>
              <a:rPr lang="en-US" smtClean="0"/>
              <a:t>Must be </a:t>
            </a:r>
            <a:r>
              <a:rPr lang="en-US" smtClean="0">
                <a:solidFill>
                  <a:srgbClr val="FF6600"/>
                </a:solidFill>
              </a:rPr>
              <a:t>precise</a:t>
            </a:r>
            <a:r>
              <a:rPr lang="en-US" smtClean="0"/>
              <a:t>.</a:t>
            </a:r>
          </a:p>
          <a:p>
            <a:pPr eaLnBrk="1" hangingPunct="1"/>
            <a:r>
              <a:rPr lang="en-US" smtClean="0"/>
              <a:t>Too much flour= </a:t>
            </a:r>
            <a:r>
              <a:rPr lang="en-US" smtClean="0">
                <a:solidFill>
                  <a:srgbClr val="FF6600"/>
                </a:solidFill>
              </a:rPr>
              <a:t>dry</a:t>
            </a:r>
          </a:p>
          <a:p>
            <a:pPr eaLnBrk="1" hangingPunct="1"/>
            <a:r>
              <a:rPr lang="en-US" smtClean="0"/>
              <a:t>Too little flour= </a:t>
            </a:r>
            <a:r>
              <a:rPr lang="en-US" smtClean="0">
                <a:solidFill>
                  <a:srgbClr val="FF6600"/>
                </a:solidFill>
              </a:rPr>
              <a:t>lacks structure and weak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Too much fat/sugar= cake is heavy, </a:t>
            </a:r>
            <a:r>
              <a:rPr lang="en-US" smtClean="0">
                <a:solidFill>
                  <a:srgbClr val="FF6600"/>
                </a:solidFill>
              </a:rPr>
              <a:t>sad</a:t>
            </a:r>
          </a:p>
          <a:p>
            <a:pPr eaLnBrk="1" hangingPunct="1"/>
            <a:r>
              <a:rPr lang="en-US" smtClean="0"/>
              <a:t>Too little fat/sugar</a:t>
            </a:r>
            <a:r>
              <a:rPr lang="en-US" smtClean="0">
                <a:solidFill>
                  <a:srgbClr val="FF6600"/>
                </a:solidFill>
              </a:rPr>
              <a:t>=cake will be less tender</a:t>
            </a:r>
          </a:p>
        </p:txBody>
      </p:sp>
    </p:spTree>
    <p:extLst>
      <p:ext uri="{BB962C8B-B14F-4D97-AF65-F5344CB8AC3E}">
        <p14:creationId xmlns:p14="http://schemas.microsoft.com/office/powerpoint/2010/main" val="19439716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Mixing Methods: </a:t>
            </a:r>
            <a:br>
              <a:rPr lang="en-US" smtClean="0"/>
            </a:br>
            <a:r>
              <a:rPr lang="en-US" smtClean="0"/>
              <a:t>Conventional Method</a:t>
            </a:r>
          </a:p>
        </p:txBody>
      </p:sp>
      <p:pic>
        <p:nvPicPr>
          <p:cNvPr id="15363" name="Picture 4" descr="Conventional Metho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52600"/>
            <a:ext cx="9144000" cy="2587625"/>
          </a:xfrm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990600" y="4419600"/>
            <a:ext cx="69342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Cream </a:t>
            </a:r>
            <a:r>
              <a:rPr lang="en-US" sz="2400" b="1" smtClean="0">
                <a:solidFill>
                  <a:srgbClr val="FF6600"/>
                </a:solidFill>
              </a:rPr>
              <a:t>sugar and fat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Beat in </a:t>
            </a:r>
            <a:r>
              <a:rPr lang="en-US" sz="2400" b="1" smtClean="0">
                <a:solidFill>
                  <a:srgbClr val="FF6600"/>
                </a:solidFill>
              </a:rPr>
              <a:t>eggs</a:t>
            </a:r>
            <a:r>
              <a:rPr lang="en-US" sz="2400" b="1" smtClean="0">
                <a:solidFill>
                  <a:srgbClr val="336666"/>
                </a:solidFill>
              </a:rPr>
              <a:t> one at a time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Add dry ingredients </a:t>
            </a:r>
            <a:r>
              <a:rPr lang="en-US" sz="2400" b="1" u="sng" smtClean="0">
                <a:solidFill>
                  <a:srgbClr val="FF6600"/>
                </a:solidFill>
              </a:rPr>
              <a:t>alternately</a:t>
            </a:r>
            <a:r>
              <a:rPr lang="en-US" sz="2400" b="1" u="sng" smtClean="0">
                <a:solidFill>
                  <a:srgbClr val="336666"/>
                </a:solidFill>
              </a:rPr>
              <a:t> </a:t>
            </a:r>
            <a:r>
              <a:rPr lang="en-US" sz="2400" b="1" smtClean="0">
                <a:solidFill>
                  <a:srgbClr val="336666"/>
                </a:solidFill>
              </a:rPr>
              <a:t>with liquid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Beat 2 min.</a:t>
            </a:r>
          </a:p>
          <a:p>
            <a:pPr marL="342900" indent="-342900" fontAlgn="base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endParaRPr lang="en-US" sz="2400" b="1" smtClean="0">
              <a:solidFill>
                <a:srgbClr val="3366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38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Mixing Methods:</a:t>
            </a:r>
            <a:br>
              <a:rPr lang="en-US" smtClean="0"/>
            </a:br>
            <a:r>
              <a:rPr lang="en-US" smtClean="0"/>
              <a:t>Quick Method</a:t>
            </a:r>
          </a:p>
        </p:txBody>
      </p:sp>
      <p:pic>
        <p:nvPicPr>
          <p:cNvPr id="16387" name="Picture 4" descr="Quick Metho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5900"/>
            <a:ext cx="8005763" cy="3941763"/>
          </a:xfrm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886200" y="3657600"/>
            <a:ext cx="48768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Sift </a:t>
            </a:r>
            <a:r>
              <a:rPr lang="en-US" sz="2400" b="1" smtClean="0">
                <a:solidFill>
                  <a:srgbClr val="FF6600"/>
                </a:solidFill>
              </a:rPr>
              <a:t>dry ingredients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Beat in </a:t>
            </a:r>
            <a:r>
              <a:rPr lang="en-US" sz="2400" b="1" smtClean="0">
                <a:solidFill>
                  <a:srgbClr val="FF6600"/>
                </a:solidFill>
              </a:rPr>
              <a:t>shortening</a:t>
            </a:r>
            <a:r>
              <a:rPr lang="en-US" sz="2400" b="1" smtClean="0">
                <a:solidFill>
                  <a:srgbClr val="336666"/>
                </a:solidFill>
              </a:rPr>
              <a:t> 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Add ½ of the milk 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Beat 2 min. (300 strokes w/spoon)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Add </a:t>
            </a:r>
            <a:r>
              <a:rPr lang="en-US" sz="2400" b="1" smtClean="0">
                <a:solidFill>
                  <a:srgbClr val="FF6600"/>
                </a:solidFill>
              </a:rPr>
              <a:t>the rest of the liquids </a:t>
            </a:r>
            <a:r>
              <a:rPr lang="en-US" sz="2400" b="1" smtClean="0">
                <a:solidFill>
                  <a:srgbClr val="336666"/>
                </a:solidFill>
              </a:rPr>
              <a:t>&amp; </a:t>
            </a:r>
            <a:r>
              <a:rPr lang="en-US" sz="2400" b="1" smtClean="0">
                <a:solidFill>
                  <a:srgbClr val="FF6600"/>
                </a:solidFill>
              </a:rPr>
              <a:t>beaten eggs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smtClean="0">
                <a:solidFill>
                  <a:srgbClr val="336666"/>
                </a:solidFill>
              </a:rPr>
              <a:t>Beat 2 min. more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2400" b="1" smtClean="0">
              <a:solidFill>
                <a:srgbClr val="33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79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Baking cakes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05000"/>
            <a:ext cx="7772400" cy="4419600"/>
          </a:xfrm>
        </p:spPr>
        <p:txBody>
          <a:bodyPr/>
          <a:lstStyle/>
          <a:p>
            <a:pPr eaLnBrk="1" hangingPunct="1"/>
            <a:r>
              <a:rPr lang="en-US" sz="2400" smtClean="0"/>
              <a:t>Follow directions for:</a:t>
            </a:r>
          </a:p>
          <a:p>
            <a:pPr lvl="1" eaLnBrk="1" hangingPunct="1"/>
            <a:r>
              <a:rPr lang="en-US" sz="2400" smtClean="0"/>
              <a:t>Specific pans</a:t>
            </a:r>
          </a:p>
          <a:p>
            <a:pPr lvl="1" eaLnBrk="1" hangingPunct="1"/>
            <a:r>
              <a:rPr lang="en-US" sz="2400" smtClean="0"/>
              <a:t>Oven temperature</a:t>
            </a:r>
          </a:p>
          <a:p>
            <a:pPr lvl="1" eaLnBrk="1" hangingPunct="1"/>
            <a:r>
              <a:rPr lang="en-US" sz="2400" smtClean="0"/>
              <a:t>Baking time</a:t>
            </a:r>
          </a:p>
          <a:p>
            <a:pPr eaLnBrk="1" hangingPunct="1"/>
            <a:r>
              <a:rPr lang="en-US" sz="2400" smtClean="0"/>
              <a:t>Pan size</a:t>
            </a:r>
          </a:p>
          <a:p>
            <a:pPr lvl="1" eaLnBrk="1" hangingPunct="1"/>
            <a:r>
              <a:rPr lang="en-US" sz="2400" smtClean="0"/>
              <a:t>Too large</a:t>
            </a:r>
            <a:r>
              <a:rPr lang="en-US" sz="2400" smtClean="0">
                <a:sym typeface="Wingdings" pitchFamily="2" charset="2"/>
              </a:rPr>
              <a:t>cake will not brown</a:t>
            </a:r>
          </a:p>
          <a:p>
            <a:pPr lvl="1" eaLnBrk="1" hangingPunct="1"/>
            <a:r>
              <a:rPr lang="en-US" sz="2400" smtClean="0">
                <a:sym typeface="Wingdings" pitchFamily="2" charset="2"/>
              </a:rPr>
              <a:t>Too smallbatter will overflow</a:t>
            </a:r>
          </a:p>
          <a:p>
            <a:pPr eaLnBrk="1" hangingPunct="1"/>
            <a:r>
              <a:rPr lang="en-US" sz="2400" smtClean="0"/>
              <a:t>Pan type</a:t>
            </a:r>
          </a:p>
          <a:p>
            <a:pPr lvl="1" eaLnBrk="1" hangingPunct="1"/>
            <a:r>
              <a:rPr lang="en-US" sz="2400" smtClean="0"/>
              <a:t>Aluminum Pans </a:t>
            </a:r>
            <a:r>
              <a:rPr lang="en-US" sz="2400" smtClean="0">
                <a:sym typeface="Wingdings" pitchFamily="2" charset="2"/>
              </a:rPr>
              <a:t> give the cake a light, dull finish</a:t>
            </a:r>
          </a:p>
          <a:p>
            <a:pPr lvl="1" eaLnBrk="1" hangingPunct="1"/>
            <a:r>
              <a:rPr lang="en-US" sz="2400" smtClean="0">
                <a:sym typeface="Wingdings" pitchFamily="2" charset="2"/>
              </a:rPr>
              <a:t>Dark, Coated Pans give the cake a dark, heavy crust</a:t>
            </a:r>
          </a:p>
        </p:txBody>
      </p:sp>
      <p:pic>
        <p:nvPicPr>
          <p:cNvPr id="17412" name="Picture 4" descr="j027920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1295400"/>
            <a:ext cx="3463925" cy="3243263"/>
          </a:xfrm>
        </p:spPr>
      </p:pic>
    </p:spTree>
    <p:extLst>
      <p:ext uri="{BB962C8B-B14F-4D97-AF65-F5344CB8AC3E}">
        <p14:creationId xmlns:p14="http://schemas.microsoft.com/office/powerpoint/2010/main" val="402923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Common English dictionary definitions for groups of baked</a:t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products include: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• </a:t>
            </a:r>
            <a:r>
              <a:rPr lang="en-US" dirty="0" smtClean="0">
                <a:solidFill>
                  <a:srgbClr val="0070C0"/>
                </a:solidFill>
              </a:rPr>
              <a:t>Bread</a:t>
            </a:r>
            <a:r>
              <a:rPr lang="en-US" dirty="0" smtClean="0"/>
              <a:t> – </a:t>
            </a:r>
            <a:r>
              <a:rPr lang="en-US" i="1" dirty="0" smtClean="0"/>
              <a:t>n. food made of flour or meal (and) baked</a:t>
            </a:r>
          </a:p>
          <a:p>
            <a:pPr>
              <a:buNone/>
            </a:pPr>
            <a:r>
              <a:rPr lang="en-US" dirty="0" smtClean="0"/>
              <a:t>• </a:t>
            </a:r>
            <a:r>
              <a:rPr lang="en-US" dirty="0" smtClean="0">
                <a:solidFill>
                  <a:srgbClr val="0070C0"/>
                </a:solidFill>
              </a:rPr>
              <a:t>Cake</a:t>
            </a:r>
            <a:r>
              <a:rPr lang="en-US" dirty="0" smtClean="0"/>
              <a:t> – </a:t>
            </a:r>
            <a:r>
              <a:rPr lang="en-US" i="1" dirty="0" smtClean="0"/>
              <a:t>n. baked, sweetened bread</a:t>
            </a:r>
          </a:p>
          <a:p>
            <a:pPr>
              <a:buNone/>
            </a:pPr>
            <a:r>
              <a:rPr lang="en-US" dirty="0" smtClean="0"/>
              <a:t>• </a:t>
            </a:r>
            <a:r>
              <a:rPr lang="en-US" dirty="0" smtClean="0">
                <a:solidFill>
                  <a:srgbClr val="0070C0"/>
                </a:solidFill>
              </a:rPr>
              <a:t>Biscuit </a:t>
            </a:r>
            <a:r>
              <a:rPr lang="en-US" dirty="0" smtClean="0"/>
              <a:t>– </a:t>
            </a:r>
            <a:r>
              <a:rPr lang="en-US" i="1" dirty="0" smtClean="0"/>
              <a:t>n. dry, small, thin variety of cake</a:t>
            </a:r>
          </a:p>
          <a:p>
            <a:pPr>
              <a:buNone/>
            </a:pPr>
            <a:r>
              <a:rPr lang="en-US" dirty="0" smtClean="0"/>
              <a:t>• </a:t>
            </a:r>
            <a:r>
              <a:rPr lang="en-US" dirty="0" smtClean="0">
                <a:solidFill>
                  <a:srgbClr val="0070C0"/>
                </a:solidFill>
              </a:rPr>
              <a:t>Pastry</a:t>
            </a:r>
            <a:r>
              <a:rPr lang="en-US" dirty="0" smtClean="0"/>
              <a:t> – </a:t>
            </a:r>
            <a:r>
              <a:rPr lang="en-US" i="1" dirty="0" smtClean="0"/>
              <a:t>n. article of food made chiefly of flour, fat and water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Testing for doneness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6096000" cy="4114800"/>
          </a:xfrm>
        </p:spPr>
        <p:txBody>
          <a:bodyPr/>
          <a:lstStyle/>
          <a:p>
            <a:pPr eaLnBrk="1" hangingPunct="1"/>
            <a:r>
              <a:rPr lang="en-US" smtClean="0"/>
              <a:t>Springs back to </a:t>
            </a:r>
            <a:r>
              <a:rPr lang="en-US" smtClean="0">
                <a:solidFill>
                  <a:srgbClr val="FF6600"/>
                </a:solidFill>
              </a:rPr>
              <a:t>shape</a:t>
            </a:r>
            <a:r>
              <a:rPr lang="en-US" smtClean="0"/>
              <a:t> or insert toothpick, should be clean when removed from cake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Cake tester</a:t>
            </a:r>
          </a:p>
        </p:txBody>
      </p:sp>
      <p:pic>
        <p:nvPicPr>
          <p:cNvPr id="18436" name="Picture 4" descr="1441445-13xhwtq_xl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00400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OXO Cake Tes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67150"/>
            <a:ext cx="2955925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0968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Removing a Shortened cake from the pan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6858000" cy="4114800"/>
          </a:xfrm>
        </p:spPr>
        <p:txBody>
          <a:bodyPr/>
          <a:lstStyle/>
          <a:p>
            <a:pPr eaLnBrk="1" hangingPunct="1"/>
            <a:r>
              <a:rPr lang="en-US" smtClean="0"/>
              <a:t>Cool </a:t>
            </a:r>
            <a:r>
              <a:rPr lang="en-US" smtClean="0">
                <a:solidFill>
                  <a:srgbClr val="FF6600"/>
                </a:solidFill>
              </a:rPr>
              <a:t>cake</a:t>
            </a:r>
            <a:r>
              <a:rPr lang="en-US" smtClean="0"/>
              <a:t> in pan</a:t>
            </a:r>
          </a:p>
          <a:p>
            <a:pPr eaLnBrk="1" hangingPunct="1"/>
            <a:r>
              <a:rPr lang="en-US" smtClean="0"/>
              <a:t>Run spatula around </a:t>
            </a:r>
            <a:r>
              <a:rPr lang="en-US" smtClean="0">
                <a:solidFill>
                  <a:srgbClr val="FF6600"/>
                </a:solidFill>
              </a:rPr>
              <a:t>edges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Invert</a:t>
            </a:r>
            <a:r>
              <a:rPr lang="en-US" smtClean="0">
                <a:solidFill>
                  <a:srgbClr val="FF6600"/>
                </a:solidFill>
              </a:rPr>
              <a:t> plate </a:t>
            </a:r>
            <a:r>
              <a:rPr lang="en-US" smtClean="0">
                <a:solidFill>
                  <a:srgbClr val="000000"/>
                </a:solidFill>
              </a:rPr>
              <a:t>on top of pan 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Place</a:t>
            </a:r>
            <a:r>
              <a:rPr lang="en-US" smtClean="0">
                <a:solidFill>
                  <a:srgbClr val="000000"/>
                </a:solidFill>
              </a:rPr>
              <a:t> cake onto cooling rack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Cool completely before </a:t>
            </a:r>
            <a:r>
              <a:rPr lang="en-US" smtClean="0">
                <a:solidFill>
                  <a:srgbClr val="FF6600"/>
                </a:solidFill>
              </a:rPr>
              <a:t>frosting</a:t>
            </a:r>
            <a:r>
              <a:rPr lang="en-US" smtClean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26721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Unshortened cakes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447800"/>
            <a:ext cx="8458200" cy="4572000"/>
          </a:xfrm>
        </p:spPr>
        <p:txBody>
          <a:bodyPr/>
          <a:lstStyle/>
          <a:p>
            <a:pPr eaLnBrk="1" hangingPunct="1"/>
            <a:r>
              <a:rPr lang="en-US" smtClean="0"/>
              <a:t>All ingredients </a:t>
            </a:r>
            <a:r>
              <a:rPr lang="en-US" smtClean="0">
                <a:solidFill>
                  <a:srgbClr val="FF6600"/>
                </a:solidFill>
              </a:rPr>
              <a:t>should</a:t>
            </a:r>
            <a:r>
              <a:rPr lang="en-US" smtClean="0"/>
              <a:t> be room </a:t>
            </a:r>
            <a:r>
              <a:rPr lang="en-US" smtClean="0">
                <a:solidFill>
                  <a:srgbClr val="FF6600"/>
                </a:solidFill>
              </a:rPr>
              <a:t>temperature</a:t>
            </a:r>
            <a:r>
              <a:rPr lang="en-US" smtClean="0"/>
              <a:t>.</a:t>
            </a:r>
          </a:p>
          <a:p>
            <a:pPr eaLnBrk="1" hangingPunct="1"/>
            <a:r>
              <a:rPr lang="en-US" smtClean="0"/>
              <a:t>Different mixing method </a:t>
            </a:r>
            <a:r>
              <a:rPr lang="en-US" smtClean="0">
                <a:solidFill>
                  <a:srgbClr val="FF6600"/>
                </a:solidFill>
              </a:rPr>
              <a:t>from shortened cakes</a:t>
            </a:r>
          </a:p>
          <a:p>
            <a:pPr eaLnBrk="1" hangingPunct="1"/>
            <a:r>
              <a:rPr lang="en-US" smtClean="0"/>
              <a:t>Beat the egg withes with some of the </a:t>
            </a:r>
            <a:r>
              <a:rPr lang="en-US" smtClean="0">
                <a:solidFill>
                  <a:srgbClr val="FF6600"/>
                </a:solidFill>
              </a:rPr>
              <a:t>sugar</a:t>
            </a:r>
          </a:p>
          <a:p>
            <a:pPr eaLnBrk="1" hangingPunct="1"/>
            <a:r>
              <a:rPr lang="en-US" smtClean="0"/>
              <a:t>Carefully </a:t>
            </a:r>
            <a:r>
              <a:rPr lang="en-US" smtClean="0">
                <a:solidFill>
                  <a:srgbClr val="FF6600"/>
                </a:solidFill>
              </a:rPr>
              <a:t>add</a:t>
            </a:r>
            <a:r>
              <a:rPr lang="en-US" smtClean="0"/>
              <a:t> in flour and remaining </a:t>
            </a:r>
            <a:r>
              <a:rPr lang="en-US" smtClean="0">
                <a:solidFill>
                  <a:srgbClr val="FF6600"/>
                </a:solidFill>
              </a:rPr>
              <a:t>sugar</a:t>
            </a:r>
          </a:p>
          <a:p>
            <a:pPr eaLnBrk="1" hangingPunct="1"/>
            <a:r>
              <a:rPr lang="en-US" smtClean="0">
                <a:solidFill>
                  <a:srgbClr val="FF6600"/>
                </a:solidFill>
              </a:rPr>
              <a:t>Take batter </a:t>
            </a:r>
            <a:r>
              <a:rPr lang="en-US" smtClean="0"/>
              <a:t>and pour into pan ( ungreased tube pan)</a:t>
            </a:r>
          </a:p>
          <a:p>
            <a:pPr eaLnBrk="1" hangingPunct="1"/>
            <a:r>
              <a:rPr lang="en-US" smtClean="0"/>
              <a:t>Run spatula through batter to </a:t>
            </a:r>
            <a:r>
              <a:rPr lang="en-US" smtClean="0">
                <a:solidFill>
                  <a:srgbClr val="FF6600"/>
                </a:solidFill>
              </a:rPr>
              <a:t>remove air bubble </a:t>
            </a:r>
            <a:r>
              <a:rPr lang="en-US" b="1" smtClean="0">
                <a:solidFill>
                  <a:srgbClr val="FF6600"/>
                </a:solidFill>
              </a:rPr>
              <a:t>(DO NOT TAP PAN)</a:t>
            </a:r>
          </a:p>
        </p:txBody>
      </p:sp>
    </p:spTree>
    <p:extLst>
      <p:ext uri="{BB962C8B-B14F-4D97-AF65-F5344CB8AC3E}">
        <p14:creationId xmlns:p14="http://schemas.microsoft.com/office/powerpoint/2010/main" val="20810766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457200"/>
            <a:ext cx="6934200" cy="5562600"/>
          </a:xfrm>
        </p:spPr>
        <p:txBody>
          <a:bodyPr/>
          <a:lstStyle/>
          <a:p>
            <a:pPr eaLnBrk="1" hangingPunct="1"/>
            <a:r>
              <a:rPr lang="en-US" smtClean="0"/>
              <a:t>Microwave cakes</a:t>
            </a:r>
          </a:p>
          <a:p>
            <a:pPr eaLnBrk="1" hangingPunct="1"/>
            <a:r>
              <a:rPr lang="en-US" smtClean="0"/>
              <a:t>Adaptions</a:t>
            </a:r>
          </a:p>
          <a:p>
            <a:pPr lvl="1" eaLnBrk="1" hangingPunct="1"/>
            <a:r>
              <a:rPr lang="en-US" smtClean="0"/>
              <a:t>Self rising flour</a:t>
            </a:r>
          </a:p>
          <a:p>
            <a:pPr lvl="1" eaLnBrk="1" hangingPunct="1"/>
            <a:r>
              <a:rPr lang="en-US" smtClean="0"/>
              <a:t>Fruit puree</a:t>
            </a:r>
          </a:p>
          <a:p>
            <a:pPr lvl="1" eaLnBrk="1" hangingPunct="1"/>
            <a:r>
              <a:rPr lang="en-US" smtClean="0"/>
              <a:t>Skim milk</a:t>
            </a:r>
          </a:p>
          <a:p>
            <a:pPr lvl="1" eaLnBrk="1" hangingPunct="1"/>
            <a:r>
              <a:rPr lang="en-US" smtClean="0"/>
              <a:t>Cake flour</a:t>
            </a:r>
          </a:p>
          <a:p>
            <a:pPr lvl="1" eaLnBrk="1" hangingPunct="1"/>
            <a:r>
              <a:rPr lang="en-US" smtClean="0"/>
              <a:t>Aspartame</a:t>
            </a:r>
          </a:p>
          <a:p>
            <a:pPr eaLnBrk="1" hangingPunct="1"/>
            <a:r>
              <a:rPr lang="en-US" smtClean="0"/>
              <a:t>Frosting and fillings</a:t>
            </a:r>
          </a:p>
          <a:p>
            <a:pPr eaLnBrk="1" hangingPunct="1"/>
            <a:r>
              <a:rPr lang="en-US" smtClean="0"/>
              <a:t>Serving cake</a:t>
            </a:r>
          </a:p>
          <a:p>
            <a:pPr eaLnBrk="1" hangingPunct="1"/>
            <a:r>
              <a:rPr lang="en-US" smtClean="0"/>
              <a:t>Cake batter for pan size 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59314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24200" y="2819400"/>
            <a:ext cx="26084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rgbClr val="CCCCCC">
                        <a:tint val="70000"/>
                        <a:satMod val="245000"/>
                      </a:srgbClr>
                    </a:gs>
                    <a:gs pos="75000">
                      <a:srgbClr val="CCCC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CC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059845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74638"/>
            <a:ext cx="5638800" cy="19351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</a:rPr>
              <a:t>what is the difference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between a cake and a sponge?’ There will be many answers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based on: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2590800"/>
            <a:ext cx="5562600" cy="35353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B050"/>
                </a:solidFill>
              </a:rPr>
              <a:t>Size</a:t>
            </a:r>
            <a:r>
              <a:rPr lang="en-US" dirty="0" smtClean="0"/>
              <a:t> (weight and specific volume)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B050"/>
                </a:solidFill>
              </a:rPr>
              <a:t>Shape</a:t>
            </a:r>
            <a:r>
              <a:rPr lang="en-US" dirty="0" smtClean="0"/>
              <a:t> (sponges tend to be round while cakes assume many shapes – but what about the Swiss roll?)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B050"/>
                </a:solidFill>
              </a:rPr>
              <a:t>Recipe</a:t>
            </a:r>
            <a:r>
              <a:rPr lang="en-US" dirty="0" smtClean="0"/>
              <a:t> (sponges tend to have lower fat levels – but what about a Victoria sponge?)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00B050"/>
                </a:solidFill>
              </a:rPr>
              <a:t>Processing methods </a:t>
            </a:r>
            <a:r>
              <a:rPr lang="en-US" dirty="0" smtClean="0"/>
              <a:t>(sponges tend to be aerated by whisking and cakes tend to be beaten with a paddle – but with continuous mixing is there a difference?)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00B050"/>
                </a:solidFill>
              </a:rPr>
              <a:t>Cell structure </a:t>
            </a:r>
            <a:r>
              <a:rPr lang="en-US" dirty="0" smtClean="0"/>
              <a:t>(sponges tend to be more open and cellular in structure while cakes have less obvious cellular structure and a denser character)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00B050"/>
                </a:solidFill>
              </a:rPr>
              <a:t>Eating qualities </a:t>
            </a:r>
            <a:r>
              <a:rPr lang="en-US" dirty="0" smtClean="0"/>
              <a:t>(sponges tend to be drier-eating while many cakes are considered moist-eating)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 err="1" smtClean="0">
                <a:solidFill>
                  <a:srgbClr val="00B050"/>
                </a:solidFill>
              </a:rPr>
              <a:t>Organoleptic</a:t>
            </a:r>
            <a:r>
              <a:rPr lang="en-US" dirty="0" smtClean="0">
                <a:solidFill>
                  <a:srgbClr val="00B050"/>
                </a:solidFill>
              </a:rPr>
              <a:t> shelf-life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819656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50226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9199"/>
            <a:ext cx="9144000" cy="44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ast-Food-PowerPoint-Template-2700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Fast-Food-PowerPoint-Template-27008</Template>
  <TotalTime>551</TotalTime>
  <Words>1284</Words>
  <Application>Microsoft Office PowerPoint</Application>
  <PresentationFormat>On-screen Show (4:3)</PresentationFormat>
  <Paragraphs>251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Fast-Food-PowerPoint-Template-27008</vt:lpstr>
      <vt:lpstr>Echo</vt:lpstr>
      <vt:lpstr>PowerPoint Presentation</vt:lpstr>
      <vt:lpstr>Bakery products</vt:lpstr>
      <vt:lpstr>Baked products </vt:lpstr>
      <vt:lpstr>Common English dictionary definitions for groups of baked products include:</vt:lpstr>
      <vt:lpstr>what is the difference between a cake and a sponge?’ There will be many answers based on:</vt:lpstr>
      <vt:lpstr>PowerPoint Presentation</vt:lpstr>
      <vt:lpstr>PowerPoint Presentation</vt:lpstr>
      <vt:lpstr>PowerPoint Presentation</vt:lpstr>
      <vt:lpstr>PowerPoint Presentation</vt:lpstr>
      <vt:lpstr>Klasifikasi</vt:lpstr>
      <vt:lpstr>The three groups of bakery products classified on the basis of pH are the following:</vt:lpstr>
      <vt:lpstr>According to another classification based on their aw, the categories are as follows (Smith and Simpson, 1995):</vt:lpstr>
      <vt:lpstr>PowerPoint Presentation</vt:lpstr>
      <vt:lpstr>PowerPoint Presentation</vt:lpstr>
      <vt:lpstr>Biscuits </vt:lpstr>
      <vt:lpstr>PowerPoint Presentation</vt:lpstr>
      <vt:lpstr>PowerPoint Presentation</vt:lpstr>
      <vt:lpstr>PowerPoint Presentation</vt:lpstr>
      <vt:lpstr>PowerPoint Presentation</vt:lpstr>
      <vt:lpstr>factors contributing to variation in baked-product qualities.</vt:lpstr>
      <vt:lpstr>PowerPoint Presentation</vt:lpstr>
      <vt:lpstr>PowerPoint Presentation</vt:lpstr>
      <vt:lpstr>PowerPoint Presentation</vt:lpstr>
      <vt:lpstr>PowerPoint Presentation</vt:lpstr>
      <vt:lpstr>Cakes</vt:lpstr>
      <vt:lpstr>2 classes of cakes</vt:lpstr>
      <vt:lpstr>Cake continued.</vt:lpstr>
      <vt:lpstr>Chiffon Cakes</vt:lpstr>
      <vt:lpstr>Cake Ingredients</vt:lpstr>
      <vt:lpstr>Cake Ingredients, cont’d…</vt:lpstr>
      <vt:lpstr>Cake Ingredients, cont’d…</vt:lpstr>
      <vt:lpstr>Cake Ingredients, cont’d…</vt:lpstr>
      <vt:lpstr>Cake Ingredients, cont’d…</vt:lpstr>
      <vt:lpstr>Preparing cakes</vt:lpstr>
      <vt:lpstr>Mixing</vt:lpstr>
      <vt:lpstr>Measuring </vt:lpstr>
      <vt:lpstr>Mixing Methods:  Conventional Method</vt:lpstr>
      <vt:lpstr>Mixing Methods: Quick Method</vt:lpstr>
      <vt:lpstr>Baking cakes</vt:lpstr>
      <vt:lpstr>Testing for doneness</vt:lpstr>
      <vt:lpstr>Removing a Shortened cake from the pan</vt:lpstr>
      <vt:lpstr>Unshortened cakes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new</dc:creator>
  <cp:lastModifiedBy>Asus</cp:lastModifiedBy>
  <cp:revision>17</cp:revision>
  <dcterms:created xsi:type="dcterms:W3CDTF">2017-03-03T03:46:29Z</dcterms:created>
  <dcterms:modified xsi:type="dcterms:W3CDTF">2019-03-12T07:57:44Z</dcterms:modified>
</cp:coreProperties>
</file>