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3B97-9804-4232-ACFF-A918C9667236}" type="datetimeFigureOut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9DE1-BCCE-4AEA-9D54-C767710CEC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3B97-9804-4232-ACFF-A918C9667236}" type="datetimeFigureOut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9DE1-BCCE-4AEA-9D54-C767710CEC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3B97-9804-4232-ACFF-A918C9667236}" type="datetimeFigureOut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9DE1-BCCE-4AEA-9D54-C767710CEC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3B97-9804-4232-ACFF-A918C9667236}" type="datetimeFigureOut">
              <a:rPr lang="en-US" smtClean="0"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9DE1-BCCE-4AEA-9D54-C767710CEC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3B97-9804-4232-ACFF-A918C9667236}" type="datetimeFigureOut">
              <a:rPr lang="en-US" smtClean="0"/>
              <a:t>3/24/2020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9DE1-BCCE-4AEA-9D54-C767710CEC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3B97-9804-4232-ACFF-A918C9667236}" type="datetimeFigureOut">
              <a:rPr lang="en-US" smtClean="0"/>
              <a:t>3/24/2020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9DE1-BCCE-4AEA-9D54-C767710CEC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3B97-9804-4232-ACFF-A918C9667236}" type="datetimeFigureOut">
              <a:rPr lang="en-US" smtClean="0"/>
              <a:t>3/24/2020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9DE1-BCCE-4AEA-9D54-C767710CEC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3B97-9804-4232-ACFF-A918C9667236}" type="datetimeFigureOut">
              <a:rPr lang="en-US" smtClean="0"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9DE1-BCCE-4AEA-9D54-C767710CEC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3B97-9804-4232-ACFF-A918C9667236}" type="datetimeFigureOut">
              <a:rPr lang="en-US" smtClean="0"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9DE1-BCCE-4AEA-9D54-C767710CEC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3B97-9804-4232-ACFF-A918C9667236}" type="datetimeFigureOut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9DE1-BCCE-4AEA-9D54-C767710CEC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3B97-9804-4232-ACFF-A918C9667236}" type="datetimeFigureOut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9DE1-BCCE-4AEA-9D54-C767710CEC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A3B97-9804-4232-ACFF-A918C9667236}" type="datetimeFigureOut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99DE1-BCCE-4AEA-9D54-C767710CECB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2990850"/>
          </a:xfrm>
        </p:spPr>
        <p:txBody>
          <a:bodyPr>
            <a:normAutofit/>
          </a:bodyPr>
          <a:lstStyle/>
          <a:p>
            <a:r>
              <a:rPr lang="en-US" dirty="0" smtClean="0"/>
              <a:t>Principles of Effective Material Development</a:t>
            </a:r>
            <a:br>
              <a:rPr lang="en-US" dirty="0" smtClean="0"/>
            </a:br>
            <a:r>
              <a:rPr lang="en-US" sz="2000" dirty="0" smtClean="0"/>
              <a:t>(Brian </a:t>
            </a:r>
            <a:r>
              <a:rPr lang="en-US" sz="2000" dirty="0" err="1" smtClean="0"/>
              <a:t>Tomlinson_Chapter</a:t>
            </a:r>
            <a:r>
              <a:rPr lang="en-US" sz="2000" dirty="0" smtClean="0"/>
              <a:t> 4 page 81)</a:t>
            </a:r>
            <a:endParaRPr lang="en-US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Makul</a:t>
            </a:r>
            <a:r>
              <a:rPr lang="en-US" dirty="0" smtClean="0"/>
              <a:t> TMD</a:t>
            </a:r>
          </a:p>
          <a:p>
            <a:r>
              <a:rPr lang="en-US" dirty="0" smtClean="0"/>
              <a:t>By </a:t>
            </a:r>
          </a:p>
          <a:p>
            <a:r>
              <a:rPr lang="en-US" dirty="0" err="1" smtClean="0"/>
              <a:t>Entika</a:t>
            </a:r>
            <a:r>
              <a:rPr lang="en-US" dirty="0" smtClean="0"/>
              <a:t> </a:t>
            </a:r>
            <a:r>
              <a:rPr lang="en-US" dirty="0" err="1" smtClean="0"/>
              <a:t>Fani</a:t>
            </a:r>
            <a:r>
              <a:rPr lang="en-US" dirty="0" smtClean="0"/>
              <a:t> </a:t>
            </a:r>
            <a:r>
              <a:rPr lang="en-US" dirty="0" err="1" smtClean="0"/>
              <a:t>Prastikawati</a:t>
            </a:r>
            <a:r>
              <a:rPr lang="en-US" dirty="0" smtClean="0"/>
              <a:t>, </a:t>
            </a:r>
            <a:r>
              <a:rPr lang="en-US" dirty="0" err="1" smtClean="0"/>
              <a:t>S.Pd.,M.Pd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25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/>
          <a:lstStyle/>
          <a:p>
            <a:r>
              <a:rPr lang="en-US" dirty="0" smtClean="0"/>
              <a:t>Language learning material should be ideally driven by learning and teaching principles rather than be developed ad hoc or imitation of best selling course books.</a:t>
            </a:r>
          </a:p>
          <a:p>
            <a:r>
              <a:rPr lang="en-US" dirty="0" smtClean="0"/>
              <a:t>Tomlinson proposed 15 principles for materials development that derive from 2</a:t>
            </a:r>
            <a:r>
              <a:rPr lang="en-US" baseline="30000" dirty="0" smtClean="0"/>
              <a:t>nd</a:t>
            </a:r>
            <a:r>
              <a:rPr lang="en-US" dirty="0" smtClean="0"/>
              <a:t> language acquisition research and acquisition.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b="1" dirty="0" smtClean="0"/>
              <a:t>Here are the six principles that should drive ELT materials development: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Expose learners to language in authentic use</a:t>
            </a:r>
          </a:p>
          <a:p>
            <a:r>
              <a:rPr lang="en-US" dirty="0" smtClean="0"/>
              <a:t>Help learners to pay attention to features of authentic use</a:t>
            </a:r>
          </a:p>
          <a:p>
            <a:r>
              <a:rPr lang="en-US" dirty="0" smtClean="0"/>
              <a:t>Provide the learners with opportunities to use the target language to achieve communication purposes</a:t>
            </a:r>
          </a:p>
          <a:p>
            <a:r>
              <a:rPr lang="en-US" dirty="0" smtClean="0"/>
              <a:t>Provide opportunities for outcome feedback</a:t>
            </a:r>
          </a:p>
          <a:p>
            <a:r>
              <a:rPr lang="en-US" dirty="0" smtClean="0"/>
              <a:t>Achieve impact in the sense that they arouse and sustain the learners’ curiosity and attention.</a:t>
            </a:r>
          </a:p>
          <a:p>
            <a:r>
              <a:rPr lang="en-US" dirty="0" smtClean="0"/>
              <a:t>Stimulate intellectual, aesthetic, and emotional involvement.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Autofit/>
          </a:bodyPr>
          <a:lstStyle/>
          <a:p>
            <a:pPr algn="l"/>
            <a:r>
              <a:rPr lang="en-US" sz="2800" b="1" dirty="0" smtClean="0"/>
              <a:t>In writing/creating ELT materials, some important things to consider: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593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Flexibility</a:t>
            </a:r>
          </a:p>
          <a:p>
            <a:r>
              <a:rPr lang="en-US" dirty="0" smtClean="0"/>
              <a:t>Moving from text to language</a:t>
            </a:r>
          </a:p>
          <a:p>
            <a:r>
              <a:rPr lang="en-US" dirty="0" smtClean="0"/>
              <a:t>Providing engaging content</a:t>
            </a:r>
          </a:p>
          <a:p>
            <a:r>
              <a:rPr lang="en-US" dirty="0" smtClean="0"/>
              <a:t>Learner development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Those could be </a:t>
            </a:r>
            <a:r>
              <a:rPr lang="en-US" dirty="0" err="1" smtClean="0"/>
              <a:t>proceduralized</a:t>
            </a:r>
            <a:r>
              <a:rPr lang="en-US" dirty="0" smtClean="0"/>
              <a:t> in a unit of materials that provided the teacher with opportunities to change the sequence of a range of texts and tasks.</a:t>
            </a:r>
          </a:p>
          <a:p>
            <a:pPr>
              <a:buNone/>
            </a:pPr>
            <a:r>
              <a:rPr lang="en-US" dirty="0" smtClean="0"/>
              <a:t>In this way, learners gain opportunities for language acquisition from motivated exposure to language in use and gain opportunities for language awareness from a subsequent focus on a linguistic feature of a text just enjoyed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 smtClean="0"/>
              <a:t>Principles of language acquisition when developing materials: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 prerequisite for language acquisition is that the learners are exposed to a rich, meaningful and comprehensible input in language use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In order for learners to maximize their exposure to language in use, they need to be engaged both affectively and cognitively in the language experience.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Language learners who achieve positive affect are much more likely to achieve communicative competence than those who do not.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L2 language learners can benefit from using those mental resources that they typically utilize when acquiring and using their L1.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Language learners can benefit from noticing salient features of the input.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Learners need opportunities to use language to try to achieve </a:t>
            </a:r>
            <a:r>
              <a:rPr lang="en-US" smtClean="0"/>
              <a:t>communicative purposes.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57200"/>
          </a:xfrm>
        </p:spPr>
        <p:txBody>
          <a:bodyPr>
            <a:normAutofit fontScale="90000"/>
          </a:bodyPr>
          <a:lstStyle/>
          <a:p>
            <a:pPr algn="l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500" dirty="0" smtClean="0"/>
              <a:t>6. </a:t>
            </a:r>
            <a:endParaRPr lang="en-US" sz="2500" dirty="0"/>
          </a:p>
          <a:p>
            <a:endParaRPr lang="en-US" sz="2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343</Words>
  <Application>Microsoft Office PowerPoint</Application>
  <PresentationFormat>On-screen Show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Principles of Effective Material Development (Brian Tomlinson_Chapter 4 page 81)</vt:lpstr>
      <vt:lpstr>Slide 2</vt:lpstr>
      <vt:lpstr>Here are the six principles that should drive ELT materials development:</vt:lpstr>
      <vt:lpstr>In writing/creating ELT materials, some important things to consider:</vt:lpstr>
      <vt:lpstr>Principles of language acquisition when developing materials: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Principles of Effective Material Development (Brian Tomlinson_Chapter 4 page 81)</dc:title>
  <dc:creator>USER</dc:creator>
  <cp:lastModifiedBy>USER</cp:lastModifiedBy>
  <cp:revision>5</cp:revision>
  <dcterms:created xsi:type="dcterms:W3CDTF">2020-03-24T02:05:46Z</dcterms:created>
  <dcterms:modified xsi:type="dcterms:W3CDTF">2020-03-24T02:54:51Z</dcterms:modified>
</cp:coreProperties>
</file>