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1"/>
  </p:sld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4" r:id="rId28"/>
    <p:sldId id="282" r:id="rId29"/>
    <p:sldId id="285" r:id="rId30"/>
    <p:sldId id="283" r:id="rId3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13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5132" y="3887812"/>
            <a:ext cx="9146751" cy="6079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74319" y="2166365"/>
            <a:ext cx="8603674" cy="1739347"/>
          </a:xfrm>
        </p:spPr>
        <p:txBody>
          <a:bodyPr tIns="45720" bIns="45720" anchor="ctr">
            <a:normAutofit/>
          </a:bodyPr>
          <a:lstStyle>
            <a:lvl1pPr algn="ctr">
              <a:lnSpc>
                <a:spcPct val="80000"/>
              </a:lnSpc>
              <a:defRPr sz="6000" spc="0" baseline="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304800" y="3844269"/>
            <a:ext cx="8534400" cy="667512"/>
          </a:xfrm>
        </p:spPr>
        <p:txBody>
          <a:bodyPr anchor="ctr">
            <a:normAutofit/>
          </a:bodyPr>
          <a:lstStyle>
            <a:lvl1pPr marL="0" indent="0" algn="ctr">
              <a:buNone/>
              <a:defRPr sz="2000">
                <a:solidFill>
                  <a:srgbClr val="FFFFFF"/>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12/19/2016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553525586"/>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12/19/2016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863546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5132" y="3887812"/>
            <a:ext cx="9146751" cy="6079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24893" y="2208879"/>
            <a:ext cx="7886700" cy="1676400"/>
          </a:xfrm>
        </p:spPr>
        <p:txBody>
          <a:bodyPr anchor="ctr">
            <a:noAutofit/>
          </a:bodyPr>
          <a:lstStyle>
            <a:lvl1pPr algn="ctr">
              <a:lnSpc>
                <a:spcPct val="80000"/>
              </a:lnSpc>
              <a:defRPr sz="6000" b="0" spc="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24893" y="3851528"/>
            <a:ext cx="7886700" cy="669673"/>
          </a:xfrm>
        </p:spPr>
        <p:txBody>
          <a:bodyPr anchor="ctr">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96DFF08F-DC6B-4601-B491-B0F83F6DD2DA}" type="datetimeFigureOut">
              <a:rPr lang="en-US" smtClean="0"/>
              <a:pPr/>
              <a:t>12/19/2016</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18742182"/>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797"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00600"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smtClean="0"/>
              <a:t>12/19/2016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776791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85800"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2656566"/>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00428"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800428" y="2656564"/>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smtClean="0"/>
              <a:t>12/19/2016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029475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smtClean="0"/>
              <a:t>12/19/2016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880161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smtClean="0"/>
              <a:t>12/19/2016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9860116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685800" y="2148840"/>
            <a:ext cx="4572000" cy="38404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892568" y="2147487"/>
            <a:ext cx="2560320" cy="3432319"/>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t>12/19/2016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5039553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685800" y="2211494"/>
            <a:ext cx="4754880" cy="384048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885351" y="2150621"/>
            <a:ext cx="2560320" cy="3429000"/>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t>12/19/2016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524766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12/19/2016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1289377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764484" y="0"/>
            <a:ext cx="20574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870468" y="609600"/>
            <a:ext cx="1801785"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609600"/>
            <a:ext cx="5979968" cy="5638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28650" y="6422855"/>
            <a:ext cx="2057397" cy="365125"/>
          </a:xfrm>
        </p:spPr>
        <p:txBody>
          <a:bodyPr/>
          <a:lstStyle/>
          <a:p>
            <a:fld id="{96DFF08F-DC6B-4601-B491-B0F83F6DD2DA}" type="datetimeFigureOut">
              <a:rPr lang="en-US" smtClean="0"/>
              <a:t>12/19/2016</a:t>
            </a:fld>
            <a:endParaRPr lang="en-US" dirty="0"/>
          </a:p>
        </p:txBody>
      </p:sp>
      <p:sp>
        <p:nvSpPr>
          <p:cNvPr id="5" name="Footer Placeholder 4"/>
          <p:cNvSpPr>
            <a:spLocks noGrp="1"/>
          </p:cNvSpPr>
          <p:nvPr>
            <p:ph type="ftr" sz="quarter" idx="11"/>
          </p:nvPr>
        </p:nvSpPr>
        <p:spPr>
          <a:xfrm>
            <a:off x="2832102" y="6422855"/>
            <a:ext cx="3209752" cy="365125"/>
          </a:xfrm>
        </p:spPr>
        <p:txBody>
          <a:bodyPr/>
          <a:lstStyle/>
          <a:p>
            <a:endParaRPr lang="en-US" dirty="0"/>
          </a:p>
        </p:txBody>
      </p:sp>
      <p:sp>
        <p:nvSpPr>
          <p:cNvPr id="6" name="Slide Number Placeholder 5"/>
          <p:cNvSpPr>
            <a:spLocks noGrp="1"/>
          </p:cNvSpPr>
          <p:nvPr>
            <p:ph type="sldNum" sz="quarter" idx="12"/>
          </p:nvPr>
        </p:nvSpPr>
        <p:spPr>
          <a:xfrm>
            <a:off x="6054787" y="6422855"/>
            <a:ext cx="659819" cy="365125"/>
          </a:xfrm>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1232145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362" y="176109"/>
            <a:ext cx="9141714"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685019" y="284176"/>
            <a:ext cx="777240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019" y="2011680"/>
            <a:ext cx="7772400" cy="42062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557" y="6422855"/>
            <a:ext cx="2595043" cy="365125"/>
          </a:xfrm>
          <a:prstGeom prst="rect">
            <a:avLst/>
          </a:prstGeom>
        </p:spPr>
        <p:txBody>
          <a:bodyPr vert="horz" lIns="91440" tIns="45720" rIns="45720" bIns="45720" rtlCol="0" anchor="ctr"/>
          <a:lstStyle>
            <a:lvl1pPr algn="l">
              <a:defRPr sz="1050">
                <a:solidFill>
                  <a:schemeClr val="tx1"/>
                </a:solidFill>
              </a:defRPr>
            </a:lvl1pPr>
          </a:lstStyle>
          <a:p>
            <a:fld id="{96DFF08F-DC6B-4601-B491-B0F83F6DD2DA}" type="datetimeFigureOut">
              <a:rPr lang="en-US" smtClean="0"/>
              <a:pPr/>
              <a:t>12/19/2016</a:t>
            </a:fld>
            <a:endParaRPr lang="en-US" dirty="0"/>
          </a:p>
        </p:txBody>
      </p:sp>
      <p:sp>
        <p:nvSpPr>
          <p:cNvPr id="5" name="Footer Placeholder 4"/>
          <p:cNvSpPr>
            <a:spLocks noGrp="1"/>
          </p:cNvSpPr>
          <p:nvPr>
            <p:ph type="ftr" sz="quarter" idx="3"/>
          </p:nvPr>
        </p:nvSpPr>
        <p:spPr>
          <a:xfrm>
            <a:off x="4191000" y="6422855"/>
            <a:ext cx="4060627" cy="365125"/>
          </a:xfrm>
          <a:prstGeom prst="rect">
            <a:avLst/>
          </a:prstGeom>
        </p:spPr>
        <p:txBody>
          <a:bodyPr vert="horz" lIns="91440" tIns="45720" rIns="91440" bIns="45720" rtlCol="0" anchor="ctr"/>
          <a:lstStyle>
            <a:lvl1pPr algn="r">
              <a:defRPr sz="1050">
                <a:solidFill>
                  <a:schemeClr val="tx1"/>
                </a:solidFill>
              </a:defRPr>
            </a:lvl1pPr>
          </a:lstStyle>
          <a:p>
            <a:endParaRPr lang="en-US" dirty="0"/>
          </a:p>
        </p:txBody>
      </p:sp>
      <p:sp>
        <p:nvSpPr>
          <p:cNvPr id="6" name="Slide Number Placeholder 5"/>
          <p:cNvSpPr>
            <a:spLocks noGrp="1"/>
          </p:cNvSpPr>
          <p:nvPr>
            <p:ph type="sldNum" sz="quarter" idx="4"/>
          </p:nvPr>
        </p:nvSpPr>
        <p:spPr>
          <a:xfrm>
            <a:off x="8265139" y="6422855"/>
            <a:ext cx="709698" cy="365125"/>
          </a:xfrm>
          <a:prstGeom prst="rect">
            <a:avLst/>
          </a:prstGeom>
        </p:spPr>
        <p:txBody>
          <a:bodyPr vert="horz" lIns="45720" tIns="45720" rIns="91440" bIns="45720" rtlCol="0" anchor="ctr"/>
          <a:lstStyle>
            <a:lvl1pPr algn="l">
              <a:defRPr sz="1200" b="0">
                <a:solidFill>
                  <a:schemeClr val="tx1"/>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37140074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4.bp.blogspot.com/-UItIxBtRrxQ/VBET0D2xeyI/AAAAAAAAAPE/4YCkOjV2voE/s1600/pengertian-frame-relay.jpg"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aldoniadia.files.wordpress.com/2013/12/capture28.jpg"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aldoniadia.files.wordpress.com/2013/12/capture29.jpg"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aldoniadia.files.wordpress.com/2013/12/capture30.jpg"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l"/>
            <a:r>
              <a:rPr lang="en-US" sz="4000" dirty="0"/>
              <a:t>Frame relay </a:t>
            </a:r>
            <a:br>
              <a:rPr lang="en-US" sz="4000" dirty="0"/>
            </a:br>
            <a:r>
              <a:rPr lang="en-US" sz="4000" dirty="0"/>
              <a:t>&amp; asynchronous transfer mode</a:t>
            </a:r>
            <a:endParaRPr lang="id-ID" sz="4000" dirty="0"/>
          </a:p>
        </p:txBody>
      </p:sp>
      <p:sp>
        <p:nvSpPr>
          <p:cNvPr id="3" name="Subtitle 2"/>
          <p:cNvSpPr>
            <a:spLocks noGrp="1"/>
          </p:cNvSpPr>
          <p:nvPr>
            <p:ph type="subTitle" idx="1"/>
          </p:nvPr>
        </p:nvSpPr>
        <p:spPr/>
        <p:txBody>
          <a:bodyPr/>
          <a:lstStyle/>
          <a:p>
            <a:r>
              <a:rPr lang="en-US" dirty="0" err="1"/>
              <a:t>Pertemuan</a:t>
            </a:r>
            <a:r>
              <a:rPr lang="en-US" dirty="0"/>
              <a:t> 13</a:t>
            </a:r>
            <a:endParaRPr lang="id-ID" dirty="0"/>
          </a:p>
        </p:txBody>
      </p:sp>
    </p:spTree>
    <p:extLst>
      <p:ext uri="{BB962C8B-B14F-4D97-AF65-F5344CB8AC3E}">
        <p14:creationId xmlns:p14="http://schemas.microsoft.com/office/powerpoint/2010/main" val="18530179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Frame relay</a:t>
            </a:r>
            <a:endParaRPr lang="id-ID" dirty="0"/>
          </a:p>
        </p:txBody>
      </p:sp>
      <p:sp>
        <p:nvSpPr>
          <p:cNvPr id="3" name="Content Placeholder 2"/>
          <p:cNvSpPr>
            <a:spLocks noGrp="1"/>
          </p:cNvSpPr>
          <p:nvPr>
            <p:ph idx="1"/>
          </p:nvPr>
        </p:nvSpPr>
        <p:spPr/>
        <p:txBody>
          <a:bodyPr>
            <a:normAutofit/>
          </a:bodyPr>
          <a:lstStyle/>
          <a:p>
            <a:pPr fontAlgn="base"/>
            <a:r>
              <a:rPr lang="en-US" sz="2400" dirty="0" err="1"/>
              <a:t>Adalah</a:t>
            </a:r>
            <a:r>
              <a:rPr lang="en-US" sz="2400" dirty="0"/>
              <a:t> </a:t>
            </a:r>
            <a:r>
              <a:rPr lang="id-ID" sz="2400" dirty="0"/>
              <a:t>konsep di mana informasi akan dikirim menggunakan data frame dalam format digital. </a:t>
            </a:r>
            <a:endParaRPr lang="en-US" sz="2400" dirty="0"/>
          </a:p>
          <a:p>
            <a:pPr fontAlgn="base"/>
            <a:r>
              <a:rPr lang="en-US" sz="2400" dirty="0"/>
              <a:t>P</a:t>
            </a:r>
            <a:r>
              <a:rPr lang="id-ID" sz="2400" dirty="0"/>
              <a:t>enggunaan layanan relay ini data dapat dikirim dengan cara yang cepat dan efisien melalui internet. </a:t>
            </a:r>
            <a:endParaRPr lang="en-US" sz="2400" dirty="0"/>
          </a:p>
          <a:p>
            <a:pPr fontAlgn="base"/>
            <a:r>
              <a:rPr lang="id-ID" sz="2400" dirty="0"/>
              <a:t>Frame</a:t>
            </a:r>
            <a:r>
              <a:rPr lang="en-US" sz="2400" dirty="0"/>
              <a:t> </a:t>
            </a:r>
            <a:r>
              <a:rPr lang="id-ID" sz="2400" dirty="0"/>
              <a:t>Relay juga merupakan cara yang lebih murah untuk mengirim data ke titik lain.</a:t>
            </a:r>
          </a:p>
        </p:txBody>
      </p:sp>
    </p:spTree>
    <p:extLst>
      <p:ext uri="{BB962C8B-B14F-4D97-AF65-F5344CB8AC3E}">
        <p14:creationId xmlns:p14="http://schemas.microsoft.com/office/powerpoint/2010/main" val="311171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Frame relay</a:t>
            </a:r>
            <a:endParaRPr lang="id-ID" dirty="0"/>
          </a:p>
        </p:txBody>
      </p:sp>
      <p:sp>
        <p:nvSpPr>
          <p:cNvPr id="3" name="Content Placeholder 2"/>
          <p:cNvSpPr>
            <a:spLocks noGrp="1"/>
          </p:cNvSpPr>
          <p:nvPr>
            <p:ph idx="1"/>
          </p:nvPr>
        </p:nvSpPr>
        <p:spPr/>
        <p:txBody>
          <a:bodyPr>
            <a:normAutofit/>
          </a:bodyPr>
          <a:lstStyle/>
          <a:p>
            <a:pPr fontAlgn="base"/>
            <a:r>
              <a:rPr lang="id-ID" sz="2400" dirty="0"/>
              <a:t>Internet service provider menggunakan jaringan </a:t>
            </a:r>
            <a:r>
              <a:rPr lang="id-ID" sz="2400" i="1" dirty="0"/>
              <a:t>Frame Relay</a:t>
            </a:r>
            <a:r>
              <a:rPr lang="id-ID" sz="2400" dirty="0"/>
              <a:t> ketika mentransfer suara dan data agar cepat. </a:t>
            </a:r>
            <a:endParaRPr lang="en-US" sz="2400" dirty="0"/>
          </a:p>
          <a:p>
            <a:pPr fontAlgn="base"/>
            <a:r>
              <a:rPr lang="id-ID" sz="2400" dirty="0"/>
              <a:t>Frame-relay  juga umum digunakan dalam jaringan LAN dan jaringan WAN. </a:t>
            </a:r>
            <a:endParaRPr lang="en-US" sz="2400" dirty="0"/>
          </a:p>
          <a:p>
            <a:pPr fontAlgn="base"/>
            <a:r>
              <a:rPr lang="id-ID" sz="2400" dirty="0"/>
              <a:t>Penggunaan Frame-Relay pada pengguna akhir akan mendapat sebuah node Frame-Relay yang unik untuk pengguna tersebut dan node ini digunakan untuk data yang sering ditransmisi.</a:t>
            </a:r>
          </a:p>
        </p:txBody>
      </p:sp>
    </p:spTree>
    <p:extLst>
      <p:ext uri="{BB962C8B-B14F-4D97-AF65-F5344CB8AC3E}">
        <p14:creationId xmlns:p14="http://schemas.microsoft.com/office/powerpoint/2010/main" val="4195043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Konfigurasi</a:t>
            </a:r>
            <a:r>
              <a:rPr lang="en-US" dirty="0"/>
              <a:t> frame relay</a:t>
            </a:r>
            <a:endParaRPr lang="id-ID" dirty="0"/>
          </a:p>
        </p:txBody>
      </p:sp>
      <p:pic>
        <p:nvPicPr>
          <p:cNvPr id="4" name="Picture 3" descr="http://4.bp.blogspot.com/-UItIxBtRrxQ/VBET0D2xeyI/AAAAAAAAAPE/4YCkOjV2voE/s1600/pengertian-frame-relay.jp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1205947" y="1962770"/>
            <a:ext cx="6467062" cy="4769334"/>
          </a:xfrm>
          <a:prstGeom prst="rect">
            <a:avLst/>
          </a:prstGeom>
          <a:noFill/>
          <a:ln>
            <a:noFill/>
          </a:ln>
        </p:spPr>
      </p:pic>
    </p:spTree>
    <p:extLst>
      <p:ext uri="{BB962C8B-B14F-4D97-AF65-F5344CB8AC3E}">
        <p14:creationId xmlns:p14="http://schemas.microsoft.com/office/powerpoint/2010/main" val="5038042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Konfigurasi</a:t>
            </a:r>
            <a:r>
              <a:rPr lang="en-US" dirty="0"/>
              <a:t> frame relay</a:t>
            </a:r>
            <a:endParaRPr lang="id-ID" dirty="0"/>
          </a:p>
        </p:txBody>
      </p:sp>
      <p:sp>
        <p:nvSpPr>
          <p:cNvPr id="3" name="Content Placeholder 2"/>
          <p:cNvSpPr>
            <a:spLocks noGrp="1"/>
          </p:cNvSpPr>
          <p:nvPr>
            <p:ph idx="1"/>
          </p:nvPr>
        </p:nvSpPr>
        <p:spPr/>
        <p:txBody>
          <a:bodyPr>
            <a:normAutofit/>
          </a:bodyPr>
          <a:lstStyle/>
          <a:p>
            <a:r>
              <a:rPr lang="id-ID" sz="2400" dirty="0"/>
              <a:t>Konfigurasi Frame Relay menempatkan semua data dalam frame dan tidak memberikan koreksi data apapun. </a:t>
            </a:r>
            <a:endParaRPr lang="en-US" sz="2400" dirty="0"/>
          </a:p>
          <a:p>
            <a:r>
              <a:rPr lang="id-ID" sz="2400" dirty="0"/>
              <a:t>Titik akhir mengurus aspek koreksi data sehingga mempercepat proses transfer data secara keseluruhan. </a:t>
            </a:r>
            <a:endParaRPr lang="en-US" sz="2400" dirty="0"/>
          </a:p>
          <a:p>
            <a:r>
              <a:rPr lang="id-ID" sz="2400" dirty="0"/>
              <a:t>Frame-Relay membutuhkan dukungan backbone pada jaringan serat optik dan jaringan WAN untuk kelancaran fungsi</a:t>
            </a:r>
          </a:p>
        </p:txBody>
      </p:sp>
    </p:spTree>
    <p:extLst>
      <p:ext uri="{BB962C8B-B14F-4D97-AF65-F5344CB8AC3E}">
        <p14:creationId xmlns:p14="http://schemas.microsoft.com/office/powerpoint/2010/main" val="34791505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Konfigurasi</a:t>
            </a:r>
            <a:r>
              <a:rPr lang="en-US" dirty="0"/>
              <a:t> frame relay</a:t>
            </a:r>
            <a:endParaRPr lang="id-ID" dirty="0"/>
          </a:p>
        </p:txBody>
      </p:sp>
      <p:sp>
        <p:nvSpPr>
          <p:cNvPr id="3" name="Content Placeholder 2"/>
          <p:cNvSpPr>
            <a:spLocks noGrp="1"/>
          </p:cNvSpPr>
          <p:nvPr>
            <p:ph idx="1"/>
          </p:nvPr>
        </p:nvSpPr>
        <p:spPr/>
        <p:txBody>
          <a:bodyPr>
            <a:normAutofit/>
          </a:bodyPr>
          <a:lstStyle/>
          <a:p>
            <a:pPr fontAlgn="base"/>
            <a:r>
              <a:rPr lang="id-ID" sz="2400" dirty="0"/>
              <a:t>Frame Relay adalah sebuah protokol yang didasarkan pada jaringan berbasis HDLC. </a:t>
            </a:r>
            <a:endParaRPr lang="en-US" sz="2400" dirty="0"/>
          </a:p>
          <a:p>
            <a:pPr fontAlgn="base"/>
            <a:r>
              <a:rPr lang="id-ID" sz="2400" dirty="0"/>
              <a:t>Data yang dikirim pada jaringan HDLC dikirim dalam bentuk frame dan fitur dasar yang digunakan untuk menyelesaikan proses mengirim dan menerima data adalah melalui alamat, kontrol, data dan koreksi kesalahan CRC. </a:t>
            </a:r>
            <a:endParaRPr lang="en-US" sz="2400" dirty="0"/>
          </a:p>
        </p:txBody>
      </p:sp>
    </p:spTree>
    <p:extLst>
      <p:ext uri="{BB962C8B-B14F-4D97-AF65-F5344CB8AC3E}">
        <p14:creationId xmlns:p14="http://schemas.microsoft.com/office/powerpoint/2010/main" val="8062619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Konfigurasi</a:t>
            </a:r>
            <a:r>
              <a:rPr lang="en-US" dirty="0"/>
              <a:t> frame relay</a:t>
            </a:r>
            <a:endParaRPr lang="id-ID" dirty="0"/>
          </a:p>
        </p:txBody>
      </p:sp>
      <p:sp>
        <p:nvSpPr>
          <p:cNvPr id="3" name="Content Placeholder 2"/>
          <p:cNvSpPr>
            <a:spLocks noGrp="1"/>
          </p:cNvSpPr>
          <p:nvPr>
            <p:ph idx="1"/>
          </p:nvPr>
        </p:nvSpPr>
        <p:spPr/>
        <p:txBody>
          <a:bodyPr>
            <a:normAutofit/>
          </a:bodyPr>
          <a:lstStyle/>
          <a:p>
            <a:pPr fontAlgn="base"/>
            <a:r>
              <a:rPr lang="en-US" sz="2400" dirty="0"/>
              <a:t>I</a:t>
            </a:r>
            <a:r>
              <a:rPr lang="id-ID" sz="2400" dirty="0"/>
              <a:t>nfrastruktur Frame</a:t>
            </a:r>
            <a:r>
              <a:rPr lang="en-US" sz="2400" dirty="0"/>
              <a:t> </a:t>
            </a:r>
            <a:r>
              <a:rPr lang="id-ID" sz="2400" dirty="0"/>
              <a:t>Relay berisi sirkuit Frame.</a:t>
            </a:r>
            <a:endParaRPr lang="en-US" sz="2400" dirty="0"/>
          </a:p>
          <a:p>
            <a:pPr fontAlgn="base"/>
            <a:r>
              <a:rPr lang="id-ID" sz="2400" dirty="0"/>
              <a:t>Relay yang dibuat saat instalasi Frame-Relay.</a:t>
            </a:r>
          </a:p>
          <a:p>
            <a:pPr fontAlgn="base"/>
            <a:r>
              <a:rPr lang="id-ID" sz="2400" dirty="0"/>
              <a:t>Dalam rangkaian Frame-Relay kedua sesi dimulai dan diakhiri dengan terminal sendiri dan sesi ini semua berkaitan dengan aplikasi yang bekerja pada sirkuit Frame-Relay.</a:t>
            </a:r>
          </a:p>
        </p:txBody>
      </p:sp>
    </p:spTree>
    <p:extLst>
      <p:ext uri="{BB962C8B-B14F-4D97-AF65-F5344CB8AC3E}">
        <p14:creationId xmlns:p14="http://schemas.microsoft.com/office/powerpoint/2010/main" val="12429405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Topologi</a:t>
            </a:r>
            <a:r>
              <a:rPr lang="en-US" dirty="0"/>
              <a:t> frame relay</a:t>
            </a:r>
            <a:endParaRPr lang="id-ID" dirty="0"/>
          </a:p>
        </p:txBody>
      </p:sp>
      <p:sp>
        <p:nvSpPr>
          <p:cNvPr id="3" name="Content Placeholder 2"/>
          <p:cNvSpPr>
            <a:spLocks noGrp="1"/>
          </p:cNvSpPr>
          <p:nvPr>
            <p:ph idx="1"/>
          </p:nvPr>
        </p:nvSpPr>
        <p:spPr/>
        <p:txBody>
          <a:bodyPr>
            <a:normAutofit/>
          </a:bodyPr>
          <a:lstStyle/>
          <a:p>
            <a:pPr fontAlgn="base"/>
            <a:r>
              <a:rPr lang="id-ID" sz="2400" b="1" dirty="0"/>
              <a:t>Topologi Frame Relay</a:t>
            </a:r>
            <a:r>
              <a:rPr lang="id-ID" sz="2400" dirty="0"/>
              <a:t> menyediakan ide visual dan pemahaman lebih mudah tentang jaringan FrameRelay. </a:t>
            </a:r>
            <a:endParaRPr lang="en-US" sz="2400" dirty="0"/>
          </a:p>
          <a:p>
            <a:pPr fontAlgn="base"/>
            <a:r>
              <a:rPr lang="id-ID" sz="2400" dirty="0"/>
              <a:t>Namun topologi harus dipahami dalam banyak aspek seperti aspek logis, aspek fisik dan aspek fungsional. </a:t>
            </a:r>
            <a:endParaRPr lang="en-US" sz="2400" dirty="0"/>
          </a:p>
          <a:p>
            <a:pPr fontAlgn="base"/>
            <a:r>
              <a:rPr lang="id-ID" sz="2400" dirty="0"/>
              <a:t>Hal ini tidak hanya berlaku pada FrameRelay tetapi semua jenis topologi jaringan computer</a:t>
            </a:r>
            <a:r>
              <a:rPr lang="en-US" sz="2400" dirty="0"/>
              <a:t>.</a:t>
            </a:r>
          </a:p>
          <a:p>
            <a:pPr fontAlgn="base"/>
            <a:r>
              <a:rPr lang="id-ID" sz="2400" dirty="0"/>
              <a:t>Dengan memahami semua aspek topologinya akan memudahkan pengolahan jaringan.</a:t>
            </a:r>
          </a:p>
        </p:txBody>
      </p:sp>
    </p:spTree>
    <p:extLst>
      <p:ext uri="{BB962C8B-B14F-4D97-AF65-F5344CB8AC3E}">
        <p14:creationId xmlns:p14="http://schemas.microsoft.com/office/powerpoint/2010/main" val="41004320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Topologi</a:t>
            </a:r>
            <a:r>
              <a:rPr lang="en-US" dirty="0"/>
              <a:t> frame relay</a:t>
            </a:r>
            <a:endParaRPr lang="id-ID" dirty="0"/>
          </a:p>
        </p:txBody>
      </p:sp>
      <p:sp>
        <p:nvSpPr>
          <p:cNvPr id="3" name="Content Placeholder 2"/>
          <p:cNvSpPr>
            <a:spLocks noGrp="1"/>
          </p:cNvSpPr>
          <p:nvPr>
            <p:ph idx="1"/>
          </p:nvPr>
        </p:nvSpPr>
        <p:spPr/>
        <p:txBody>
          <a:bodyPr>
            <a:normAutofit/>
          </a:bodyPr>
          <a:lstStyle/>
          <a:p>
            <a:pPr fontAlgn="base"/>
            <a:r>
              <a:rPr lang="id-ID" sz="2400" dirty="0"/>
              <a:t>Saat ini jaringan berbasis IP telah mulai menggantikan jaringan Frame-Relay secara perlahan-lahan. </a:t>
            </a:r>
            <a:endParaRPr lang="en-US" sz="2400" dirty="0"/>
          </a:p>
          <a:p>
            <a:pPr fontAlgn="base"/>
            <a:r>
              <a:rPr lang="id-ID" sz="2400" dirty="0"/>
              <a:t>Perkembangan sistem jaringan komputer dan telekomunikasi telah melahirkan VPN, koneksi internet broadband, dan kabel modem DSL. </a:t>
            </a:r>
            <a:endParaRPr lang="en-US" sz="2400" dirty="0"/>
          </a:p>
          <a:p>
            <a:pPr fontAlgn="base"/>
            <a:r>
              <a:rPr lang="id-ID" sz="2400" dirty="0"/>
              <a:t>Semua fasilitas infrastruktur yang tersedia tidak memerlukan lagi framerelay</a:t>
            </a:r>
            <a:r>
              <a:rPr lang="en-US" sz="2400" dirty="0"/>
              <a:t>,</a:t>
            </a:r>
            <a:r>
              <a:rPr lang="id-ID" sz="2400" dirty="0"/>
              <a:t> hanya daerah yang tidak memiliki fasilitas ini menyediakan Frame Relay sebagai menu untuk konektivitas internet.</a:t>
            </a:r>
          </a:p>
        </p:txBody>
      </p:sp>
    </p:spTree>
    <p:extLst>
      <p:ext uri="{BB962C8B-B14F-4D97-AF65-F5344CB8AC3E}">
        <p14:creationId xmlns:p14="http://schemas.microsoft.com/office/powerpoint/2010/main" val="35704477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Fungsi</a:t>
            </a:r>
            <a:r>
              <a:rPr lang="en-US" dirty="0"/>
              <a:t> frame relay</a:t>
            </a:r>
            <a:endParaRPr lang="id-ID" dirty="0"/>
          </a:p>
        </p:txBody>
      </p:sp>
      <p:sp>
        <p:nvSpPr>
          <p:cNvPr id="3" name="Content Placeholder 2"/>
          <p:cNvSpPr>
            <a:spLocks noGrp="1"/>
          </p:cNvSpPr>
          <p:nvPr>
            <p:ph idx="1"/>
          </p:nvPr>
        </p:nvSpPr>
        <p:spPr/>
        <p:txBody>
          <a:bodyPr>
            <a:normAutofit/>
          </a:bodyPr>
          <a:lstStyle/>
          <a:p>
            <a:pPr fontAlgn="base"/>
            <a:r>
              <a:rPr lang="id-ID" sz="2400" dirty="0"/>
              <a:t>Frame Relay secara efisien menempatkan semua data yang bervariasi dalam ukuran ke dalam bentuk frame yang menghilangkan kebutuhan untuk koreksi kesalahan, dengan menghilangkan kebutuhan koneksi error maka proses transfer data menjadi lebih cepat.</a:t>
            </a:r>
          </a:p>
          <a:p>
            <a:pPr fontAlgn="base"/>
            <a:r>
              <a:rPr lang="id-ID" sz="2400" b="1" dirty="0"/>
              <a:t>Fungsi Frame Relay</a:t>
            </a:r>
            <a:r>
              <a:rPr lang="id-ID" sz="2400" dirty="0"/>
              <a:t> yang utama  pada lapisan dan layer data-link yang merupakan lapisan kedua pada proses Frame</a:t>
            </a:r>
            <a:r>
              <a:rPr lang="en-US" sz="2400" dirty="0"/>
              <a:t> </a:t>
            </a:r>
            <a:r>
              <a:rPr lang="id-ID" sz="2400" dirty="0"/>
              <a:t>Relay yang menetapkan link untuk transfer data; Namun lapisan data-link ini tidak cukup efisien untuk mentransfer file video atau file suara dengan kecepatan dan efisiensi yang sama.</a:t>
            </a:r>
          </a:p>
        </p:txBody>
      </p:sp>
    </p:spTree>
    <p:extLst>
      <p:ext uri="{BB962C8B-B14F-4D97-AF65-F5344CB8AC3E}">
        <p14:creationId xmlns:p14="http://schemas.microsoft.com/office/powerpoint/2010/main" val="26559374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Fungsi</a:t>
            </a:r>
            <a:r>
              <a:rPr lang="en-US" dirty="0"/>
              <a:t> frame relay</a:t>
            </a:r>
            <a:endParaRPr lang="id-ID" dirty="0"/>
          </a:p>
        </p:txBody>
      </p:sp>
      <p:sp>
        <p:nvSpPr>
          <p:cNvPr id="3" name="Content Placeholder 2"/>
          <p:cNvSpPr>
            <a:spLocks noGrp="1"/>
          </p:cNvSpPr>
          <p:nvPr>
            <p:ph idx="1"/>
          </p:nvPr>
        </p:nvSpPr>
        <p:spPr/>
        <p:txBody>
          <a:bodyPr>
            <a:normAutofit/>
          </a:bodyPr>
          <a:lstStyle/>
          <a:p>
            <a:pPr fontAlgn="base"/>
            <a:r>
              <a:rPr lang="en-US" sz="2400" dirty="0"/>
              <a:t>S</a:t>
            </a:r>
            <a:r>
              <a:rPr lang="id-ID" sz="2400" dirty="0"/>
              <a:t>witch Frame-Relay pada dasarnya membuat sirkuit virtual sehingga jaringan wilayah lokal pada daerah terpencil dapat terhubung ke jaringan wilayah luas. </a:t>
            </a:r>
            <a:endParaRPr lang="en-US" sz="2400" dirty="0"/>
          </a:p>
          <a:p>
            <a:pPr fontAlgn="base"/>
            <a:r>
              <a:rPr lang="id-ID" sz="2400" dirty="0"/>
              <a:t>Jadi pada dasarnya Frame-Relay benar-benar berfungsi antara LAN dan router atau switch kapal induk.</a:t>
            </a:r>
          </a:p>
          <a:p>
            <a:pPr fontAlgn="base"/>
            <a:r>
              <a:rPr lang="id-ID" sz="2400" dirty="0"/>
              <a:t>Switch FrameRelay pada dasarnya adalah membuat virtual circuit sehingga Jaringan Local Area Network di daerah terpencil dapat terhubung ke Wide Area Network. </a:t>
            </a:r>
            <a:endParaRPr lang="en-US" sz="2400" dirty="0"/>
          </a:p>
          <a:p>
            <a:pPr fontAlgn="base"/>
            <a:r>
              <a:rPr lang="id-ID" sz="2400" dirty="0"/>
              <a:t>Jadi pada dasarnya Frame Relay berfungsi antara LAN dan router atau operator switch .</a:t>
            </a:r>
          </a:p>
        </p:txBody>
      </p:sp>
    </p:spTree>
    <p:extLst>
      <p:ext uri="{BB962C8B-B14F-4D97-AF65-F5344CB8AC3E}">
        <p14:creationId xmlns:p14="http://schemas.microsoft.com/office/powerpoint/2010/main" val="4465630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Fungsi</a:t>
            </a:r>
            <a:r>
              <a:rPr lang="en-US" dirty="0"/>
              <a:t> frame relay</a:t>
            </a:r>
            <a:endParaRPr lang="id-ID" dirty="0"/>
          </a:p>
        </p:txBody>
      </p:sp>
      <p:sp>
        <p:nvSpPr>
          <p:cNvPr id="3" name="Content Placeholder 2"/>
          <p:cNvSpPr>
            <a:spLocks noGrp="1"/>
          </p:cNvSpPr>
          <p:nvPr>
            <p:ph idx="1"/>
          </p:nvPr>
        </p:nvSpPr>
        <p:spPr/>
        <p:txBody>
          <a:bodyPr>
            <a:normAutofit/>
          </a:bodyPr>
          <a:lstStyle/>
          <a:p>
            <a:r>
              <a:rPr lang="id-ID" sz="2800" dirty="0"/>
              <a:t>Meskipun teknologinya telah tergantikan dengan sistem baru, namun WAN yang ban</a:t>
            </a:r>
            <a:r>
              <a:rPr lang="en-US" sz="2800" dirty="0"/>
              <a:t>y</a:t>
            </a:r>
            <a:r>
              <a:rPr lang="id-ID" sz="2800" dirty="0"/>
              <a:t>ak digunakan masih menggunakan protokol frame relay</a:t>
            </a:r>
          </a:p>
        </p:txBody>
      </p:sp>
    </p:spTree>
    <p:extLst>
      <p:ext uri="{BB962C8B-B14F-4D97-AF65-F5344CB8AC3E}">
        <p14:creationId xmlns:p14="http://schemas.microsoft.com/office/powerpoint/2010/main" val="16136638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asynchronous transfer mode (</a:t>
            </a:r>
            <a:r>
              <a:rPr lang="en-US" dirty="0" err="1"/>
              <a:t>Atm</a:t>
            </a:r>
            <a:r>
              <a:rPr lang="en-US" dirty="0"/>
              <a:t>)</a:t>
            </a:r>
            <a:endParaRPr lang="id-ID" dirty="0"/>
          </a:p>
        </p:txBody>
      </p:sp>
      <p:sp>
        <p:nvSpPr>
          <p:cNvPr id="3" name="Content Placeholder 2"/>
          <p:cNvSpPr>
            <a:spLocks noGrp="1"/>
          </p:cNvSpPr>
          <p:nvPr>
            <p:ph idx="1"/>
          </p:nvPr>
        </p:nvSpPr>
        <p:spPr/>
        <p:txBody>
          <a:bodyPr>
            <a:normAutofit/>
          </a:bodyPr>
          <a:lstStyle/>
          <a:p>
            <a:r>
              <a:rPr lang="en-US" sz="2400" dirty="0"/>
              <a:t>A</a:t>
            </a:r>
            <a:r>
              <a:rPr lang="id-ID" sz="2400" dirty="0"/>
              <a:t>dalah teknologi switching dan multiplexing, dimaksudkan untuk memindahkan berbagai jenis trafik (data, suara, video, audio) dengan cepat dan efisien. </a:t>
            </a:r>
            <a:endParaRPr lang="en-US" sz="2400" dirty="0"/>
          </a:p>
          <a:p>
            <a:r>
              <a:rPr lang="id-ID" sz="2400" dirty="0"/>
              <a:t>Circuit switching umumnya mensyaratkan bahwa paket di set ke posisi dalam frame berulang, misalnya sinkron dalam waktu, langkah, sesuai dengan aplikasi dan / atau jam jaringan.</a:t>
            </a:r>
            <a:endParaRPr lang="en-US" sz="2400" dirty="0"/>
          </a:p>
          <a:p>
            <a:r>
              <a:rPr lang="id-ID" sz="2400" dirty="0"/>
              <a:t> Transmisi Asynchronous memungkinkan sel-sel yang akan diposisikan di mana saja dalam data stream.</a:t>
            </a:r>
            <a:endParaRPr lang="id-ID" sz="2400" dirty="0"/>
          </a:p>
        </p:txBody>
      </p:sp>
    </p:spTree>
    <p:extLst>
      <p:ext uri="{BB962C8B-B14F-4D97-AF65-F5344CB8AC3E}">
        <p14:creationId xmlns:p14="http://schemas.microsoft.com/office/powerpoint/2010/main" val="14647290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asynchronous transfer mode (</a:t>
            </a:r>
            <a:r>
              <a:rPr lang="en-US" dirty="0" err="1"/>
              <a:t>Atm</a:t>
            </a:r>
            <a:r>
              <a:rPr lang="en-US" dirty="0"/>
              <a:t>)</a:t>
            </a:r>
            <a:endParaRPr lang="id-ID" dirty="0"/>
          </a:p>
        </p:txBody>
      </p:sp>
      <p:sp>
        <p:nvSpPr>
          <p:cNvPr id="3" name="Content Placeholder 2"/>
          <p:cNvSpPr>
            <a:spLocks noGrp="1"/>
          </p:cNvSpPr>
          <p:nvPr>
            <p:ph idx="1"/>
          </p:nvPr>
        </p:nvSpPr>
        <p:spPr/>
        <p:txBody>
          <a:bodyPr>
            <a:normAutofit/>
          </a:bodyPr>
          <a:lstStyle/>
          <a:p>
            <a:r>
              <a:rPr lang="id-ID" sz="2400" dirty="0"/>
              <a:t>ATM saat ini memiliki kecepatan </a:t>
            </a:r>
            <a:endParaRPr lang="en-US" sz="2400" dirty="0"/>
          </a:p>
          <a:p>
            <a:pPr marL="0" indent="0">
              <a:buNone/>
            </a:pPr>
            <a:r>
              <a:rPr lang="en-US" sz="2400" dirty="0"/>
              <a:t>	</a:t>
            </a:r>
            <a:r>
              <a:rPr lang="id-ID" sz="2400" dirty="0"/>
              <a:t>155Mbps (OC-3port), </a:t>
            </a:r>
            <a:endParaRPr lang="en-US" sz="2400" dirty="0"/>
          </a:p>
          <a:p>
            <a:pPr marL="0" indent="0">
              <a:buNone/>
            </a:pPr>
            <a:r>
              <a:rPr lang="en-US" sz="2400" dirty="0"/>
              <a:t>	</a:t>
            </a:r>
            <a:r>
              <a:rPr lang="id-ID" sz="2400" dirty="0"/>
              <a:t>622Mbps (OC-12 port), </a:t>
            </a:r>
            <a:endParaRPr lang="en-US" sz="2400" dirty="0"/>
          </a:p>
          <a:p>
            <a:pPr marL="0" indent="0">
              <a:buNone/>
            </a:pPr>
            <a:r>
              <a:rPr lang="en-US" sz="2400" dirty="0"/>
              <a:t>	</a:t>
            </a:r>
            <a:r>
              <a:rPr lang="id-ID" sz="2400" dirty="0"/>
              <a:t>1,2 Gbps dan </a:t>
            </a:r>
            <a:endParaRPr lang="en-US" sz="2400" dirty="0"/>
          </a:p>
          <a:p>
            <a:pPr marL="0" indent="0">
              <a:buNone/>
            </a:pPr>
            <a:r>
              <a:rPr lang="en-US" sz="2400" dirty="0"/>
              <a:t>	</a:t>
            </a:r>
            <a:r>
              <a:rPr lang="id-ID" sz="2400" dirty="0"/>
              <a:t>2,5 Gbps.</a:t>
            </a:r>
            <a:endParaRPr lang="id-ID" sz="2400" dirty="0"/>
          </a:p>
        </p:txBody>
      </p:sp>
    </p:spTree>
    <p:extLst>
      <p:ext uri="{BB962C8B-B14F-4D97-AF65-F5344CB8AC3E}">
        <p14:creationId xmlns:p14="http://schemas.microsoft.com/office/powerpoint/2010/main" val="1044125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asynchronous transfer mode (</a:t>
            </a:r>
            <a:r>
              <a:rPr lang="en-US" dirty="0" err="1"/>
              <a:t>Atm</a:t>
            </a:r>
            <a:r>
              <a:rPr lang="en-US" dirty="0"/>
              <a:t>)</a:t>
            </a:r>
            <a:endParaRPr lang="id-ID" dirty="0"/>
          </a:p>
        </p:txBody>
      </p:sp>
      <p:sp>
        <p:nvSpPr>
          <p:cNvPr id="3" name="Content Placeholder 2"/>
          <p:cNvSpPr>
            <a:spLocks noGrp="1"/>
          </p:cNvSpPr>
          <p:nvPr>
            <p:ph idx="1"/>
          </p:nvPr>
        </p:nvSpPr>
        <p:spPr/>
        <p:txBody>
          <a:bodyPr>
            <a:normAutofit/>
          </a:bodyPr>
          <a:lstStyle/>
          <a:p>
            <a:r>
              <a:rPr lang="id-ID" sz="2400" dirty="0"/>
              <a:t>Asynchronous Transfer Mode (ATM) </a:t>
            </a:r>
            <a:endParaRPr lang="en-US" sz="2400" dirty="0"/>
          </a:p>
          <a:p>
            <a:r>
              <a:rPr lang="id-ID" sz="2400" dirty="0"/>
              <a:t>merupakan protokol jaringan yang berbasis sel, yaitu paket-paket kecil yang berukuran tetap (48 byte data + 5 byte header) pada sirkuit virtual. </a:t>
            </a:r>
            <a:endParaRPr lang="en-US" sz="2400" dirty="0"/>
          </a:p>
          <a:p>
            <a:r>
              <a:rPr lang="id-ID" sz="2400" dirty="0"/>
              <a:t>Protokol lain yang berbasis paket, seperti IP dan Ethernet, menggunakan satuan data paket yang berukuran tidak tetap.</a:t>
            </a:r>
          </a:p>
          <a:p>
            <a:endParaRPr lang="id-ID" sz="2400" dirty="0"/>
          </a:p>
        </p:txBody>
      </p:sp>
    </p:spTree>
    <p:extLst>
      <p:ext uri="{BB962C8B-B14F-4D97-AF65-F5344CB8AC3E}">
        <p14:creationId xmlns:p14="http://schemas.microsoft.com/office/powerpoint/2010/main" val="10017074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Atm</a:t>
            </a:r>
            <a:r>
              <a:rPr lang="en-US" dirty="0"/>
              <a:t> network</a:t>
            </a:r>
            <a:endParaRPr lang="id-ID" dirty="0"/>
          </a:p>
        </p:txBody>
      </p:sp>
      <p:pic>
        <p:nvPicPr>
          <p:cNvPr id="4" name="Picture 3" descr="Capture">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2199861" y="1920736"/>
            <a:ext cx="3800889" cy="4745107"/>
          </a:xfrm>
          <a:prstGeom prst="rect">
            <a:avLst/>
          </a:prstGeom>
          <a:noFill/>
          <a:ln>
            <a:noFill/>
          </a:ln>
        </p:spPr>
      </p:pic>
    </p:spTree>
    <p:extLst>
      <p:ext uri="{BB962C8B-B14F-4D97-AF65-F5344CB8AC3E}">
        <p14:creationId xmlns:p14="http://schemas.microsoft.com/office/powerpoint/2010/main" val="13101842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asynchronous transfer mode (</a:t>
            </a:r>
            <a:r>
              <a:rPr lang="en-US" dirty="0" err="1"/>
              <a:t>Atm</a:t>
            </a:r>
            <a:r>
              <a:rPr lang="en-US" dirty="0"/>
              <a:t>)</a:t>
            </a:r>
            <a:endParaRPr lang="id-ID" dirty="0"/>
          </a:p>
        </p:txBody>
      </p:sp>
      <p:sp>
        <p:nvSpPr>
          <p:cNvPr id="3" name="Content Placeholder 2"/>
          <p:cNvSpPr>
            <a:spLocks noGrp="1"/>
          </p:cNvSpPr>
          <p:nvPr>
            <p:ph idx="1"/>
          </p:nvPr>
        </p:nvSpPr>
        <p:spPr/>
        <p:txBody>
          <a:bodyPr>
            <a:noAutofit/>
          </a:bodyPr>
          <a:lstStyle/>
          <a:p>
            <a:r>
              <a:rPr lang="id-ID" sz="2400" dirty="0"/>
              <a:t>Kata asynchronous pada ATM berarti transfer data dilakukan secara asinkron, yaitu masing-masing pengirim dan penerima tidak harus memiliki pewaktu (clock) yang tersinkronisasi. </a:t>
            </a:r>
            <a:endParaRPr lang="en-US" sz="2400" dirty="0"/>
          </a:p>
          <a:p>
            <a:r>
              <a:rPr lang="id-ID" sz="2400" dirty="0"/>
              <a:t>Metode lainnya adalah transfer secara sinkron, yang disebut sebagai STM (Synchronous Transfer Mode). </a:t>
            </a:r>
            <a:endParaRPr lang="en-US" sz="2400" dirty="0"/>
          </a:p>
          <a:p>
            <a:r>
              <a:rPr lang="id-ID" sz="2400" dirty="0"/>
              <a:t>Dengan kata lain ATM merupakan sebuah teknologi lapisan 2, yang dapat digunakan oleh siapa saja, namun sekaligus merupakan sebuah jaringan publik sebagaimana halnya Internet, dengan sistem pengalamatan yang dikelola secara rapi, sehingga setiap perangkat di dalam jaringan dapat memiliki sebuah identitas yang unik</a:t>
            </a:r>
            <a:endParaRPr lang="id-ID" sz="2400" dirty="0"/>
          </a:p>
        </p:txBody>
      </p:sp>
    </p:spTree>
    <p:extLst>
      <p:ext uri="{BB962C8B-B14F-4D97-AF65-F5344CB8AC3E}">
        <p14:creationId xmlns:p14="http://schemas.microsoft.com/office/powerpoint/2010/main" val="41314483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asynchronous transfer mode (</a:t>
            </a:r>
            <a:r>
              <a:rPr lang="en-US" sz="3200" dirty="0" err="1"/>
              <a:t>Atm</a:t>
            </a:r>
            <a:r>
              <a:rPr lang="en-US" sz="3200" dirty="0"/>
              <a:t>) </a:t>
            </a:r>
            <a:r>
              <a:rPr lang="en-US" sz="3200" dirty="0" err="1"/>
              <a:t>sebagai</a:t>
            </a:r>
            <a:r>
              <a:rPr lang="en-US" sz="3200" dirty="0"/>
              <a:t> </a:t>
            </a:r>
            <a:r>
              <a:rPr lang="en-US" sz="3200" dirty="0" err="1"/>
              <a:t>jaringan</a:t>
            </a:r>
            <a:r>
              <a:rPr lang="en-US" sz="3200" dirty="0"/>
              <a:t> </a:t>
            </a:r>
            <a:r>
              <a:rPr lang="en-US" sz="3200" dirty="0" err="1"/>
              <a:t>kinerja</a:t>
            </a:r>
            <a:r>
              <a:rPr lang="en-US" sz="3200" dirty="0"/>
              <a:t> </a:t>
            </a:r>
            <a:r>
              <a:rPr lang="en-US" sz="3200" dirty="0" err="1"/>
              <a:t>tinggi</a:t>
            </a:r>
            <a:endParaRPr lang="id-ID" sz="3200" dirty="0"/>
          </a:p>
        </p:txBody>
      </p:sp>
      <p:pic>
        <p:nvPicPr>
          <p:cNvPr id="4" name="Picture 3" descr="Capture">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1493402" y="2054089"/>
            <a:ext cx="6669938" cy="4638260"/>
          </a:xfrm>
          <a:prstGeom prst="rect">
            <a:avLst/>
          </a:prstGeom>
          <a:noFill/>
          <a:ln>
            <a:noFill/>
          </a:ln>
        </p:spPr>
      </p:pic>
    </p:spTree>
    <p:extLst>
      <p:ext uri="{BB962C8B-B14F-4D97-AF65-F5344CB8AC3E}">
        <p14:creationId xmlns:p14="http://schemas.microsoft.com/office/powerpoint/2010/main" val="19484441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asynchronous transfer mode (</a:t>
            </a:r>
            <a:r>
              <a:rPr lang="en-US" dirty="0" err="1"/>
              <a:t>Atm</a:t>
            </a:r>
            <a:r>
              <a:rPr lang="en-US" dirty="0"/>
              <a:t>)</a:t>
            </a:r>
            <a:endParaRPr lang="id-ID" dirty="0"/>
          </a:p>
        </p:txBody>
      </p:sp>
      <p:sp>
        <p:nvSpPr>
          <p:cNvPr id="3" name="Content Placeholder 2"/>
          <p:cNvSpPr>
            <a:spLocks noGrp="1"/>
          </p:cNvSpPr>
          <p:nvPr>
            <p:ph idx="1"/>
          </p:nvPr>
        </p:nvSpPr>
        <p:spPr/>
        <p:txBody>
          <a:bodyPr>
            <a:normAutofit/>
          </a:bodyPr>
          <a:lstStyle/>
          <a:p>
            <a:r>
              <a:rPr lang="id-ID" sz="2400" dirty="0"/>
              <a:t>ATM bekerja pada model topologi Bintang, dengan menggunakan Kabel fiber optic ataupun kabel twisted pair. </a:t>
            </a:r>
            <a:endParaRPr lang="en-US" sz="2400" dirty="0"/>
          </a:p>
          <a:p>
            <a:r>
              <a:rPr lang="id-ID" sz="2400" dirty="0"/>
              <a:t>ATM pada umumnya digunakan untuk menghubungkan dua atau lebih LAN</a:t>
            </a:r>
            <a:r>
              <a:rPr lang="en-US" sz="2400" dirty="0"/>
              <a:t>,</a:t>
            </a:r>
            <a:r>
              <a:rPr lang="id-ID" sz="2400" dirty="0"/>
              <a:t> dia juga banyak dipakai oleh Internet Service Providers (ISP) untuk meningkatkan kecepatan akses Internet untuk klien mereka.</a:t>
            </a:r>
          </a:p>
        </p:txBody>
      </p:sp>
    </p:spTree>
    <p:extLst>
      <p:ext uri="{BB962C8B-B14F-4D97-AF65-F5344CB8AC3E}">
        <p14:creationId xmlns:p14="http://schemas.microsoft.com/office/powerpoint/2010/main" val="9720087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Konsep</a:t>
            </a:r>
            <a:r>
              <a:rPr lang="en-US" dirty="0"/>
              <a:t> </a:t>
            </a:r>
            <a:r>
              <a:rPr lang="en-US" dirty="0" err="1"/>
              <a:t>dasar</a:t>
            </a:r>
            <a:r>
              <a:rPr lang="en-US" dirty="0"/>
              <a:t> asynchronous transfer mode (</a:t>
            </a:r>
            <a:r>
              <a:rPr lang="en-US" dirty="0" err="1"/>
              <a:t>Atm</a:t>
            </a:r>
            <a:r>
              <a:rPr lang="en-US" dirty="0"/>
              <a:t>)</a:t>
            </a:r>
            <a:endParaRPr lang="id-ID" dirty="0"/>
          </a:p>
        </p:txBody>
      </p:sp>
      <p:sp>
        <p:nvSpPr>
          <p:cNvPr id="3" name="Content Placeholder 2"/>
          <p:cNvSpPr>
            <a:spLocks noGrp="1"/>
          </p:cNvSpPr>
          <p:nvPr>
            <p:ph idx="1"/>
          </p:nvPr>
        </p:nvSpPr>
        <p:spPr/>
        <p:txBody>
          <a:bodyPr>
            <a:normAutofit/>
          </a:bodyPr>
          <a:lstStyle/>
          <a:p>
            <a:r>
              <a:rPr lang="id-ID" sz="2400" dirty="0"/>
              <a:t>ATM adalah suatu mode transfer yang berorientasi pada bentuk paket yang spesifik, dengan panjang tetap, berdasarkan system Asynchronous Time Division Multiplexing (ATDM), menggunakan format dengan ukuran tertentu yang disebut sel. </a:t>
            </a:r>
            <a:endParaRPr lang="en-US" sz="2400" dirty="0"/>
          </a:p>
          <a:p>
            <a:r>
              <a:rPr lang="id-ID" sz="2400" dirty="0"/>
              <a:t>Informasi yang terdapat didalam sel ditransmisikan dalam jaringan setelah Sebelumnya ditambahkan header diawal sel yang berfungsi sebagai routing dan control sel.</a:t>
            </a:r>
            <a:endParaRPr lang="en-US" sz="2400" dirty="0"/>
          </a:p>
        </p:txBody>
      </p:sp>
    </p:spTree>
    <p:extLst>
      <p:ext uri="{BB962C8B-B14F-4D97-AF65-F5344CB8AC3E}">
        <p14:creationId xmlns:p14="http://schemas.microsoft.com/office/powerpoint/2010/main" val="28975716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Konsep</a:t>
            </a:r>
            <a:r>
              <a:rPr lang="en-US" dirty="0"/>
              <a:t> </a:t>
            </a:r>
            <a:r>
              <a:rPr lang="en-US" dirty="0" err="1"/>
              <a:t>dasar</a:t>
            </a:r>
            <a:r>
              <a:rPr lang="en-US" dirty="0"/>
              <a:t> asynchronous transfer mode (</a:t>
            </a:r>
            <a:r>
              <a:rPr lang="en-US" dirty="0" err="1"/>
              <a:t>Atm</a:t>
            </a:r>
            <a:r>
              <a:rPr lang="en-US" dirty="0"/>
              <a:t>)</a:t>
            </a:r>
            <a:endParaRPr lang="id-ID" dirty="0"/>
          </a:p>
        </p:txBody>
      </p:sp>
      <p:sp>
        <p:nvSpPr>
          <p:cNvPr id="3" name="Content Placeholder 2"/>
          <p:cNvSpPr>
            <a:spLocks noGrp="1"/>
          </p:cNvSpPr>
          <p:nvPr>
            <p:ph idx="1"/>
          </p:nvPr>
        </p:nvSpPr>
        <p:spPr/>
        <p:txBody>
          <a:bodyPr>
            <a:normAutofit/>
          </a:bodyPr>
          <a:lstStyle/>
          <a:p>
            <a:r>
              <a:rPr lang="id-ID" sz="2400" dirty="0"/>
              <a:t>ATM bersifat service independence semua service (suara, data serta gambar/citra) dapat ditransmisikan melalui ATM dengan cara penetapan beberapa tipe ATM Adaptation Layer (AAL). </a:t>
            </a:r>
            <a:endParaRPr lang="en-US" sz="2400" dirty="0"/>
          </a:p>
          <a:p>
            <a:r>
              <a:rPr lang="id-ID" sz="2400" dirty="0"/>
              <a:t>AAL berfungsi mengubah format informasi yang asli kedalam format ATM sehingga dapat ditransmisikan. </a:t>
            </a:r>
          </a:p>
          <a:p>
            <a:endParaRPr lang="id-ID" dirty="0"/>
          </a:p>
        </p:txBody>
      </p:sp>
    </p:spTree>
    <p:extLst>
      <p:ext uri="{BB962C8B-B14F-4D97-AF65-F5344CB8AC3E}">
        <p14:creationId xmlns:p14="http://schemas.microsoft.com/office/powerpoint/2010/main" val="11212387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Konsep</a:t>
            </a:r>
            <a:r>
              <a:rPr lang="en-US" dirty="0"/>
              <a:t> </a:t>
            </a:r>
            <a:r>
              <a:rPr lang="en-US" dirty="0" err="1"/>
              <a:t>dasar</a:t>
            </a:r>
            <a:r>
              <a:rPr lang="en-US" dirty="0"/>
              <a:t> </a:t>
            </a:r>
            <a:r>
              <a:rPr lang="en-US" dirty="0" err="1"/>
              <a:t>atm</a:t>
            </a:r>
            <a:r>
              <a:rPr lang="en-US" dirty="0"/>
              <a:t> </a:t>
            </a:r>
            <a:r>
              <a:rPr lang="en-US" dirty="0" err="1"/>
              <a:t>protokol</a:t>
            </a:r>
            <a:endParaRPr lang="id-ID" dirty="0"/>
          </a:p>
        </p:txBody>
      </p:sp>
      <p:pic>
        <p:nvPicPr>
          <p:cNvPr id="4" name="Picture 3" descr="Capture">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995487"/>
            <a:ext cx="5099602" cy="4557713"/>
          </a:xfrm>
          <a:prstGeom prst="rect">
            <a:avLst/>
          </a:prstGeom>
          <a:noFill/>
          <a:ln>
            <a:noFill/>
          </a:ln>
        </p:spPr>
      </p:pic>
    </p:spTree>
    <p:extLst>
      <p:ext uri="{BB962C8B-B14F-4D97-AF65-F5344CB8AC3E}">
        <p14:creationId xmlns:p14="http://schemas.microsoft.com/office/powerpoint/2010/main" val="24606675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Cara </a:t>
            </a:r>
            <a:r>
              <a:rPr lang="en-US" dirty="0" err="1"/>
              <a:t>kerja</a:t>
            </a:r>
            <a:r>
              <a:rPr lang="en-US" dirty="0"/>
              <a:t> </a:t>
            </a:r>
            <a:r>
              <a:rPr lang="en-US" dirty="0" err="1"/>
              <a:t>atm</a:t>
            </a:r>
            <a:endParaRPr lang="id-ID" dirty="0"/>
          </a:p>
        </p:txBody>
      </p:sp>
      <p:sp>
        <p:nvSpPr>
          <p:cNvPr id="3" name="Content Placeholder 2"/>
          <p:cNvSpPr>
            <a:spLocks noGrp="1"/>
          </p:cNvSpPr>
          <p:nvPr>
            <p:ph idx="1"/>
          </p:nvPr>
        </p:nvSpPr>
        <p:spPr/>
        <p:txBody>
          <a:bodyPr/>
          <a:lstStyle/>
          <a:p>
            <a:r>
              <a:rPr lang="id-ID" sz="2400" dirty="0"/>
              <a:t>Cara kerja ATM adalah dengan memotong-motong dan menggabungkan kembali berbagai tipe trafik informasi tersebut (voice, video dan data) dalam format sel berukuran 53 byte melalui saluran fisik yang sama. </a:t>
            </a:r>
            <a:endParaRPr lang="en-US" sz="2400" dirty="0"/>
          </a:p>
          <a:p>
            <a:r>
              <a:rPr lang="id-ID" sz="2400" dirty="0"/>
              <a:t>Proses tersebut dinamakan statistical multiplexing. </a:t>
            </a:r>
            <a:endParaRPr lang="en-US" sz="2400" dirty="0"/>
          </a:p>
          <a:p>
            <a:r>
              <a:rPr lang="id-ID" sz="2400" dirty="0"/>
              <a:t>Masing sel terdiri dari 48 byte payload (berisi informasi) dan 5 byte header (berisi alamat dan routing).</a:t>
            </a:r>
          </a:p>
          <a:p>
            <a:endParaRPr lang="id-ID" dirty="0"/>
          </a:p>
        </p:txBody>
      </p:sp>
    </p:spTree>
    <p:extLst>
      <p:ext uri="{BB962C8B-B14F-4D97-AF65-F5344CB8AC3E}">
        <p14:creationId xmlns:p14="http://schemas.microsoft.com/office/powerpoint/2010/main" val="32689020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Karakteristik</a:t>
            </a:r>
            <a:r>
              <a:rPr lang="en-US" dirty="0"/>
              <a:t> </a:t>
            </a:r>
            <a:r>
              <a:rPr lang="en-US" dirty="0" err="1"/>
              <a:t>atm</a:t>
            </a:r>
            <a:endParaRPr lang="id-ID" dirty="0"/>
          </a:p>
        </p:txBody>
      </p:sp>
      <p:sp>
        <p:nvSpPr>
          <p:cNvPr id="3" name="Content Placeholder 2"/>
          <p:cNvSpPr>
            <a:spLocks noGrp="1"/>
          </p:cNvSpPr>
          <p:nvPr>
            <p:ph idx="1"/>
          </p:nvPr>
        </p:nvSpPr>
        <p:spPr/>
        <p:txBody>
          <a:bodyPr>
            <a:normAutofit fontScale="92500"/>
          </a:bodyPr>
          <a:lstStyle/>
          <a:p>
            <a:pPr marL="0" indent="0" fontAlgn="base">
              <a:buNone/>
            </a:pPr>
            <a:r>
              <a:rPr lang="en-US" sz="2400" dirty="0">
                <a:solidFill>
                  <a:srgbClr val="FFFF00"/>
                </a:solidFill>
              </a:rPr>
              <a:t>1. </a:t>
            </a:r>
            <a:r>
              <a:rPr lang="id-ID" sz="2400" dirty="0">
                <a:solidFill>
                  <a:srgbClr val="FFFF00"/>
                </a:solidFill>
              </a:rPr>
              <a:t>Pada basis link to link tidak menggunakan proteksi error dan </a:t>
            </a:r>
            <a:r>
              <a:rPr lang="en-US" sz="2400" dirty="0">
                <a:solidFill>
                  <a:srgbClr val="FFFF00"/>
                </a:solidFill>
              </a:rPr>
              <a:t>  </a:t>
            </a:r>
          </a:p>
          <a:p>
            <a:pPr marL="0" indent="0" fontAlgn="base">
              <a:buNone/>
            </a:pPr>
            <a:r>
              <a:rPr lang="en-US" sz="2400" dirty="0">
                <a:solidFill>
                  <a:srgbClr val="FFFF00"/>
                </a:solidFill>
              </a:rPr>
              <a:t>     </a:t>
            </a:r>
            <a:r>
              <a:rPr lang="id-ID" sz="2400" dirty="0">
                <a:solidFill>
                  <a:srgbClr val="FFFF00"/>
                </a:solidFill>
              </a:rPr>
              <a:t>flow control.</a:t>
            </a:r>
          </a:p>
          <a:p>
            <a:pPr fontAlgn="base"/>
            <a:r>
              <a:rPr lang="id-ID" sz="2400" dirty="0"/>
              <a:t>Pada ATM proteksi error dapat diabaikan karena didasarkan saat ini link-link dalam network memiliki kualitas yang sangat tinggi, sehingga error control cukup dilakukan end to end saja. </a:t>
            </a:r>
            <a:endParaRPr lang="en-US" sz="2400" dirty="0"/>
          </a:p>
          <a:p>
            <a:pPr fontAlgn="base"/>
            <a:r>
              <a:rPr lang="id-ID" sz="2400" dirty="0"/>
              <a:t>Flow control juga tidak dilakukan dalam ATM network karena dengan pengaturan alokasi resource dan dimensioning queue yang tepat maka kejadian queue overflow yang menyebabkan hilangnya paket dapat ditekan. </a:t>
            </a:r>
            <a:endParaRPr lang="en-US" sz="2400" dirty="0"/>
          </a:p>
          <a:p>
            <a:pPr fontAlgn="base"/>
            <a:r>
              <a:rPr lang="id-ID" sz="2400" dirty="0"/>
              <a:t>Sehingga probabilitas packet loss antara 10-8 sampai dengan 10-12 dapat dicapai.</a:t>
            </a:r>
          </a:p>
          <a:p>
            <a:endParaRPr lang="id-ID" dirty="0"/>
          </a:p>
        </p:txBody>
      </p:sp>
    </p:spTree>
    <p:extLst>
      <p:ext uri="{BB962C8B-B14F-4D97-AF65-F5344CB8AC3E}">
        <p14:creationId xmlns:p14="http://schemas.microsoft.com/office/powerpoint/2010/main" val="366783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Karakteristik</a:t>
            </a:r>
            <a:r>
              <a:rPr lang="en-US" dirty="0"/>
              <a:t> </a:t>
            </a:r>
            <a:r>
              <a:rPr lang="en-US" dirty="0" err="1"/>
              <a:t>atm</a:t>
            </a:r>
            <a:endParaRPr lang="id-ID" dirty="0"/>
          </a:p>
        </p:txBody>
      </p:sp>
      <p:sp>
        <p:nvSpPr>
          <p:cNvPr id="3" name="Content Placeholder 2"/>
          <p:cNvSpPr>
            <a:spLocks noGrp="1"/>
          </p:cNvSpPr>
          <p:nvPr>
            <p:ph idx="1"/>
          </p:nvPr>
        </p:nvSpPr>
        <p:spPr/>
        <p:txBody>
          <a:bodyPr>
            <a:normAutofit lnSpcReduction="10000"/>
          </a:bodyPr>
          <a:lstStyle/>
          <a:p>
            <a:pPr marL="0" indent="0" fontAlgn="base">
              <a:buNone/>
            </a:pPr>
            <a:r>
              <a:rPr lang="id-ID" sz="2400" b="1" dirty="0">
                <a:solidFill>
                  <a:srgbClr val="FFFF00"/>
                </a:solidFill>
              </a:rPr>
              <a:t>2. ATM beroperasi pada connection oriented mode</a:t>
            </a:r>
          </a:p>
          <a:p>
            <a:pPr fontAlgn="base"/>
            <a:r>
              <a:rPr lang="id-ID" sz="2400" dirty="0"/>
              <a:t>Sebelum informasi ditransfer dari terminal ke network, sebuah fase setup logical / virtual connection harus dilakukan untuk menyediakan resource diperlukan. </a:t>
            </a:r>
            <a:endParaRPr lang="en-US" sz="2400" dirty="0"/>
          </a:p>
          <a:p>
            <a:pPr fontAlgn="base"/>
            <a:r>
              <a:rPr lang="id-ID" sz="2400" dirty="0"/>
              <a:t>Jika resource tersedia tidak mencukupi maka connection dari terminal akan dibatalkan. </a:t>
            </a:r>
            <a:endParaRPr lang="en-US" sz="2400" dirty="0"/>
          </a:p>
          <a:p>
            <a:pPr fontAlgn="base"/>
            <a:r>
              <a:rPr lang="id-ID" sz="2400" dirty="0"/>
              <a:t>Jika fase transfer informasi telah selesai, maka resource yang telah digunakan akan dibebabskan kembali. </a:t>
            </a:r>
            <a:endParaRPr lang="en-US" sz="2400" dirty="0"/>
          </a:p>
          <a:p>
            <a:pPr fontAlgn="base"/>
            <a:r>
              <a:rPr lang="id-ID" sz="2400" dirty="0"/>
              <a:t>Dengan menggunakan connection-oriented ini akan memungkinkan network untuk menjamin packet loss yang seminim mungkin.</a:t>
            </a:r>
          </a:p>
          <a:p>
            <a:pPr marL="0" indent="0" fontAlgn="base">
              <a:buNone/>
            </a:pPr>
            <a:endParaRPr lang="id-ID" dirty="0"/>
          </a:p>
        </p:txBody>
      </p:sp>
    </p:spTree>
    <p:extLst>
      <p:ext uri="{BB962C8B-B14F-4D97-AF65-F5344CB8AC3E}">
        <p14:creationId xmlns:p14="http://schemas.microsoft.com/office/powerpoint/2010/main" val="9042509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Karakteristik</a:t>
            </a:r>
            <a:r>
              <a:rPr lang="en-US" dirty="0"/>
              <a:t> </a:t>
            </a:r>
            <a:r>
              <a:rPr lang="en-US" dirty="0" err="1"/>
              <a:t>atm</a:t>
            </a:r>
            <a:endParaRPr lang="id-ID" dirty="0"/>
          </a:p>
        </p:txBody>
      </p:sp>
      <p:sp>
        <p:nvSpPr>
          <p:cNvPr id="3" name="Content Placeholder 2"/>
          <p:cNvSpPr>
            <a:spLocks noGrp="1"/>
          </p:cNvSpPr>
          <p:nvPr>
            <p:ph idx="1"/>
          </p:nvPr>
        </p:nvSpPr>
        <p:spPr/>
        <p:txBody>
          <a:bodyPr>
            <a:normAutofit/>
          </a:bodyPr>
          <a:lstStyle/>
          <a:p>
            <a:pPr marL="0" indent="0" fontAlgn="base">
              <a:buNone/>
            </a:pPr>
            <a:r>
              <a:rPr lang="id-ID" b="1" dirty="0">
                <a:solidFill>
                  <a:srgbClr val="FFFF00"/>
                </a:solidFill>
              </a:rPr>
              <a:t>3. Pengurangan fungsi header</a:t>
            </a:r>
          </a:p>
          <a:p>
            <a:pPr fontAlgn="base"/>
            <a:r>
              <a:rPr lang="id-ID" dirty="0"/>
              <a:t>Untuk menjamin pemrosesan yang cepat dalam network, maka ATM header hanya memiliki fungsi yang sangat terbatas. </a:t>
            </a:r>
            <a:endParaRPr lang="en-US" dirty="0"/>
          </a:p>
          <a:p>
            <a:pPr fontAlgn="base"/>
            <a:r>
              <a:rPr lang="id-ID" dirty="0"/>
              <a:t>Fungsi utama dari header adalah untuk identifikasi virtual connection (virtual connection identifier =VCI) yang dipilih pada saat dilakukan call setup dan menjamin routing yang tepat untuk setiap paket didalam network serta memungkinkan multiplexing dari virtual connection – virtual connection berbeda melalui satu link tunggal.</a:t>
            </a:r>
          </a:p>
        </p:txBody>
      </p:sp>
    </p:spTree>
    <p:extLst>
      <p:ext uri="{BB962C8B-B14F-4D97-AF65-F5344CB8AC3E}">
        <p14:creationId xmlns:p14="http://schemas.microsoft.com/office/powerpoint/2010/main" val="34432223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Karakteristik</a:t>
            </a:r>
            <a:r>
              <a:rPr lang="en-US" dirty="0"/>
              <a:t> </a:t>
            </a:r>
            <a:r>
              <a:rPr lang="en-US" dirty="0" err="1"/>
              <a:t>atm</a:t>
            </a:r>
            <a:endParaRPr lang="id-ID" dirty="0"/>
          </a:p>
        </p:txBody>
      </p:sp>
      <p:sp>
        <p:nvSpPr>
          <p:cNvPr id="3" name="Content Placeholder 2"/>
          <p:cNvSpPr>
            <a:spLocks noGrp="1"/>
          </p:cNvSpPr>
          <p:nvPr>
            <p:ph idx="1"/>
          </p:nvPr>
        </p:nvSpPr>
        <p:spPr/>
        <p:txBody>
          <a:bodyPr>
            <a:normAutofit/>
          </a:bodyPr>
          <a:lstStyle/>
          <a:p>
            <a:pPr marL="0" indent="0" fontAlgn="base">
              <a:buNone/>
            </a:pPr>
            <a:r>
              <a:rPr lang="id-ID" sz="2400" b="1" dirty="0">
                <a:solidFill>
                  <a:srgbClr val="FFFF00"/>
                </a:solidFill>
              </a:rPr>
              <a:t>3. Pengurangan fungsi header</a:t>
            </a:r>
          </a:p>
          <a:p>
            <a:pPr fontAlgn="base"/>
            <a:r>
              <a:rPr lang="id-ID" sz="2400" dirty="0"/>
              <a:t>Selain fungsi VCI, sejumlah fungsi lain yang sangat terbatas juga dilakukan oleh header, terutama terkait dengan fungsi pemeliharaan. </a:t>
            </a:r>
            <a:endParaRPr lang="en-US" sz="2400" dirty="0"/>
          </a:p>
          <a:p>
            <a:pPr fontAlgn="base"/>
            <a:r>
              <a:rPr lang="id-ID" sz="2400" dirty="0"/>
              <a:t>Karena fungsi header diabatasi, maka implementasi header processing dalam ATM node sangat mudah / sederhana dan dapat dilakukan pada kecepatan yang sangat tinggi (150 Mbps sampai 2.5 Gbps) dan hal ini akan menyebabkan processing delay dan queuing delay yang rendah.</a:t>
            </a:r>
          </a:p>
        </p:txBody>
      </p:sp>
    </p:spTree>
    <p:extLst>
      <p:ext uri="{BB962C8B-B14F-4D97-AF65-F5344CB8AC3E}">
        <p14:creationId xmlns:p14="http://schemas.microsoft.com/office/powerpoint/2010/main" val="32132575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Karakteristik</a:t>
            </a:r>
            <a:r>
              <a:rPr lang="en-US" dirty="0"/>
              <a:t> </a:t>
            </a:r>
            <a:r>
              <a:rPr lang="en-US" dirty="0" err="1"/>
              <a:t>atm</a:t>
            </a:r>
            <a:endParaRPr lang="id-ID" dirty="0"/>
          </a:p>
        </p:txBody>
      </p:sp>
      <p:sp>
        <p:nvSpPr>
          <p:cNvPr id="3" name="Content Placeholder 2"/>
          <p:cNvSpPr>
            <a:spLocks noGrp="1"/>
          </p:cNvSpPr>
          <p:nvPr>
            <p:ph idx="1"/>
          </p:nvPr>
        </p:nvSpPr>
        <p:spPr/>
        <p:txBody>
          <a:bodyPr>
            <a:normAutofit/>
          </a:bodyPr>
          <a:lstStyle/>
          <a:p>
            <a:pPr marL="0" indent="0" fontAlgn="base">
              <a:buNone/>
            </a:pPr>
            <a:r>
              <a:rPr lang="id-ID" sz="2400" b="1" dirty="0">
                <a:solidFill>
                  <a:srgbClr val="FFFF00"/>
                </a:solidFill>
              </a:rPr>
              <a:t>4. Lapisan Protokol ATM</a:t>
            </a:r>
          </a:p>
          <a:p>
            <a:pPr fontAlgn="base"/>
            <a:r>
              <a:rPr lang="id-ID" sz="2400" dirty="0"/>
              <a:t>Lapisan tertinggi terdapat aplikasi tertentu seperti TCP di lapisan penghantaran dan IP di lapisan rangkaian. </a:t>
            </a:r>
            <a:endParaRPr lang="en-US" sz="2400" dirty="0"/>
          </a:p>
          <a:p>
            <a:pPr fontAlgn="base"/>
            <a:r>
              <a:rPr lang="id-ID" sz="2400" dirty="0"/>
              <a:t>Lapisan ATM Adaptation berfungsi sebagai penyesuai antara paket-paket data di lapisan tertinggi dengan (Higher-layer) dengan lapisan ATM (ATM Layer).  </a:t>
            </a:r>
            <a:endParaRPr lang="en-US" sz="2400" dirty="0"/>
          </a:p>
        </p:txBody>
      </p:sp>
    </p:spTree>
    <p:extLst>
      <p:ext uri="{BB962C8B-B14F-4D97-AF65-F5344CB8AC3E}">
        <p14:creationId xmlns:p14="http://schemas.microsoft.com/office/powerpoint/2010/main" val="9534940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Karakteristik</a:t>
            </a:r>
            <a:r>
              <a:rPr lang="en-US" dirty="0"/>
              <a:t> </a:t>
            </a:r>
            <a:r>
              <a:rPr lang="en-US" dirty="0" err="1"/>
              <a:t>atm</a:t>
            </a:r>
            <a:endParaRPr lang="id-ID" dirty="0"/>
          </a:p>
        </p:txBody>
      </p:sp>
      <p:sp>
        <p:nvSpPr>
          <p:cNvPr id="3" name="Content Placeholder 2"/>
          <p:cNvSpPr>
            <a:spLocks noGrp="1"/>
          </p:cNvSpPr>
          <p:nvPr>
            <p:ph idx="1"/>
          </p:nvPr>
        </p:nvSpPr>
        <p:spPr/>
        <p:txBody>
          <a:bodyPr>
            <a:normAutofit/>
          </a:bodyPr>
          <a:lstStyle/>
          <a:p>
            <a:pPr marL="0" indent="0" fontAlgn="base">
              <a:buNone/>
            </a:pPr>
            <a:r>
              <a:rPr lang="id-ID" sz="2400" b="1" dirty="0">
                <a:solidFill>
                  <a:srgbClr val="FFFF00"/>
                </a:solidFill>
              </a:rPr>
              <a:t>4. Lapisan Protokol ATM</a:t>
            </a:r>
          </a:p>
          <a:p>
            <a:pPr fontAlgn="base"/>
            <a:r>
              <a:rPr lang="id-ID" sz="2400" dirty="0"/>
              <a:t>ATM Layer merupakan lapisan digunakan untuk menyambungkan protokol. </a:t>
            </a:r>
            <a:endParaRPr lang="en-US" sz="2400" dirty="0"/>
          </a:p>
          <a:p>
            <a:pPr fontAlgn="base"/>
            <a:r>
              <a:rPr lang="id-ID" sz="2400" dirty="0"/>
              <a:t>Lapisan Fisik melibatkan spesifikasi media transmisi dan skema pengkodean sinyal. Rate data yang ditetapkan pada lapisan fisik berkisar mulai dari 25,6 Mbps sampai 622,08 Mbps.</a:t>
            </a:r>
          </a:p>
        </p:txBody>
      </p:sp>
    </p:spTree>
    <p:extLst>
      <p:ext uri="{BB962C8B-B14F-4D97-AF65-F5344CB8AC3E}">
        <p14:creationId xmlns:p14="http://schemas.microsoft.com/office/powerpoint/2010/main" val="32260804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Karakteristik</a:t>
            </a:r>
            <a:r>
              <a:rPr lang="en-US" dirty="0"/>
              <a:t> </a:t>
            </a:r>
            <a:r>
              <a:rPr lang="en-US" dirty="0" err="1"/>
              <a:t>atm</a:t>
            </a:r>
            <a:endParaRPr lang="id-ID" dirty="0"/>
          </a:p>
        </p:txBody>
      </p:sp>
      <p:sp>
        <p:nvSpPr>
          <p:cNvPr id="3" name="Content Placeholder 2"/>
          <p:cNvSpPr>
            <a:spLocks noGrp="1"/>
          </p:cNvSpPr>
          <p:nvPr>
            <p:ph idx="1"/>
          </p:nvPr>
        </p:nvSpPr>
        <p:spPr/>
        <p:txBody>
          <a:bodyPr/>
          <a:lstStyle/>
          <a:p>
            <a:pPr marL="0" indent="0" fontAlgn="base">
              <a:buNone/>
            </a:pPr>
            <a:r>
              <a:rPr lang="id-ID" sz="2400" b="1" dirty="0">
                <a:solidFill>
                  <a:srgbClr val="FFFF00"/>
                </a:solidFill>
              </a:rPr>
              <a:t>5. Panjang filed informasi dalam satu cell relatif kecil</a:t>
            </a:r>
          </a:p>
          <a:p>
            <a:pPr fontAlgn="base"/>
            <a:r>
              <a:rPr lang="id-ID" sz="2400" dirty="0"/>
              <a:t>Hal ini dilakukan untuk mengurangi ukuran buffer internal dalam switching node, dan untuk membatasi queuing delay yang terjadi pada buffer tersebut. </a:t>
            </a:r>
            <a:endParaRPr lang="en-US" sz="2400"/>
          </a:p>
          <a:p>
            <a:pPr fontAlgn="base"/>
            <a:r>
              <a:rPr lang="id-ID" sz="2400"/>
              <a:t>Buffer </a:t>
            </a:r>
            <a:r>
              <a:rPr lang="id-ID" sz="2400" dirty="0"/>
              <a:t>yang kecil akan menjamin delay dan delay jitter rendah, hal ini diperlukan untuk keperluan service-service real time.</a:t>
            </a:r>
          </a:p>
          <a:p>
            <a:endParaRPr lang="id-ID" dirty="0"/>
          </a:p>
        </p:txBody>
      </p:sp>
    </p:spTree>
    <p:extLst>
      <p:ext uri="{BB962C8B-B14F-4D97-AF65-F5344CB8AC3E}">
        <p14:creationId xmlns:p14="http://schemas.microsoft.com/office/powerpoint/2010/main" val="421492104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F56617"/>
      </a:dk2>
      <a:lt2>
        <a:srgbClr val="DDDDDD"/>
      </a:lt2>
      <a:accent1>
        <a:srgbClr val="FFC000"/>
      </a:accent1>
      <a:accent2>
        <a:srgbClr val="BD582C"/>
      </a:accent2>
      <a:accent3>
        <a:srgbClr val="865640"/>
      </a:accent3>
      <a:accent4>
        <a:srgbClr val="9B8357"/>
      </a:accent4>
      <a:accent5>
        <a:srgbClr val="C2BC80"/>
      </a:accent5>
      <a:accent6>
        <a:srgbClr val="94A080"/>
      </a:accent6>
      <a:hlink>
        <a:srgbClr val="FF9933"/>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B7CF026C-957E-4F4E-893C-D02C23AB6317}"/>
    </a:ext>
  </a:extLst>
</a:theme>
</file>

<file path=docProps/app.xml><?xml version="1.0" encoding="utf-8"?>
<Properties xmlns="http://schemas.openxmlformats.org/officeDocument/2006/extended-properties" xmlns:vt="http://schemas.openxmlformats.org/officeDocument/2006/docPropsVTypes">
  <Template>TM03090430[[fn=Banded]]</Template>
  <TotalTime>39</TotalTime>
  <Words>1185</Words>
  <Application>Microsoft Office PowerPoint</Application>
  <PresentationFormat>On-screen Show (4:3)</PresentationFormat>
  <Paragraphs>107</Paragraphs>
  <Slides>30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30</vt:i4>
      </vt:variant>
    </vt:vector>
  </HeadingPairs>
  <TitlesOfParts>
    <vt:vector size="33" baseType="lpstr">
      <vt:lpstr>Corbel</vt:lpstr>
      <vt:lpstr>Wingdings</vt:lpstr>
      <vt:lpstr>Banded</vt:lpstr>
      <vt:lpstr>Frame relay  &amp; asynchronous transfer mode</vt:lpstr>
      <vt:lpstr>Frame relay</vt:lpstr>
      <vt:lpstr>Frame relay</vt:lpstr>
      <vt:lpstr>Konfigurasi frame relay</vt:lpstr>
      <vt:lpstr>Konfigurasi frame relay</vt:lpstr>
      <vt:lpstr>Konfigurasi frame relay</vt:lpstr>
      <vt:lpstr>Konfigurasi frame relay</vt:lpstr>
      <vt:lpstr>Topologi frame relay</vt:lpstr>
      <vt:lpstr>Topologi frame relay</vt:lpstr>
      <vt:lpstr>Fungsi frame relay</vt:lpstr>
      <vt:lpstr>Fungsi frame relay</vt:lpstr>
      <vt:lpstr>Fungsi frame relay</vt:lpstr>
      <vt:lpstr>asynchronous transfer mode (Atm)</vt:lpstr>
      <vt:lpstr>asynchronous transfer mode (Atm)</vt:lpstr>
      <vt:lpstr>asynchronous transfer mode (Atm)</vt:lpstr>
      <vt:lpstr>Atm network</vt:lpstr>
      <vt:lpstr>asynchronous transfer mode (Atm)</vt:lpstr>
      <vt:lpstr>asynchronous transfer mode (Atm) sebagai jaringan kinerja tinggi</vt:lpstr>
      <vt:lpstr>asynchronous transfer mode (Atm)</vt:lpstr>
      <vt:lpstr>Konsep dasar asynchronous transfer mode (Atm)</vt:lpstr>
      <vt:lpstr>Konsep dasar asynchronous transfer mode (Atm)</vt:lpstr>
      <vt:lpstr>Konsep dasar atm protokol</vt:lpstr>
      <vt:lpstr>Cara kerja atm</vt:lpstr>
      <vt:lpstr>Karakteristik atm</vt:lpstr>
      <vt:lpstr>Karakteristik atm</vt:lpstr>
      <vt:lpstr>Karakteristik atm</vt:lpstr>
      <vt:lpstr>Karakteristik atm</vt:lpstr>
      <vt:lpstr>Karakteristik atm</vt:lpstr>
      <vt:lpstr>Karakteristik atm</vt:lpstr>
      <vt:lpstr>Karakteristik atm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Frame relay  &amp; asynchronous transfer mode</dc:title>
  <dc:creator>ning</dc:creator>
  <cp:lastModifiedBy>ning</cp:lastModifiedBy>
  <cp:revision>5</cp:revision>
  <dcterms:created xsi:type="dcterms:W3CDTF">2016-12-18T23:07:15Z</dcterms:created>
  <dcterms:modified xsi:type="dcterms:W3CDTF">2016-12-18T23:46:51Z</dcterms:modified>
</cp:coreProperties>
</file>