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7" r:id="rId5"/>
    <p:sldId id="258" r:id="rId6"/>
    <p:sldId id="259" r:id="rId7"/>
    <p:sldId id="261" r:id="rId8"/>
    <p:sldId id="264" r:id="rId9"/>
    <p:sldId id="262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9E11"/>
    <a:srgbClr val="E2EC5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94718" autoAdjust="0"/>
  </p:normalViewPr>
  <p:slideViewPr>
    <p:cSldViewPr>
      <p:cViewPr varScale="1">
        <p:scale>
          <a:sx n="61" d="100"/>
          <a:sy n="61" d="100"/>
        </p:scale>
        <p:origin x="946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4D834D2-57D1-4AB5-B60B-C8A326C801B2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1ACE0EC-8C53-4E69-A534-AD19681B0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3428976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Verdana" pitchFamily="34" charset="0"/>
              </a:rPr>
              <a:t/>
            </a:r>
            <a:br>
              <a:rPr lang="en-US" dirty="0" smtClean="0">
                <a:latin typeface="Verdana" pitchFamily="34" charset="0"/>
              </a:rPr>
            </a:br>
            <a:r>
              <a:rPr lang="en-US" dirty="0" smtClean="0">
                <a:latin typeface="Verdana" pitchFamily="34" charset="0"/>
              </a:rPr>
              <a:t/>
            </a:r>
            <a:br>
              <a:rPr lang="en-US" dirty="0" smtClean="0">
                <a:latin typeface="Verdana" pitchFamily="34" charset="0"/>
              </a:rPr>
            </a:br>
            <a:r>
              <a:rPr lang="en-US" dirty="0" smtClean="0">
                <a:latin typeface="Verdana" pitchFamily="34" charset="0"/>
              </a:rPr>
              <a:t/>
            </a:r>
            <a:br>
              <a:rPr lang="en-US" dirty="0" smtClean="0">
                <a:latin typeface="Verdana" pitchFamily="34" charset="0"/>
              </a:rPr>
            </a:br>
            <a:r>
              <a:rPr lang="en-US" dirty="0" smtClean="0">
                <a:latin typeface="Verdana" pitchFamily="34" charset="0"/>
              </a:rPr>
              <a:t/>
            </a:r>
            <a:br>
              <a:rPr lang="en-US" dirty="0" smtClean="0">
                <a:latin typeface="Verdana" pitchFamily="34" charset="0"/>
              </a:rPr>
            </a:br>
            <a:r>
              <a:rPr lang="en-US" dirty="0" smtClean="0">
                <a:latin typeface="Verdana" pitchFamily="34" charset="0"/>
              </a:rPr>
              <a:t>ETIKA BISNIS &amp; PROFESI</a:t>
            </a:r>
            <a:br>
              <a:rPr lang="en-US" dirty="0" smtClean="0">
                <a:latin typeface="Verdana" pitchFamily="34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latin typeface="High Tower Text" pitchFamily="18" charset="0"/>
              </a:rPr>
              <a:t/>
            </a:r>
            <a:br>
              <a:rPr lang="en-US" dirty="0" smtClean="0">
                <a:latin typeface="High Tower Text" pitchFamily="18" charset="0"/>
              </a:rPr>
            </a:br>
            <a:endParaRPr lang="en-US" dirty="0">
              <a:latin typeface="High Tower Text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hoto\BG\-xoo-xoo-applications-xooplate-public-assets-template-11948-p1757kc6n91b331u51h5n8bk1jkq9-600x.jpg"/>
          <p:cNvPicPr>
            <a:picLocks noChangeAspect="1" noChangeArrowheads="1"/>
          </p:cNvPicPr>
          <p:nvPr/>
        </p:nvPicPr>
        <p:blipFill>
          <a:blip r:embed="rId2" cstate="print">
            <a:lum bright="30000" contrast="13000"/>
          </a:blip>
          <a:srcRect/>
          <a:stretch>
            <a:fillRect/>
          </a:stretch>
        </p:blipFill>
        <p:spPr bwMode="auto">
          <a:xfrm>
            <a:off x="0" y="7597"/>
            <a:ext cx="9144000" cy="685040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bscissa" pitchFamily="2" charset="0"/>
              </a:rPr>
              <a:t>APA ITU ETIKA ?</a:t>
            </a:r>
            <a:endParaRPr lang="en-US" sz="44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bsciss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en-US" dirty="0" smtClean="0">
                <a:latin typeface="Abscissa" pitchFamily="2" charset="0"/>
              </a:rPr>
              <a:t>	</a:t>
            </a:r>
            <a:r>
              <a:rPr lang="en-US" b="1" dirty="0" err="1" smtClean="0">
                <a:latin typeface="Abscissa" pitchFamily="2" charset="0"/>
              </a:rPr>
              <a:t>Etika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merupakan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filsafat</a:t>
            </a:r>
            <a:r>
              <a:rPr lang="en-US" b="1" dirty="0">
                <a:latin typeface="Abscissa" pitchFamily="2" charset="0"/>
              </a:rPr>
              <a:t> / </a:t>
            </a:r>
            <a:r>
              <a:rPr lang="en-US" b="1" dirty="0" err="1">
                <a:latin typeface="Abscissa" pitchFamily="2" charset="0"/>
              </a:rPr>
              <a:t>pemikiran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kritis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dan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rasional</a:t>
            </a:r>
            <a:endParaRPr lang="en-US" b="1" dirty="0" smtClean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mengenal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nilai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dan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norma</a:t>
            </a:r>
            <a:r>
              <a:rPr lang="en-US" b="1" dirty="0">
                <a:latin typeface="Abscissa" pitchFamily="2" charset="0"/>
              </a:rPr>
              <a:t> moral </a:t>
            </a:r>
            <a:r>
              <a:rPr lang="en-US" b="1" dirty="0" err="1" smtClean="0">
                <a:latin typeface="Abscissa" pitchFamily="2" charset="0"/>
              </a:rPr>
              <a:t>yg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menentukan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dan</a:t>
            </a:r>
            <a:r>
              <a:rPr lang="en-US" b="1" dirty="0" smtClean="0">
                <a:latin typeface="Abscissa" pitchFamily="2" charset="0"/>
              </a:rPr>
              <a:t> </a:t>
            </a: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terwujud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dalam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sikap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dan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pada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perilaku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hidup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manusia</a:t>
            </a:r>
            <a:r>
              <a:rPr lang="en-US" b="1" dirty="0" smtClean="0">
                <a:latin typeface="Abscissa" pitchFamily="2" charset="0"/>
              </a:rPr>
              <a:t>, </a:t>
            </a:r>
            <a:r>
              <a:rPr lang="en-US" b="1" dirty="0" err="1" smtClean="0">
                <a:latin typeface="Abscissa" pitchFamily="2" charset="0"/>
              </a:rPr>
              <a:t>baik</a:t>
            </a:r>
            <a:endParaRPr lang="en-US" b="1" dirty="0" smtClean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secara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pribadi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maupun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sebagai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kelompok</a:t>
            </a:r>
            <a:r>
              <a:rPr lang="en-US" b="1" dirty="0" smtClean="0">
                <a:latin typeface="Abscissa" pitchFamily="2" charset="0"/>
              </a:rPr>
              <a:t>. </a:t>
            </a:r>
            <a:r>
              <a:rPr lang="en-US" b="1" dirty="0" err="1" smtClean="0">
                <a:latin typeface="Abscissa" pitchFamily="2" charset="0"/>
              </a:rPr>
              <a:t>Alasan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etika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bisnis</a:t>
            </a:r>
            <a:endParaRPr lang="en-US" b="1" dirty="0" smtClean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diperlukan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karena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para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pelaku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bisnis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dituntut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profesional</a:t>
            </a:r>
            <a:r>
              <a:rPr lang="en-US" b="1" dirty="0" smtClean="0">
                <a:latin typeface="Abscissa" pitchFamily="2" charset="0"/>
              </a:rPr>
              <a:t>,</a:t>
            </a: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persaingan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semakin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tinggi</a:t>
            </a:r>
            <a:r>
              <a:rPr lang="en-US" b="1" dirty="0">
                <a:latin typeface="Abscissa" pitchFamily="2" charset="0"/>
              </a:rPr>
              <a:t>, </a:t>
            </a:r>
            <a:r>
              <a:rPr lang="en-US" b="1" dirty="0" err="1" smtClean="0">
                <a:latin typeface="Abscissa" pitchFamily="2" charset="0"/>
              </a:rPr>
              <a:t>kepuasan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konsumen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faktor</a:t>
            </a:r>
            <a:endParaRPr lang="en-US" b="1" dirty="0" smtClean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utama</a:t>
            </a:r>
            <a:r>
              <a:rPr lang="en-US" b="1" dirty="0">
                <a:latin typeface="Abscissa" pitchFamily="2" charset="0"/>
              </a:rPr>
              <a:t>, </a:t>
            </a:r>
            <a:r>
              <a:rPr lang="en-US" b="1" dirty="0" err="1">
                <a:latin typeface="Abscissa" pitchFamily="2" charset="0"/>
              </a:rPr>
              <a:t>perusahaan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dapat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dipercaya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dalam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jangka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panjang</a:t>
            </a:r>
            <a:r>
              <a:rPr lang="en-US" b="1" dirty="0" smtClean="0">
                <a:latin typeface="Abscissa" pitchFamily="2" charset="0"/>
              </a:rPr>
              <a:t>,</a:t>
            </a: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dan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mencegah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jangan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sampai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dikenakan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sanksi</a:t>
            </a:r>
            <a:r>
              <a:rPr lang="en-US" b="1" dirty="0" smtClean="0">
                <a:latin typeface="Abscissa" pitchFamily="2" charset="0"/>
              </a:rPr>
              <a:t>, </a:t>
            </a:r>
            <a:r>
              <a:rPr lang="en-US" b="1" dirty="0" err="1" smtClean="0">
                <a:latin typeface="Abscissa" pitchFamily="2" charset="0"/>
              </a:rPr>
              <a:t>pemerintah</a:t>
            </a:r>
            <a:endParaRPr lang="en-US" b="1" dirty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pada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akhirnya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mengambil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keputusan</a:t>
            </a:r>
            <a:r>
              <a:rPr lang="en-US" b="1" dirty="0">
                <a:latin typeface="Abscissa" pitchFamily="2" charset="0"/>
              </a:rPr>
              <a:t>.</a:t>
            </a:r>
          </a:p>
          <a:p>
            <a:pPr>
              <a:buNone/>
            </a:pPr>
            <a:r>
              <a:rPr lang="en-US" b="1" dirty="0" smtClean="0">
                <a:latin typeface="Abscissa" pitchFamily="2" charset="0"/>
              </a:rPr>
              <a:t> </a:t>
            </a:r>
            <a:endParaRPr lang="en-US" b="1" dirty="0">
              <a:latin typeface="Abscissa" pitchFamily="2" charset="0"/>
            </a:endParaRPr>
          </a:p>
        </p:txBody>
      </p:sp>
      <p:pic>
        <p:nvPicPr>
          <p:cNvPr id="2053" name="Picture 5" descr="D:\Photo\BG\Kates_Cleaning_logo_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357166"/>
            <a:ext cx="1214446" cy="13572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8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bscissa" pitchFamily="2" charset="0"/>
              </a:rPr>
              <a:t>PEMBAGIAN ETIKA</a:t>
            </a:r>
            <a:endParaRPr lang="en-US" sz="4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bscissa" pitchFamily="2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28596" y="1428736"/>
            <a:ext cx="8229600" cy="4572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anchor="t">
            <a:normAutofit lnSpcReduction="1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Etika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Umum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: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Membahas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tentang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norma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dan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nilai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moral,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kondisi-kondisi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dasar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bagi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manusia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untuk</a:t>
            </a:r>
            <a:endParaRPr lang="en-US" sz="3000" b="1" dirty="0" smtClean="0">
              <a:solidFill>
                <a:schemeClr val="tx1"/>
              </a:solidFill>
              <a:latin typeface="Abscissa" pitchFamily="2" charset="0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bertindak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secara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etis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,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bagaimana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manusia</a:t>
            </a:r>
            <a:endParaRPr lang="en-US" sz="3000" b="1" dirty="0" smtClean="0">
              <a:solidFill>
                <a:schemeClr val="tx1"/>
              </a:solidFill>
              <a:latin typeface="Abscissa" pitchFamily="2" charset="0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mengambil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keputusan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etis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,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teori-teori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etika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,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lembaga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-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lembaga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normatif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(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seperti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suara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hati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).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Etika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umum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ini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menyangkut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atau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menyeroti</a:t>
            </a:r>
            <a:endParaRPr lang="en-US" sz="3000" b="1" dirty="0" smtClean="0">
              <a:solidFill>
                <a:schemeClr val="tx1"/>
              </a:solidFill>
              <a:latin typeface="Abscissa" pitchFamily="2" charset="0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seluruh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kehidupan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Abscissa" pitchFamily="2" charset="0"/>
              </a:rPr>
              <a:t>manusia</a:t>
            </a:r>
            <a:r>
              <a:rPr lang="en-US" sz="3000" b="1" dirty="0" smtClean="0">
                <a:solidFill>
                  <a:schemeClr val="tx1"/>
                </a:solidFill>
                <a:latin typeface="Abscissa" pitchFamily="2" charset="0"/>
              </a:rPr>
              <a:t>.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bscissa" pitchFamily="2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00034" y="1000108"/>
            <a:ext cx="8372476" cy="478634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anchor="t">
            <a:normAutofit fontScale="92500" lnSpcReduction="2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Etika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Khusus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: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tabLst/>
              <a:defRPr/>
            </a:pPr>
            <a:r>
              <a:rPr kumimoji="0" lang="en-US" sz="30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Etika</a:t>
            </a:r>
            <a:r>
              <a:rPr kumimoji="0" lang="en-US" sz="3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Individual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menyangkut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kewajiban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sikap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manusia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terhadap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diri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sendiri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prinsip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integritas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pribadi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tabLst/>
              <a:defRPr/>
            </a:pPr>
            <a:r>
              <a:rPr kumimoji="0" lang="en-US" sz="30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Etika</a:t>
            </a:r>
            <a:r>
              <a:rPr kumimoji="0" lang="en-US" sz="3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Sosial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berbicara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mengenai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kewajiban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hak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sikap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pola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perilaku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manusia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sebagai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makhluk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sosial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dalam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interaksinya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dengan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sesama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keluarga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gender,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profesi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politik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kritik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idiologi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tabLst/>
              <a:defRPr/>
            </a:pPr>
            <a:r>
              <a:rPr kumimoji="0" lang="en-US" sz="30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Etika</a:t>
            </a:r>
            <a:r>
              <a:rPr kumimoji="0" lang="en-US" sz="3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Lingkungan</a:t>
            </a:r>
            <a:r>
              <a:rPr kumimoji="0" lang="en-US" sz="3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Hidup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,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berbicara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mengenai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hubungan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antar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manusia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baik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secara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individu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maupun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sebagai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kelompok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dengan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lingkungan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alam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 </a:t>
            </a:r>
            <a:r>
              <a:rPr kumimoji="0" lang="en-US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semesta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bscissa" pitchFamily="2" charset="0"/>
              </a:rPr>
              <a:t>.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bsciss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hoto\BG\2809923-628695-colorful-fractal-flowers-abstract-design.jpg"/>
          <p:cNvPicPr>
            <a:picLocks noChangeAspect="1" noChangeArrowheads="1"/>
          </p:cNvPicPr>
          <p:nvPr/>
        </p:nvPicPr>
        <p:blipFill>
          <a:blip r:embed="rId2" cstate="print">
            <a:lum bright="27000" contrast="-4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bscissa" pitchFamily="2" charset="0"/>
              </a:rPr>
              <a:t>      KENAPA ETIKA DILANGGAR ?</a:t>
            </a:r>
            <a:endParaRPr lang="en-US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bsciss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Ada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beberapa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hal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yg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menyebabkan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etika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itu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dilanggar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.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Seperti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</a:p>
          <a:p>
            <a:pPr>
              <a:buNone/>
            </a:pP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karena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adanya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sifat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:</a:t>
            </a:r>
          </a:p>
          <a:p>
            <a:pPr marL="514350" indent="-514350">
              <a:buAutoNum type="arabicPeriod"/>
            </a:pPr>
            <a:r>
              <a:rPr lang="en-US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Materialisme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nafsu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akan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keuntungan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material.</a:t>
            </a:r>
          </a:p>
          <a:p>
            <a:pPr marL="514350" indent="-514350">
              <a:buAutoNum type="arabicPeriod"/>
            </a:pPr>
            <a:r>
              <a:rPr lang="en-US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Pragmatisme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mentalitas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menempuh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jalan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pintas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Oportunisme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memanfaatkan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segala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kesempatan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tanpa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memikirkan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kesempatan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orang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lain.</a:t>
            </a:r>
          </a:p>
          <a:p>
            <a:pPr marL="514350" indent="-514350">
              <a:buAutoNum type="arabicPeriod"/>
            </a:pPr>
            <a:r>
              <a:rPr lang="en-US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Formalisme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bersikap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berpura-pura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asalkan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namanya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baik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Regionalisme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menganggap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daerah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secara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geografis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berdekatan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merupakan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daerah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terpenting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dibandingkan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secara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geografis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berjauhan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Kolusi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Korupsi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Nepotisme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bscissa" pitchFamily="2" charset="0"/>
              </a:rPr>
              <a:t> (KKN)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  <a:latin typeface="Abscissa" pitchFamily="2" charset="0"/>
            </a:endParaRPr>
          </a:p>
        </p:txBody>
      </p:sp>
      <p:pic>
        <p:nvPicPr>
          <p:cNvPr id="3074" name="Picture 2" descr="D:\Photo\kartun\Gif\termenun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1428750" cy="1200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Photo\kartun\wallp\sg4wallpaper.jpg"/>
          <p:cNvPicPr>
            <a:picLocks noChangeAspect="1" noChangeArrowheads="1"/>
          </p:cNvPicPr>
          <p:nvPr/>
        </p:nvPicPr>
        <p:blipFill>
          <a:blip r:embed="rId2" cstate="print">
            <a:lum bright="29000" contrast="-1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-1"/>
            <a:ext cx="8229600" cy="607235"/>
          </a:xfrm>
          <a:noFill/>
        </p:spPr>
        <p:style>
          <a:lnRef idx="2">
            <a:schemeClr val="accent4"/>
          </a:lnRef>
          <a:fillRef idx="100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r"/>
            <a:r>
              <a:rPr lang="en-US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Abscissa" pitchFamily="2" charset="0"/>
              </a:rPr>
              <a:t>CONTOH KASUS</a:t>
            </a:r>
            <a:endParaRPr lang="en-US" sz="27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Absciss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7864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800" b="1" dirty="0" err="1">
                <a:latin typeface="Abscissa" pitchFamily="2" charset="0"/>
              </a:rPr>
              <a:t>Kamis</a:t>
            </a:r>
            <a:r>
              <a:rPr lang="en-US" sz="1800" b="1" dirty="0">
                <a:latin typeface="Abscissa" pitchFamily="2" charset="0"/>
              </a:rPr>
              <a:t>, 8 </a:t>
            </a:r>
            <a:r>
              <a:rPr lang="en-US" sz="1800" b="1" dirty="0" err="1">
                <a:latin typeface="Abscissa" pitchFamily="2" charset="0"/>
              </a:rPr>
              <a:t>Oktober</a:t>
            </a:r>
            <a:r>
              <a:rPr lang="en-US" sz="1800" b="1" dirty="0">
                <a:latin typeface="Abscissa" pitchFamily="2" charset="0"/>
              </a:rPr>
              <a:t> 2009 | 04:01 </a:t>
            </a:r>
            <a:r>
              <a:rPr lang="en-US" sz="1800" b="1" dirty="0" smtClean="0">
                <a:latin typeface="Abscissa" pitchFamily="2" charset="0"/>
              </a:rPr>
              <a:t>WIB</a:t>
            </a:r>
          </a:p>
          <a:p>
            <a:pPr>
              <a:buNone/>
            </a:pPr>
            <a:r>
              <a:rPr lang="en-US" sz="1800" b="1" dirty="0" smtClean="0">
                <a:latin typeface="Abscissa" pitchFamily="2" charset="0"/>
              </a:rPr>
              <a:t>PADANG</a:t>
            </a:r>
            <a:r>
              <a:rPr lang="en-US" sz="1800" b="1" dirty="0">
                <a:latin typeface="Abscissa" pitchFamily="2" charset="0"/>
              </a:rPr>
              <a:t>, KOMPAS.com - </a:t>
            </a:r>
            <a:r>
              <a:rPr lang="en-US" sz="1800" b="1" dirty="0" err="1">
                <a:latin typeface="Abscissa" pitchFamily="2" charset="0"/>
              </a:rPr>
              <a:t>Derita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korban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gempa</a:t>
            </a:r>
            <a:r>
              <a:rPr lang="en-US" sz="1800" b="1" dirty="0">
                <a:latin typeface="Abscissa" pitchFamily="2" charset="0"/>
              </a:rPr>
              <a:t> 7,6 SR </a:t>
            </a:r>
            <a:r>
              <a:rPr lang="en-US" sz="1800" b="1" dirty="0" err="1" smtClean="0">
                <a:latin typeface="Abscissa" pitchFamily="2" charset="0"/>
              </a:rPr>
              <a:t>di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smtClean="0">
                <a:latin typeface="Abscissa" pitchFamily="2" charset="0"/>
              </a:rPr>
              <a:t>Sumatera </a:t>
            </a:r>
            <a:r>
              <a:rPr lang="en-US" sz="1800" b="1" dirty="0">
                <a:latin typeface="Abscissa" pitchFamily="2" charset="0"/>
              </a:rPr>
              <a:t>Barat (</a:t>
            </a:r>
            <a:r>
              <a:rPr lang="en-US" sz="1800" b="1" dirty="0" err="1" smtClean="0">
                <a:latin typeface="Abscissa" pitchFamily="2" charset="0"/>
              </a:rPr>
              <a:t>Sumbar</a:t>
            </a:r>
            <a:r>
              <a:rPr lang="en-US" sz="1800" b="1" dirty="0" smtClean="0">
                <a:latin typeface="Abscissa" pitchFamily="2" charset="0"/>
              </a:rPr>
              <a:t>) </a:t>
            </a:r>
            <a:r>
              <a:rPr lang="en-US" sz="1800" b="1" dirty="0" err="1" smtClean="0">
                <a:latin typeface="Abscissa" pitchFamily="2" charset="0"/>
              </a:rPr>
              <a:t>ternyata</a:t>
            </a:r>
            <a:endParaRPr lang="en-US" sz="1800" b="1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belum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mampu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menyentuh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hati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sejumlah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oknum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warga</a:t>
            </a:r>
            <a:r>
              <a:rPr lang="en-US" sz="1800" b="1" dirty="0">
                <a:latin typeface="Abscissa" pitchFamily="2" charset="0"/>
              </a:rPr>
              <a:t> yang </a:t>
            </a:r>
            <a:r>
              <a:rPr lang="en-US" sz="1800" b="1" dirty="0" err="1">
                <a:latin typeface="Abscissa" pitchFamily="2" charset="0"/>
              </a:rPr>
              <a:t>selamat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untuk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Bersimpati</a:t>
            </a:r>
            <a:endParaRPr lang="en-US" sz="1800" b="1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meringankan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dampak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musibah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ini</a:t>
            </a:r>
            <a:r>
              <a:rPr lang="en-US" sz="1800" b="1" dirty="0">
                <a:latin typeface="Abscissa" pitchFamily="2" charset="0"/>
              </a:rPr>
              <a:t>. </a:t>
            </a:r>
            <a:r>
              <a:rPr lang="en-US" sz="1800" b="1" dirty="0" err="1">
                <a:latin typeface="Abscissa" pitchFamily="2" charset="0"/>
              </a:rPr>
              <a:t>Sebaliknya</a:t>
            </a:r>
            <a:r>
              <a:rPr lang="en-US" sz="1800" b="1" dirty="0">
                <a:latin typeface="Abscissa" pitchFamily="2" charset="0"/>
              </a:rPr>
              <a:t>, </a:t>
            </a:r>
            <a:r>
              <a:rPr lang="en-US" sz="1800" b="1" dirty="0" err="1" smtClean="0">
                <a:latin typeface="Abscissa" pitchFamily="2" charset="0"/>
              </a:rPr>
              <a:t>mereka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malahan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justru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menangguk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untung</a:t>
            </a:r>
            <a:endParaRPr lang="en-US" sz="1800" b="1" dirty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berlipat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dengan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menjual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kebutuhan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pokok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jauh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di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atas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harga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wajar</a:t>
            </a:r>
            <a:r>
              <a:rPr lang="en-US" sz="1800" b="1" dirty="0" smtClean="0">
                <a:latin typeface="Abscissa" pitchFamily="2" charset="0"/>
              </a:rPr>
              <a:t>. </a:t>
            </a:r>
            <a:r>
              <a:rPr lang="en-US" sz="1800" b="1" dirty="0" err="1" smtClean="0">
                <a:latin typeface="Abscissa" pitchFamily="2" charset="0"/>
              </a:rPr>
              <a:t>Rabu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malam</a:t>
            </a:r>
            <a:r>
              <a:rPr lang="en-US" sz="1800" b="1" dirty="0">
                <a:latin typeface="Abscissa" pitchFamily="2" charset="0"/>
              </a:rPr>
              <a:t> (30/9), </a:t>
            </a:r>
            <a:endParaRPr lang="en-US" sz="1800" b="1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beberapa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>
                <a:latin typeface="Abscissa" pitchFamily="2" charset="0"/>
              </a:rPr>
              <a:t>jam </a:t>
            </a:r>
            <a:r>
              <a:rPr lang="en-US" sz="1800" b="1" dirty="0" err="1">
                <a:latin typeface="Abscissa" pitchFamily="2" charset="0"/>
              </a:rPr>
              <a:t>setelah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bumi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berguncang</a:t>
            </a:r>
            <a:r>
              <a:rPr lang="en-US" sz="1800" b="1" dirty="0">
                <a:latin typeface="Abscissa" pitchFamily="2" charset="0"/>
              </a:rPr>
              <a:t>, </a:t>
            </a:r>
            <a:r>
              <a:rPr lang="en-US" sz="1800" b="1" dirty="0" err="1" smtClean="0">
                <a:latin typeface="Abscissa" pitchFamily="2" charset="0"/>
              </a:rPr>
              <a:t>ribuan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warga</a:t>
            </a:r>
            <a:r>
              <a:rPr lang="en-US" sz="1800" b="1" dirty="0" smtClean="0">
                <a:latin typeface="Abscissa" pitchFamily="2" charset="0"/>
              </a:rPr>
              <a:t> Yang </a:t>
            </a:r>
            <a:r>
              <a:rPr lang="en-US" sz="1800" b="1" dirty="0" err="1" smtClean="0">
                <a:latin typeface="Abscissa" pitchFamily="2" charset="0"/>
              </a:rPr>
              <a:t>terjebak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antrean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panjang</a:t>
            </a:r>
            <a:r>
              <a:rPr lang="en-US" sz="1800" b="1" dirty="0">
                <a:latin typeface="Abscissa" pitchFamily="2" charset="0"/>
              </a:rPr>
              <a:t> </a:t>
            </a:r>
            <a:endParaRPr lang="en-US" sz="1800" b="1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kendaraan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untuk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menyelamatkan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diri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dari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Kemungkinan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terjadinya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>
                <a:latin typeface="Abscissa" pitchFamily="2" charset="0"/>
              </a:rPr>
              <a:t>tsunami </a:t>
            </a:r>
            <a:r>
              <a:rPr lang="en-US" sz="1800" b="1" dirty="0" err="1">
                <a:latin typeface="Abscissa" pitchFamily="2" charset="0"/>
              </a:rPr>
              <a:t>di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smtClean="0">
                <a:latin typeface="Abscissa" pitchFamily="2" charset="0"/>
              </a:rPr>
              <a:t>Padang</a:t>
            </a: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telah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disuguhkan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lonjakan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harga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gila-gilaan</a:t>
            </a:r>
            <a:r>
              <a:rPr lang="en-US" sz="1800" b="1" dirty="0" smtClean="0">
                <a:latin typeface="Abscissa" pitchFamily="2" charset="0"/>
              </a:rPr>
              <a:t>.</a:t>
            </a:r>
          </a:p>
          <a:p>
            <a:pPr>
              <a:buNone/>
            </a:pPr>
            <a:r>
              <a:rPr lang="en-US" sz="1800" b="1" dirty="0" smtClean="0">
                <a:latin typeface="Abscissa" pitchFamily="2" charset="0"/>
              </a:rPr>
              <a:t>	Di </a:t>
            </a:r>
            <a:r>
              <a:rPr lang="en-US" sz="1800" b="1" dirty="0" err="1">
                <a:latin typeface="Abscissa" pitchFamily="2" charset="0"/>
              </a:rPr>
              <a:t>tengah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atrean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ribuan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mobil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dan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sepeda</a:t>
            </a:r>
            <a:r>
              <a:rPr lang="en-US" sz="1800" b="1" dirty="0">
                <a:latin typeface="Abscissa" pitchFamily="2" charset="0"/>
              </a:rPr>
              <a:t> motor </a:t>
            </a:r>
            <a:r>
              <a:rPr lang="en-US" sz="1800" b="1" dirty="0" err="1">
                <a:latin typeface="Abscissa" pitchFamily="2" charset="0"/>
              </a:rPr>
              <a:t>di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ruas-ruas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jalan</a:t>
            </a:r>
            <a:r>
              <a:rPr lang="en-US" sz="1800" b="1" dirty="0">
                <a:latin typeface="Abscissa" pitchFamily="2" charset="0"/>
              </a:rPr>
              <a:t> yang </a:t>
            </a:r>
            <a:r>
              <a:rPr lang="en-US" sz="1800" b="1" dirty="0" err="1" smtClean="0">
                <a:latin typeface="Abscissa" pitchFamily="2" charset="0"/>
              </a:rPr>
              <a:t>gelap</a:t>
            </a:r>
            <a:endParaRPr lang="en-US" sz="1800" b="1" dirty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karena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listrik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padam</a:t>
            </a:r>
            <a:r>
              <a:rPr lang="en-US" sz="1800" b="1" dirty="0" smtClean="0">
                <a:latin typeface="Abscissa" pitchFamily="2" charset="0"/>
              </a:rPr>
              <a:t>, </a:t>
            </a:r>
            <a:r>
              <a:rPr lang="en-US" sz="1800" b="1" dirty="0" err="1" smtClean="0">
                <a:latin typeface="Abscissa" pitchFamily="2" charset="0"/>
              </a:rPr>
              <a:t>beberapa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pemuda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menawarkan</a:t>
            </a:r>
            <a:r>
              <a:rPr lang="en-US" sz="1800" b="1" dirty="0">
                <a:latin typeface="Abscissa" pitchFamily="2" charset="0"/>
              </a:rPr>
              <a:t> air mineral </a:t>
            </a:r>
            <a:r>
              <a:rPr lang="en-US" sz="1800" b="1" dirty="0" err="1">
                <a:latin typeface="Abscissa" pitchFamily="2" charset="0"/>
              </a:rPr>
              <a:t>gelas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dengan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harga</a:t>
            </a:r>
            <a:endParaRPr lang="en-US" sz="1800" b="1" dirty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Rp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>
                <a:latin typeface="Abscissa" pitchFamily="2" charset="0"/>
              </a:rPr>
              <a:t>2.000 </a:t>
            </a:r>
            <a:r>
              <a:rPr lang="en-US" sz="1800" b="1" dirty="0" err="1">
                <a:latin typeface="Abscissa" pitchFamily="2" charset="0"/>
              </a:rPr>
              <a:t>sedangkan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biasanya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hanya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Rp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smtClean="0">
                <a:latin typeface="Abscissa" pitchFamily="2" charset="0"/>
              </a:rPr>
              <a:t>500 </a:t>
            </a:r>
            <a:r>
              <a:rPr lang="en-US" sz="1800" b="1" dirty="0">
                <a:latin typeface="Abscissa" pitchFamily="2" charset="0"/>
              </a:rPr>
              <a:t>per </a:t>
            </a:r>
            <a:r>
              <a:rPr lang="en-US" sz="1800" b="1" dirty="0" err="1">
                <a:latin typeface="Abscissa" pitchFamily="2" charset="0"/>
              </a:rPr>
              <a:t>gelas</a:t>
            </a:r>
            <a:r>
              <a:rPr lang="en-US" sz="1800" b="1" dirty="0">
                <a:latin typeface="Abscissa" pitchFamily="2" charset="0"/>
              </a:rPr>
              <a:t>. </a:t>
            </a:r>
            <a:r>
              <a:rPr lang="en-US" sz="1800" b="1" dirty="0" err="1">
                <a:latin typeface="Abscissa" pitchFamily="2" charset="0"/>
              </a:rPr>
              <a:t>Warga</a:t>
            </a:r>
            <a:r>
              <a:rPr lang="en-US" sz="1800" b="1" dirty="0">
                <a:latin typeface="Abscissa" pitchFamily="2" charset="0"/>
              </a:rPr>
              <a:t> yang </a:t>
            </a:r>
            <a:r>
              <a:rPr lang="en-US" sz="1800" b="1" dirty="0" err="1">
                <a:latin typeface="Abscissa" pitchFamily="2" charset="0"/>
              </a:rPr>
              <a:t>haus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dalam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antrean</a:t>
            </a:r>
            <a:r>
              <a:rPr lang="en-US" sz="1800" b="1" dirty="0" smtClean="0">
                <a:latin typeface="Abscissa" pitchFamily="2" charset="0"/>
              </a:rPr>
              <a:t>,</a:t>
            </a: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terpaksa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membeli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dengan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harga</a:t>
            </a:r>
            <a:r>
              <a:rPr lang="en-US" sz="1800" b="1" dirty="0">
                <a:latin typeface="Abscissa" pitchFamily="2" charset="0"/>
              </a:rPr>
              <a:t> yang </a:t>
            </a:r>
            <a:r>
              <a:rPr lang="en-US" sz="1800" b="1" dirty="0" err="1">
                <a:latin typeface="Abscissa" pitchFamily="2" charset="0"/>
              </a:rPr>
              <a:t>telah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naik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tiga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smtClean="0">
                <a:latin typeface="Abscissa" pitchFamily="2" charset="0"/>
              </a:rPr>
              <a:t>kali </a:t>
            </a:r>
            <a:r>
              <a:rPr lang="en-US" sz="1800" b="1" dirty="0" err="1" smtClean="0">
                <a:latin typeface="Abscissa" pitchFamily="2" charset="0"/>
              </a:rPr>
              <a:t>lipat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itu</a:t>
            </a:r>
            <a:r>
              <a:rPr lang="en-US" sz="1800" b="1" dirty="0">
                <a:latin typeface="Abscissa" pitchFamily="2" charset="0"/>
              </a:rPr>
              <a:t>. </a:t>
            </a:r>
            <a:r>
              <a:rPr lang="en-US" sz="1800" b="1" dirty="0" err="1">
                <a:latin typeface="Abscissa" pitchFamily="2" charset="0"/>
              </a:rPr>
              <a:t>Ada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juga</a:t>
            </a:r>
            <a:r>
              <a:rPr lang="en-US" sz="1800" b="1" dirty="0" smtClean="0">
                <a:latin typeface="Abscissa" pitchFamily="2" charset="0"/>
              </a:rPr>
              <a:t> yang </a:t>
            </a:r>
            <a:r>
              <a:rPr lang="en-US" sz="1800" b="1" dirty="0" err="1">
                <a:latin typeface="Abscissa" pitchFamily="2" charset="0"/>
              </a:rPr>
              <a:t>menjual</a:t>
            </a:r>
            <a:r>
              <a:rPr lang="en-US" sz="1800" b="1" dirty="0">
                <a:latin typeface="Abscissa" pitchFamily="2" charset="0"/>
              </a:rPr>
              <a:t> </a:t>
            </a:r>
            <a:endParaRPr lang="en-US" sz="1800" b="1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rokok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Rp</a:t>
            </a:r>
            <a:r>
              <a:rPr lang="en-US" sz="1800" b="1" dirty="0">
                <a:latin typeface="Abscissa" pitchFamily="2" charset="0"/>
              </a:rPr>
              <a:t> 15 </a:t>
            </a:r>
            <a:r>
              <a:rPr lang="en-US" sz="1800" b="1" dirty="0" err="1">
                <a:latin typeface="Abscissa" pitchFamily="2" charset="0"/>
              </a:rPr>
              <a:t>ribu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hingga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Rp</a:t>
            </a:r>
            <a:r>
              <a:rPr lang="en-US" sz="1800" b="1" dirty="0">
                <a:latin typeface="Abscissa" pitchFamily="2" charset="0"/>
              </a:rPr>
              <a:t> 20 </a:t>
            </a:r>
            <a:r>
              <a:rPr lang="en-US" sz="1800" b="1" dirty="0" err="1">
                <a:latin typeface="Abscissa" pitchFamily="2" charset="0"/>
              </a:rPr>
              <a:t>ribu</a:t>
            </a:r>
            <a:r>
              <a:rPr lang="en-US" sz="1800" b="1" dirty="0">
                <a:latin typeface="Abscissa" pitchFamily="2" charset="0"/>
              </a:rPr>
              <a:t> per </a:t>
            </a:r>
            <a:r>
              <a:rPr lang="en-US" sz="1800" b="1" dirty="0" err="1">
                <a:latin typeface="Abscissa" pitchFamily="2" charset="0"/>
              </a:rPr>
              <a:t>bungkus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sedangkan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harga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normalnya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hanya</a:t>
            </a:r>
            <a:r>
              <a:rPr lang="en-US" sz="1800" b="1" dirty="0">
                <a:latin typeface="Abscissa" pitchFamily="2" charset="0"/>
              </a:rPr>
              <a:t> </a:t>
            </a:r>
            <a:endParaRPr lang="en-US" sz="1800" b="1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smtClean="0">
                <a:latin typeface="Abscissa" pitchFamily="2" charset="0"/>
              </a:rPr>
              <a:t>Rp10.000 </a:t>
            </a:r>
            <a:r>
              <a:rPr lang="en-US" sz="1800" b="1" dirty="0">
                <a:latin typeface="Abscissa" pitchFamily="2" charset="0"/>
              </a:rPr>
              <a:t>per </a:t>
            </a:r>
            <a:r>
              <a:rPr lang="en-US" sz="1800" b="1" dirty="0" err="1">
                <a:latin typeface="Abscissa" pitchFamily="2" charset="0"/>
              </a:rPr>
              <a:t>bungkus</a:t>
            </a:r>
            <a:r>
              <a:rPr lang="en-US" sz="1800" b="1" dirty="0">
                <a:latin typeface="Abscissa" pitchFamily="2" charset="0"/>
              </a:rPr>
              <a:t>. "</a:t>
            </a:r>
            <a:r>
              <a:rPr lang="en-US" sz="1800" b="1" dirty="0" err="1">
                <a:latin typeface="Abscissa" pitchFamily="2" charset="0"/>
              </a:rPr>
              <a:t>Sehari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pascagempa</a:t>
            </a:r>
            <a:r>
              <a:rPr lang="en-US" sz="1800" b="1" dirty="0">
                <a:latin typeface="Abscissa" pitchFamily="2" charset="0"/>
              </a:rPr>
              <a:t>, </a:t>
            </a:r>
            <a:r>
              <a:rPr lang="en-US" sz="1800" b="1" dirty="0" err="1">
                <a:latin typeface="Abscissa" pitchFamily="2" charset="0"/>
              </a:rPr>
              <a:t>saat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warga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butuh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bahan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bakar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untuk</a:t>
            </a:r>
            <a:endParaRPr lang="en-US" sz="1800" b="1" dirty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transportasi</a:t>
            </a:r>
            <a:r>
              <a:rPr lang="en-US" sz="1800" b="1" dirty="0">
                <a:latin typeface="Abscissa" pitchFamily="2" charset="0"/>
              </a:rPr>
              <a:t>, </a:t>
            </a:r>
            <a:r>
              <a:rPr lang="en-US" sz="1800" b="1" dirty="0" err="1">
                <a:latin typeface="Abscissa" pitchFamily="2" charset="0"/>
              </a:rPr>
              <a:t>banyak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pedagang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eceran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menjual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bensin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dengan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harga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tak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wajar</a:t>
            </a:r>
            <a:r>
              <a:rPr lang="en-US" sz="1800" b="1" dirty="0" smtClean="0">
                <a:latin typeface="Abscissa" pitchFamily="2" charset="0"/>
              </a:rPr>
              <a:t>,</a:t>
            </a:r>
          </a:p>
          <a:p>
            <a:pPr>
              <a:buNone/>
            </a:pPr>
            <a:r>
              <a:rPr lang="en-US" sz="1800" b="1" dirty="0" err="1" smtClean="0">
                <a:latin typeface="Abscissa" pitchFamily="2" charset="0"/>
              </a:rPr>
              <a:t>sedangkan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membeli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ke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stasiun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pengisian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bahan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bakar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umum</a:t>
            </a:r>
            <a:r>
              <a:rPr lang="en-US" sz="1800" b="1" dirty="0">
                <a:latin typeface="Abscissa" pitchFamily="2" charset="0"/>
              </a:rPr>
              <a:t> (</a:t>
            </a:r>
            <a:r>
              <a:rPr lang="en-US" sz="1800" b="1" dirty="0" smtClean="0">
                <a:latin typeface="Abscissa" pitchFamily="2" charset="0"/>
              </a:rPr>
              <a:t>SPBU) </a:t>
            </a:r>
            <a:r>
              <a:rPr lang="en-US" sz="1800" b="1" dirty="0" err="1" smtClean="0">
                <a:latin typeface="Abscissa" pitchFamily="2" charset="0"/>
              </a:rPr>
              <a:t>harus</a:t>
            </a:r>
            <a:r>
              <a:rPr lang="en-US" sz="1800" b="1" dirty="0" smtClean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antre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berjam</a:t>
            </a:r>
            <a:endParaRPr lang="en-US" sz="1800" b="1" dirty="0"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smtClean="0">
                <a:latin typeface="Abscissa" pitchFamily="2" charset="0"/>
              </a:rPr>
              <a:t>jam</a:t>
            </a:r>
            <a:r>
              <a:rPr lang="en-US" sz="1800" b="1" dirty="0">
                <a:latin typeface="Abscissa" pitchFamily="2" charset="0"/>
              </a:rPr>
              <a:t>," </a:t>
            </a:r>
            <a:r>
              <a:rPr lang="en-US" sz="1800" b="1" dirty="0" err="1">
                <a:latin typeface="Abscissa" pitchFamily="2" charset="0"/>
              </a:rPr>
              <a:t>kata</a:t>
            </a:r>
            <a:r>
              <a:rPr lang="en-US" sz="1800" b="1" dirty="0">
                <a:latin typeface="Abscissa" pitchFamily="2" charset="0"/>
              </a:rPr>
              <a:t> Budi </a:t>
            </a:r>
            <a:r>
              <a:rPr lang="en-US" sz="1800" b="1" dirty="0" err="1">
                <a:latin typeface="Abscissa" pitchFamily="2" charset="0"/>
              </a:rPr>
              <a:t>warga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di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>
                <a:latin typeface="Abscissa" pitchFamily="2" charset="0"/>
              </a:rPr>
              <a:t>pesisir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Pantai</a:t>
            </a:r>
            <a:r>
              <a:rPr lang="en-US" sz="1800" b="1" dirty="0">
                <a:latin typeface="Abscissa" pitchFamily="2" charset="0"/>
              </a:rPr>
              <a:t> </a:t>
            </a:r>
            <a:r>
              <a:rPr lang="en-US" sz="1800" b="1" dirty="0" err="1" smtClean="0">
                <a:latin typeface="Abscissa" pitchFamily="2" charset="0"/>
              </a:rPr>
              <a:t>Tabing</a:t>
            </a:r>
            <a:r>
              <a:rPr lang="en-US" sz="1800" b="1" dirty="0">
                <a:latin typeface="Abscissa" pitchFamily="2" charset="0"/>
              </a:rPr>
              <a:t>, Padang. </a:t>
            </a:r>
            <a:br>
              <a:rPr lang="en-US" sz="1800" b="1" dirty="0">
                <a:latin typeface="Abscissa" pitchFamily="2" charset="0"/>
              </a:rPr>
            </a:br>
            <a:endParaRPr lang="en-US" sz="1800" b="1" dirty="0">
              <a:latin typeface="Abscissa" pitchFamily="2" charset="0"/>
            </a:endParaRPr>
          </a:p>
        </p:txBody>
      </p:sp>
      <p:pic>
        <p:nvPicPr>
          <p:cNvPr id="2050" name="Picture 2" descr="D:\Photo\kartun\Gif\resa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6776" y="2643182"/>
            <a:ext cx="581025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>
            <a:normAutofit/>
          </a:bodyPr>
          <a:lstStyle/>
          <a:p>
            <a:r>
              <a:rPr lang="en-US" sz="4000" dirty="0" err="1" smtClean="0">
                <a:latin typeface="Abscissa" pitchFamily="2" charset="0"/>
              </a:rPr>
              <a:t>Lanjutan</a:t>
            </a:r>
            <a:r>
              <a:rPr lang="en-US" sz="4000" dirty="0" smtClean="0">
                <a:latin typeface="Abscissa" pitchFamily="2" charset="0"/>
              </a:rPr>
              <a:t> </a:t>
            </a:r>
            <a:r>
              <a:rPr lang="en-US" sz="4000" dirty="0" err="1" smtClean="0">
                <a:latin typeface="Abscissa" pitchFamily="2" charset="0"/>
              </a:rPr>
              <a:t>Contoh</a:t>
            </a:r>
            <a:r>
              <a:rPr lang="en-US" sz="4000" dirty="0" smtClean="0">
                <a:latin typeface="Abscissa" pitchFamily="2" charset="0"/>
              </a:rPr>
              <a:t> </a:t>
            </a:r>
            <a:r>
              <a:rPr lang="en-US" sz="4000" dirty="0" err="1" smtClean="0">
                <a:latin typeface="Abscissa" pitchFamily="2" charset="0"/>
              </a:rPr>
              <a:t>Kasus</a:t>
            </a:r>
            <a:r>
              <a:rPr lang="en-US" sz="4000" dirty="0" smtClean="0">
                <a:latin typeface="Abscissa" pitchFamily="2" charset="0"/>
              </a:rPr>
              <a:t>…..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800" dirty="0">
                <a:latin typeface="Abscissa" pitchFamily="2" charset="0"/>
              </a:rPr>
              <a:t>Di </a:t>
            </a:r>
            <a:r>
              <a:rPr lang="en-US" sz="1800" dirty="0" err="1">
                <a:latin typeface="Abscissa" pitchFamily="2" charset="0"/>
              </a:rPr>
              <a:t>saat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kebutuhan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akan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bahan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bakar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minyak</a:t>
            </a:r>
            <a:r>
              <a:rPr lang="en-US" sz="1800" dirty="0">
                <a:latin typeface="Abscissa" pitchFamily="2" charset="0"/>
              </a:rPr>
              <a:t>, </a:t>
            </a:r>
            <a:r>
              <a:rPr lang="en-US" sz="1800" dirty="0" err="1">
                <a:latin typeface="Abscissa" pitchFamily="2" charset="0"/>
              </a:rPr>
              <a:t>ada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oknum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warga</a:t>
            </a:r>
            <a:r>
              <a:rPr lang="en-US" sz="1800" dirty="0">
                <a:latin typeface="Abscissa" pitchFamily="2" charset="0"/>
              </a:rPr>
              <a:t> yang </a:t>
            </a:r>
            <a:r>
              <a:rPr lang="en-US" sz="1800" dirty="0" err="1" smtClean="0">
                <a:latin typeface="Abscissa" pitchFamily="2" charset="0"/>
              </a:rPr>
              <a:t>sempat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membeli</a:t>
            </a:r>
            <a:endParaRPr lang="en-US" sz="1800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bensin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di</a:t>
            </a:r>
            <a:r>
              <a:rPr lang="en-US" sz="1800" dirty="0">
                <a:latin typeface="Abscissa" pitchFamily="2" charset="0"/>
              </a:rPr>
              <a:t> SPBU </a:t>
            </a:r>
            <a:r>
              <a:rPr lang="en-US" sz="1800" dirty="0" err="1">
                <a:latin typeface="Abscissa" pitchFamily="2" charset="0"/>
              </a:rPr>
              <a:t>dengan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harga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wajar</a:t>
            </a:r>
            <a:r>
              <a:rPr lang="en-US" sz="1800" dirty="0">
                <a:latin typeface="Abscissa" pitchFamily="2" charset="0"/>
              </a:rPr>
              <a:t>, </a:t>
            </a:r>
            <a:r>
              <a:rPr lang="en-US" sz="1800" dirty="0" err="1">
                <a:latin typeface="Abscissa" pitchFamily="2" charset="0"/>
              </a:rPr>
              <a:t>tapi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kemudian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justru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menjual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lagi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harga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hingga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Rp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smtClean="0">
                <a:latin typeface="Abscissa" pitchFamily="2" charset="0"/>
              </a:rPr>
              <a:t>40</a:t>
            </a: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ribu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>
                <a:latin typeface="Abscissa" pitchFamily="2" charset="0"/>
              </a:rPr>
              <a:t>per liter. </a:t>
            </a:r>
            <a:r>
              <a:rPr lang="en-US" sz="1800" dirty="0" err="1">
                <a:latin typeface="Abscissa" pitchFamily="2" charset="0"/>
              </a:rPr>
              <a:t>Karena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memang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sangat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butuh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untuk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transportasi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menghidupkan</a:t>
            </a:r>
            <a:endParaRPr lang="en-US" sz="1800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mesin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genset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karena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listrik</a:t>
            </a:r>
            <a:r>
              <a:rPr lang="en-US" sz="1800" dirty="0">
                <a:latin typeface="Abscissa" pitchFamily="2" charset="0"/>
              </a:rPr>
              <a:t> PLN </a:t>
            </a:r>
            <a:r>
              <a:rPr lang="en-US" sz="1800" dirty="0" err="1">
                <a:latin typeface="Abscissa" pitchFamily="2" charset="0"/>
              </a:rPr>
              <a:t>padam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smtClean="0">
                <a:latin typeface="Abscissa" pitchFamily="2" charset="0"/>
              </a:rPr>
              <a:t>total,  </a:t>
            </a:r>
            <a:r>
              <a:rPr lang="en-US" sz="1800" dirty="0" err="1" smtClean="0">
                <a:latin typeface="Abscissa" pitchFamily="2" charset="0"/>
              </a:rPr>
              <a:t>banyak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warga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smtClean="0">
                <a:latin typeface="Abscissa" pitchFamily="2" charset="0"/>
              </a:rPr>
              <a:t>yang </a:t>
            </a:r>
            <a:r>
              <a:rPr lang="en-US" sz="1800" dirty="0" err="1" smtClean="0">
                <a:latin typeface="Abscissa" pitchFamily="2" charset="0"/>
              </a:rPr>
              <a:t>terpaksa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membeli</a:t>
            </a:r>
            <a:endParaRPr lang="en-US" sz="1800" dirty="0">
              <a:latin typeface="Abscissa" pitchFamily="2" charset="0"/>
            </a:endParaRP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bensin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eceran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dengan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harga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gila-gilaan</a:t>
            </a:r>
            <a:r>
              <a:rPr lang="en-US" sz="1800" dirty="0" smtClean="0">
                <a:latin typeface="Abscissa" pitchFamily="2" charset="0"/>
              </a:rPr>
              <a:t>. "</a:t>
            </a:r>
            <a:r>
              <a:rPr lang="en-US" sz="1800" dirty="0" err="1">
                <a:latin typeface="Abscissa" pitchFamily="2" charset="0"/>
              </a:rPr>
              <a:t>Saya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terpaksa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harus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beli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bensin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itu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untuk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smtClean="0">
                <a:latin typeface="Abscissa" pitchFamily="2" charset="0"/>
              </a:rPr>
              <a:t> </a:t>
            </a: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bahan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bakar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sepeda</a:t>
            </a:r>
            <a:r>
              <a:rPr lang="en-US" sz="1800" dirty="0">
                <a:latin typeface="Abscissa" pitchFamily="2" charset="0"/>
              </a:rPr>
              <a:t> motor yang </a:t>
            </a:r>
            <a:r>
              <a:rPr lang="en-US" sz="1800" dirty="0" err="1" smtClean="0">
                <a:latin typeface="Abscissa" pitchFamily="2" charset="0"/>
              </a:rPr>
              <a:t>akan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dipakai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untuk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melihat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saudara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keluarga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saya</a:t>
            </a:r>
            <a:endParaRPr lang="en-US" sz="1800" dirty="0">
              <a:latin typeface="Abscissa" pitchFamily="2" charset="0"/>
            </a:endParaRPr>
          </a:p>
          <a:p>
            <a:pPr>
              <a:buNone/>
            </a:pPr>
            <a:r>
              <a:rPr lang="en-US" sz="1800" dirty="0" smtClean="0">
                <a:latin typeface="Abscissa" pitchFamily="2" charset="0"/>
              </a:rPr>
              <a:t>yang </a:t>
            </a:r>
            <a:r>
              <a:rPr lang="en-US" sz="1800" dirty="0" err="1">
                <a:latin typeface="Abscissa" pitchFamily="2" charset="0"/>
              </a:rPr>
              <a:t>belum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diketahui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nasibnya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pasca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gempa</a:t>
            </a:r>
            <a:r>
              <a:rPr lang="en-US" sz="1800" dirty="0">
                <a:latin typeface="Abscissa" pitchFamily="2" charset="0"/>
              </a:rPr>
              <a:t>," </a:t>
            </a:r>
            <a:r>
              <a:rPr lang="en-US" sz="1800" dirty="0" err="1">
                <a:latin typeface="Abscissa" pitchFamily="2" charset="0"/>
              </a:rPr>
              <a:t>tambahnya</a:t>
            </a:r>
            <a:r>
              <a:rPr lang="en-US" sz="1800" dirty="0">
                <a:latin typeface="Abscissa" pitchFamily="2" charset="0"/>
              </a:rPr>
              <a:t>. </a:t>
            </a:r>
            <a:r>
              <a:rPr lang="en-US" sz="1800" dirty="0" err="1" smtClean="0">
                <a:latin typeface="Abscissa" pitchFamily="2" charset="0"/>
              </a:rPr>
              <a:t>Melihat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kondisi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demikian</a:t>
            </a:r>
            <a:r>
              <a:rPr lang="en-US" sz="1800" dirty="0" smtClean="0">
                <a:latin typeface="Abscissa" pitchFamily="2" charset="0"/>
              </a:rPr>
              <a:t>,</a:t>
            </a: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pemerintah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bersikap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cepat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dengan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mengusahakan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pendistribusian</a:t>
            </a:r>
            <a:r>
              <a:rPr lang="en-US" sz="1800" dirty="0" smtClean="0">
                <a:latin typeface="Abscissa" pitchFamily="2" charset="0"/>
              </a:rPr>
              <a:t> BBM </a:t>
            </a:r>
            <a:r>
              <a:rPr lang="en-US" sz="1800" dirty="0" err="1">
                <a:latin typeface="Abscissa" pitchFamily="2" charset="0"/>
              </a:rPr>
              <a:t>ke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smtClean="0">
                <a:latin typeface="Abscissa" pitchFamily="2" charset="0"/>
              </a:rPr>
              <a:t>SPBU-SPBU</a:t>
            </a: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pasca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gempa</a:t>
            </a:r>
            <a:r>
              <a:rPr lang="en-US" sz="1800" dirty="0">
                <a:latin typeface="Abscissa" pitchFamily="2" charset="0"/>
              </a:rPr>
              <a:t>. </a:t>
            </a:r>
            <a:r>
              <a:rPr lang="en-US" sz="1800" dirty="0" err="1">
                <a:latin typeface="Abscissa" pitchFamily="2" charset="0"/>
              </a:rPr>
              <a:t>Instruksi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langsung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dari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Menteri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Energi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dan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Sumber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Daya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>
                <a:latin typeface="Abscissa" pitchFamily="2" charset="0"/>
              </a:rPr>
              <a:t>Mineral </a:t>
            </a:r>
            <a:r>
              <a:rPr lang="en-US" sz="1800" dirty="0" err="1" smtClean="0">
                <a:latin typeface="Abscissa" pitchFamily="2" charset="0"/>
              </a:rPr>
              <a:t>Purnomo</a:t>
            </a:r>
            <a:endParaRPr lang="en-US" sz="1800" dirty="0">
              <a:latin typeface="Abscissa" pitchFamily="2" charset="0"/>
            </a:endParaRP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Yusgiantoro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membuat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upaya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percepatan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pendistribusian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smtClean="0">
                <a:latin typeface="Abscissa" pitchFamily="2" charset="0"/>
              </a:rPr>
              <a:t>BBM </a:t>
            </a:r>
            <a:r>
              <a:rPr lang="en-US" sz="1800" dirty="0" err="1" smtClean="0">
                <a:latin typeface="Abscissa" pitchFamily="2" charset="0"/>
              </a:rPr>
              <a:t>dapat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berjalan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cepat</a:t>
            </a:r>
            <a:r>
              <a:rPr lang="en-US" sz="1800" dirty="0">
                <a:latin typeface="Abscissa" pitchFamily="2" charset="0"/>
              </a:rPr>
              <a:t>. </a:t>
            </a:r>
            <a:r>
              <a:rPr lang="en-US" sz="1800" dirty="0" err="1" smtClean="0">
                <a:latin typeface="Abscissa" pitchFamily="2" charset="0"/>
              </a:rPr>
              <a:t>Pada</a:t>
            </a:r>
            <a:endParaRPr lang="en-US" sz="1800" dirty="0">
              <a:latin typeface="Abscissa" pitchFamily="2" charset="0"/>
            </a:endParaRP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hari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ke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tiga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pascagempa</a:t>
            </a:r>
            <a:r>
              <a:rPr lang="en-US" sz="1800" dirty="0" smtClean="0">
                <a:latin typeface="Abscissa" pitchFamily="2" charset="0"/>
              </a:rPr>
              <a:t>, </a:t>
            </a:r>
            <a:r>
              <a:rPr lang="en-US" sz="1800" dirty="0" err="1" smtClean="0">
                <a:latin typeface="Abscissa" pitchFamily="2" charset="0"/>
              </a:rPr>
              <a:t>pasokan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>
                <a:latin typeface="Abscissa" pitchFamily="2" charset="0"/>
              </a:rPr>
              <a:t>BBM </a:t>
            </a:r>
            <a:r>
              <a:rPr lang="en-US" sz="1800" dirty="0" err="1">
                <a:latin typeface="Abscissa" pitchFamily="2" charset="0"/>
              </a:rPr>
              <a:t>ke</a:t>
            </a:r>
            <a:r>
              <a:rPr lang="en-US" sz="1800" dirty="0">
                <a:latin typeface="Abscissa" pitchFamily="2" charset="0"/>
              </a:rPr>
              <a:t> SPBU-SPBU </a:t>
            </a:r>
            <a:r>
              <a:rPr lang="en-US" sz="1800" dirty="0" err="1" smtClean="0">
                <a:latin typeface="Abscissa" pitchFamily="2" charset="0"/>
              </a:rPr>
              <a:t>di</a:t>
            </a:r>
            <a:r>
              <a:rPr lang="en-US" sz="1800" dirty="0" smtClean="0">
                <a:latin typeface="Abscissa" pitchFamily="2" charset="0"/>
              </a:rPr>
              <a:t> Padang </a:t>
            </a:r>
            <a:r>
              <a:rPr lang="en-US" sz="1800" dirty="0" err="1">
                <a:latin typeface="Abscissa" pitchFamily="2" charset="0"/>
              </a:rPr>
              <a:t>dapat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mulai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lancar</a:t>
            </a:r>
            <a:endParaRPr lang="en-US" sz="1800" dirty="0">
              <a:latin typeface="Abscissa" pitchFamily="2" charset="0"/>
            </a:endParaRP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dilakukan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sehingga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antrian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panjang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pembeli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dapat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diatasi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pedagang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eceran</a:t>
            </a:r>
            <a:r>
              <a:rPr lang="en-US" sz="1800" dirty="0" smtClean="0">
                <a:latin typeface="Abscissa" pitchFamily="2" charset="0"/>
              </a:rPr>
              <a:t> yang</a:t>
            </a:r>
          </a:p>
          <a:p>
            <a:pPr>
              <a:buNone/>
            </a:pPr>
            <a:r>
              <a:rPr lang="en-US" sz="1800" dirty="0" err="1" smtClean="0">
                <a:latin typeface="Abscissa" pitchFamily="2" charset="0"/>
              </a:rPr>
              <a:t>sebelumnya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menjual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harga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melangit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terpaksa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gigit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jari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dan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 smtClean="0">
                <a:latin typeface="Abscissa" pitchFamily="2" charset="0"/>
              </a:rPr>
              <a:t>menurunkan</a:t>
            </a:r>
            <a:r>
              <a:rPr lang="en-US" sz="1800" dirty="0" smtClean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kembali</a:t>
            </a:r>
            <a:r>
              <a:rPr lang="en-US" sz="1800" dirty="0">
                <a:latin typeface="Abscissa" pitchFamily="2" charset="0"/>
              </a:rPr>
              <a:t> </a:t>
            </a:r>
            <a:r>
              <a:rPr lang="en-US" sz="1800" dirty="0" err="1">
                <a:latin typeface="Abscissa" pitchFamily="2" charset="0"/>
              </a:rPr>
              <a:t>harga</a:t>
            </a:r>
            <a:r>
              <a:rPr lang="en-US" sz="1800" dirty="0">
                <a:latin typeface="Abscissa" pitchFamily="2" charset="0"/>
              </a:rPr>
              <a:t>.</a:t>
            </a:r>
            <a:br>
              <a:rPr lang="en-US" sz="1800" dirty="0">
                <a:latin typeface="Abscissa" pitchFamily="2" charset="0"/>
              </a:rPr>
            </a:br>
            <a:endParaRPr lang="en-US" sz="1800" dirty="0">
              <a:latin typeface="Abscissa" pitchFamily="2" charset="0"/>
            </a:endParaRPr>
          </a:p>
        </p:txBody>
      </p:sp>
      <p:pic>
        <p:nvPicPr>
          <p:cNvPr id="1026" name="Picture 2" descr="D:\Photo\kartun\Gif\bengok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286612" y="428604"/>
            <a:ext cx="1857388" cy="12382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hoto\kartun\Gif\gif-ph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1048" y="0"/>
            <a:ext cx="1502952" cy="140493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en-US" sz="4400" dirty="0" err="1" smtClean="0">
                <a:latin typeface="Abscissa" pitchFamily="2" charset="0"/>
              </a:rPr>
              <a:t>Lanjutan</a:t>
            </a:r>
            <a:r>
              <a:rPr lang="en-US" sz="4400" dirty="0" smtClean="0">
                <a:latin typeface="Abscissa" pitchFamily="2" charset="0"/>
              </a:rPr>
              <a:t> </a:t>
            </a:r>
            <a:r>
              <a:rPr lang="en-US" sz="4400" dirty="0" err="1" smtClean="0">
                <a:latin typeface="Abscissa" pitchFamily="2" charset="0"/>
              </a:rPr>
              <a:t>Contoh</a:t>
            </a:r>
            <a:r>
              <a:rPr lang="en-US" sz="4400" dirty="0" smtClean="0">
                <a:latin typeface="Abscissa" pitchFamily="2" charset="0"/>
              </a:rPr>
              <a:t> </a:t>
            </a:r>
            <a:r>
              <a:rPr lang="en-US" sz="4400" dirty="0" err="1" smtClean="0">
                <a:latin typeface="Abscissa" pitchFamily="2" charset="0"/>
              </a:rPr>
              <a:t>Kasus</a:t>
            </a:r>
            <a:r>
              <a:rPr lang="en-US" sz="4400" dirty="0" smtClean="0">
                <a:latin typeface="Abscissa" pitchFamily="2" charset="0"/>
              </a:rPr>
              <a:t>…..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714356"/>
            <a:ext cx="8229600" cy="57150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Harga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tingkat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eceran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langsung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anjlok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menjadi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8.000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hingga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10.000 per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liter</a:t>
            </a: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masih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diburu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pembeli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yang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belum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mengetahui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pasokan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BBM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ke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SPBU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telah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normal</a:t>
            </a: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kembali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.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Namun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sebelumnya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,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ratusan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orang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dengan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sangat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terpaksa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membeli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mencapaiRp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40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ribu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perliter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dengan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pasrah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,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sebaliknya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oknum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pedagang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tersenyum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puas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dapat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untung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berlipat-lipat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.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Lonjakan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harga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kebutuhan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pokok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pascagempa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tidak</a:t>
            </a:r>
            <a:endParaRPr lang="en-US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hanya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terjadi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pada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BBM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tapi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juga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beberapa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pelayanan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jasa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barang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yang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sangat</a:t>
            </a:r>
            <a:endParaRPr lang="en-US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dibutuhkan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masyarakat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atau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relawan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yang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datang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ke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Sumbar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untuk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membantu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mencari</a:t>
            </a:r>
            <a:endParaRPr lang="en-US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korban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yang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hilang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.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Harga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yang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naik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menggila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itu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seperti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tarif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taksi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yang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mencapai</a:t>
            </a:r>
            <a:endParaRPr lang="en-US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500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ribu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sekali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jalan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,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atau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kebutuhan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bahan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masakan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seperti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cabe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yang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naik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menjadi</a:t>
            </a:r>
            <a:endParaRPr 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Rp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100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ribu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per kilogram. "Kita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tahan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dulu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makan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dengan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lauk-pauk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pakai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cabe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.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Harga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cabe</a:t>
            </a:r>
            <a:endParaRPr 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tak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terjangkau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lagi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,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karena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ada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yang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menjual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100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ribu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di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pasar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pagi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,"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kata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Rama</a:t>
            </a: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seorang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ibu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rumah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tangga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. Mie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instan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sebagai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bahan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makanan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praktis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sangat</a:t>
            </a:r>
            <a:endParaRPr 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dibutuhkan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saat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masa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darurat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juga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melonjak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tinggi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harganya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dari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biasa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25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ribuan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per</a:t>
            </a: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kardus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menjadi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75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ribu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per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kardus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.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Kehadiran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Menteri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Perdagangan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Marie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Pangestu</a:t>
            </a:r>
            <a:endParaRPr 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dengan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agenda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mengantar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bantuan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,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tidak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berdampak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besar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terhadap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upaya</a:t>
            </a:r>
            <a:endParaRPr lang="en-US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menstabilkan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harga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,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sehingga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beban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masyarakat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tetap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semakin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berat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setelah</a:t>
            </a:r>
            <a:endParaRPr 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Abscissa" pitchFamily="2" charset="0"/>
            </a:endParaRPr>
          </a:p>
          <a:p>
            <a:pPr>
              <a:buNone/>
            </a:pPr>
            <a:r>
              <a:rPr lang="en-US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sebelumnya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masih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trauma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karena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gempa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bscissa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hoto\BG\images14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4800" dirty="0" err="1" smtClean="0">
                <a:latin typeface="Abscissa" pitchFamily="2" charset="0"/>
              </a:rPr>
              <a:t>Lanjutan</a:t>
            </a:r>
            <a:r>
              <a:rPr lang="en-US" sz="4800" dirty="0" smtClean="0">
                <a:latin typeface="Abscissa" pitchFamily="2" charset="0"/>
              </a:rPr>
              <a:t> </a:t>
            </a:r>
            <a:r>
              <a:rPr lang="en-US" sz="4800" dirty="0" err="1" smtClean="0">
                <a:latin typeface="Abscissa" pitchFamily="2" charset="0"/>
              </a:rPr>
              <a:t>Contoh</a:t>
            </a:r>
            <a:r>
              <a:rPr lang="en-US" sz="4800" dirty="0" smtClean="0">
                <a:latin typeface="Abscissa" pitchFamily="2" charset="0"/>
              </a:rPr>
              <a:t> </a:t>
            </a:r>
            <a:r>
              <a:rPr lang="en-US" sz="4800" dirty="0" err="1" smtClean="0">
                <a:latin typeface="Abscissa" pitchFamily="2" charset="0"/>
              </a:rPr>
              <a:t>Kasus</a:t>
            </a:r>
            <a:r>
              <a:rPr lang="en-US" sz="4800" dirty="0" smtClean="0">
                <a:latin typeface="Abscissa" pitchFamily="2" charset="0"/>
              </a:rPr>
              <a:t>…..</a:t>
            </a:r>
            <a:endParaRPr lang="en-US" sz="4800" dirty="0">
              <a:latin typeface="Absciss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720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7200" dirty="0" smtClean="0"/>
              <a:t>	</a:t>
            </a:r>
            <a:r>
              <a:rPr lang="en-US" sz="7200" dirty="0" err="1" smtClean="0">
                <a:latin typeface="Abscissa" pitchFamily="2" charset="0"/>
              </a:rPr>
              <a:t>Harga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bahan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bakar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minyak</a:t>
            </a:r>
            <a:r>
              <a:rPr lang="en-US" sz="7200" dirty="0">
                <a:latin typeface="Abscissa" pitchFamily="2" charset="0"/>
              </a:rPr>
              <a:t> (BBM) </a:t>
            </a:r>
            <a:r>
              <a:rPr lang="en-US" sz="7200" dirty="0" err="1">
                <a:latin typeface="Abscissa" pitchFamily="2" charset="0"/>
              </a:rPr>
              <a:t>di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tingkat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pengecer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di</a:t>
            </a:r>
            <a:r>
              <a:rPr lang="en-US" sz="7200" dirty="0">
                <a:latin typeface="Abscissa" pitchFamily="2" charset="0"/>
              </a:rPr>
              <a:t> Kota Padang </a:t>
            </a:r>
            <a:r>
              <a:rPr lang="en-US" sz="7200" dirty="0" err="1" smtClean="0">
                <a:latin typeface="Abscissa" pitchFamily="2" charset="0"/>
              </a:rPr>
              <a:t>melonjak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hingga</a:t>
            </a:r>
            <a:endParaRPr lang="en-US" sz="7200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7200" dirty="0" smtClean="0">
                <a:latin typeface="Abscissa" pitchFamily="2" charset="0"/>
              </a:rPr>
              <a:t>Rp10.000/liter </a:t>
            </a:r>
            <a:r>
              <a:rPr lang="en-US" sz="7200" dirty="0" err="1" smtClean="0">
                <a:latin typeface="Abscissa" pitchFamily="2" charset="0"/>
              </a:rPr>
              <a:t>seiring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dengan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menipisnya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persediaan</a:t>
            </a:r>
            <a:r>
              <a:rPr lang="en-US" sz="7200" dirty="0">
                <a:latin typeface="Abscissa" pitchFamily="2" charset="0"/>
              </a:rPr>
              <a:t>. </a:t>
            </a:r>
            <a:r>
              <a:rPr lang="en-US" sz="7200" dirty="0" err="1">
                <a:latin typeface="Abscissa" pitchFamily="2" charset="0"/>
              </a:rPr>
              <a:t>Berdasarkan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pantauan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di</a:t>
            </a:r>
            <a:r>
              <a:rPr lang="en-US" sz="7200" dirty="0" smtClean="0">
                <a:latin typeface="Abscissa" pitchFamily="2" charset="0"/>
              </a:rPr>
              <a:t> Padang,</a:t>
            </a: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Kamis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(1/10), </a:t>
            </a:r>
            <a:r>
              <a:rPr lang="en-US" sz="7200" dirty="0" err="1">
                <a:latin typeface="Abscissa" pitchFamily="2" charset="0"/>
              </a:rPr>
              <a:t>stok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bahan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bakar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di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Stasiun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Pengisian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Bahan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Bakar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Umum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smtClean="0">
                <a:latin typeface="Abscissa" pitchFamily="2" charset="0"/>
              </a:rPr>
              <a:t>(SPBU</a:t>
            </a:r>
            <a:r>
              <a:rPr lang="en-US" sz="7200" dirty="0">
                <a:latin typeface="Abscissa" pitchFamily="2" charset="0"/>
              </a:rPr>
              <a:t>) </a:t>
            </a:r>
            <a:r>
              <a:rPr lang="en-US" sz="7200" dirty="0" err="1">
                <a:latin typeface="Abscissa" pitchFamily="2" charset="0"/>
              </a:rPr>
              <a:t>maupun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di</a:t>
            </a:r>
            <a:endParaRPr lang="en-US" sz="7200" dirty="0">
              <a:latin typeface="Abscissa" pitchFamily="2" charset="0"/>
            </a:endParaRP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tingkat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pengecer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di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kota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tersebut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mulai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menipis</a:t>
            </a:r>
            <a:r>
              <a:rPr lang="en-US" sz="7200" dirty="0">
                <a:latin typeface="Abscissa" pitchFamily="2" charset="0"/>
              </a:rPr>
              <a:t>, </a:t>
            </a:r>
            <a:r>
              <a:rPr lang="en-US" sz="7200" dirty="0" err="1">
                <a:latin typeface="Abscissa" pitchFamily="2" charset="0"/>
              </a:rPr>
              <a:t>sehingga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harga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melonjak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hingga</a:t>
            </a:r>
            <a:endParaRPr lang="en-US" sz="7200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mencapai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Rp10.000 per liter. </a:t>
            </a:r>
            <a:r>
              <a:rPr lang="en-US" sz="7200" dirty="0" err="1">
                <a:latin typeface="Abscissa" pitchFamily="2" charset="0"/>
              </a:rPr>
              <a:t>Kebutuhan</a:t>
            </a:r>
            <a:r>
              <a:rPr lang="en-US" sz="7200" dirty="0">
                <a:latin typeface="Abscissa" pitchFamily="2" charset="0"/>
              </a:rPr>
              <a:t> BBM </a:t>
            </a:r>
            <a:r>
              <a:rPr lang="en-US" sz="7200" dirty="0" err="1">
                <a:latin typeface="Abscissa" pitchFamily="2" charset="0"/>
              </a:rPr>
              <a:t>di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smtClean="0">
                <a:latin typeface="Abscissa" pitchFamily="2" charset="0"/>
              </a:rPr>
              <a:t>Kota Padang </a:t>
            </a:r>
            <a:r>
              <a:rPr lang="en-US" sz="7200" dirty="0" err="1" smtClean="0">
                <a:latin typeface="Abscissa" pitchFamily="2" charset="0"/>
              </a:rPr>
              <a:t>meningkat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akibat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aksi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borong</a:t>
            </a:r>
            <a:endParaRPr lang="en-US" sz="7200" dirty="0">
              <a:latin typeface="Abscissa" pitchFamily="2" charset="0"/>
            </a:endParaRP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masyarakat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yang </a:t>
            </a:r>
            <a:r>
              <a:rPr lang="en-US" sz="7200" dirty="0" err="1">
                <a:latin typeface="Abscissa" pitchFamily="2" charset="0"/>
              </a:rPr>
              <a:t>khawatir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tidak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mendapatkan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smtClean="0">
                <a:latin typeface="Abscissa" pitchFamily="2" charset="0"/>
              </a:rPr>
              <a:t>BBM </a:t>
            </a:r>
            <a:r>
              <a:rPr lang="en-US" sz="7200" dirty="0" err="1" smtClean="0">
                <a:latin typeface="Abscissa" pitchFamily="2" charset="0"/>
              </a:rPr>
              <a:t>setelah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gempa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berkekuatan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7,6 </a:t>
            </a:r>
            <a:r>
              <a:rPr lang="en-US" sz="7200" dirty="0" err="1" smtClean="0">
                <a:latin typeface="Abscissa" pitchFamily="2" charset="0"/>
              </a:rPr>
              <a:t>Skala</a:t>
            </a:r>
            <a:endParaRPr lang="en-US" sz="7200" dirty="0">
              <a:latin typeface="Abscissa" pitchFamily="2" charset="0"/>
            </a:endParaRPr>
          </a:p>
          <a:p>
            <a:pPr>
              <a:buNone/>
            </a:pPr>
            <a:r>
              <a:rPr lang="en-US" sz="7200" dirty="0" smtClean="0">
                <a:latin typeface="Abscissa" pitchFamily="2" charset="0"/>
              </a:rPr>
              <a:t>Richter </a:t>
            </a:r>
            <a:r>
              <a:rPr lang="en-US" sz="7200" dirty="0" err="1">
                <a:latin typeface="Abscissa" pitchFamily="2" charset="0"/>
              </a:rPr>
              <a:t>pada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Rabu</a:t>
            </a:r>
            <a:r>
              <a:rPr lang="en-US" sz="7200" dirty="0">
                <a:latin typeface="Abscissa" pitchFamily="2" charset="0"/>
              </a:rPr>
              <a:t> sore (30/9) </a:t>
            </a:r>
            <a:r>
              <a:rPr lang="en-US" sz="7200" dirty="0" err="1" smtClean="0">
                <a:latin typeface="Abscissa" pitchFamily="2" charset="0"/>
              </a:rPr>
              <a:t>melumpuhkan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aktivitas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kota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tersebut</a:t>
            </a:r>
            <a:r>
              <a:rPr lang="en-US" sz="7200" dirty="0">
                <a:latin typeface="Abscissa" pitchFamily="2" charset="0"/>
              </a:rPr>
              <a:t>. </a:t>
            </a:r>
            <a:r>
              <a:rPr lang="en-US" sz="7200" dirty="0" err="1" smtClean="0">
                <a:latin typeface="Abscissa" pitchFamily="2" charset="0"/>
              </a:rPr>
              <a:t>Masyarakat</a:t>
            </a:r>
            <a:endParaRPr lang="en-US" sz="7200" dirty="0">
              <a:latin typeface="Abscissa" pitchFamily="2" charset="0"/>
            </a:endParaRP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tampak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tidak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hanya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menyerbu</a:t>
            </a:r>
            <a:r>
              <a:rPr lang="en-US" sz="7200" dirty="0">
                <a:latin typeface="Abscissa" pitchFamily="2" charset="0"/>
              </a:rPr>
              <a:t> SPBU </a:t>
            </a:r>
            <a:r>
              <a:rPr lang="en-US" sz="7200" dirty="0" err="1" smtClean="0">
                <a:latin typeface="Abscissa" pitchFamily="2" charset="0"/>
              </a:rPr>
              <a:t>tetapi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juga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kios-kios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pengecer</a:t>
            </a:r>
            <a:r>
              <a:rPr lang="en-US" sz="7200" dirty="0">
                <a:latin typeface="Abscissa" pitchFamily="2" charset="0"/>
              </a:rPr>
              <a:t> BBM </a:t>
            </a:r>
            <a:r>
              <a:rPr lang="en-US" sz="7200" dirty="0" err="1">
                <a:latin typeface="Abscissa" pitchFamily="2" charset="0"/>
              </a:rPr>
              <a:t>di</a:t>
            </a:r>
            <a:r>
              <a:rPr lang="en-US" sz="7200" dirty="0">
                <a:latin typeface="Abscissa" pitchFamily="2" charset="0"/>
              </a:rPr>
              <a:t> Kota </a:t>
            </a:r>
            <a:r>
              <a:rPr lang="en-US" sz="7200" dirty="0" smtClean="0">
                <a:latin typeface="Abscissa" pitchFamily="2" charset="0"/>
              </a:rPr>
              <a:t>Padang.</a:t>
            </a: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Diperkirakan</a:t>
            </a:r>
            <a:r>
              <a:rPr lang="en-US" sz="7200" dirty="0" smtClean="0">
                <a:latin typeface="Abscissa" pitchFamily="2" charset="0"/>
              </a:rPr>
              <a:t>  </a:t>
            </a:r>
            <a:r>
              <a:rPr lang="en-US" sz="7200" dirty="0" err="1" smtClean="0">
                <a:latin typeface="Abscissa" pitchFamily="2" charset="0"/>
              </a:rPr>
              <a:t>masyarakat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kota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tersebut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akan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lumpuh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pada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Kamis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siang</a:t>
            </a:r>
            <a:r>
              <a:rPr lang="en-US" sz="7200" dirty="0">
                <a:latin typeface="Abscissa" pitchFamily="2" charset="0"/>
              </a:rPr>
              <a:t>, </a:t>
            </a:r>
            <a:r>
              <a:rPr lang="en-US" sz="7200" dirty="0" err="1">
                <a:latin typeface="Abscissa" pitchFamily="2" charset="0"/>
              </a:rPr>
              <a:t>mengingat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stok</a:t>
            </a:r>
            <a:endParaRPr lang="en-US" sz="7200" dirty="0">
              <a:latin typeface="Abscissa" pitchFamily="2" charset="0"/>
            </a:endParaRPr>
          </a:p>
          <a:p>
            <a:pPr>
              <a:buNone/>
            </a:pPr>
            <a:r>
              <a:rPr lang="en-US" sz="7200" dirty="0" smtClean="0">
                <a:latin typeface="Abscissa" pitchFamily="2" charset="0"/>
              </a:rPr>
              <a:t>BBM </a:t>
            </a:r>
            <a:r>
              <a:rPr lang="en-US" sz="7200" dirty="0" err="1">
                <a:latin typeface="Abscissa" pitchFamily="2" charset="0"/>
              </a:rPr>
              <a:t>di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beberapa</a:t>
            </a:r>
            <a:r>
              <a:rPr lang="en-US" sz="7200" dirty="0">
                <a:latin typeface="Abscissa" pitchFamily="2" charset="0"/>
              </a:rPr>
              <a:t> SPBU </a:t>
            </a:r>
            <a:r>
              <a:rPr lang="en-US" sz="7200" dirty="0" err="1" smtClean="0">
                <a:latin typeface="Abscissa" pitchFamily="2" charset="0"/>
              </a:rPr>
              <a:t>sudah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mulai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habis</a:t>
            </a:r>
            <a:r>
              <a:rPr lang="en-US" sz="7200" dirty="0" smtClean="0">
                <a:latin typeface="Abscissa" pitchFamily="2" charset="0"/>
              </a:rPr>
              <a:t>.</a:t>
            </a:r>
          </a:p>
          <a:p>
            <a:pPr>
              <a:buNone/>
            </a:pPr>
            <a:endParaRPr lang="en-US" sz="7200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7200" dirty="0" smtClean="0">
                <a:latin typeface="Abscissa" pitchFamily="2" charset="0"/>
              </a:rPr>
              <a:t>	</a:t>
            </a:r>
            <a:r>
              <a:rPr lang="en-US" sz="7200" dirty="0" err="1" smtClean="0">
                <a:latin typeface="Abscissa" pitchFamily="2" charset="0"/>
              </a:rPr>
              <a:t>Masyarakat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Kota Padang </a:t>
            </a:r>
            <a:r>
              <a:rPr lang="en-US" sz="7200" dirty="0" err="1">
                <a:latin typeface="Abscissa" pitchFamily="2" charset="0"/>
              </a:rPr>
              <a:t>mulai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kesulitan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untuk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mencari</a:t>
            </a:r>
            <a:r>
              <a:rPr lang="en-US" sz="7200" dirty="0">
                <a:latin typeface="Abscissa" pitchFamily="2" charset="0"/>
              </a:rPr>
              <a:t> BBM </a:t>
            </a:r>
            <a:r>
              <a:rPr lang="en-US" sz="7200" dirty="0" err="1">
                <a:latin typeface="Abscissa" pitchFamily="2" charset="0"/>
              </a:rPr>
              <a:t>jenis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smtClean="0">
                <a:latin typeface="Abscissa" pitchFamily="2" charset="0"/>
              </a:rPr>
              <a:t>premium,</a:t>
            </a: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Sehingga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lebih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memilih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tidak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berpergian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dengan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menggunakan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kendaraan</a:t>
            </a:r>
            <a:r>
              <a:rPr lang="en-US" sz="7200" dirty="0" smtClean="0">
                <a:latin typeface="Abscissa" pitchFamily="2" charset="0"/>
              </a:rPr>
              <a:t>. </a:t>
            </a:r>
            <a:r>
              <a:rPr lang="en-US" sz="7200" dirty="0" err="1" smtClean="0">
                <a:latin typeface="Abscissa" pitchFamily="2" charset="0"/>
              </a:rPr>
              <a:t>Sebelumnya</a:t>
            </a:r>
            <a:endParaRPr lang="en-US" sz="7200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Wali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Kota Padang </a:t>
            </a:r>
            <a:r>
              <a:rPr lang="en-US" sz="7200" dirty="0" err="1">
                <a:latin typeface="Abscissa" pitchFamily="2" charset="0"/>
              </a:rPr>
              <a:t>Fauzi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Bahar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menginstruksikan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agar </a:t>
            </a:r>
            <a:r>
              <a:rPr lang="en-US" sz="7200" dirty="0" err="1">
                <a:latin typeface="Abscissa" pitchFamily="2" charset="0"/>
              </a:rPr>
              <a:t>pemilik</a:t>
            </a:r>
            <a:r>
              <a:rPr lang="en-US" sz="7200" dirty="0">
                <a:latin typeface="Abscissa" pitchFamily="2" charset="0"/>
              </a:rPr>
              <a:t> SPBU </a:t>
            </a:r>
            <a:r>
              <a:rPr lang="en-US" sz="7200" dirty="0" err="1">
                <a:latin typeface="Abscissa" pitchFamily="2" charset="0"/>
              </a:rPr>
              <a:t>tetap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membuka</a:t>
            </a:r>
            <a:endParaRPr lang="en-US" sz="7200" dirty="0" smtClean="0">
              <a:latin typeface="Abscissa" pitchFamily="2" charset="0"/>
            </a:endParaRPr>
          </a:p>
          <a:p>
            <a:pPr>
              <a:buNone/>
            </a:pPr>
            <a:r>
              <a:rPr lang="en-US" sz="7200" dirty="0" err="1" smtClean="0">
                <a:latin typeface="Abscissa" pitchFamily="2" charset="0"/>
              </a:rPr>
              <a:t>tempat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pengisian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bahan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bakarnya</a:t>
            </a:r>
            <a:r>
              <a:rPr lang="en-US" sz="7200" dirty="0">
                <a:latin typeface="Abscissa" pitchFamily="2" charset="0"/>
              </a:rPr>
              <a:t>, </a:t>
            </a:r>
            <a:r>
              <a:rPr lang="en-US" sz="7200" dirty="0" err="1" smtClean="0">
                <a:latin typeface="Abscissa" pitchFamily="2" charset="0"/>
              </a:rPr>
              <a:t>mengingat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err="1" smtClean="0">
                <a:latin typeface="Abscissa" pitchFamily="2" charset="0"/>
              </a:rPr>
              <a:t>kebutuhan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>
                <a:latin typeface="Abscissa" pitchFamily="2" charset="0"/>
              </a:rPr>
              <a:t>BBM </a:t>
            </a:r>
            <a:r>
              <a:rPr lang="en-US" sz="7200" dirty="0" err="1" smtClean="0">
                <a:latin typeface="Abscissa" pitchFamily="2" charset="0"/>
              </a:rPr>
              <a:t>masyarakatcukup</a:t>
            </a:r>
            <a:r>
              <a:rPr lang="en-US" sz="7200" dirty="0" smtClean="0">
                <a:latin typeface="Abscissa" pitchFamily="2" charset="0"/>
              </a:rPr>
              <a:t> </a:t>
            </a:r>
            <a:r>
              <a:rPr lang="en-US" sz="7200" dirty="0" err="1">
                <a:latin typeface="Abscissa" pitchFamily="2" charset="0"/>
              </a:rPr>
              <a:t>tinggi</a:t>
            </a:r>
            <a:r>
              <a:rPr lang="en-US" sz="7200" dirty="0">
                <a:latin typeface="Abscissa" pitchFamily="2" charset="0"/>
              </a:rPr>
              <a:t> </a:t>
            </a:r>
            <a:r>
              <a:rPr lang="en-US" sz="7200" dirty="0" smtClean="0">
                <a:latin typeface="Abscissa" pitchFamily="2" charset="0"/>
              </a:rPr>
              <a:t> .</a:t>
            </a:r>
            <a:endParaRPr lang="en-US" sz="7200" dirty="0">
              <a:latin typeface="Abscissa" pitchFamily="2" charset="0"/>
            </a:endParaRPr>
          </a:p>
          <a:p>
            <a:pPr>
              <a:buNone/>
            </a:pPr>
            <a:r>
              <a:rPr lang="en-US" sz="7200" dirty="0">
                <a:latin typeface="Abscissa" pitchFamily="2" charset="0"/>
              </a:rPr>
              <a:t> </a:t>
            </a:r>
          </a:p>
          <a:p>
            <a:pPr>
              <a:buNone/>
            </a:pPr>
            <a:endParaRPr lang="en-US" sz="7200" dirty="0"/>
          </a:p>
        </p:txBody>
      </p:sp>
      <p:pic>
        <p:nvPicPr>
          <p:cNvPr id="8" name="Picture 2" descr="D:\Photo\kartun\Gif\gif-ph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57158" y="214290"/>
            <a:ext cx="1428760" cy="1335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70000" sy="7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hoto\BG\p17a7qo67p1teq4tp95bcstaf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>
                <a:latin typeface="Abscissa" pitchFamily="2" charset="0"/>
              </a:rPr>
              <a:t>KESIMPULAN</a:t>
            </a:r>
            <a:endParaRPr lang="en-US" sz="5400" dirty="0">
              <a:latin typeface="Absciss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en-US" dirty="0" smtClean="0">
                <a:latin typeface="Abscissa" pitchFamily="2" charset="0"/>
              </a:rPr>
              <a:t>	</a:t>
            </a:r>
            <a:r>
              <a:rPr lang="en-US" b="1" dirty="0" err="1" smtClean="0">
                <a:latin typeface="Abscissa" pitchFamily="2" charset="0"/>
              </a:rPr>
              <a:t>Dengan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adanya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kenaikan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harga</a:t>
            </a:r>
            <a:r>
              <a:rPr lang="en-US" b="1" dirty="0">
                <a:latin typeface="Abscissa" pitchFamily="2" charset="0"/>
              </a:rPr>
              <a:t> BBM </a:t>
            </a:r>
            <a:r>
              <a:rPr lang="en-US" b="1" dirty="0" err="1">
                <a:latin typeface="Abscissa" pitchFamily="2" charset="0"/>
              </a:rPr>
              <a:t>di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pengecer</a:t>
            </a:r>
            <a:r>
              <a:rPr lang="en-US" b="1" dirty="0">
                <a:latin typeface="Abscissa" pitchFamily="2" charset="0"/>
              </a:rPr>
              <a:t>, air mineral, </a:t>
            </a:r>
            <a:r>
              <a:rPr lang="en-US" b="1" dirty="0" err="1" smtClean="0">
                <a:latin typeface="Abscissa" pitchFamily="2" charset="0"/>
              </a:rPr>
              <a:t>mie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instan</a:t>
            </a:r>
            <a:r>
              <a:rPr lang="en-US" b="1" dirty="0" smtClean="0">
                <a:latin typeface="Abscissa" pitchFamily="2" charset="0"/>
              </a:rPr>
              <a:t>,</a:t>
            </a: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hingga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mencapai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lebih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dari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harga</a:t>
            </a:r>
            <a:r>
              <a:rPr lang="en-US" b="1" dirty="0">
                <a:latin typeface="Abscissa" pitchFamily="2" charset="0"/>
              </a:rPr>
              <a:t> normal </a:t>
            </a:r>
            <a:r>
              <a:rPr lang="en-US" b="1" dirty="0" err="1">
                <a:latin typeface="Abscissa" pitchFamily="2" charset="0"/>
              </a:rPr>
              <a:t>tentu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saja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itu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merupakan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suatu</a:t>
            </a:r>
            <a:endParaRPr lang="en-US" b="1" dirty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tindakan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>
                <a:latin typeface="Abscissa" pitchFamily="2" charset="0"/>
              </a:rPr>
              <a:t>yang </a:t>
            </a:r>
            <a:r>
              <a:rPr lang="en-US" b="1" dirty="0" err="1">
                <a:latin typeface="Abscissa" pitchFamily="2" charset="0"/>
              </a:rPr>
              <a:t>tidak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manusiawi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kepada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konsumen</a:t>
            </a:r>
            <a:r>
              <a:rPr lang="en-US" b="1" dirty="0" smtClean="0">
                <a:latin typeface="Abscissa" pitchFamily="2" charset="0"/>
              </a:rPr>
              <a:t> yang </a:t>
            </a:r>
            <a:r>
              <a:rPr lang="en-US" b="1" dirty="0" err="1" smtClean="0">
                <a:latin typeface="Abscissa" pitchFamily="2" charset="0"/>
              </a:rPr>
              <a:t>membutuhkan</a:t>
            </a:r>
            <a:r>
              <a:rPr lang="en-US" b="1" dirty="0" smtClean="0">
                <a:latin typeface="Abscissa" pitchFamily="2" charset="0"/>
              </a:rPr>
              <a:t>.</a:t>
            </a: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Pertistiwa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ini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secara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tidak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langsung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masuk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dalam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pelanggaran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etika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bisnis</a:t>
            </a:r>
            <a:endParaRPr lang="en-US" b="1" dirty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smtClean="0">
                <a:latin typeface="Abscissa" pitchFamily="2" charset="0"/>
              </a:rPr>
              <a:t>yang </a:t>
            </a:r>
            <a:r>
              <a:rPr lang="en-US" b="1" dirty="0" err="1">
                <a:latin typeface="Abscissa" pitchFamily="2" charset="0"/>
              </a:rPr>
              <a:t>terjadi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pasca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gempa</a:t>
            </a:r>
            <a:r>
              <a:rPr lang="en-US" b="1" dirty="0">
                <a:latin typeface="Abscissa" pitchFamily="2" charset="0"/>
              </a:rPr>
              <a:t> yang </a:t>
            </a:r>
            <a:r>
              <a:rPr lang="en-US" b="1" dirty="0" err="1" smtClean="0">
                <a:latin typeface="Abscissa" pitchFamily="2" charset="0"/>
              </a:rPr>
              <a:t>sangat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merugikan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masyarakat</a:t>
            </a:r>
            <a:r>
              <a:rPr lang="en-US" b="1" dirty="0">
                <a:latin typeface="Abscissa" pitchFamily="2" charset="0"/>
              </a:rPr>
              <a:t>. </a:t>
            </a:r>
            <a:r>
              <a:rPr lang="en-US" b="1" dirty="0" err="1" smtClean="0">
                <a:latin typeface="Abscissa" pitchFamily="2" charset="0"/>
              </a:rPr>
              <a:t>Masyarakat</a:t>
            </a:r>
            <a:endParaRPr lang="en-US" b="1" dirty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smtClean="0">
                <a:latin typeface="Abscissa" pitchFamily="2" charset="0"/>
              </a:rPr>
              <a:t>Sumatra </a:t>
            </a:r>
            <a:r>
              <a:rPr lang="en-US" b="1" dirty="0">
                <a:latin typeface="Abscissa" pitchFamily="2" charset="0"/>
              </a:rPr>
              <a:t>Barat </a:t>
            </a:r>
            <a:r>
              <a:rPr lang="en-US" b="1" dirty="0" err="1">
                <a:latin typeface="Abscissa" pitchFamily="2" charset="0"/>
              </a:rPr>
              <a:t>terkena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musibah</a:t>
            </a:r>
            <a:r>
              <a:rPr lang="en-US" b="1" dirty="0" smtClean="0">
                <a:latin typeface="Abscissa" pitchFamily="2" charset="0"/>
              </a:rPr>
              <a:t>, </a:t>
            </a:r>
            <a:r>
              <a:rPr lang="en-US" b="1" dirty="0" err="1" smtClean="0">
                <a:latin typeface="Abscissa" pitchFamily="2" charset="0"/>
              </a:rPr>
              <a:t>tetapi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ada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sebagian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oknum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smtClean="0">
                <a:latin typeface="Abscissa" pitchFamily="2" charset="0"/>
              </a:rPr>
              <a:t>yang</a:t>
            </a: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memanfaatkan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untuk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memporoleh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keuntungan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>
                <a:latin typeface="Abscissa" pitchFamily="2" charset="0"/>
              </a:rPr>
              <a:t>yang </a:t>
            </a:r>
            <a:r>
              <a:rPr lang="en-US" b="1" dirty="0" err="1">
                <a:latin typeface="Abscissa" pitchFamily="2" charset="0"/>
              </a:rPr>
              <a:t>sebesar-besarnya</a:t>
            </a:r>
            <a:r>
              <a:rPr lang="en-US" b="1" dirty="0">
                <a:latin typeface="Abscissa" pitchFamily="2" charset="0"/>
              </a:rPr>
              <a:t>. </a:t>
            </a:r>
            <a:r>
              <a:rPr lang="en-US" b="1" dirty="0" smtClean="0">
                <a:latin typeface="Abscissa" pitchFamily="2" charset="0"/>
              </a:rPr>
              <a:t>Hal</a:t>
            </a:r>
          </a:p>
          <a:p>
            <a:pPr algn="just">
              <a:buNone/>
            </a:pPr>
            <a:r>
              <a:rPr lang="en-US" b="1" dirty="0" smtClean="0">
                <a:latin typeface="Abscissa" pitchFamily="2" charset="0"/>
              </a:rPr>
              <a:t>yang </a:t>
            </a:r>
            <a:r>
              <a:rPr lang="en-US" b="1" dirty="0" err="1">
                <a:latin typeface="Abscissa" pitchFamily="2" charset="0"/>
              </a:rPr>
              <a:t>dilakukan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pelaku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bisnis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tersebut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telah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melanggar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hak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keadilan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bagi</a:t>
            </a:r>
            <a:endParaRPr lang="en-US" b="1" dirty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konsumen</a:t>
            </a:r>
            <a:r>
              <a:rPr lang="en-US" b="1" dirty="0">
                <a:latin typeface="Abscissa" pitchFamily="2" charset="0"/>
              </a:rPr>
              <a:t>. Para </a:t>
            </a:r>
            <a:r>
              <a:rPr lang="en-US" b="1" dirty="0" err="1" smtClean="0">
                <a:latin typeface="Abscissa" pitchFamily="2" charset="0"/>
              </a:rPr>
              <a:t>pelaku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bisnis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telah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melakukan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berbagai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macam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cara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hanya</a:t>
            </a:r>
            <a:endParaRPr lang="en-US" b="1" dirty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Untuk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mendapatkan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keuntungan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semata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tanpa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memikirkan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 smtClean="0">
                <a:latin typeface="Abscissa" pitchFamily="2" charset="0"/>
              </a:rPr>
              <a:t>bagaimana</a:t>
            </a:r>
            <a:endParaRPr lang="en-US" b="1" dirty="0" smtClean="0"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latin typeface="Abscissa" pitchFamily="2" charset="0"/>
              </a:rPr>
              <a:t>dampaknya</a:t>
            </a:r>
            <a:r>
              <a:rPr lang="en-US" b="1" dirty="0" smtClean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bagi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konsumen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atas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kerugian</a:t>
            </a:r>
            <a:r>
              <a:rPr lang="en-US" b="1" dirty="0">
                <a:latin typeface="Abscissa" pitchFamily="2" charset="0"/>
              </a:rPr>
              <a:t> yang </a:t>
            </a:r>
            <a:r>
              <a:rPr lang="en-US" b="1" dirty="0" err="1">
                <a:latin typeface="Abscissa" pitchFamily="2" charset="0"/>
              </a:rPr>
              <a:t>telah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mereka</a:t>
            </a:r>
            <a:r>
              <a:rPr lang="en-US" b="1" dirty="0">
                <a:latin typeface="Abscissa" pitchFamily="2" charset="0"/>
              </a:rPr>
              <a:t> </a:t>
            </a:r>
            <a:r>
              <a:rPr lang="en-US" b="1" dirty="0" err="1">
                <a:latin typeface="Abscissa" pitchFamily="2" charset="0"/>
              </a:rPr>
              <a:t>lakukan</a:t>
            </a:r>
            <a:r>
              <a:rPr lang="en-US" b="1" dirty="0">
                <a:latin typeface="Abscissa" pitchFamily="2" charset="0"/>
              </a:rPr>
              <a:t>.</a:t>
            </a:r>
            <a:br>
              <a:rPr lang="en-US" b="1" dirty="0">
                <a:latin typeface="Abscissa" pitchFamily="2" charset="0"/>
              </a:rPr>
            </a:br>
            <a:endParaRPr lang="en-US" b="1" dirty="0">
              <a:latin typeface="Abscissa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9144000" y="6286520"/>
            <a:ext cx="9144000" cy="5714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A.C.M.E. Explosive" pitchFamily="34" charset="0"/>
              </a:rPr>
              <a:t>ETIKA BISNIS </a:t>
            </a:r>
            <a:r>
              <a:rPr lang="en-US" b="1" dirty="0" err="1" smtClean="0">
                <a:solidFill>
                  <a:srgbClr val="FF0000"/>
                </a:solidFill>
                <a:latin typeface="A.C.M.E. Explosive" pitchFamily="34" charset="0"/>
              </a:rPr>
              <a:t>dan</a:t>
            </a:r>
            <a:r>
              <a:rPr lang="en-US" b="1" dirty="0" smtClean="0">
                <a:solidFill>
                  <a:srgbClr val="FF0000"/>
                </a:solidFill>
                <a:latin typeface="A.C.M.E. Explosive" pitchFamily="34" charset="0"/>
              </a:rPr>
              <a:t> PROFESI –KELOMPOK 4</a:t>
            </a:r>
            <a:endParaRPr lang="en-US" b="1" dirty="0">
              <a:solidFill>
                <a:srgbClr val="FF0000"/>
              </a:solidFill>
              <a:latin typeface="A.C.M.E. Explosive" pitchFamily="34" charset="0"/>
            </a:endParaRPr>
          </a:p>
        </p:txBody>
      </p:sp>
      <p:pic>
        <p:nvPicPr>
          <p:cNvPr id="5125" name="Picture 5" descr="D:\Photo\Icon Lucu\Pidgi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0"/>
            <a:ext cx="2143140" cy="17859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Photo\kartun\wallp\wall03-1024.jpg"/>
          <p:cNvPicPr>
            <a:picLocks noChangeAspect="1" noChangeArrowheads="1"/>
          </p:cNvPicPr>
          <p:nvPr/>
        </p:nvPicPr>
        <p:blipFill>
          <a:blip r:embed="rId2" cstate="print">
            <a:lum bright="14000" contrast="-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smtClean="0">
                <a:solidFill>
                  <a:schemeClr val="accent5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bscissa" pitchFamily="2" charset="0"/>
              </a:rPr>
              <a:t>SARAN</a:t>
            </a:r>
            <a:endParaRPr lang="en-US" sz="4800" dirty="0">
              <a:solidFill>
                <a:schemeClr val="accent5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Absciss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Untuk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mewujudkan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etika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dalam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berbisnis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perlu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pembicaraan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yang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transparan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antara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semua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pihak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,</a:t>
            </a: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baik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pengusaha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pemerintah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,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masyarakat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agar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jangan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hanya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satu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pihak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saja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menjalankan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etika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sementara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pihak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lain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berpijak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kepada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apa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mereka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inginkan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.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Etika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bisnis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tidak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akan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dilanggar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jika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ada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aturan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dan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sangsi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jelas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.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Apabila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yang </a:t>
            </a: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melanggar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aturan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diberikan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sangsi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tegas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untuk</a:t>
            </a:r>
            <a:endParaRPr lang="en-US" b="1" dirty="0" smtClean="0">
              <a:solidFill>
                <a:schemeClr val="accent5">
                  <a:lumMod val="75000"/>
                </a:schemeClr>
              </a:solidFill>
              <a:latin typeface="Abscissa" pitchFamily="2" charset="0"/>
            </a:endParaRPr>
          </a:p>
          <a:p>
            <a:pPr algn="just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memberi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pelajaran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kepada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 yang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bersangkutan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  <a:t>.</a:t>
            </a:r>
            <a:br>
              <a:rPr lang="en-US" b="1" dirty="0">
                <a:solidFill>
                  <a:schemeClr val="accent5">
                    <a:lumMod val="75000"/>
                  </a:schemeClr>
                </a:solidFill>
                <a:latin typeface="Abscissa" pitchFamily="2" charset="0"/>
              </a:rPr>
            </a:br>
            <a:endParaRPr lang="en-US" b="1" dirty="0">
              <a:solidFill>
                <a:schemeClr val="accent5">
                  <a:lumMod val="75000"/>
                </a:schemeClr>
              </a:solidFill>
              <a:latin typeface="Abscissa" pitchFamily="2" charset="0"/>
            </a:endParaRPr>
          </a:p>
        </p:txBody>
      </p:sp>
      <p:pic>
        <p:nvPicPr>
          <p:cNvPr id="6146" name="Picture 2" descr="D:\Photo\kartun\Gif\5199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8596" y="0"/>
            <a:ext cx="1238248" cy="1238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1040</TotalTime>
  <Words>698</Words>
  <Application>Microsoft Office PowerPoint</Application>
  <PresentationFormat>On-screen Show (4:3)</PresentationFormat>
  <Paragraphs>124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A.C.M.E. Explosive</vt:lpstr>
      <vt:lpstr>Abscissa</vt:lpstr>
      <vt:lpstr>Calibri</vt:lpstr>
      <vt:lpstr>High Tower Text</vt:lpstr>
      <vt:lpstr>Verdana</vt:lpstr>
      <vt:lpstr>Wingdings 2</vt:lpstr>
      <vt:lpstr>Verve</vt:lpstr>
      <vt:lpstr>    ETIKA BISNIS &amp; PROFESI   </vt:lpstr>
      <vt:lpstr>APA ITU ETIKA ?</vt:lpstr>
      <vt:lpstr>PEMBAGIAN ETIKA</vt:lpstr>
      <vt:lpstr>      KENAPA ETIKA DILANGGAR ?</vt:lpstr>
      <vt:lpstr>CONTOH KASUS</vt:lpstr>
      <vt:lpstr>Lanjutan Contoh Kasus…..</vt:lpstr>
      <vt:lpstr>Lanjutan Contoh Kasus…..</vt:lpstr>
      <vt:lpstr>Lanjutan Contoh Kasus…..</vt:lpstr>
      <vt:lpstr>KESIMPULAN</vt:lpstr>
      <vt:lpstr>SARAN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BISNIS &amp; PROFESI </dc:title>
  <dc:creator>IkaJun</dc:creator>
  <cp:lastModifiedBy>ASUS</cp:lastModifiedBy>
  <cp:revision>108</cp:revision>
  <dcterms:created xsi:type="dcterms:W3CDTF">2013-11-16T09:39:22Z</dcterms:created>
  <dcterms:modified xsi:type="dcterms:W3CDTF">2023-08-20T03:43:04Z</dcterms:modified>
</cp:coreProperties>
</file>