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1" r:id="rId1"/>
  </p:sldMasterIdLst>
  <p:sldIdLst>
    <p:sldId id="256" r:id="rId2"/>
    <p:sldId id="272" r:id="rId3"/>
    <p:sldId id="264" r:id="rId4"/>
    <p:sldId id="265" r:id="rId5"/>
    <p:sldId id="269" r:id="rId6"/>
    <p:sldId id="266" r:id="rId7"/>
    <p:sldId id="270" r:id="rId8"/>
    <p:sldId id="267" r:id="rId9"/>
    <p:sldId id="271" r:id="rId10"/>
    <p:sldId id="268" r:id="rId11"/>
    <p:sldId id="27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94D7CD6B-3433-46FA-8A0F-126AC851AFB2}" type="datetimeFigureOut">
              <a:rPr lang="id-ID" smtClean="0"/>
              <a:t>27/09/2017</a:t>
            </a:fld>
            <a:endParaRPr lang="id-ID"/>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id-ID"/>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62C3D90D-99CB-44C9-8BDB-060229054C4E}" type="slidenum">
              <a:rPr lang="id-ID" smtClean="0"/>
              <a:t>‹#›</a:t>
            </a:fld>
            <a:endParaRPr lang="id-ID"/>
          </a:p>
        </p:txBody>
      </p:sp>
    </p:spTree>
    <p:extLst>
      <p:ext uri="{BB962C8B-B14F-4D97-AF65-F5344CB8AC3E}">
        <p14:creationId xmlns:p14="http://schemas.microsoft.com/office/powerpoint/2010/main" val="2564900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D7CD6B-3433-46FA-8A0F-126AC851AFB2}" type="datetimeFigureOut">
              <a:rPr lang="id-ID" smtClean="0"/>
              <a:t>27/09/2017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10558300" y="5956137"/>
            <a:ext cx="1052508" cy="365125"/>
          </a:xfrm>
        </p:spPr>
        <p:txBody>
          <a:bodyPr/>
          <a:lstStyle/>
          <a:p>
            <a:fld id="{62C3D90D-99CB-44C9-8BDB-060229054C4E}" type="slidenum">
              <a:rPr lang="id-ID" smtClean="0"/>
              <a:t>‹#›</a:t>
            </a:fld>
            <a:endParaRPr lang="id-ID"/>
          </a:p>
        </p:txBody>
      </p:sp>
    </p:spTree>
    <p:extLst>
      <p:ext uri="{BB962C8B-B14F-4D97-AF65-F5344CB8AC3E}">
        <p14:creationId xmlns:p14="http://schemas.microsoft.com/office/powerpoint/2010/main" val="4059465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94D7CD6B-3433-46FA-8A0F-126AC851AFB2}" type="datetimeFigureOut">
              <a:rPr lang="id-ID" smtClean="0"/>
              <a:t>27/09/2017</a:t>
            </a:fld>
            <a:endParaRPr lang="id-ID"/>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62C3D90D-99CB-44C9-8BDB-060229054C4E}" type="slidenum">
              <a:rPr lang="id-ID" smtClean="0"/>
              <a:t>‹#›</a:t>
            </a:fld>
            <a:endParaRPr lang="id-ID"/>
          </a:p>
        </p:txBody>
      </p:sp>
    </p:spTree>
    <p:extLst>
      <p:ext uri="{BB962C8B-B14F-4D97-AF65-F5344CB8AC3E}">
        <p14:creationId xmlns:p14="http://schemas.microsoft.com/office/powerpoint/2010/main" val="1962983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4D7CD6B-3433-46FA-8A0F-126AC851AFB2}" type="datetimeFigureOut">
              <a:rPr lang="id-ID" smtClean="0"/>
              <a:t>27/09/2017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2C3D90D-99CB-44C9-8BDB-060229054C4E}" type="slidenum">
              <a:rPr lang="id-ID" smtClean="0"/>
              <a:t>‹#›</a:t>
            </a:fld>
            <a:endParaRPr lang="id-ID"/>
          </a:p>
        </p:txBody>
      </p:sp>
    </p:spTree>
    <p:extLst>
      <p:ext uri="{BB962C8B-B14F-4D97-AF65-F5344CB8AC3E}">
        <p14:creationId xmlns:p14="http://schemas.microsoft.com/office/powerpoint/2010/main" val="1301962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4D7CD6B-3433-46FA-8A0F-126AC851AFB2}" type="datetimeFigureOut">
              <a:rPr lang="id-ID" smtClean="0"/>
              <a:t>27/09/2017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62C3D90D-99CB-44C9-8BDB-060229054C4E}" type="slidenum">
              <a:rPr lang="id-ID" smtClean="0"/>
              <a:t>‹#›</a:t>
            </a:fld>
            <a:endParaRPr lang="id-ID"/>
          </a:p>
        </p:txBody>
      </p:sp>
    </p:spTree>
    <p:extLst>
      <p:ext uri="{BB962C8B-B14F-4D97-AF65-F5344CB8AC3E}">
        <p14:creationId xmlns:p14="http://schemas.microsoft.com/office/powerpoint/2010/main" val="3597859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4D7CD6B-3433-46FA-8A0F-126AC851AFB2}" type="datetimeFigureOut">
              <a:rPr lang="id-ID" smtClean="0"/>
              <a:t>27/09/2017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62C3D90D-99CB-44C9-8BDB-060229054C4E}" type="slidenum">
              <a:rPr lang="id-ID" smtClean="0"/>
              <a:t>‹#›</a:t>
            </a:fld>
            <a:endParaRPr lang="id-ID"/>
          </a:p>
        </p:txBody>
      </p:sp>
    </p:spTree>
    <p:extLst>
      <p:ext uri="{BB962C8B-B14F-4D97-AF65-F5344CB8AC3E}">
        <p14:creationId xmlns:p14="http://schemas.microsoft.com/office/powerpoint/2010/main" val="3283973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D7CD6B-3433-46FA-8A0F-126AC851AFB2}" type="datetimeFigureOut">
              <a:rPr lang="id-ID" smtClean="0"/>
              <a:t>27/09/2017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62C3D90D-99CB-44C9-8BDB-060229054C4E}" type="slidenum">
              <a:rPr lang="id-ID" smtClean="0"/>
              <a:t>‹#›</a:t>
            </a:fld>
            <a:endParaRPr lang="id-ID"/>
          </a:p>
        </p:txBody>
      </p:sp>
    </p:spTree>
    <p:extLst>
      <p:ext uri="{BB962C8B-B14F-4D97-AF65-F5344CB8AC3E}">
        <p14:creationId xmlns:p14="http://schemas.microsoft.com/office/powerpoint/2010/main" val="4016040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94D7CD6B-3433-46FA-8A0F-126AC851AFB2}" type="datetimeFigureOut">
              <a:rPr lang="id-ID" smtClean="0"/>
              <a:t>27/09/2017</a:t>
            </a:fld>
            <a:endParaRPr lang="id-ID"/>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id-ID"/>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62C3D90D-99CB-44C9-8BDB-060229054C4E}" type="slidenum">
              <a:rPr lang="id-ID" smtClean="0"/>
              <a:t>‹#›</a:t>
            </a:fld>
            <a:endParaRPr lang="id-ID"/>
          </a:p>
        </p:txBody>
      </p:sp>
    </p:spTree>
    <p:extLst>
      <p:ext uri="{BB962C8B-B14F-4D97-AF65-F5344CB8AC3E}">
        <p14:creationId xmlns:p14="http://schemas.microsoft.com/office/powerpoint/2010/main" val="2643002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4D7CD6B-3433-46FA-8A0F-126AC851AFB2}" type="datetimeFigureOut">
              <a:rPr lang="id-ID" smtClean="0"/>
              <a:t>27/09/2017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62C3D90D-99CB-44C9-8BDB-060229054C4E}" type="slidenum">
              <a:rPr lang="id-ID" smtClean="0"/>
              <a:t>‹#›</a:t>
            </a:fld>
            <a:endParaRPr lang="id-ID"/>
          </a:p>
        </p:txBody>
      </p:sp>
    </p:spTree>
    <p:extLst>
      <p:ext uri="{BB962C8B-B14F-4D97-AF65-F5344CB8AC3E}">
        <p14:creationId xmlns:p14="http://schemas.microsoft.com/office/powerpoint/2010/main" val="3518053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D7CD6B-3433-46FA-8A0F-126AC851AFB2}" type="datetimeFigureOut">
              <a:rPr lang="id-ID" smtClean="0"/>
              <a:t>27/09/2017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62C3D90D-99CB-44C9-8BDB-060229054C4E}" type="slidenum">
              <a:rPr lang="id-ID" smtClean="0"/>
              <a:t>‹#›</a:t>
            </a:fld>
            <a:endParaRPr lang="id-ID"/>
          </a:p>
        </p:txBody>
      </p:sp>
    </p:spTree>
    <p:extLst>
      <p:ext uri="{BB962C8B-B14F-4D97-AF65-F5344CB8AC3E}">
        <p14:creationId xmlns:p14="http://schemas.microsoft.com/office/powerpoint/2010/main" val="2838769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94D7CD6B-3433-46FA-8A0F-126AC851AFB2}" type="datetimeFigureOut">
              <a:rPr lang="id-ID" smtClean="0"/>
              <a:t>27/09/2017</a:t>
            </a:fld>
            <a:endParaRPr lang="id-ID"/>
          </a:p>
        </p:txBody>
      </p:sp>
      <p:sp>
        <p:nvSpPr>
          <p:cNvPr id="5" name="Footer Placeholder 4"/>
          <p:cNvSpPr>
            <a:spLocks noGrp="1"/>
          </p:cNvSpPr>
          <p:nvPr>
            <p:ph type="ftr" sz="quarter" idx="11"/>
          </p:nvPr>
        </p:nvSpPr>
        <p:spPr>
          <a:xfrm>
            <a:off x="774923" y="5951811"/>
            <a:ext cx="7896279" cy="365125"/>
          </a:xfrm>
        </p:spPr>
        <p:txBody>
          <a:bodyPr/>
          <a:lstStyle/>
          <a:p>
            <a:endParaRPr lang="id-ID"/>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62C3D90D-99CB-44C9-8BDB-060229054C4E}" type="slidenum">
              <a:rPr lang="id-ID" smtClean="0"/>
              <a:t>‹#›</a:t>
            </a:fld>
            <a:endParaRPr lang="id-ID"/>
          </a:p>
        </p:txBody>
      </p:sp>
    </p:spTree>
    <p:extLst>
      <p:ext uri="{BB962C8B-B14F-4D97-AF65-F5344CB8AC3E}">
        <p14:creationId xmlns:p14="http://schemas.microsoft.com/office/powerpoint/2010/main" val="3796413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94D7CD6B-3433-46FA-8A0F-126AC851AFB2}" type="datetimeFigureOut">
              <a:rPr lang="id-ID" smtClean="0"/>
              <a:t>27/09/2017</a:t>
            </a:fld>
            <a:endParaRPr lang="id-ID"/>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id-ID"/>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62C3D90D-99CB-44C9-8BDB-060229054C4E}" type="slidenum">
              <a:rPr lang="id-ID" smtClean="0"/>
              <a:t>‹#›</a:t>
            </a:fld>
            <a:endParaRPr lang="id-ID"/>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102076431"/>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id-ID" sz="5400" dirty="0" smtClean="0">
                <a:latin typeface="Baskerville Old Face" panose="02020602080505020303" pitchFamily="18" charset="0"/>
              </a:rPr>
              <a:t>PERKEMBANGAN KURIKULUM </a:t>
            </a:r>
            <a:br>
              <a:rPr lang="id-ID" sz="5400" dirty="0" smtClean="0">
                <a:latin typeface="Baskerville Old Face" panose="02020602080505020303" pitchFamily="18" charset="0"/>
              </a:rPr>
            </a:br>
            <a:r>
              <a:rPr lang="id-ID" sz="5400" dirty="0" smtClean="0">
                <a:latin typeface="Baskerville Old Face" panose="02020602080505020303" pitchFamily="18" charset="0"/>
              </a:rPr>
              <a:t>DI INDONESIA</a:t>
            </a:r>
            <a:endParaRPr lang="id-ID" sz="5400" dirty="0">
              <a:latin typeface="Baskerville Old Face" panose="02020602080505020303" pitchFamily="18" charset="0"/>
            </a:endParaRPr>
          </a:p>
        </p:txBody>
      </p:sp>
      <p:sp>
        <p:nvSpPr>
          <p:cNvPr id="3" name="Subtitle 2"/>
          <p:cNvSpPr>
            <a:spLocks noGrp="1"/>
          </p:cNvSpPr>
          <p:nvPr>
            <p:ph type="subTitle" idx="1"/>
          </p:nvPr>
        </p:nvSpPr>
        <p:spPr>
          <a:xfrm>
            <a:off x="581194" y="3997673"/>
            <a:ext cx="10993546" cy="590321"/>
          </a:xfrm>
        </p:spPr>
        <p:txBody>
          <a:bodyPr>
            <a:noAutofit/>
          </a:bodyPr>
          <a:lstStyle/>
          <a:p>
            <a:pPr algn="ctr"/>
            <a:r>
              <a:rPr lang="id-ID" sz="3200" cap="none" dirty="0" smtClean="0">
                <a:solidFill>
                  <a:schemeClr val="bg1"/>
                </a:solidFill>
              </a:rPr>
              <a:t>Oleh : Mira Azizah</a:t>
            </a:r>
            <a:r>
              <a:rPr lang="id-ID" sz="3200" dirty="0" smtClean="0">
                <a:solidFill>
                  <a:schemeClr val="bg1"/>
                </a:solidFill>
              </a:rPr>
              <a:t>, </a:t>
            </a:r>
            <a:r>
              <a:rPr lang="id-ID" sz="3200" cap="none" dirty="0" smtClean="0">
                <a:solidFill>
                  <a:schemeClr val="bg1"/>
                </a:solidFill>
              </a:rPr>
              <a:t>S.Pd., M.Pd.</a:t>
            </a:r>
          </a:p>
          <a:p>
            <a:pPr algn="ctr"/>
            <a:r>
              <a:rPr lang="id-ID" sz="3600" dirty="0" smtClean="0">
                <a:solidFill>
                  <a:schemeClr val="bg1"/>
                </a:solidFill>
              </a:rPr>
              <a:t>UNIVERSITAS PGRI SEMARANG</a:t>
            </a:r>
          </a:p>
          <a:p>
            <a:pPr algn="ctr"/>
            <a:r>
              <a:rPr lang="id-ID" sz="3600" dirty="0" smtClean="0">
                <a:solidFill>
                  <a:schemeClr val="bg1"/>
                </a:solidFill>
              </a:rPr>
              <a:t>2017</a:t>
            </a:r>
            <a:endParaRPr lang="id-ID" sz="3600" dirty="0">
              <a:solidFill>
                <a:schemeClr val="bg1"/>
              </a:solidFill>
            </a:endParaRPr>
          </a:p>
        </p:txBody>
      </p:sp>
    </p:spTree>
    <p:extLst>
      <p:ext uri="{BB962C8B-B14F-4D97-AF65-F5344CB8AC3E}">
        <p14:creationId xmlns:p14="http://schemas.microsoft.com/office/powerpoint/2010/main" val="1014882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7384" y="287383"/>
            <a:ext cx="11652067" cy="6374674"/>
          </a:xfrm>
        </p:spPr>
      </p:pic>
    </p:spTree>
    <p:extLst>
      <p:ext uri="{BB962C8B-B14F-4D97-AF65-F5344CB8AC3E}">
        <p14:creationId xmlns:p14="http://schemas.microsoft.com/office/powerpoint/2010/main" val="9148827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Perkembangan kurikulum di indonesia</a:t>
            </a:r>
          </a:p>
        </p:txBody>
      </p:sp>
      <p:sp>
        <p:nvSpPr>
          <p:cNvPr id="3" name="Content Placeholder 2"/>
          <p:cNvSpPr>
            <a:spLocks noGrp="1"/>
          </p:cNvSpPr>
          <p:nvPr>
            <p:ph idx="1"/>
          </p:nvPr>
        </p:nvSpPr>
        <p:spPr>
          <a:xfrm>
            <a:off x="581193" y="2611571"/>
            <a:ext cx="11029615" cy="3678303"/>
          </a:xfrm>
        </p:spPr>
        <p:txBody>
          <a:bodyPr>
            <a:noAutofit/>
          </a:bodyPr>
          <a:lstStyle/>
          <a:p>
            <a:r>
              <a:rPr lang="id-ID" sz="2800" b="1" dirty="0" smtClean="0"/>
              <a:t>Kurikulum 1947 </a:t>
            </a:r>
          </a:p>
          <a:p>
            <a:pPr marL="0" indent="0" algn="just">
              <a:buNone/>
            </a:pPr>
            <a:r>
              <a:rPr lang="id-ID" sz="2800" i="1" dirty="0" smtClean="0"/>
              <a:t>Bernama Rentjana </a:t>
            </a:r>
            <a:r>
              <a:rPr lang="id-ID" sz="2800" i="1" dirty="0"/>
              <a:t>Pelajaran </a:t>
            </a:r>
            <a:r>
              <a:rPr lang="id-ID" sz="2800" i="1" dirty="0" smtClean="0"/>
              <a:t>1947. </a:t>
            </a:r>
            <a:r>
              <a:rPr lang="id-ID" sz="2800" i="1" dirty="0"/>
              <a:t> </a:t>
            </a:r>
            <a:r>
              <a:rPr lang="id-ID" sz="2800" i="1" dirty="0" smtClean="0"/>
              <a:t>Tujuannya </a:t>
            </a:r>
            <a:r>
              <a:rPr lang="id-ID" sz="2800" dirty="0"/>
              <a:t>membentukan karakter manusia Indonesia yang merdeka </a:t>
            </a:r>
            <a:r>
              <a:rPr lang="id-ID" sz="2800" dirty="0" smtClean="0"/>
              <a:t>dan berdaulat </a:t>
            </a:r>
            <a:r>
              <a:rPr lang="id-ID" sz="2800" dirty="0"/>
              <a:t>dan sejajar dengan </a:t>
            </a:r>
            <a:r>
              <a:rPr lang="id-ID" sz="2800" dirty="0" smtClean="0"/>
              <a:t>bangsa </a:t>
            </a:r>
            <a:r>
              <a:rPr lang="id-ID" sz="2800" dirty="0"/>
              <a:t>lain di muka bumi </a:t>
            </a:r>
            <a:r>
              <a:rPr lang="id-ID" sz="2800" dirty="0" smtClean="0"/>
              <a:t>ini.</a:t>
            </a:r>
          </a:p>
          <a:p>
            <a:pPr>
              <a:buFont typeface="Wingdings" panose="05000000000000000000" pitchFamily="2" charset="2"/>
              <a:buChar char="§"/>
            </a:pPr>
            <a:r>
              <a:rPr lang="id-ID" sz="2800" b="1" dirty="0"/>
              <a:t>Kurikulum 1952 </a:t>
            </a:r>
            <a:endParaRPr lang="id-ID" sz="2800" b="1" dirty="0" smtClean="0"/>
          </a:p>
          <a:p>
            <a:pPr marL="0" indent="0" algn="just">
              <a:buNone/>
            </a:pPr>
            <a:r>
              <a:rPr lang="id-ID" sz="2800" dirty="0" smtClean="0"/>
              <a:t>Bernama</a:t>
            </a:r>
            <a:r>
              <a:rPr lang="id-ID" sz="2800" i="1" dirty="0" smtClean="0"/>
              <a:t> Rentjana Pelajaran Terurai </a:t>
            </a:r>
            <a:r>
              <a:rPr lang="id-ID" sz="2800" i="1" dirty="0"/>
              <a:t>1952</a:t>
            </a:r>
            <a:r>
              <a:rPr lang="id-ID" sz="2800" i="1" dirty="0" smtClean="0"/>
              <a:t>. </a:t>
            </a:r>
            <a:r>
              <a:rPr lang="id-ID" sz="2800" dirty="0"/>
              <a:t>Kurikulum ini sudah mengarah pada suatu sistem pendidikan </a:t>
            </a:r>
            <a:r>
              <a:rPr lang="id-ID" sz="2800" dirty="0" smtClean="0"/>
              <a:t>nasional. </a:t>
            </a:r>
            <a:r>
              <a:rPr lang="id-ID" sz="2800" dirty="0"/>
              <a:t>ciri dari kurikulum 1952 ini bahwa setiap </a:t>
            </a:r>
            <a:r>
              <a:rPr lang="id-ID" sz="2800" dirty="0" smtClean="0"/>
              <a:t>rencana pelajaran </a:t>
            </a:r>
            <a:r>
              <a:rPr lang="id-ID" sz="2800" dirty="0"/>
              <a:t>harus memperhatikan isi pelajaran yang dihubungkan dengan </a:t>
            </a:r>
            <a:r>
              <a:rPr lang="id-ID" sz="2800" dirty="0" smtClean="0"/>
              <a:t>kehidupan sehari-hari</a:t>
            </a:r>
            <a:r>
              <a:rPr lang="id-ID" sz="2800" dirty="0"/>
              <a:t>.</a:t>
            </a:r>
          </a:p>
        </p:txBody>
      </p:sp>
    </p:spTree>
    <p:extLst>
      <p:ext uri="{BB962C8B-B14F-4D97-AF65-F5344CB8AC3E}">
        <p14:creationId xmlns:p14="http://schemas.microsoft.com/office/powerpoint/2010/main" val="31987214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581192" y="2572382"/>
            <a:ext cx="11227631" cy="3678303"/>
          </a:xfrm>
        </p:spPr>
        <p:txBody>
          <a:bodyPr>
            <a:noAutofit/>
          </a:bodyPr>
          <a:lstStyle/>
          <a:p>
            <a:pPr algn="just"/>
            <a:r>
              <a:rPr lang="id-ID" sz="2800" b="1" dirty="0"/>
              <a:t>Kurikulum </a:t>
            </a:r>
            <a:r>
              <a:rPr lang="id-ID" sz="2800" b="1" dirty="0" smtClean="0"/>
              <a:t>1964</a:t>
            </a:r>
          </a:p>
          <a:p>
            <a:pPr marL="0" indent="0" algn="just">
              <a:buNone/>
            </a:pPr>
            <a:r>
              <a:rPr lang="id-ID" sz="2800" dirty="0" smtClean="0"/>
              <a:t>Bernama</a:t>
            </a:r>
            <a:r>
              <a:rPr lang="id-ID" sz="2800" i="1" dirty="0" smtClean="0"/>
              <a:t> Rentjana</a:t>
            </a:r>
            <a:r>
              <a:rPr lang="id-ID" sz="2800" i="1" dirty="0"/>
              <a:t> </a:t>
            </a:r>
            <a:r>
              <a:rPr lang="id-ID" sz="2800" i="1" dirty="0" smtClean="0"/>
              <a:t>Pendidikan 1964. </a:t>
            </a:r>
            <a:r>
              <a:rPr lang="id-ID" sz="2800" dirty="0"/>
              <a:t>Mata pelajaran diklasifikasikan </a:t>
            </a:r>
            <a:r>
              <a:rPr lang="id-ID" sz="2800" dirty="0" smtClean="0"/>
              <a:t>dalam lima </a:t>
            </a:r>
            <a:r>
              <a:rPr lang="id-ID" sz="2800" dirty="0"/>
              <a:t>kelompok bidang studi: moral, kecerdasan, emosional/artistik, </a:t>
            </a:r>
            <a:r>
              <a:rPr lang="id-ID" sz="2800" dirty="0" smtClean="0"/>
              <a:t>keprigelan </a:t>
            </a:r>
            <a:r>
              <a:rPr lang="sv-SE" sz="2800" dirty="0" smtClean="0"/>
              <a:t>(keterampilan</a:t>
            </a:r>
            <a:r>
              <a:rPr lang="sv-SE" sz="2800" dirty="0"/>
              <a:t>), dan jasmani. Pendidikan dasar lebih menekankan pada </a:t>
            </a:r>
            <a:r>
              <a:rPr lang="sv-SE" sz="2800" dirty="0" smtClean="0"/>
              <a:t>pengetahuan</a:t>
            </a:r>
            <a:r>
              <a:rPr lang="id-ID" sz="2800" dirty="0" smtClean="0"/>
              <a:t> dan </a:t>
            </a:r>
            <a:r>
              <a:rPr lang="id-ID" sz="2800" dirty="0"/>
              <a:t>kegiatan fungsional praktis. </a:t>
            </a:r>
            <a:endParaRPr lang="id-ID" sz="2800" dirty="0" smtClean="0"/>
          </a:p>
          <a:p>
            <a:pPr marL="0" indent="0" algn="just">
              <a:buNone/>
            </a:pPr>
            <a:endParaRPr lang="id-ID" sz="2800" dirty="0" smtClean="0"/>
          </a:p>
          <a:p>
            <a:pPr marL="0" indent="0" algn="just">
              <a:buNone/>
            </a:pPr>
            <a:endParaRPr lang="id-ID" sz="2800" dirty="0" smtClean="0"/>
          </a:p>
          <a:p>
            <a:pPr marL="0" indent="0" algn="just">
              <a:buNone/>
            </a:pPr>
            <a:endParaRPr lang="id-ID" sz="2800" dirty="0" smtClean="0"/>
          </a:p>
        </p:txBody>
      </p:sp>
    </p:spTree>
    <p:extLst>
      <p:ext uri="{BB962C8B-B14F-4D97-AF65-F5344CB8AC3E}">
        <p14:creationId xmlns:p14="http://schemas.microsoft.com/office/powerpoint/2010/main" val="32695050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581193" y="3316965"/>
            <a:ext cx="11029615" cy="3678303"/>
          </a:xfrm>
        </p:spPr>
        <p:txBody>
          <a:bodyPr>
            <a:normAutofit/>
          </a:bodyPr>
          <a:lstStyle/>
          <a:p>
            <a:pPr algn="just">
              <a:buFont typeface="Wingdings" panose="05000000000000000000" pitchFamily="2" charset="2"/>
              <a:buChar char="§"/>
            </a:pPr>
            <a:r>
              <a:rPr lang="id-ID" sz="2800" b="1" dirty="0"/>
              <a:t>Kurikulum 1968 </a:t>
            </a:r>
          </a:p>
          <a:p>
            <a:pPr marL="0" indent="0" algn="just">
              <a:buNone/>
            </a:pPr>
            <a:r>
              <a:rPr lang="id-ID" sz="2800" dirty="0"/>
              <a:t>Adanya perubahan struktur kurikulum pendidikan dari </a:t>
            </a:r>
            <a:r>
              <a:rPr lang="id-ID" sz="2800" dirty="0" smtClean="0"/>
              <a:t>Pancawardhana meliputi </a:t>
            </a:r>
            <a:r>
              <a:rPr lang="id-ID" sz="2800" dirty="0"/>
              <a:t>pengembangan daya </a:t>
            </a:r>
            <a:r>
              <a:rPr lang="id-ID" sz="2800" dirty="0" smtClean="0"/>
              <a:t>cipta, rasa</a:t>
            </a:r>
            <a:r>
              <a:rPr lang="id-ID" sz="2800" dirty="0"/>
              <a:t>, karsa, karya, dan moral (Hamalik, 2004)</a:t>
            </a:r>
            <a:r>
              <a:rPr lang="id-ID" sz="2800" dirty="0" smtClean="0"/>
              <a:t>. </a:t>
            </a:r>
            <a:r>
              <a:rPr lang="id-ID" sz="2800" dirty="0"/>
              <a:t>Kurikulum 1968 bertujuan bahwa pendidikan ditekankan pada upaya untuk membentuk manusia Pancasila sejati, kuat, dan sehat jasmani, mempertinggi kecerdasan dan keterampilan jasmani, moral, budi pekerti, dan keyakinan beragama</a:t>
            </a:r>
            <a:r>
              <a:rPr lang="id-ID" sz="2800" dirty="0" smtClean="0"/>
              <a:t>.</a:t>
            </a:r>
          </a:p>
          <a:p>
            <a:pPr marL="0" indent="0" algn="just">
              <a:buNone/>
            </a:pPr>
            <a:endParaRPr lang="id-ID" sz="2800" dirty="0"/>
          </a:p>
          <a:p>
            <a:pPr marL="0" indent="0" algn="just">
              <a:buNone/>
            </a:pPr>
            <a:endParaRPr lang="id-ID" sz="2800" dirty="0" smtClean="0"/>
          </a:p>
          <a:p>
            <a:pPr marL="0" indent="0" algn="just">
              <a:buNone/>
            </a:pPr>
            <a:endParaRPr lang="id-ID" sz="2800" dirty="0"/>
          </a:p>
          <a:p>
            <a:pPr algn="just"/>
            <a:endParaRPr lang="id-ID" sz="2800" dirty="0"/>
          </a:p>
        </p:txBody>
      </p:sp>
    </p:spTree>
    <p:extLst>
      <p:ext uri="{BB962C8B-B14F-4D97-AF65-F5344CB8AC3E}">
        <p14:creationId xmlns:p14="http://schemas.microsoft.com/office/powerpoint/2010/main" val="1895302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581193" y="2585445"/>
            <a:ext cx="11029615" cy="3678303"/>
          </a:xfrm>
        </p:spPr>
        <p:txBody>
          <a:bodyPr>
            <a:noAutofit/>
          </a:bodyPr>
          <a:lstStyle/>
          <a:p>
            <a:pPr algn="just"/>
            <a:r>
              <a:rPr lang="id-ID" sz="2800" b="1" dirty="0"/>
              <a:t>Kurikulum </a:t>
            </a:r>
            <a:r>
              <a:rPr lang="id-ID" sz="2800" b="1" dirty="0" smtClean="0"/>
              <a:t>1975</a:t>
            </a:r>
          </a:p>
          <a:p>
            <a:pPr marL="0" indent="0" algn="just">
              <a:buNone/>
            </a:pPr>
            <a:r>
              <a:rPr lang="id-ID" sz="2800" dirty="0" smtClean="0"/>
              <a:t>Dikenal </a:t>
            </a:r>
            <a:r>
              <a:rPr lang="id-ID" sz="2800" dirty="0"/>
              <a:t>istilah “satuan pelajaran”, yaitu rencana pelajaran setiap satuan </a:t>
            </a:r>
            <a:r>
              <a:rPr lang="id-ID" sz="2800" dirty="0" smtClean="0"/>
              <a:t>bahasan. Setiap </a:t>
            </a:r>
            <a:r>
              <a:rPr lang="id-ID" sz="2800" dirty="0"/>
              <a:t>satuan pelajaran dirinci lagi: petunjuk umum, tujuan instruksional </a:t>
            </a:r>
            <a:r>
              <a:rPr lang="id-ID" sz="2800" dirty="0" smtClean="0"/>
              <a:t>khusus (TIK</a:t>
            </a:r>
            <a:r>
              <a:rPr lang="id-ID" sz="2800" dirty="0"/>
              <a:t>), materi pelajaran, alat pelajaran, kegiatan belajar-mengajar, dan evaluasi</a:t>
            </a:r>
            <a:r>
              <a:rPr lang="id-ID" sz="2800" dirty="0" smtClean="0"/>
              <a:t>.</a:t>
            </a:r>
          </a:p>
          <a:p>
            <a:pPr marL="0" indent="0" algn="just">
              <a:buNone/>
            </a:pPr>
            <a:endParaRPr lang="id-ID" sz="2800" dirty="0"/>
          </a:p>
          <a:p>
            <a:pPr marL="0" indent="0" algn="just">
              <a:buNone/>
            </a:pPr>
            <a:endParaRPr lang="id-ID" sz="2800" dirty="0"/>
          </a:p>
          <a:p>
            <a:pPr marL="0" indent="0" algn="just">
              <a:buNone/>
            </a:pPr>
            <a:endParaRPr lang="id-ID" sz="2800" dirty="0"/>
          </a:p>
        </p:txBody>
      </p:sp>
    </p:spTree>
    <p:extLst>
      <p:ext uri="{BB962C8B-B14F-4D97-AF65-F5344CB8AC3E}">
        <p14:creationId xmlns:p14="http://schemas.microsoft.com/office/powerpoint/2010/main" val="12428537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id-ID" sz="2800" b="1" dirty="0"/>
              <a:t>Kurikulum 1984 </a:t>
            </a:r>
          </a:p>
          <a:p>
            <a:pPr marL="0" indent="0" algn="just">
              <a:buNone/>
            </a:pPr>
            <a:r>
              <a:rPr lang="id-ID" sz="2800" dirty="0"/>
              <a:t>Kurikulum 1984 mengusung process skill approach. Kurikulum ini juga sering disebut “Kurikulum 1975 yang disempurnakan”. </a:t>
            </a:r>
            <a:r>
              <a:rPr lang="fi-FI" sz="2800" dirty="0"/>
              <a:t>Posisi siswa ditempatkan sebagai subjek</a:t>
            </a:r>
            <a:r>
              <a:rPr lang="id-ID" sz="2800" dirty="0"/>
              <a:t> belajar. Dari mengamati sesuatu, mengelompokkan, mendiskusikan, hingga melaporkan. Model ini disebut Cara Belajar Siswa Aktif (CBSA) atau Student Active Leaming (SAL). </a:t>
            </a:r>
            <a:endParaRPr lang="id-ID" sz="2800" dirty="0" smtClean="0"/>
          </a:p>
          <a:p>
            <a:pPr marL="0" indent="0" algn="just">
              <a:buNone/>
            </a:pPr>
            <a:endParaRPr lang="id-ID" sz="2800" dirty="0"/>
          </a:p>
          <a:p>
            <a:endParaRPr lang="id-ID" sz="2800" dirty="0"/>
          </a:p>
        </p:txBody>
      </p:sp>
    </p:spTree>
    <p:extLst>
      <p:ext uri="{BB962C8B-B14F-4D97-AF65-F5344CB8AC3E}">
        <p14:creationId xmlns:p14="http://schemas.microsoft.com/office/powerpoint/2010/main" val="16385365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581192" y="2180496"/>
            <a:ext cx="11029615" cy="3723915"/>
          </a:xfrm>
        </p:spPr>
        <p:txBody>
          <a:bodyPr>
            <a:normAutofit/>
          </a:bodyPr>
          <a:lstStyle/>
          <a:p>
            <a:pPr algn="just"/>
            <a:r>
              <a:rPr lang="id-ID" sz="2800" b="1" dirty="0"/>
              <a:t>Kurikulum </a:t>
            </a:r>
            <a:r>
              <a:rPr lang="id-ID" sz="2800" b="1" dirty="0" smtClean="0"/>
              <a:t>1994</a:t>
            </a:r>
          </a:p>
          <a:p>
            <a:pPr marL="0" indent="0" algn="just">
              <a:buNone/>
            </a:pPr>
            <a:r>
              <a:rPr lang="id-ID" sz="2800" dirty="0" smtClean="0"/>
              <a:t>Adanya sistem </a:t>
            </a:r>
            <a:r>
              <a:rPr lang="id-ID" sz="2800" dirty="0"/>
              <a:t>pembagian waktu </a:t>
            </a:r>
            <a:r>
              <a:rPr lang="id-ID" sz="2800" dirty="0" smtClean="0"/>
              <a:t>pelajaran, yaitu </a:t>
            </a:r>
            <a:r>
              <a:rPr lang="id-ID" sz="2800" dirty="0"/>
              <a:t>dengan mengubah dari sistem semester ke sistem </a:t>
            </a:r>
            <a:r>
              <a:rPr lang="id-ID" sz="2800" dirty="0" smtClean="0"/>
              <a:t>caturwulan. </a:t>
            </a:r>
            <a:r>
              <a:rPr lang="fi-FI" sz="2800" dirty="0"/>
              <a:t>Tujuan pengajaran menekankan pada pemahaman konsep dan </a:t>
            </a:r>
            <a:r>
              <a:rPr lang="fi-FI" sz="2800" dirty="0" smtClean="0"/>
              <a:t>keterampilan</a:t>
            </a:r>
            <a:r>
              <a:rPr lang="id-ID" sz="2800" dirty="0" smtClean="0"/>
              <a:t> menyelesaikan </a:t>
            </a:r>
            <a:r>
              <a:rPr lang="id-ID" sz="2800" dirty="0"/>
              <a:t>soal dan pemecahan masalah</a:t>
            </a:r>
            <a:r>
              <a:rPr lang="id-ID" sz="2800" dirty="0" smtClean="0"/>
              <a:t>.</a:t>
            </a:r>
          </a:p>
          <a:p>
            <a:pPr marL="0" indent="0" algn="just">
              <a:buNone/>
            </a:pPr>
            <a:endParaRPr lang="id-ID" sz="2800" b="1" dirty="0" smtClean="0"/>
          </a:p>
        </p:txBody>
      </p:sp>
    </p:spTree>
    <p:extLst>
      <p:ext uri="{BB962C8B-B14F-4D97-AF65-F5344CB8AC3E}">
        <p14:creationId xmlns:p14="http://schemas.microsoft.com/office/powerpoint/2010/main" val="42833511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id-ID" sz="2800" b="1" dirty="0"/>
              <a:t>Kurikulum 2004 (KBK) </a:t>
            </a:r>
          </a:p>
          <a:p>
            <a:pPr marL="0" indent="0" algn="just">
              <a:buNone/>
            </a:pPr>
            <a:r>
              <a:rPr lang="id-ID" sz="2800" dirty="0"/>
              <a:t>Pendidikan berbasis kompetensi menitikberatkan pada pengembangan </a:t>
            </a:r>
            <a:r>
              <a:rPr lang="sv-SE" sz="2800" dirty="0"/>
              <a:t>kemampuan untuk melakukan (kompetensi) tugas-tugas tertentu sesuai dengan standar</a:t>
            </a:r>
            <a:r>
              <a:rPr lang="id-ID" sz="2800" dirty="0"/>
              <a:t> </a:t>
            </a:r>
            <a:r>
              <a:rPr lang="id-ID" sz="2800" i="1" dirty="0"/>
              <a:t>performance yang telah ditetapkan</a:t>
            </a:r>
            <a:r>
              <a:rPr lang="id-ID" sz="2800" i="1" dirty="0" smtClean="0"/>
              <a:t>.</a:t>
            </a:r>
          </a:p>
          <a:p>
            <a:pPr marL="0" indent="0" algn="just">
              <a:buNone/>
            </a:pPr>
            <a:endParaRPr lang="id-ID" sz="2800" dirty="0"/>
          </a:p>
        </p:txBody>
      </p:sp>
    </p:spTree>
    <p:extLst>
      <p:ext uri="{BB962C8B-B14F-4D97-AF65-F5344CB8AC3E}">
        <p14:creationId xmlns:p14="http://schemas.microsoft.com/office/powerpoint/2010/main" val="26889643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581193" y="2423901"/>
            <a:ext cx="11029615" cy="3678303"/>
          </a:xfrm>
        </p:spPr>
        <p:txBody>
          <a:bodyPr>
            <a:noAutofit/>
          </a:bodyPr>
          <a:lstStyle/>
          <a:p>
            <a:pPr algn="just"/>
            <a:r>
              <a:rPr lang="id-ID" sz="2400" b="1" dirty="0"/>
              <a:t>Kurikulum 2006 (KTSP</a:t>
            </a:r>
            <a:r>
              <a:rPr lang="id-ID" sz="2400" b="1" dirty="0" smtClean="0"/>
              <a:t>)</a:t>
            </a:r>
          </a:p>
          <a:p>
            <a:pPr marL="0" indent="0" algn="just">
              <a:buNone/>
            </a:pPr>
            <a:r>
              <a:rPr lang="id-ID" sz="2400" dirty="0" smtClean="0"/>
              <a:t>Guru </a:t>
            </a:r>
            <a:r>
              <a:rPr lang="id-ID" sz="2400" dirty="0"/>
              <a:t>lebih diberikan kebebasan untuk </a:t>
            </a:r>
            <a:r>
              <a:rPr lang="id-ID" sz="2400" dirty="0" smtClean="0"/>
              <a:t>merencanakan </a:t>
            </a:r>
            <a:r>
              <a:rPr lang="sv-SE" sz="2400" dirty="0" smtClean="0"/>
              <a:t>pembelajaran </a:t>
            </a:r>
            <a:r>
              <a:rPr lang="sv-SE" sz="2400" dirty="0"/>
              <a:t>sesuai dengan lingkungan dan kondisi siswa serta kondisi </a:t>
            </a:r>
            <a:r>
              <a:rPr lang="sv-SE" sz="2400" dirty="0" smtClean="0"/>
              <a:t>sekolah</a:t>
            </a:r>
            <a:r>
              <a:rPr lang="id-ID" sz="2400" dirty="0" smtClean="0"/>
              <a:t> berada</a:t>
            </a:r>
            <a:r>
              <a:rPr lang="id-ID" sz="2400" dirty="0"/>
              <a:t>. </a:t>
            </a:r>
            <a:endParaRPr lang="id-ID" sz="2400" dirty="0" smtClean="0"/>
          </a:p>
          <a:p>
            <a:pPr algn="just">
              <a:buFont typeface="Wingdings" panose="05000000000000000000" pitchFamily="2" charset="2"/>
              <a:buChar char="§"/>
            </a:pPr>
            <a:r>
              <a:rPr lang="id-ID" sz="2400" b="1" dirty="0" smtClean="0"/>
              <a:t>Kurikulum 2013</a:t>
            </a:r>
          </a:p>
          <a:p>
            <a:pPr marL="0" indent="0" algn="just">
              <a:buNone/>
            </a:pPr>
            <a:r>
              <a:rPr lang="id-ID" sz="2400" dirty="0"/>
              <a:t>Kurikulum 2013 adalah kurikulum KTSP yang disempurnakan. Kurikulum 2013 merupakan langkah lanjutan pengembangan kurikulum 2004 (KBK) dan KTSP 2006 yang mencangkup kompetensi sikap, pengetahuan dan keterampilan. Kurikulum 2013 mengunakan pendekatan saintifik, yaitu proses yang dipadankan dengan suatu proses ilmiah. Dalam pendekatannya lebih mengedepankan penalaran induktif.</a:t>
            </a:r>
            <a:endParaRPr lang="id-ID" sz="2400" dirty="0" smtClean="0"/>
          </a:p>
          <a:p>
            <a:pPr marL="0" indent="0" algn="just">
              <a:buNone/>
            </a:pPr>
            <a:endParaRPr lang="id-ID" sz="2400" dirty="0"/>
          </a:p>
        </p:txBody>
      </p:sp>
    </p:spTree>
    <p:extLst>
      <p:ext uri="{BB962C8B-B14F-4D97-AF65-F5344CB8AC3E}">
        <p14:creationId xmlns:p14="http://schemas.microsoft.com/office/powerpoint/2010/main" val="2650455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0445" y="248194"/>
            <a:ext cx="11665131" cy="6344992"/>
          </a:xfrm>
        </p:spPr>
      </p:pic>
    </p:spTree>
    <p:extLst>
      <p:ext uri="{BB962C8B-B14F-4D97-AF65-F5344CB8AC3E}">
        <p14:creationId xmlns:p14="http://schemas.microsoft.com/office/powerpoint/2010/main" val="3801594186"/>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366658"/>
      </a:accent1>
      <a:accent2>
        <a:srgbClr val="8CB64A"/>
      </a:accent2>
      <a:accent3>
        <a:srgbClr val="88D5A9"/>
      </a:accent3>
      <a:accent4>
        <a:srgbClr val="969FA7"/>
      </a:accent4>
      <a:accent5>
        <a:srgbClr val="E8A844"/>
      </a:accent5>
      <a:accent6>
        <a:srgbClr val="A1561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4BEC0EAF-CF86-4D49-B83B-56CC62D3CFF1}"/>
    </a:ext>
  </a:extLst>
</a:theme>
</file>

<file path=docProps/app.xml><?xml version="1.0" encoding="utf-8"?>
<Properties xmlns="http://schemas.openxmlformats.org/officeDocument/2006/extended-properties" xmlns:vt="http://schemas.openxmlformats.org/officeDocument/2006/docPropsVTypes">
  <Template>Dividend</Template>
  <TotalTime>184</TotalTime>
  <Words>418</Words>
  <Application>Microsoft Office PowerPoint</Application>
  <PresentationFormat>Widescreen</PresentationFormat>
  <Paragraphs>29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Baskerville Old Face</vt:lpstr>
      <vt:lpstr>Gill Sans MT</vt:lpstr>
      <vt:lpstr>Wingdings</vt:lpstr>
      <vt:lpstr>Wingdings 2</vt:lpstr>
      <vt:lpstr>Dividend</vt:lpstr>
      <vt:lpstr>PERKEMBANGAN KURIKULUM  DI INDONESIA</vt:lpstr>
      <vt:lpstr>PowerPoint Presentation</vt:lpstr>
      <vt:lpstr>Perkembangan kurikulum di indonesia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HAKIKAT PENDIDIKAN IPS</dc:title>
  <dc:creator>mira</dc:creator>
  <cp:lastModifiedBy>mira</cp:lastModifiedBy>
  <cp:revision>23</cp:revision>
  <dcterms:created xsi:type="dcterms:W3CDTF">2017-09-25T15:39:44Z</dcterms:created>
  <dcterms:modified xsi:type="dcterms:W3CDTF">2017-09-27T03:49:08Z</dcterms:modified>
</cp:coreProperties>
</file>