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Lst>
  <p:sldIdLst>
    <p:sldId id="256" r:id="rId2"/>
    <p:sldId id="257" r:id="rId3"/>
    <p:sldId id="258" r:id="rId4"/>
    <p:sldId id="259" r:id="rId5"/>
    <p:sldId id="260" r:id="rId6"/>
    <p:sldId id="262" r:id="rId7"/>
    <p:sldId id="261" r:id="rId8"/>
    <p:sldId id="263" r:id="rId9"/>
    <p:sldId id="264" r:id="rId10"/>
    <p:sldId id="265" r:id="rId1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7" d="100"/>
          <a:sy n="67" d="100"/>
        </p:scale>
        <p:origin x="1392" y="6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2362200" y="4038600"/>
            <a:ext cx="6477000" cy="1828800"/>
          </a:xfrm>
        </p:spPr>
        <p:txBody>
          <a:bodyPr anchor="b"/>
          <a:lstStyle>
            <a:lvl1pPr>
              <a:defRPr cap="all" baseline="0"/>
            </a:lvl1pPr>
          </a:lstStyle>
          <a:p>
            <a:r>
              <a:rPr kumimoji="0" lang="en-US" smtClean="0"/>
              <a:t>Click to edit Master title style</a:t>
            </a:r>
            <a:endParaRPr kumimoji="0" lang="en-US"/>
          </a:p>
        </p:txBody>
      </p:sp>
      <p:sp>
        <p:nvSpPr>
          <p:cNvPr id="9" name="Subtitl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520DDAD5-F2FB-4AD7-BA47-8E5804DFF34D}" type="datetimeFigureOut">
              <a:rPr lang="en-US" smtClean="0"/>
              <a:pPr/>
              <a:t>11/24/2019</a:t>
            </a:fld>
            <a:endParaRPr lang="en-US"/>
          </a:p>
        </p:txBody>
      </p:sp>
      <p:sp>
        <p:nvSpPr>
          <p:cNvPr id="17" name="Footer Placehold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US"/>
          </a:p>
        </p:txBody>
      </p:sp>
      <p:sp>
        <p:nvSpPr>
          <p:cNvPr id="29" name="Slide Number Placehold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9EFF1412-E5D5-4DB6-8EC9-37A2759499FA}"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228600"/>
            <a:ext cx="8153400" cy="990600"/>
          </a:xfrm>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520DDAD5-F2FB-4AD7-BA47-8E5804DFF34D}" type="datetimeFigureOut">
              <a:rPr lang="en-US" smtClean="0"/>
              <a:pPr/>
              <a:t>11/24/2019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9EFF1412-E5D5-4DB6-8EC9-37A2759499FA}" type="slidenum">
              <a:rPr lang="en-US" smtClean="0"/>
              <a:pPr/>
              <a:t>‹#›</a:t>
            </a:fld>
            <a:endParaRPr lang="en-US"/>
          </a:p>
        </p:txBody>
      </p:sp>
      <p:sp>
        <p:nvSpPr>
          <p:cNvPr id="8" name="Content Placeholder 7"/>
          <p:cNvSpPr>
            <a:spLocks noGrp="1"/>
          </p:cNvSpPr>
          <p:nvPr>
            <p:ph sz="quarter" idx="1"/>
          </p:nvPr>
        </p:nvSpPr>
        <p:spPr>
          <a:xfrm>
            <a:off x="612648" y="1600200"/>
            <a:ext cx="8153400" cy="44958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7"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520DDAD5-F2FB-4AD7-BA47-8E5804DFF34D}" type="datetimeFigureOut">
              <a:rPr lang="en-US" smtClean="0"/>
              <a:pPr/>
              <a:t>11/24/2019</a:t>
            </a:fld>
            <a:endParaRPr lang="en-US"/>
          </a:p>
        </p:txBody>
      </p:sp>
      <p:sp>
        <p:nvSpPr>
          <p:cNvPr id="13" name="Slide Number Placehold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9EFF1412-E5D5-4DB6-8EC9-37A2759499FA}" type="slidenum">
              <a:rPr lang="en-US" smtClean="0"/>
              <a:pPr/>
              <a:t>‹#›</a:t>
            </a:fld>
            <a:endParaRPr lang="en-US"/>
          </a:p>
        </p:txBody>
      </p:sp>
      <p:sp>
        <p:nvSpPr>
          <p:cNvPr id="14" name="Footer Placeholder 13"/>
          <p:cNvSpPr>
            <a:spLocks noGrp="1"/>
          </p:cNvSpPr>
          <p:nvPr>
            <p:ph type="ftr" sz="quarter" idx="12"/>
          </p:nvPr>
        </p:nvSpPr>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9" name="Content Placeholder 8"/>
          <p:cNvSpPr>
            <a:spLocks noGrp="1"/>
          </p:cNvSpPr>
          <p:nvPr>
            <p:ph sz="quarter" idx="1"/>
          </p:nvPr>
        </p:nvSpPr>
        <p:spPr>
          <a:xfrm>
            <a:off x="609600"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844901"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8" name="Date Placeholder 7"/>
          <p:cNvSpPr>
            <a:spLocks noGrp="1"/>
          </p:cNvSpPr>
          <p:nvPr>
            <p:ph type="dt" sz="half" idx="15"/>
          </p:nvPr>
        </p:nvSpPr>
        <p:spPr/>
        <p:txBody>
          <a:bodyPr rtlCol="0"/>
          <a:lstStyle/>
          <a:p>
            <a:fld id="{520DDAD5-F2FB-4AD7-BA47-8E5804DFF34D}" type="datetimeFigureOut">
              <a:rPr lang="en-US" smtClean="0"/>
              <a:pPr/>
              <a:t>11/24/2019</a:t>
            </a:fld>
            <a:endParaRPr lang="en-US"/>
          </a:p>
        </p:txBody>
      </p:sp>
      <p:sp>
        <p:nvSpPr>
          <p:cNvPr id="10" name="Slide Number Placeholder 9"/>
          <p:cNvSpPr>
            <a:spLocks noGrp="1"/>
          </p:cNvSpPr>
          <p:nvPr>
            <p:ph type="sldNum" sz="quarter" idx="16"/>
          </p:nvPr>
        </p:nvSpPr>
        <p:spPr/>
        <p:txBody>
          <a:bodyPr rtlCol="0"/>
          <a:lstStyle/>
          <a:p>
            <a:fld id="{9EFF1412-E5D5-4DB6-8EC9-37A2759499FA}" type="slidenum">
              <a:rPr lang="en-US" smtClean="0"/>
              <a:pPr/>
              <a:t>‹#›</a:t>
            </a:fld>
            <a:endParaRPr lang="en-US"/>
          </a:p>
        </p:txBody>
      </p:sp>
      <p:sp>
        <p:nvSpPr>
          <p:cNvPr id="12" name="Footer Placeholder 11"/>
          <p:cNvSpPr>
            <a:spLocks noGrp="1"/>
          </p:cNvSpPr>
          <p:nvPr>
            <p:ph type="ftr" sz="quarter" idx="17"/>
          </p:nvPr>
        </p:nvSpPr>
        <p:spPr/>
        <p:txBody>
          <a:bodyPr rtlCol="0"/>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73050"/>
            <a:ext cx="8153400" cy="869950"/>
          </a:xfrm>
        </p:spPr>
        <p:txBody>
          <a:bodyPr anchor="ctr"/>
          <a:lstStyle>
            <a:lvl1pPr>
              <a:defRPr/>
            </a:lvl1pPr>
          </a:lstStyle>
          <a:p>
            <a:r>
              <a:rPr kumimoji="0" lang="en-US" smtClean="0"/>
              <a:t>Click to edit Master title style</a:t>
            </a:r>
            <a:endParaRPr kumimoji="0" lang="en-US"/>
          </a:p>
        </p:txBody>
      </p:sp>
      <p:sp>
        <p:nvSpPr>
          <p:cNvPr id="11" name="Content Placeholder 10"/>
          <p:cNvSpPr>
            <a:spLocks noGrp="1"/>
          </p:cNvSpPr>
          <p:nvPr>
            <p:ph sz="quarter" idx="2"/>
          </p:nvPr>
        </p:nvSpPr>
        <p:spPr>
          <a:xfrm>
            <a:off x="609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800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5"/>
          </p:nvPr>
        </p:nvSpPr>
        <p:spPr/>
        <p:txBody>
          <a:bodyPr rtlCol="0"/>
          <a:lstStyle/>
          <a:p>
            <a:fld id="{520DDAD5-F2FB-4AD7-BA47-8E5804DFF34D}" type="datetimeFigureOut">
              <a:rPr lang="en-US" smtClean="0"/>
              <a:pPr/>
              <a:t>11/24/2019</a:t>
            </a:fld>
            <a:endParaRPr lang="en-US"/>
          </a:p>
        </p:txBody>
      </p:sp>
      <p:sp>
        <p:nvSpPr>
          <p:cNvPr id="12" name="Slide Number Placeholder 11"/>
          <p:cNvSpPr>
            <a:spLocks noGrp="1"/>
          </p:cNvSpPr>
          <p:nvPr>
            <p:ph type="sldNum" sz="quarter" idx="16"/>
          </p:nvPr>
        </p:nvSpPr>
        <p:spPr/>
        <p:txBody>
          <a:bodyPr rtlCol="0"/>
          <a:lstStyle/>
          <a:p>
            <a:fld id="{9EFF1412-E5D5-4DB6-8EC9-37A2759499FA}" type="slidenum">
              <a:rPr lang="en-US" smtClean="0"/>
              <a:pPr/>
              <a:t>‹#›</a:t>
            </a:fld>
            <a:endParaRPr lang="en-US"/>
          </a:p>
        </p:txBody>
      </p:sp>
      <p:sp>
        <p:nvSpPr>
          <p:cNvPr id="14" name="Footer Placeholder 13"/>
          <p:cNvSpPr>
            <a:spLocks noGrp="1"/>
          </p:cNvSpPr>
          <p:nvPr>
            <p:ph type="ftr" sz="quarter" idx="17"/>
          </p:nvPr>
        </p:nvSpPr>
        <p:spPr/>
        <p:txBody>
          <a:bodyPr rtlCol="0"/>
          <a:lstStyle/>
          <a:p>
            <a:endParaRPr lang="en-US"/>
          </a:p>
        </p:txBody>
      </p:sp>
      <p:sp>
        <p:nvSpPr>
          <p:cNvPr id="16" name="Text Placehold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5" name="Text Placehold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520DDAD5-F2FB-4AD7-BA47-8E5804DFF34D}" type="datetimeFigureOut">
              <a:rPr lang="en-US" smtClean="0"/>
              <a:pPr/>
              <a:t>11/24/2019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lvl1pPr>
              <a:defRPr>
                <a:solidFill>
                  <a:srgbClr val="FFFFFF"/>
                </a:solidFill>
              </a:defRPr>
            </a:lvl1pPr>
          </a:lstStyle>
          <a:p>
            <a:fld id="{9EFF1412-E5D5-4DB6-8EC9-37A2759499FA}"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20DDAD5-F2FB-4AD7-BA47-8E5804DFF34D}" type="datetimeFigureOut">
              <a:rPr lang="en-US" smtClean="0"/>
              <a:pPr/>
              <a:t>11/24/2019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0" y="6248400"/>
            <a:ext cx="533400" cy="381000"/>
          </a:xfrm>
        </p:spPr>
        <p:txBody>
          <a:bodyPr/>
          <a:lstStyle>
            <a:lvl1pPr>
              <a:defRPr>
                <a:solidFill>
                  <a:schemeClr val="tx2"/>
                </a:solidFill>
              </a:defRPr>
            </a:lvl1pPr>
          </a:lstStyle>
          <a:p>
            <a:fld id="{9EFF1412-E5D5-4DB6-8EC9-37A2759499FA}"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8077200" cy="869950"/>
          </a:xfrm>
        </p:spPr>
        <p:txBody>
          <a:bodyPr anchor="ctr"/>
          <a:lstStyle>
            <a:lvl1pPr algn="l">
              <a:buNone/>
              <a:defRPr sz="4400" b="0"/>
            </a:lvl1p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520DDAD5-F2FB-4AD7-BA47-8E5804DFF34D}" type="datetimeFigureOut">
              <a:rPr lang="en-US" smtClean="0"/>
              <a:pPr/>
              <a:t>11/24/2019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9EFF1412-E5D5-4DB6-8EC9-37A2759499FA}" type="slidenum">
              <a:rPr lang="en-US" smtClean="0"/>
              <a:pPr/>
              <a:t>‹#›</a:t>
            </a:fld>
            <a:endParaRPr lang="en-US"/>
          </a:p>
        </p:txBody>
      </p:sp>
      <p:sp>
        <p:nvSpPr>
          <p:cNvPr id="3" name="Text Placehold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9" name="Content Placeholder 8"/>
          <p:cNvSpPr>
            <a:spLocks noGrp="1"/>
          </p:cNvSpPr>
          <p:nvPr>
            <p:ph sz="quarter" idx="1"/>
          </p:nvPr>
        </p:nvSpPr>
        <p:spPr>
          <a:xfrm>
            <a:off x="2362200" y="1752600"/>
            <a:ext cx="6400800" cy="4419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3">
        <a:schemeClr val="bg2"/>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8" name="Rectangle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n-US" smtClean="0"/>
              <a:t>Click to edit Master title style</a:t>
            </a:r>
            <a:endParaRPr kumimoji="0" lang="en-US"/>
          </a:p>
        </p:txBody>
      </p:sp>
      <p:sp>
        <p:nvSpPr>
          <p:cNvPr id="11" name="Rectangle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e Placeholder 11"/>
          <p:cNvSpPr>
            <a:spLocks noGrp="1"/>
          </p:cNvSpPr>
          <p:nvPr>
            <p:ph type="dt" sz="half" idx="10"/>
          </p:nvPr>
        </p:nvSpPr>
        <p:spPr>
          <a:xfrm>
            <a:off x="6248400" y="6248400"/>
            <a:ext cx="2667000" cy="365125"/>
          </a:xfrm>
        </p:spPr>
        <p:txBody>
          <a:bodyPr rtlCol="0"/>
          <a:lstStyle/>
          <a:p>
            <a:fld id="{520DDAD5-F2FB-4AD7-BA47-8E5804DFF34D}" type="datetimeFigureOut">
              <a:rPr lang="en-US" smtClean="0"/>
              <a:pPr/>
              <a:t>11/24/2019</a:t>
            </a:fld>
            <a:endParaRPr lang="en-US"/>
          </a:p>
        </p:txBody>
      </p:sp>
      <p:sp>
        <p:nvSpPr>
          <p:cNvPr id="13" name="Slide Number Placeholder 12"/>
          <p:cNvSpPr>
            <a:spLocks noGrp="1"/>
          </p:cNvSpPr>
          <p:nvPr>
            <p:ph type="sldNum" sz="quarter" idx="11"/>
          </p:nvPr>
        </p:nvSpPr>
        <p:spPr>
          <a:xfrm>
            <a:off x="0" y="4667249"/>
            <a:ext cx="1447800" cy="663578"/>
          </a:xfrm>
        </p:spPr>
        <p:txBody>
          <a:bodyPr rtlCol="0"/>
          <a:lstStyle>
            <a:lvl1pPr>
              <a:defRPr sz="2800"/>
            </a:lvl1pPr>
          </a:lstStyle>
          <a:p>
            <a:fld id="{9EFF1412-E5D5-4DB6-8EC9-37A2759499FA}" type="slidenum">
              <a:rPr lang="en-US" smtClean="0"/>
              <a:pPr/>
              <a:t>‹#›</a:t>
            </a:fld>
            <a:endParaRPr lang="en-US"/>
          </a:p>
        </p:txBody>
      </p:sp>
      <p:sp>
        <p:nvSpPr>
          <p:cNvPr id="14" name="Footer Placeholder 13"/>
          <p:cNvSpPr>
            <a:spLocks noGrp="1"/>
          </p:cNvSpPr>
          <p:nvPr>
            <p:ph type="ftr" sz="quarter" idx="12"/>
          </p:nvPr>
        </p:nvSpPr>
        <p:spPr>
          <a:xfrm>
            <a:off x="1600200" y="6248206"/>
            <a:ext cx="4572000" cy="365125"/>
          </a:xfrm>
        </p:spPr>
        <p:txBody>
          <a:bodyPr rtlCol="0"/>
          <a:lstStyle/>
          <a:p>
            <a:endParaRPr lang="en-US"/>
          </a:p>
        </p:txBody>
      </p:sp>
      <p:sp>
        <p:nvSpPr>
          <p:cNvPr id="3" name="Picture Placehold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n-US" smtClean="0"/>
              <a:t>Click icon to add picture</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20DDAD5-F2FB-4AD7-BA47-8E5804DFF34D}" type="datetimeFigureOut">
              <a:rPr lang="en-US" smtClean="0"/>
              <a:pPr/>
              <a:t>11/24/2019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EFF1412-E5D5-4DB6-8EC9-37A2759499FA}"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1"/>
      </p:bgRef>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609600"/>
            <a:ext cx="2057400" cy="55165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609600"/>
            <a:ext cx="5562600" cy="5516564"/>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6553200" y="6248402"/>
            <a:ext cx="2209800" cy="365125"/>
          </a:xfrm>
        </p:spPr>
        <p:txBody>
          <a:bodyPr/>
          <a:lstStyle/>
          <a:p>
            <a:fld id="{520DDAD5-F2FB-4AD7-BA47-8E5804DFF34D}" type="datetimeFigureOut">
              <a:rPr lang="en-US" smtClean="0"/>
              <a:pPr/>
              <a:t>11/24/2019</a:t>
            </a:fld>
            <a:endParaRPr lang="en-US"/>
          </a:p>
        </p:txBody>
      </p:sp>
      <p:sp>
        <p:nvSpPr>
          <p:cNvPr id="5" name="Footer Placeholder 4"/>
          <p:cNvSpPr>
            <a:spLocks noGrp="1"/>
          </p:cNvSpPr>
          <p:nvPr>
            <p:ph type="ftr" sz="quarter" idx="11"/>
          </p:nvPr>
        </p:nvSpPr>
        <p:spPr>
          <a:xfrm>
            <a:off x="457201" y="6248207"/>
            <a:ext cx="5573483" cy="365125"/>
          </a:xfrm>
        </p:spPr>
        <p:txBody>
          <a:bodyPr/>
          <a:lstStyle/>
          <a:p>
            <a:endParaRPr lang="en-US"/>
          </a:p>
        </p:txBody>
      </p:sp>
      <p:sp>
        <p:nvSpPr>
          <p:cNvPr id="7" name="Rectangle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tangle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Slide Number Placeholder 5"/>
          <p:cNvSpPr>
            <a:spLocks noGrp="1"/>
          </p:cNvSpPr>
          <p:nvPr>
            <p:ph type="sldNum" sz="quarter" idx="12"/>
          </p:nvPr>
        </p:nvSpPr>
        <p:spPr>
          <a:xfrm rot="5400000">
            <a:off x="5989638" y="144462"/>
            <a:ext cx="533400" cy="244476"/>
          </a:xfrm>
        </p:spPr>
        <p:txBody>
          <a:bodyPr/>
          <a:lstStyle/>
          <a:p>
            <a:fld id="{9EFF1412-E5D5-4DB6-8EC9-37A2759499FA}"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609600" y="228600"/>
            <a:ext cx="8153400" cy="990600"/>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520DDAD5-F2FB-4AD7-BA47-8E5804DFF34D}" type="datetimeFigureOut">
              <a:rPr lang="en-US" smtClean="0"/>
              <a:pPr/>
              <a:t>11/24/2019</a:t>
            </a:fld>
            <a:endParaRPr lang="en-US"/>
          </a:p>
        </p:txBody>
      </p:sp>
      <p:sp>
        <p:nvSpPr>
          <p:cNvPr id="3" name="Footer Placehold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US"/>
          </a:p>
        </p:txBody>
      </p:sp>
      <p:sp>
        <p:nvSpPr>
          <p:cNvPr id="7" name="Rectangle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9EFF1412-E5D5-4DB6-8EC9-37A2759499FA}"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90600" y="1219200"/>
            <a:ext cx="6477000" cy="1066800"/>
          </a:xfrm>
        </p:spPr>
        <p:txBody>
          <a:bodyPr/>
          <a:lstStyle/>
          <a:p>
            <a:r>
              <a:rPr lang="en-US" dirty="0" smtClean="0"/>
              <a:t>BENTUK BAHASA</a:t>
            </a:r>
            <a:r>
              <a:rPr lang="id-ID" dirty="0" smtClean="0"/>
              <a:t> KE 4</a:t>
            </a:r>
            <a:r>
              <a:rPr lang="en-US" dirty="0" smtClean="0"/>
              <a:t> </a:t>
            </a:r>
            <a:endParaRPr lang="en-US" dirty="0"/>
          </a:p>
        </p:txBody>
      </p:sp>
      <p:sp>
        <p:nvSpPr>
          <p:cNvPr id="3" name="Subtitle 2"/>
          <p:cNvSpPr>
            <a:spLocks noGrp="1"/>
          </p:cNvSpPr>
          <p:nvPr>
            <p:ph type="subTitle" idx="1"/>
          </p:nvPr>
        </p:nvSpPr>
        <p:spPr>
          <a:xfrm>
            <a:off x="304800" y="3124200"/>
            <a:ext cx="6705600" cy="1371600"/>
          </a:xfrm>
        </p:spPr>
        <p:txBody>
          <a:bodyPr>
            <a:normAutofit/>
          </a:bodyPr>
          <a:lstStyle/>
          <a:p>
            <a:pPr algn="ctr"/>
            <a:r>
              <a:rPr lang="id-ID" sz="5400" dirty="0" smtClean="0"/>
              <a:t>MENULIS</a:t>
            </a:r>
            <a:endParaRPr lang="en-US" sz="54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chemeClr val="accent2"/>
                </a:solidFill>
              </a:rPr>
              <a:t>MENULIS</a:t>
            </a:r>
            <a:endParaRPr lang="en-US" b="1" dirty="0">
              <a:solidFill>
                <a:schemeClr val="accent2"/>
              </a:solidFill>
            </a:endParaRPr>
          </a:p>
        </p:txBody>
      </p:sp>
      <p:sp>
        <p:nvSpPr>
          <p:cNvPr id="3" name="Content Placeholder 2"/>
          <p:cNvSpPr>
            <a:spLocks noGrp="1"/>
          </p:cNvSpPr>
          <p:nvPr>
            <p:ph sz="quarter" idx="1"/>
          </p:nvPr>
        </p:nvSpPr>
        <p:spPr/>
        <p:txBody>
          <a:bodyPr>
            <a:normAutofit/>
          </a:bodyPr>
          <a:lstStyle/>
          <a:p>
            <a:pPr>
              <a:buFont typeface="Wingdings" pitchFamily="2" charset="2"/>
              <a:buChar char="v"/>
            </a:pPr>
            <a:r>
              <a:rPr lang="en-US" dirty="0" smtClean="0"/>
              <a:t> </a:t>
            </a:r>
            <a:r>
              <a:rPr lang="en-US" dirty="0" err="1" smtClean="0"/>
              <a:t>Menurunkan</a:t>
            </a:r>
            <a:r>
              <a:rPr lang="en-US" dirty="0" smtClean="0"/>
              <a:t> </a:t>
            </a:r>
            <a:r>
              <a:rPr lang="en-US" dirty="0" err="1" smtClean="0"/>
              <a:t>atau</a:t>
            </a:r>
            <a:r>
              <a:rPr lang="en-US" dirty="0" smtClean="0"/>
              <a:t> </a:t>
            </a:r>
            <a:r>
              <a:rPr lang="en-US" dirty="0" err="1" smtClean="0"/>
              <a:t>melukiskan</a:t>
            </a:r>
            <a:r>
              <a:rPr lang="en-US" dirty="0" smtClean="0"/>
              <a:t> </a:t>
            </a:r>
            <a:r>
              <a:rPr lang="en-US" dirty="0" err="1" smtClean="0"/>
              <a:t>lambang-lambang</a:t>
            </a:r>
            <a:r>
              <a:rPr lang="en-US" dirty="0" smtClean="0"/>
              <a:t> </a:t>
            </a:r>
            <a:r>
              <a:rPr lang="en-US" dirty="0" err="1" smtClean="0"/>
              <a:t>grafik</a:t>
            </a:r>
            <a:r>
              <a:rPr lang="en-US" dirty="0" smtClean="0"/>
              <a:t> yang </a:t>
            </a:r>
            <a:r>
              <a:rPr lang="en-US" dirty="0" err="1" smtClean="0"/>
              <a:t>menggambarkan</a:t>
            </a:r>
            <a:r>
              <a:rPr lang="en-US" dirty="0" smtClean="0"/>
              <a:t> </a:t>
            </a:r>
            <a:r>
              <a:rPr lang="en-US" dirty="0" err="1" smtClean="0"/>
              <a:t>suatu</a:t>
            </a:r>
            <a:r>
              <a:rPr lang="en-US" dirty="0" smtClean="0"/>
              <a:t> </a:t>
            </a:r>
            <a:r>
              <a:rPr lang="en-US" dirty="0" err="1" smtClean="0"/>
              <a:t>bahsa</a:t>
            </a:r>
            <a:r>
              <a:rPr lang="en-US" dirty="0" smtClean="0"/>
              <a:t> yang </a:t>
            </a:r>
            <a:r>
              <a:rPr lang="en-US" dirty="0" err="1" smtClean="0"/>
              <a:t>dipahami</a:t>
            </a:r>
            <a:r>
              <a:rPr lang="en-US" dirty="0" smtClean="0"/>
              <a:t> </a:t>
            </a:r>
            <a:r>
              <a:rPr lang="en-US" dirty="0" err="1" smtClean="0"/>
              <a:t>seseorang</a:t>
            </a:r>
            <a:r>
              <a:rPr lang="en-US" dirty="0" smtClean="0"/>
              <a:t>.</a:t>
            </a:r>
          </a:p>
          <a:p>
            <a:pPr>
              <a:buFont typeface="Wingdings" pitchFamily="2" charset="2"/>
              <a:buChar char="v"/>
            </a:pPr>
            <a:r>
              <a:rPr lang="en-US" dirty="0" smtClean="0"/>
              <a:t> </a:t>
            </a:r>
            <a:r>
              <a:rPr lang="en-US" dirty="0" err="1" smtClean="0"/>
              <a:t>Menulis</a:t>
            </a:r>
            <a:r>
              <a:rPr lang="en-US" dirty="0" smtClean="0"/>
              <a:t> </a:t>
            </a:r>
            <a:r>
              <a:rPr lang="en-US" dirty="0" err="1" smtClean="0"/>
              <a:t>memiliki</a:t>
            </a:r>
            <a:r>
              <a:rPr lang="en-US" dirty="0" smtClean="0"/>
              <a:t> </a:t>
            </a:r>
            <a:r>
              <a:rPr lang="en-US" dirty="0" err="1" smtClean="0"/>
              <a:t>batasan</a:t>
            </a:r>
            <a:r>
              <a:rPr lang="en-US" dirty="0" smtClean="0"/>
              <a:t> </a:t>
            </a:r>
            <a:r>
              <a:rPr lang="en-US" dirty="0" err="1" smtClean="0"/>
              <a:t>sebagai</a:t>
            </a:r>
            <a:r>
              <a:rPr lang="en-US" dirty="0" smtClean="0"/>
              <a:t> </a:t>
            </a:r>
            <a:r>
              <a:rPr lang="en-US" dirty="0" err="1" smtClean="0"/>
              <a:t>berikut</a:t>
            </a:r>
            <a:r>
              <a:rPr lang="en-US" dirty="0" smtClean="0"/>
              <a:t> : </a:t>
            </a:r>
          </a:p>
          <a:p>
            <a:pPr>
              <a:buNone/>
            </a:pPr>
            <a:r>
              <a:rPr lang="en-US" dirty="0"/>
              <a:t>	</a:t>
            </a:r>
            <a:r>
              <a:rPr lang="en-US" dirty="0" smtClean="0"/>
              <a:t>1) </a:t>
            </a:r>
            <a:r>
              <a:rPr lang="en-US" dirty="0" err="1" smtClean="0"/>
              <a:t>membuat</a:t>
            </a:r>
            <a:r>
              <a:rPr lang="en-US" dirty="0" smtClean="0"/>
              <a:t> </a:t>
            </a:r>
            <a:r>
              <a:rPr lang="en-US" dirty="0" err="1" smtClean="0"/>
              <a:t>huruf</a:t>
            </a:r>
            <a:r>
              <a:rPr lang="en-US" dirty="0" smtClean="0"/>
              <a:t>, </a:t>
            </a:r>
            <a:r>
              <a:rPr lang="en-US" dirty="0" err="1" smtClean="0"/>
              <a:t>angka</a:t>
            </a:r>
            <a:r>
              <a:rPr lang="en-US" dirty="0" smtClean="0"/>
              <a:t> </a:t>
            </a:r>
            <a:r>
              <a:rPr lang="en-US" dirty="0" err="1" smtClean="0"/>
              <a:t>dan</a:t>
            </a:r>
            <a:r>
              <a:rPr lang="en-US" dirty="0" smtClean="0"/>
              <a:t> </a:t>
            </a:r>
            <a:r>
              <a:rPr lang="en-US" dirty="0" err="1" smtClean="0"/>
              <a:t>lainnya</a:t>
            </a:r>
            <a:r>
              <a:rPr lang="en-US" dirty="0" smtClean="0"/>
              <a:t> </a:t>
            </a:r>
            <a:r>
              <a:rPr lang="en-US" dirty="0" err="1" smtClean="0"/>
              <a:t>dengan</a:t>
            </a:r>
            <a:r>
              <a:rPr lang="en-US" dirty="0" smtClean="0"/>
              <a:t> </a:t>
            </a:r>
            <a:r>
              <a:rPr lang="en-US" dirty="0" err="1" smtClean="0"/>
              <a:t>pena</a:t>
            </a:r>
            <a:r>
              <a:rPr lang="en-US" dirty="0" smtClean="0"/>
              <a:t>, </a:t>
            </a:r>
            <a:r>
              <a:rPr lang="en-US" dirty="0" err="1" smtClean="0"/>
              <a:t>kapur</a:t>
            </a:r>
            <a:r>
              <a:rPr lang="en-US" dirty="0" smtClean="0"/>
              <a:t>, </a:t>
            </a:r>
            <a:r>
              <a:rPr lang="en-US" dirty="0" err="1" smtClean="0"/>
              <a:t>dan</a:t>
            </a:r>
            <a:r>
              <a:rPr lang="en-US" dirty="0" smtClean="0"/>
              <a:t> </a:t>
            </a:r>
            <a:r>
              <a:rPr lang="en-US" dirty="0" err="1" smtClean="0"/>
              <a:t>sebagainya</a:t>
            </a:r>
            <a:r>
              <a:rPr lang="en-US" dirty="0" smtClean="0"/>
              <a:t>.</a:t>
            </a:r>
          </a:p>
          <a:p>
            <a:pPr>
              <a:buNone/>
            </a:pPr>
            <a:r>
              <a:rPr lang="en-US" dirty="0"/>
              <a:t>	</a:t>
            </a:r>
            <a:r>
              <a:rPr lang="en-US" dirty="0" smtClean="0"/>
              <a:t>2) </a:t>
            </a:r>
            <a:r>
              <a:rPr lang="en-US" dirty="0" err="1" smtClean="0"/>
              <a:t>Menge</a:t>
            </a:r>
            <a:r>
              <a:rPr lang="id-ID" dirty="0" smtClean="0"/>
              <a:t>ks</a:t>
            </a:r>
            <a:r>
              <a:rPr lang="en-US" dirty="0" err="1" smtClean="0"/>
              <a:t>resikan</a:t>
            </a:r>
            <a:r>
              <a:rPr lang="en-US" dirty="0" smtClean="0"/>
              <a:t> </a:t>
            </a:r>
            <a:r>
              <a:rPr lang="en-US" dirty="0" err="1" smtClean="0"/>
              <a:t>pikiran</a:t>
            </a:r>
            <a:r>
              <a:rPr lang="en-US" dirty="0" smtClean="0"/>
              <a:t> </a:t>
            </a:r>
            <a:r>
              <a:rPr lang="en-US" dirty="0" err="1" smtClean="0"/>
              <a:t>atau</a:t>
            </a:r>
            <a:r>
              <a:rPr lang="en-US" dirty="0" smtClean="0"/>
              <a:t> </a:t>
            </a:r>
            <a:r>
              <a:rPr lang="en-US" dirty="0" err="1" smtClean="0"/>
              <a:t>perasaan</a:t>
            </a:r>
            <a:r>
              <a:rPr lang="en-US" dirty="0" smtClean="0"/>
              <a:t> </a:t>
            </a:r>
            <a:r>
              <a:rPr lang="en-US" dirty="0" err="1" smtClean="0"/>
              <a:t>seperti</a:t>
            </a:r>
            <a:r>
              <a:rPr lang="en-US" dirty="0" smtClean="0"/>
              <a:t> </a:t>
            </a:r>
            <a:r>
              <a:rPr lang="en-US" dirty="0" err="1" smtClean="0"/>
              <a:t>mengarang</a:t>
            </a:r>
            <a:r>
              <a:rPr lang="en-US" dirty="0" smtClean="0"/>
              <a:t>, </a:t>
            </a:r>
            <a:r>
              <a:rPr lang="en-US" dirty="0" err="1" smtClean="0"/>
              <a:t>membuat</a:t>
            </a:r>
            <a:r>
              <a:rPr lang="en-US" dirty="0" smtClean="0"/>
              <a:t> </a:t>
            </a:r>
            <a:r>
              <a:rPr lang="en-US" dirty="0" err="1" smtClean="0"/>
              <a:t>surat</a:t>
            </a:r>
            <a:r>
              <a:rPr lang="en-US" dirty="0" smtClean="0"/>
              <a:t>, </a:t>
            </a:r>
            <a:r>
              <a:rPr lang="en-US" dirty="0" err="1" smtClean="0"/>
              <a:t>dan</a:t>
            </a:r>
            <a:r>
              <a:rPr lang="en-US" dirty="0" smtClean="0"/>
              <a:t> </a:t>
            </a:r>
            <a:r>
              <a:rPr lang="en-US" dirty="0" err="1" smtClean="0"/>
              <a:t>lainnya</a:t>
            </a:r>
            <a:r>
              <a:rPr lang="en-US" dirty="0" smtClean="0"/>
              <a:t> </a:t>
            </a:r>
            <a:r>
              <a:rPr lang="en-US" dirty="0" err="1" smtClean="0"/>
              <a:t>dengan</a:t>
            </a:r>
            <a:r>
              <a:rPr lang="en-US" dirty="0" smtClean="0"/>
              <a:t> </a:t>
            </a:r>
            <a:r>
              <a:rPr lang="en-US" dirty="0" err="1" smtClean="0"/>
              <a:t>tulisan</a:t>
            </a:r>
            <a:r>
              <a:rPr lang="en-US" dirty="0" smtClean="0"/>
              <a:t>.</a:t>
            </a: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half" idx="2"/>
          </p:nvPr>
        </p:nvSpPr>
        <p:spPr/>
        <p:txBody>
          <a:bodyPr/>
          <a:lstStyle/>
          <a:p>
            <a:endParaRPr lang="en-US"/>
          </a:p>
        </p:txBody>
      </p:sp>
      <p:sp>
        <p:nvSpPr>
          <p:cNvPr id="3" name="Title 2"/>
          <p:cNvSpPr>
            <a:spLocks noGrp="1"/>
          </p:cNvSpPr>
          <p:nvPr>
            <p:ph type="title"/>
          </p:nvPr>
        </p:nvSpPr>
        <p:spPr>
          <a:xfrm>
            <a:off x="1600200" y="381000"/>
            <a:ext cx="7315200" cy="4114800"/>
          </a:xfrm>
        </p:spPr>
        <p:txBody>
          <a:bodyPr>
            <a:normAutofit fontScale="90000"/>
          </a:bodyPr>
          <a:lstStyle/>
          <a:p>
            <a:r>
              <a:rPr lang="en-US" dirty="0" err="1" smtClean="0">
                <a:solidFill>
                  <a:schemeClr val="tx1"/>
                </a:solidFill>
              </a:rPr>
              <a:t>Badudu</a:t>
            </a:r>
            <a:r>
              <a:rPr lang="en-US" dirty="0" smtClean="0">
                <a:solidFill>
                  <a:schemeClr val="tx1"/>
                </a:solidFill>
              </a:rPr>
              <a:t> </a:t>
            </a:r>
            <a:r>
              <a:rPr lang="id-ID" dirty="0" smtClean="0">
                <a:solidFill>
                  <a:schemeClr val="tx1"/>
                </a:solidFill>
              </a:rPr>
              <a:t>(1</a:t>
            </a:r>
            <a:r>
              <a:rPr lang="en-US" dirty="0" smtClean="0">
                <a:solidFill>
                  <a:schemeClr val="tx1"/>
                </a:solidFill>
              </a:rPr>
              <a:t>982) </a:t>
            </a:r>
            <a:r>
              <a:rPr lang="en-US" dirty="0" err="1" smtClean="0">
                <a:solidFill>
                  <a:schemeClr val="tx1"/>
                </a:solidFill>
              </a:rPr>
              <a:t>mengemukakan</a:t>
            </a:r>
            <a:r>
              <a:rPr lang="en-US" dirty="0" smtClean="0">
                <a:solidFill>
                  <a:schemeClr val="tx1"/>
                </a:solidFill>
              </a:rPr>
              <a:t> </a:t>
            </a:r>
            <a:r>
              <a:rPr lang="en-US" dirty="0" err="1" smtClean="0">
                <a:solidFill>
                  <a:schemeClr val="tx1"/>
                </a:solidFill>
              </a:rPr>
              <a:t>bahwa</a:t>
            </a:r>
            <a:r>
              <a:rPr lang="en-US" dirty="0" smtClean="0">
                <a:solidFill>
                  <a:schemeClr val="tx1"/>
                </a:solidFill>
              </a:rPr>
              <a:t> </a:t>
            </a:r>
            <a:r>
              <a:rPr lang="en-US" dirty="0" err="1" smtClean="0">
                <a:solidFill>
                  <a:schemeClr val="tx1"/>
                </a:solidFill>
              </a:rPr>
              <a:t>mnulis</a:t>
            </a:r>
            <a:r>
              <a:rPr lang="en-US" dirty="0" smtClean="0">
                <a:solidFill>
                  <a:schemeClr val="tx1"/>
                </a:solidFill>
              </a:rPr>
              <a:t> </a:t>
            </a:r>
            <a:r>
              <a:rPr lang="en-US" dirty="0" err="1" smtClean="0">
                <a:solidFill>
                  <a:schemeClr val="tx1"/>
                </a:solidFill>
              </a:rPr>
              <a:t>adalah</a:t>
            </a:r>
            <a:r>
              <a:rPr lang="en-US" dirty="0" smtClean="0">
                <a:solidFill>
                  <a:schemeClr val="tx1"/>
                </a:solidFill>
              </a:rPr>
              <a:t> </a:t>
            </a:r>
            <a:r>
              <a:rPr lang="en-US" dirty="0" err="1" smtClean="0">
                <a:solidFill>
                  <a:schemeClr val="tx1"/>
                </a:solidFill>
              </a:rPr>
              <a:t>menggunakan</a:t>
            </a:r>
            <a:r>
              <a:rPr lang="en-US" dirty="0" smtClean="0">
                <a:solidFill>
                  <a:schemeClr val="tx1"/>
                </a:solidFill>
              </a:rPr>
              <a:t> </a:t>
            </a:r>
            <a:r>
              <a:rPr lang="en-US" dirty="0" err="1" smtClean="0">
                <a:solidFill>
                  <a:schemeClr val="tx1"/>
                </a:solidFill>
              </a:rPr>
              <a:t>pena</a:t>
            </a:r>
            <a:r>
              <a:rPr lang="en-US" dirty="0" smtClean="0">
                <a:solidFill>
                  <a:schemeClr val="tx1"/>
                </a:solidFill>
              </a:rPr>
              <a:t>, </a:t>
            </a:r>
            <a:r>
              <a:rPr lang="en-US" dirty="0" err="1" smtClean="0">
                <a:solidFill>
                  <a:schemeClr val="tx1"/>
                </a:solidFill>
              </a:rPr>
              <a:t>potlot</a:t>
            </a:r>
            <a:r>
              <a:rPr lang="en-US" dirty="0" smtClean="0">
                <a:solidFill>
                  <a:schemeClr val="tx1"/>
                </a:solidFill>
              </a:rPr>
              <a:t>, ball point di </a:t>
            </a:r>
            <a:r>
              <a:rPr lang="en-US" dirty="0" err="1" smtClean="0">
                <a:solidFill>
                  <a:schemeClr val="tx1"/>
                </a:solidFill>
              </a:rPr>
              <a:t>atas</a:t>
            </a:r>
            <a:r>
              <a:rPr lang="en-US" dirty="0" smtClean="0">
                <a:solidFill>
                  <a:schemeClr val="tx1"/>
                </a:solidFill>
              </a:rPr>
              <a:t> </a:t>
            </a:r>
            <a:r>
              <a:rPr lang="en-US" dirty="0" err="1" smtClean="0">
                <a:solidFill>
                  <a:schemeClr val="tx1"/>
                </a:solidFill>
              </a:rPr>
              <a:t>kertas</a:t>
            </a:r>
            <a:r>
              <a:rPr lang="en-US" dirty="0" smtClean="0">
                <a:solidFill>
                  <a:schemeClr val="tx1"/>
                </a:solidFill>
              </a:rPr>
              <a:t>, </a:t>
            </a:r>
            <a:r>
              <a:rPr lang="en-US" dirty="0" err="1" smtClean="0">
                <a:solidFill>
                  <a:schemeClr val="tx1"/>
                </a:solidFill>
              </a:rPr>
              <a:t>kain</a:t>
            </a:r>
            <a:r>
              <a:rPr lang="en-US" dirty="0" smtClean="0">
                <a:solidFill>
                  <a:schemeClr val="tx1"/>
                </a:solidFill>
              </a:rPr>
              <a:t> </a:t>
            </a:r>
            <a:r>
              <a:rPr lang="en-US" dirty="0" err="1" smtClean="0">
                <a:solidFill>
                  <a:schemeClr val="tx1"/>
                </a:solidFill>
              </a:rPr>
              <a:t>ataupun</a:t>
            </a:r>
            <a:r>
              <a:rPr lang="en-US" dirty="0" smtClean="0">
                <a:solidFill>
                  <a:schemeClr val="tx1"/>
                </a:solidFill>
              </a:rPr>
              <a:t> </a:t>
            </a:r>
            <a:r>
              <a:rPr lang="en-US" dirty="0" err="1" smtClean="0">
                <a:solidFill>
                  <a:schemeClr val="tx1"/>
                </a:solidFill>
              </a:rPr>
              <a:t>papan</a:t>
            </a:r>
            <a:r>
              <a:rPr lang="en-US" dirty="0" smtClean="0">
                <a:solidFill>
                  <a:schemeClr val="tx1"/>
                </a:solidFill>
              </a:rPr>
              <a:t> yang </a:t>
            </a:r>
            <a:r>
              <a:rPr lang="en-US" dirty="0" err="1" smtClean="0">
                <a:solidFill>
                  <a:schemeClr val="tx1"/>
                </a:solidFill>
              </a:rPr>
              <a:t>menghasilkan</a:t>
            </a:r>
            <a:r>
              <a:rPr lang="en-US" dirty="0" smtClean="0">
                <a:solidFill>
                  <a:schemeClr val="tx1"/>
                </a:solidFill>
              </a:rPr>
              <a:t> </a:t>
            </a:r>
            <a:r>
              <a:rPr lang="en-US" dirty="0" err="1" smtClean="0">
                <a:solidFill>
                  <a:schemeClr val="tx1"/>
                </a:solidFill>
              </a:rPr>
              <a:t>huruf</a:t>
            </a:r>
            <a:r>
              <a:rPr lang="en-US" dirty="0" smtClean="0">
                <a:solidFill>
                  <a:schemeClr val="tx1"/>
                </a:solidFill>
              </a:rPr>
              <a:t>, kata, </a:t>
            </a:r>
            <a:r>
              <a:rPr lang="en-US" dirty="0" err="1" smtClean="0">
                <a:solidFill>
                  <a:schemeClr val="tx1"/>
                </a:solidFill>
              </a:rPr>
              <a:t>maupun</a:t>
            </a:r>
            <a:r>
              <a:rPr lang="en-US" dirty="0" smtClean="0">
                <a:solidFill>
                  <a:schemeClr val="tx1"/>
                </a:solidFill>
              </a:rPr>
              <a:t> </a:t>
            </a:r>
            <a:r>
              <a:rPr lang="en-US" dirty="0" err="1" smtClean="0">
                <a:solidFill>
                  <a:schemeClr val="tx1"/>
                </a:solidFill>
              </a:rPr>
              <a:t>kalimat</a:t>
            </a:r>
            <a:r>
              <a:rPr lang="en-US" dirty="0" smtClean="0">
                <a:solidFill>
                  <a:schemeClr val="tx1"/>
                </a:solidFill>
              </a:rPr>
              <a:t>.</a:t>
            </a:r>
            <a:br>
              <a:rPr lang="en-US" dirty="0" smtClean="0">
                <a:solidFill>
                  <a:schemeClr val="tx1"/>
                </a:solidFill>
              </a:rPr>
            </a:br>
            <a:r>
              <a:rPr lang="en-US" dirty="0" smtClean="0">
                <a:solidFill>
                  <a:schemeClr val="tx1"/>
                </a:solidFill>
              </a:rPr>
              <a:t/>
            </a:r>
            <a:br>
              <a:rPr lang="en-US" dirty="0" smtClean="0">
                <a:solidFill>
                  <a:schemeClr val="tx1"/>
                </a:solidFill>
              </a:rPr>
            </a:br>
            <a:r>
              <a:rPr lang="en-US" dirty="0" err="1" smtClean="0">
                <a:solidFill>
                  <a:schemeClr val="tx1"/>
                </a:solidFill>
              </a:rPr>
              <a:t>Dalam</a:t>
            </a:r>
            <a:r>
              <a:rPr lang="en-US" dirty="0" smtClean="0">
                <a:solidFill>
                  <a:schemeClr val="tx1"/>
                </a:solidFill>
              </a:rPr>
              <a:t> Webster world Dictionary (1988) </a:t>
            </a:r>
            <a:r>
              <a:rPr lang="en-US" dirty="0" err="1" smtClean="0">
                <a:solidFill>
                  <a:schemeClr val="tx1"/>
                </a:solidFill>
              </a:rPr>
              <a:t>diartikan</a:t>
            </a:r>
            <a:r>
              <a:rPr lang="en-US" dirty="0" smtClean="0">
                <a:solidFill>
                  <a:schemeClr val="tx1"/>
                </a:solidFill>
              </a:rPr>
              <a:t> </a:t>
            </a:r>
            <a:r>
              <a:rPr lang="en-US" dirty="0" err="1" smtClean="0">
                <a:solidFill>
                  <a:schemeClr val="tx1"/>
                </a:solidFill>
              </a:rPr>
              <a:t>sebagai</a:t>
            </a:r>
            <a:r>
              <a:rPr lang="en-US" dirty="0" smtClean="0">
                <a:solidFill>
                  <a:schemeClr val="tx1"/>
                </a:solidFill>
              </a:rPr>
              <a:t> </a:t>
            </a:r>
            <a:r>
              <a:rPr lang="en-US" dirty="0" err="1" smtClean="0">
                <a:solidFill>
                  <a:schemeClr val="tx1"/>
                </a:solidFill>
              </a:rPr>
              <a:t>suatu</a:t>
            </a:r>
            <a:r>
              <a:rPr lang="en-US" dirty="0" smtClean="0">
                <a:solidFill>
                  <a:schemeClr val="tx1"/>
                </a:solidFill>
              </a:rPr>
              <a:t> </a:t>
            </a:r>
            <a:r>
              <a:rPr lang="en-US" dirty="0" err="1" smtClean="0">
                <a:solidFill>
                  <a:schemeClr val="tx1"/>
                </a:solidFill>
              </a:rPr>
              <a:t>kegiatan</a:t>
            </a:r>
            <a:r>
              <a:rPr lang="en-US" dirty="0" smtClean="0">
                <a:solidFill>
                  <a:schemeClr val="tx1"/>
                </a:solidFill>
              </a:rPr>
              <a:t> </a:t>
            </a:r>
            <a:r>
              <a:rPr lang="en-US" dirty="0" err="1" smtClean="0">
                <a:solidFill>
                  <a:schemeClr val="tx1"/>
                </a:solidFill>
              </a:rPr>
              <a:t>membuat</a:t>
            </a:r>
            <a:r>
              <a:rPr lang="en-US" dirty="0" smtClean="0">
                <a:solidFill>
                  <a:schemeClr val="tx1"/>
                </a:solidFill>
              </a:rPr>
              <a:t> </a:t>
            </a:r>
            <a:r>
              <a:rPr lang="en-US" dirty="0" err="1" smtClean="0">
                <a:solidFill>
                  <a:schemeClr val="tx1"/>
                </a:solidFill>
              </a:rPr>
              <a:t>pola</a:t>
            </a:r>
            <a:r>
              <a:rPr lang="en-US" dirty="0" smtClean="0">
                <a:solidFill>
                  <a:schemeClr val="tx1"/>
                </a:solidFill>
              </a:rPr>
              <a:t> </a:t>
            </a:r>
            <a:r>
              <a:rPr lang="en-US" dirty="0" err="1" smtClean="0">
                <a:solidFill>
                  <a:schemeClr val="tx1"/>
                </a:solidFill>
              </a:rPr>
              <a:t>atau</a:t>
            </a:r>
            <a:r>
              <a:rPr lang="en-US" dirty="0" smtClean="0">
                <a:solidFill>
                  <a:schemeClr val="tx1"/>
                </a:solidFill>
              </a:rPr>
              <a:t> </a:t>
            </a:r>
            <a:r>
              <a:rPr lang="en-US" dirty="0" err="1" smtClean="0">
                <a:solidFill>
                  <a:schemeClr val="tx1"/>
                </a:solidFill>
              </a:rPr>
              <a:t>menuliskan</a:t>
            </a:r>
            <a:r>
              <a:rPr lang="en-US" dirty="0" smtClean="0">
                <a:solidFill>
                  <a:schemeClr val="tx1"/>
                </a:solidFill>
              </a:rPr>
              <a:t> </a:t>
            </a:r>
            <a:r>
              <a:rPr lang="en-US" dirty="0" err="1" smtClean="0">
                <a:solidFill>
                  <a:schemeClr val="tx1"/>
                </a:solidFill>
              </a:rPr>
              <a:t>kata-kata</a:t>
            </a:r>
            <a:r>
              <a:rPr lang="en-US" dirty="0" smtClean="0">
                <a:solidFill>
                  <a:schemeClr val="tx1"/>
                </a:solidFill>
              </a:rPr>
              <a:t>, </a:t>
            </a:r>
            <a:r>
              <a:rPr lang="en-US" dirty="0" err="1" smtClean="0">
                <a:solidFill>
                  <a:schemeClr val="tx1"/>
                </a:solidFill>
              </a:rPr>
              <a:t>huruf-huruf</a:t>
            </a:r>
            <a:r>
              <a:rPr lang="en-US" dirty="0" smtClean="0">
                <a:solidFill>
                  <a:schemeClr val="tx1"/>
                </a:solidFill>
              </a:rPr>
              <a:t>, </a:t>
            </a:r>
            <a:r>
              <a:rPr lang="en-US" dirty="0" err="1" smtClean="0">
                <a:solidFill>
                  <a:schemeClr val="tx1"/>
                </a:solidFill>
              </a:rPr>
              <a:t>ataupun</a:t>
            </a:r>
            <a:r>
              <a:rPr lang="en-US" dirty="0" smtClean="0">
                <a:solidFill>
                  <a:schemeClr val="tx1"/>
                </a:solidFill>
              </a:rPr>
              <a:t> </a:t>
            </a:r>
            <a:r>
              <a:rPr lang="en-US" dirty="0" err="1" smtClean="0">
                <a:solidFill>
                  <a:schemeClr val="tx1"/>
                </a:solidFill>
              </a:rPr>
              <a:t>simbol-simbol</a:t>
            </a:r>
            <a:r>
              <a:rPr lang="en-US" dirty="0" smtClean="0">
                <a:solidFill>
                  <a:schemeClr val="tx1"/>
                </a:solidFill>
              </a:rPr>
              <a:t> </a:t>
            </a:r>
            <a:r>
              <a:rPr lang="en-US" dirty="0" err="1" smtClean="0">
                <a:solidFill>
                  <a:schemeClr val="tx1"/>
                </a:solidFill>
              </a:rPr>
              <a:t>pada</a:t>
            </a:r>
            <a:r>
              <a:rPr lang="en-US" dirty="0" smtClean="0">
                <a:solidFill>
                  <a:schemeClr val="tx1"/>
                </a:solidFill>
              </a:rPr>
              <a:t> </a:t>
            </a:r>
            <a:r>
              <a:rPr lang="en-US" dirty="0" err="1" smtClean="0">
                <a:solidFill>
                  <a:schemeClr val="tx1"/>
                </a:solidFill>
              </a:rPr>
              <a:t>suatu</a:t>
            </a:r>
            <a:r>
              <a:rPr lang="en-US" dirty="0" smtClean="0">
                <a:solidFill>
                  <a:schemeClr val="tx1"/>
                </a:solidFill>
              </a:rPr>
              <a:t> </a:t>
            </a:r>
            <a:r>
              <a:rPr lang="en-US" dirty="0" err="1" smtClean="0">
                <a:solidFill>
                  <a:schemeClr val="tx1"/>
                </a:solidFill>
              </a:rPr>
              <a:t>permukaan</a:t>
            </a:r>
            <a:r>
              <a:rPr lang="en-US" dirty="0" smtClean="0">
                <a:solidFill>
                  <a:schemeClr val="tx1"/>
                </a:solidFill>
              </a:rPr>
              <a:t> </a:t>
            </a:r>
            <a:r>
              <a:rPr lang="en-US" dirty="0" err="1" smtClean="0">
                <a:solidFill>
                  <a:schemeClr val="tx1"/>
                </a:solidFill>
              </a:rPr>
              <a:t>dngan</a:t>
            </a:r>
            <a:r>
              <a:rPr lang="en-US" dirty="0" smtClean="0">
                <a:solidFill>
                  <a:schemeClr val="tx1"/>
                </a:solidFill>
              </a:rPr>
              <a:t> </a:t>
            </a:r>
            <a:r>
              <a:rPr lang="en-US" dirty="0" err="1" smtClean="0">
                <a:solidFill>
                  <a:schemeClr val="tx1"/>
                </a:solidFill>
              </a:rPr>
              <a:t>memotong</a:t>
            </a:r>
            <a:r>
              <a:rPr lang="en-US" dirty="0" smtClean="0">
                <a:solidFill>
                  <a:schemeClr val="tx1"/>
                </a:solidFill>
              </a:rPr>
              <a:t>, </a:t>
            </a:r>
            <a:r>
              <a:rPr lang="en-US" dirty="0" err="1" smtClean="0">
                <a:solidFill>
                  <a:schemeClr val="tx1"/>
                </a:solidFill>
              </a:rPr>
              <a:t>mengukir</a:t>
            </a:r>
            <a:r>
              <a:rPr lang="en-US" dirty="0" smtClean="0">
                <a:solidFill>
                  <a:schemeClr val="tx1"/>
                </a:solidFill>
              </a:rPr>
              <a:t> </a:t>
            </a:r>
            <a:r>
              <a:rPr lang="en-US" dirty="0" err="1" smtClean="0">
                <a:solidFill>
                  <a:schemeClr val="tx1"/>
                </a:solidFill>
              </a:rPr>
              <a:t>atau</a:t>
            </a:r>
            <a:r>
              <a:rPr lang="en-US" dirty="0" smtClean="0">
                <a:solidFill>
                  <a:schemeClr val="tx1"/>
                </a:solidFill>
              </a:rPr>
              <a:t> </a:t>
            </a:r>
            <a:r>
              <a:rPr lang="en-US" dirty="0" err="1" smtClean="0">
                <a:solidFill>
                  <a:schemeClr val="tx1"/>
                </a:solidFill>
              </a:rPr>
              <a:t>menandai</a:t>
            </a:r>
            <a:r>
              <a:rPr lang="en-US" dirty="0" smtClean="0">
                <a:solidFill>
                  <a:schemeClr val="tx1"/>
                </a:solidFill>
              </a:rPr>
              <a:t> </a:t>
            </a:r>
            <a:r>
              <a:rPr lang="en-US" dirty="0" err="1" smtClean="0">
                <a:solidFill>
                  <a:schemeClr val="tx1"/>
                </a:solidFill>
              </a:rPr>
              <a:t>dengan</a:t>
            </a:r>
            <a:r>
              <a:rPr lang="en-US" dirty="0" smtClean="0">
                <a:solidFill>
                  <a:schemeClr val="tx1"/>
                </a:solidFill>
              </a:rPr>
              <a:t> </a:t>
            </a:r>
            <a:r>
              <a:rPr lang="en-US" dirty="0" err="1" smtClean="0">
                <a:solidFill>
                  <a:schemeClr val="tx1"/>
                </a:solidFill>
              </a:rPr>
              <a:t>pena</a:t>
            </a:r>
            <a:r>
              <a:rPr lang="en-US" dirty="0" smtClean="0">
                <a:solidFill>
                  <a:schemeClr val="tx1"/>
                </a:solidFill>
              </a:rPr>
              <a:t> </a:t>
            </a:r>
            <a:r>
              <a:rPr lang="en-US" dirty="0" err="1" smtClean="0">
                <a:solidFill>
                  <a:schemeClr val="tx1"/>
                </a:solidFill>
              </a:rPr>
              <a:t>atau</a:t>
            </a:r>
            <a:r>
              <a:rPr lang="en-US" dirty="0" smtClean="0">
                <a:solidFill>
                  <a:schemeClr val="tx1"/>
                </a:solidFill>
              </a:rPr>
              <a:t> </a:t>
            </a:r>
            <a:r>
              <a:rPr lang="en-US" dirty="0" err="1" smtClean="0">
                <a:solidFill>
                  <a:schemeClr val="tx1"/>
                </a:solidFill>
              </a:rPr>
              <a:t>pensil</a:t>
            </a:r>
            <a:r>
              <a:rPr lang="en-US" dirty="0" smtClean="0">
                <a:solidFill>
                  <a:schemeClr val="tx1"/>
                </a:solidFill>
              </a:rPr>
              <a:t>.</a:t>
            </a:r>
            <a:endParaRPr lang="en-US" dirty="0">
              <a:solidFill>
                <a:schemeClr val="tx1"/>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solidFill>
                  <a:schemeClr val="tx1"/>
                </a:solidFill>
              </a:rPr>
              <a:t>Prinsip</a:t>
            </a:r>
            <a:r>
              <a:rPr lang="en-US" dirty="0" smtClean="0">
                <a:solidFill>
                  <a:schemeClr val="tx1"/>
                </a:solidFill>
              </a:rPr>
              <a:t> </a:t>
            </a:r>
            <a:r>
              <a:rPr lang="en-US" dirty="0" err="1" smtClean="0">
                <a:solidFill>
                  <a:schemeClr val="tx1"/>
                </a:solidFill>
              </a:rPr>
              <a:t>Pembelajaran</a:t>
            </a:r>
            <a:r>
              <a:rPr lang="en-US" dirty="0" smtClean="0">
                <a:solidFill>
                  <a:schemeClr val="tx1"/>
                </a:solidFill>
              </a:rPr>
              <a:t> </a:t>
            </a:r>
            <a:r>
              <a:rPr lang="en-US" dirty="0" err="1" smtClean="0">
                <a:solidFill>
                  <a:schemeClr val="tx1"/>
                </a:solidFill>
              </a:rPr>
              <a:t>menulis</a:t>
            </a:r>
            <a:endParaRPr lang="en-US" dirty="0">
              <a:solidFill>
                <a:schemeClr val="tx1"/>
              </a:solidFill>
            </a:endParaRPr>
          </a:p>
        </p:txBody>
      </p:sp>
      <p:sp>
        <p:nvSpPr>
          <p:cNvPr id="3" name="Content Placeholder 2"/>
          <p:cNvSpPr>
            <a:spLocks noGrp="1"/>
          </p:cNvSpPr>
          <p:nvPr>
            <p:ph sz="quarter" idx="1"/>
          </p:nvPr>
        </p:nvSpPr>
        <p:spPr/>
        <p:txBody>
          <a:bodyPr/>
          <a:lstStyle/>
          <a:p>
            <a:pPr marL="514350" indent="-514350">
              <a:buAutoNum type="arabicPeriod"/>
            </a:pPr>
            <a:r>
              <a:rPr lang="en-US" dirty="0" smtClean="0"/>
              <a:t>Children early literacy experiences are embedded in the familiar situations and real life experiences of family and community membership (</a:t>
            </a:r>
            <a:r>
              <a:rPr lang="en-US" dirty="0" err="1" smtClean="0"/>
              <a:t>Gundiach</a:t>
            </a:r>
            <a:r>
              <a:rPr lang="en-US" dirty="0" smtClean="0"/>
              <a:t> et all,,, 1985)</a:t>
            </a:r>
          </a:p>
          <a:p>
            <a:pPr marL="514350" indent="-514350">
              <a:buAutoNum type="arabicPeriod"/>
            </a:pPr>
            <a:r>
              <a:rPr lang="en-US" dirty="0" smtClean="0"/>
              <a:t>As a process, early writing development is characterized by children’s moving from playful, making marks on paper, through communicating </a:t>
            </a:r>
            <a:r>
              <a:rPr lang="en-US" dirty="0" err="1" smtClean="0"/>
              <a:t>messagers</a:t>
            </a:r>
            <a:r>
              <a:rPr lang="en-US" dirty="0" smtClean="0"/>
              <a:t> on paper, to making texts as </a:t>
            </a:r>
            <a:r>
              <a:rPr lang="en-US" dirty="0" err="1" smtClean="0"/>
              <a:t>artificials</a:t>
            </a:r>
            <a:r>
              <a:rPr lang="en-US" dirty="0" smtClean="0"/>
              <a:t> (</a:t>
            </a:r>
            <a:r>
              <a:rPr lang="en-US" dirty="0" err="1" smtClean="0"/>
              <a:t>baghban</a:t>
            </a:r>
            <a:r>
              <a:rPr lang="en-US" dirty="0" smtClean="0"/>
              <a:t>, 1983)</a:t>
            </a:r>
            <a:endParaRPr lang="en-US"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normAutofit lnSpcReduction="10000"/>
          </a:bodyPr>
          <a:lstStyle/>
          <a:p>
            <a:pPr>
              <a:buNone/>
            </a:pPr>
            <a:r>
              <a:rPr lang="en-US" dirty="0" smtClean="0"/>
              <a:t>3. Children learn the use of written language before they learn the forms (</a:t>
            </a:r>
            <a:r>
              <a:rPr lang="en-US" dirty="0" err="1" smtClean="0"/>
              <a:t>Gundlach</a:t>
            </a:r>
            <a:r>
              <a:rPr lang="en-US" dirty="0" smtClean="0"/>
              <a:t> et all,,, 1985; Rosen &amp; Rosen, 1973; Taylor 1973).</a:t>
            </a:r>
          </a:p>
          <a:p>
            <a:pPr>
              <a:buNone/>
            </a:pPr>
            <a:r>
              <a:rPr lang="en-US" dirty="0" smtClean="0"/>
              <a:t>4. Children’s writing develops through constant invention and reinvention of the forms of written language (</a:t>
            </a:r>
            <a:r>
              <a:rPr lang="en-US" dirty="0" err="1" smtClean="0"/>
              <a:t>dyson</a:t>
            </a:r>
            <a:r>
              <a:rPr lang="en-US" dirty="0" smtClean="0"/>
              <a:t>, 1986; Parker 1983).</a:t>
            </a:r>
          </a:p>
          <a:p>
            <a:pPr>
              <a:buNone/>
            </a:pPr>
            <a:r>
              <a:rPr lang="en-US" dirty="0" smtClean="0"/>
              <a:t>5. Children involvement in written language trough typically embedded in social situation and interactions, is essentially self-</a:t>
            </a:r>
            <a:r>
              <a:rPr lang="en-US" dirty="0" err="1" smtClean="0"/>
              <a:t>inntiated</a:t>
            </a:r>
            <a:r>
              <a:rPr lang="en-US" dirty="0" smtClean="0"/>
              <a:t> in self directed.</a:t>
            </a:r>
            <a:endParaRPr lang="en-U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lstStyle/>
          <a:p>
            <a:pPr>
              <a:buNone/>
            </a:pPr>
            <a:r>
              <a:rPr lang="en-US" dirty="0" smtClean="0"/>
              <a:t>7. In writing as in talking, story making is a primary </a:t>
            </a:r>
            <a:r>
              <a:rPr lang="en-US" dirty="0" err="1" smtClean="0"/>
              <a:t>impluse</a:t>
            </a:r>
            <a:r>
              <a:rPr lang="en-US" dirty="0" smtClean="0"/>
              <a:t> and activity.</a:t>
            </a:r>
          </a:p>
          <a:p>
            <a:pPr>
              <a:buNone/>
            </a:pPr>
            <a:r>
              <a:rPr lang="en-US" dirty="0" smtClean="0"/>
              <a:t>8. Children learn about writing by observing more skilled others and by participating with them in literacy events.</a:t>
            </a:r>
          </a:p>
          <a:p>
            <a:pPr>
              <a:buNone/>
            </a:pPr>
            <a:r>
              <a:rPr lang="en-US" dirty="0" smtClean="0"/>
              <a:t>9. Children need to work independently on the functions and form of writing that they have experienced through interactions with literacy others.</a:t>
            </a:r>
            <a:endParaRPr 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smtClean="0">
                <a:solidFill>
                  <a:schemeClr val="tx1"/>
                </a:solidFill>
              </a:rPr>
              <a:t>Tahapan</a:t>
            </a:r>
            <a:r>
              <a:rPr lang="en-US" b="1" dirty="0" smtClean="0">
                <a:solidFill>
                  <a:schemeClr val="tx1"/>
                </a:solidFill>
              </a:rPr>
              <a:t> </a:t>
            </a:r>
            <a:r>
              <a:rPr lang="en-US" b="1" dirty="0" err="1" smtClean="0">
                <a:solidFill>
                  <a:schemeClr val="tx1"/>
                </a:solidFill>
              </a:rPr>
              <a:t>Perkembangan</a:t>
            </a:r>
            <a:r>
              <a:rPr lang="en-US" b="1" dirty="0" smtClean="0">
                <a:solidFill>
                  <a:schemeClr val="tx1"/>
                </a:solidFill>
              </a:rPr>
              <a:t> </a:t>
            </a:r>
            <a:r>
              <a:rPr lang="en-US" b="1" dirty="0" err="1" smtClean="0">
                <a:solidFill>
                  <a:schemeClr val="tx1"/>
                </a:solidFill>
              </a:rPr>
              <a:t>Menulis</a:t>
            </a:r>
            <a:endParaRPr lang="en-US" b="1" dirty="0">
              <a:solidFill>
                <a:schemeClr val="tx1"/>
              </a:solidFill>
            </a:endParaRPr>
          </a:p>
        </p:txBody>
      </p:sp>
      <p:sp>
        <p:nvSpPr>
          <p:cNvPr id="3" name="Content Placeholder 2"/>
          <p:cNvSpPr>
            <a:spLocks noGrp="1"/>
          </p:cNvSpPr>
          <p:nvPr>
            <p:ph sz="quarter" idx="1"/>
          </p:nvPr>
        </p:nvSpPr>
        <p:spPr/>
        <p:txBody>
          <a:bodyPr/>
          <a:lstStyle/>
          <a:p>
            <a:pPr marL="514350" indent="-514350">
              <a:buFont typeface="+mj-lt"/>
              <a:buAutoNum type="arabicPeriod"/>
            </a:pPr>
            <a:r>
              <a:rPr lang="en-US" dirty="0" smtClean="0"/>
              <a:t>Scribble Stage, </a:t>
            </a:r>
            <a:r>
              <a:rPr lang="en-US" dirty="0" err="1" smtClean="0"/>
              <a:t>tahap</a:t>
            </a:r>
            <a:r>
              <a:rPr lang="en-US" dirty="0" smtClean="0"/>
              <a:t> </a:t>
            </a:r>
            <a:r>
              <a:rPr lang="en-US" dirty="0" err="1" smtClean="0"/>
              <a:t>mencoret</a:t>
            </a:r>
            <a:r>
              <a:rPr lang="en-US" dirty="0" smtClean="0"/>
              <a:t> </a:t>
            </a:r>
            <a:r>
              <a:rPr lang="en-US" dirty="0" err="1" smtClean="0"/>
              <a:t>atau</a:t>
            </a:r>
            <a:r>
              <a:rPr lang="en-US" dirty="0" smtClean="0"/>
              <a:t> </a:t>
            </a:r>
            <a:r>
              <a:rPr lang="en-US" dirty="0" err="1" smtClean="0"/>
              <a:t>membuat</a:t>
            </a:r>
            <a:r>
              <a:rPr lang="en-US" dirty="0" smtClean="0"/>
              <a:t> </a:t>
            </a:r>
            <a:r>
              <a:rPr lang="en-US" dirty="0" err="1" smtClean="0"/>
              <a:t>goresan</a:t>
            </a:r>
            <a:r>
              <a:rPr lang="en-US" dirty="0" smtClean="0"/>
              <a:t>.</a:t>
            </a:r>
          </a:p>
          <a:p>
            <a:pPr marL="514350" indent="-514350">
              <a:buFont typeface="+mj-lt"/>
              <a:buAutoNum type="arabicPeriod"/>
            </a:pPr>
            <a:r>
              <a:rPr lang="en-US" dirty="0" err="1" smtClean="0"/>
              <a:t>Liniear</a:t>
            </a:r>
            <a:r>
              <a:rPr lang="en-US" dirty="0" smtClean="0"/>
              <a:t> Repetitive Stage, </a:t>
            </a:r>
            <a:r>
              <a:rPr lang="en-US" dirty="0" err="1" smtClean="0"/>
              <a:t>tahap</a:t>
            </a:r>
            <a:r>
              <a:rPr lang="en-US" dirty="0" smtClean="0"/>
              <a:t> </a:t>
            </a:r>
            <a:r>
              <a:rPr lang="en-US" dirty="0" err="1" smtClean="0"/>
              <a:t>pengulangan</a:t>
            </a:r>
            <a:r>
              <a:rPr lang="en-US" dirty="0" smtClean="0"/>
              <a:t> linear.</a:t>
            </a:r>
          </a:p>
          <a:p>
            <a:pPr marL="514350" indent="-514350">
              <a:buFont typeface="+mj-lt"/>
              <a:buAutoNum type="arabicPeriod"/>
            </a:pPr>
            <a:r>
              <a:rPr lang="en-US" dirty="0" smtClean="0"/>
              <a:t>Random Letter Stage, </a:t>
            </a:r>
            <a:r>
              <a:rPr lang="en-US" dirty="0" err="1" smtClean="0"/>
              <a:t>tahap</a:t>
            </a:r>
            <a:r>
              <a:rPr lang="en-US" dirty="0" smtClean="0"/>
              <a:t> </a:t>
            </a:r>
            <a:r>
              <a:rPr lang="en-US" dirty="0" err="1" smtClean="0"/>
              <a:t>menulis</a:t>
            </a:r>
            <a:r>
              <a:rPr lang="en-US" dirty="0" smtClean="0"/>
              <a:t> random.</a:t>
            </a:r>
          </a:p>
          <a:p>
            <a:pPr marL="514350" indent="-514350">
              <a:buFont typeface="+mj-lt"/>
              <a:buAutoNum type="arabicPeriod"/>
            </a:pPr>
            <a:r>
              <a:rPr lang="en-US" dirty="0" smtClean="0"/>
              <a:t>Letter Name Writing of Phonetic Writing, </a:t>
            </a:r>
            <a:r>
              <a:rPr lang="en-US" dirty="0" err="1" smtClean="0"/>
              <a:t>tahap</a:t>
            </a:r>
            <a:r>
              <a:rPr lang="en-US" dirty="0" smtClean="0"/>
              <a:t> </a:t>
            </a:r>
            <a:r>
              <a:rPr lang="en-US" dirty="0" err="1" smtClean="0"/>
              <a:t>menulis</a:t>
            </a:r>
            <a:r>
              <a:rPr lang="en-US" dirty="0" smtClean="0"/>
              <a:t> </a:t>
            </a:r>
            <a:r>
              <a:rPr lang="en-US" dirty="0" err="1" smtClean="0"/>
              <a:t>nama</a:t>
            </a:r>
            <a:r>
              <a:rPr lang="en-US" dirty="0" smtClean="0"/>
              <a:t>.</a:t>
            </a:r>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solidFill>
                  <a:schemeClr val="tx1"/>
                </a:solidFill>
              </a:rPr>
              <a:t>Morrow (1993) 6 </a:t>
            </a:r>
            <a:r>
              <a:rPr lang="en-US" dirty="0" err="1" smtClean="0">
                <a:solidFill>
                  <a:schemeClr val="tx1"/>
                </a:solidFill>
              </a:rPr>
              <a:t>tahapan</a:t>
            </a:r>
            <a:r>
              <a:rPr lang="en-US" dirty="0" smtClean="0">
                <a:solidFill>
                  <a:schemeClr val="tx1"/>
                </a:solidFill>
              </a:rPr>
              <a:t> </a:t>
            </a:r>
            <a:r>
              <a:rPr lang="en-US" dirty="0" err="1" smtClean="0">
                <a:solidFill>
                  <a:schemeClr val="tx1"/>
                </a:solidFill>
              </a:rPr>
              <a:t>kemampuan</a:t>
            </a:r>
            <a:r>
              <a:rPr lang="en-US" dirty="0" smtClean="0">
                <a:solidFill>
                  <a:schemeClr val="tx1"/>
                </a:solidFill>
              </a:rPr>
              <a:t> </a:t>
            </a:r>
            <a:r>
              <a:rPr lang="en-US" dirty="0" err="1" smtClean="0">
                <a:solidFill>
                  <a:schemeClr val="tx1"/>
                </a:solidFill>
              </a:rPr>
              <a:t>menulis</a:t>
            </a:r>
            <a:r>
              <a:rPr lang="en-US" dirty="0" smtClean="0">
                <a:solidFill>
                  <a:schemeClr val="tx1"/>
                </a:solidFill>
              </a:rPr>
              <a:t> </a:t>
            </a:r>
            <a:r>
              <a:rPr lang="en-US" dirty="0" err="1" smtClean="0">
                <a:solidFill>
                  <a:schemeClr val="tx1"/>
                </a:solidFill>
              </a:rPr>
              <a:t>anak</a:t>
            </a:r>
            <a:r>
              <a:rPr lang="en-US" dirty="0" smtClean="0">
                <a:solidFill>
                  <a:schemeClr val="tx1"/>
                </a:solidFill>
              </a:rPr>
              <a:t> </a:t>
            </a:r>
            <a:endParaRPr lang="en-US" dirty="0">
              <a:solidFill>
                <a:schemeClr val="tx1"/>
              </a:solidFill>
            </a:endParaRPr>
          </a:p>
        </p:txBody>
      </p:sp>
      <p:sp>
        <p:nvSpPr>
          <p:cNvPr id="3" name="Content Placeholder 2"/>
          <p:cNvSpPr>
            <a:spLocks noGrp="1"/>
          </p:cNvSpPr>
          <p:nvPr>
            <p:ph sz="quarter" idx="1"/>
          </p:nvPr>
        </p:nvSpPr>
        <p:spPr/>
        <p:txBody>
          <a:bodyPr>
            <a:noAutofit/>
          </a:bodyPr>
          <a:lstStyle/>
          <a:p>
            <a:r>
              <a:rPr lang="en-US" sz="2400" dirty="0" smtClean="0">
                <a:latin typeface="Georgia" pitchFamily="18" charset="0"/>
              </a:rPr>
              <a:t>Writing via Drawing, </a:t>
            </a:r>
            <a:r>
              <a:rPr lang="en-US" sz="2400" dirty="0" err="1" smtClean="0">
                <a:latin typeface="Georgia" pitchFamily="18" charset="0"/>
              </a:rPr>
              <a:t>menulis</a:t>
            </a:r>
            <a:r>
              <a:rPr lang="en-US" sz="2400" dirty="0" smtClean="0">
                <a:latin typeface="Georgia" pitchFamily="18" charset="0"/>
              </a:rPr>
              <a:t> </a:t>
            </a:r>
            <a:r>
              <a:rPr lang="en-US" sz="2400" dirty="0" err="1" smtClean="0">
                <a:latin typeface="Georgia" pitchFamily="18" charset="0"/>
              </a:rPr>
              <a:t>dengan</a:t>
            </a:r>
            <a:r>
              <a:rPr lang="en-US" sz="2400" dirty="0" smtClean="0">
                <a:latin typeface="Georgia" pitchFamily="18" charset="0"/>
              </a:rPr>
              <a:t> </a:t>
            </a:r>
            <a:r>
              <a:rPr lang="en-US" sz="2400" dirty="0" err="1" smtClean="0">
                <a:latin typeface="Georgia" pitchFamily="18" charset="0"/>
              </a:rPr>
              <a:t>cara</a:t>
            </a:r>
            <a:r>
              <a:rPr lang="en-US" sz="2400" dirty="0" smtClean="0">
                <a:latin typeface="Georgia" pitchFamily="18" charset="0"/>
              </a:rPr>
              <a:t> </a:t>
            </a:r>
            <a:r>
              <a:rPr lang="en-US" sz="2400" dirty="0" err="1" smtClean="0">
                <a:latin typeface="Georgia" pitchFamily="18" charset="0"/>
              </a:rPr>
              <a:t>menggambar</a:t>
            </a:r>
            <a:endParaRPr lang="en-US" sz="2400" dirty="0" smtClean="0">
              <a:latin typeface="Georgia" pitchFamily="18" charset="0"/>
            </a:endParaRPr>
          </a:p>
          <a:p>
            <a:r>
              <a:rPr lang="en-US" sz="2400" dirty="0" smtClean="0">
                <a:latin typeface="Georgia" pitchFamily="18" charset="0"/>
              </a:rPr>
              <a:t>Writing via Scribbling, </a:t>
            </a:r>
            <a:r>
              <a:rPr lang="en-US" sz="2400" dirty="0" err="1" smtClean="0">
                <a:latin typeface="Georgia" pitchFamily="18" charset="0"/>
              </a:rPr>
              <a:t>menulis</a:t>
            </a:r>
            <a:r>
              <a:rPr lang="en-US" sz="2400" dirty="0" smtClean="0">
                <a:latin typeface="Georgia" pitchFamily="18" charset="0"/>
              </a:rPr>
              <a:t> </a:t>
            </a:r>
            <a:r>
              <a:rPr lang="en-US" sz="2400" dirty="0" err="1" smtClean="0">
                <a:latin typeface="Georgia" pitchFamily="18" charset="0"/>
              </a:rPr>
              <a:t>dengan</a:t>
            </a:r>
            <a:r>
              <a:rPr lang="en-US" sz="2400" dirty="0" smtClean="0">
                <a:latin typeface="Georgia" pitchFamily="18" charset="0"/>
              </a:rPr>
              <a:t> </a:t>
            </a:r>
            <a:r>
              <a:rPr lang="en-US" sz="2400" dirty="0" err="1" smtClean="0">
                <a:latin typeface="Georgia" pitchFamily="18" charset="0"/>
              </a:rPr>
              <a:t>cara</a:t>
            </a:r>
            <a:r>
              <a:rPr lang="en-US" sz="2400" dirty="0" smtClean="0">
                <a:latin typeface="Georgia" pitchFamily="18" charset="0"/>
              </a:rPr>
              <a:t> </a:t>
            </a:r>
            <a:r>
              <a:rPr lang="en-US" sz="2400" dirty="0" err="1" smtClean="0">
                <a:latin typeface="Georgia" pitchFamily="18" charset="0"/>
              </a:rPr>
              <a:t>menggores</a:t>
            </a:r>
            <a:endParaRPr lang="en-US" sz="2400" dirty="0" smtClean="0">
              <a:latin typeface="Georgia" pitchFamily="18" charset="0"/>
            </a:endParaRPr>
          </a:p>
          <a:p>
            <a:r>
              <a:rPr lang="en-US" sz="2400" dirty="0" smtClean="0">
                <a:latin typeface="Georgia" pitchFamily="18" charset="0"/>
              </a:rPr>
              <a:t>Writing via Making Letter- like forms, </a:t>
            </a:r>
            <a:r>
              <a:rPr lang="en-US" sz="2400" dirty="0" err="1" smtClean="0">
                <a:latin typeface="Georgia" pitchFamily="18" charset="0"/>
              </a:rPr>
              <a:t>menulis</a:t>
            </a:r>
            <a:r>
              <a:rPr lang="en-US" sz="2400" dirty="0" smtClean="0">
                <a:latin typeface="Georgia" pitchFamily="18" charset="0"/>
              </a:rPr>
              <a:t> </a:t>
            </a:r>
            <a:r>
              <a:rPr lang="en-US" sz="2400" dirty="0" err="1" smtClean="0">
                <a:latin typeface="Georgia" pitchFamily="18" charset="0"/>
              </a:rPr>
              <a:t>dengan</a:t>
            </a:r>
            <a:r>
              <a:rPr lang="en-US" sz="2400" dirty="0" smtClean="0">
                <a:latin typeface="Georgia" pitchFamily="18" charset="0"/>
              </a:rPr>
              <a:t> </a:t>
            </a:r>
            <a:r>
              <a:rPr lang="en-US" sz="2400" dirty="0" err="1" smtClean="0">
                <a:latin typeface="Georgia" pitchFamily="18" charset="0"/>
              </a:rPr>
              <a:t>cara</a:t>
            </a:r>
            <a:r>
              <a:rPr lang="en-US" sz="2400" dirty="0" smtClean="0">
                <a:latin typeface="Georgia" pitchFamily="18" charset="0"/>
              </a:rPr>
              <a:t> </a:t>
            </a:r>
            <a:r>
              <a:rPr lang="en-US" sz="2400" dirty="0" err="1" smtClean="0">
                <a:latin typeface="Georgia" pitchFamily="18" charset="0"/>
              </a:rPr>
              <a:t>membuat</a:t>
            </a:r>
            <a:r>
              <a:rPr lang="en-US" sz="2400" dirty="0" smtClean="0">
                <a:latin typeface="Georgia" pitchFamily="18" charset="0"/>
              </a:rPr>
              <a:t> </a:t>
            </a:r>
            <a:r>
              <a:rPr lang="en-US" sz="2400" dirty="0" err="1" smtClean="0">
                <a:latin typeface="Georgia" pitchFamily="18" charset="0"/>
              </a:rPr>
              <a:t>bentuk</a:t>
            </a:r>
            <a:r>
              <a:rPr lang="en-US" sz="2400" dirty="0" smtClean="0">
                <a:latin typeface="Georgia" pitchFamily="18" charset="0"/>
              </a:rPr>
              <a:t> </a:t>
            </a:r>
            <a:r>
              <a:rPr lang="en-US" sz="2400" dirty="0" err="1" smtClean="0">
                <a:latin typeface="Georgia" pitchFamily="18" charset="0"/>
              </a:rPr>
              <a:t>seperti</a:t>
            </a:r>
            <a:r>
              <a:rPr lang="en-US" sz="2400" dirty="0" smtClean="0">
                <a:latin typeface="Georgia" pitchFamily="18" charset="0"/>
              </a:rPr>
              <a:t> </a:t>
            </a:r>
            <a:r>
              <a:rPr lang="en-US" sz="2400" dirty="0" err="1" smtClean="0">
                <a:latin typeface="Georgia" pitchFamily="18" charset="0"/>
              </a:rPr>
              <a:t>huruf</a:t>
            </a:r>
            <a:endParaRPr lang="en-US" sz="2400" dirty="0" smtClean="0">
              <a:latin typeface="Georgia" pitchFamily="18" charset="0"/>
            </a:endParaRPr>
          </a:p>
          <a:p>
            <a:r>
              <a:rPr lang="en-US" sz="2400" dirty="0" smtClean="0">
                <a:latin typeface="Georgia" pitchFamily="18" charset="0"/>
              </a:rPr>
              <a:t>Writing via Reproducing Well-Learned Unit or Letter Stings, </a:t>
            </a:r>
            <a:r>
              <a:rPr lang="en-US" sz="2400" dirty="0" err="1" smtClean="0">
                <a:latin typeface="Georgia" pitchFamily="18" charset="0"/>
              </a:rPr>
              <a:t>menulis</a:t>
            </a:r>
            <a:r>
              <a:rPr lang="en-US" sz="2400" dirty="0" smtClean="0">
                <a:latin typeface="Georgia" pitchFamily="18" charset="0"/>
              </a:rPr>
              <a:t> </a:t>
            </a:r>
            <a:r>
              <a:rPr lang="en-US" sz="2400" dirty="0" err="1" smtClean="0">
                <a:latin typeface="Georgia" pitchFamily="18" charset="0"/>
              </a:rPr>
              <a:t>dengan</a:t>
            </a:r>
            <a:r>
              <a:rPr lang="en-US" sz="2400" dirty="0" smtClean="0">
                <a:latin typeface="Georgia" pitchFamily="18" charset="0"/>
              </a:rPr>
              <a:t> </a:t>
            </a:r>
            <a:r>
              <a:rPr lang="en-US" sz="2400" dirty="0" err="1" smtClean="0">
                <a:latin typeface="Georgia" pitchFamily="18" charset="0"/>
              </a:rPr>
              <a:t>cara</a:t>
            </a:r>
            <a:r>
              <a:rPr lang="en-US" sz="2400" dirty="0" smtClean="0">
                <a:latin typeface="Georgia" pitchFamily="18" charset="0"/>
              </a:rPr>
              <a:t> </a:t>
            </a:r>
            <a:r>
              <a:rPr lang="en-US" sz="2400" dirty="0" err="1" smtClean="0">
                <a:latin typeface="Georgia" pitchFamily="18" charset="0"/>
              </a:rPr>
              <a:t>menghasilkan</a:t>
            </a:r>
            <a:r>
              <a:rPr lang="en-US" sz="2400" dirty="0" smtClean="0">
                <a:latin typeface="Georgia" pitchFamily="18" charset="0"/>
              </a:rPr>
              <a:t> </a:t>
            </a:r>
            <a:r>
              <a:rPr lang="en-US" sz="2400" dirty="0" err="1" smtClean="0">
                <a:latin typeface="Georgia" pitchFamily="18" charset="0"/>
              </a:rPr>
              <a:t>huruf-huruf</a:t>
            </a:r>
            <a:r>
              <a:rPr lang="en-US" sz="2400" dirty="0" smtClean="0">
                <a:latin typeface="Georgia" pitchFamily="18" charset="0"/>
              </a:rPr>
              <a:t> </a:t>
            </a:r>
            <a:r>
              <a:rPr lang="en-US" sz="2400" dirty="0" err="1" smtClean="0">
                <a:latin typeface="Georgia" pitchFamily="18" charset="0"/>
              </a:rPr>
              <a:t>atau</a:t>
            </a:r>
            <a:r>
              <a:rPr lang="en-US" sz="2400" dirty="0" smtClean="0">
                <a:latin typeface="Georgia" pitchFamily="18" charset="0"/>
              </a:rPr>
              <a:t> unit yang </a:t>
            </a:r>
            <a:r>
              <a:rPr lang="en-US" sz="2400" dirty="0" err="1" smtClean="0">
                <a:latin typeface="Georgia" pitchFamily="18" charset="0"/>
              </a:rPr>
              <a:t>sudah</a:t>
            </a:r>
            <a:r>
              <a:rPr lang="en-US" sz="2400" dirty="0" smtClean="0">
                <a:latin typeface="Georgia" pitchFamily="18" charset="0"/>
              </a:rPr>
              <a:t> </a:t>
            </a:r>
            <a:r>
              <a:rPr lang="en-US" sz="2400" dirty="0" err="1" smtClean="0">
                <a:latin typeface="Georgia" pitchFamily="18" charset="0"/>
              </a:rPr>
              <a:t>baik</a:t>
            </a:r>
            <a:endParaRPr lang="en-US" sz="2400" dirty="0" smtClean="0">
              <a:latin typeface="Georgia" pitchFamily="18" charset="0"/>
            </a:endParaRPr>
          </a:p>
          <a:p>
            <a:r>
              <a:rPr lang="en-US" sz="2400" dirty="0" smtClean="0">
                <a:latin typeface="Georgia" pitchFamily="18" charset="0"/>
              </a:rPr>
              <a:t>Writing via Invented Spelling, </a:t>
            </a:r>
            <a:r>
              <a:rPr lang="en-US" sz="2400" dirty="0" err="1" smtClean="0">
                <a:latin typeface="Georgia" pitchFamily="18" charset="0"/>
              </a:rPr>
              <a:t>menulis</a:t>
            </a:r>
            <a:r>
              <a:rPr lang="en-US" sz="2400" dirty="0" smtClean="0">
                <a:latin typeface="Georgia" pitchFamily="18" charset="0"/>
              </a:rPr>
              <a:t> </a:t>
            </a:r>
            <a:r>
              <a:rPr lang="en-US" sz="2400" dirty="0" err="1" smtClean="0">
                <a:latin typeface="Georgia" pitchFamily="18" charset="0"/>
              </a:rPr>
              <a:t>dengan</a:t>
            </a:r>
            <a:r>
              <a:rPr lang="en-US" sz="2400" dirty="0" smtClean="0">
                <a:latin typeface="Georgia" pitchFamily="18" charset="0"/>
              </a:rPr>
              <a:t> </a:t>
            </a:r>
            <a:r>
              <a:rPr lang="en-US" sz="2400" dirty="0" err="1" smtClean="0">
                <a:latin typeface="Georgia" pitchFamily="18" charset="0"/>
              </a:rPr>
              <a:t>cara</a:t>
            </a:r>
            <a:r>
              <a:rPr lang="en-US" sz="2400" dirty="0" smtClean="0">
                <a:latin typeface="Georgia" pitchFamily="18" charset="0"/>
              </a:rPr>
              <a:t> </a:t>
            </a:r>
            <a:r>
              <a:rPr lang="en-US" sz="2400" dirty="0" err="1" smtClean="0">
                <a:latin typeface="Georgia" pitchFamily="18" charset="0"/>
              </a:rPr>
              <a:t>mengeja</a:t>
            </a:r>
            <a:r>
              <a:rPr lang="en-US" sz="2400" dirty="0" smtClean="0">
                <a:latin typeface="Georgia" pitchFamily="18" charset="0"/>
              </a:rPr>
              <a:t> </a:t>
            </a:r>
            <a:r>
              <a:rPr lang="en-US" sz="2400" dirty="0" err="1" smtClean="0">
                <a:latin typeface="Georgia" pitchFamily="18" charset="0"/>
              </a:rPr>
              <a:t>satu</a:t>
            </a:r>
            <a:r>
              <a:rPr lang="en-US" sz="2400" dirty="0" smtClean="0">
                <a:latin typeface="Georgia" pitchFamily="18" charset="0"/>
              </a:rPr>
              <a:t> </a:t>
            </a:r>
            <a:r>
              <a:rPr lang="en-US" sz="2400" dirty="0" err="1" smtClean="0">
                <a:latin typeface="Georgia" pitchFamily="18" charset="0"/>
              </a:rPr>
              <a:t>persatu</a:t>
            </a:r>
            <a:r>
              <a:rPr lang="en-US" sz="2400" dirty="0" smtClean="0">
                <a:latin typeface="Georgia" pitchFamily="18" charset="0"/>
              </a:rPr>
              <a:t>.</a:t>
            </a:r>
          </a:p>
          <a:p>
            <a:r>
              <a:rPr lang="en-US" sz="2400" dirty="0" smtClean="0">
                <a:latin typeface="Georgia" pitchFamily="18" charset="0"/>
              </a:rPr>
              <a:t>Writing via Conventional Spelling, </a:t>
            </a:r>
            <a:r>
              <a:rPr lang="en-US" sz="2400" dirty="0" err="1" smtClean="0">
                <a:latin typeface="Georgia" pitchFamily="18" charset="0"/>
              </a:rPr>
              <a:t>menulis</a:t>
            </a:r>
            <a:r>
              <a:rPr lang="en-US" sz="2400" dirty="0" smtClean="0">
                <a:latin typeface="Georgia" pitchFamily="18" charset="0"/>
              </a:rPr>
              <a:t> </a:t>
            </a:r>
            <a:r>
              <a:rPr lang="en-US" sz="2400" dirty="0" err="1" smtClean="0">
                <a:latin typeface="Georgia" pitchFamily="18" charset="0"/>
              </a:rPr>
              <a:t>dengan</a:t>
            </a:r>
            <a:r>
              <a:rPr lang="en-US" sz="2400" dirty="0" smtClean="0">
                <a:latin typeface="Georgia" pitchFamily="18" charset="0"/>
              </a:rPr>
              <a:t> </a:t>
            </a:r>
            <a:r>
              <a:rPr lang="en-US" sz="2400" dirty="0" err="1" smtClean="0">
                <a:latin typeface="Georgia" pitchFamily="18" charset="0"/>
              </a:rPr>
              <a:t>cara</a:t>
            </a:r>
            <a:r>
              <a:rPr lang="en-US" sz="2400" dirty="0" smtClean="0">
                <a:latin typeface="Georgia" pitchFamily="18" charset="0"/>
              </a:rPr>
              <a:t> </a:t>
            </a:r>
            <a:r>
              <a:rPr lang="en-US" sz="2400" dirty="0" err="1" smtClean="0">
                <a:latin typeface="Georgia" pitchFamily="18" charset="0"/>
              </a:rPr>
              <a:t>mengeja</a:t>
            </a:r>
            <a:r>
              <a:rPr lang="en-US" sz="2400" dirty="0" smtClean="0">
                <a:latin typeface="Georgia" pitchFamily="18" charset="0"/>
              </a:rPr>
              <a:t> </a:t>
            </a:r>
            <a:r>
              <a:rPr lang="en-US" sz="2400" dirty="0" err="1" smtClean="0">
                <a:latin typeface="Georgia" pitchFamily="18" charset="0"/>
              </a:rPr>
              <a:t>langsung</a:t>
            </a:r>
            <a:endParaRPr lang="en-US" sz="2400" dirty="0">
              <a:latin typeface="Georgia" pitchFamily="18"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dirty="0" smtClean="0">
                <a:latin typeface="Aharoni" pitchFamily="2" charset="-79"/>
                <a:cs typeface="Aharoni" pitchFamily="2" charset="-79"/>
              </a:rPr>
              <a:t>Feldman (1991) </a:t>
            </a:r>
            <a:r>
              <a:rPr lang="en-US" sz="2800" dirty="0" err="1" smtClean="0">
                <a:latin typeface="Aharoni" pitchFamily="2" charset="-79"/>
                <a:cs typeface="Aharoni" pitchFamily="2" charset="-79"/>
              </a:rPr>
              <a:t>memberikan</a:t>
            </a:r>
            <a:r>
              <a:rPr lang="en-US" sz="2800" dirty="0" smtClean="0">
                <a:latin typeface="Aharoni" pitchFamily="2" charset="-79"/>
                <a:cs typeface="Aharoni" pitchFamily="2" charset="-79"/>
              </a:rPr>
              <a:t> </a:t>
            </a:r>
            <a:r>
              <a:rPr lang="en-US" sz="2800" dirty="0" err="1" smtClean="0">
                <a:latin typeface="Aharoni" pitchFamily="2" charset="-79"/>
                <a:cs typeface="Aharoni" pitchFamily="2" charset="-79"/>
              </a:rPr>
              <a:t>batasan</a:t>
            </a:r>
            <a:r>
              <a:rPr lang="en-US" sz="2800" dirty="0" smtClean="0">
                <a:latin typeface="Aharoni" pitchFamily="2" charset="-79"/>
                <a:cs typeface="Aharoni" pitchFamily="2" charset="-79"/>
              </a:rPr>
              <a:t> </a:t>
            </a:r>
            <a:r>
              <a:rPr lang="en-US" sz="2800" dirty="0" err="1" smtClean="0">
                <a:latin typeface="Aharoni" pitchFamily="2" charset="-79"/>
                <a:cs typeface="Aharoni" pitchFamily="2" charset="-79"/>
              </a:rPr>
              <a:t>tentang</a:t>
            </a:r>
            <a:r>
              <a:rPr lang="en-US" sz="2800" dirty="0" smtClean="0">
                <a:latin typeface="Aharoni" pitchFamily="2" charset="-79"/>
                <a:cs typeface="Aharoni" pitchFamily="2" charset="-79"/>
              </a:rPr>
              <a:t> </a:t>
            </a:r>
            <a:r>
              <a:rPr lang="en-US" sz="2800" dirty="0" err="1" smtClean="0">
                <a:latin typeface="Aharoni" pitchFamily="2" charset="-79"/>
                <a:cs typeface="Aharoni" pitchFamily="2" charset="-79"/>
              </a:rPr>
              <a:t>tahapan</a:t>
            </a:r>
            <a:r>
              <a:rPr lang="en-US" sz="2800" dirty="0" smtClean="0">
                <a:latin typeface="Aharoni" pitchFamily="2" charset="-79"/>
                <a:cs typeface="Aharoni" pitchFamily="2" charset="-79"/>
              </a:rPr>
              <a:t> </a:t>
            </a:r>
            <a:r>
              <a:rPr lang="en-US" sz="2800" dirty="0" err="1" smtClean="0">
                <a:latin typeface="Aharoni" pitchFamily="2" charset="-79"/>
                <a:cs typeface="Aharoni" pitchFamily="2" charset="-79"/>
              </a:rPr>
              <a:t>kemampuan</a:t>
            </a:r>
            <a:r>
              <a:rPr lang="en-US" sz="2800" dirty="0" smtClean="0">
                <a:latin typeface="Aharoni" pitchFamily="2" charset="-79"/>
                <a:cs typeface="Aharoni" pitchFamily="2" charset="-79"/>
              </a:rPr>
              <a:t> </a:t>
            </a:r>
            <a:r>
              <a:rPr lang="en-US" sz="2800" dirty="0" err="1" smtClean="0">
                <a:latin typeface="Aharoni" pitchFamily="2" charset="-79"/>
                <a:cs typeface="Aharoni" pitchFamily="2" charset="-79"/>
              </a:rPr>
              <a:t>menulis</a:t>
            </a:r>
            <a:r>
              <a:rPr lang="en-US" sz="2800" dirty="0" smtClean="0">
                <a:latin typeface="Aharoni" pitchFamily="2" charset="-79"/>
                <a:cs typeface="Aharoni" pitchFamily="2" charset="-79"/>
              </a:rPr>
              <a:t> </a:t>
            </a:r>
            <a:r>
              <a:rPr lang="en-US" sz="2800" dirty="0" err="1" smtClean="0">
                <a:latin typeface="Aharoni" pitchFamily="2" charset="-79"/>
                <a:cs typeface="Aharoni" pitchFamily="2" charset="-79"/>
              </a:rPr>
              <a:t>pada</a:t>
            </a:r>
            <a:r>
              <a:rPr lang="en-US" sz="2800" dirty="0" smtClean="0">
                <a:latin typeface="Aharoni" pitchFamily="2" charset="-79"/>
                <a:cs typeface="Aharoni" pitchFamily="2" charset="-79"/>
              </a:rPr>
              <a:t> </a:t>
            </a:r>
            <a:r>
              <a:rPr lang="en-US" sz="2800" dirty="0" err="1" smtClean="0">
                <a:latin typeface="Aharoni" pitchFamily="2" charset="-79"/>
                <a:cs typeface="Aharoni" pitchFamily="2" charset="-79"/>
              </a:rPr>
              <a:t>anak</a:t>
            </a:r>
            <a:endParaRPr lang="en-US" sz="2800" dirty="0">
              <a:latin typeface="Aharoni" pitchFamily="2" charset="-79"/>
              <a:cs typeface="Aharoni" pitchFamily="2" charset="-79"/>
            </a:endParaRPr>
          </a:p>
        </p:txBody>
      </p:sp>
      <p:sp>
        <p:nvSpPr>
          <p:cNvPr id="3" name="Content Placeholder 2"/>
          <p:cNvSpPr>
            <a:spLocks noGrp="1"/>
          </p:cNvSpPr>
          <p:nvPr>
            <p:ph sz="quarter" idx="1"/>
          </p:nvPr>
        </p:nvSpPr>
        <p:spPr/>
        <p:txBody>
          <a:bodyPr>
            <a:normAutofit/>
          </a:bodyPr>
          <a:lstStyle/>
          <a:p>
            <a:pPr marL="514350" indent="-514350">
              <a:buFont typeface="+mj-lt"/>
              <a:buAutoNum type="arabicPeriod"/>
            </a:pPr>
            <a:r>
              <a:rPr lang="en-US" sz="3200" dirty="0" err="1" smtClean="0">
                <a:latin typeface="Baskerville Old Face" pitchFamily="18" charset="0"/>
                <a:cs typeface="Aharoni" pitchFamily="2" charset="-79"/>
              </a:rPr>
              <a:t>Scrible</a:t>
            </a:r>
            <a:r>
              <a:rPr lang="en-US" sz="3200" dirty="0" smtClean="0">
                <a:latin typeface="Baskerville Old Face" pitchFamily="18" charset="0"/>
                <a:cs typeface="Aharoni" pitchFamily="2" charset="-79"/>
              </a:rPr>
              <a:t> on the Page, </a:t>
            </a:r>
            <a:r>
              <a:rPr lang="en-US" sz="3200" dirty="0" err="1" smtClean="0">
                <a:latin typeface="Baskerville Old Face" pitchFamily="18" charset="0"/>
                <a:cs typeface="Aharoni" pitchFamily="2" charset="-79"/>
              </a:rPr>
              <a:t>membuat</a:t>
            </a:r>
            <a:r>
              <a:rPr lang="en-US" sz="3200" dirty="0" smtClean="0">
                <a:latin typeface="Baskerville Old Face" pitchFamily="18" charset="0"/>
                <a:cs typeface="Aharoni" pitchFamily="2" charset="-79"/>
              </a:rPr>
              <a:t> </a:t>
            </a:r>
            <a:r>
              <a:rPr lang="en-US" sz="3200" dirty="0" err="1" smtClean="0">
                <a:latin typeface="Baskerville Old Face" pitchFamily="18" charset="0"/>
                <a:cs typeface="Aharoni" pitchFamily="2" charset="-79"/>
              </a:rPr>
              <a:t>goresan</a:t>
            </a:r>
            <a:r>
              <a:rPr lang="en-US" sz="3200" dirty="0" smtClean="0">
                <a:latin typeface="Baskerville Old Face" pitchFamily="18" charset="0"/>
                <a:cs typeface="Aharoni" pitchFamily="2" charset="-79"/>
              </a:rPr>
              <a:t> </a:t>
            </a:r>
            <a:r>
              <a:rPr lang="en-US" sz="3200" dirty="0" err="1" smtClean="0">
                <a:latin typeface="Baskerville Old Face" pitchFamily="18" charset="0"/>
                <a:cs typeface="Aharoni" pitchFamily="2" charset="-79"/>
              </a:rPr>
              <a:t>pada</a:t>
            </a:r>
            <a:r>
              <a:rPr lang="en-US" sz="3200" dirty="0" smtClean="0">
                <a:latin typeface="Baskerville Old Face" pitchFamily="18" charset="0"/>
                <a:cs typeface="Aharoni" pitchFamily="2" charset="-79"/>
              </a:rPr>
              <a:t> </a:t>
            </a:r>
            <a:r>
              <a:rPr lang="en-US" sz="3200" dirty="0" err="1" smtClean="0">
                <a:latin typeface="Baskerville Old Face" pitchFamily="18" charset="0"/>
                <a:cs typeface="Aharoni" pitchFamily="2" charset="-79"/>
              </a:rPr>
              <a:t>kertas</a:t>
            </a:r>
            <a:r>
              <a:rPr lang="en-US" sz="3200" dirty="0" smtClean="0">
                <a:latin typeface="Baskerville Old Face" pitchFamily="18" charset="0"/>
                <a:cs typeface="Aharoni" pitchFamily="2" charset="-79"/>
              </a:rPr>
              <a:t>.</a:t>
            </a:r>
          </a:p>
          <a:p>
            <a:pPr marL="514350" indent="-514350">
              <a:buFont typeface="+mj-lt"/>
              <a:buAutoNum type="arabicPeriod"/>
            </a:pPr>
            <a:r>
              <a:rPr lang="en-US" sz="3200" dirty="0" smtClean="0">
                <a:latin typeface="Baskerville Old Face" pitchFamily="18" charset="0"/>
                <a:cs typeface="Aharoni" pitchFamily="2" charset="-79"/>
              </a:rPr>
              <a:t>Copy Word, </a:t>
            </a:r>
            <a:r>
              <a:rPr lang="en-US" sz="3200" dirty="0" err="1" smtClean="0">
                <a:latin typeface="Baskerville Old Face" pitchFamily="18" charset="0"/>
                <a:cs typeface="Aharoni" pitchFamily="2" charset="-79"/>
              </a:rPr>
              <a:t>mencontoh</a:t>
            </a:r>
            <a:r>
              <a:rPr lang="en-US" sz="3200" dirty="0" smtClean="0">
                <a:latin typeface="Baskerville Old Face" pitchFamily="18" charset="0"/>
                <a:cs typeface="Aharoni" pitchFamily="2" charset="-79"/>
              </a:rPr>
              <a:t> </a:t>
            </a:r>
            <a:r>
              <a:rPr lang="en-US" sz="3200" dirty="0" err="1" smtClean="0">
                <a:latin typeface="Baskerville Old Face" pitchFamily="18" charset="0"/>
                <a:cs typeface="Aharoni" pitchFamily="2" charset="-79"/>
              </a:rPr>
              <a:t>huruf</a:t>
            </a:r>
            <a:r>
              <a:rPr lang="en-US" sz="3200" dirty="0" smtClean="0">
                <a:latin typeface="Baskerville Old Face" pitchFamily="18" charset="0"/>
                <a:cs typeface="Aharoni" pitchFamily="2" charset="-79"/>
              </a:rPr>
              <a:t>.</a:t>
            </a:r>
          </a:p>
          <a:p>
            <a:pPr marL="514350" indent="-514350">
              <a:buFont typeface="+mj-lt"/>
              <a:buAutoNum type="arabicPeriod"/>
            </a:pPr>
            <a:r>
              <a:rPr lang="en-US" sz="3200" dirty="0" smtClean="0">
                <a:latin typeface="Baskerville Old Face" pitchFamily="18" charset="0"/>
                <a:cs typeface="Aharoni" pitchFamily="2" charset="-79"/>
              </a:rPr>
              <a:t>Invented Spelling, </a:t>
            </a:r>
            <a:r>
              <a:rPr lang="en-US" sz="3200" dirty="0" err="1" smtClean="0">
                <a:latin typeface="Baskerville Old Face" pitchFamily="18" charset="0"/>
                <a:cs typeface="Aharoni" pitchFamily="2" charset="-79"/>
              </a:rPr>
              <a:t>belajar</a:t>
            </a:r>
            <a:r>
              <a:rPr lang="en-US" sz="3200" dirty="0" smtClean="0">
                <a:latin typeface="Baskerville Old Face" pitchFamily="18" charset="0"/>
                <a:cs typeface="Aharoni" pitchFamily="2" charset="-79"/>
              </a:rPr>
              <a:t> </a:t>
            </a:r>
            <a:r>
              <a:rPr lang="en-US" sz="3200" dirty="0" err="1" smtClean="0">
                <a:latin typeface="Baskerville Old Face" pitchFamily="18" charset="0"/>
                <a:cs typeface="Aharoni" pitchFamily="2" charset="-79"/>
              </a:rPr>
              <a:t>mengeja</a:t>
            </a:r>
            <a:r>
              <a:rPr lang="en-US" sz="3200" dirty="0" smtClean="0">
                <a:latin typeface="Baskerville Old Face" pitchFamily="18" charset="0"/>
                <a:cs typeface="Aharoni" pitchFamily="2" charset="-79"/>
              </a:rPr>
              <a:t>.</a:t>
            </a:r>
            <a:endParaRPr lang="en-US" sz="3200" dirty="0">
              <a:latin typeface="Baskerville Old Face" pitchFamily="18" charset="0"/>
              <a:cs typeface="Aharoni" pitchFamily="2" charset="-79"/>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latin typeface="Aharoni" pitchFamily="2" charset="-79"/>
                <a:cs typeface="Aharoni" pitchFamily="2" charset="-79"/>
              </a:rPr>
              <a:t>Identifikasi</a:t>
            </a:r>
            <a:r>
              <a:rPr lang="en-US" dirty="0" smtClean="0">
                <a:latin typeface="Aharoni" pitchFamily="2" charset="-79"/>
                <a:cs typeface="Aharoni" pitchFamily="2" charset="-79"/>
              </a:rPr>
              <a:t> </a:t>
            </a:r>
            <a:r>
              <a:rPr lang="en-US" dirty="0" err="1" smtClean="0">
                <a:latin typeface="Aharoni" pitchFamily="2" charset="-79"/>
                <a:cs typeface="Aharoni" pitchFamily="2" charset="-79"/>
              </a:rPr>
              <a:t>Kemampuan</a:t>
            </a:r>
            <a:r>
              <a:rPr lang="en-US" dirty="0" smtClean="0">
                <a:latin typeface="Aharoni" pitchFamily="2" charset="-79"/>
                <a:cs typeface="Aharoni" pitchFamily="2" charset="-79"/>
              </a:rPr>
              <a:t> </a:t>
            </a:r>
            <a:r>
              <a:rPr lang="en-US" dirty="0" err="1" smtClean="0">
                <a:latin typeface="Aharoni" pitchFamily="2" charset="-79"/>
                <a:cs typeface="Aharoni" pitchFamily="2" charset="-79"/>
              </a:rPr>
              <a:t>Menulis</a:t>
            </a:r>
            <a:r>
              <a:rPr lang="en-US" dirty="0" smtClean="0">
                <a:latin typeface="Aharoni" pitchFamily="2" charset="-79"/>
                <a:cs typeface="Aharoni" pitchFamily="2" charset="-79"/>
              </a:rPr>
              <a:t> </a:t>
            </a:r>
            <a:r>
              <a:rPr lang="en-US" dirty="0" err="1" smtClean="0">
                <a:latin typeface="Aharoni" pitchFamily="2" charset="-79"/>
                <a:cs typeface="Aharoni" pitchFamily="2" charset="-79"/>
              </a:rPr>
              <a:t>Anak</a:t>
            </a:r>
            <a:r>
              <a:rPr lang="en-US" dirty="0" smtClean="0">
                <a:latin typeface="Aharoni" pitchFamily="2" charset="-79"/>
                <a:cs typeface="Aharoni" pitchFamily="2" charset="-79"/>
              </a:rPr>
              <a:t> </a:t>
            </a:r>
            <a:r>
              <a:rPr lang="en-US" dirty="0" err="1" smtClean="0">
                <a:latin typeface="Aharoni" pitchFamily="2" charset="-79"/>
                <a:cs typeface="Aharoni" pitchFamily="2" charset="-79"/>
              </a:rPr>
              <a:t>Usia</a:t>
            </a:r>
            <a:r>
              <a:rPr lang="en-US" dirty="0" smtClean="0">
                <a:latin typeface="Aharoni" pitchFamily="2" charset="-79"/>
                <a:cs typeface="Aharoni" pitchFamily="2" charset="-79"/>
              </a:rPr>
              <a:t> </a:t>
            </a:r>
            <a:r>
              <a:rPr lang="en-US" dirty="0" err="1" smtClean="0">
                <a:latin typeface="Aharoni" pitchFamily="2" charset="-79"/>
                <a:cs typeface="Aharoni" pitchFamily="2" charset="-79"/>
              </a:rPr>
              <a:t>Dini</a:t>
            </a:r>
            <a:endParaRPr lang="en-US" dirty="0">
              <a:latin typeface="Aharoni" pitchFamily="2" charset="-79"/>
              <a:cs typeface="Aharoni" pitchFamily="2" charset="-79"/>
            </a:endParaRPr>
          </a:p>
        </p:txBody>
      </p:sp>
      <p:sp>
        <p:nvSpPr>
          <p:cNvPr id="3" name="Content Placeholder 2"/>
          <p:cNvSpPr>
            <a:spLocks noGrp="1"/>
          </p:cNvSpPr>
          <p:nvPr>
            <p:ph sz="quarter" idx="1"/>
          </p:nvPr>
        </p:nvSpPr>
        <p:spPr/>
        <p:txBody>
          <a:bodyPr/>
          <a:lstStyle/>
          <a:p>
            <a:pPr>
              <a:buFont typeface="Wingdings" pitchFamily="2" charset="2"/>
              <a:buChar char="§"/>
            </a:pPr>
            <a:r>
              <a:rPr lang="en-US" dirty="0" err="1" smtClean="0"/>
              <a:t>Kegiatan</a:t>
            </a:r>
            <a:r>
              <a:rPr lang="en-US" dirty="0" smtClean="0"/>
              <a:t> </a:t>
            </a:r>
            <a:r>
              <a:rPr lang="en-US" dirty="0" err="1" smtClean="0"/>
              <a:t>menulis</a:t>
            </a:r>
            <a:r>
              <a:rPr lang="en-US" dirty="0" smtClean="0"/>
              <a:t> </a:t>
            </a:r>
            <a:r>
              <a:rPr lang="en-US" dirty="0" err="1" smtClean="0"/>
              <a:t>harus</a:t>
            </a:r>
            <a:r>
              <a:rPr lang="en-US" dirty="0" smtClean="0"/>
              <a:t> </a:t>
            </a:r>
            <a:r>
              <a:rPr lang="en-US" dirty="0" err="1" smtClean="0"/>
              <a:t>memperhatikan</a:t>
            </a:r>
            <a:r>
              <a:rPr lang="en-US" dirty="0" smtClean="0"/>
              <a:t> </a:t>
            </a:r>
            <a:r>
              <a:rPr lang="en-US" dirty="0" err="1" smtClean="0"/>
              <a:t>kesiapan</a:t>
            </a:r>
            <a:r>
              <a:rPr lang="en-US" dirty="0" smtClean="0"/>
              <a:t> </a:t>
            </a:r>
            <a:r>
              <a:rPr lang="en-US" dirty="0" err="1" smtClean="0"/>
              <a:t>dan</a:t>
            </a:r>
            <a:r>
              <a:rPr lang="en-US" dirty="0" smtClean="0"/>
              <a:t> </a:t>
            </a:r>
            <a:r>
              <a:rPr lang="en-US" dirty="0" err="1" smtClean="0"/>
              <a:t>kematangan</a:t>
            </a:r>
            <a:r>
              <a:rPr lang="en-US" dirty="0" smtClean="0"/>
              <a:t>. </a:t>
            </a:r>
            <a:r>
              <a:rPr lang="en-US" dirty="0" err="1" smtClean="0"/>
              <a:t>Kegiatan</a:t>
            </a:r>
            <a:r>
              <a:rPr lang="en-US" dirty="0" smtClean="0"/>
              <a:t> </a:t>
            </a:r>
            <a:r>
              <a:rPr lang="en-US" dirty="0" err="1" smtClean="0"/>
              <a:t>tersebut</a:t>
            </a:r>
            <a:r>
              <a:rPr lang="en-US" dirty="0" smtClean="0"/>
              <a:t> </a:t>
            </a:r>
            <a:r>
              <a:rPr lang="en-US" dirty="0" err="1" smtClean="0"/>
              <a:t>dapat</a:t>
            </a:r>
            <a:r>
              <a:rPr lang="en-US" dirty="0" smtClean="0"/>
              <a:t> </a:t>
            </a:r>
            <a:r>
              <a:rPr lang="en-US" dirty="0" err="1" smtClean="0"/>
              <a:t>dilakukan</a:t>
            </a:r>
            <a:r>
              <a:rPr lang="en-US" dirty="0" smtClean="0"/>
              <a:t> </a:t>
            </a:r>
            <a:r>
              <a:rPr lang="en-US" dirty="0" err="1" smtClean="0"/>
              <a:t>jika</a:t>
            </a:r>
            <a:r>
              <a:rPr lang="en-US" dirty="0" smtClean="0"/>
              <a:t> </a:t>
            </a:r>
            <a:r>
              <a:rPr lang="en-US" dirty="0" err="1" smtClean="0"/>
              <a:t>perkembangan</a:t>
            </a:r>
            <a:r>
              <a:rPr lang="en-US" dirty="0" smtClean="0"/>
              <a:t> </a:t>
            </a:r>
            <a:r>
              <a:rPr lang="en-US" dirty="0" err="1" smtClean="0"/>
              <a:t>motorik</a:t>
            </a:r>
            <a:r>
              <a:rPr lang="en-US" dirty="0" smtClean="0"/>
              <a:t> </a:t>
            </a:r>
            <a:r>
              <a:rPr lang="en-US" dirty="0" err="1" smtClean="0"/>
              <a:t>halus</a:t>
            </a:r>
            <a:r>
              <a:rPr lang="en-US" dirty="0" smtClean="0"/>
              <a:t> </a:t>
            </a:r>
            <a:r>
              <a:rPr lang="en-US" dirty="0" err="1" smtClean="0"/>
              <a:t>anak</a:t>
            </a:r>
            <a:r>
              <a:rPr lang="en-US" dirty="0" smtClean="0"/>
              <a:t> </a:t>
            </a:r>
            <a:r>
              <a:rPr lang="en-US" dirty="0" err="1" smtClean="0"/>
              <a:t>telah</a:t>
            </a:r>
            <a:r>
              <a:rPr lang="en-US" dirty="0" smtClean="0"/>
              <a:t> </a:t>
            </a:r>
            <a:r>
              <a:rPr lang="en-US" dirty="0" err="1" smtClean="0"/>
              <a:t>matang</a:t>
            </a:r>
            <a:r>
              <a:rPr lang="en-US" dirty="0" smtClean="0"/>
              <a:t> </a:t>
            </a:r>
            <a:r>
              <a:rPr lang="en-US" dirty="0" err="1" smtClean="0"/>
              <a:t>dimana</a:t>
            </a:r>
            <a:r>
              <a:rPr lang="en-US" dirty="0" smtClean="0"/>
              <a:t> </a:t>
            </a:r>
            <a:r>
              <a:rPr lang="en-US" dirty="0" err="1" smtClean="0"/>
              <a:t>terlihat</a:t>
            </a:r>
            <a:r>
              <a:rPr lang="en-US" dirty="0" smtClean="0"/>
              <a:t> </a:t>
            </a:r>
            <a:r>
              <a:rPr lang="en-US" dirty="0" err="1" smtClean="0"/>
              <a:t>dari</a:t>
            </a:r>
            <a:r>
              <a:rPr lang="en-US" dirty="0" smtClean="0"/>
              <a:t> </a:t>
            </a:r>
            <a:r>
              <a:rPr lang="en-US" dirty="0" err="1" smtClean="0"/>
              <a:t>kemampuannya</a:t>
            </a:r>
            <a:r>
              <a:rPr lang="en-US" dirty="0" smtClean="0"/>
              <a:t> </a:t>
            </a:r>
            <a:r>
              <a:rPr lang="en-US" dirty="0" err="1" smtClean="0"/>
              <a:t>dalam</a:t>
            </a:r>
            <a:r>
              <a:rPr lang="en-US" dirty="0" smtClean="0"/>
              <a:t> </a:t>
            </a:r>
            <a:r>
              <a:rPr lang="en-US" dirty="0" err="1" smtClean="0"/>
              <a:t>memegang</a:t>
            </a:r>
            <a:r>
              <a:rPr lang="en-US" dirty="0" smtClean="0"/>
              <a:t> </a:t>
            </a:r>
            <a:r>
              <a:rPr lang="en-US" dirty="0" err="1" smtClean="0"/>
              <a:t>pensil</a:t>
            </a:r>
            <a:r>
              <a:rPr lang="en-US" dirty="0" smtClean="0"/>
              <a:t>.</a:t>
            </a:r>
          </a:p>
          <a:p>
            <a:pPr>
              <a:buNone/>
            </a:pPr>
            <a:endParaRPr lang="en-US" dirty="0" smtClean="0"/>
          </a:p>
          <a:p>
            <a:pPr>
              <a:buFont typeface="Wingdings" pitchFamily="2" charset="2"/>
              <a:buChar char="§"/>
            </a:pPr>
            <a:r>
              <a:rPr lang="en-US" dirty="0" err="1" smtClean="0"/>
              <a:t>dua</a:t>
            </a:r>
            <a:r>
              <a:rPr lang="en-US" dirty="0" smtClean="0"/>
              <a:t> </a:t>
            </a:r>
            <a:r>
              <a:rPr lang="en-US" dirty="0" err="1" smtClean="0"/>
              <a:t>kemampuan</a:t>
            </a:r>
            <a:r>
              <a:rPr lang="en-US" dirty="0" smtClean="0"/>
              <a:t> yang </a:t>
            </a:r>
            <a:r>
              <a:rPr lang="en-US" dirty="0" err="1" smtClean="0"/>
              <a:t>diperlukan</a:t>
            </a:r>
            <a:r>
              <a:rPr lang="en-US" dirty="0" smtClean="0"/>
              <a:t> </a:t>
            </a:r>
            <a:r>
              <a:rPr lang="en-US" dirty="0" err="1" smtClean="0"/>
              <a:t>anak</a:t>
            </a:r>
            <a:r>
              <a:rPr lang="en-US" dirty="0" smtClean="0"/>
              <a:t> </a:t>
            </a:r>
            <a:r>
              <a:rPr lang="en-US" dirty="0" err="1" smtClean="0"/>
              <a:t>untuk</a:t>
            </a:r>
            <a:r>
              <a:rPr lang="en-US" dirty="0" smtClean="0"/>
              <a:t> </a:t>
            </a:r>
            <a:r>
              <a:rPr lang="en-US" dirty="0" err="1" smtClean="0"/>
              <a:t>menulis</a:t>
            </a:r>
            <a:r>
              <a:rPr lang="en-US" dirty="0" smtClean="0"/>
              <a:t> </a:t>
            </a:r>
            <a:r>
              <a:rPr lang="en-US" dirty="0" err="1" smtClean="0"/>
              <a:t>yaitu</a:t>
            </a:r>
            <a:r>
              <a:rPr lang="en-US" dirty="0" smtClean="0"/>
              <a:t> </a:t>
            </a:r>
            <a:r>
              <a:rPr lang="en-US" dirty="0" err="1" smtClean="0"/>
              <a:t>kemampuan</a:t>
            </a:r>
            <a:r>
              <a:rPr lang="en-US" dirty="0" smtClean="0"/>
              <a:t> </a:t>
            </a:r>
            <a:r>
              <a:rPr lang="en-US" dirty="0" err="1" smtClean="0"/>
              <a:t>meniru</a:t>
            </a:r>
            <a:r>
              <a:rPr lang="en-US" dirty="0" smtClean="0"/>
              <a:t> </a:t>
            </a:r>
            <a:r>
              <a:rPr lang="en-US" dirty="0" err="1" smtClean="0"/>
              <a:t>bentuk</a:t>
            </a:r>
            <a:r>
              <a:rPr lang="en-US" dirty="0" smtClean="0"/>
              <a:t>, </a:t>
            </a:r>
            <a:r>
              <a:rPr lang="en-US" dirty="0" err="1" smtClean="0"/>
              <a:t>kemampuan</a:t>
            </a:r>
            <a:r>
              <a:rPr lang="id-ID" smtClean="0"/>
              <a:t> </a:t>
            </a:r>
            <a:r>
              <a:rPr lang="en-US" smtClean="0"/>
              <a:t>menggerakkan</a:t>
            </a:r>
            <a:r>
              <a:rPr lang="en-US" dirty="0" smtClean="0"/>
              <a:t> </a:t>
            </a:r>
            <a:r>
              <a:rPr lang="en-US" dirty="0" err="1" smtClean="0"/>
              <a:t>alat</a:t>
            </a:r>
            <a:r>
              <a:rPr lang="en-US" dirty="0" smtClean="0"/>
              <a:t> </a:t>
            </a:r>
            <a:r>
              <a:rPr lang="en-US" dirty="0" err="1" smtClean="0"/>
              <a:t>tulis</a:t>
            </a:r>
            <a:r>
              <a:rPr lang="en-US" dirty="0" smtClean="0"/>
              <a:t>.</a:t>
            </a:r>
            <a:endParaRPr lang="en-US"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an">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171</TotalTime>
  <Words>465</Words>
  <Application>Microsoft Office PowerPoint</Application>
  <PresentationFormat>On-screen Show (4:3)</PresentationFormat>
  <Paragraphs>37</Paragraphs>
  <Slides>10</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Aharoni</vt:lpstr>
      <vt:lpstr>Baskerville Old Face</vt:lpstr>
      <vt:lpstr>Georgia</vt:lpstr>
      <vt:lpstr>Tw Cen MT</vt:lpstr>
      <vt:lpstr>Wingdings</vt:lpstr>
      <vt:lpstr>Wingdings 2</vt:lpstr>
      <vt:lpstr>Median</vt:lpstr>
      <vt:lpstr>BENTUK BAHASA KE 4 </vt:lpstr>
      <vt:lpstr>MENULIS</vt:lpstr>
      <vt:lpstr>Badudu (1982) mengemukakan bahwa mnulis adalah menggunakan pena, potlot, ball point di atas kertas, kain ataupun papan yang menghasilkan huruf, kata, maupun kalimat.  Dalam Webster world Dictionary (1988) diartikan sebagai suatu kegiatan membuat pola atau menuliskan kata-kata, huruf-huruf, ataupun simbol-simbol pada suatu permukaan dngan memotong, mengukir atau menandai dengan pena atau pensil.</vt:lpstr>
      <vt:lpstr>Prinsip Pembelajaran menulis</vt:lpstr>
      <vt:lpstr>PowerPoint Presentation</vt:lpstr>
      <vt:lpstr>PowerPoint Presentation</vt:lpstr>
      <vt:lpstr>Tahapan Perkembangan Menulis</vt:lpstr>
      <vt:lpstr>Morrow (1993) 6 tahapan kemampuan menulis anak </vt:lpstr>
      <vt:lpstr>Feldman (1991) memberikan batasan tentang tahapan kemampuan menulis pada anak</vt:lpstr>
      <vt:lpstr>Identifikasi Kemampuan Menulis Anak Usia Dini</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BENTUK-BENTUK BAHASA</dc:title>
  <dc:creator>userwin-8</dc:creator>
  <cp:lastModifiedBy>asus</cp:lastModifiedBy>
  <cp:revision>15</cp:revision>
  <dcterms:created xsi:type="dcterms:W3CDTF">2019-08-30T09:44:10Z</dcterms:created>
  <dcterms:modified xsi:type="dcterms:W3CDTF">2019-11-24T01:27:22Z</dcterms:modified>
</cp:coreProperties>
</file>