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61" r:id="rId4"/>
    <p:sldId id="259" r:id="rId5"/>
    <p:sldId id="262" r:id="rId6"/>
    <p:sldId id="263" r:id="rId7"/>
    <p:sldId id="260" r:id="rId8"/>
    <p:sldId id="264" r:id="rId9"/>
    <p:sldId id="265" r:id="rId10"/>
    <p:sldId id="266" r:id="rId11"/>
    <p:sldId id="267" r:id="rId12"/>
    <p:sldId id="268" r:id="rId13"/>
    <p:sldId id="270" r:id="rId14"/>
    <p:sldId id="271" r:id="rId15"/>
    <p:sldId id="272" r:id="rId16"/>
    <p:sldId id="274" r:id="rId17"/>
    <p:sldId id="275" r:id="rId18"/>
    <p:sldId id="276" r:id="rId19"/>
    <p:sldId id="277" r:id="rId20"/>
    <p:sldId id="278" r:id="rId21"/>
    <p:sldId id="279" r:id="rId22"/>
    <p:sldId id="280" r:id="rId23"/>
    <p:sldId id="281" r:id="rId2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29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0415035-DE09-4F0E-BF44-E09712B8D3B4}" type="datetimeFigureOut">
              <a:rPr lang="id-ID" smtClean="0"/>
              <a:t>21/03/2018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415035-DE09-4F0E-BF44-E09712B8D3B4}" type="datetimeFigureOut">
              <a:rPr lang="id-ID" smtClean="0"/>
              <a:t>21/03/2018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415035-DE09-4F0E-BF44-E09712B8D3B4}" type="datetimeFigureOut">
              <a:rPr lang="id-ID" smtClean="0"/>
              <a:t>21/03/2018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0415035-DE09-4F0E-BF44-E09712B8D3B4}" type="datetimeFigureOut">
              <a:rPr lang="id-ID" smtClean="0"/>
              <a:t>21/03/2018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0415035-DE09-4F0E-BF44-E09712B8D3B4}" type="datetimeFigureOut">
              <a:rPr lang="id-ID" smtClean="0"/>
              <a:t>21/03/2018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0415035-DE09-4F0E-BF44-E09712B8D3B4}" type="datetimeFigureOut">
              <a:rPr lang="id-ID" smtClean="0"/>
              <a:t>21/03/2018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415035-DE09-4F0E-BF44-E09712B8D3B4}" type="datetimeFigureOut">
              <a:rPr lang="id-ID" smtClean="0"/>
              <a:t>21/03/2018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415035-DE09-4F0E-BF44-E09712B8D3B4}" type="datetimeFigureOut">
              <a:rPr lang="id-ID" smtClean="0"/>
              <a:t>21/03/2018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ECE86CA-3B90-4BB4-946D-249C7A3057A8}" type="slidenum">
              <a:rPr lang="id-ID" smtClean="0"/>
              <a:t>‹#›</a:t>
            </a:fld>
            <a:endParaRPr lang="id-ID"/>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A0415035-DE09-4F0E-BF44-E09712B8D3B4}" type="datetimeFigureOut">
              <a:rPr lang="id-ID" smtClean="0"/>
              <a:t>21/03/2018</a:t>
            </a:fld>
            <a:endParaRPr lang="id-ID"/>
          </a:p>
        </p:txBody>
      </p:sp>
      <p:sp>
        <p:nvSpPr>
          <p:cNvPr id="9" name="Slide Number Placeholder 8"/>
          <p:cNvSpPr>
            <a:spLocks noGrp="1"/>
          </p:cNvSpPr>
          <p:nvPr>
            <p:ph type="sldNum" sz="quarter" idx="11"/>
          </p:nvPr>
        </p:nvSpPr>
        <p:spPr/>
        <p:txBody>
          <a:bodyPr/>
          <a:lstStyle/>
          <a:p>
            <a:fld id="{4ECE86CA-3B90-4BB4-946D-249C7A3057A8}" type="slidenum">
              <a:rPr lang="id-ID" smtClean="0"/>
              <a:t>‹#›</a:t>
            </a:fld>
            <a:endParaRPr lang="id-ID"/>
          </a:p>
        </p:txBody>
      </p:sp>
      <p:sp>
        <p:nvSpPr>
          <p:cNvPr id="10" name="Footer Placeholder 9"/>
          <p:cNvSpPr>
            <a:spLocks noGrp="1"/>
          </p:cNvSpPr>
          <p:nvPr>
            <p:ph type="ftr" sz="quarter" idx="12"/>
          </p:nvPr>
        </p:nvSpPr>
        <p:spPr/>
        <p:txBody>
          <a:bodyPr/>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415035-DE09-4F0E-BF44-E09712B8D3B4}" type="datetimeFigureOut">
              <a:rPr lang="id-ID" smtClean="0"/>
              <a:t>21/03/2018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415035-DE09-4F0E-BF44-E09712B8D3B4}" type="datetimeFigureOut">
              <a:rPr lang="id-ID" smtClean="0"/>
              <a:t>21/03/2018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CE86CA-3B90-4BB4-946D-249C7A3057A8}"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4ECE86CA-3B90-4BB4-946D-249C7A3057A8}" type="slidenum">
              <a:rPr lang="id-ID" smtClean="0"/>
              <a:t>‹#›</a:t>
            </a:fld>
            <a:endParaRPr lang="id-ID"/>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id-ID"/>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0415035-DE09-4F0E-BF44-E09712B8D3B4}" type="datetimeFigureOut">
              <a:rPr lang="id-ID" smtClean="0"/>
              <a:t>21/03/2018</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556792"/>
            <a:ext cx="7556376" cy="2603375"/>
          </a:xfrm>
        </p:spPr>
        <p:txBody>
          <a:bodyPr/>
          <a:lstStyle/>
          <a:p>
            <a:r>
              <a:rPr lang="id-ID" sz="5400" dirty="0" smtClean="0"/>
              <a:t>TEKNOLOGI PENGEMASAN</a:t>
            </a:r>
            <a:endParaRPr lang="id-ID" sz="5400" dirty="0"/>
          </a:p>
        </p:txBody>
      </p:sp>
      <p:sp>
        <p:nvSpPr>
          <p:cNvPr id="3" name="Subtitle 2"/>
          <p:cNvSpPr>
            <a:spLocks noGrp="1"/>
          </p:cNvSpPr>
          <p:nvPr>
            <p:ph type="subTitle" idx="1"/>
          </p:nvPr>
        </p:nvSpPr>
        <p:spPr>
          <a:xfrm>
            <a:off x="971600" y="4293096"/>
            <a:ext cx="6832848" cy="1219200"/>
          </a:xfrm>
        </p:spPr>
        <p:txBody>
          <a:bodyPr/>
          <a:lstStyle/>
          <a:p>
            <a:r>
              <a:rPr lang="id-ID" i="1" dirty="0" smtClean="0"/>
              <a:t>M. Khoiron Ferdiansyah, STP., M.Sc</a:t>
            </a:r>
            <a:endParaRPr lang="id-ID" i="1" dirty="0"/>
          </a:p>
        </p:txBody>
      </p:sp>
    </p:spTree>
    <p:extLst>
      <p:ext uri="{BB962C8B-B14F-4D97-AF65-F5344CB8AC3E}">
        <p14:creationId xmlns:p14="http://schemas.microsoft.com/office/powerpoint/2010/main" val="15844459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96752"/>
          </a:xfrm>
        </p:spPr>
        <p:txBody>
          <a:bodyPr/>
          <a:lstStyle/>
          <a:p>
            <a:pPr algn="ctr"/>
            <a:r>
              <a:rPr lang="id-ID" b="1" dirty="0" smtClean="0"/>
              <a:t>PENDAHULUAN</a:t>
            </a:r>
            <a:endParaRPr lang="id-ID" b="1" dirty="0"/>
          </a:p>
        </p:txBody>
      </p:sp>
      <p:sp>
        <p:nvSpPr>
          <p:cNvPr id="3" name="Content Placeholder 2"/>
          <p:cNvSpPr>
            <a:spLocks noGrp="1"/>
          </p:cNvSpPr>
          <p:nvPr>
            <p:ph idx="1"/>
          </p:nvPr>
        </p:nvSpPr>
        <p:spPr>
          <a:xfrm>
            <a:off x="467544" y="1412776"/>
            <a:ext cx="7620000" cy="4800600"/>
          </a:xfrm>
        </p:spPr>
        <p:txBody>
          <a:bodyPr>
            <a:noAutofit/>
          </a:bodyPr>
          <a:lstStyle/>
          <a:p>
            <a:pPr marL="0" indent="0">
              <a:buNone/>
            </a:pPr>
            <a:r>
              <a:rPr lang="id-ID" sz="2000" b="1" dirty="0" smtClean="0"/>
              <a:t>A.    PENGERTIAN DAN RUANG LINGKUP PENGEMASAN</a:t>
            </a:r>
          </a:p>
          <a:p>
            <a:pPr marL="457200" indent="-457200">
              <a:buFont typeface="+mj-lt"/>
              <a:buAutoNum type="arabicPeriod"/>
            </a:pPr>
            <a:r>
              <a:rPr lang="id-ID" sz="2000" dirty="0" smtClean="0"/>
              <a:t>Mewadahi </a:t>
            </a:r>
            <a:r>
              <a:rPr lang="id-ID" sz="2000" dirty="0"/>
              <a:t>produk selama distribusi dari produsen hingga kekonsumen, agar produk </a:t>
            </a:r>
            <a:r>
              <a:rPr lang="id-ID" sz="2000" dirty="0" smtClean="0"/>
              <a:t>tidak tercecer</a:t>
            </a:r>
            <a:r>
              <a:rPr lang="id-ID" sz="2000" dirty="0"/>
              <a:t>, terutama untuk cairan, pasta atau butiran</a:t>
            </a:r>
          </a:p>
          <a:p>
            <a:pPr marL="457200" indent="-457200">
              <a:buFont typeface="+mj-lt"/>
              <a:buAutoNum type="arabicPeriod"/>
            </a:pPr>
            <a:r>
              <a:rPr lang="id-ID" sz="2000" dirty="0" smtClean="0"/>
              <a:t>Melindungi </a:t>
            </a:r>
            <a:r>
              <a:rPr lang="id-ID" sz="2000" dirty="0"/>
              <a:t>dan mengawetkan produk, seperti melindungi dari sinar ultraviolet, panas</a:t>
            </a:r>
            <a:r>
              <a:rPr lang="id-ID" sz="2000" dirty="0" smtClean="0"/>
              <a:t>, kelembaban </a:t>
            </a:r>
            <a:r>
              <a:rPr lang="id-ID" sz="2000" dirty="0"/>
              <a:t>udara, oksigen, benturan, kontaminasi dari kotoran dan mikroba yang </a:t>
            </a:r>
            <a:r>
              <a:rPr lang="id-ID" sz="2000" dirty="0" smtClean="0"/>
              <a:t>dapat merusak </a:t>
            </a:r>
            <a:r>
              <a:rPr lang="id-ID" sz="2000" dirty="0"/>
              <a:t>dan menurunkan mutu produk.</a:t>
            </a:r>
          </a:p>
          <a:p>
            <a:pPr marL="457200" indent="-457200">
              <a:buFont typeface="+mj-lt"/>
              <a:buAutoNum type="arabicPeriod"/>
            </a:pPr>
            <a:r>
              <a:rPr lang="id-ID" sz="2000" dirty="0" smtClean="0"/>
              <a:t>Sebagai </a:t>
            </a:r>
            <a:r>
              <a:rPr lang="id-ID" sz="2000" dirty="0"/>
              <a:t>identitas produk, dalam hal ini kemasan dapat digunakan sebagai alat komunikasi </a:t>
            </a:r>
            <a:r>
              <a:rPr lang="id-ID" sz="2000" dirty="0" smtClean="0"/>
              <a:t>dan informasi </a:t>
            </a:r>
            <a:r>
              <a:rPr lang="id-ID" sz="2000" dirty="0"/>
              <a:t>kepada konsumen melalui label yang terdapat pada kemasan.</a:t>
            </a:r>
          </a:p>
          <a:p>
            <a:pPr marL="457200" indent="-457200">
              <a:buFont typeface="+mj-lt"/>
              <a:buAutoNum type="arabicPeriod"/>
            </a:pPr>
            <a:r>
              <a:rPr lang="id-ID" sz="2000" dirty="0" smtClean="0"/>
              <a:t>Meningkatkan </a:t>
            </a:r>
            <a:r>
              <a:rPr lang="id-ID" sz="2000" dirty="0"/>
              <a:t>efisiensi, misalnya : memudahkan penghitungan (satu kemasan berisi 10, </a:t>
            </a:r>
            <a:r>
              <a:rPr lang="id-ID" sz="2000" dirty="0" smtClean="0"/>
              <a:t>1 lusin</a:t>
            </a:r>
            <a:r>
              <a:rPr lang="id-ID" sz="2000" dirty="0"/>
              <a:t>, 1 gross dan sebagainya), memudahkan pengiriman dan penyimpanan. Hal ini </a:t>
            </a:r>
            <a:r>
              <a:rPr lang="id-ID" sz="2000" dirty="0" smtClean="0"/>
              <a:t>penting dalam </a:t>
            </a:r>
            <a:r>
              <a:rPr lang="id-ID" sz="2000" dirty="0"/>
              <a:t>dunia </a:t>
            </a:r>
            <a:r>
              <a:rPr lang="id-ID" sz="2000" dirty="0" smtClean="0"/>
              <a:t>perdagangan.</a:t>
            </a:r>
            <a:endParaRPr lang="id-ID" sz="2000" dirty="0"/>
          </a:p>
        </p:txBody>
      </p:sp>
    </p:spTree>
    <p:extLst>
      <p:ext uri="{BB962C8B-B14F-4D97-AF65-F5344CB8AC3E}">
        <p14:creationId xmlns:p14="http://schemas.microsoft.com/office/powerpoint/2010/main" val="23887053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980728"/>
            <a:ext cx="7488832" cy="4525963"/>
          </a:xfrm>
        </p:spPr>
        <p:txBody>
          <a:bodyPr>
            <a:noAutofit/>
          </a:bodyPr>
          <a:lstStyle/>
          <a:p>
            <a:pPr marL="0" indent="0">
              <a:buNone/>
            </a:pPr>
            <a:r>
              <a:rPr lang="id-ID" sz="2000" b="1" dirty="0" smtClean="0"/>
              <a:t>B.    FUNGSI KEMASAN</a:t>
            </a:r>
          </a:p>
          <a:p>
            <a:pPr marL="457200" indent="-457200">
              <a:buFont typeface="+mj-lt"/>
              <a:buAutoNum type="arabicPeriod"/>
            </a:pPr>
            <a:r>
              <a:rPr lang="id-ID" sz="2000" dirty="0" smtClean="0"/>
              <a:t>Mewadahi </a:t>
            </a:r>
            <a:r>
              <a:rPr lang="id-ID" sz="2000" dirty="0"/>
              <a:t>produk selama distribusi dari produsen hingga kekonsumen, agar produk </a:t>
            </a:r>
            <a:r>
              <a:rPr lang="id-ID" sz="2000" dirty="0" smtClean="0"/>
              <a:t>tidak tercecer</a:t>
            </a:r>
            <a:r>
              <a:rPr lang="id-ID" sz="2000" dirty="0"/>
              <a:t>, terutama untuk cairan, pasta atau butiran</a:t>
            </a:r>
          </a:p>
          <a:p>
            <a:pPr marL="457200" indent="-457200">
              <a:buFont typeface="+mj-lt"/>
              <a:buAutoNum type="arabicPeriod"/>
            </a:pPr>
            <a:r>
              <a:rPr lang="id-ID" sz="2000" dirty="0" smtClean="0"/>
              <a:t>Melindungi </a:t>
            </a:r>
            <a:r>
              <a:rPr lang="id-ID" sz="2000" dirty="0"/>
              <a:t>dan mengawetkan produk, seperti melindungi dari sinar ultraviolet, panas</a:t>
            </a:r>
            <a:r>
              <a:rPr lang="id-ID" sz="2000" dirty="0" smtClean="0"/>
              <a:t>, kelembaban </a:t>
            </a:r>
            <a:r>
              <a:rPr lang="id-ID" sz="2000" dirty="0"/>
              <a:t>udara, oksigen, benturan, kontaminasi dari kotoran dan mikroba yang </a:t>
            </a:r>
            <a:r>
              <a:rPr lang="id-ID" sz="2000" dirty="0" smtClean="0"/>
              <a:t>dapat merusak </a:t>
            </a:r>
            <a:r>
              <a:rPr lang="id-ID" sz="2000" dirty="0"/>
              <a:t>dan menurunkan mutu produk.</a:t>
            </a:r>
          </a:p>
          <a:p>
            <a:pPr marL="457200" indent="-457200">
              <a:buFont typeface="+mj-lt"/>
              <a:buAutoNum type="arabicPeriod"/>
            </a:pPr>
            <a:r>
              <a:rPr lang="id-ID" sz="2000" dirty="0" smtClean="0"/>
              <a:t>Sebagai </a:t>
            </a:r>
            <a:r>
              <a:rPr lang="id-ID" sz="2000" dirty="0"/>
              <a:t>identitas produk, dalam hal ini kemasan dapat digunakan sebagai alat komunikasi </a:t>
            </a:r>
            <a:r>
              <a:rPr lang="id-ID" sz="2000" dirty="0" smtClean="0"/>
              <a:t>dan informasi </a:t>
            </a:r>
            <a:r>
              <a:rPr lang="id-ID" sz="2000" dirty="0"/>
              <a:t>kepada konsumen melalui label yang terdapat pada kemasan.</a:t>
            </a:r>
          </a:p>
          <a:p>
            <a:pPr marL="457200" indent="-457200">
              <a:buFont typeface="+mj-lt"/>
              <a:buAutoNum type="arabicPeriod"/>
            </a:pPr>
            <a:r>
              <a:rPr lang="id-ID" sz="2000" dirty="0" smtClean="0"/>
              <a:t>Meningkatkan </a:t>
            </a:r>
            <a:r>
              <a:rPr lang="id-ID" sz="2000" dirty="0"/>
              <a:t>efisiensi, misalnya : memudahkan penghitungan (satu kemasan berisi 10, </a:t>
            </a:r>
            <a:r>
              <a:rPr lang="id-ID" sz="2000" dirty="0" smtClean="0"/>
              <a:t>1 lusin</a:t>
            </a:r>
            <a:r>
              <a:rPr lang="id-ID" sz="2000" dirty="0"/>
              <a:t>, 1 gross dan sebagainya), memudahkan pengiriman dan penyimpanan. Hal ini </a:t>
            </a:r>
            <a:r>
              <a:rPr lang="id-ID" sz="2000" dirty="0" smtClean="0"/>
              <a:t>penting dalam </a:t>
            </a:r>
            <a:r>
              <a:rPr lang="id-ID" sz="2000" dirty="0"/>
              <a:t>dunia </a:t>
            </a:r>
            <a:r>
              <a:rPr lang="id-ID" sz="2000" dirty="0" smtClean="0"/>
              <a:t>perdagangan.</a:t>
            </a:r>
            <a:endParaRPr lang="id-ID" sz="2000" dirty="0"/>
          </a:p>
        </p:txBody>
      </p:sp>
    </p:spTree>
    <p:extLst>
      <p:ext uri="{BB962C8B-B14F-4D97-AF65-F5344CB8AC3E}">
        <p14:creationId xmlns:p14="http://schemas.microsoft.com/office/powerpoint/2010/main" val="319914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7499176" cy="5505475"/>
          </a:xfrm>
        </p:spPr>
        <p:txBody>
          <a:bodyPr>
            <a:normAutofit/>
          </a:bodyPr>
          <a:lstStyle/>
          <a:p>
            <a:pPr marL="457200" indent="-457200">
              <a:buFont typeface="+mj-lt"/>
              <a:buAutoNum type="arabicPeriod"/>
            </a:pPr>
            <a:endParaRPr lang="id-ID" sz="2000" dirty="0"/>
          </a:p>
          <a:p>
            <a:pPr marL="457200" indent="-457200">
              <a:buFont typeface="+mj-lt"/>
              <a:buAutoNum type="arabicPeriod" startAt="5"/>
            </a:pPr>
            <a:r>
              <a:rPr lang="id-ID" sz="2000" dirty="0"/>
              <a:t>Melindungi pengaruh buruk dari luar, Melindungi pengaruh buruk dari produk di dalamnya, misalnya jika produk yang dikemas berupa produk yang berbau tajam, atau produk berbahaya seperti air keras, gas beracun dan produk yang dapat menularkan warna, maka dengan mengemas produk ini dapat melindungi produk-produk lain di sekitarnya.</a:t>
            </a:r>
          </a:p>
          <a:p>
            <a:pPr marL="457200" indent="-457200">
              <a:buFont typeface="+mj-lt"/>
              <a:buAutoNum type="arabicPeriod" startAt="5"/>
            </a:pPr>
            <a:r>
              <a:rPr lang="id-ID" sz="2000" dirty="0"/>
              <a:t>Memperluas pemakaian dan pemasaran produk, misalnya penjualan kecap dan syrup mengalami peningkatan sebagai akibat dari penggunaan kemasan botol plastik.</a:t>
            </a:r>
          </a:p>
          <a:p>
            <a:pPr marL="457200" indent="-457200">
              <a:buFont typeface="+mj-lt"/>
              <a:buAutoNum type="arabicPeriod" startAt="5"/>
            </a:pPr>
            <a:r>
              <a:rPr lang="id-ID" sz="2000" dirty="0"/>
              <a:t>Menambah daya tarik calon pembeli</a:t>
            </a:r>
          </a:p>
          <a:p>
            <a:pPr marL="457200" indent="-457200">
              <a:buFont typeface="+mj-lt"/>
              <a:buAutoNum type="arabicPeriod" startAt="5"/>
            </a:pPr>
            <a:r>
              <a:rPr lang="id-ID" sz="2000" dirty="0"/>
              <a:t>Sarana informasi dan iklan</a:t>
            </a:r>
          </a:p>
          <a:p>
            <a:pPr marL="457200" indent="-457200">
              <a:buFont typeface="+mj-lt"/>
              <a:buAutoNum type="arabicPeriod" startAt="5"/>
            </a:pPr>
            <a:r>
              <a:rPr lang="id-ID" sz="2000" dirty="0"/>
              <a:t>Memberi kenyamanan bagi pemakai.</a:t>
            </a:r>
          </a:p>
        </p:txBody>
      </p:sp>
    </p:spTree>
    <p:extLst>
      <p:ext uri="{BB962C8B-B14F-4D97-AF65-F5344CB8AC3E}">
        <p14:creationId xmlns:p14="http://schemas.microsoft.com/office/powerpoint/2010/main" val="996183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7643192" cy="5616624"/>
          </a:xfrm>
        </p:spPr>
        <p:txBody>
          <a:bodyPr>
            <a:normAutofit lnSpcReduction="10000"/>
          </a:bodyPr>
          <a:lstStyle/>
          <a:p>
            <a:pPr marL="0" indent="0">
              <a:buNone/>
            </a:pPr>
            <a:r>
              <a:rPr lang="id-ID" b="1" dirty="0" smtClean="0"/>
              <a:t>C. KLASIFIKASI KEMASAN</a:t>
            </a:r>
          </a:p>
          <a:p>
            <a:pPr marL="0" indent="0">
              <a:buNone/>
            </a:pPr>
            <a:r>
              <a:rPr lang="fi-FI" b="1" dirty="0"/>
              <a:t>1. Klasifikasi kemasan berdasarkan frekwensi pemakaian :</a:t>
            </a:r>
          </a:p>
          <a:p>
            <a:pPr marL="457200" indent="-457200">
              <a:buFont typeface="+mj-lt"/>
              <a:buAutoNum type="alphaLcPeriod"/>
            </a:pPr>
            <a:r>
              <a:rPr lang="id-ID" dirty="0" smtClean="0"/>
              <a:t>Kemasan </a:t>
            </a:r>
            <a:r>
              <a:rPr lang="id-ID" dirty="0"/>
              <a:t>sekali pakai (</a:t>
            </a:r>
            <a:r>
              <a:rPr lang="id-ID" i="1" dirty="0"/>
              <a:t>disposable</a:t>
            </a:r>
            <a:r>
              <a:rPr lang="id-ID" dirty="0"/>
              <a:t>) , yaitu kemasan yang langsung dibuang setelah dipakai</a:t>
            </a:r>
            <a:r>
              <a:rPr lang="id-ID" dirty="0" smtClean="0"/>
              <a:t>. Contoh </a:t>
            </a:r>
            <a:r>
              <a:rPr lang="id-ID" dirty="0"/>
              <a:t>bungkus plastik untuk es, permen, bungkus dari daun-daunan, karton dus </a:t>
            </a:r>
            <a:r>
              <a:rPr lang="id-ID" dirty="0" smtClean="0"/>
              <a:t>minuman sari </a:t>
            </a:r>
            <a:r>
              <a:rPr lang="id-ID" dirty="0"/>
              <a:t>buah, kaleng hermetis.</a:t>
            </a:r>
          </a:p>
          <a:p>
            <a:pPr marL="457200" indent="-457200">
              <a:buFont typeface="+mj-lt"/>
              <a:buAutoNum type="alphaLcPeriod"/>
            </a:pPr>
            <a:r>
              <a:rPr lang="id-ID" dirty="0" smtClean="0"/>
              <a:t>Kemasan </a:t>
            </a:r>
            <a:r>
              <a:rPr lang="id-ID" dirty="0"/>
              <a:t>yang dapat dipakai berulangkali (</a:t>
            </a:r>
            <a:r>
              <a:rPr lang="id-ID" i="1" dirty="0"/>
              <a:t>multitrip</a:t>
            </a:r>
            <a:r>
              <a:rPr lang="id-ID" dirty="0"/>
              <a:t>), </a:t>
            </a:r>
            <a:r>
              <a:rPr lang="id-ID" dirty="0" smtClean="0"/>
              <a:t>contoh: </a:t>
            </a:r>
            <a:r>
              <a:rPr lang="id-ID" dirty="0"/>
              <a:t>botol minuman, botol kecap</a:t>
            </a:r>
            <a:r>
              <a:rPr lang="id-ID" dirty="0" smtClean="0"/>
              <a:t>, botol </a:t>
            </a:r>
            <a:r>
              <a:rPr lang="id-ID" dirty="0"/>
              <a:t>sirup. Penggunaan kemasan secara berulang berhubungan dengan tingkat </a:t>
            </a:r>
            <a:r>
              <a:rPr lang="id-ID" dirty="0" smtClean="0"/>
              <a:t>kontaminasi, sehingga </a:t>
            </a:r>
            <a:r>
              <a:rPr lang="id-ID" dirty="0"/>
              <a:t>kebersihannya harus diperhatikan.</a:t>
            </a:r>
          </a:p>
          <a:p>
            <a:pPr marL="457200" indent="-457200">
              <a:buFont typeface="+mj-lt"/>
              <a:buAutoNum type="alphaLcPeriod"/>
            </a:pPr>
            <a:r>
              <a:rPr lang="sv-SE" dirty="0" smtClean="0"/>
              <a:t>Kemasan </a:t>
            </a:r>
            <a:r>
              <a:rPr lang="sv-SE" dirty="0"/>
              <a:t>atau wadah yang tidak dibuang atau dikembalikan oleh konsumen (</a:t>
            </a:r>
            <a:r>
              <a:rPr lang="sv-SE" i="1" dirty="0" smtClean="0"/>
              <a:t>semi</a:t>
            </a:r>
            <a:r>
              <a:rPr lang="id-ID" i="1" dirty="0" smtClean="0"/>
              <a:t> disposable</a:t>
            </a:r>
            <a:r>
              <a:rPr lang="id-ID" dirty="0"/>
              <a:t>), tapi digunakan untuk kepentingan lain oleh konsumen, misalnya botol untuk </a:t>
            </a:r>
            <a:r>
              <a:rPr lang="id-ID" dirty="0" smtClean="0"/>
              <a:t>tempat air </a:t>
            </a:r>
            <a:r>
              <a:rPr lang="id-ID" dirty="0"/>
              <a:t>minum dirumah, kaleng susu untuk tempat gula, kaleng biskuit untuk tempat kerupuk</a:t>
            </a:r>
            <a:r>
              <a:rPr lang="id-ID" dirty="0" smtClean="0"/>
              <a:t>, wadah </a:t>
            </a:r>
            <a:r>
              <a:rPr lang="id-ID" dirty="0"/>
              <a:t>jam untuk merica dan lain-lain. Penggunaan kemasan untuk kepentingan lain </a:t>
            </a:r>
            <a:r>
              <a:rPr lang="id-ID" dirty="0" smtClean="0"/>
              <a:t>ini berhubungan </a:t>
            </a:r>
            <a:r>
              <a:rPr lang="id-ID" dirty="0"/>
              <a:t>dengan tingkat toksikasi.</a:t>
            </a:r>
          </a:p>
        </p:txBody>
      </p:sp>
    </p:spTree>
    <p:extLst>
      <p:ext uri="{BB962C8B-B14F-4D97-AF65-F5344CB8AC3E}">
        <p14:creationId xmlns:p14="http://schemas.microsoft.com/office/powerpoint/2010/main" val="20352497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7643192" cy="5433467"/>
          </a:xfrm>
        </p:spPr>
        <p:txBody>
          <a:bodyPr>
            <a:normAutofit/>
          </a:bodyPr>
          <a:lstStyle/>
          <a:p>
            <a:pPr marL="0" indent="0">
              <a:buNone/>
            </a:pPr>
            <a:r>
              <a:rPr lang="id-ID" b="1" dirty="0"/>
              <a:t>2. Klasifikasi kemasan berdasarkan struktur sistem kemas </a:t>
            </a:r>
            <a:endParaRPr lang="id-ID" b="1" dirty="0" smtClean="0"/>
          </a:p>
          <a:p>
            <a:pPr marL="0" indent="0">
              <a:buNone/>
            </a:pPr>
            <a:r>
              <a:rPr lang="id-ID" b="1" dirty="0"/>
              <a:t> </a:t>
            </a:r>
            <a:r>
              <a:rPr lang="id-ID" b="1" dirty="0" smtClean="0"/>
              <a:t>   (</a:t>
            </a:r>
            <a:r>
              <a:rPr lang="id-ID" b="1" dirty="0"/>
              <a:t>kontak produk dengan kemasan) </a:t>
            </a:r>
          </a:p>
          <a:p>
            <a:pPr marL="457200" indent="-457200">
              <a:buFont typeface="+mj-lt"/>
              <a:buAutoNum type="alphaLcPeriod"/>
            </a:pPr>
            <a:r>
              <a:rPr lang="id-ID" dirty="0" smtClean="0"/>
              <a:t>Kemasan </a:t>
            </a:r>
            <a:r>
              <a:rPr lang="id-ID" dirty="0"/>
              <a:t>primer, yaitu kemasan yang langsung mewadahi atau membungkus </a:t>
            </a:r>
            <a:r>
              <a:rPr lang="id-ID" dirty="0" smtClean="0"/>
              <a:t>bahan pangan</a:t>
            </a:r>
            <a:r>
              <a:rPr lang="id-ID" dirty="0"/>
              <a:t>. Misalnya kaleng susu, botol minuman, bungkus tempe.</a:t>
            </a:r>
          </a:p>
          <a:p>
            <a:pPr marL="457200" indent="-457200">
              <a:buFont typeface="+mj-lt"/>
              <a:buAutoNum type="alphaLcPeriod"/>
            </a:pPr>
            <a:r>
              <a:rPr lang="id-ID" dirty="0" smtClean="0"/>
              <a:t>Kemasan </a:t>
            </a:r>
            <a:r>
              <a:rPr lang="id-ID" dirty="0"/>
              <a:t>sekunder, yaitu kemasan yang fungsi utamanya melindungi </a:t>
            </a:r>
            <a:r>
              <a:rPr lang="id-ID" dirty="0" smtClean="0"/>
              <a:t>kelompok-kelompok kemasan </a:t>
            </a:r>
            <a:r>
              <a:rPr lang="id-ID" dirty="0"/>
              <a:t>lain. Misalnya kotak karton untuk wadah susu dalam kaleng, kotak kayu untuk </a:t>
            </a:r>
            <a:r>
              <a:rPr lang="id-ID" dirty="0" smtClean="0"/>
              <a:t>buah </a:t>
            </a:r>
            <a:r>
              <a:rPr lang="nb-NO" dirty="0" smtClean="0"/>
              <a:t>yang </a:t>
            </a:r>
            <a:r>
              <a:rPr lang="nb-NO" dirty="0"/>
              <a:t>dibungkus, keranjang tempe dan sebagainya.</a:t>
            </a:r>
          </a:p>
          <a:p>
            <a:pPr marL="457200" indent="-457200">
              <a:buFont typeface="+mj-lt"/>
              <a:buAutoNum type="alphaLcPeriod"/>
            </a:pPr>
            <a:r>
              <a:rPr lang="id-ID" dirty="0" smtClean="0"/>
              <a:t>Kemasar </a:t>
            </a:r>
            <a:r>
              <a:rPr lang="id-ID" dirty="0"/>
              <a:t>tersier, kuartener yaitu kemasan </a:t>
            </a:r>
            <a:r>
              <a:rPr lang="id-ID" dirty="0" smtClean="0"/>
              <a:t>untuk mengemas </a:t>
            </a:r>
            <a:r>
              <a:rPr lang="id-ID" dirty="0"/>
              <a:t>setelah kemasan primer</a:t>
            </a:r>
            <a:r>
              <a:rPr lang="id-ID" dirty="0" smtClean="0"/>
              <a:t>, sekunder </a:t>
            </a:r>
            <a:r>
              <a:rPr lang="id-ID" dirty="0"/>
              <a:t>atau tersier. Kemasan ini digunakan untuk pelindung selama pengangkutan</a:t>
            </a:r>
            <a:r>
              <a:rPr lang="id-ID" dirty="0" smtClean="0"/>
              <a:t>. Misalnya </a:t>
            </a:r>
            <a:r>
              <a:rPr lang="id-ID" dirty="0"/>
              <a:t>jeruk yang sudah dibungkus, dimasukkan ke dalam kardus kemudian dimasukkan </a:t>
            </a:r>
            <a:r>
              <a:rPr lang="id-ID" dirty="0" smtClean="0"/>
              <a:t>ke dalam </a:t>
            </a:r>
            <a:r>
              <a:rPr lang="id-ID" dirty="0"/>
              <a:t>kotak dan setelah itu ke dalam peti kemas.</a:t>
            </a:r>
          </a:p>
        </p:txBody>
      </p:sp>
    </p:spTree>
    <p:extLst>
      <p:ext uri="{BB962C8B-B14F-4D97-AF65-F5344CB8AC3E}">
        <p14:creationId xmlns:p14="http://schemas.microsoft.com/office/powerpoint/2010/main" val="3419968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7643192" cy="5577483"/>
          </a:xfrm>
        </p:spPr>
        <p:txBody>
          <a:bodyPr>
            <a:normAutofit/>
          </a:bodyPr>
          <a:lstStyle/>
          <a:p>
            <a:pPr marL="0" indent="0">
              <a:buNone/>
            </a:pPr>
            <a:r>
              <a:rPr lang="fi-FI" b="1" dirty="0"/>
              <a:t>3. Klasifikasi kemasan berdasarkan sifat </a:t>
            </a:r>
            <a:r>
              <a:rPr lang="fi-FI" b="1" dirty="0" smtClean="0"/>
              <a:t>keka</a:t>
            </a:r>
            <a:r>
              <a:rPr lang="id-ID" b="1" dirty="0"/>
              <a:t>k</a:t>
            </a:r>
            <a:r>
              <a:rPr lang="fi-FI" b="1" dirty="0" smtClean="0"/>
              <a:t>uan </a:t>
            </a:r>
            <a:r>
              <a:rPr lang="fi-FI" b="1" dirty="0"/>
              <a:t>bahan </a:t>
            </a:r>
            <a:endParaRPr lang="id-ID" b="1" dirty="0" smtClean="0"/>
          </a:p>
          <a:p>
            <a:pPr marL="0" indent="0">
              <a:buNone/>
            </a:pPr>
            <a:r>
              <a:rPr lang="id-ID" b="1" dirty="0"/>
              <a:t> </a:t>
            </a:r>
            <a:r>
              <a:rPr lang="id-ID" b="1" dirty="0" smtClean="0"/>
              <a:t>   </a:t>
            </a:r>
            <a:r>
              <a:rPr lang="fi-FI" b="1" dirty="0" smtClean="0"/>
              <a:t>kemasan </a:t>
            </a:r>
            <a:r>
              <a:rPr lang="fi-FI" b="1" dirty="0"/>
              <a:t>:</a:t>
            </a:r>
          </a:p>
          <a:p>
            <a:pPr marL="457200" indent="-457200">
              <a:buFont typeface="+mj-lt"/>
              <a:buAutoNum type="alphaLcPeriod"/>
            </a:pPr>
            <a:r>
              <a:rPr lang="id-ID" dirty="0" smtClean="0"/>
              <a:t>Kemasan </a:t>
            </a:r>
            <a:r>
              <a:rPr lang="id-ID" dirty="0"/>
              <a:t>fleksibel yaitu bahan kemasan yang mudah dilenturkan tanpa adanya retak </a:t>
            </a:r>
            <a:r>
              <a:rPr lang="id-ID" dirty="0" smtClean="0"/>
              <a:t>atau patah</a:t>
            </a:r>
            <a:r>
              <a:rPr lang="id-ID" dirty="0"/>
              <a:t>. Misalnya plastik, kertas dan foil.</a:t>
            </a:r>
          </a:p>
          <a:p>
            <a:pPr marL="457200" indent="-457200">
              <a:buFont typeface="+mj-lt"/>
              <a:buAutoNum type="alphaLcPeriod"/>
            </a:pPr>
            <a:r>
              <a:rPr lang="id-ID" dirty="0" smtClean="0"/>
              <a:t>Kemasan </a:t>
            </a:r>
            <a:r>
              <a:rPr lang="id-ID" dirty="0"/>
              <a:t>kaku yaitu bahan kemas yang bersifat keras, kaku, tidak tahan lenturan, patah </a:t>
            </a:r>
            <a:r>
              <a:rPr lang="id-ID" dirty="0" smtClean="0"/>
              <a:t>bila dibengkokkan </a:t>
            </a:r>
            <a:r>
              <a:rPr lang="id-ID" dirty="0"/>
              <a:t>relatif lebih tebal dari kemasan fleksibel. Misalnya kayu, gelas dan logam.</a:t>
            </a:r>
          </a:p>
          <a:p>
            <a:pPr marL="457200" indent="-457200">
              <a:buFont typeface="+mj-lt"/>
              <a:buAutoNum type="alphaLcPeriod"/>
            </a:pPr>
            <a:r>
              <a:rPr lang="id-ID" dirty="0" smtClean="0"/>
              <a:t>Kemasan </a:t>
            </a:r>
            <a:r>
              <a:rPr lang="id-ID" dirty="0"/>
              <a:t>semi kaku/semi fleksibel yaitu bahan kemas yan memiliki sifat-sifat </a:t>
            </a:r>
            <a:r>
              <a:rPr lang="id-ID" dirty="0" smtClean="0"/>
              <a:t>antara kemasan </a:t>
            </a:r>
            <a:r>
              <a:rPr lang="id-ID" dirty="0"/>
              <a:t>fleksibel dan kemasan kaku. Misalnya botol plastik (susu, kecap, saus), dan </a:t>
            </a:r>
            <a:r>
              <a:rPr lang="id-ID" dirty="0" smtClean="0"/>
              <a:t>wadah bahan </a:t>
            </a:r>
            <a:r>
              <a:rPr lang="id-ID" dirty="0"/>
              <a:t>yang berbentuk pasta.</a:t>
            </a:r>
          </a:p>
        </p:txBody>
      </p:sp>
    </p:spTree>
    <p:extLst>
      <p:ext uri="{BB962C8B-B14F-4D97-AF65-F5344CB8AC3E}">
        <p14:creationId xmlns:p14="http://schemas.microsoft.com/office/powerpoint/2010/main" val="19521635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7715200" cy="6048672"/>
          </a:xfrm>
        </p:spPr>
        <p:txBody>
          <a:bodyPr>
            <a:normAutofit lnSpcReduction="10000"/>
          </a:bodyPr>
          <a:lstStyle/>
          <a:p>
            <a:pPr marL="0" indent="0">
              <a:buNone/>
            </a:pPr>
            <a:r>
              <a:rPr lang="id-ID" b="1" dirty="0"/>
              <a:t>4. Klasifikasi kemasan berdasarkan sifat perlindungan </a:t>
            </a:r>
            <a:endParaRPr lang="id-ID" b="1" dirty="0" smtClean="0"/>
          </a:p>
          <a:p>
            <a:pPr marL="0" indent="0">
              <a:buNone/>
            </a:pPr>
            <a:r>
              <a:rPr lang="id-ID" b="1" dirty="0"/>
              <a:t> </a:t>
            </a:r>
            <a:r>
              <a:rPr lang="id-ID" b="1" dirty="0" smtClean="0"/>
              <a:t>   terhadap </a:t>
            </a:r>
            <a:r>
              <a:rPr lang="id-ID" b="1" dirty="0"/>
              <a:t>lingkungan :</a:t>
            </a:r>
          </a:p>
          <a:p>
            <a:pPr marL="457200" indent="-457200">
              <a:buFont typeface="+mj-lt"/>
              <a:buAutoNum type="alphaLcPeriod"/>
            </a:pPr>
            <a:r>
              <a:rPr lang="id-ID" dirty="0" smtClean="0"/>
              <a:t>Kemasan </a:t>
            </a:r>
            <a:r>
              <a:rPr lang="id-ID" dirty="0"/>
              <a:t>hermetis (tahan uap dan gas) yaitu kemasan yang secara sempurna tidak </a:t>
            </a:r>
            <a:r>
              <a:rPr lang="id-ID" dirty="0" smtClean="0"/>
              <a:t>dapat dilalui </a:t>
            </a:r>
            <a:r>
              <a:rPr lang="id-ID" dirty="0"/>
              <a:t>oleh gas, udara atau uap air sehingga selama masih hermetis wadah ini tidak </a:t>
            </a:r>
            <a:r>
              <a:rPr lang="id-ID" dirty="0" smtClean="0"/>
              <a:t>dapat dilalui </a:t>
            </a:r>
            <a:r>
              <a:rPr lang="id-ID" dirty="0"/>
              <a:t>oleh bakteri, kapang, ragi dan debu. Misalnya kaleng, botol gelas yang ditutup </a:t>
            </a:r>
            <a:r>
              <a:rPr lang="id-ID" dirty="0" smtClean="0"/>
              <a:t>secara hermetis</a:t>
            </a:r>
            <a:r>
              <a:rPr lang="id-ID" dirty="0"/>
              <a:t>. Kemasan hermetis dapat juga memberikan bau dari wadah itu sendiri, </a:t>
            </a:r>
            <a:r>
              <a:rPr lang="id-ID" dirty="0" smtClean="0"/>
              <a:t>misalnya kaleng </a:t>
            </a:r>
            <a:r>
              <a:rPr lang="id-ID" dirty="0"/>
              <a:t>yang tidak berenamel.</a:t>
            </a:r>
          </a:p>
          <a:p>
            <a:pPr marL="457200" indent="-457200">
              <a:buFont typeface="+mj-lt"/>
              <a:buAutoNum type="alphaLcPeriod"/>
            </a:pPr>
            <a:r>
              <a:rPr lang="id-ID" dirty="0" smtClean="0"/>
              <a:t>Kemasan </a:t>
            </a:r>
            <a:r>
              <a:rPr lang="id-ID" dirty="0"/>
              <a:t>tahan cahaya yaitu wadah yang tidak bersifat transparan, misalnya </a:t>
            </a:r>
            <a:r>
              <a:rPr lang="id-ID" dirty="0" smtClean="0"/>
              <a:t>kemasan logam</a:t>
            </a:r>
            <a:r>
              <a:rPr lang="id-ID" dirty="0"/>
              <a:t>, kertas dan foil. Kemasan ini cocok untuk bahan pangan yang mengandung lemak </a:t>
            </a:r>
            <a:r>
              <a:rPr lang="id-ID" dirty="0" smtClean="0"/>
              <a:t>dan vitamin </a:t>
            </a:r>
            <a:r>
              <a:rPr lang="id-ID" dirty="0"/>
              <a:t>yang tinggi, serta makanan hasil fermentasi, karena cahaya dapat mengaktifkan </a:t>
            </a:r>
            <a:r>
              <a:rPr lang="id-ID" dirty="0" smtClean="0"/>
              <a:t>reaksi kimia </a:t>
            </a:r>
            <a:r>
              <a:rPr lang="id-ID" dirty="0"/>
              <a:t>dan aktivitas enzim.</a:t>
            </a:r>
          </a:p>
          <a:p>
            <a:pPr marL="457200" indent="-457200">
              <a:buFont typeface="+mj-lt"/>
              <a:buAutoNum type="alphaLcPeriod"/>
            </a:pPr>
            <a:r>
              <a:rPr lang="fi-FI" dirty="0" smtClean="0"/>
              <a:t>Kemasan </a:t>
            </a:r>
            <a:r>
              <a:rPr lang="fi-FI" dirty="0"/>
              <a:t>tahan suhu tinggi, yaitu kemasan untuk bahan yang memerlukan </a:t>
            </a:r>
            <a:r>
              <a:rPr lang="fi-FI" dirty="0" smtClean="0"/>
              <a:t>proses</a:t>
            </a:r>
            <a:r>
              <a:rPr lang="id-ID" dirty="0" smtClean="0"/>
              <a:t> pemanasan</a:t>
            </a:r>
            <a:r>
              <a:rPr lang="id-ID" dirty="0"/>
              <a:t>, pasteurisasi dan sterilisasi. Umumnya terbuat dari logam dan gelas.</a:t>
            </a:r>
          </a:p>
        </p:txBody>
      </p:sp>
    </p:spTree>
    <p:extLst>
      <p:ext uri="{BB962C8B-B14F-4D97-AF65-F5344CB8AC3E}">
        <p14:creationId xmlns:p14="http://schemas.microsoft.com/office/powerpoint/2010/main" val="1255372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7715200" cy="5721499"/>
          </a:xfrm>
        </p:spPr>
        <p:txBody>
          <a:bodyPr/>
          <a:lstStyle/>
          <a:p>
            <a:pPr marL="0" indent="0">
              <a:buNone/>
            </a:pPr>
            <a:r>
              <a:rPr lang="fi-FI" b="1" dirty="0"/>
              <a:t>5. Klasifikasi kemasan berdasarkan tingkat kesiapan </a:t>
            </a:r>
            <a:endParaRPr lang="id-ID" b="1" dirty="0" smtClean="0"/>
          </a:p>
          <a:p>
            <a:pPr marL="0" indent="0">
              <a:buNone/>
            </a:pPr>
            <a:r>
              <a:rPr lang="id-ID" b="1" dirty="0"/>
              <a:t> </a:t>
            </a:r>
            <a:r>
              <a:rPr lang="id-ID" b="1" dirty="0" smtClean="0"/>
              <a:t>   </a:t>
            </a:r>
            <a:r>
              <a:rPr lang="fi-FI" b="1" dirty="0" smtClean="0"/>
              <a:t>pakai </a:t>
            </a:r>
            <a:r>
              <a:rPr lang="fi-FI" b="1" dirty="0"/>
              <a:t>(perakitan) :</a:t>
            </a:r>
          </a:p>
          <a:p>
            <a:pPr marL="457200" indent="-457200">
              <a:buFont typeface="+mj-lt"/>
              <a:buAutoNum type="alphaLcPeriod"/>
            </a:pPr>
            <a:r>
              <a:rPr lang="id-ID" dirty="0" smtClean="0"/>
              <a:t>Wadah </a:t>
            </a:r>
            <a:r>
              <a:rPr lang="id-ID" dirty="0"/>
              <a:t>siap pakai yaitu bahan kemasan yang siap untuk diisi dengan bentuk yang </a:t>
            </a:r>
            <a:r>
              <a:rPr lang="id-ID" dirty="0" smtClean="0"/>
              <a:t>telah sempurna</a:t>
            </a:r>
            <a:r>
              <a:rPr lang="id-ID" dirty="0"/>
              <a:t>. Contoh : botol, wadah kaleng dan sebagainya.</a:t>
            </a:r>
          </a:p>
          <a:p>
            <a:pPr marL="457200" indent="-457200">
              <a:buFont typeface="+mj-lt"/>
              <a:buAutoNum type="alphaLcPeriod"/>
            </a:pPr>
            <a:r>
              <a:rPr lang="id-ID" dirty="0" smtClean="0"/>
              <a:t>Wadah </a:t>
            </a:r>
            <a:r>
              <a:rPr lang="id-ID" dirty="0"/>
              <a:t>siap dirakit / wadah lipatan yaitu kemasan yang masih memerlukan </a:t>
            </a:r>
            <a:r>
              <a:rPr lang="id-ID" dirty="0" smtClean="0"/>
              <a:t>tahap perakitan </a:t>
            </a:r>
            <a:r>
              <a:rPr lang="id-ID" dirty="0"/>
              <a:t>sebelum diisi. Misalnya kaleng dalam bentuk lembaran (flat) dan silinder fleksibel</a:t>
            </a:r>
            <a:r>
              <a:rPr lang="id-ID" dirty="0" smtClean="0"/>
              <a:t>, wadah </a:t>
            </a:r>
            <a:r>
              <a:rPr lang="id-ID" dirty="0"/>
              <a:t>yang terbuat dari kertas, foil atau plastik. Keuntungan penggunaan wadah siap </a:t>
            </a:r>
            <a:r>
              <a:rPr lang="id-ID" dirty="0" smtClean="0"/>
              <a:t>dirakit </a:t>
            </a:r>
            <a:r>
              <a:rPr lang="sv-SE" dirty="0" smtClean="0"/>
              <a:t>ini </a:t>
            </a:r>
            <a:r>
              <a:rPr lang="sv-SE" dirty="0"/>
              <a:t>adalah penghematan ruang dan kebebasan dalam menentukan ukuran.</a:t>
            </a:r>
            <a:endParaRPr lang="id-ID" dirty="0"/>
          </a:p>
        </p:txBody>
      </p:sp>
    </p:spTree>
    <p:extLst>
      <p:ext uri="{BB962C8B-B14F-4D97-AF65-F5344CB8AC3E}">
        <p14:creationId xmlns:p14="http://schemas.microsoft.com/office/powerpoint/2010/main" val="40891601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Autofit/>
          </a:bodyPr>
          <a:lstStyle/>
          <a:p>
            <a:pPr marL="0" indent="0">
              <a:buNone/>
            </a:pPr>
            <a:r>
              <a:rPr lang="fi-FI" sz="2000" b="1" dirty="0"/>
              <a:t>D. </a:t>
            </a:r>
            <a:r>
              <a:rPr lang="fi-FI" sz="2000" b="1" dirty="0" smtClean="0"/>
              <a:t>JENIS-JENIS </a:t>
            </a:r>
            <a:r>
              <a:rPr lang="fi-FI" sz="2000" b="1" dirty="0"/>
              <a:t>KEMASAN UNTUK BAHAN </a:t>
            </a:r>
            <a:r>
              <a:rPr lang="fi-FI" sz="2000" b="1" dirty="0" smtClean="0"/>
              <a:t>PANGAN</a:t>
            </a:r>
            <a:endParaRPr lang="id-ID" sz="2000" b="1" dirty="0" smtClean="0"/>
          </a:p>
          <a:p>
            <a:pPr marL="0" indent="0">
              <a:buNone/>
            </a:pPr>
            <a:r>
              <a:rPr lang="id-ID" sz="2000" b="1" dirty="0"/>
              <a:t>1. Kemasan Kertas</a:t>
            </a:r>
          </a:p>
          <a:p>
            <a:pPr marL="273050" indent="0">
              <a:buNone/>
            </a:pPr>
            <a:r>
              <a:rPr lang="id-ID" sz="2000"/>
              <a:t>- </a:t>
            </a:r>
            <a:r>
              <a:rPr lang="id-ID" sz="2000" smtClean="0"/>
              <a:t>mudah </a:t>
            </a:r>
            <a:r>
              <a:rPr lang="id-ID" sz="2000" dirty="0"/>
              <a:t>robek</a:t>
            </a:r>
          </a:p>
          <a:p>
            <a:pPr marL="273050" indent="0">
              <a:buNone/>
            </a:pPr>
            <a:r>
              <a:rPr lang="id-ID" sz="2000" dirty="0"/>
              <a:t>- tidak dapat untuk produk cair</a:t>
            </a:r>
          </a:p>
          <a:p>
            <a:pPr marL="273050" indent="0">
              <a:buNone/>
            </a:pPr>
            <a:r>
              <a:rPr lang="id-ID" sz="2000" dirty="0"/>
              <a:t>- tidak dapat dipanaskan</a:t>
            </a:r>
          </a:p>
          <a:p>
            <a:pPr marL="273050" indent="0">
              <a:buNone/>
            </a:pPr>
            <a:r>
              <a:rPr lang="id-ID" sz="2000" dirty="0"/>
              <a:t>- fleksibel</a:t>
            </a:r>
          </a:p>
          <a:p>
            <a:pPr marL="0" indent="0">
              <a:buNone/>
            </a:pPr>
            <a:r>
              <a:rPr lang="id-ID" sz="2000" b="1" dirty="0"/>
              <a:t>2. Kemasan Gelas</a:t>
            </a:r>
          </a:p>
          <a:p>
            <a:pPr marL="450850" indent="-177800">
              <a:buNone/>
            </a:pPr>
            <a:r>
              <a:rPr lang="id-ID" sz="2000" dirty="0"/>
              <a:t>- berat</a:t>
            </a:r>
          </a:p>
          <a:p>
            <a:pPr marL="450850" indent="-177800">
              <a:buNone/>
            </a:pPr>
            <a:r>
              <a:rPr lang="id-ID" sz="2000" dirty="0"/>
              <a:t>- mudah pecah</a:t>
            </a:r>
          </a:p>
          <a:p>
            <a:pPr marL="450850" indent="-177800">
              <a:buNone/>
            </a:pPr>
            <a:r>
              <a:rPr lang="id-ID" sz="2000" dirty="0"/>
              <a:t>- mahal</a:t>
            </a:r>
          </a:p>
          <a:p>
            <a:pPr marL="450850" indent="-177800">
              <a:buNone/>
            </a:pPr>
            <a:r>
              <a:rPr lang="id-ID" sz="2000" dirty="0"/>
              <a:t>- non biodegradable</a:t>
            </a:r>
          </a:p>
          <a:p>
            <a:pPr marL="450850" indent="-177800">
              <a:buNone/>
            </a:pPr>
            <a:r>
              <a:rPr lang="id-ID" sz="2000" dirty="0"/>
              <a:t>- dapat dipanaskan</a:t>
            </a:r>
          </a:p>
          <a:p>
            <a:pPr marL="450850" indent="-177800">
              <a:buNone/>
            </a:pPr>
            <a:r>
              <a:rPr lang="id-ID" sz="2000" dirty="0"/>
              <a:t>- transparan/translusid</a:t>
            </a:r>
          </a:p>
          <a:p>
            <a:pPr marL="450850" indent="-177800">
              <a:buNone/>
            </a:pPr>
            <a:r>
              <a:rPr lang="id-ID" sz="2000" dirty="0"/>
              <a:t>- bentuk tetap (rigid)</a:t>
            </a:r>
          </a:p>
          <a:p>
            <a:pPr marL="450850" indent="-177800">
              <a:buNone/>
            </a:pPr>
            <a:r>
              <a:rPr lang="id-ID" sz="2000" dirty="0"/>
              <a:t>- proses massal (padat/cair)</a:t>
            </a:r>
          </a:p>
          <a:p>
            <a:pPr marL="450850" indent="-177800">
              <a:buNone/>
            </a:pPr>
            <a:r>
              <a:rPr lang="id-ID" sz="2000" dirty="0"/>
              <a:t>- dapat didaur </a:t>
            </a:r>
            <a:r>
              <a:rPr lang="id-ID" sz="2000" dirty="0" smtClean="0"/>
              <a:t>ulang</a:t>
            </a:r>
            <a:endParaRPr lang="id-ID" sz="2000" dirty="0"/>
          </a:p>
        </p:txBody>
      </p:sp>
    </p:spTree>
    <p:extLst>
      <p:ext uri="{BB962C8B-B14F-4D97-AF65-F5344CB8AC3E}">
        <p14:creationId xmlns:p14="http://schemas.microsoft.com/office/powerpoint/2010/main" val="14536947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976664"/>
          </a:xfrm>
        </p:spPr>
        <p:txBody>
          <a:bodyPr numCol="2">
            <a:normAutofit/>
          </a:bodyPr>
          <a:lstStyle/>
          <a:p>
            <a:pPr marL="0" indent="0">
              <a:buNone/>
            </a:pPr>
            <a:r>
              <a:rPr lang="id-ID" b="1" dirty="0"/>
              <a:t>3. Kemasan logam (kaleng)</a:t>
            </a:r>
          </a:p>
          <a:p>
            <a:pPr marL="450850" indent="-177800">
              <a:buNone/>
            </a:pPr>
            <a:r>
              <a:rPr lang="id-ID" dirty="0"/>
              <a:t>- bentuk tetap</a:t>
            </a:r>
          </a:p>
          <a:p>
            <a:pPr marL="450850" indent="-177800">
              <a:buNone/>
            </a:pPr>
            <a:r>
              <a:rPr lang="id-ID" dirty="0"/>
              <a:t>- ringan</a:t>
            </a:r>
          </a:p>
          <a:p>
            <a:pPr marL="450850" indent="-177800">
              <a:buNone/>
            </a:pPr>
            <a:r>
              <a:rPr lang="id-ID" dirty="0"/>
              <a:t>- dapat dipanaskan</a:t>
            </a:r>
          </a:p>
          <a:p>
            <a:pPr marL="450850" indent="-177800">
              <a:buNone/>
            </a:pPr>
            <a:r>
              <a:rPr lang="pt-BR" dirty="0"/>
              <a:t>- proses massal (bahan padat atau cair)</a:t>
            </a:r>
          </a:p>
          <a:p>
            <a:pPr marL="450850" indent="-177800">
              <a:buNone/>
            </a:pPr>
            <a:r>
              <a:rPr lang="id-ID" dirty="0"/>
              <a:t>- tidak transparan</a:t>
            </a:r>
          </a:p>
          <a:p>
            <a:pPr marL="450850" indent="-177800">
              <a:buNone/>
            </a:pPr>
            <a:r>
              <a:rPr lang="id-ID" dirty="0"/>
              <a:t>- dapat bermigrasi ke dalam makanan yang dikemas</a:t>
            </a:r>
          </a:p>
          <a:p>
            <a:pPr marL="450850" indent="-177800">
              <a:buNone/>
            </a:pPr>
            <a:r>
              <a:rPr lang="id-ID" dirty="0"/>
              <a:t>- non biodegradable</a:t>
            </a:r>
          </a:p>
          <a:p>
            <a:pPr marL="450850" indent="-177800">
              <a:buNone/>
            </a:pPr>
            <a:r>
              <a:rPr lang="id-ID" dirty="0"/>
              <a:t>- tidak dapat didaur ulang</a:t>
            </a:r>
          </a:p>
          <a:p>
            <a:pPr marL="0" indent="0">
              <a:buNone/>
            </a:pPr>
            <a:r>
              <a:rPr lang="id-ID" b="1" dirty="0"/>
              <a:t>4. Kemasan plastik</a:t>
            </a:r>
          </a:p>
          <a:p>
            <a:pPr marL="273050" indent="0">
              <a:buNone/>
            </a:pPr>
            <a:r>
              <a:rPr lang="id-ID" dirty="0"/>
              <a:t>- bentuk fleksibel</a:t>
            </a:r>
          </a:p>
          <a:p>
            <a:pPr marL="273050" indent="0">
              <a:buNone/>
            </a:pPr>
            <a:r>
              <a:rPr lang="id-ID" dirty="0"/>
              <a:t>- transparan</a:t>
            </a:r>
          </a:p>
          <a:p>
            <a:pPr marL="273050" indent="0">
              <a:buNone/>
            </a:pPr>
            <a:r>
              <a:rPr lang="id-ID" dirty="0"/>
              <a:t>- mudah pecah</a:t>
            </a:r>
          </a:p>
          <a:p>
            <a:pPr marL="273050" indent="0">
              <a:buNone/>
            </a:pPr>
            <a:r>
              <a:rPr lang="id-ID" dirty="0"/>
              <a:t>- non biodegradable</a:t>
            </a:r>
          </a:p>
          <a:p>
            <a:pPr marL="273050" indent="0">
              <a:buNone/>
            </a:pPr>
            <a:r>
              <a:rPr lang="id-ID" dirty="0"/>
              <a:t>- ada yang tahan panas</a:t>
            </a:r>
          </a:p>
          <a:p>
            <a:pPr marL="273050" indent="0">
              <a:buNone/>
            </a:pPr>
            <a:r>
              <a:rPr lang="id-ID" dirty="0"/>
              <a:t>- monomernya dapat mengkontaminasi produk</a:t>
            </a:r>
          </a:p>
          <a:p>
            <a:pPr marL="0" indent="0">
              <a:buNone/>
            </a:pPr>
            <a:r>
              <a:rPr lang="id-ID" b="1" dirty="0"/>
              <a:t>5. Komposit (kertas/plastik)</a:t>
            </a:r>
          </a:p>
          <a:p>
            <a:pPr marL="177800" indent="0">
              <a:buNone/>
            </a:pPr>
            <a:r>
              <a:rPr lang="id-ID" dirty="0"/>
              <a:t>- lebih kuat</a:t>
            </a:r>
          </a:p>
          <a:p>
            <a:pPr marL="177800" indent="0">
              <a:buNone/>
            </a:pPr>
            <a:r>
              <a:rPr lang="id-ID" dirty="0"/>
              <a:t>- tidak transparan</a:t>
            </a:r>
          </a:p>
          <a:p>
            <a:pPr marL="177800" indent="0">
              <a:buNone/>
            </a:pPr>
            <a:r>
              <a:rPr lang="id-ID" dirty="0"/>
              <a:t>- proses massal</a:t>
            </a:r>
          </a:p>
          <a:p>
            <a:pPr marL="177800" indent="0">
              <a:buNone/>
            </a:pPr>
            <a:r>
              <a:rPr lang="id-ID" dirty="0"/>
              <a:t>- pengisian aseptis</a:t>
            </a:r>
          </a:p>
          <a:p>
            <a:pPr marL="177800" indent="0">
              <a:buNone/>
            </a:pPr>
            <a:r>
              <a:rPr lang="id-ID" dirty="0"/>
              <a:t>- khusus cairan</a:t>
            </a:r>
          </a:p>
          <a:p>
            <a:pPr marL="177800" indent="0">
              <a:buNone/>
            </a:pPr>
            <a:r>
              <a:rPr lang="id-ID" dirty="0"/>
              <a:t>- non biodegradable</a:t>
            </a:r>
          </a:p>
        </p:txBody>
      </p:sp>
    </p:spTree>
    <p:extLst>
      <p:ext uri="{BB962C8B-B14F-4D97-AF65-F5344CB8AC3E}">
        <p14:creationId xmlns:p14="http://schemas.microsoft.com/office/powerpoint/2010/main" val="36346640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7704856" cy="5793507"/>
          </a:xfrm>
        </p:spPr>
        <p:txBody>
          <a:bodyPr>
            <a:normAutofit/>
          </a:bodyPr>
          <a:lstStyle/>
          <a:p>
            <a:pPr marL="0" indent="0">
              <a:buNone/>
            </a:pPr>
            <a:r>
              <a:rPr lang="id-ID" b="1" dirty="0" smtClean="0"/>
              <a:t>SYARAT-SYARAT KEMASAN</a:t>
            </a:r>
          </a:p>
          <a:p>
            <a:pPr marL="457200" indent="-457200">
              <a:buFont typeface="+mj-lt"/>
              <a:buAutoNum type="arabicPeriod"/>
            </a:pPr>
            <a:r>
              <a:rPr lang="id-ID" dirty="0" smtClean="0"/>
              <a:t>Harus </a:t>
            </a:r>
            <a:r>
              <a:rPr lang="id-ID" dirty="0"/>
              <a:t>dapat melindungi produk dari kotoran dan kontaminasi sehingga produk </a:t>
            </a:r>
            <a:r>
              <a:rPr lang="id-ID" dirty="0" smtClean="0"/>
              <a:t>tetap bersih</a:t>
            </a:r>
            <a:r>
              <a:rPr lang="id-ID" dirty="0"/>
              <a:t>.</a:t>
            </a:r>
          </a:p>
          <a:p>
            <a:pPr marL="457200" indent="-457200">
              <a:buFont typeface="+mj-lt"/>
              <a:buAutoNum type="arabicPeriod"/>
            </a:pPr>
            <a:r>
              <a:rPr lang="id-ID" dirty="0" smtClean="0"/>
              <a:t>Harus </a:t>
            </a:r>
            <a:r>
              <a:rPr lang="id-ID" dirty="0"/>
              <a:t>dapat melindungi dari kerusakan fisik, perubahan kadar air , gas, dan </a:t>
            </a:r>
            <a:r>
              <a:rPr lang="id-ID" dirty="0" smtClean="0"/>
              <a:t>penyinaran (</a:t>
            </a:r>
            <a:r>
              <a:rPr lang="id-ID" dirty="0"/>
              <a:t>cahaya).</a:t>
            </a:r>
          </a:p>
          <a:p>
            <a:pPr marL="457200" indent="-457200">
              <a:buFont typeface="+mj-lt"/>
              <a:buAutoNum type="arabicPeriod"/>
            </a:pPr>
            <a:r>
              <a:rPr lang="id-ID" dirty="0" smtClean="0"/>
              <a:t>Mudah </a:t>
            </a:r>
            <a:r>
              <a:rPr lang="id-ID" dirty="0"/>
              <a:t>untuk dibuka/ditutup, mudah ditangani serta mudah dalam pengangkutan </a:t>
            </a:r>
            <a:r>
              <a:rPr lang="id-ID" dirty="0" smtClean="0"/>
              <a:t>dan distribusi</a:t>
            </a:r>
            <a:r>
              <a:rPr lang="id-ID" dirty="0"/>
              <a:t>.</a:t>
            </a:r>
          </a:p>
          <a:p>
            <a:pPr marL="457200" indent="-457200">
              <a:buFont typeface="+mj-lt"/>
              <a:buAutoNum type="arabicPeriod"/>
            </a:pPr>
            <a:r>
              <a:rPr lang="id-ID" dirty="0" smtClean="0"/>
              <a:t>Efisien </a:t>
            </a:r>
            <a:r>
              <a:rPr lang="id-ID" dirty="0"/>
              <a:t>dan ekonomis khususnya selama proses pengisian produk ke dalam kemasan.</a:t>
            </a:r>
          </a:p>
          <a:p>
            <a:pPr marL="457200" indent="-457200">
              <a:buFont typeface="+mj-lt"/>
              <a:buAutoNum type="arabicPeriod"/>
            </a:pPr>
            <a:r>
              <a:rPr lang="id-ID" dirty="0" smtClean="0"/>
              <a:t>Harus </a:t>
            </a:r>
            <a:r>
              <a:rPr lang="id-ID" dirty="0"/>
              <a:t>mempunyai ukuran, bentuk dan bobot yang sesuai dengan norma atau standar </a:t>
            </a:r>
            <a:r>
              <a:rPr lang="id-ID" dirty="0" smtClean="0"/>
              <a:t>yang ada</a:t>
            </a:r>
            <a:r>
              <a:rPr lang="id-ID" dirty="0"/>
              <a:t>, mudah dibuang dan mudah dibentuk atau dicetak.</a:t>
            </a:r>
          </a:p>
          <a:p>
            <a:pPr marL="457200" indent="-457200">
              <a:buFont typeface="+mj-lt"/>
              <a:buAutoNum type="arabicPeriod"/>
            </a:pPr>
            <a:r>
              <a:rPr lang="id-ID" dirty="0" smtClean="0"/>
              <a:t>Dapat </a:t>
            </a:r>
            <a:r>
              <a:rPr lang="id-ID" dirty="0"/>
              <a:t>menunjukkan identitas, informasi dan penampilan produk yang jelas agar </a:t>
            </a:r>
            <a:r>
              <a:rPr lang="id-ID" dirty="0" smtClean="0"/>
              <a:t>dapat membantu promosi atau penjualan.</a:t>
            </a:r>
            <a:endParaRPr lang="id-ID" dirty="0"/>
          </a:p>
        </p:txBody>
      </p:sp>
    </p:spTree>
    <p:extLst>
      <p:ext uri="{BB962C8B-B14F-4D97-AF65-F5344CB8AC3E}">
        <p14:creationId xmlns:p14="http://schemas.microsoft.com/office/powerpoint/2010/main" val="23895036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600200"/>
          </a:xfrm>
        </p:spPr>
        <p:txBody>
          <a:bodyPr/>
          <a:lstStyle/>
          <a:p>
            <a:pPr algn="ctr">
              <a:lnSpc>
                <a:spcPct val="100000"/>
              </a:lnSpc>
            </a:pPr>
            <a:r>
              <a:rPr lang="id-ID" sz="3200" b="1" dirty="0" smtClean="0"/>
              <a:t>INTERAKSI BAHAN PANGAN </a:t>
            </a:r>
            <a:br>
              <a:rPr lang="id-ID" sz="3200" b="1" dirty="0" smtClean="0"/>
            </a:br>
            <a:r>
              <a:rPr lang="id-ID" sz="3200" b="1" dirty="0" smtClean="0"/>
              <a:t>DENGAN KEMASAN</a:t>
            </a:r>
            <a:endParaRPr lang="id-ID" sz="3200" b="1" dirty="0"/>
          </a:p>
        </p:txBody>
      </p:sp>
      <p:sp>
        <p:nvSpPr>
          <p:cNvPr id="3" name="Content Placeholder 2"/>
          <p:cNvSpPr>
            <a:spLocks noGrp="1"/>
          </p:cNvSpPr>
          <p:nvPr>
            <p:ph idx="1"/>
          </p:nvPr>
        </p:nvSpPr>
        <p:spPr/>
        <p:txBody>
          <a:bodyPr>
            <a:normAutofit/>
          </a:bodyPr>
          <a:lstStyle/>
          <a:p>
            <a:pPr marL="0" indent="0">
              <a:buNone/>
            </a:pPr>
            <a:r>
              <a:rPr lang="id-ID" b="1" dirty="0" smtClean="0"/>
              <a:t>A. Penyimpangan Mutu</a:t>
            </a:r>
          </a:p>
          <a:p>
            <a:pPr marL="0" indent="450850" algn="r">
              <a:buNone/>
            </a:pPr>
            <a:r>
              <a:rPr lang="id-ID" dirty="0" smtClean="0"/>
              <a:t>Penyimpangan </a:t>
            </a:r>
            <a:r>
              <a:rPr lang="id-ID" dirty="0"/>
              <a:t>mutu adalah penyusutan kualitatif dimana bahan mangalami penurunan </a:t>
            </a:r>
            <a:r>
              <a:rPr lang="id-ID" dirty="0" smtClean="0"/>
              <a:t>mutu sehingga </a:t>
            </a:r>
            <a:r>
              <a:rPr lang="id-ID" dirty="0"/>
              <a:t>menjadi tidak layak dikonsumsi manusia. Bahan pangan yang rusak mengalami </a:t>
            </a:r>
            <a:r>
              <a:rPr lang="id-ID" dirty="0" smtClean="0"/>
              <a:t>perubahan cita </a:t>
            </a:r>
            <a:r>
              <a:rPr lang="id-ID" dirty="0"/>
              <a:t>rasa, penurunan nilai gizi atau tidak aman lagi untuk dimakan karena mengganggu kesehatan</a:t>
            </a:r>
            <a:r>
              <a:rPr lang="id-ID" dirty="0" smtClean="0"/>
              <a:t>. Pada </a:t>
            </a:r>
            <a:r>
              <a:rPr lang="id-ID" dirty="0"/>
              <a:t>kondisi ini maka makanan sudah kadaluarsa atau melewati masa simpan (</a:t>
            </a:r>
            <a:r>
              <a:rPr lang="id-ID" i="1" dirty="0"/>
              <a:t>shelf life</a:t>
            </a:r>
            <a:r>
              <a:rPr lang="id-ID" dirty="0" smtClean="0"/>
              <a:t>). Penyusutan </a:t>
            </a:r>
            <a:r>
              <a:rPr lang="id-ID" dirty="0"/>
              <a:t>kuantitatif mengakibatkan kehilangan jumlah atau bobot hasil pertanian, dan </a:t>
            </a:r>
            <a:r>
              <a:rPr lang="id-ID" dirty="0" smtClean="0"/>
              <a:t>ini disebabkan </a:t>
            </a:r>
            <a:r>
              <a:rPr lang="id-ID" dirty="0"/>
              <a:t>oleh penanganan yang kurang baik atau karena gangguan biologi (proses fisiologi</a:t>
            </a:r>
            <a:r>
              <a:rPr lang="id-ID" dirty="0" smtClean="0"/>
              <a:t>, serangan </a:t>
            </a:r>
            <a:r>
              <a:rPr lang="id-ID" dirty="0"/>
              <a:t>serangga dan tikus). Susut kuantitatif dan susut kualitatif ini penting dalam pengemasan</a:t>
            </a:r>
            <a:r>
              <a:rPr lang="id-ID" dirty="0" smtClean="0"/>
              <a:t>, </a:t>
            </a:r>
            <a:r>
              <a:rPr lang="fr-FR" dirty="0" smtClean="0"/>
              <a:t>dan </a:t>
            </a:r>
            <a:r>
              <a:rPr lang="fr-FR" dirty="0" err="1"/>
              <a:t>susut</a:t>
            </a:r>
            <a:r>
              <a:rPr lang="fr-FR" dirty="0"/>
              <a:t> </a:t>
            </a:r>
            <a:r>
              <a:rPr lang="fr-FR" dirty="0" err="1"/>
              <a:t>kualitatif</a:t>
            </a:r>
            <a:r>
              <a:rPr lang="fr-FR" dirty="0"/>
              <a:t> </a:t>
            </a:r>
            <a:r>
              <a:rPr lang="fr-FR" dirty="0" err="1"/>
              <a:t>lebih</a:t>
            </a:r>
            <a:r>
              <a:rPr lang="fr-FR" dirty="0"/>
              <a:t> </a:t>
            </a:r>
            <a:r>
              <a:rPr lang="fr-FR" dirty="0" err="1"/>
              <a:t>penting</a:t>
            </a:r>
            <a:r>
              <a:rPr lang="fr-FR" dirty="0"/>
              <a:t> dari </a:t>
            </a:r>
            <a:r>
              <a:rPr lang="fr-FR" dirty="0" err="1"/>
              <a:t>susut</a:t>
            </a:r>
            <a:r>
              <a:rPr lang="fr-FR" dirty="0"/>
              <a:t> </a:t>
            </a:r>
            <a:r>
              <a:rPr lang="fr-FR" dirty="0" err="1"/>
              <a:t>kuantitatif</a:t>
            </a:r>
            <a:r>
              <a:rPr lang="fr-FR" dirty="0"/>
              <a:t>.</a:t>
            </a:r>
            <a:endParaRPr lang="id-ID" dirty="0"/>
          </a:p>
        </p:txBody>
      </p:sp>
    </p:spTree>
    <p:extLst>
      <p:ext uri="{BB962C8B-B14F-4D97-AF65-F5344CB8AC3E}">
        <p14:creationId xmlns:p14="http://schemas.microsoft.com/office/powerpoint/2010/main" val="2115973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7715200" cy="5433467"/>
          </a:xfrm>
        </p:spPr>
        <p:txBody>
          <a:bodyPr/>
          <a:lstStyle/>
          <a:p>
            <a:pPr marL="0" indent="0">
              <a:buNone/>
            </a:pPr>
            <a:r>
              <a:rPr lang="id-ID" dirty="0"/>
              <a:t>Pengemasan dapat mempengaruhi mutu pangan antara lain melalui</a:t>
            </a:r>
            <a:r>
              <a:rPr lang="id-ID" dirty="0" smtClean="0"/>
              <a:t>:</a:t>
            </a:r>
          </a:p>
          <a:p>
            <a:pPr marL="457200" indent="-457200">
              <a:buFont typeface="+mj-lt"/>
              <a:buAutoNum type="arabicPeriod"/>
            </a:pPr>
            <a:r>
              <a:rPr lang="id-ID" dirty="0" smtClean="0"/>
              <a:t>Perubahan </a:t>
            </a:r>
            <a:r>
              <a:rPr lang="id-ID" dirty="0"/>
              <a:t>fisik dan kimia karena migrasi zat-zat kimia dari bahan kemas (monomer plastik</a:t>
            </a:r>
            <a:r>
              <a:rPr lang="id-ID" dirty="0" smtClean="0"/>
              <a:t>, timah </a:t>
            </a:r>
            <a:r>
              <a:rPr lang="id-ID" dirty="0"/>
              <a:t>putih, korosi).</a:t>
            </a:r>
          </a:p>
          <a:p>
            <a:pPr marL="457200" indent="-457200">
              <a:buFont typeface="+mj-lt"/>
              <a:buAutoNum type="arabicPeriod"/>
            </a:pPr>
            <a:r>
              <a:rPr lang="id-ID" dirty="0" smtClean="0"/>
              <a:t>Perubahan </a:t>
            </a:r>
            <a:r>
              <a:rPr lang="id-ID" dirty="0"/>
              <a:t>aroma (flavor), warna, tekstur yang dipengaruhi oleh perpindahan uap air dan O2.</a:t>
            </a:r>
          </a:p>
        </p:txBody>
      </p:sp>
    </p:spTree>
    <p:extLst>
      <p:ext uri="{BB962C8B-B14F-4D97-AF65-F5344CB8AC3E}">
        <p14:creationId xmlns:p14="http://schemas.microsoft.com/office/powerpoint/2010/main" val="36317861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7715200" cy="5505475"/>
          </a:xfrm>
        </p:spPr>
        <p:txBody>
          <a:bodyPr>
            <a:normAutofit lnSpcReduction="10000"/>
          </a:bodyPr>
          <a:lstStyle/>
          <a:p>
            <a:pPr marL="0" indent="0">
              <a:buNone/>
            </a:pPr>
            <a:r>
              <a:rPr lang="id-ID" b="1" dirty="0" smtClean="0"/>
              <a:t>B. Perubahan yang Terjadi pada Bahan Pangan</a:t>
            </a:r>
          </a:p>
          <a:p>
            <a:pPr marL="457200" indent="-457200">
              <a:buAutoNum type="arabicPeriod"/>
            </a:pPr>
            <a:r>
              <a:rPr lang="id-ID" b="1" dirty="0" smtClean="0"/>
              <a:t>Perubahan Biokimiawi</a:t>
            </a:r>
          </a:p>
          <a:p>
            <a:pPr marL="450850" indent="0">
              <a:buNone/>
            </a:pPr>
            <a:r>
              <a:rPr lang="id-ID" dirty="0"/>
              <a:t>Bahan-bahan pangan segar (belum terolah) misalnya biji-bijian, sayuran, buah-buahan, </a:t>
            </a:r>
            <a:r>
              <a:rPr lang="id-ID" dirty="0" smtClean="0"/>
              <a:t>daging dan </a:t>
            </a:r>
            <a:r>
              <a:rPr lang="id-ID" dirty="0"/>
              <a:t>susu akan mengalami perubahan biokimia setelah bahan-bahan ini dipanen atau dipisahkan </a:t>
            </a:r>
            <a:r>
              <a:rPr lang="id-ID" dirty="0" smtClean="0"/>
              <a:t>dari induknya</a:t>
            </a:r>
            <a:r>
              <a:rPr lang="id-ID" dirty="0"/>
              <a:t>. Bahan-bahan segar ini umumnya mengandung air yang cukup tinggi </a:t>
            </a:r>
            <a:r>
              <a:rPr lang="id-ID" dirty="0" smtClean="0"/>
              <a:t>sehingga memungkinkan </a:t>
            </a:r>
            <a:r>
              <a:rPr lang="id-ID" dirty="0"/>
              <a:t>adanya </a:t>
            </a:r>
            <a:r>
              <a:rPr lang="id-ID" dirty="0" smtClean="0"/>
              <a:t>akifitas </a:t>
            </a:r>
            <a:r>
              <a:rPr lang="id-ID" dirty="0"/>
              <a:t>enzim dan menyebabkan terjadinya perubahan warna, tekstur</a:t>
            </a:r>
            <a:r>
              <a:rPr lang="id-ID" dirty="0" smtClean="0"/>
              <a:t>, aroma </a:t>
            </a:r>
            <a:r>
              <a:rPr lang="id-ID" dirty="0"/>
              <a:t>dan nilai gizi bahan. Contoh perubahan biokimiawi yang terjadi pada bahan pangan </a:t>
            </a:r>
            <a:r>
              <a:rPr lang="id-ID" dirty="0" smtClean="0"/>
              <a:t>adalah pencoklatan </a:t>
            </a:r>
            <a:r>
              <a:rPr lang="id-ID" dirty="0"/>
              <a:t>pada buah yang memar atau terkupas kulitnya, atau daging segar yang berubah </a:t>
            </a:r>
            <a:r>
              <a:rPr lang="id-ID" dirty="0" smtClean="0"/>
              <a:t>warna menjadi </a:t>
            </a:r>
            <a:r>
              <a:rPr lang="id-ID" dirty="0"/>
              <a:t>hijau dan berbau busuk</a:t>
            </a:r>
            <a:r>
              <a:rPr lang="id-ID" dirty="0" smtClean="0"/>
              <a:t>.</a:t>
            </a:r>
          </a:p>
          <a:p>
            <a:pPr marL="0" indent="0">
              <a:buNone/>
            </a:pPr>
            <a:r>
              <a:rPr lang="id-ID" b="1" dirty="0" smtClean="0"/>
              <a:t>2.    Perubahan </a:t>
            </a:r>
            <a:r>
              <a:rPr lang="id-ID" b="1" dirty="0"/>
              <a:t>Kimiawi dan Migrasi Unsur-Unsur</a:t>
            </a:r>
          </a:p>
          <a:p>
            <a:pPr marL="723900" indent="-273050">
              <a:buAutoNum type="alphaLcPeriod"/>
            </a:pPr>
            <a:r>
              <a:rPr lang="id-ID" dirty="0"/>
              <a:t>Keracunan Logam</a:t>
            </a:r>
          </a:p>
          <a:p>
            <a:pPr marL="723900" indent="-273050">
              <a:buAutoNum type="alphaLcPeriod"/>
            </a:pPr>
            <a:r>
              <a:rPr lang="id-ID" dirty="0"/>
              <a:t>Migrasi Plastik ke Dalam Bahan Pangan</a:t>
            </a:r>
          </a:p>
          <a:p>
            <a:pPr marL="450850" indent="0">
              <a:buNone/>
            </a:pPr>
            <a:endParaRPr lang="id-ID" dirty="0"/>
          </a:p>
        </p:txBody>
      </p:sp>
    </p:spTree>
    <p:extLst>
      <p:ext uri="{BB962C8B-B14F-4D97-AF65-F5344CB8AC3E}">
        <p14:creationId xmlns:p14="http://schemas.microsoft.com/office/powerpoint/2010/main" val="11306524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7571184" cy="5577483"/>
          </a:xfrm>
        </p:spPr>
        <p:txBody>
          <a:bodyPr>
            <a:normAutofit/>
          </a:bodyPr>
          <a:lstStyle/>
          <a:p>
            <a:pPr marL="0" indent="0">
              <a:buNone/>
            </a:pPr>
            <a:r>
              <a:rPr lang="id-ID" b="1" dirty="0" smtClean="0"/>
              <a:t>C. Kerusakan Mikrobiologis</a:t>
            </a:r>
          </a:p>
          <a:p>
            <a:pPr marL="273050" indent="0">
              <a:buNone/>
            </a:pPr>
            <a:r>
              <a:rPr lang="id-ID" dirty="0"/>
              <a:t>Bahan kemasan seperti logam, gelas dan plastik merupakan penghalang yang baik </a:t>
            </a:r>
            <a:r>
              <a:rPr lang="id-ID" dirty="0" smtClean="0"/>
              <a:t>untuk masuknya </a:t>
            </a:r>
            <a:r>
              <a:rPr lang="id-ID" dirty="0"/>
              <a:t>mikroorganisme ke dalam bahan yang dikemas, tetapi penutup kemasan </a:t>
            </a:r>
            <a:r>
              <a:rPr lang="id-ID" dirty="0" smtClean="0"/>
              <a:t>merupakan sumber </a:t>
            </a:r>
            <a:r>
              <a:rPr lang="id-ID" dirty="0"/>
              <a:t>utama dari kontaminasi. Kemasan yang dilipat atau dijepret atau hanya dilapisi </a:t>
            </a:r>
            <a:r>
              <a:rPr lang="id-ID" dirty="0" smtClean="0"/>
              <a:t>ganda merupakan </a:t>
            </a:r>
            <a:r>
              <a:rPr lang="id-ID" dirty="0"/>
              <a:t>penutup kemasan yang tidak baik. Penyebab kontaminasi mikroorganisme pada </a:t>
            </a:r>
            <a:r>
              <a:rPr lang="id-ID" dirty="0" smtClean="0"/>
              <a:t>bahan pangan </a:t>
            </a:r>
            <a:r>
              <a:rPr lang="id-ID" dirty="0"/>
              <a:t>adalah :</a:t>
            </a:r>
          </a:p>
          <a:p>
            <a:pPr marL="627063" indent="-354013"/>
            <a:r>
              <a:rPr lang="id-ID" dirty="0" smtClean="0"/>
              <a:t>kontaminasi </a:t>
            </a:r>
            <a:r>
              <a:rPr lang="id-ID" dirty="0"/>
              <a:t>dari udara atau air melalui lubang pada kemasan yang ditutup secara hermetis.</a:t>
            </a:r>
          </a:p>
          <a:p>
            <a:pPr marL="627063" indent="-354013"/>
            <a:r>
              <a:rPr lang="nb-NO" dirty="0" smtClean="0"/>
              <a:t>Penutupan </a:t>
            </a:r>
            <a:r>
              <a:rPr lang="nb-NO" dirty="0"/>
              <a:t>(proses </a:t>
            </a:r>
            <a:r>
              <a:rPr lang="nb-NO" i="1" dirty="0"/>
              <a:t>sealer</a:t>
            </a:r>
            <a:r>
              <a:rPr lang="nb-NO" dirty="0"/>
              <a:t>) yang tidak sempurna</a:t>
            </a:r>
          </a:p>
          <a:p>
            <a:pPr marL="627063" indent="-354013"/>
            <a:r>
              <a:rPr lang="id-ID" dirty="0" smtClean="0"/>
              <a:t>Panas </a:t>
            </a:r>
            <a:r>
              <a:rPr lang="id-ID" dirty="0"/>
              <a:t>yang digunakan dalam proses </a:t>
            </a:r>
            <a:r>
              <a:rPr lang="id-ID" i="1" dirty="0"/>
              <a:t>sealer </a:t>
            </a:r>
            <a:r>
              <a:rPr lang="id-ID" dirty="0"/>
              <a:t>pada film plastik tidak cukup karena </a:t>
            </a:r>
            <a:r>
              <a:rPr lang="id-ID" i="1" dirty="0"/>
              <a:t>sealer </a:t>
            </a:r>
            <a:r>
              <a:rPr lang="id-ID" dirty="0" smtClean="0"/>
              <a:t>yang terkontaminasi </a:t>
            </a:r>
            <a:r>
              <a:rPr lang="id-ID" dirty="0"/>
              <a:t>oleh produk atau pengaturan suhu yang tidak baik.</a:t>
            </a:r>
          </a:p>
          <a:p>
            <a:pPr marL="627063" indent="-354013"/>
            <a:r>
              <a:rPr lang="fi-FI" dirty="0" smtClean="0"/>
              <a:t>Kerusakan </a:t>
            </a:r>
            <a:r>
              <a:rPr lang="fi-FI" dirty="0"/>
              <a:t>seperti sobek atau terlipat pada bahan kemasan.</a:t>
            </a:r>
            <a:endParaRPr lang="id-ID" dirty="0"/>
          </a:p>
        </p:txBody>
      </p:sp>
    </p:spTree>
    <p:extLst>
      <p:ext uri="{BB962C8B-B14F-4D97-AF65-F5344CB8AC3E}">
        <p14:creationId xmlns:p14="http://schemas.microsoft.com/office/powerpoint/2010/main" val="41630374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737320"/>
            <a:ext cx="7704856" cy="6120680"/>
          </a:xfrm>
        </p:spPr>
        <p:txBody>
          <a:bodyPr/>
          <a:lstStyle/>
          <a:p>
            <a:pPr marL="0" indent="0">
              <a:buNone/>
            </a:pPr>
            <a:r>
              <a:rPr lang="id-ID" dirty="0"/>
              <a:t>Faktor-faktor yang perlu dipertimbangkan dalam memilih jenis </a:t>
            </a:r>
            <a:r>
              <a:rPr lang="id-ID" dirty="0" smtClean="0"/>
              <a:t>kemasan yang </a:t>
            </a:r>
            <a:r>
              <a:rPr lang="id-ID" dirty="0"/>
              <a:t>baik untuk mencegah kontaminasi mikroba adalah </a:t>
            </a:r>
            <a:r>
              <a:rPr lang="id-ID" dirty="0" smtClean="0"/>
              <a:t>:</a:t>
            </a:r>
          </a:p>
          <a:p>
            <a:pPr marL="457200" indent="-457200">
              <a:buFont typeface="+mj-lt"/>
              <a:buAutoNum type="arabicPeriod"/>
            </a:pPr>
            <a:r>
              <a:rPr lang="id-ID" dirty="0" smtClean="0"/>
              <a:t>Sifat </a:t>
            </a:r>
            <a:r>
              <a:rPr lang="id-ID" dirty="0"/>
              <a:t>perlindungannya terhadap produk dari masuknya mikroorganisme dari luar </a:t>
            </a:r>
            <a:r>
              <a:rPr lang="id-ID" dirty="0" smtClean="0"/>
              <a:t>kemasan ke </a:t>
            </a:r>
            <a:r>
              <a:rPr lang="id-ID" dirty="0"/>
              <a:t>dalam produk.</a:t>
            </a:r>
          </a:p>
          <a:p>
            <a:pPr marL="457200" indent="-457200">
              <a:buFont typeface="+mj-lt"/>
              <a:buAutoNum type="arabicPeriod"/>
            </a:pPr>
            <a:r>
              <a:rPr lang="nn-NO" dirty="0" smtClean="0"/>
              <a:t>Kemungkinan </a:t>
            </a:r>
            <a:r>
              <a:rPr lang="nn-NO" dirty="0"/>
              <a:t>berkembang biaknya mikroorganisme di ruangan antara produk </a:t>
            </a:r>
            <a:r>
              <a:rPr lang="nn-NO" dirty="0" smtClean="0"/>
              <a:t>dengan</a:t>
            </a:r>
            <a:r>
              <a:rPr lang="id-ID" dirty="0" smtClean="0"/>
              <a:t> tutup </a:t>
            </a:r>
            <a:r>
              <a:rPr lang="id-ID" dirty="0"/>
              <a:t>(</a:t>
            </a:r>
            <a:r>
              <a:rPr lang="id-ID" i="1" dirty="0"/>
              <a:t>head space</a:t>
            </a:r>
            <a:r>
              <a:rPr lang="id-ID" dirty="0"/>
              <a:t>).</a:t>
            </a:r>
          </a:p>
          <a:p>
            <a:pPr marL="457200" indent="-457200">
              <a:buFont typeface="+mj-lt"/>
              <a:buAutoNum type="arabicPeriod"/>
            </a:pPr>
            <a:r>
              <a:rPr lang="nn-NO" dirty="0" smtClean="0"/>
              <a:t>Serangan </a:t>
            </a:r>
            <a:r>
              <a:rPr lang="nn-NO" dirty="0"/>
              <a:t>mikroorganisme terhadap bahan pengemas.</a:t>
            </a:r>
            <a:endParaRPr lang="id-ID" dirty="0"/>
          </a:p>
        </p:txBody>
      </p:sp>
    </p:spTree>
    <p:extLst>
      <p:ext uri="{BB962C8B-B14F-4D97-AF65-F5344CB8AC3E}">
        <p14:creationId xmlns:p14="http://schemas.microsoft.com/office/powerpoint/2010/main" val="180567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7620000" cy="5852120"/>
          </a:xfrm>
        </p:spPr>
        <p:txBody>
          <a:bodyPr/>
          <a:lstStyle/>
          <a:p>
            <a:pPr marL="114300" indent="0">
              <a:buNone/>
            </a:pPr>
            <a:r>
              <a:rPr lang="id-ID" b="1" dirty="0" smtClean="0"/>
              <a:t>D. Kerusakan Mekanis</a:t>
            </a:r>
          </a:p>
          <a:p>
            <a:pPr marL="114300" indent="0">
              <a:buNone/>
            </a:pPr>
            <a:r>
              <a:rPr lang="id-ID" dirty="0"/>
              <a:t>Faktor-faktor mekanis yang dapat merusak bahan-bahan hasil pertanian segar dan </a:t>
            </a:r>
            <a:r>
              <a:rPr lang="id-ID" dirty="0" smtClean="0"/>
              <a:t>bahan pangan </a:t>
            </a:r>
            <a:r>
              <a:rPr lang="id-ID" dirty="0"/>
              <a:t>olahan adalah :</a:t>
            </a:r>
          </a:p>
          <a:p>
            <a:pPr marL="571500" indent="-298450">
              <a:buFont typeface="+mj-lt"/>
              <a:buAutoNum type="arabicPeriod"/>
            </a:pPr>
            <a:r>
              <a:rPr lang="id-ID" dirty="0" smtClean="0"/>
              <a:t>Stress </a:t>
            </a:r>
            <a:r>
              <a:rPr lang="id-ID" dirty="0"/>
              <a:t>atau tekanan fisik, yaitu kerusakan yang diakibatkan karena jatuh atau oleh </a:t>
            </a:r>
            <a:r>
              <a:rPr lang="id-ID" dirty="0" smtClean="0"/>
              <a:t>adanya gesekan</a:t>
            </a:r>
            <a:r>
              <a:rPr lang="id-ID" dirty="0"/>
              <a:t>.</a:t>
            </a:r>
          </a:p>
          <a:p>
            <a:pPr marL="571500" indent="-298450">
              <a:buFont typeface="+mj-lt"/>
              <a:buAutoNum type="arabicPeriod"/>
            </a:pPr>
            <a:r>
              <a:rPr lang="id-ID" dirty="0" smtClean="0"/>
              <a:t>Vibrasi </a:t>
            </a:r>
            <a:r>
              <a:rPr lang="id-ID" dirty="0"/>
              <a:t>(getaran), yang dapat mengakibatkan kerusakan pada bahan atau kemasan </a:t>
            </a:r>
            <a:r>
              <a:rPr lang="id-ID" dirty="0" smtClean="0"/>
              <a:t>selama dalam </a:t>
            </a:r>
            <a:r>
              <a:rPr lang="id-ID" dirty="0"/>
              <a:t>perjalanan atau distribusi. Untuk menanggulanginya dapat digunakan bahan </a:t>
            </a:r>
            <a:r>
              <a:rPr lang="id-ID" dirty="0" smtClean="0"/>
              <a:t>anti getaran</a:t>
            </a:r>
            <a:r>
              <a:rPr lang="id-ID" dirty="0"/>
              <a:t>.</a:t>
            </a:r>
          </a:p>
        </p:txBody>
      </p:sp>
    </p:spTree>
    <p:extLst>
      <p:ext uri="{BB962C8B-B14F-4D97-AF65-F5344CB8AC3E}">
        <p14:creationId xmlns:p14="http://schemas.microsoft.com/office/powerpoint/2010/main" val="3479015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7620000" cy="5924128"/>
          </a:xfrm>
        </p:spPr>
        <p:txBody>
          <a:bodyPr>
            <a:normAutofit/>
          </a:bodyPr>
          <a:lstStyle/>
          <a:p>
            <a:pPr marL="114300" indent="0">
              <a:buNone/>
            </a:pPr>
            <a:r>
              <a:rPr lang="id-ID" b="1" dirty="0" smtClean="0"/>
              <a:t>E. Kadar Air dan Gas</a:t>
            </a:r>
          </a:p>
          <a:p>
            <a:pPr marL="349250" indent="0">
              <a:buNone/>
            </a:pPr>
            <a:r>
              <a:rPr lang="id-ID" dirty="0"/>
              <a:t>Kehilangan air atau peningkatan kadar air merupakan faktor yang penting dalam </a:t>
            </a:r>
            <a:r>
              <a:rPr lang="id-ID" dirty="0" smtClean="0"/>
              <a:t>penentuan masa </a:t>
            </a:r>
            <a:r>
              <a:rPr lang="id-ID" dirty="0"/>
              <a:t>simpan dari produk pangan. Kemasan memberikan kondisi mikroklimat bagi bahan </a:t>
            </a:r>
            <a:r>
              <a:rPr lang="id-ID" dirty="0" smtClean="0"/>
              <a:t>yang dikemasnya</a:t>
            </a:r>
            <a:r>
              <a:rPr lang="id-ID" dirty="0"/>
              <a:t>, dan kondisi ini ditentukan oleh tekanan uap air dari bahan pangan pada </a:t>
            </a:r>
            <a:r>
              <a:rPr lang="id-ID" dirty="0" smtClean="0"/>
              <a:t>suhu penyimpanan </a:t>
            </a:r>
            <a:r>
              <a:rPr lang="id-ID" dirty="0"/>
              <a:t>dan permeabilitas kemasan. Pengendalian kadar air pada kemasan dan bahan </a:t>
            </a:r>
            <a:r>
              <a:rPr lang="id-ID" dirty="0" smtClean="0"/>
              <a:t>pangan dapat </a:t>
            </a:r>
            <a:r>
              <a:rPr lang="id-ID" dirty="0"/>
              <a:t>mencegah kerusakan oleh mikroorganisme dan enzim, menurunnya nilai penampilan (tekstur</a:t>
            </a:r>
            <a:r>
              <a:rPr lang="id-ID" dirty="0" smtClean="0"/>
              <a:t>) bahan</a:t>
            </a:r>
            <a:r>
              <a:rPr lang="id-ID" dirty="0"/>
              <a:t>, kondensasi </a:t>
            </a:r>
            <a:r>
              <a:rPr lang="id-ID" dirty="0" smtClean="0"/>
              <a:t>di dalam </a:t>
            </a:r>
            <a:r>
              <a:rPr lang="id-ID" dirty="0"/>
              <a:t>kemasan yang mengakibatkan pertumbuhan mikroba atau </a:t>
            </a:r>
            <a:r>
              <a:rPr lang="id-ID" dirty="0" smtClean="0"/>
              <a:t>mencegah </a:t>
            </a:r>
            <a:r>
              <a:rPr lang="id-ID" i="1" dirty="0" smtClean="0"/>
              <a:t>freezer </a:t>
            </a:r>
            <a:r>
              <a:rPr lang="id-ID" i="1" dirty="0"/>
              <a:t>burn </a:t>
            </a:r>
            <a:r>
              <a:rPr lang="id-ID" dirty="0"/>
              <a:t>pada bahan pangan beku.</a:t>
            </a:r>
          </a:p>
        </p:txBody>
      </p:sp>
    </p:spTree>
    <p:extLst>
      <p:ext uri="{BB962C8B-B14F-4D97-AF65-F5344CB8AC3E}">
        <p14:creationId xmlns:p14="http://schemas.microsoft.com/office/powerpoint/2010/main" val="36401205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7620000" cy="5780112"/>
          </a:xfrm>
        </p:spPr>
        <p:txBody>
          <a:bodyPr>
            <a:normAutofit lnSpcReduction="10000"/>
          </a:bodyPr>
          <a:lstStyle/>
          <a:p>
            <a:pPr marL="114300" indent="0">
              <a:buNone/>
            </a:pPr>
            <a:r>
              <a:rPr lang="id-ID" dirty="0"/>
              <a:t>Oksigen dapat menyebabkan terjadinya proses oksidasi yang tidak diinginkan bagi </a:t>
            </a:r>
            <a:r>
              <a:rPr lang="id-ID" dirty="0" smtClean="0"/>
              <a:t>produkproduk yang </a:t>
            </a:r>
            <a:r>
              <a:rPr lang="id-ID" dirty="0"/>
              <a:t>peka terhadap oksigen seperti vitamin A dan C. Pencegahan reaksi oksidasi </a:t>
            </a:r>
            <a:r>
              <a:rPr lang="id-ID" dirty="0" smtClean="0"/>
              <a:t>dapat dilakukan </a:t>
            </a:r>
            <a:r>
              <a:rPr lang="id-ID" dirty="0"/>
              <a:t>dengan cara :</a:t>
            </a:r>
          </a:p>
          <a:p>
            <a:pPr marL="627063" indent="-271463">
              <a:buFont typeface="+mj-lt"/>
              <a:buAutoNum type="arabicPeriod"/>
            </a:pPr>
            <a:r>
              <a:rPr lang="id-ID" dirty="0" smtClean="0"/>
              <a:t>Pengaturan </a:t>
            </a:r>
            <a:r>
              <a:rPr lang="id-ID" dirty="0"/>
              <a:t>kadar oksigen</a:t>
            </a:r>
          </a:p>
          <a:p>
            <a:pPr marL="627063" indent="0">
              <a:buNone/>
            </a:pPr>
            <a:r>
              <a:rPr lang="sv-SE" dirty="0"/>
              <a:t>Konsentrasi oksigen pada ruang penyimpanan atau di dalam kemasan untuk </a:t>
            </a:r>
            <a:r>
              <a:rPr lang="sv-SE" dirty="0" smtClean="0"/>
              <a:t>produk-produk</a:t>
            </a:r>
            <a:r>
              <a:rPr lang="id-ID" dirty="0" smtClean="0"/>
              <a:t> yang </a:t>
            </a:r>
            <a:r>
              <a:rPr lang="id-ID" dirty="0"/>
              <a:t>peka terhadap oksigen adalah 3-5%. Konsentrasi oksigen di bawah 2% </a:t>
            </a:r>
            <a:r>
              <a:rPr lang="id-ID" dirty="0" smtClean="0"/>
              <a:t>menyebabkan terjadinya </a:t>
            </a:r>
            <a:r>
              <a:rPr lang="id-ID" dirty="0"/>
              <a:t>respirasi anaerob yang dapat mengakibatkan kebusukan pada bahan.</a:t>
            </a:r>
          </a:p>
          <a:p>
            <a:pPr marL="627063" indent="-271463">
              <a:buFont typeface="+mj-lt"/>
              <a:buAutoNum type="arabicPeriod" startAt="2"/>
              <a:tabLst>
                <a:tab pos="627063" algn="l"/>
              </a:tabLst>
            </a:pPr>
            <a:r>
              <a:rPr lang="id-ID" dirty="0" smtClean="0"/>
              <a:t>Pengaturan </a:t>
            </a:r>
            <a:r>
              <a:rPr lang="id-ID" dirty="0"/>
              <a:t>kadar CO2</a:t>
            </a:r>
          </a:p>
          <a:p>
            <a:pPr marL="627063" indent="0">
              <a:buNone/>
            </a:pPr>
            <a:r>
              <a:rPr lang="id-ID" dirty="0"/>
              <a:t>Konsentrasi CO2 untuk penyimpanan komoditi pertanian adalah 5-10% (kecuali </a:t>
            </a:r>
            <a:r>
              <a:rPr lang="id-ID" dirty="0" smtClean="0"/>
              <a:t>untuk </a:t>
            </a:r>
            <a:r>
              <a:rPr lang="es-ES" dirty="0" err="1" smtClean="0"/>
              <a:t>penyimpanan</a:t>
            </a:r>
            <a:r>
              <a:rPr lang="es-ES" dirty="0" smtClean="0"/>
              <a:t> </a:t>
            </a:r>
            <a:r>
              <a:rPr lang="es-ES" dirty="0" err="1"/>
              <a:t>apel</a:t>
            </a:r>
            <a:r>
              <a:rPr lang="es-ES" dirty="0"/>
              <a:t>, </a:t>
            </a:r>
            <a:r>
              <a:rPr lang="es-ES" dirty="0" err="1"/>
              <a:t>tomat</a:t>
            </a:r>
            <a:r>
              <a:rPr lang="es-ES" dirty="0"/>
              <a:t> dan </a:t>
            </a:r>
            <a:r>
              <a:rPr lang="es-ES" dirty="0" err="1"/>
              <a:t>jeruk</a:t>
            </a:r>
            <a:r>
              <a:rPr lang="es-ES" dirty="0"/>
              <a:t>).</a:t>
            </a:r>
          </a:p>
          <a:p>
            <a:pPr marL="627063" indent="-271463">
              <a:buFont typeface="+mj-lt"/>
              <a:buAutoNum type="arabicPeriod" startAt="3"/>
            </a:pPr>
            <a:r>
              <a:rPr lang="sv-SE" dirty="0" smtClean="0"/>
              <a:t>Pengemasan </a:t>
            </a:r>
            <a:r>
              <a:rPr lang="sv-SE" dirty="0"/>
              <a:t>dalam kemasan kedap udara</a:t>
            </a:r>
          </a:p>
          <a:p>
            <a:pPr marL="627063" indent="0">
              <a:buNone/>
            </a:pPr>
            <a:r>
              <a:rPr lang="id-ID" dirty="0"/>
              <a:t>Kemasan kedap udara (vakum) digunakan untuk mengemas keju dan makanan bayi.</a:t>
            </a:r>
          </a:p>
        </p:txBody>
      </p:sp>
    </p:spTree>
    <p:extLst>
      <p:ext uri="{BB962C8B-B14F-4D97-AF65-F5344CB8AC3E}">
        <p14:creationId xmlns:p14="http://schemas.microsoft.com/office/powerpoint/2010/main" val="29707629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7620000" cy="5852120"/>
          </a:xfrm>
        </p:spPr>
        <p:txBody>
          <a:bodyPr/>
          <a:lstStyle/>
          <a:p>
            <a:pPr marL="114300" indent="0">
              <a:buNone/>
            </a:pPr>
            <a:r>
              <a:rPr lang="id-ID" b="1" dirty="0" smtClean="0"/>
              <a:t>F. Perubahan Suhu</a:t>
            </a:r>
          </a:p>
          <a:p>
            <a:pPr marL="360363" indent="0">
              <a:buNone/>
            </a:pPr>
            <a:r>
              <a:rPr lang="sv-SE" dirty="0"/>
              <a:t>Pengaruh insulasi dari kemasan ditentukan oleh konduktivitas panas dan reflektivitas </a:t>
            </a:r>
            <a:r>
              <a:rPr lang="sv-SE" dirty="0" smtClean="0"/>
              <a:t>dari</a:t>
            </a:r>
            <a:r>
              <a:rPr lang="id-ID" dirty="0" smtClean="0"/>
              <a:t> </a:t>
            </a:r>
            <a:r>
              <a:rPr lang="sv-SE" dirty="0" smtClean="0"/>
              <a:t>kemasan</a:t>
            </a:r>
            <a:r>
              <a:rPr lang="sv-SE" dirty="0"/>
              <a:t>. Bahan kemasan dengan konduktivitas panas yang rendah misalnya kotak karton</a:t>
            </a:r>
            <a:r>
              <a:rPr lang="sv-SE" dirty="0" smtClean="0"/>
              <a:t>,</a:t>
            </a:r>
            <a:r>
              <a:rPr lang="id-ID" dirty="0" smtClean="0"/>
              <a:t> polystirene </a:t>
            </a:r>
            <a:r>
              <a:rPr lang="id-ID" dirty="0"/>
              <a:t>atau poliuretan akan mengurangi pindah panas konduksi, dan bahan kemasan </a:t>
            </a:r>
            <a:r>
              <a:rPr lang="id-ID" dirty="0" smtClean="0"/>
              <a:t>yang reflektif </a:t>
            </a:r>
            <a:r>
              <a:rPr lang="id-ID" dirty="0"/>
              <a:t>seperti alumunium foil akan merefleksikan panas. Pengendalian suhu </a:t>
            </a:r>
            <a:r>
              <a:rPr lang="id-ID" dirty="0" smtClean="0"/>
              <a:t>penyimpanan merupakan </a:t>
            </a:r>
            <a:r>
              <a:rPr lang="id-ID" dirty="0"/>
              <a:t>hal penting untuk dapat menjaga bahan pangan dari perubahan suhu. Jika </a:t>
            </a:r>
            <a:r>
              <a:rPr lang="id-ID" dirty="0" smtClean="0"/>
              <a:t>kemasan dipanaskan </a:t>
            </a:r>
            <a:r>
              <a:rPr lang="id-ID" dirty="0"/>
              <a:t>misalnya sterilisasi dalam kemasan atau makanan siap saji yang dipanaskan di </a:t>
            </a:r>
            <a:r>
              <a:rPr lang="id-ID" dirty="0" smtClean="0"/>
              <a:t>dalam </a:t>
            </a:r>
            <a:r>
              <a:rPr lang="id-ID" i="1" dirty="0" smtClean="0"/>
              <a:t>microwave</a:t>
            </a:r>
            <a:r>
              <a:rPr lang="id-ID" dirty="0"/>
              <a:t>, maka kemasan yang digunakan harus tahan terhadap suhu tinggi.</a:t>
            </a:r>
          </a:p>
        </p:txBody>
      </p:sp>
    </p:spTree>
    <p:extLst>
      <p:ext uri="{BB962C8B-B14F-4D97-AF65-F5344CB8AC3E}">
        <p14:creationId xmlns:p14="http://schemas.microsoft.com/office/powerpoint/2010/main" val="28501449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7620000" cy="5996136"/>
          </a:xfrm>
        </p:spPr>
        <p:txBody>
          <a:bodyPr/>
          <a:lstStyle/>
          <a:p>
            <a:pPr marL="114300" indent="0">
              <a:buNone/>
            </a:pPr>
            <a:r>
              <a:rPr lang="id-ID" b="1" dirty="0" smtClean="0"/>
              <a:t>G. Pengaruh Cahaya</a:t>
            </a:r>
          </a:p>
          <a:p>
            <a:pPr marL="114300" indent="0">
              <a:buNone/>
            </a:pPr>
            <a:r>
              <a:rPr lang="id-ID" dirty="0"/>
              <a:t>Transmisi cahaya ke dalam kemasan dibutuhkan agar kita dapat melihat isi dari </a:t>
            </a:r>
            <a:r>
              <a:rPr lang="id-ID" dirty="0" smtClean="0"/>
              <a:t>kemasan tersebut</a:t>
            </a:r>
            <a:r>
              <a:rPr lang="id-ID" dirty="0"/>
              <a:t>. Tetapi untuk produk-produk yang sensistif terhadap cahaya, misalnya lemak yang </a:t>
            </a:r>
            <a:r>
              <a:rPr lang="id-ID" dirty="0" smtClean="0"/>
              <a:t>akan mengalami </a:t>
            </a:r>
            <a:r>
              <a:rPr lang="id-ID" dirty="0"/>
              <a:t>oksidasi dengan adanya cahaya atau kerusakan riboflavin dan pigmen alami, maka </a:t>
            </a:r>
            <a:r>
              <a:rPr lang="id-ID" dirty="0" smtClean="0"/>
              <a:t>harus digunakan </a:t>
            </a:r>
            <a:r>
              <a:rPr lang="id-ID" dirty="0"/>
              <a:t>kemasan yang opaq (berwarna gelap) sehingga tidak dapat dilalui oleh cahaya</a:t>
            </a:r>
            <a:r>
              <a:rPr lang="id-ID" dirty="0" smtClean="0"/>
              <a:t>.</a:t>
            </a:r>
          </a:p>
          <a:p>
            <a:pPr marL="114300" indent="0">
              <a:buNone/>
            </a:pPr>
            <a:r>
              <a:rPr lang="id-ID" dirty="0"/>
              <a:t>Perubahan yang terjadi akibat cahaya antara lain adalah :</a:t>
            </a:r>
          </a:p>
          <a:p>
            <a:pPr marL="571500" indent="-457200">
              <a:buFont typeface="+mj-lt"/>
              <a:buAutoNum type="arabicPeriod"/>
            </a:pPr>
            <a:r>
              <a:rPr lang="id-ID" dirty="0" smtClean="0"/>
              <a:t>Pemudaran </a:t>
            </a:r>
            <a:r>
              <a:rPr lang="id-ID" dirty="0"/>
              <a:t>warna, seperti pada daging dan saus tomat.</a:t>
            </a:r>
          </a:p>
          <a:p>
            <a:pPr marL="571500" indent="-457200">
              <a:buFont typeface="+mj-lt"/>
              <a:buAutoNum type="arabicPeriod"/>
            </a:pPr>
            <a:r>
              <a:rPr lang="fi-FI" dirty="0" smtClean="0"/>
              <a:t>Ketengikan </a:t>
            </a:r>
            <a:r>
              <a:rPr lang="fi-FI" dirty="0"/>
              <a:t>pada mentega (terutama jika terdapat katalis Cu).</a:t>
            </a:r>
          </a:p>
          <a:p>
            <a:pPr marL="571500" indent="-457200">
              <a:buFont typeface="+mj-lt"/>
              <a:buAutoNum type="arabicPeriod"/>
            </a:pPr>
            <a:r>
              <a:rPr lang="id-ID" dirty="0" smtClean="0"/>
              <a:t>Pencoklatan </a:t>
            </a:r>
            <a:r>
              <a:rPr lang="id-ID" dirty="0"/>
              <a:t>pada anggur dan jus buah-buahan</a:t>
            </a:r>
          </a:p>
          <a:p>
            <a:pPr marL="571500" indent="-457200">
              <a:buFont typeface="+mj-lt"/>
              <a:buAutoNum type="arabicPeriod"/>
            </a:pPr>
            <a:r>
              <a:rPr lang="id-ID" dirty="0" smtClean="0"/>
              <a:t>Perubahan </a:t>
            </a:r>
            <a:r>
              <a:rPr lang="id-ID" dirty="0"/>
              <a:t>bau dan menurunnya kandungan vitamin A,D,E,K dan C, serta </a:t>
            </a:r>
            <a:r>
              <a:rPr lang="id-ID" dirty="0" smtClean="0"/>
              <a:t>penyimpangan aroma </a:t>
            </a:r>
            <a:r>
              <a:rPr lang="id-ID" dirty="0"/>
              <a:t>bir.</a:t>
            </a:r>
          </a:p>
        </p:txBody>
      </p:sp>
    </p:spTree>
    <p:extLst>
      <p:ext uri="{BB962C8B-B14F-4D97-AF65-F5344CB8AC3E}">
        <p14:creationId xmlns:p14="http://schemas.microsoft.com/office/powerpoint/2010/main" val="8234639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2325" y="2348880"/>
            <a:ext cx="7620000" cy="1143000"/>
          </a:xfrm>
        </p:spPr>
        <p:txBody>
          <a:bodyPr/>
          <a:lstStyle/>
          <a:p>
            <a:r>
              <a:rPr lang="id-ID" dirty="0" smtClean="0"/>
              <a:t>Terimakasih...</a:t>
            </a:r>
            <a:endParaRPr lang="id-ID" dirty="0"/>
          </a:p>
        </p:txBody>
      </p:sp>
    </p:spTree>
    <p:extLst>
      <p:ext uri="{BB962C8B-B14F-4D97-AF65-F5344CB8AC3E}">
        <p14:creationId xmlns:p14="http://schemas.microsoft.com/office/powerpoint/2010/main" val="22798754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218</TotalTime>
  <Words>2083</Words>
  <Application>Microsoft Office PowerPoint</Application>
  <PresentationFormat>On-screen Show (4:3)</PresentationFormat>
  <Paragraphs>134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Adjacency</vt:lpstr>
      <vt:lpstr>TEKNOLOGI PENGEMASAN</vt:lpstr>
      <vt:lpstr>PENDAHULUAN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INTERAKSI BAHAN PANGAN  DENGAN KEMASAN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Terimakasih...</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TEKNOLOGI PENGEMASAN</dc:title>
  <dc:creator>Khoiron PC</dc:creator>
  <cp:lastModifiedBy>Asus</cp:lastModifiedBy>
  <cp:revision>15</cp:revision>
  <dcterms:created xsi:type="dcterms:W3CDTF">2016-03-15T10:19:31Z</dcterms:created>
  <dcterms:modified xsi:type="dcterms:W3CDTF">2018-03-21T07:26:42Z</dcterms:modified>
</cp:coreProperties>
</file>