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82762"/>
            <a:ext cx="10222992"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000" b="1">
                <a:solidFill>
                  <a:schemeClr val="accent2">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1B805F-FF0F-4BAA-A3A3-E4F945D687F8}" type="datetimeFigureOut">
              <a:rPr lang="en-US" dirty="0"/>
              <a:t>8/15/2018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61F3A6-CC5D-4649-8527-DB0C21FDDFD9}" type="datetimeFigureOut">
              <a:rPr lang="en-US" dirty="0"/>
              <a:t>8/15/2018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b="1">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3667" y="6272784"/>
            <a:ext cx="2644309" cy="365125"/>
          </a:xfrm>
        </p:spPr>
        <p:txBody>
          <a:bodyPr/>
          <a:lstStyle>
            <a:lvl1pPr>
              <a:defRPr>
                <a:solidFill>
                  <a:schemeClr val="accent2">
                    <a:lumMod val="50000"/>
                  </a:schemeClr>
                </a:solidFill>
              </a:defRPr>
            </a:lvl1pPr>
          </a:lstStyle>
          <a:p>
            <a:fld id="{5B6F927C-B73E-4F9D-ADFE-F6E23BD7CEE8}" type="datetimeFigureOut">
              <a:rPr lang="en-US" dirty="0"/>
              <a:t>8/15/2018</a:t>
            </a:fld>
            <a:endParaRPr lang="en-US" dirty="0"/>
          </a:p>
        </p:txBody>
      </p:sp>
      <p:sp>
        <p:nvSpPr>
          <p:cNvPr id="5" name="Footer Placeholder 4"/>
          <p:cNvSpPr>
            <a:spLocks noGrp="1"/>
          </p:cNvSpPr>
          <p:nvPr>
            <p:ph type="ftr" sz="quarter" idx="11"/>
          </p:nvPr>
        </p:nvSpPr>
        <p:spPr>
          <a:xfrm>
            <a:off x="2182708" y="6272784"/>
            <a:ext cx="6327648" cy="365125"/>
          </a:xfrm>
        </p:spPr>
        <p:txBody>
          <a:bodyPr/>
          <a:lstStyle>
            <a:lvl1pPr>
              <a:defRPr>
                <a:solidFill>
                  <a:schemeClr val="accent2">
                    <a:lumMod val="50000"/>
                  </a:schemeClr>
                </a:solidFill>
              </a:defRPr>
            </a:lvl1p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B1FFFF-984A-4EE5-9BF2-EC9310C878F1}" type="datetimeFigureOut">
              <a:rPr lang="en-US" dirty="0"/>
              <a:t>8/15/2018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3271C1-B42E-4A60-A25F-0185B888604B}" type="datetimeFigureOut">
              <a:rPr lang="en-US" dirty="0"/>
              <a:t>8/15/2018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416292-3725-4763-8973-4C59F0403D99}" type="datetimeFigureOut">
              <a:rPr lang="en-US" dirty="0"/>
              <a:t>8/15/2018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996D1-8909-469F-911A-4C12C68BF5D9}" type="datetimeFigureOut">
              <a:rPr lang="en-US" dirty="0"/>
              <a:t>8/15/2018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16A73BC-5D11-4675-B334-102E1E8C9B50}" type="datetimeFigureOut">
              <a:rPr lang="en-US" dirty="0"/>
              <a:t>8/15/2018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2">
                    <a:lumMod val="75000"/>
                  </a:schemeClr>
                </a:solidFill>
              </a:defRPr>
            </a:lvl1pPr>
          </a:lstStyle>
          <a:p>
            <a:fld id="{27B8E45F-652B-4E89-8925-000B0AB8FD98}" type="datetimeFigureOut">
              <a:rPr lang="en-US" dirty="0"/>
              <a:t>8/15/2018</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0B5C51-60B3-48EF-AA78-DB950F30DBA2}" type="datetimeFigureOut">
              <a:rPr lang="en-US" dirty="0"/>
              <a:t>8/15/2018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D676B-6E73-4E3B-A9B3-4966DB9B52A5}" type="datetimeFigureOut">
              <a:rPr lang="en-US" dirty="0"/>
              <a:t>8/15/2018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accent2">
                    <a:lumMod val="50000"/>
                  </a:schemeClr>
                </a:solidFill>
              </a:defRPr>
            </a:lvl1pPr>
          </a:lstStyle>
          <a:p>
            <a:fld id="{C4A3462A-2D5B-48AF-A3D4-EF8A90A50A80}" type="datetimeFigureOut">
              <a:rPr lang="en-US" dirty="0"/>
              <a:t>8/15/2018</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accent2">
                    <a:lumMod val="50000"/>
                  </a:schemeClr>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2">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358CD-264C-43F6-8D01-F7A9832B35DB}"/>
              </a:ext>
            </a:extLst>
          </p:cNvPr>
          <p:cNvSpPr>
            <a:spLocks noGrp="1"/>
          </p:cNvSpPr>
          <p:nvPr>
            <p:ph type="ctrTitle"/>
          </p:nvPr>
        </p:nvSpPr>
        <p:spPr/>
        <p:txBody>
          <a:bodyPr/>
          <a:lstStyle/>
          <a:p>
            <a:r>
              <a:rPr lang="id-ID" sz="8000" dirty="0"/>
              <a:t>MUTUAL EXCLUSION</a:t>
            </a:r>
          </a:p>
        </p:txBody>
      </p:sp>
      <p:sp>
        <p:nvSpPr>
          <p:cNvPr id="3" name="Subtitle 2">
            <a:extLst>
              <a:ext uri="{FF2B5EF4-FFF2-40B4-BE49-F238E27FC236}">
                <a16:creationId xmlns:a16="http://schemas.microsoft.com/office/drawing/2014/main" id="{8AE6BF7C-617F-4238-A8D9-6AC510D20B8B}"/>
              </a:ext>
            </a:extLst>
          </p:cNvPr>
          <p:cNvSpPr>
            <a:spLocks noGrp="1"/>
          </p:cNvSpPr>
          <p:nvPr>
            <p:ph type="subTitle" idx="1"/>
          </p:nvPr>
        </p:nvSpPr>
        <p:spPr/>
        <p:txBody>
          <a:bodyPr/>
          <a:lstStyle/>
          <a:p>
            <a:r>
              <a:rPr lang="id-ID" dirty="0"/>
              <a:t>Oleh : Rahmat Robi Waliyansyah, M.Kom.</a:t>
            </a:r>
          </a:p>
        </p:txBody>
      </p:sp>
    </p:spTree>
    <p:extLst>
      <p:ext uri="{BB962C8B-B14F-4D97-AF65-F5344CB8AC3E}">
        <p14:creationId xmlns:p14="http://schemas.microsoft.com/office/powerpoint/2010/main" val="236419588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D7C8C-3553-42EA-B4E3-6F68C13E29E5}"/>
              </a:ext>
            </a:extLst>
          </p:cNvPr>
          <p:cNvSpPr>
            <a:spLocks noGrp="1"/>
          </p:cNvSpPr>
          <p:nvPr>
            <p:ph type="title"/>
          </p:nvPr>
        </p:nvSpPr>
        <p:spPr/>
        <p:txBody>
          <a:bodyPr/>
          <a:lstStyle/>
          <a:p>
            <a:r>
              <a:rPr lang="id-ID" dirty="0"/>
              <a:t>Definisi</a:t>
            </a:r>
          </a:p>
        </p:txBody>
      </p:sp>
      <p:sp>
        <p:nvSpPr>
          <p:cNvPr id="3" name="Content Placeholder 2">
            <a:extLst>
              <a:ext uri="{FF2B5EF4-FFF2-40B4-BE49-F238E27FC236}">
                <a16:creationId xmlns:a16="http://schemas.microsoft.com/office/drawing/2014/main" id="{3AA80B52-B0AF-4712-98D3-517D77C45337}"/>
              </a:ext>
            </a:extLst>
          </p:cNvPr>
          <p:cNvSpPr>
            <a:spLocks noGrp="1"/>
          </p:cNvSpPr>
          <p:nvPr>
            <p:ph idx="1"/>
          </p:nvPr>
        </p:nvSpPr>
        <p:spPr>
          <a:xfrm>
            <a:off x="1069848" y="2121407"/>
            <a:ext cx="10058400" cy="4251961"/>
          </a:xfrm>
        </p:spPr>
        <p:txBody>
          <a:bodyPr>
            <a:normAutofit lnSpcReduction="10000"/>
          </a:bodyPr>
          <a:lstStyle/>
          <a:p>
            <a:pPr algn="just"/>
            <a:r>
              <a:rPr lang="id-ID" sz="2800" dirty="0"/>
              <a:t>Beberapa proses terkadang membutuhkan sumber daya yang sama pada saat bersamaan. Sumber daya seperti ini disebut sumber daya kritis. Bagian program yang menggunakan sumber daya kritis disebut memasuki critical region/section. Hanya satu program pada saat yang diijinkan masuk critical region. Kondisi yang tidak dapat diprediksi hasilnya, bergantung pada proses-proses berjalan yang sedang bersaing disebut Kondisi Pacu (Race Condition). Kondisi pacu harus dihilangkan agar hasil-hasil proses dapat diprediksi dan tidak bergantung pada jalanya proses-proses tersebut.</a:t>
            </a:r>
          </a:p>
        </p:txBody>
      </p:sp>
    </p:spTree>
    <p:extLst>
      <p:ext uri="{BB962C8B-B14F-4D97-AF65-F5344CB8AC3E}">
        <p14:creationId xmlns:p14="http://schemas.microsoft.com/office/powerpoint/2010/main" val="298088861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D7C8C-3553-42EA-B4E3-6F68C13E29E5}"/>
              </a:ext>
            </a:extLst>
          </p:cNvPr>
          <p:cNvSpPr>
            <a:spLocks noGrp="1"/>
          </p:cNvSpPr>
          <p:nvPr>
            <p:ph type="title"/>
          </p:nvPr>
        </p:nvSpPr>
        <p:spPr/>
        <p:txBody>
          <a:bodyPr/>
          <a:lstStyle/>
          <a:p>
            <a:r>
              <a:rPr lang="id-ID" dirty="0"/>
              <a:t>Definisi</a:t>
            </a:r>
          </a:p>
        </p:txBody>
      </p:sp>
      <p:sp>
        <p:nvSpPr>
          <p:cNvPr id="3" name="Content Placeholder 2">
            <a:extLst>
              <a:ext uri="{FF2B5EF4-FFF2-40B4-BE49-F238E27FC236}">
                <a16:creationId xmlns:a16="http://schemas.microsoft.com/office/drawing/2014/main" id="{3AA80B52-B0AF-4712-98D3-517D77C45337}"/>
              </a:ext>
            </a:extLst>
          </p:cNvPr>
          <p:cNvSpPr>
            <a:spLocks noGrp="1"/>
          </p:cNvSpPr>
          <p:nvPr>
            <p:ph idx="1"/>
          </p:nvPr>
        </p:nvSpPr>
        <p:spPr>
          <a:xfrm>
            <a:off x="1069848" y="2121407"/>
            <a:ext cx="10058400" cy="4598047"/>
          </a:xfrm>
        </p:spPr>
        <p:txBody>
          <a:bodyPr>
            <a:normAutofit lnSpcReduction="10000"/>
          </a:bodyPr>
          <a:lstStyle/>
          <a:p>
            <a:pPr algn="just"/>
            <a:r>
              <a:rPr lang="id-ID" sz="2800" dirty="0"/>
              <a:t>Sistem operasi hanya menyediakan layanan (berupa system call) untuk mencegah proses masuk critical section yang sedang dimasuki proses lain. Pemrogram harus menspesifikasikan bagian-bagian critical region sehingga sistem operasi akan menjaganya dengan suatu mekanisme untuk mencegah proses lain masuk critical region yang sedang dipakai proses lain. inilah yang dimaksud dengan mutual exclusion. Mutual Exclusion adalah suatu cara yang menjamin jika ada sebuah proses yang menggunakan variabel atau berkas yang sama (digunakan juga oleh proses lain), maka proses lain akan dikeluarkan dari pekerjaan yang sama.</a:t>
            </a:r>
          </a:p>
        </p:txBody>
      </p:sp>
    </p:spTree>
    <p:extLst>
      <p:ext uri="{BB962C8B-B14F-4D97-AF65-F5344CB8AC3E}">
        <p14:creationId xmlns:p14="http://schemas.microsoft.com/office/powerpoint/2010/main" val="12452507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0DFE2-FD2F-42A7-A872-49C6D7F050AD}"/>
              </a:ext>
            </a:extLst>
          </p:cNvPr>
          <p:cNvSpPr>
            <a:spLocks noGrp="1"/>
          </p:cNvSpPr>
          <p:nvPr>
            <p:ph type="title"/>
          </p:nvPr>
        </p:nvSpPr>
        <p:spPr>
          <a:xfrm>
            <a:off x="1069848" y="207541"/>
            <a:ext cx="10058400" cy="1609344"/>
          </a:xfrm>
        </p:spPr>
        <p:txBody>
          <a:bodyPr/>
          <a:lstStyle/>
          <a:p>
            <a:r>
              <a:rPr lang="id-ID" dirty="0"/>
              <a:t>Kriteria penyelesaian Mutual Exclusion :</a:t>
            </a:r>
          </a:p>
        </p:txBody>
      </p:sp>
      <p:sp>
        <p:nvSpPr>
          <p:cNvPr id="3" name="Content Placeholder 2">
            <a:extLst>
              <a:ext uri="{FF2B5EF4-FFF2-40B4-BE49-F238E27FC236}">
                <a16:creationId xmlns:a16="http://schemas.microsoft.com/office/drawing/2014/main" id="{40FC6ACD-01D2-47CB-A08A-9701A1CEB909}"/>
              </a:ext>
            </a:extLst>
          </p:cNvPr>
          <p:cNvSpPr>
            <a:spLocks noGrp="1"/>
          </p:cNvSpPr>
          <p:nvPr>
            <p:ph idx="1"/>
          </p:nvPr>
        </p:nvSpPr>
        <p:spPr>
          <a:xfrm>
            <a:off x="1069848" y="2121408"/>
            <a:ext cx="10058400" cy="4736592"/>
          </a:xfrm>
        </p:spPr>
        <p:txBody>
          <a:bodyPr>
            <a:normAutofit lnSpcReduction="10000"/>
          </a:bodyPr>
          <a:lstStyle/>
          <a:p>
            <a:pPr algn="just"/>
            <a:r>
              <a:rPr lang="id-ID" sz="2400" dirty="0"/>
              <a:t>Mutual Exclusion harus dijamin.</a:t>
            </a:r>
          </a:p>
          <a:p>
            <a:pPr algn="just"/>
            <a:r>
              <a:rPr lang="id-ID" sz="2400" dirty="0"/>
              <a:t>Hanya satu proses pada satu saat yang diizinkan masuk Critical Section/Region.</a:t>
            </a:r>
          </a:p>
          <a:p>
            <a:pPr algn="just"/>
            <a:r>
              <a:rPr lang="id-ID" sz="2400" dirty="0"/>
              <a:t>Proses yang berada di noncritical section, dilarang memblok proses-proses yang ingin masuk critical section.</a:t>
            </a:r>
          </a:p>
          <a:p>
            <a:pPr algn="just"/>
            <a:r>
              <a:rPr lang="id-ID" sz="2400" dirty="0"/>
              <a:t>Harus dijamin proses yang ingin masuk critical section tidak menunggu lama hingga waktu tak terhingga, agar tidak terjadi deadlock atau starvation.</a:t>
            </a:r>
          </a:p>
          <a:p>
            <a:pPr algn="just"/>
            <a:r>
              <a:rPr lang="id-ID" sz="2400" dirty="0"/>
              <a:t>Ketika ada proses di critical section maka proses yang ingin masuk critical section harus diijinkan segera masuk tanpa waktu tunda.</a:t>
            </a:r>
          </a:p>
          <a:p>
            <a:pPr algn="just"/>
            <a:r>
              <a:rPr lang="id-ID" sz="2400" dirty="0"/>
              <a:t>Tidak ada asumsi mengenai kecepatan relative proses atau jumlah proses yang ada.</a:t>
            </a:r>
          </a:p>
        </p:txBody>
      </p:sp>
    </p:spTree>
    <p:extLst>
      <p:ext uri="{BB962C8B-B14F-4D97-AF65-F5344CB8AC3E}">
        <p14:creationId xmlns:p14="http://schemas.microsoft.com/office/powerpoint/2010/main" val="67855591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CA3EE-13C0-4784-A688-BB55745739A2}"/>
              </a:ext>
            </a:extLst>
          </p:cNvPr>
          <p:cNvSpPr>
            <a:spLocks noGrp="1"/>
          </p:cNvSpPr>
          <p:nvPr>
            <p:ph type="title"/>
          </p:nvPr>
        </p:nvSpPr>
        <p:spPr>
          <a:xfrm>
            <a:off x="1069848" y="207818"/>
            <a:ext cx="10058400" cy="1609344"/>
          </a:xfrm>
        </p:spPr>
        <p:txBody>
          <a:bodyPr/>
          <a:lstStyle/>
          <a:p>
            <a:r>
              <a:rPr lang="id-ID" dirty="0"/>
              <a:t>Metode-metode Penjamin Mutual Exclusion</a:t>
            </a:r>
          </a:p>
        </p:txBody>
      </p:sp>
      <p:sp>
        <p:nvSpPr>
          <p:cNvPr id="3" name="Content Placeholder 2">
            <a:extLst>
              <a:ext uri="{FF2B5EF4-FFF2-40B4-BE49-F238E27FC236}">
                <a16:creationId xmlns:a16="http://schemas.microsoft.com/office/drawing/2014/main" id="{A7F78CA8-36D8-45C5-BFF6-DA4B16D5B382}"/>
              </a:ext>
            </a:extLst>
          </p:cNvPr>
          <p:cNvSpPr>
            <a:spLocks noGrp="1"/>
          </p:cNvSpPr>
          <p:nvPr>
            <p:ph idx="1"/>
          </p:nvPr>
        </p:nvSpPr>
        <p:spPr>
          <a:xfrm>
            <a:off x="1069848" y="2121408"/>
            <a:ext cx="10058400" cy="4528774"/>
          </a:xfrm>
        </p:spPr>
        <p:txBody>
          <a:bodyPr>
            <a:normAutofit/>
          </a:bodyPr>
          <a:lstStyle/>
          <a:p>
            <a:pPr marL="457200" indent="-457200" algn="just">
              <a:buFont typeface="+mj-lt"/>
              <a:buAutoNum type="arabicPeriod"/>
            </a:pPr>
            <a:r>
              <a:rPr lang="id-ID" sz="2400" b="1" dirty="0"/>
              <a:t>Metode Naif</a:t>
            </a:r>
          </a:p>
          <a:p>
            <a:pPr marL="0" indent="0" algn="just">
              <a:buNone/>
            </a:pPr>
            <a:r>
              <a:rPr lang="id-ID" sz="2400" dirty="0"/>
              <a:t>Sebenarnya metode ini tidak menyelesaikan mutual exclusion, karena masih terdapat scenario proses yang membuat situasi kacau. Metode ini sering disebut metode variable lock sederhana.</a:t>
            </a:r>
          </a:p>
          <a:p>
            <a:pPr marL="0" indent="0" algn="just">
              <a:buNone/>
            </a:pPr>
            <a:r>
              <a:rPr lang="id-ID" sz="2400" dirty="0"/>
              <a:t>Ketika proses hendak masuk critical section, proses lebih dulu memeriksa variable lock dengan ketentuan :</a:t>
            </a:r>
          </a:p>
          <a:p>
            <a:pPr algn="just"/>
            <a:r>
              <a:rPr lang="id-ID" sz="2400" dirty="0"/>
              <a:t>Jika variable lock bernilai 0, proses mengeset variable lock menjadi 1 dan segera masuk critical section.</a:t>
            </a:r>
          </a:p>
          <a:p>
            <a:pPr algn="just"/>
            <a:r>
              <a:rPr lang="id-ID" sz="2400" dirty="0"/>
              <a:t>Jika variable lock bernilai 1, proses menunggu sampai nilai variabel lock menjadi 0. </a:t>
            </a:r>
          </a:p>
        </p:txBody>
      </p:sp>
    </p:spTree>
    <p:extLst>
      <p:ext uri="{BB962C8B-B14F-4D97-AF65-F5344CB8AC3E}">
        <p14:creationId xmlns:p14="http://schemas.microsoft.com/office/powerpoint/2010/main" val="125632600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492E2-F398-4CF4-B7A8-14682FAD12F2}"/>
              </a:ext>
            </a:extLst>
          </p:cNvPr>
          <p:cNvSpPr>
            <a:spLocks noGrp="1"/>
          </p:cNvSpPr>
          <p:nvPr>
            <p:ph type="title"/>
          </p:nvPr>
        </p:nvSpPr>
        <p:spPr/>
        <p:txBody>
          <a:bodyPr/>
          <a:lstStyle/>
          <a:p>
            <a:r>
              <a:rPr lang="id-ID" dirty="0"/>
              <a:t>2. Metode untuk situasi tertentu</a:t>
            </a:r>
          </a:p>
        </p:txBody>
      </p:sp>
      <p:sp>
        <p:nvSpPr>
          <p:cNvPr id="3" name="Content Placeholder 2">
            <a:extLst>
              <a:ext uri="{FF2B5EF4-FFF2-40B4-BE49-F238E27FC236}">
                <a16:creationId xmlns:a16="http://schemas.microsoft.com/office/drawing/2014/main" id="{C3B68A5A-17DE-47CD-A520-C707691A8D62}"/>
              </a:ext>
            </a:extLst>
          </p:cNvPr>
          <p:cNvSpPr>
            <a:spLocks noGrp="1"/>
          </p:cNvSpPr>
          <p:nvPr>
            <p:ph idx="1"/>
          </p:nvPr>
        </p:nvSpPr>
        <p:spPr/>
        <p:txBody>
          <a:bodyPr>
            <a:normAutofit/>
          </a:bodyPr>
          <a:lstStyle/>
          <a:p>
            <a:pPr algn="just"/>
            <a:r>
              <a:rPr lang="id-ID" sz="2800" dirty="0"/>
              <a:t>Metode ini sering disebut metode bergantian secara ketat yang mengasumsikan proses-proses yang hendak masuk critical section secara bergantian terus menerus. Proses memeriksa terus menerus sehingga kondisi siap untuk diproses. Kondisi ini tidak dapat ditentukan lamanya waktu sehingga menyia-nyiakan waktu pemroses. Suatu saat kondisi akan crash ketika ada proses yang harus segera masuk sementara ada proses lain yang masih berjalan.</a:t>
            </a:r>
          </a:p>
        </p:txBody>
      </p:sp>
    </p:spTree>
    <p:extLst>
      <p:ext uri="{BB962C8B-B14F-4D97-AF65-F5344CB8AC3E}">
        <p14:creationId xmlns:p14="http://schemas.microsoft.com/office/powerpoint/2010/main" val="423175406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681BE-8957-4DD8-A1E2-335BCFDC885F}"/>
              </a:ext>
            </a:extLst>
          </p:cNvPr>
          <p:cNvSpPr>
            <a:spLocks noGrp="1"/>
          </p:cNvSpPr>
          <p:nvPr>
            <p:ph type="title"/>
          </p:nvPr>
        </p:nvSpPr>
        <p:spPr/>
        <p:txBody>
          <a:bodyPr/>
          <a:lstStyle/>
          <a:p>
            <a:r>
              <a:rPr lang="id-ID" dirty="0"/>
              <a:t>3. Metode Busy Waiting</a:t>
            </a:r>
          </a:p>
        </p:txBody>
      </p:sp>
      <p:sp>
        <p:nvSpPr>
          <p:cNvPr id="3" name="Content Placeholder 2">
            <a:extLst>
              <a:ext uri="{FF2B5EF4-FFF2-40B4-BE49-F238E27FC236}">
                <a16:creationId xmlns:a16="http://schemas.microsoft.com/office/drawing/2014/main" id="{FD88D0E6-3EF7-4362-889D-C13AEBE53F38}"/>
              </a:ext>
            </a:extLst>
          </p:cNvPr>
          <p:cNvSpPr>
            <a:spLocks noGrp="1"/>
          </p:cNvSpPr>
          <p:nvPr>
            <p:ph idx="1"/>
          </p:nvPr>
        </p:nvSpPr>
        <p:spPr>
          <a:xfrm>
            <a:off x="1069848" y="2121408"/>
            <a:ext cx="10058400" cy="4542628"/>
          </a:xfrm>
        </p:spPr>
        <p:txBody>
          <a:bodyPr>
            <a:normAutofit/>
          </a:bodyPr>
          <a:lstStyle/>
          <a:p>
            <a:pPr marL="457200" indent="-457200" algn="just">
              <a:buFont typeface="+mj-lt"/>
              <a:buAutoNum type="arabicPeriod"/>
            </a:pPr>
            <a:r>
              <a:rPr lang="id-ID" sz="2800" b="1" dirty="0"/>
              <a:t>Metode Penyelesaian Dekker</a:t>
            </a:r>
          </a:p>
          <a:p>
            <a:pPr marL="0" indent="0" algn="just">
              <a:buNone/>
            </a:pPr>
            <a:r>
              <a:rPr lang="id-ID" sz="2800" dirty="0"/>
              <a:t>Algoritma Dekker mempunyai property-property berikut :</a:t>
            </a:r>
          </a:p>
          <a:p>
            <a:pPr algn="just"/>
            <a:r>
              <a:rPr lang="id-ID" sz="2800" dirty="0"/>
              <a:t>Tidak memerlukan instruksi-instruksi perangkat keras khusus.</a:t>
            </a:r>
          </a:p>
          <a:p>
            <a:pPr algn="just"/>
            <a:r>
              <a:rPr lang="id-ID" sz="2800" dirty="0"/>
              <a:t>Proses yang beroperasi di luar critical section tidak dapat mencegah proses lain memasuki critical section.</a:t>
            </a:r>
          </a:p>
          <a:p>
            <a:pPr algn="just"/>
            <a:r>
              <a:rPr lang="id-ID" sz="2800" dirty="0"/>
              <a:t>Proses yang ingin masuk critical section akan segera masuk bila dimungkinkan.</a:t>
            </a:r>
          </a:p>
        </p:txBody>
      </p:sp>
    </p:spTree>
    <p:extLst>
      <p:ext uri="{BB962C8B-B14F-4D97-AF65-F5344CB8AC3E}">
        <p14:creationId xmlns:p14="http://schemas.microsoft.com/office/powerpoint/2010/main" val="9512835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03D7-4308-421B-A1BA-F69192AF8D52}"/>
              </a:ext>
            </a:extLst>
          </p:cNvPr>
          <p:cNvSpPr>
            <a:spLocks noGrp="1"/>
          </p:cNvSpPr>
          <p:nvPr>
            <p:ph type="title"/>
          </p:nvPr>
        </p:nvSpPr>
        <p:spPr>
          <a:xfrm>
            <a:off x="1069848" y="193964"/>
            <a:ext cx="10058400" cy="1609344"/>
          </a:xfrm>
        </p:spPr>
        <p:txBody>
          <a:bodyPr/>
          <a:lstStyle/>
          <a:p>
            <a:r>
              <a:rPr lang="id-ID" dirty="0"/>
              <a:t>3. Metode Busy Waiting</a:t>
            </a:r>
          </a:p>
        </p:txBody>
      </p:sp>
      <p:sp>
        <p:nvSpPr>
          <p:cNvPr id="3" name="Content Placeholder 2">
            <a:extLst>
              <a:ext uri="{FF2B5EF4-FFF2-40B4-BE49-F238E27FC236}">
                <a16:creationId xmlns:a16="http://schemas.microsoft.com/office/drawing/2014/main" id="{B537394C-BD64-4839-B90B-CF8D43FEAFFB}"/>
              </a:ext>
            </a:extLst>
          </p:cNvPr>
          <p:cNvSpPr>
            <a:spLocks noGrp="1"/>
          </p:cNvSpPr>
          <p:nvPr>
            <p:ph idx="1"/>
          </p:nvPr>
        </p:nvSpPr>
        <p:spPr>
          <a:xfrm>
            <a:off x="1069848" y="1803308"/>
            <a:ext cx="10058400" cy="4957710"/>
          </a:xfrm>
        </p:spPr>
        <p:txBody>
          <a:bodyPr>
            <a:normAutofit/>
          </a:bodyPr>
          <a:lstStyle/>
          <a:p>
            <a:pPr marL="0" indent="0" algn="just">
              <a:buNone/>
            </a:pPr>
            <a:r>
              <a:rPr lang="id-ID" sz="2400" b="1" dirty="0"/>
              <a:t>b. Metode Penyelesaian Peterson</a:t>
            </a:r>
          </a:p>
          <a:p>
            <a:pPr algn="just"/>
            <a:r>
              <a:rPr lang="id-ID" sz="2400" dirty="0"/>
              <a:t>Sebelum masuk critical section, proses memanggil enter_critical_section, namun sebelumnya proses memeriksa sampai kondisi aman. Terjadi busy waiting, setelah selesai proses menandai pekerjaan dan mengijinkan proses lain masuk.</a:t>
            </a:r>
            <a:br>
              <a:rPr lang="id-ID" sz="2400" dirty="0"/>
            </a:br>
            <a:r>
              <a:rPr lang="id-ID" sz="2400" dirty="0"/>
              <a:t>Keadaan awal tidak ada proses di critical section. Proses 0 akan masuk critical section. Proses menandai elemen arraynya dan mengeset turn ke 0. Proses memeriksa kondisi, dan prosedur enter_critical_section dilaksanakan. Jika kemudian, proses 1 akan masuk, proses akan menunggu sampai interest(0) menjadi FALSE. Kondisi ini hanya terjadi jika proses 0 mengeset elemen itu dan keluar dari critical section.</a:t>
            </a:r>
          </a:p>
        </p:txBody>
      </p:sp>
    </p:spTree>
    <p:extLst>
      <p:ext uri="{BB962C8B-B14F-4D97-AF65-F5344CB8AC3E}">
        <p14:creationId xmlns:p14="http://schemas.microsoft.com/office/powerpoint/2010/main" val="73243890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03D7-4308-421B-A1BA-F69192AF8D52}"/>
              </a:ext>
            </a:extLst>
          </p:cNvPr>
          <p:cNvSpPr>
            <a:spLocks noGrp="1"/>
          </p:cNvSpPr>
          <p:nvPr>
            <p:ph type="title"/>
          </p:nvPr>
        </p:nvSpPr>
        <p:spPr>
          <a:xfrm>
            <a:off x="346364" y="96982"/>
            <a:ext cx="10058400" cy="1108363"/>
          </a:xfrm>
        </p:spPr>
        <p:txBody>
          <a:bodyPr/>
          <a:lstStyle/>
          <a:p>
            <a:r>
              <a:rPr lang="id-ID" dirty="0"/>
              <a:t>3. Metode Busy Waiting</a:t>
            </a:r>
          </a:p>
        </p:txBody>
      </p:sp>
      <p:sp>
        <p:nvSpPr>
          <p:cNvPr id="3" name="Content Placeholder 2">
            <a:extLst>
              <a:ext uri="{FF2B5EF4-FFF2-40B4-BE49-F238E27FC236}">
                <a16:creationId xmlns:a16="http://schemas.microsoft.com/office/drawing/2014/main" id="{B537394C-BD64-4839-B90B-CF8D43FEAFFB}"/>
              </a:ext>
            </a:extLst>
          </p:cNvPr>
          <p:cNvSpPr>
            <a:spLocks noGrp="1"/>
          </p:cNvSpPr>
          <p:nvPr>
            <p:ph idx="1"/>
          </p:nvPr>
        </p:nvSpPr>
        <p:spPr>
          <a:xfrm>
            <a:off x="193964" y="1205345"/>
            <a:ext cx="11028218" cy="5555673"/>
          </a:xfrm>
        </p:spPr>
        <p:txBody>
          <a:bodyPr>
            <a:normAutofit fontScale="92500" lnSpcReduction="20000"/>
          </a:bodyPr>
          <a:lstStyle/>
          <a:p>
            <a:pPr marL="0" indent="0" algn="just">
              <a:buNone/>
            </a:pPr>
            <a:r>
              <a:rPr lang="id-ID" sz="2400" b="1" dirty="0"/>
              <a:t>c. Metode Pematian Interupsi</a:t>
            </a:r>
          </a:p>
          <a:p>
            <a:pPr marL="0" indent="0" algn="just">
              <a:buNone/>
            </a:pPr>
            <a:r>
              <a:rPr lang="id-ID" sz="2400" dirty="0"/>
              <a:t>Proses mematikan interupsi ke pemroses dan segera masuk ke critical section. Proses kembali mengaktifkan interupsi segera setelah meninggalkan critical section. Metode ini mengakibatkan :</a:t>
            </a:r>
          </a:p>
          <a:p>
            <a:pPr algn="just"/>
            <a:r>
              <a:rPr lang="id-ID" sz="2400" dirty="0"/>
              <a:t>Pemroses tidak dapat beralih ke proses lain karena interupsi clock dimatikan sehingga penjadual pun tidak dieksekusi. Karena penjadual tidak beroperasi maka tidak terjadi alih proses.</a:t>
            </a:r>
          </a:p>
          <a:p>
            <a:pPr algn="just"/>
            <a:r>
              <a:rPr lang="id-ID" sz="2400" dirty="0"/>
              <a:t>Proses dapat memakai memori bersama tanpa takut terinvensi proses lain karena memang tidak ada proses lain yang dieksekusi saat itu.</a:t>
            </a:r>
            <a:br>
              <a:rPr lang="id-ID" sz="2400" dirty="0"/>
            </a:br>
            <a:endParaRPr lang="id-ID" sz="2400" dirty="0"/>
          </a:p>
          <a:p>
            <a:pPr marL="0" indent="0" algn="just">
              <a:buNone/>
            </a:pPr>
            <a:r>
              <a:rPr lang="id-ID" sz="2400" dirty="0"/>
              <a:t>Kelemahan utama :</a:t>
            </a:r>
          </a:p>
          <a:p>
            <a:pPr algn="just"/>
            <a:r>
              <a:rPr lang="id-ID" sz="2400" dirty="0"/>
              <a:t>Bila proses yang mematikan interupsi mengalami gangguan maka proses tidak akan pernah menghidupkan interupsi kembali. Kejadian ini mengakibatkan kematian seluruh system.</a:t>
            </a:r>
          </a:p>
          <a:p>
            <a:pPr algn="just"/>
            <a:r>
              <a:rPr lang="id-ID" sz="2400" dirty="0"/>
              <a:t>Jika terdapat dua pemroses atau lebih, mematikan interupsi hanya berpengaruh pada pemroses yang sedang mengeksekusi intruksi itu. Proses lain masih dapat memasuki critical section.</a:t>
            </a:r>
          </a:p>
        </p:txBody>
      </p:sp>
    </p:spTree>
    <p:extLst>
      <p:ext uri="{BB962C8B-B14F-4D97-AF65-F5344CB8AC3E}">
        <p14:creationId xmlns:p14="http://schemas.microsoft.com/office/powerpoint/2010/main" val="182016191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03D7-4308-421B-A1BA-F69192AF8D52}"/>
              </a:ext>
            </a:extLst>
          </p:cNvPr>
          <p:cNvSpPr>
            <a:spLocks noGrp="1"/>
          </p:cNvSpPr>
          <p:nvPr>
            <p:ph type="title"/>
          </p:nvPr>
        </p:nvSpPr>
        <p:spPr>
          <a:xfrm>
            <a:off x="1069848" y="193964"/>
            <a:ext cx="10058400" cy="1609344"/>
          </a:xfrm>
        </p:spPr>
        <p:txBody>
          <a:bodyPr/>
          <a:lstStyle/>
          <a:p>
            <a:r>
              <a:rPr lang="id-ID" dirty="0"/>
              <a:t>3. Metode Busy Waiting</a:t>
            </a:r>
          </a:p>
        </p:txBody>
      </p:sp>
      <p:sp>
        <p:nvSpPr>
          <p:cNvPr id="3" name="Content Placeholder 2">
            <a:extLst>
              <a:ext uri="{FF2B5EF4-FFF2-40B4-BE49-F238E27FC236}">
                <a16:creationId xmlns:a16="http://schemas.microsoft.com/office/drawing/2014/main" id="{B537394C-BD64-4839-B90B-CF8D43FEAFFB}"/>
              </a:ext>
            </a:extLst>
          </p:cNvPr>
          <p:cNvSpPr>
            <a:spLocks noGrp="1"/>
          </p:cNvSpPr>
          <p:nvPr>
            <p:ph idx="1"/>
          </p:nvPr>
        </p:nvSpPr>
        <p:spPr>
          <a:xfrm>
            <a:off x="1069848" y="1803308"/>
            <a:ext cx="10058400" cy="4957710"/>
          </a:xfrm>
        </p:spPr>
        <p:txBody>
          <a:bodyPr>
            <a:normAutofit/>
          </a:bodyPr>
          <a:lstStyle/>
          <a:p>
            <a:pPr marL="0" indent="0" algn="just">
              <a:buNone/>
            </a:pPr>
            <a:r>
              <a:rPr lang="id-ID" sz="2800" b="1" dirty="0"/>
              <a:t>d. Metode Test and Set Lock (TSL)</a:t>
            </a:r>
          </a:p>
          <a:p>
            <a:pPr marL="0" indent="0" algn="just">
              <a:buNone/>
            </a:pPr>
            <a:r>
              <a:rPr lang="id-ID" sz="2800" dirty="0"/>
              <a:t>Metode ini membaca isi memori ke register dan kemudian menyimpan nilai bukan 0  ke alamat memori. Pemroses yang mengeksekusi instruksi tsl mengunci bus memori, mencegah pemroses lain mengkases memori.</a:t>
            </a:r>
          </a:p>
        </p:txBody>
      </p:sp>
    </p:spTree>
    <p:extLst>
      <p:ext uri="{BB962C8B-B14F-4D97-AF65-F5344CB8AC3E}">
        <p14:creationId xmlns:p14="http://schemas.microsoft.com/office/powerpoint/2010/main" val="106609426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03D7-4308-421B-A1BA-F69192AF8D52}"/>
              </a:ext>
            </a:extLst>
          </p:cNvPr>
          <p:cNvSpPr>
            <a:spLocks noGrp="1"/>
          </p:cNvSpPr>
          <p:nvPr>
            <p:ph type="title"/>
          </p:nvPr>
        </p:nvSpPr>
        <p:spPr>
          <a:xfrm>
            <a:off x="1069848" y="193964"/>
            <a:ext cx="10058400" cy="1609344"/>
          </a:xfrm>
        </p:spPr>
        <p:txBody>
          <a:bodyPr/>
          <a:lstStyle/>
          <a:p>
            <a:r>
              <a:rPr lang="id-ID" dirty="0"/>
              <a:t>3. Metode Busy Waiting</a:t>
            </a:r>
          </a:p>
        </p:txBody>
      </p:sp>
      <p:sp>
        <p:nvSpPr>
          <p:cNvPr id="3" name="Content Placeholder 2">
            <a:extLst>
              <a:ext uri="{FF2B5EF4-FFF2-40B4-BE49-F238E27FC236}">
                <a16:creationId xmlns:a16="http://schemas.microsoft.com/office/drawing/2014/main" id="{B537394C-BD64-4839-B90B-CF8D43FEAFFB}"/>
              </a:ext>
            </a:extLst>
          </p:cNvPr>
          <p:cNvSpPr>
            <a:spLocks noGrp="1"/>
          </p:cNvSpPr>
          <p:nvPr>
            <p:ph idx="1"/>
          </p:nvPr>
        </p:nvSpPr>
        <p:spPr>
          <a:xfrm>
            <a:off x="1069848" y="1803308"/>
            <a:ext cx="10058400" cy="4957710"/>
          </a:xfrm>
        </p:spPr>
        <p:txBody>
          <a:bodyPr>
            <a:normAutofit/>
          </a:bodyPr>
          <a:lstStyle/>
          <a:p>
            <a:pPr marL="0" indent="0" algn="just">
              <a:buNone/>
            </a:pPr>
            <a:r>
              <a:rPr lang="id-ID" sz="2800" b="1" dirty="0"/>
              <a:t>e. Metode Exchange (XCHG)</a:t>
            </a:r>
          </a:p>
          <a:p>
            <a:pPr marL="0" indent="0" algn="just">
              <a:buNone/>
            </a:pPr>
            <a:r>
              <a:rPr lang="id-ID" sz="2800" dirty="0"/>
              <a:t>Metode ini menggunakan instruksi exchange (xchg). Instruksi xchg menukarkan dua isi memori.</a:t>
            </a:r>
          </a:p>
        </p:txBody>
      </p:sp>
    </p:spTree>
    <p:extLst>
      <p:ext uri="{BB962C8B-B14F-4D97-AF65-F5344CB8AC3E}">
        <p14:creationId xmlns:p14="http://schemas.microsoft.com/office/powerpoint/2010/main" val="231599418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03D7-4308-421B-A1BA-F69192AF8D52}"/>
              </a:ext>
            </a:extLst>
          </p:cNvPr>
          <p:cNvSpPr>
            <a:spLocks noGrp="1"/>
          </p:cNvSpPr>
          <p:nvPr>
            <p:ph type="title"/>
          </p:nvPr>
        </p:nvSpPr>
        <p:spPr>
          <a:xfrm>
            <a:off x="1069848" y="193964"/>
            <a:ext cx="10058400" cy="1609344"/>
          </a:xfrm>
        </p:spPr>
        <p:txBody>
          <a:bodyPr/>
          <a:lstStyle/>
          <a:p>
            <a:r>
              <a:rPr lang="id-ID" dirty="0"/>
              <a:t>3. Metode Busy Waiting</a:t>
            </a:r>
          </a:p>
        </p:txBody>
      </p:sp>
      <p:sp>
        <p:nvSpPr>
          <p:cNvPr id="3" name="Content Placeholder 2">
            <a:extLst>
              <a:ext uri="{FF2B5EF4-FFF2-40B4-BE49-F238E27FC236}">
                <a16:creationId xmlns:a16="http://schemas.microsoft.com/office/drawing/2014/main" id="{B537394C-BD64-4839-B90B-CF8D43FEAFFB}"/>
              </a:ext>
            </a:extLst>
          </p:cNvPr>
          <p:cNvSpPr>
            <a:spLocks noGrp="1"/>
          </p:cNvSpPr>
          <p:nvPr>
            <p:ph idx="1"/>
          </p:nvPr>
        </p:nvSpPr>
        <p:spPr>
          <a:xfrm>
            <a:off x="1069848" y="1803308"/>
            <a:ext cx="10058400" cy="4957710"/>
          </a:xfrm>
        </p:spPr>
        <p:txBody>
          <a:bodyPr>
            <a:normAutofit fontScale="92500" lnSpcReduction="10000"/>
          </a:bodyPr>
          <a:lstStyle/>
          <a:p>
            <a:pPr marL="0" indent="0" algn="just">
              <a:buNone/>
            </a:pPr>
            <a:r>
              <a:rPr lang="id-ID" sz="2800" b="1" dirty="0"/>
              <a:t>f. Metode Instruksi Mesin</a:t>
            </a:r>
          </a:p>
          <a:p>
            <a:pPr marL="0" indent="0">
              <a:buNone/>
            </a:pPr>
            <a:r>
              <a:rPr lang="id-ID" sz="2800" dirty="0"/>
              <a:t>Keunggulan:</a:t>
            </a:r>
          </a:p>
          <a:p>
            <a:pPr algn="just"/>
            <a:r>
              <a:rPr lang="id-ID" sz="2800" dirty="0"/>
              <a:t>Sederhana dan mudah diverifikasi</a:t>
            </a:r>
          </a:p>
          <a:p>
            <a:pPr algn="just"/>
            <a:r>
              <a:rPr lang="id-ID" sz="2800" dirty="0"/>
              <a:t>Dapat diterapkan ke sembarang jumlah proses</a:t>
            </a:r>
          </a:p>
          <a:p>
            <a:r>
              <a:rPr lang="id-ID" sz="2800" dirty="0"/>
              <a:t>Dapat digunakan untuk mendukung banyak critical region</a:t>
            </a:r>
            <a:br>
              <a:rPr lang="id-ID" sz="2800" dirty="0"/>
            </a:br>
            <a:endParaRPr lang="id-ID" sz="2800" dirty="0"/>
          </a:p>
          <a:p>
            <a:pPr marL="0" indent="0" algn="just">
              <a:buNone/>
            </a:pPr>
            <a:r>
              <a:rPr lang="id-ID" sz="2800" dirty="0"/>
              <a:t>Kelemahan :</a:t>
            </a:r>
          </a:p>
          <a:p>
            <a:pPr algn="just"/>
            <a:r>
              <a:rPr lang="id-ID" sz="2800" dirty="0"/>
              <a:t>Merupakan metode dengan busy waiting, sangat tidak efisien.</a:t>
            </a:r>
          </a:p>
          <a:p>
            <a:pPr algn="just"/>
            <a:r>
              <a:rPr lang="id-ID" sz="2800" dirty="0"/>
              <a:t>Adanya busy waiting memungkinkan terjadi deadlock dan starvation.</a:t>
            </a:r>
          </a:p>
        </p:txBody>
      </p:sp>
    </p:spTree>
    <p:extLst>
      <p:ext uri="{BB962C8B-B14F-4D97-AF65-F5344CB8AC3E}">
        <p14:creationId xmlns:p14="http://schemas.microsoft.com/office/powerpoint/2010/main" val="351422782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out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out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out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out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out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out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out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1BB9C-15A7-419C-83CB-365B93056CC9}"/>
              </a:ext>
            </a:extLst>
          </p:cNvPr>
          <p:cNvSpPr>
            <a:spLocks noGrp="1"/>
          </p:cNvSpPr>
          <p:nvPr>
            <p:ph type="title"/>
          </p:nvPr>
        </p:nvSpPr>
        <p:spPr>
          <a:xfrm>
            <a:off x="1069848" y="235250"/>
            <a:ext cx="10058400" cy="1609344"/>
          </a:xfrm>
        </p:spPr>
        <p:txBody>
          <a:bodyPr/>
          <a:lstStyle/>
          <a:p>
            <a:r>
              <a:rPr lang="id-ID" dirty="0"/>
              <a:t>4. Metode Penyelesaian Level Tinggi (Metode Semapore)</a:t>
            </a:r>
          </a:p>
        </p:txBody>
      </p:sp>
      <p:sp>
        <p:nvSpPr>
          <p:cNvPr id="3" name="Content Placeholder 2">
            <a:extLst>
              <a:ext uri="{FF2B5EF4-FFF2-40B4-BE49-F238E27FC236}">
                <a16:creationId xmlns:a16="http://schemas.microsoft.com/office/drawing/2014/main" id="{73F28393-C4D4-4617-BC21-CB91FDFCBBE8}"/>
              </a:ext>
            </a:extLst>
          </p:cNvPr>
          <p:cNvSpPr>
            <a:spLocks noGrp="1"/>
          </p:cNvSpPr>
          <p:nvPr>
            <p:ph idx="1"/>
          </p:nvPr>
        </p:nvSpPr>
        <p:spPr/>
        <p:txBody>
          <a:bodyPr>
            <a:normAutofit/>
          </a:bodyPr>
          <a:lstStyle/>
          <a:p>
            <a:pPr algn="just"/>
            <a:r>
              <a:rPr lang="id-ID" sz="2800" dirty="0"/>
              <a:t>Dua proses atau lebih dapat bekerja sama dengan menggunakan penanda-penanda sederhana. Proses berhenti sampai proses memperoleh penanda tertentu. Variabel khusus untuk penandaan ini disebut semaphore. Semaphore mempunyai dua property :</a:t>
            </a:r>
          </a:p>
          <a:p>
            <a:pPr marL="457200" indent="-457200" algn="just">
              <a:buFont typeface="+mj-lt"/>
              <a:buAutoNum type="alphaLcPeriod"/>
            </a:pPr>
            <a:r>
              <a:rPr lang="id-ID" sz="2800" dirty="0"/>
              <a:t>Semaphore dapat diinisialisasi dengan nilai bukan negative.</a:t>
            </a:r>
          </a:p>
          <a:p>
            <a:pPr marL="457200" indent="-457200" algn="just">
              <a:buFont typeface="+mj-lt"/>
              <a:buAutoNum type="alphaLcPeriod"/>
            </a:pPr>
            <a:r>
              <a:rPr lang="id-ID" sz="2800" dirty="0"/>
              <a:t>Ada dua operasi terhadap semaphore yaitu Operasi Up dan Operasi Down.</a:t>
            </a:r>
          </a:p>
        </p:txBody>
      </p:sp>
    </p:spTree>
    <p:extLst>
      <p:ext uri="{BB962C8B-B14F-4D97-AF65-F5344CB8AC3E}">
        <p14:creationId xmlns:p14="http://schemas.microsoft.com/office/powerpoint/2010/main" val="179349472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righ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right)">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CD57-8F7D-4C08-8FB8-74CCCDF821D5}"/>
              </a:ext>
            </a:extLst>
          </p:cNvPr>
          <p:cNvSpPr>
            <a:spLocks noGrp="1"/>
          </p:cNvSpPr>
          <p:nvPr>
            <p:ph type="title"/>
          </p:nvPr>
        </p:nvSpPr>
        <p:spPr/>
        <p:txBody>
          <a:bodyPr/>
          <a:lstStyle/>
          <a:p>
            <a:r>
              <a:rPr lang="id-ID" dirty="0"/>
              <a:t>Operasi Down</a:t>
            </a:r>
          </a:p>
        </p:txBody>
      </p:sp>
      <p:sp>
        <p:nvSpPr>
          <p:cNvPr id="3" name="Content Placeholder 2">
            <a:extLst>
              <a:ext uri="{FF2B5EF4-FFF2-40B4-BE49-F238E27FC236}">
                <a16:creationId xmlns:a16="http://schemas.microsoft.com/office/drawing/2014/main" id="{06CD6AEA-E2FE-46EA-B116-6FE18BC5C3EE}"/>
              </a:ext>
            </a:extLst>
          </p:cNvPr>
          <p:cNvSpPr>
            <a:spLocks noGrp="1"/>
          </p:cNvSpPr>
          <p:nvPr>
            <p:ph idx="1"/>
          </p:nvPr>
        </p:nvSpPr>
        <p:spPr/>
        <p:txBody>
          <a:bodyPr>
            <a:normAutofit/>
          </a:bodyPr>
          <a:lstStyle/>
          <a:p>
            <a:pPr algn="just"/>
            <a:r>
              <a:rPr lang="id-ID" sz="2800" dirty="0"/>
              <a:t>Operasi ini menurunkan nilai semaphore. Jika nilai semaphore menjadi bukan positif maka proses yang mengeksekusinya diblok. Operasi Down adalah atomic (atomic action), tidak dapat diinterupsi sebelum selesai. Menurunkan nilai, memeriksa nilai, menempatkan proses pada antrian dan memblok sebagai instruksi tunggal. Tidak ada proses lain yang dapat diakses sampai proses selesai.</a:t>
            </a:r>
          </a:p>
        </p:txBody>
      </p:sp>
    </p:spTree>
    <p:extLst>
      <p:ext uri="{BB962C8B-B14F-4D97-AF65-F5344CB8AC3E}">
        <p14:creationId xmlns:p14="http://schemas.microsoft.com/office/powerpoint/2010/main" val="290367115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500DB-D5F0-449A-83BC-C73963F101E8}"/>
              </a:ext>
            </a:extLst>
          </p:cNvPr>
          <p:cNvSpPr>
            <a:spLocks noGrp="1"/>
          </p:cNvSpPr>
          <p:nvPr>
            <p:ph type="title"/>
          </p:nvPr>
        </p:nvSpPr>
        <p:spPr/>
        <p:txBody>
          <a:bodyPr/>
          <a:lstStyle/>
          <a:p>
            <a:r>
              <a:rPr lang="id-ID" dirty="0"/>
              <a:t>Operasi Up</a:t>
            </a:r>
          </a:p>
        </p:txBody>
      </p:sp>
      <p:sp>
        <p:nvSpPr>
          <p:cNvPr id="3" name="Content Placeholder 2">
            <a:extLst>
              <a:ext uri="{FF2B5EF4-FFF2-40B4-BE49-F238E27FC236}">
                <a16:creationId xmlns:a16="http://schemas.microsoft.com/office/drawing/2014/main" id="{CA1F4B48-8B84-4FB9-BBB3-951F3983CBCB}"/>
              </a:ext>
            </a:extLst>
          </p:cNvPr>
          <p:cNvSpPr>
            <a:spLocks noGrp="1"/>
          </p:cNvSpPr>
          <p:nvPr>
            <p:ph idx="1"/>
          </p:nvPr>
        </p:nvSpPr>
        <p:spPr/>
        <p:txBody>
          <a:bodyPr>
            <a:normAutofit/>
          </a:bodyPr>
          <a:lstStyle/>
          <a:p>
            <a:pPr algn="just"/>
            <a:r>
              <a:rPr lang="id-ID" sz="2800" dirty="0"/>
              <a:t>Operasi ini menaikkan nilai semaphore. Jika satu proses atau lebih telah diblok pada suatu semaphore tidak dapat menyelesaikan operasi down maka salah satu dipilih oleh system dan dibolehkan menyelesaikan operasi downnya. Operasi Up menaikan nilai semaphore, memindahkan dari antrian dan menempatkan satu proses ke senarai ready tidak dapat diinterupsi.</a:t>
            </a:r>
          </a:p>
        </p:txBody>
      </p:sp>
    </p:spTree>
    <p:extLst>
      <p:ext uri="{BB962C8B-B14F-4D97-AF65-F5344CB8AC3E}">
        <p14:creationId xmlns:p14="http://schemas.microsoft.com/office/powerpoint/2010/main" val="195399399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500DB-D5F0-449A-83BC-C73963F101E8}"/>
              </a:ext>
            </a:extLst>
          </p:cNvPr>
          <p:cNvSpPr>
            <a:spLocks noGrp="1"/>
          </p:cNvSpPr>
          <p:nvPr>
            <p:ph type="title"/>
          </p:nvPr>
        </p:nvSpPr>
        <p:spPr/>
        <p:txBody>
          <a:bodyPr/>
          <a:lstStyle/>
          <a:p>
            <a:r>
              <a:rPr lang="id-ID" dirty="0"/>
              <a:t>Operasi Up</a:t>
            </a:r>
          </a:p>
        </p:txBody>
      </p:sp>
      <p:sp>
        <p:nvSpPr>
          <p:cNvPr id="3" name="Content Placeholder 2">
            <a:extLst>
              <a:ext uri="{FF2B5EF4-FFF2-40B4-BE49-F238E27FC236}">
                <a16:creationId xmlns:a16="http://schemas.microsoft.com/office/drawing/2014/main" id="{CA1F4B48-8B84-4FB9-BBB3-951F3983CBCB}"/>
              </a:ext>
            </a:extLst>
          </p:cNvPr>
          <p:cNvSpPr>
            <a:spLocks noGrp="1"/>
          </p:cNvSpPr>
          <p:nvPr>
            <p:ph idx="1"/>
          </p:nvPr>
        </p:nvSpPr>
        <p:spPr>
          <a:xfrm>
            <a:off x="1069848" y="2093976"/>
            <a:ext cx="10058400" cy="4050792"/>
          </a:xfrm>
        </p:spPr>
        <p:txBody>
          <a:bodyPr>
            <a:normAutofit/>
          </a:bodyPr>
          <a:lstStyle/>
          <a:p>
            <a:pPr algn="just"/>
            <a:r>
              <a:rPr lang="id-ID" sz="2800" dirty="0"/>
              <a:t>Sebelum masuk critical section, proses melakukan down. Bila berhasil maka proses masuk critical section. Bila tidak berhasil maka proses diblok pada semaphore. Proses yang diblok dapat melanjutkan jika proses yang berada di critical section keluar dan melakukan operasi up dan menjadikan proses yang diblok menjadi ready dan berlanjut hingga operasi downnya berhasil.</a:t>
            </a:r>
          </a:p>
        </p:txBody>
      </p:sp>
    </p:spTree>
    <p:extLst>
      <p:ext uri="{BB962C8B-B14F-4D97-AF65-F5344CB8AC3E}">
        <p14:creationId xmlns:p14="http://schemas.microsoft.com/office/powerpoint/2010/main" val="101993931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A8C2-1FD5-41F9-B26F-2FA8D90FB2A6}"/>
              </a:ext>
            </a:extLst>
          </p:cNvPr>
          <p:cNvSpPr>
            <a:spLocks noGrp="1"/>
          </p:cNvSpPr>
          <p:nvPr>
            <p:ph type="title"/>
          </p:nvPr>
        </p:nvSpPr>
        <p:spPr/>
        <p:txBody>
          <a:bodyPr/>
          <a:lstStyle/>
          <a:p>
            <a:r>
              <a:rPr lang="id-ID" dirty="0"/>
              <a:t>Implementasi Semaphore</a:t>
            </a:r>
          </a:p>
        </p:txBody>
      </p:sp>
      <p:sp>
        <p:nvSpPr>
          <p:cNvPr id="3" name="Content Placeholder 2">
            <a:extLst>
              <a:ext uri="{FF2B5EF4-FFF2-40B4-BE49-F238E27FC236}">
                <a16:creationId xmlns:a16="http://schemas.microsoft.com/office/drawing/2014/main" id="{37A4C960-48D4-4BCD-8E02-69D7EB8CC609}"/>
              </a:ext>
            </a:extLst>
          </p:cNvPr>
          <p:cNvSpPr>
            <a:spLocks noGrp="1"/>
          </p:cNvSpPr>
          <p:nvPr>
            <p:ph idx="1"/>
          </p:nvPr>
        </p:nvSpPr>
        <p:spPr/>
        <p:txBody>
          <a:bodyPr>
            <a:normAutofit/>
          </a:bodyPr>
          <a:lstStyle/>
          <a:p>
            <a:pPr marL="457200" indent="-457200" algn="just">
              <a:buFont typeface="+mj-lt"/>
              <a:buAutoNum type="arabicPeriod"/>
            </a:pPr>
            <a:r>
              <a:rPr lang="id-ID" sz="2800" b="1" dirty="0"/>
              <a:t>Pematian Interupsi</a:t>
            </a:r>
          </a:p>
          <a:p>
            <a:pPr marL="0" indent="0" algn="just">
              <a:buNone/>
            </a:pPr>
            <a:r>
              <a:rPr lang="id-ID" sz="2800" dirty="0"/>
              <a:t>Sistem operasi mematikan interupsi selagi memeriksa semaphore, memperbarui, dan menjadikan proses diblok. Karena semua aksi hanya memerlukan beberapa instruksi, pematian interupsi tidak merugikan.</a:t>
            </a:r>
          </a:p>
          <a:p>
            <a:pPr marL="457200" indent="-457200" algn="just">
              <a:buFont typeface="+mj-lt"/>
              <a:buAutoNum type="arabicPeriod" startAt="2"/>
            </a:pPr>
            <a:r>
              <a:rPr lang="id-ID" sz="2800" b="1" dirty="0"/>
              <a:t>Instruksi tsl</a:t>
            </a:r>
          </a:p>
          <a:p>
            <a:pPr marL="0" indent="0" algn="just">
              <a:buNone/>
            </a:pPr>
            <a:r>
              <a:rPr lang="id-ID" sz="2800" dirty="0"/>
              <a:t>Pada banyak pemroses, tiap semaphore dilindungi variable lock dan instruksi tsl agar menjamin hanya satu pemroses yang saat itu memanipulasi semaphore</a:t>
            </a:r>
          </a:p>
        </p:txBody>
      </p:sp>
    </p:spTree>
    <p:extLst>
      <p:ext uri="{BB962C8B-B14F-4D97-AF65-F5344CB8AC3E}">
        <p14:creationId xmlns:p14="http://schemas.microsoft.com/office/powerpoint/2010/main" val="216302883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up)">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84ACB6"/>
      </a:dk2>
      <a:lt2>
        <a:srgbClr val="EBE9DD"/>
      </a:lt2>
      <a:accent1>
        <a:srgbClr val="6F8183"/>
      </a:accent1>
      <a:accent2>
        <a:srgbClr val="967E96"/>
      </a:accent2>
      <a:accent3>
        <a:srgbClr val="CCC893"/>
      </a:accent3>
      <a:accent4>
        <a:srgbClr val="A54D74"/>
      </a:accent4>
      <a:accent5>
        <a:srgbClr val="949C6B"/>
      </a:accent5>
      <a:accent6>
        <a:srgbClr val="766A50"/>
      </a:accent6>
      <a:hlink>
        <a:srgbClr val="CC6600"/>
      </a:hlink>
      <a:folHlink>
        <a:srgbClr val="777777"/>
      </a:folHlink>
    </a:clrScheme>
    <a:fontScheme name="Wood 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panose="02050604050505020204"/>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8E89CD47-BF55-4DDE-B823-2283AA7E7695}"/>
    </a:ext>
  </a:extLst>
</a:theme>
</file>

<file path=docProps/app.xml><?xml version="1.0" encoding="utf-8"?>
<Properties xmlns="http://schemas.openxmlformats.org/officeDocument/2006/extended-properties" xmlns:vt="http://schemas.openxmlformats.org/officeDocument/2006/docPropsVTypes">
  <Template>TM03090434[[fn=Wood Type]]</Template>
  <TotalTime>29</TotalTime>
  <Words>982</Words>
  <Application>Microsoft Office PowerPoint</Application>
  <PresentationFormat>Widescreen</PresentationFormat>
  <Paragraphs>68</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Bookman Old Style</vt:lpstr>
      <vt:lpstr>Century Gothic</vt:lpstr>
      <vt:lpstr>Wingdings</vt:lpstr>
      <vt:lpstr>Wood Type</vt:lpstr>
      <vt:lpstr>MUTUAL EXCLUSION</vt:lpstr>
      <vt:lpstr>Definisi</vt:lpstr>
      <vt:lpstr>Definisi</vt:lpstr>
      <vt:lpstr>Kriteria penyelesaian Mutual Exclusion :</vt:lpstr>
      <vt:lpstr>Metode-metode Penjamin Mutual Exclusion</vt:lpstr>
      <vt:lpstr>2. Metode untuk situasi tertentu</vt:lpstr>
      <vt:lpstr>3. Metode Busy Waiting</vt:lpstr>
      <vt:lpstr>3. Metode Busy Waiting</vt:lpstr>
      <vt:lpstr>3. Metode Busy Waiting</vt:lpstr>
      <vt:lpstr>3. Metode Busy Waiting</vt:lpstr>
      <vt:lpstr>3. Metode Busy Waiting</vt:lpstr>
      <vt:lpstr>3. Metode Busy Waiting</vt:lpstr>
      <vt:lpstr>4. Metode Penyelesaian Level Tinggi (Metode Semapore)</vt:lpstr>
      <vt:lpstr>Operasi Down</vt:lpstr>
      <vt:lpstr>Operasi Up</vt:lpstr>
      <vt:lpstr>Operasi Up</vt:lpstr>
      <vt:lpstr>Implementasi Semaphore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MUTUAL EXCLUSION</dc:title>
  <dc:creator>Row_Bee</dc:creator>
  <cp:lastModifiedBy>Row_Bee</cp:lastModifiedBy>
  <cp:revision>6</cp:revision>
  <dcterms:created xsi:type="dcterms:W3CDTF">2018-08-15T06:26:55Z</dcterms:created>
  <dcterms:modified xsi:type="dcterms:W3CDTF">2018-08-15T06:56:12Z</dcterms:modified>
</cp:coreProperties>
</file>