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40207" y="795273"/>
            <a:ext cx="13321385" cy="939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24272" y="647522"/>
            <a:ext cx="3953255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2452" y="2005482"/>
            <a:ext cx="12756895" cy="6122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36822" y="6816286"/>
            <a:ext cx="5923981" cy="5296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432803" y="7255763"/>
            <a:ext cx="4722876" cy="9784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921752" y="8049767"/>
            <a:ext cx="1371600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3856" y="8049767"/>
            <a:ext cx="6797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894064" y="8049767"/>
            <a:ext cx="763524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812663" y="6592061"/>
            <a:ext cx="592582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5400" b="1" spc="-110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54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97420" y="7418018"/>
            <a:ext cx="3952875" cy="1252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solidFill>
                  <a:srgbClr val="CC0000"/>
                </a:solidFill>
                <a:latin typeface="Rockwell"/>
                <a:cs typeface="Rockwell"/>
              </a:rPr>
              <a:t>Multiplexing</a:t>
            </a:r>
            <a:endParaRPr sz="4800">
              <a:latin typeface="Rockwell"/>
              <a:cs typeface="Rockwell"/>
            </a:endParaRPr>
          </a:p>
          <a:p>
            <a:pPr marL="1270" algn="ctr">
              <a:lnSpc>
                <a:spcPct val="100000"/>
              </a:lnSpc>
              <a:spcBef>
                <a:spcPts val="55"/>
              </a:spcBef>
            </a:pPr>
            <a:r>
              <a:rPr sz="3200" b="1" dirty="0">
                <a:latin typeface="Rockwell"/>
                <a:cs typeface="Rockwell"/>
              </a:rPr>
              <a:t>Part-7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0700" y="2239212"/>
            <a:ext cx="12825730" cy="48558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Bagaimana membuat </a:t>
            </a:r>
            <a:r>
              <a:rPr sz="4400" dirty="0">
                <a:latin typeface="Rockwell"/>
                <a:cs typeface="Rockwell"/>
              </a:rPr>
              <a:t>data dari berbagai </a:t>
            </a:r>
            <a:r>
              <a:rPr sz="4400" spc="-5" dirty="0">
                <a:latin typeface="Rockwell"/>
                <a:cs typeface="Rockwell"/>
              </a:rPr>
              <a:t>saluran  </a:t>
            </a:r>
            <a:r>
              <a:rPr sz="4400" dirty="0">
                <a:latin typeface="Rockwell"/>
                <a:cs typeface="Rockwell"/>
              </a:rPr>
              <a:t>dan diterima </a:t>
            </a:r>
            <a:r>
              <a:rPr sz="4400" spc="-5" dirty="0">
                <a:latin typeface="Rockwell"/>
                <a:cs typeface="Rockwell"/>
              </a:rPr>
              <a:t>oleh </a:t>
            </a:r>
            <a:r>
              <a:rPr sz="4400" dirty="0">
                <a:latin typeface="Rockwell"/>
                <a:cs typeface="Rockwell"/>
              </a:rPr>
              <a:t>berbagai </a:t>
            </a:r>
            <a:r>
              <a:rPr sz="4400" spc="-5" dirty="0">
                <a:latin typeface="Rockwell"/>
                <a:cs typeface="Rockwell"/>
              </a:rPr>
              <a:t>saluran </a:t>
            </a:r>
            <a:r>
              <a:rPr sz="4400" dirty="0">
                <a:latin typeface="Rockwell"/>
                <a:cs typeface="Rockwell"/>
              </a:rPr>
              <a:t>yang  berhubungan </a:t>
            </a:r>
            <a:r>
              <a:rPr sz="4400" spc="-5" dirty="0">
                <a:latin typeface="Rockwell"/>
                <a:cs typeface="Rockwell"/>
              </a:rPr>
              <a:t>melalui satu media </a:t>
            </a:r>
            <a:r>
              <a:rPr sz="4400" dirty="0">
                <a:latin typeface="Rockwell"/>
                <a:cs typeface="Rockwell"/>
              </a:rPr>
              <a:t>transmisi  </a:t>
            </a:r>
            <a:r>
              <a:rPr sz="4400" spc="-5" dirty="0">
                <a:latin typeface="Rockwell"/>
                <a:cs typeface="Rockwell"/>
              </a:rPr>
              <a:t>saluran </a:t>
            </a:r>
            <a:r>
              <a:rPr sz="4400" spc="5" dirty="0">
                <a:latin typeface="Rockwell"/>
                <a:cs typeface="Rockwell"/>
              </a:rPr>
              <a:t>(</a:t>
            </a:r>
            <a:r>
              <a:rPr sz="4400" i="1" spc="5" dirty="0">
                <a:latin typeface="Rockwell"/>
                <a:cs typeface="Rockwell"/>
              </a:rPr>
              <a:t>1 </a:t>
            </a:r>
            <a:r>
              <a:rPr sz="4400" i="1" spc="-5" dirty="0">
                <a:latin typeface="Rockwell"/>
                <a:cs typeface="Rockwell"/>
              </a:rPr>
              <a:t>link, </a:t>
            </a:r>
            <a:r>
              <a:rPr sz="4400" i="1" dirty="0">
                <a:latin typeface="Rockwell"/>
                <a:cs typeface="Rockwell"/>
              </a:rPr>
              <a:t>n</a:t>
            </a:r>
            <a:r>
              <a:rPr sz="4400" i="1" spc="-45" dirty="0">
                <a:latin typeface="Rockwell"/>
                <a:cs typeface="Rockwell"/>
              </a:rPr>
              <a:t> </a:t>
            </a:r>
            <a:r>
              <a:rPr sz="4400" i="1" spc="-5" dirty="0">
                <a:latin typeface="Rockwell"/>
                <a:cs typeface="Rockwell"/>
              </a:rPr>
              <a:t>channel</a:t>
            </a:r>
            <a:r>
              <a:rPr sz="4400" spc="-5" dirty="0">
                <a:latin typeface="Rockwell"/>
                <a:cs typeface="Rockwell"/>
              </a:rPr>
              <a:t>).</a:t>
            </a:r>
            <a:endParaRPr sz="4400">
              <a:latin typeface="Rockwell"/>
              <a:cs typeface="Rockwell"/>
            </a:endParaRPr>
          </a:p>
          <a:p>
            <a:pPr marL="440690" marR="5295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spc="-5" dirty="0">
                <a:latin typeface="Rockwell"/>
                <a:cs typeface="Rockwell"/>
              </a:rPr>
              <a:t>Bagaimana </a:t>
            </a:r>
            <a:r>
              <a:rPr sz="4400" dirty="0">
                <a:latin typeface="Rockwell"/>
                <a:cs typeface="Rockwell"/>
              </a:rPr>
              <a:t>agar data dapat </a:t>
            </a:r>
            <a:r>
              <a:rPr sz="4400" spc="-5" dirty="0">
                <a:latin typeface="Rockwell"/>
                <a:cs typeface="Rockwell"/>
              </a:rPr>
              <a:t>dikirim </a:t>
            </a:r>
            <a:r>
              <a:rPr sz="4400" dirty="0">
                <a:latin typeface="Rockwell"/>
                <a:cs typeface="Rockwell"/>
              </a:rPr>
              <a:t>atau  ditransmisikan </a:t>
            </a:r>
            <a:r>
              <a:rPr sz="4400" spc="-5" dirty="0">
                <a:latin typeface="Rockwell"/>
                <a:cs typeface="Rockwell"/>
              </a:rPr>
              <a:t>melalui </a:t>
            </a:r>
            <a:r>
              <a:rPr sz="4400" i="1" dirty="0">
                <a:latin typeface="Rockwell"/>
                <a:cs typeface="Rockwell"/>
              </a:rPr>
              <a:t>n </a:t>
            </a:r>
            <a:r>
              <a:rPr sz="4400" i="1" spc="-5" dirty="0">
                <a:latin typeface="Rockwell"/>
                <a:cs typeface="Rockwell"/>
              </a:rPr>
              <a:t>inputs </a:t>
            </a:r>
            <a:r>
              <a:rPr sz="4400" dirty="0">
                <a:latin typeface="Rockwell"/>
                <a:cs typeface="Rockwell"/>
              </a:rPr>
              <a:t>from </a:t>
            </a:r>
            <a:r>
              <a:rPr sz="4400" i="1" dirty="0">
                <a:latin typeface="Rockwell"/>
                <a:cs typeface="Rockwell"/>
              </a:rPr>
              <a:t>1 link </a:t>
            </a:r>
            <a:r>
              <a:rPr sz="4400" dirty="0">
                <a:latin typeface="Rockwell"/>
                <a:cs typeface="Rockwell"/>
              </a:rPr>
              <a:t>to </a:t>
            </a:r>
            <a:r>
              <a:rPr sz="4400" i="1" dirty="0">
                <a:latin typeface="Rockwell"/>
                <a:cs typeface="Rockwell"/>
              </a:rPr>
              <a:t>n  ouputs.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0700" y="2040127"/>
            <a:ext cx="13204190" cy="6299200"/>
          </a:xfrm>
          <a:prstGeom prst="rect">
            <a:avLst/>
          </a:prstGeom>
        </p:spPr>
        <p:txBody>
          <a:bodyPr vert="horz" wrap="square" lIns="0" tIns="14033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05"/>
              </a:spcBef>
              <a:buFont typeface="Rockwell"/>
              <a:buChar char="•"/>
              <a:tabLst>
                <a:tab pos="440690" algn="l"/>
                <a:tab pos="441325" algn="l"/>
                <a:tab pos="4389755" algn="l"/>
              </a:tabLst>
            </a:pPr>
            <a:r>
              <a:rPr sz="4200" b="1" i="1" dirty="0">
                <a:latin typeface="Rockwell"/>
                <a:cs typeface="Rockwell"/>
              </a:rPr>
              <a:t>Multiplexing</a:t>
            </a:r>
            <a:r>
              <a:rPr sz="4200" b="1" i="1" spc="-5" dirty="0">
                <a:latin typeface="Rockwell"/>
                <a:cs typeface="Rockwell"/>
              </a:rPr>
              <a:t> </a:t>
            </a:r>
            <a:r>
              <a:rPr sz="4200" dirty="0">
                <a:latin typeface="Rockwell"/>
                <a:cs typeface="Rockwell"/>
              </a:rPr>
              <a:t>is	</a:t>
            </a:r>
            <a:r>
              <a:rPr sz="4200" i="1" spc="-5" dirty="0">
                <a:latin typeface="Rockwell"/>
                <a:cs typeface="Rockwell"/>
              </a:rPr>
              <a:t>solution.</a:t>
            </a:r>
            <a:endParaRPr sz="4200">
              <a:latin typeface="Rockwell"/>
              <a:cs typeface="Rockwell"/>
            </a:endParaRPr>
          </a:p>
          <a:p>
            <a:pPr marL="440690" marR="314325" indent="-428625">
              <a:lnSpc>
                <a:spcPct val="100000"/>
              </a:lnSpc>
              <a:spcBef>
                <a:spcPts val="101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200" b="1" i="1" dirty="0">
                <a:latin typeface="Rockwell"/>
                <a:cs typeface="Rockwell"/>
              </a:rPr>
              <a:t>Multiplexing </a:t>
            </a:r>
            <a:r>
              <a:rPr sz="4200" dirty="0">
                <a:latin typeface="Rockwell"/>
                <a:cs typeface="Rockwell"/>
              </a:rPr>
              <a:t>adalah Sebuah </a:t>
            </a:r>
            <a:r>
              <a:rPr sz="4200" spc="-5" dirty="0">
                <a:latin typeface="Rockwell"/>
                <a:cs typeface="Rockwell"/>
              </a:rPr>
              <a:t>teknik </a:t>
            </a:r>
            <a:r>
              <a:rPr sz="4200" dirty="0">
                <a:latin typeface="Rockwell"/>
                <a:cs typeface="Rockwell"/>
              </a:rPr>
              <a:t>untuk  </a:t>
            </a:r>
            <a:r>
              <a:rPr sz="4200" spc="-5" dirty="0">
                <a:latin typeface="Rockwell"/>
                <a:cs typeface="Rockwell"/>
              </a:rPr>
              <a:t>mengirimkan </a:t>
            </a:r>
            <a:r>
              <a:rPr sz="4200" dirty="0">
                <a:latin typeface="Rockwell"/>
                <a:cs typeface="Rockwell"/>
              </a:rPr>
              <a:t>lebih dari </a:t>
            </a:r>
            <a:r>
              <a:rPr sz="4200" spc="-5" dirty="0">
                <a:latin typeface="Rockwell"/>
                <a:cs typeface="Rockwell"/>
              </a:rPr>
              <a:t>satu informasi melalui satu  saluran.</a:t>
            </a:r>
            <a:endParaRPr sz="42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10"/>
              </a:spcBef>
              <a:buChar char="•"/>
              <a:tabLst>
                <a:tab pos="440690" algn="l"/>
                <a:tab pos="441325" algn="l"/>
                <a:tab pos="9686290" algn="l"/>
              </a:tabLst>
            </a:pPr>
            <a:r>
              <a:rPr sz="4200" spc="-5" dirty="0">
                <a:latin typeface="Rockwell"/>
                <a:cs typeface="Rockwell"/>
              </a:rPr>
              <a:t>Tujuannya; </a:t>
            </a:r>
            <a:r>
              <a:rPr sz="4200" dirty="0">
                <a:latin typeface="Rockwell"/>
                <a:cs typeface="Rockwell"/>
              </a:rPr>
              <a:t>Untuk</a:t>
            </a:r>
            <a:r>
              <a:rPr sz="4200" spc="-10" dirty="0">
                <a:latin typeface="Rockwell"/>
                <a:cs typeface="Rockwell"/>
              </a:rPr>
              <a:t> </a:t>
            </a:r>
            <a:r>
              <a:rPr sz="4200" spc="-5" dirty="0">
                <a:latin typeface="Rockwell"/>
                <a:cs typeface="Rockwell"/>
              </a:rPr>
              <a:t>menghemat</a:t>
            </a:r>
            <a:r>
              <a:rPr sz="4200" spc="10" dirty="0">
                <a:latin typeface="Rockwell"/>
                <a:cs typeface="Rockwell"/>
              </a:rPr>
              <a:t> </a:t>
            </a:r>
            <a:r>
              <a:rPr sz="4200" dirty="0">
                <a:latin typeface="Rockwell"/>
                <a:cs typeface="Rockwell"/>
              </a:rPr>
              <a:t>jumlah	</a:t>
            </a:r>
            <a:r>
              <a:rPr sz="4200" spc="-5" dirty="0">
                <a:latin typeface="Rockwell"/>
                <a:cs typeface="Rockwell"/>
              </a:rPr>
              <a:t>saluran </a:t>
            </a:r>
            <a:r>
              <a:rPr sz="4200" dirty="0">
                <a:latin typeface="Rockwell"/>
                <a:cs typeface="Rockwell"/>
              </a:rPr>
              <a:t>fisik  sehingga dapat meningkatkan </a:t>
            </a:r>
            <a:r>
              <a:rPr sz="4200" spc="-5" dirty="0">
                <a:latin typeface="Rockwell"/>
                <a:cs typeface="Rockwell"/>
              </a:rPr>
              <a:t>efisiensi  </a:t>
            </a:r>
            <a:r>
              <a:rPr sz="4200" dirty="0">
                <a:latin typeface="Rockwell"/>
                <a:cs typeface="Rockwell"/>
              </a:rPr>
              <a:t>penggunaan </a:t>
            </a:r>
            <a:r>
              <a:rPr sz="4200" i="1" spc="-5" dirty="0">
                <a:latin typeface="Rockwell"/>
                <a:cs typeface="Rockwell"/>
              </a:rPr>
              <a:t>bandwidht </a:t>
            </a:r>
            <a:r>
              <a:rPr sz="4200" dirty="0">
                <a:latin typeface="Rockwell"/>
                <a:cs typeface="Rockwell"/>
              </a:rPr>
              <a:t>atau </a:t>
            </a:r>
            <a:r>
              <a:rPr sz="4200" spc="-5" dirty="0">
                <a:latin typeface="Rockwell"/>
                <a:cs typeface="Rockwell"/>
              </a:rPr>
              <a:t>kapasitas saluran  </a:t>
            </a:r>
            <a:r>
              <a:rPr sz="4200" dirty="0">
                <a:latin typeface="Rockwell"/>
                <a:cs typeface="Rockwell"/>
              </a:rPr>
              <a:t>transmisi </a:t>
            </a:r>
            <a:r>
              <a:rPr sz="4200" spc="-5" dirty="0">
                <a:latin typeface="Rockwell"/>
                <a:cs typeface="Rockwell"/>
              </a:rPr>
              <a:t>sehingga </a:t>
            </a:r>
            <a:r>
              <a:rPr sz="4200" i="1" spc="-5" dirty="0">
                <a:latin typeface="Rockwell"/>
                <a:cs typeface="Rockwell"/>
              </a:rPr>
              <a:t>performance </a:t>
            </a:r>
            <a:r>
              <a:rPr sz="4200" dirty="0">
                <a:latin typeface="Rockwell"/>
                <a:cs typeface="Rockwell"/>
              </a:rPr>
              <a:t>dapat</a:t>
            </a:r>
            <a:r>
              <a:rPr sz="4200" spc="-75" dirty="0">
                <a:latin typeface="Rockwell"/>
                <a:cs typeface="Rockwell"/>
              </a:rPr>
              <a:t> </a:t>
            </a:r>
            <a:r>
              <a:rPr sz="4200" dirty="0">
                <a:latin typeface="Rockwell"/>
                <a:cs typeface="Rockwell"/>
              </a:rPr>
              <a:t>ditingkatkan.</a:t>
            </a:r>
            <a:endParaRPr sz="42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1015"/>
              </a:spcBef>
              <a:buChar char="•"/>
              <a:tabLst>
                <a:tab pos="440690" algn="l"/>
                <a:tab pos="441325" algn="l"/>
                <a:tab pos="6964045" algn="l"/>
                <a:tab pos="9471025" algn="l"/>
              </a:tabLst>
            </a:pPr>
            <a:r>
              <a:rPr sz="4200" spc="-5" dirty="0">
                <a:latin typeface="Rockwell"/>
                <a:cs typeface="Rockwell"/>
              </a:rPr>
              <a:t>Contoh;</a:t>
            </a:r>
            <a:r>
              <a:rPr sz="4200" spc="5" dirty="0">
                <a:latin typeface="Rockwell"/>
                <a:cs typeface="Rockwell"/>
              </a:rPr>
              <a:t> </a:t>
            </a:r>
            <a:r>
              <a:rPr sz="4200" spc="-5" dirty="0">
                <a:latin typeface="Rockwell"/>
                <a:cs typeface="Rockwell"/>
              </a:rPr>
              <a:t>kabel,</a:t>
            </a:r>
            <a:r>
              <a:rPr sz="4200" spc="5" dirty="0">
                <a:latin typeface="Rockwell"/>
                <a:cs typeface="Rockwell"/>
              </a:rPr>
              <a:t> </a:t>
            </a:r>
            <a:r>
              <a:rPr sz="4200" dirty="0">
                <a:latin typeface="Rockwell"/>
                <a:cs typeface="Rockwell"/>
              </a:rPr>
              <a:t>pemancar,	penerima	atau</a:t>
            </a:r>
            <a:r>
              <a:rPr sz="4200" spc="-5" dirty="0">
                <a:latin typeface="Rockwell"/>
                <a:cs typeface="Rockwell"/>
              </a:rPr>
              <a:t> </a:t>
            </a:r>
            <a:r>
              <a:rPr sz="4200" dirty="0">
                <a:latin typeface="Rockwell"/>
                <a:cs typeface="Rockwell"/>
              </a:rPr>
              <a:t>fo.</a:t>
            </a:r>
            <a:endParaRPr sz="42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96739" y="519810"/>
            <a:ext cx="46081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Multiplexing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30882" y="647522"/>
            <a:ext cx="99460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Kondisi; Tanpa</a:t>
            </a:r>
            <a:r>
              <a:rPr spc="-65" dirty="0"/>
              <a:t> </a:t>
            </a:r>
            <a:r>
              <a:rPr dirty="0"/>
              <a:t>Multiflexing</a:t>
            </a:r>
          </a:p>
        </p:txBody>
      </p:sp>
      <p:sp>
        <p:nvSpPr>
          <p:cNvPr id="4" name="object 4"/>
          <p:cNvSpPr/>
          <p:nvPr/>
        </p:nvSpPr>
        <p:spPr>
          <a:xfrm>
            <a:off x="192988" y="1985898"/>
            <a:ext cx="13895204" cy="66423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71217" y="647522"/>
            <a:ext cx="1066609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Kondisi; Dengan</a:t>
            </a:r>
            <a:r>
              <a:rPr spc="-60" dirty="0"/>
              <a:t> </a:t>
            </a:r>
            <a:r>
              <a:rPr dirty="0"/>
              <a:t>Multiplexing</a:t>
            </a:r>
          </a:p>
        </p:txBody>
      </p:sp>
      <p:sp>
        <p:nvSpPr>
          <p:cNvPr id="4" name="object 4"/>
          <p:cNvSpPr/>
          <p:nvPr/>
        </p:nvSpPr>
        <p:spPr>
          <a:xfrm>
            <a:off x="385332" y="2344310"/>
            <a:ext cx="13486635" cy="6099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29098" y="647522"/>
            <a:ext cx="49485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Tujuan</a:t>
            </a:r>
            <a:r>
              <a:rPr spc="-85" dirty="0"/>
              <a:t> </a:t>
            </a:r>
            <a:r>
              <a:rPr dirty="0"/>
              <a:t>Utama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44500" y="2258352"/>
            <a:ext cx="13131165" cy="5123180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Mengurangi </a:t>
            </a:r>
            <a:r>
              <a:rPr sz="4400" spc="-5" dirty="0">
                <a:latin typeface="Rockwell"/>
                <a:cs typeface="Rockwell"/>
              </a:rPr>
              <a:t>media</a:t>
            </a:r>
            <a:r>
              <a:rPr sz="4400" spc="-10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penghantar</a:t>
            </a:r>
            <a:endParaRPr sz="4400">
              <a:latin typeface="Rockwell"/>
              <a:cs typeface="Rockwell"/>
            </a:endParaRPr>
          </a:p>
          <a:p>
            <a:pPr marL="756285" marR="158750" indent="-744220">
              <a:lnSpc>
                <a:spcPct val="100000"/>
              </a:lnSpc>
              <a:spcBef>
                <a:spcPts val="10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Meningkatkan </a:t>
            </a:r>
            <a:r>
              <a:rPr sz="4400" spc="-5" dirty="0">
                <a:latin typeface="Rockwell"/>
                <a:cs typeface="Rockwell"/>
              </a:rPr>
              <a:t>kemampuan komunikasi dengan  </a:t>
            </a:r>
            <a:r>
              <a:rPr sz="4400" dirty="0">
                <a:latin typeface="Rockwell"/>
                <a:cs typeface="Rockwell"/>
              </a:rPr>
              <a:t>cara </a:t>
            </a:r>
            <a:r>
              <a:rPr sz="4400" spc="-5" dirty="0">
                <a:latin typeface="Rockwell"/>
                <a:cs typeface="Rockwell"/>
              </a:rPr>
              <a:t>memaksimalkan </a:t>
            </a:r>
            <a:r>
              <a:rPr sz="4400" dirty="0">
                <a:latin typeface="Rockwell"/>
                <a:cs typeface="Rockwell"/>
              </a:rPr>
              <a:t>data yang </a:t>
            </a:r>
            <a:r>
              <a:rPr sz="4400" spc="-5" dirty="0">
                <a:latin typeface="Rockwell"/>
                <a:cs typeface="Rockwell"/>
              </a:rPr>
              <a:t>dikirim </a:t>
            </a:r>
            <a:r>
              <a:rPr sz="4400" dirty="0">
                <a:latin typeface="Rockwell"/>
                <a:cs typeface="Rockwell"/>
              </a:rPr>
              <a:t>diatas  </a:t>
            </a:r>
            <a:r>
              <a:rPr sz="4400" spc="-5" dirty="0">
                <a:latin typeface="Rockwell"/>
                <a:cs typeface="Rockwell"/>
              </a:rPr>
              <a:t>satu media</a:t>
            </a:r>
            <a:r>
              <a:rPr sz="4400" spc="-3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penghantar</a:t>
            </a:r>
            <a:endParaRPr sz="44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Meminimalisir biaya transmisi </a:t>
            </a:r>
            <a:r>
              <a:rPr sz="4400" spc="-5" dirty="0">
                <a:latin typeface="Rockwell"/>
                <a:cs typeface="Rockwell"/>
              </a:rPr>
              <a:t>data dengan </a:t>
            </a:r>
            <a:r>
              <a:rPr sz="4400" dirty="0">
                <a:latin typeface="Rockwell"/>
                <a:cs typeface="Rockwell"/>
              </a:rPr>
              <a:t>cara  </a:t>
            </a:r>
            <a:r>
              <a:rPr sz="4400" spc="-5" dirty="0">
                <a:latin typeface="Rockwell"/>
                <a:cs typeface="Rockwell"/>
              </a:rPr>
              <a:t>mengurangi </a:t>
            </a:r>
            <a:r>
              <a:rPr sz="4400" dirty="0">
                <a:latin typeface="Rockwell"/>
                <a:cs typeface="Rockwell"/>
              </a:rPr>
              <a:t>penggunaan </a:t>
            </a:r>
            <a:r>
              <a:rPr sz="4400" spc="-5" dirty="0">
                <a:latin typeface="Rockwell"/>
                <a:cs typeface="Rockwell"/>
              </a:rPr>
              <a:t>satu media  penghantar </a:t>
            </a:r>
            <a:r>
              <a:rPr sz="4400" dirty="0">
                <a:latin typeface="Rockwell"/>
                <a:cs typeface="Rockwell"/>
              </a:rPr>
              <a:t>antara </a:t>
            </a:r>
            <a:r>
              <a:rPr sz="4400" spc="-5" dirty="0">
                <a:latin typeface="Rockwell"/>
                <a:cs typeface="Rockwell"/>
              </a:rPr>
              <a:t>komputer host </a:t>
            </a:r>
            <a:r>
              <a:rPr sz="4400" dirty="0">
                <a:latin typeface="Rockwell"/>
                <a:cs typeface="Rockwell"/>
              </a:rPr>
              <a:t>dan</a:t>
            </a:r>
            <a:r>
              <a:rPr sz="4400" spc="-2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terminal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06954" y="647522"/>
            <a:ext cx="87890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Pembagian</a:t>
            </a:r>
            <a:r>
              <a:rPr spc="-65" dirty="0"/>
              <a:t> </a:t>
            </a:r>
            <a:r>
              <a:rPr dirty="0"/>
              <a:t>Multiplexing</a:t>
            </a:r>
          </a:p>
        </p:txBody>
      </p:sp>
      <p:sp>
        <p:nvSpPr>
          <p:cNvPr id="3" name="object 3"/>
          <p:cNvSpPr/>
          <p:nvPr/>
        </p:nvSpPr>
        <p:spPr>
          <a:xfrm>
            <a:off x="1409700" y="2747923"/>
            <a:ext cx="11822048" cy="53272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792" y="673099"/>
            <a:ext cx="1417891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Teknik Multiplexing dalam</a:t>
            </a:r>
            <a:r>
              <a:rPr spc="-65" dirty="0"/>
              <a:t> </a:t>
            </a:r>
            <a:r>
              <a:rPr dirty="0"/>
              <a:t>Komunikasi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4000" y="2171191"/>
            <a:ext cx="13830935" cy="6171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43180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  <a:tab pos="8461375" algn="l"/>
              </a:tabLst>
            </a:pPr>
            <a:r>
              <a:rPr sz="3600" b="1" dirty="0">
                <a:latin typeface="Rockwell"/>
                <a:cs typeface="Rockwell"/>
              </a:rPr>
              <a:t>Frequency</a:t>
            </a:r>
            <a:r>
              <a:rPr sz="3600" b="1" spc="-35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Division</a:t>
            </a:r>
            <a:r>
              <a:rPr sz="3600" b="1" spc="5" dirty="0">
                <a:latin typeface="Rockwell"/>
                <a:cs typeface="Rockwell"/>
              </a:rPr>
              <a:t> </a:t>
            </a:r>
            <a:r>
              <a:rPr sz="3600" b="1" dirty="0">
                <a:latin typeface="Rockwell"/>
                <a:cs typeface="Rockwell"/>
              </a:rPr>
              <a:t>Multiplexing	</a:t>
            </a:r>
            <a:r>
              <a:rPr sz="3600" b="1" spc="-5" dirty="0">
                <a:latin typeface="Rockwell"/>
                <a:cs typeface="Rockwell"/>
              </a:rPr>
              <a:t>(FDM)</a:t>
            </a:r>
            <a:r>
              <a:rPr sz="3600" spc="-5" dirty="0">
                <a:latin typeface="Wingdings"/>
                <a:cs typeface="Wingdings"/>
              </a:rPr>
              <a:t></a:t>
            </a:r>
            <a:r>
              <a:rPr sz="3600" spc="-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Dengan</a:t>
            </a:r>
            <a:r>
              <a:rPr sz="3600" spc="-9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menata  </a:t>
            </a:r>
            <a:r>
              <a:rPr sz="3600" dirty="0">
                <a:latin typeface="Rockwell"/>
                <a:cs typeface="Rockwell"/>
              </a:rPr>
              <a:t>tiap informasi (suara percakapan 1 pelanggan) akan  ditempatkan dalam </a:t>
            </a:r>
            <a:r>
              <a:rPr sz="3600" spc="-5" dirty="0">
                <a:latin typeface="Rockwell"/>
                <a:cs typeface="Rockwell"/>
              </a:rPr>
              <a:t>satu </a:t>
            </a:r>
            <a:r>
              <a:rPr sz="3600" dirty="0">
                <a:latin typeface="Rockwell"/>
                <a:cs typeface="Rockwell"/>
              </a:rPr>
              <a:t>alokasi frekwensi </a:t>
            </a:r>
            <a:r>
              <a:rPr sz="3600" spc="-5" dirty="0">
                <a:latin typeface="Rockwell"/>
                <a:cs typeface="Rockwell"/>
              </a:rPr>
              <a:t>sekitar </a:t>
            </a:r>
            <a:r>
              <a:rPr sz="3600" dirty="0">
                <a:latin typeface="Rockwell"/>
                <a:cs typeface="Rockwell"/>
              </a:rPr>
              <a:t>4 </a:t>
            </a:r>
            <a:r>
              <a:rPr sz="3600" spc="-10" dirty="0">
                <a:latin typeface="Rockwell"/>
                <a:cs typeface="Rockwell"/>
              </a:rPr>
              <a:t>kHz,  </a:t>
            </a:r>
            <a:r>
              <a:rPr sz="3600" dirty="0">
                <a:latin typeface="Rockwell"/>
                <a:cs typeface="Rockwell"/>
              </a:rPr>
              <a:t>teknologi ini umumnya digunakan pada </a:t>
            </a:r>
            <a:r>
              <a:rPr sz="3600" spc="-5" dirty="0">
                <a:latin typeface="Rockwell"/>
                <a:cs typeface="Rockwell"/>
              </a:rPr>
              <a:t>telepon </a:t>
            </a:r>
            <a:r>
              <a:rPr sz="3600" dirty="0">
                <a:latin typeface="Rockwell"/>
                <a:cs typeface="Rockwell"/>
              </a:rPr>
              <a:t>analog dan  </a:t>
            </a:r>
            <a:r>
              <a:rPr sz="3600" spc="-5" dirty="0">
                <a:latin typeface="Rockwell"/>
                <a:cs typeface="Rockwell"/>
              </a:rPr>
              <a:t>sistem </a:t>
            </a:r>
            <a:r>
              <a:rPr sz="3600" dirty="0">
                <a:latin typeface="Rockwell"/>
                <a:cs typeface="Rockwell"/>
              </a:rPr>
              <a:t>satelit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analog.</a:t>
            </a:r>
            <a:endParaRPr sz="3600">
              <a:latin typeface="Rockwell"/>
              <a:cs typeface="Rockwell"/>
            </a:endParaRPr>
          </a:p>
          <a:p>
            <a:pPr marL="756285" marR="5080" indent="-74422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600" b="1" dirty="0">
                <a:latin typeface="Rockwell"/>
                <a:cs typeface="Rockwell"/>
              </a:rPr>
              <a:t>Time Division Multiplexing </a:t>
            </a:r>
            <a:r>
              <a:rPr sz="3600" b="1" spc="-5" dirty="0">
                <a:latin typeface="Rockwell"/>
                <a:cs typeface="Rockwell"/>
              </a:rPr>
              <a:t>(TDM)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Dengan </a:t>
            </a:r>
            <a:r>
              <a:rPr sz="3600" spc="-5" dirty="0">
                <a:latin typeface="Rockwell"/>
                <a:cs typeface="Rockwell"/>
              </a:rPr>
              <a:t>cara  </a:t>
            </a:r>
            <a:r>
              <a:rPr sz="3600" dirty="0">
                <a:latin typeface="Rockwell"/>
                <a:cs typeface="Rockwell"/>
              </a:rPr>
              <a:t>pemberian jatah waktu (time slot) </a:t>
            </a:r>
            <a:r>
              <a:rPr sz="3600" spc="-5" dirty="0">
                <a:latin typeface="Rockwell"/>
                <a:cs typeface="Rockwell"/>
              </a:rPr>
              <a:t>sekitar </a:t>
            </a:r>
            <a:r>
              <a:rPr sz="3600" spc="5" dirty="0">
                <a:latin typeface="Rockwell"/>
                <a:cs typeface="Rockwell"/>
              </a:rPr>
              <a:t>1</a:t>
            </a:r>
            <a:r>
              <a:rPr sz="3600" i="1" spc="5" dirty="0">
                <a:latin typeface="Rockwell"/>
                <a:cs typeface="Rockwell"/>
              </a:rPr>
              <a:t>25 </a:t>
            </a:r>
            <a:r>
              <a:rPr sz="3600" i="1" spc="-5" dirty="0">
                <a:latin typeface="Rockwell"/>
                <a:cs typeface="Rockwell"/>
              </a:rPr>
              <a:t>mikrodetik  </a:t>
            </a:r>
            <a:r>
              <a:rPr sz="3600" dirty="0">
                <a:latin typeface="Rockwell"/>
                <a:cs typeface="Rockwell"/>
              </a:rPr>
              <a:t>untuk </a:t>
            </a:r>
            <a:r>
              <a:rPr sz="3600" spc="-5" dirty="0">
                <a:latin typeface="Rockwell"/>
                <a:cs typeface="Rockwell"/>
              </a:rPr>
              <a:t>menggunakan saluran secara </a:t>
            </a:r>
            <a:r>
              <a:rPr sz="3600" dirty="0">
                <a:latin typeface="Rockwell"/>
                <a:cs typeface="Rockwell"/>
              </a:rPr>
              <a:t>bergantian, sehingga  </a:t>
            </a:r>
            <a:r>
              <a:rPr sz="3600" spc="-5" dirty="0">
                <a:latin typeface="Rockwell"/>
                <a:cs typeface="Rockwell"/>
              </a:rPr>
              <a:t>semua </a:t>
            </a:r>
            <a:r>
              <a:rPr sz="3600" dirty="0">
                <a:latin typeface="Rockwell"/>
                <a:cs typeface="Rockwell"/>
              </a:rPr>
              <a:t>informasi percakapan bisa dikirim </a:t>
            </a:r>
            <a:r>
              <a:rPr sz="3600" spc="-5" dirty="0">
                <a:latin typeface="Rockwell"/>
                <a:cs typeface="Rockwell"/>
              </a:rPr>
              <a:t>melalui satu saluran  bersama-sama </a:t>
            </a:r>
            <a:r>
              <a:rPr sz="3600" dirty="0">
                <a:latin typeface="Rockwell"/>
                <a:cs typeface="Rockwell"/>
              </a:rPr>
              <a:t>yang tanpa disadari </a:t>
            </a:r>
            <a:r>
              <a:rPr sz="3600" spc="-5" dirty="0">
                <a:latin typeface="Rockwell"/>
                <a:cs typeface="Rockwell"/>
              </a:rPr>
              <a:t>oleh </a:t>
            </a:r>
            <a:r>
              <a:rPr sz="3600" dirty="0">
                <a:latin typeface="Rockwell"/>
                <a:cs typeface="Rockwell"/>
              </a:rPr>
              <a:t>pengguna bahwa  </a:t>
            </a:r>
            <a:r>
              <a:rPr sz="3600" spc="-5" dirty="0">
                <a:latin typeface="Rockwell"/>
                <a:cs typeface="Rockwell"/>
              </a:rPr>
              <a:t>sebenarnya mereka menggunakan saluran </a:t>
            </a:r>
            <a:r>
              <a:rPr sz="3600" spc="-10" dirty="0">
                <a:latin typeface="Rockwell"/>
                <a:cs typeface="Rockwell"/>
              </a:rPr>
              <a:t>secara</a:t>
            </a:r>
            <a:r>
              <a:rPr sz="3600" spc="-3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bergantian.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9789"/>
            <a:ext cx="12357100" cy="36817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5080" indent="-744220">
              <a:lnSpc>
                <a:spcPct val="100000"/>
              </a:lnSpc>
              <a:spcBef>
                <a:spcPts val="95"/>
              </a:spcBef>
              <a:tabLst>
                <a:tab pos="756285" algn="l"/>
              </a:tabLst>
            </a:pPr>
            <a:r>
              <a:rPr sz="4000" b="1" i="1" spc="-10" dirty="0">
                <a:latin typeface="Rockwell"/>
                <a:cs typeface="Rockwell"/>
              </a:rPr>
              <a:t>3.	</a:t>
            </a:r>
            <a:r>
              <a:rPr sz="4000" b="1" i="1" spc="-5" dirty="0">
                <a:latin typeface="Rockwell"/>
                <a:cs typeface="Rockwell"/>
              </a:rPr>
              <a:t>Wavelenght Division Multiplexing </a:t>
            </a:r>
            <a:r>
              <a:rPr sz="4000" b="1" i="1" spc="-10" dirty="0">
                <a:latin typeface="Rockwell"/>
                <a:cs typeface="Rockwell"/>
              </a:rPr>
              <a:t>(WDM) </a:t>
            </a:r>
            <a:r>
              <a:rPr sz="4000" spc="-5" dirty="0">
                <a:latin typeface="Wingdings"/>
                <a:cs typeface="Wingdings"/>
              </a:rPr>
              <a:t></a:t>
            </a:r>
            <a:r>
              <a:rPr sz="4000" spc="-5" dirty="0">
                <a:latin typeface="Times New Roman"/>
                <a:cs typeface="Times New Roman"/>
              </a:rPr>
              <a:t> </a:t>
            </a:r>
            <a:r>
              <a:rPr sz="4000" spc="-10" dirty="0">
                <a:latin typeface="Rockwell"/>
                <a:cs typeface="Rockwell"/>
              </a:rPr>
              <a:t>Teknologi </a:t>
            </a:r>
            <a:r>
              <a:rPr sz="4000" spc="-5" dirty="0">
                <a:latin typeface="Rockwell"/>
                <a:cs typeface="Rockwell"/>
              </a:rPr>
              <a:t>ini digunakan pada </a:t>
            </a:r>
            <a:r>
              <a:rPr sz="4000" spc="-10" dirty="0">
                <a:latin typeface="Rockwell"/>
                <a:cs typeface="Rockwell"/>
              </a:rPr>
              <a:t>saluran kabel optik  </a:t>
            </a:r>
            <a:r>
              <a:rPr sz="4000" spc="-5" dirty="0">
                <a:latin typeface="Rockwell"/>
                <a:cs typeface="Rockwell"/>
              </a:rPr>
              <a:t>yaitu </a:t>
            </a:r>
            <a:r>
              <a:rPr sz="4000" spc="-10" dirty="0">
                <a:latin typeface="Rockwell"/>
                <a:cs typeface="Rockwell"/>
              </a:rPr>
              <a:t>satu kabel </a:t>
            </a:r>
            <a:r>
              <a:rPr sz="4000" spc="-5" dirty="0">
                <a:latin typeface="Rockwell"/>
                <a:cs typeface="Rockwell"/>
              </a:rPr>
              <a:t>optik dipakai untuk </a:t>
            </a:r>
            <a:r>
              <a:rPr sz="4000" spc="-10" dirty="0">
                <a:latin typeface="Rockwell"/>
                <a:cs typeface="Rockwell"/>
              </a:rPr>
              <a:t>menyalurkan  </a:t>
            </a:r>
            <a:r>
              <a:rPr sz="4000" spc="-5" dirty="0">
                <a:latin typeface="Rockwell"/>
                <a:cs typeface="Rockwell"/>
              </a:rPr>
              <a:t>lebih dari </a:t>
            </a:r>
            <a:r>
              <a:rPr sz="4000" spc="-10" dirty="0">
                <a:latin typeface="Rockwell"/>
                <a:cs typeface="Rockwell"/>
              </a:rPr>
              <a:t>satu sumber sinar </a:t>
            </a:r>
            <a:r>
              <a:rPr sz="4000" spc="-5" dirty="0">
                <a:latin typeface="Rockwell"/>
                <a:cs typeface="Rockwell"/>
              </a:rPr>
              <a:t>dimana satu </a:t>
            </a:r>
            <a:r>
              <a:rPr sz="4000" spc="-10" dirty="0">
                <a:latin typeface="Rockwell"/>
                <a:cs typeface="Rockwell"/>
              </a:rPr>
              <a:t>sinar  </a:t>
            </a:r>
            <a:r>
              <a:rPr sz="4000" spc="-5" dirty="0">
                <a:latin typeface="Rockwell"/>
                <a:cs typeface="Rockwell"/>
              </a:rPr>
              <a:t>dengan </a:t>
            </a:r>
            <a:r>
              <a:rPr sz="4000" i="1" spc="-5" dirty="0">
                <a:latin typeface="Rockwell"/>
                <a:cs typeface="Rockwell"/>
              </a:rPr>
              <a:t>lamda </a:t>
            </a:r>
            <a:r>
              <a:rPr sz="4000" spc="-5" dirty="0">
                <a:latin typeface="Rockwell"/>
                <a:cs typeface="Rockwell"/>
              </a:rPr>
              <a:t>tertentu </a:t>
            </a:r>
            <a:r>
              <a:rPr sz="4000" spc="-10" dirty="0">
                <a:latin typeface="Rockwell"/>
                <a:cs typeface="Rockwell"/>
              </a:rPr>
              <a:t>mewakili satu sumber  </a:t>
            </a:r>
            <a:r>
              <a:rPr sz="4000" spc="-5" dirty="0">
                <a:latin typeface="Rockwell"/>
                <a:cs typeface="Rockwell"/>
              </a:rPr>
              <a:t>informasi.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7236" y="647522"/>
            <a:ext cx="1393063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Prinsip </a:t>
            </a:r>
            <a:r>
              <a:rPr spc="-5" dirty="0"/>
              <a:t>Dasar </a:t>
            </a:r>
            <a:r>
              <a:rPr dirty="0"/>
              <a:t>(</a:t>
            </a:r>
            <a:r>
              <a:rPr i="1" dirty="0">
                <a:latin typeface="Rockwell"/>
                <a:cs typeface="Rockwell"/>
              </a:rPr>
              <a:t>Cara Kerja</a:t>
            </a:r>
            <a:r>
              <a:rPr dirty="0"/>
              <a:t>)</a:t>
            </a:r>
            <a:r>
              <a:rPr spc="-60" dirty="0"/>
              <a:t> </a:t>
            </a:r>
            <a:r>
              <a:rPr dirty="0"/>
              <a:t>Multiplexing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2100" y="2242209"/>
            <a:ext cx="8467090" cy="642747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770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Terdapat inputan </a:t>
            </a:r>
            <a:r>
              <a:rPr sz="2800" i="1" spc="-5" dirty="0">
                <a:latin typeface="Rockwell"/>
                <a:cs typeface="Rockwell"/>
              </a:rPr>
              <a:t>n </a:t>
            </a:r>
            <a:r>
              <a:rPr sz="2800" spc="-5" dirty="0">
                <a:latin typeface="Rockwell"/>
                <a:cs typeface="Rockwell"/>
              </a:rPr>
              <a:t>untuk </a:t>
            </a:r>
            <a:r>
              <a:rPr sz="2800" spc="-10" dirty="0">
                <a:latin typeface="Rockwell"/>
                <a:cs typeface="Rockwell"/>
              </a:rPr>
              <a:t>multiplexer</a:t>
            </a:r>
            <a:endParaRPr sz="2800">
              <a:latin typeface="Rockwell"/>
              <a:cs typeface="Rockwell"/>
            </a:endParaRPr>
          </a:p>
          <a:p>
            <a:pPr marL="440690" marR="941705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Multiplexer dihubungkan ke demultiplexer  melalui sebuah jalur</a:t>
            </a:r>
            <a:r>
              <a:rPr sz="2800" spc="-4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tunggal.</a:t>
            </a:r>
            <a:endParaRPr sz="2800">
              <a:latin typeface="Rockwell"/>
              <a:cs typeface="Rockwell"/>
            </a:endParaRPr>
          </a:p>
          <a:p>
            <a:pPr marL="440690" marR="954405" indent="-428625">
              <a:lnSpc>
                <a:spcPct val="100000"/>
              </a:lnSpc>
              <a:spcBef>
                <a:spcPts val="670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Saluran tersebut harus mampu membawa n  kanal data yang</a:t>
            </a:r>
            <a:r>
              <a:rPr sz="2800" spc="-2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terpisah</a:t>
            </a:r>
            <a:endParaRPr sz="2800">
              <a:latin typeface="Rockwell"/>
              <a:cs typeface="Rockwell"/>
            </a:endParaRPr>
          </a:p>
          <a:p>
            <a:pPr marL="440690" marR="301625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Multiplexer menggabungkan (melakukan  multiplexing) data dari jalur input n dan  mentransmisikannya melalui jalur berkapasitas  tinggi.</a:t>
            </a:r>
            <a:endParaRPr sz="28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Demultiplexer menerima aliran data yang sudah  dijadikan multiplex, kemudian  memisahkannya(melakukan demultiplexing)  data berdasarkan kanal, lalu mengirimkannya </a:t>
            </a:r>
            <a:r>
              <a:rPr sz="2800" spc="-10" dirty="0">
                <a:latin typeface="Rockwell"/>
                <a:cs typeface="Rockwell"/>
              </a:rPr>
              <a:t>ke  </a:t>
            </a:r>
            <a:r>
              <a:rPr sz="2800" spc="-5" dirty="0">
                <a:latin typeface="Rockwell"/>
                <a:cs typeface="Rockwell"/>
              </a:rPr>
              <a:t>saluran </a:t>
            </a:r>
            <a:r>
              <a:rPr sz="2800" spc="-10" dirty="0">
                <a:latin typeface="Rockwell"/>
                <a:cs typeface="Rockwell"/>
              </a:rPr>
              <a:t>output </a:t>
            </a:r>
            <a:r>
              <a:rPr sz="2800" dirty="0">
                <a:latin typeface="Rockwell"/>
                <a:cs typeface="Rockwell"/>
              </a:rPr>
              <a:t>yang</a:t>
            </a:r>
            <a:r>
              <a:rPr sz="2800" spc="-1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tepat.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803895" y="3128898"/>
            <a:ext cx="6559804" cy="4038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5832" y="647522"/>
            <a:ext cx="120167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Statement Mengenai</a:t>
            </a:r>
            <a:r>
              <a:rPr spc="-60" dirty="0"/>
              <a:t> </a:t>
            </a:r>
            <a:r>
              <a:rPr dirty="0"/>
              <a:t>Multiplexing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640310" cy="624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31305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Semakin tinggi </a:t>
            </a:r>
            <a:r>
              <a:rPr sz="4000" spc="-10" dirty="0">
                <a:latin typeface="Rockwell"/>
                <a:cs typeface="Rockwell"/>
              </a:rPr>
              <a:t>kecepatan </a:t>
            </a:r>
            <a:r>
              <a:rPr sz="4000" spc="-5" dirty="0">
                <a:latin typeface="Rockwell"/>
                <a:cs typeface="Rockwell"/>
              </a:rPr>
              <a:t>data, semakin </a:t>
            </a:r>
            <a:r>
              <a:rPr sz="4000" spc="-10" dirty="0">
                <a:latin typeface="Rockwell"/>
                <a:cs typeface="Rockwell"/>
              </a:rPr>
              <a:t>efektif  </a:t>
            </a:r>
            <a:r>
              <a:rPr sz="4000" spc="-5" dirty="0">
                <a:latin typeface="Rockwell"/>
                <a:cs typeface="Rockwell"/>
              </a:rPr>
              <a:t>biaya </a:t>
            </a:r>
            <a:r>
              <a:rPr sz="4000" spc="-10" dirty="0">
                <a:latin typeface="Rockwell"/>
                <a:cs typeface="Rockwell"/>
              </a:rPr>
              <a:t>untuk </a:t>
            </a:r>
            <a:r>
              <a:rPr sz="4000" spc="-5" dirty="0">
                <a:latin typeface="Rockwell"/>
                <a:cs typeface="Rockwell"/>
              </a:rPr>
              <a:t>fasilitas transmisi. Maksudnya </a:t>
            </a:r>
            <a:r>
              <a:rPr sz="4000" spc="-10" dirty="0">
                <a:latin typeface="Rockwell"/>
                <a:cs typeface="Rockwell"/>
              </a:rPr>
              <a:t>untuk  suatu </a:t>
            </a:r>
            <a:r>
              <a:rPr sz="4000" spc="-5" dirty="0">
                <a:latin typeface="Rockwell"/>
                <a:cs typeface="Rockwell"/>
              </a:rPr>
              <a:t>aplikasi pada jarak </a:t>
            </a:r>
            <a:r>
              <a:rPr sz="4000" spc="-10" dirty="0">
                <a:latin typeface="Rockwell"/>
                <a:cs typeface="Rockwell"/>
              </a:rPr>
              <a:t>tertentu, </a:t>
            </a:r>
            <a:r>
              <a:rPr sz="4000" spc="-5" dirty="0">
                <a:latin typeface="Rockwell"/>
                <a:cs typeface="Rockwell"/>
              </a:rPr>
              <a:t>biaya per Kbps  </a:t>
            </a:r>
            <a:r>
              <a:rPr sz="4000" spc="-10" dirty="0">
                <a:latin typeface="Rockwell"/>
                <a:cs typeface="Rockwell"/>
              </a:rPr>
              <a:t>menurun </a:t>
            </a:r>
            <a:r>
              <a:rPr sz="4000" spc="-5" dirty="0">
                <a:latin typeface="Rockwell"/>
                <a:cs typeface="Rockwell"/>
              </a:rPr>
              <a:t>bial </a:t>
            </a:r>
            <a:r>
              <a:rPr sz="4000" spc="-10" dirty="0">
                <a:latin typeface="Rockwell"/>
                <a:cs typeface="Rockwell"/>
              </a:rPr>
              <a:t>kecepatan </a:t>
            </a:r>
            <a:r>
              <a:rPr sz="4000" spc="-5" dirty="0">
                <a:latin typeface="Rockwell"/>
                <a:cs typeface="Rockwell"/>
              </a:rPr>
              <a:t>data dan fasilitasnya  </a:t>
            </a:r>
            <a:r>
              <a:rPr sz="4000" spc="-10" dirty="0">
                <a:latin typeface="Rockwell"/>
                <a:cs typeface="Rockwell"/>
              </a:rPr>
              <a:t>meningkat. Hampi </a:t>
            </a:r>
            <a:r>
              <a:rPr sz="4000" spc="-5" dirty="0">
                <a:latin typeface="Rockwell"/>
                <a:cs typeface="Rockwell"/>
              </a:rPr>
              <a:t>sama dengan </a:t>
            </a:r>
            <a:r>
              <a:rPr sz="4000" spc="-10" dirty="0">
                <a:latin typeface="Rockwell"/>
                <a:cs typeface="Rockwell"/>
              </a:rPr>
              <a:t>hal </a:t>
            </a:r>
            <a:r>
              <a:rPr sz="4000" spc="-5" dirty="0">
                <a:latin typeface="Rockwell"/>
                <a:cs typeface="Rockwell"/>
              </a:rPr>
              <a:t>tersebut biaya  transmisi dan peralatan penerima per Kbps juga  </a:t>
            </a:r>
            <a:r>
              <a:rPr sz="4000" spc="-10" dirty="0">
                <a:latin typeface="Rockwell"/>
                <a:cs typeface="Rockwell"/>
              </a:rPr>
              <a:t>menurun </a:t>
            </a:r>
            <a:r>
              <a:rPr sz="4000" spc="-5" dirty="0">
                <a:latin typeface="Rockwell"/>
                <a:cs typeface="Rockwell"/>
              </a:rPr>
              <a:t>bila </a:t>
            </a:r>
            <a:r>
              <a:rPr sz="4000" spc="-10" dirty="0">
                <a:latin typeface="Rockwell"/>
                <a:cs typeface="Rockwell"/>
              </a:rPr>
              <a:t>kecepatan </a:t>
            </a:r>
            <a:r>
              <a:rPr sz="4000" spc="-5" dirty="0">
                <a:latin typeface="Rockwell"/>
                <a:cs typeface="Rockwell"/>
              </a:rPr>
              <a:t>data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meningkat.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Sebagian besar perangkat </a:t>
            </a:r>
            <a:r>
              <a:rPr sz="4000" spc="-10" dirty="0">
                <a:latin typeface="Rockwell"/>
                <a:cs typeface="Rockwell"/>
              </a:rPr>
              <a:t>komunikasi </a:t>
            </a:r>
            <a:r>
              <a:rPr sz="4000" spc="-5" dirty="0">
                <a:latin typeface="Rockwell"/>
                <a:cs typeface="Rockwell"/>
              </a:rPr>
              <a:t>data individu  </a:t>
            </a:r>
            <a:r>
              <a:rPr sz="4000" spc="-10" dirty="0">
                <a:latin typeface="Rockwell"/>
                <a:cs typeface="Rockwell"/>
              </a:rPr>
              <a:t>memerlukan </a:t>
            </a:r>
            <a:r>
              <a:rPr sz="4000" spc="-5" dirty="0">
                <a:latin typeface="Rockwell"/>
                <a:cs typeface="Rockwell"/>
              </a:rPr>
              <a:t>dukungan </a:t>
            </a:r>
            <a:r>
              <a:rPr sz="4000" spc="-10" dirty="0">
                <a:latin typeface="Rockwell"/>
                <a:cs typeface="Rockwell"/>
              </a:rPr>
              <a:t>kecepatan </a:t>
            </a:r>
            <a:r>
              <a:rPr sz="4000" spc="-5" dirty="0">
                <a:latin typeface="Rockwell"/>
                <a:cs typeface="Rockwell"/>
              </a:rPr>
              <a:t>yang relatif  sedang-sedang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saja.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7608" y="647522"/>
            <a:ext cx="125488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Fungsi </a:t>
            </a:r>
            <a:r>
              <a:rPr spc="5" dirty="0"/>
              <a:t>&amp; </a:t>
            </a:r>
            <a:r>
              <a:rPr dirty="0"/>
              <a:t>Teknik Pada</a:t>
            </a:r>
            <a:r>
              <a:rPr spc="-110" dirty="0"/>
              <a:t> </a:t>
            </a:r>
            <a:r>
              <a:rPr dirty="0"/>
              <a:t>Multiplexing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248661"/>
            <a:ext cx="12110720" cy="2659380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250"/>
              </a:spcBef>
              <a:buAutoNum type="arabicPeriod"/>
              <a:tabLst>
                <a:tab pos="756285" algn="l"/>
                <a:tab pos="756920" algn="l"/>
                <a:tab pos="6209665" algn="l"/>
              </a:tabLst>
            </a:pPr>
            <a:r>
              <a:rPr sz="4800" i="1" spc="-5" dirty="0">
                <a:latin typeface="Rockwell"/>
                <a:cs typeface="Rockwell"/>
              </a:rPr>
              <a:t>Frequency-Division	Multiplexing </a:t>
            </a:r>
            <a:r>
              <a:rPr sz="4800" i="1" dirty="0">
                <a:latin typeface="Rockwell"/>
                <a:cs typeface="Rockwell"/>
              </a:rPr>
              <a:t>(FDM)</a:t>
            </a:r>
            <a:endParaRPr sz="48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800" i="1" spc="-5" dirty="0">
                <a:latin typeface="Rockwell"/>
                <a:cs typeface="Rockwell"/>
              </a:rPr>
              <a:t>Wavelength Division Multiplexing</a:t>
            </a:r>
            <a:r>
              <a:rPr sz="4800" i="1" spc="-55" dirty="0">
                <a:latin typeface="Rockwell"/>
                <a:cs typeface="Rockwell"/>
              </a:rPr>
              <a:t> </a:t>
            </a:r>
            <a:r>
              <a:rPr sz="4800" i="1" dirty="0">
                <a:latin typeface="Rockwell"/>
                <a:cs typeface="Rockwell"/>
              </a:rPr>
              <a:t>(WDM)</a:t>
            </a:r>
            <a:endParaRPr sz="48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756285" algn="l"/>
                <a:tab pos="756920" algn="l"/>
                <a:tab pos="2286000" algn="l"/>
              </a:tabLst>
            </a:pPr>
            <a:r>
              <a:rPr sz="4800" i="1" spc="-5" dirty="0">
                <a:latin typeface="Rockwell"/>
                <a:cs typeface="Rockwell"/>
              </a:rPr>
              <a:t>Time	Division Multiplexing</a:t>
            </a:r>
            <a:r>
              <a:rPr sz="4800" i="1" dirty="0">
                <a:latin typeface="Rockwell"/>
                <a:cs typeface="Rockwell"/>
              </a:rPr>
              <a:t> (TDM)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713054"/>
            <a:ext cx="1279271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1. </a:t>
            </a:r>
            <a:r>
              <a:rPr sz="4800" spc="-5" dirty="0"/>
              <a:t>Frequency </a:t>
            </a:r>
            <a:r>
              <a:rPr sz="4800" dirty="0"/>
              <a:t>Division Multiplexing</a:t>
            </a:r>
            <a:r>
              <a:rPr sz="4800" spc="-65" dirty="0"/>
              <a:t> </a:t>
            </a:r>
            <a:r>
              <a:rPr sz="4800" spc="-5" dirty="0"/>
              <a:t>(FDM)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745947" y="2129789"/>
            <a:ext cx="8122284" cy="5332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FDM </a:t>
            </a:r>
            <a:r>
              <a:rPr sz="3600" dirty="0">
                <a:latin typeface="Wingdings"/>
                <a:cs typeface="Wingdings"/>
              </a:rPr>
              <a:t>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Rockwell"/>
                <a:cs typeface="Rockwell"/>
              </a:rPr>
              <a:t>Berbagai channel  dikombinasikan kedalam </a:t>
            </a:r>
            <a:r>
              <a:rPr sz="3600" spc="-5" dirty="0">
                <a:latin typeface="Rockwell"/>
                <a:cs typeface="Rockwell"/>
              </a:rPr>
              <a:t>satu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signal  pembawa untuk di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transmisikan</a:t>
            </a:r>
            <a:endParaRPr sz="3600">
              <a:latin typeface="Rockwell"/>
              <a:cs typeface="Rockwell"/>
            </a:endParaRPr>
          </a:p>
          <a:p>
            <a:pPr marL="440690" marR="829944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Frekuensi </a:t>
            </a:r>
            <a:r>
              <a:rPr sz="3600" dirty="0">
                <a:latin typeface="Rockwell"/>
                <a:cs typeface="Rockwell"/>
              </a:rPr>
              <a:t>pembawa tidak </a:t>
            </a:r>
            <a:r>
              <a:rPr sz="3600" spc="-5" dirty="0">
                <a:latin typeface="Rockwell"/>
                <a:cs typeface="Rockwell"/>
              </a:rPr>
              <a:t>saling  </a:t>
            </a:r>
            <a:r>
              <a:rPr sz="3600" dirty="0">
                <a:latin typeface="Rockwell"/>
                <a:cs typeface="Rockwell"/>
              </a:rPr>
              <a:t>tumpang</a:t>
            </a:r>
            <a:r>
              <a:rPr sz="3600" spc="-3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tindih.</a:t>
            </a:r>
            <a:endParaRPr sz="3600">
              <a:latin typeface="Rockwell"/>
              <a:cs typeface="Rockwell"/>
            </a:endParaRPr>
          </a:p>
          <a:p>
            <a:pPr marL="440690" marR="1294765" indent="-428625">
              <a:lnSpc>
                <a:spcPct val="100000"/>
              </a:lnSpc>
              <a:spcBef>
                <a:spcPts val="86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600" i="1" dirty="0">
                <a:latin typeface="Rockwell"/>
                <a:cs typeface="Rockwell"/>
              </a:rPr>
              <a:t>Channel </a:t>
            </a:r>
            <a:r>
              <a:rPr sz="3600" spc="-5" dirty="0">
                <a:latin typeface="Rockwell"/>
                <a:cs typeface="Rockwell"/>
              </a:rPr>
              <a:t>dipisahkan oleh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band  pelindung (</a:t>
            </a:r>
            <a:r>
              <a:rPr sz="3600" i="1" dirty="0">
                <a:latin typeface="Rockwell"/>
                <a:cs typeface="Rockwell"/>
              </a:rPr>
              <a:t>guard</a:t>
            </a:r>
            <a:r>
              <a:rPr sz="3600" i="1" spc="-55" dirty="0">
                <a:latin typeface="Rockwell"/>
                <a:cs typeface="Rockwell"/>
              </a:rPr>
              <a:t> </a:t>
            </a:r>
            <a:r>
              <a:rPr sz="3600" i="1" spc="-5" dirty="0">
                <a:latin typeface="Rockwell"/>
                <a:cs typeface="Rockwell"/>
              </a:rPr>
              <a:t>band</a:t>
            </a:r>
            <a:r>
              <a:rPr sz="3600" spc="-5" dirty="0">
                <a:latin typeface="Rockwell"/>
                <a:cs typeface="Rockwell"/>
              </a:rPr>
              <a:t>)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Channel dibawakan </a:t>
            </a:r>
            <a:r>
              <a:rPr sz="3600" spc="-5" dirty="0">
                <a:latin typeface="Rockwell"/>
                <a:cs typeface="Rockwell"/>
              </a:rPr>
              <a:t>oleh</a:t>
            </a:r>
            <a:r>
              <a:rPr sz="3600" spc="-7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Frequency</a:t>
            </a:r>
            <a:endParaRPr sz="3600">
              <a:latin typeface="Rockwell"/>
              <a:cs typeface="Rockwell"/>
            </a:endParaRPr>
          </a:p>
          <a:p>
            <a:pPr marL="584200">
              <a:lnSpc>
                <a:spcPct val="100000"/>
              </a:lnSpc>
              <a:spcBef>
                <a:spcPts val="785"/>
              </a:spcBef>
            </a:pPr>
            <a:r>
              <a:rPr sz="3200" dirty="0">
                <a:latin typeface="Rockwell"/>
                <a:cs typeface="Rockwell"/>
              </a:rPr>
              <a:t>– Ex : Siaran radio dan</a:t>
            </a:r>
            <a:r>
              <a:rPr sz="3200" spc="-425" dirty="0">
                <a:latin typeface="Rockwell"/>
                <a:cs typeface="Rockwell"/>
              </a:rPr>
              <a:t> </a:t>
            </a:r>
            <a:r>
              <a:rPr sz="3200" spc="-5" dirty="0">
                <a:latin typeface="Rockwell"/>
                <a:cs typeface="Rockwell"/>
              </a:rPr>
              <a:t>TV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105900" y="3052774"/>
            <a:ext cx="5257800" cy="48271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7732" y="713054"/>
            <a:ext cx="1208722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Frequency </a:t>
            </a:r>
            <a:r>
              <a:rPr sz="4800" dirty="0"/>
              <a:t>Division Multiplexing</a:t>
            </a:r>
            <a:r>
              <a:rPr sz="4800" spc="-60" dirty="0"/>
              <a:t> </a:t>
            </a:r>
            <a:r>
              <a:rPr sz="4800" spc="-5" dirty="0"/>
              <a:t>(FDM)</a:t>
            </a:r>
            <a:endParaRPr sz="4800"/>
          </a:p>
        </p:txBody>
      </p:sp>
      <p:sp>
        <p:nvSpPr>
          <p:cNvPr id="3" name="object 3"/>
          <p:cNvSpPr/>
          <p:nvPr/>
        </p:nvSpPr>
        <p:spPr>
          <a:xfrm>
            <a:off x="628650" y="3128898"/>
            <a:ext cx="12973050" cy="33051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00047" y="713054"/>
            <a:ext cx="116001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Skema Proses </a:t>
            </a:r>
            <a:r>
              <a:rPr sz="4800" dirty="0"/>
              <a:t>Multiplexing Pada</a:t>
            </a:r>
            <a:r>
              <a:rPr sz="4800" spc="-70" dirty="0"/>
              <a:t> </a:t>
            </a:r>
            <a:r>
              <a:rPr sz="4800" spc="-5" dirty="0"/>
              <a:t>FDM</a:t>
            </a:r>
            <a:endParaRPr sz="4800"/>
          </a:p>
        </p:txBody>
      </p:sp>
      <p:sp>
        <p:nvSpPr>
          <p:cNvPr id="3" name="object 3"/>
          <p:cNvSpPr/>
          <p:nvPr/>
        </p:nvSpPr>
        <p:spPr>
          <a:xfrm>
            <a:off x="695756" y="2976562"/>
            <a:ext cx="12982194" cy="4800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7711" y="713054"/>
            <a:ext cx="1241107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/>
              <a:t>Skema Proses </a:t>
            </a:r>
            <a:r>
              <a:rPr sz="4800" dirty="0"/>
              <a:t>Demultiplexing Pada</a:t>
            </a:r>
            <a:r>
              <a:rPr sz="4800" spc="-60" dirty="0"/>
              <a:t> </a:t>
            </a:r>
            <a:r>
              <a:rPr sz="4800" spc="-5" dirty="0"/>
              <a:t>FDM</a:t>
            </a:r>
            <a:endParaRPr sz="4800"/>
          </a:p>
        </p:txBody>
      </p:sp>
      <p:sp>
        <p:nvSpPr>
          <p:cNvPr id="3" name="object 3"/>
          <p:cNvSpPr/>
          <p:nvPr/>
        </p:nvSpPr>
        <p:spPr>
          <a:xfrm>
            <a:off x="571500" y="3124263"/>
            <a:ext cx="13262500" cy="46528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002" y="14308"/>
            <a:ext cx="14381797" cy="89864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22843" y="2300223"/>
            <a:ext cx="11562242" cy="29622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0207" y="5730950"/>
            <a:ext cx="13032105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latin typeface="Rockwell"/>
                <a:cs typeface="Rockwell"/>
              </a:rPr>
              <a:t>Digunakan dalam </a:t>
            </a:r>
            <a:r>
              <a:rPr sz="4400" spc="-15" dirty="0">
                <a:latin typeface="Rockwell"/>
                <a:cs typeface="Rockwell"/>
              </a:rPr>
              <a:t>saluran </a:t>
            </a:r>
            <a:r>
              <a:rPr sz="4400" spc="-5" dirty="0">
                <a:latin typeface="Rockwell"/>
                <a:cs typeface="Rockwell"/>
              </a:rPr>
              <a:t>kabel optik, </a:t>
            </a:r>
            <a:r>
              <a:rPr sz="4400" spc="-15" dirty="0">
                <a:latin typeface="Rockwell"/>
                <a:cs typeface="Rockwell"/>
              </a:rPr>
              <a:t>yaitu </a:t>
            </a:r>
            <a:r>
              <a:rPr sz="4400" dirty="0">
                <a:latin typeface="Rockwell"/>
                <a:cs typeface="Rockwell"/>
              </a:rPr>
              <a:t>satu  </a:t>
            </a:r>
            <a:r>
              <a:rPr sz="4400" spc="-5" dirty="0">
                <a:latin typeface="Rockwell"/>
                <a:cs typeface="Rockwell"/>
              </a:rPr>
              <a:t>kabel optik </a:t>
            </a:r>
            <a:r>
              <a:rPr sz="4400" dirty="0">
                <a:latin typeface="Rockwell"/>
                <a:cs typeface="Rockwell"/>
              </a:rPr>
              <a:t>dipakai untuk </a:t>
            </a:r>
            <a:r>
              <a:rPr sz="4400" spc="-30" dirty="0">
                <a:latin typeface="Rockwell"/>
                <a:cs typeface="Rockwell"/>
              </a:rPr>
              <a:t>menyalurkan </a:t>
            </a:r>
            <a:r>
              <a:rPr sz="4400" spc="-15" dirty="0">
                <a:latin typeface="Rockwell"/>
                <a:cs typeface="Rockwell"/>
              </a:rPr>
              <a:t>lebih </a:t>
            </a:r>
            <a:r>
              <a:rPr sz="4400" spc="15" dirty="0">
                <a:latin typeface="Rockwell"/>
                <a:cs typeface="Rockwell"/>
              </a:rPr>
              <a:t>dari  </a:t>
            </a:r>
            <a:r>
              <a:rPr sz="4400" dirty="0">
                <a:latin typeface="Rockwell"/>
                <a:cs typeface="Rockwell"/>
              </a:rPr>
              <a:t>satu sumber sinar dimana satu sinar </a:t>
            </a:r>
            <a:r>
              <a:rPr sz="4400" spc="-15" dirty="0">
                <a:latin typeface="Rockwell"/>
                <a:cs typeface="Rockwell"/>
              </a:rPr>
              <a:t>dengan</a:t>
            </a:r>
            <a:r>
              <a:rPr sz="4400" spc="-6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lamda  </a:t>
            </a:r>
            <a:r>
              <a:rPr sz="4400" spc="10" dirty="0">
                <a:latin typeface="Rockwell"/>
                <a:cs typeface="Rockwell"/>
              </a:rPr>
              <a:t>tertentu </a:t>
            </a:r>
            <a:r>
              <a:rPr sz="4400" spc="-20" dirty="0">
                <a:latin typeface="Rockwell"/>
                <a:cs typeface="Rockwell"/>
              </a:rPr>
              <a:t>mewakili </a:t>
            </a:r>
            <a:r>
              <a:rPr sz="4400" dirty="0">
                <a:latin typeface="Rockwell"/>
                <a:cs typeface="Rockwell"/>
              </a:rPr>
              <a:t>satu sumber</a:t>
            </a:r>
            <a:r>
              <a:rPr sz="4400" spc="-80" dirty="0">
                <a:latin typeface="Rockwell"/>
                <a:cs typeface="Rockwell"/>
              </a:rPr>
              <a:t> </a:t>
            </a:r>
            <a:r>
              <a:rPr sz="4400" spc="5" dirty="0">
                <a:latin typeface="Rockwell"/>
                <a:cs typeface="Rockwell"/>
              </a:rPr>
              <a:t>informasi.</a:t>
            </a:r>
            <a:endParaRPr sz="44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1600" y="713054"/>
            <a:ext cx="130022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2.Wavelength Division Multiplexing</a:t>
            </a:r>
            <a:r>
              <a:rPr sz="4800" spc="-105" dirty="0"/>
              <a:t> </a:t>
            </a:r>
            <a:r>
              <a:rPr sz="4800" spc="-5" dirty="0"/>
              <a:t>(FDM)</a:t>
            </a:r>
            <a:endParaRPr sz="4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9100" y="2881629"/>
            <a:ext cx="13563600" cy="2628265"/>
          </a:xfrm>
          <a:prstGeom prst="rect">
            <a:avLst/>
          </a:prstGeom>
          <a:ln w="57150">
            <a:solidFill>
              <a:srgbClr val="FF0066"/>
            </a:solidFill>
          </a:ln>
        </p:spPr>
        <p:txBody>
          <a:bodyPr vert="horz" wrap="square" lIns="0" tIns="44450" rIns="0" bIns="0" rtlCol="0">
            <a:spAutoFit/>
          </a:bodyPr>
          <a:lstStyle/>
          <a:p>
            <a:pPr marL="133350" marR="697230">
              <a:lnSpc>
                <a:spcPct val="100000"/>
              </a:lnSpc>
              <a:spcBef>
                <a:spcPts val="350"/>
              </a:spcBef>
            </a:pPr>
            <a:r>
              <a:rPr sz="5400" dirty="0">
                <a:latin typeface="Rockwell"/>
                <a:cs typeface="Rockwell"/>
              </a:rPr>
              <a:t>WDM </a:t>
            </a:r>
            <a:r>
              <a:rPr sz="5400" spc="5" dirty="0">
                <a:latin typeface="Rockwell"/>
                <a:cs typeface="Rockwell"/>
              </a:rPr>
              <a:t>merupakan </a:t>
            </a:r>
            <a:r>
              <a:rPr sz="5400" dirty="0">
                <a:latin typeface="Rockwell"/>
                <a:cs typeface="Rockwell"/>
              </a:rPr>
              <a:t>teknik </a:t>
            </a:r>
            <a:r>
              <a:rPr sz="5400" spc="-5" dirty="0">
                <a:latin typeface="Rockwell"/>
                <a:cs typeface="Rockwell"/>
              </a:rPr>
              <a:t>multipleks  </a:t>
            </a:r>
            <a:r>
              <a:rPr sz="5400" dirty="0">
                <a:latin typeface="Rockwell"/>
                <a:cs typeface="Rockwell"/>
              </a:rPr>
              <a:t>analog untuk </a:t>
            </a:r>
            <a:r>
              <a:rPr sz="5400" spc="-15" dirty="0">
                <a:latin typeface="Rockwell"/>
                <a:cs typeface="Rockwell"/>
              </a:rPr>
              <a:t>mengkombinasikan </a:t>
            </a:r>
            <a:r>
              <a:rPr sz="5400" spc="-40" dirty="0">
                <a:latin typeface="Rockwell"/>
                <a:cs typeface="Rockwell"/>
              </a:rPr>
              <a:t>sinyal-  </a:t>
            </a:r>
            <a:r>
              <a:rPr sz="5400" spc="-50" dirty="0">
                <a:latin typeface="Rockwell"/>
                <a:cs typeface="Rockwell"/>
              </a:rPr>
              <a:t>sinyal</a:t>
            </a:r>
            <a:r>
              <a:rPr sz="5400" spc="-15" dirty="0">
                <a:latin typeface="Rockwell"/>
                <a:cs typeface="Rockwell"/>
              </a:rPr>
              <a:t> </a:t>
            </a:r>
            <a:r>
              <a:rPr sz="5400" spc="-5" dirty="0">
                <a:latin typeface="Rockwell"/>
                <a:cs typeface="Rockwell"/>
              </a:rPr>
              <a:t>optis.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3023" y="1047556"/>
            <a:ext cx="5289804" cy="732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40207" y="795273"/>
            <a:ext cx="529653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latin typeface="Rockwell"/>
                <a:cs typeface="Rockwell"/>
              </a:rPr>
              <a:t>Tujuan</a:t>
            </a:r>
            <a:r>
              <a:rPr sz="6000" b="1" spc="-110" dirty="0">
                <a:latin typeface="Rockwell"/>
                <a:cs typeface="Rockwell"/>
              </a:rPr>
              <a:t> </a:t>
            </a:r>
            <a:r>
              <a:rPr sz="6000" b="1" dirty="0">
                <a:latin typeface="Rockwell"/>
                <a:cs typeface="Rockwell"/>
              </a:rPr>
              <a:t>Utama</a:t>
            </a:r>
            <a:endParaRPr sz="6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8463" y="670305"/>
            <a:ext cx="126974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0" spc="-40" dirty="0">
                <a:latin typeface="Rockwell"/>
                <a:cs typeface="Rockwell"/>
              </a:rPr>
              <a:t>Proses </a:t>
            </a:r>
            <a:r>
              <a:rPr sz="5400" b="0" spc="-10" dirty="0">
                <a:latin typeface="Rockwell"/>
                <a:cs typeface="Rockwell"/>
              </a:rPr>
              <a:t>Multiplexing </a:t>
            </a:r>
            <a:r>
              <a:rPr sz="5400" b="0" dirty="0">
                <a:latin typeface="Rockwell"/>
                <a:cs typeface="Rockwell"/>
              </a:rPr>
              <a:t>dan</a:t>
            </a:r>
            <a:r>
              <a:rPr sz="5400" b="0" spc="60" dirty="0">
                <a:latin typeface="Rockwell"/>
                <a:cs typeface="Rockwell"/>
              </a:rPr>
              <a:t> </a:t>
            </a:r>
            <a:r>
              <a:rPr sz="5400" b="0" spc="-10" dirty="0">
                <a:latin typeface="Rockwell"/>
                <a:cs typeface="Rockwell"/>
              </a:rPr>
              <a:t>Demultiplexing</a:t>
            </a:r>
            <a:endParaRPr sz="54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62784" y="2900298"/>
            <a:ext cx="12122346" cy="22768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29055" y="5602299"/>
            <a:ext cx="11904980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4400" spc="-35" dirty="0">
                <a:latin typeface="Rockwell"/>
                <a:cs typeface="Rockwell"/>
              </a:rPr>
              <a:t>Sinyal </a:t>
            </a:r>
            <a:r>
              <a:rPr sz="4400" spc="5" dirty="0">
                <a:latin typeface="Rockwell"/>
                <a:cs typeface="Rockwell"/>
              </a:rPr>
              <a:t>informasi </a:t>
            </a:r>
            <a:r>
              <a:rPr sz="4400" spc="-20" dirty="0">
                <a:latin typeface="Rockwell"/>
                <a:cs typeface="Rockwell"/>
              </a:rPr>
              <a:t>yang </a:t>
            </a:r>
            <a:r>
              <a:rPr sz="4400" dirty="0">
                <a:latin typeface="Rockwell"/>
                <a:cs typeface="Rockwell"/>
              </a:rPr>
              <a:t>berbeda pada satu </a:t>
            </a:r>
            <a:r>
              <a:rPr sz="4400" spc="-25" dirty="0">
                <a:latin typeface="Rockwell"/>
                <a:cs typeface="Rockwell"/>
              </a:rPr>
              <a:t>serat  </a:t>
            </a:r>
            <a:r>
              <a:rPr sz="4400" spc="-5" dirty="0">
                <a:latin typeface="Rockwell"/>
                <a:cs typeface="Rockwell"/>
              </a:rPr>
              <a:t>optik </a:t>
            </a:r>
            <a:r>
              <a:rPr sz="4400" spc="-15" dirty="0">
                <a:latin typeface="Rockwell"/>
                <a:cs typeface="Rockwell"/>
              </a:rPr>
              <a:t>dengan </a:t>
            </a:r>
            <a:r>
              <a:rPr sz="4400" spc="-5" dirty="0">
                <a:latin typeface="Rockwell"/>
                <a:cs typeface="Rockwell"/>
              </a:rPr>
              <a:t>menggunakan </a:t>
            </a:r>
            <a:r>
              <a:rPr sz="4400" dirty="0">
                <a:latin typeface="Rockwell"/>
                <a:cs typeface="Rockwell"/>
              </a:rPr>
              <a:t>panjang  </a:t>
            </a:r>
            <a:r>
              <a:rPr sz="4400" spc="-15" dirty="0">
                <a:latin typeface="Rockwell"/>
                <a:cs typeface="Rockwell"/>
              </a:rPr>
              <a:t>gelombang </a:t>
            </a:r>
            <a:r>
              <a:rPr sz="4400" spc="5" dirty="0">
                <a:latin typeface="Rockwell"/>
                <a:cs typeface="Rockwell"/>
              </a:rPr>
              <a:t>(warna) </a:t>
            </a:r>
            <a:r>
              <a:rPr sz="4400" spc="-30" dirty="0">
                <a:latin typeface="Rockwell"/>
                <a:cs typeface="Rockwell"/>
              </a:rPr>
              <a:t>cahaya </a:t>
            </a:r>
            <a:r>
              <a:rPr sz="4400" dirty="0">
                <a:latin typeface="Rockwell"/>
                <a:cs typeface="Rockwell"/>
              </a:rPr>
              <a:t>laser </a:t>
            </a:r>
            <a:r>
              <a:rPr sz="4400" spc="-20" dirty="0">
                <a:latin typeface="Rockwell"/>
                <a:cs typeface="Rockwell"/>
              </a:rPr>
              <a:t>yang  </a:t>
            </a:r>
            <a:r>
              <a:rPr sz="4400" dirty="0">
                <a:latin typeface="Rockwell"/>
                <a:cs typeface="Rockwell"/>
              </a:rPr>
              <a:t>berbeda.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713054"/>
            <a:ext cx="1123569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3. Time-Division Multiplexing</a:t>
            </a:r>
            <a:r>
              <a:rPr sz="4800" spc="-114" dirty="0"/>
              <a:t> </a:t>
            </a:r>
            <a:r>
              <a:rPr sz="4800" spc="-5" dirty="0"/>
              <a:t>(TDM)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822452" y="1786889"/>
            <a:ext cx="12546965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TDM menerapkan </a:t>
            </a:r>
            <a:r>
              <a:rPr sz="3600" dirty="0">
                <a:latin typeface="Rockwell"/>
                <a:cs typeface="Rockwell"/>
              </a:rPr>
              <a:t>prinsip penggiliran waktu pemakaian  </a:t>
            </a:r>
            <a:r>
              <a:rPr sz="3600" spc="-5" dirty="0">
                <a:latin typeface="Rockwell"/>
                <a:cs typeface="Rockwell"/>
              </a:rPr>
              <a:t>saluran </a:t>
            </a:r>
            <a:r>
              <a:rPr sz="3600" dirty="0">
                <a:latin typeface="Rockwell"/>
                <a:cs typeface="Rockwell"/>
              </a:rPr>
              <a:t>transmisi dengan </a:t>
            </a:r>
            <a:r>
              <a:rPr sz="3600" spc="-5" dirty="0">
                <a:latin typeface="Rockwell"/>
                <a:cs typeface="Rockwell"/>
              </a:rPr>
              <a:t>mengalokasikan </a:t>
            </a:r>
            <a:r>
              <a:rPr sz="3600" dirty="0">
                <a:latin typeface="Rockwell"/>
                <a:cs typeface="Rockwell"/>
              </a:rPr>
              <a:t>satu </a:t>
            </a:r>
            <a:r>
              <a:rPr sz="3600" spc="-5" dirty="0">
                <a:latin typeface="Rockwell"/>
                <a:cs typeface="Rockwell"/>
              </a:rPr>
              <a:t>slot </a:t>
            </a:r>
            <a:r>
              <a:rPr sz="3600" dirty="0">
                <a:latin typeface="Rockwell"/>
                <a:cs typeface="Rockwell"/>
              </a:rPr>
              <a:t>waktu  (</a:t>
            </a:r>
            <a:r>
              <a:rPr sz="3600" i="1" dirty="0">
                <a:latin typeface="Rockwell"/>
                <a:cs typeface="Rockwell"/>
              </a:rPr>
              <a:t>time slot</a:t>
            </a:r>
            <a:r>
              <a:rPr sz="3600" dirty="0">
                <a:latin typeface="Rockwell"/>
                <a:cs typeface="Rockwell"/>
              </a:rPr>
              <a:t>) bagi setiap pemakai saluran (</a:t>
            </a:r>
            <a:r>
              <a:rPr sz="3600" i="1" dirty="0">
                <a:latin typeface="Rockwell"/>
                <a:cs typeface="Rockwell"/>
              </a:rPr>
              <a:t>user</a:t>
            </a:r>
            <a:r>
              <a:rPr sz="3600" dirty="0">
                <a:latin typeface="Rockwell"/>
                <a:cs typeface="Rockwell"/>
              </a:rPr>
              <a:t>). </a:t>
            </a:r>
            <a:r>
              <a:rPr sz="3600" spc="-5" dirty="0">
                <a:latin typeface="Rockwell"/>
                <a:cs typeface="Rockwell"/>
              </a:rPr>
              <a:t>Artinya  </a:t>
            </a:r>
            <a:r>
              <a:rPr sz="3600" i="1" spc="-5" dirty="0">
                <a:latin typeface="Rockwell"/>
                <a:cs typeface="Rockwell"/>
              </a:rPr>
              <a:t>bandwidth </a:t>
            </a:r>
            <a:r>
              <a:rPr sz="3600" dirty="0">
                <a:latin typeface="Rockwell"/>
                <a:cs typeface="Rockwell"/>
              </a:rPr>
              <a:t>yang ada dipisahkan </a:t>
            </a:r>
            <a:r>
              <a:rPr sz="3600" spc="-5" dirty="0">
                <a:latin typeface="Rockwell"/>
                <a:cs typeface="Rockwell"/>
              </a:rPr>
              <a:t>menjadi channel-channel  kecil </a:t>
            </a:r>
            <a:r>
              <a:rPr sz="3600" dirty="0">
                <a:latin typeface="Rockwell"/>
                <a:cs typeface="Rockwell"/>
              </a:rPr>
              <a:t>(</a:t>
            </a:r>
            <a:r>
              <a:rPr sz="3600" i="1" dirty="0">
                <a:latin typeface="Rockwell"/>
                <a:cs typeface="Rockwell"/>
              </a:rPr>
              <a:t>baseband</a:t>
            </a:r>
            <a:r>
              <a:rPr sz="3600" dirty="0">
                <a:latin typeface="Rockwell"/>
                <a:cs typeface="Rockwell"/>
              </a:rPr>
              <a:t>) berdasarkan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waktunya.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51064" y="4957762"/>
            <a:ext cx="12221972" cy="350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6826" y="647522"/>
            <a:ext cx="77939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Catatan Tentang</a:t>
            </a:r>
            <a:r>
              <a:rPr spc="-120" dirty="0"/>
              <a:t> </a:t>
            </a:r>
            <a:r>
              <a:rPr spc="5" dirty="0"/>
              <a:t>TDM</a:t>
            </a:r>
          </a:p>
        </p:txBody>
      </p:sp>
      <p:sp>
        <p:nvSpPr>
          <p:cNvPr id="3" name="object 3"/>
          <p:cNvSpPr/>
          <p:nvPr/>
        </p:nvSpPr>
        <p:spPr>
          <a:xfrm>
            <a:off x="3414771" y="6225539"/>
            <a:ext cx="141535" cy="1417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22452" y="2623819"/>
            <a:ext cx="12576810" cy="3828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177165" indent="-428625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TDM </a:t>
            </a:r>
            <a:r>
              <a:rPr sz="4800" dirty="0">
                <a:latin typeface="Rockwell"/>
                <a:cs typeface="Rockwell"/>
              </a:rPr>
              <a:t>adalah suatu teknik </a:t>
            </a:r>
            <a:r>
              <a:rPr sz="4800" spc="-5" dirty="0">
                <a:latin typeface="Rockwell"/>
                <a:cs typeface="Rockwell"/>
              </a:rPr>
              <a:t>multipleks</a:t>
            </a:r>
            <a:r>
              <a:rPr sz="4800" spc="-11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digital  untuk </a:t>
            </a:r>
            <a:r>
              <a:rPr sz="4800" spc="-5" dirty="0">
                <a:latin typeface="Rockwell"/>
                <a:cs typeface="Rockwell"/>
              </a:rPr>
              <a:t>mengkombinasikan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spc="-5" dirty="0">
                <a:latin typeface="Rockwell"/>
                <a:cs typeface="Rockwell"/>
              </a:rPr>
              <a:t>data.</a:t>
            </a:r>
            <a:endParaRPr sz="4800">
              <a:latin typeface="Rockwell"/>
              <a:cs typeface="Rockwell"/>
            </a:endParaRPr>
          </a:p>
          <a:p>
            <a:pPr marL="440690" marR="5080" indent="-428625" algn="just">
              <a:lnSpc>
                <a:spcPct val="100000"/>
              </a:lnSpc>
              <a:spcBef>
                <a:spcPts val="1150"/>
              </a:spcBef>
              <a:buChar char="•"/>
              <a:tabLst>
                <a:tab pos="441325" algn="l"/>
              </a:tabLst>
            </a:pPr>
            <a:r>
              <a:rPr sz="4800" spc="-5" dirty="0">
                <a:latin typeface="Rockwell"/>
                <a:cs typeface="Rockwell"/>
              </a:rPr>
              <a:t>Pada TDM, </a:t>
            </a:r>
            <a:r>
              <a:rPr sz="4800" dirty="0">
                <a:latin typeface="Rockwell"/>
                <a:cs typeface="Rockwell"/>
              </a:rPr>
              <a:t>Laju data saluran </a:t>
            </a:r>
            <a:r>
              <a:rPr sz="4800" spc="-5" dirty="0">
                <a:latin typeface="Rockwell"/>
                <a:cs typeface="Rockwell"/>
              </a:rPr>
              <a:t>(</a:t>
            </a:r>
            <a:r>
              <a:rPr sz="4800" i="1" spc="-5" dirty="0">
                <a:latin typeface="Rockwell"/>
                <a:cs typeface="Rockwell"/>
              </a:rPr>
              <a:t>link</a:t>
            </a:r>
            <a:r>
              <a:rPr sz="4800" spc="-5" dirty="0">
                <a:latin typeface="Rockwell"/>
                <a:cs typeface="Rockwell"/>
              </a:rPr>
              <a:t>) </a:t>
            </a:r>
            <a:r>
              <a:rPr sz="4800" dirty="0">
                <a:latin typeface="Rockwell"/>
                <a:cs typeface="Rockwell"/>
              </a:rPr>
              <a:t>adalah n  </a:t>
            </a:r>
            <a:r>
              <a:rPr sz="4800" spc="-5" dirty="0">
                <a:latin typeface="Rockwell"/>
                <a:cs typeface="Rockwell"/>
              </a:rPr>
              <a:t>kali </a:t>
            </a:r>
            <a:r>
              <a:rPr sz="4800" dirty="0">
                <a:latin typeface="Rockwell"/>
                <a:cs typeface="Rockwell"/>
              </a:rPr>
              <a:t>lebih </a:t>
            </a:r>
            <a:r>
              <a:rPr sz="4800" spc="-5" dirty="0">
                <a:latin typeface="Rockwell"/>
                <a:cs typeface="Rockwell"/>
              </a:rPr>
              <a:t>cepat, </a:t>
            </a:r>
            <a:r>
              <a:rPr sz="4800" dirty="0">
                <a:latin typeface="Rockwell"/>
                <a:cs typeface="Rockwell"/>
              </a:rPr>
              <a:t>dan unit durasi n </a:t>
            </a:r>
            <a:r>
              <a:rPr sz="4800" spc="-5" dirty="0">
                <a:latin typeface="Rockwell"/>
                <a:cs typeface="Rockwell"/>
              </a:rPr>
              <a:t>kali</a:t>
            </a:r>
            <a:r>
              <a:rPr sz="4800" spc="-8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lebih  </a:t>
            </a:r>
            <a:r>
              <a:rPr sz="4800" spc="-5" dirty="0">
                <a:latin typeface="Rockwell"/>
                <a:cs typeface="Rockwell"/>
              </a:rPr>
              <a:t>pendek</a:t>
            </a:r>
            <a:r>
              <a:rPr sz="4800" b="1" i="1" spc="-5" dirty="0">
                <a:latin typeface="Times New Roman"/>
                <a:cs typeface="Times New Roman"/>
              </a:rPr>
              <a:t>.</a:t>
            </a:r>
            <a:endParaRPr sz="4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030" y="0"/>
            <a:ext cx="14381769" cy="90007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002" y="0"/>
            <a:ext cx="14381797" cy="90007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002" y="13532"/>
            <a:ext cx="14381797" cy="8987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15229" y="647522"/>
            <a:ext cx="43745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Interleaving</a:t>
            </a:r>
          </a:p>
        </p:txBody>
      </p:sp>
      <p:sp>
        <p:nvSpPr>
          <p:cNvPr id="3" name="object 3"/>
          <p:cNvSpPr/>
          <p:nvPr/>
        </p:nvSpPr>
        <p:spPr>
          <a:xfrm>
            <a:off x="723900" y="2138362"/>
            <a:ext cx="13030200" cy="5791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79038" y="647522"/>
            <a:ext cx="744728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Interleaving.....Lanjt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5447" y="2247391"/>
            <a:ext cx="13154660" cy="6390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28511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Suatu teknik atau </a:t>
            </a:r>
            <a:r>
              <a:rPr sz="3600" spc="-5" dirty="0">
                <a:latin typeface="Rockwell"/>
                <a:cs typeface="Rockwell"/>
              </a:rPr>
              <a:t>karakteristik </a:t>
            </a:r>
            <a:r>
              <a:rPr sz="3600" dirty="0">
                <a:latin typeface="Rockwell"/>
                <a:cs typeface="Rockwell"/>
              </a:rPr>
              <a:t>dengan </a:t>
            </a:r>
            <a:r>
              <a:rPr sz="3600" spc="-5" dirty="0">
                <a:latin typeface="Rockwell"/>
                <a:cs typeface="Rockwell"/>
              </a:rPr>
              <a:t>sumber </a:t>
            </a:r>
            <a:r>
              <a:rPr sz="3600" dirty="0">
                <a:latin typeface="Rockwell"/>
                <a:cs typeface="Rockwell"/>
              </a:rPr>
              <a:t>Sinkron</a:t>
            </a:r>
            <a:r>
              <a:rPr sz="3600" spc="-12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dan  </a:t>
            </a:r>
            <a:r>
              <a:rPr sz="3600" spc="-5" dirty="0">
                <a:latin typeface="Rockwell"/>
                <a:cs typeface="Rockwell"/>
              </a:rPr>
              <a:t>Asinkron.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Masing-masing </a:t>
            </a:r>
            <a:r>
              <a:rPr sz="3600" dirty="0">
                <a:latin typeface="Rockwell"/>
                <a:cs typeface="Rockwell"/>
              </a:rPr>
              <a:t>jatah waktu </a:t>
            </a:r>
            <a:r>
              <a:rPr sz="3600" spc="-5" dirty="0">
                <a:latin typeface="Rockwell"/>
                <a:cs typeface="Rockwell"/>
              </a:rPr>
              <a:t>memuat satu </a:t>
            </a:r>
            <a:r>
              <a:rPr sz="3600" spc="-10" dirty="0">
                <a:latin typeface="Rockwell"/>
                <a:cs typeface="Rockwell"/>
              </a:rPr>
              <a:t>karakter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data.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Biasanya </a:t>
            </a:r>
            <a:r>
              <a:rPr sz="3600" dirty="0">
                <a:latin typeface="Rockwell"/>
                <a:cs typeface="Rockwell"/>
              </a:rPr>
              <a:t>bit </a:t>
            </a:r>
            <a:r>
              <a:rPr sz="3600" spc="-5" dirty="0">
                <a:latin typeface="Rockwell"/>
                <a:cs typeface="Rockwell"/>
              </a:rPr>
              <a:t>awal </a:t>
            </a:r>
            <a:r>
              <a:rPr sz="3600" dirty="0">
                <a:latin typeface="Rockwell"/>
                <a:cs typeface="Rockwell"/>
              </a:rPr>
              <a:t>atau bit akhir dari </a:t>
            </a:r>
            <a:r>
              <a:rPr sz="3600" spc="-5" dirty="0">
                <a:latin typeface="Rockwell"/>
                <a:cs typeface="Rockwell"/>
              </a:rPr>
              <a:t>setiap karakter  dieleiminasi </a:t>
            </a:r>
            <a:r>
              <a:rPr sz="3600" dirty="0">
                <a:latin typeface="Rockwell"/>
                <a:cs typeface="Rockwell"/>
              </a:rPr>
              <a:t>sebelum transmisi dan diselipkan </a:t>
            </a:r>
            <a:r>
              <a:rPr sz="3600" spc="-5" dirty="0">
                <a:latin typeface="Rockwell"/>
                <a:cs typeface="Rockwell"/>
              </a:rPr>
              <a:t>kembali oleh  pesawat </a:t>
            </a:r>
            <a:r>
              <a:rPr sz="3600" dirty="0">
                <a:latin typeface="Rockwell"/>
                <a:cs typeface="Rockwell"/>
              </a:rPr>
              <a:t>penerima </a:t>
            </a:r>
            <a:r>
              <a:rPr sz="3600" spc="-5" dirty="0">
                <a:latin typeface="Rockwell"/>
                <a:cs typeface="Rockwell"/>
              </a:rPr>
              <a:t>sehingga menaikkan </a:t>
            </a:r>
            <a:r>
              <a:rPr sz="3600" dirty="0">
                <a:latin typeface="Rockwell"/>
                <a:cs typeface="Rockwell"/>
              </a:rPr>
              <a:t>tingkat</a:t>
            </a:r>
            <a:r>
              <a:rPr sz="3600" spc="-8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efisiensinya.</a:t>
            </a:r>
            <a:endParaRPr sz="3600">
              <a:latin typeface="Rockwell"/>
              <a:cs typeface="Rockwell"/>
            </a:endParaRPr>
          </a:p>
          <a:p>
            <a:pPr marL="440690" marR="4127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Pada </a:t>
            </a:r>
            <a:r>
              <a:rPr sz="3600" dirty="0">
                <a:latin typeface="Rockwell"/>
                <a:cs typeface="Rockwell"/>
              </a:rPr>
              <a:t>penerima, data yang di </a:t>
            </a:r>
            <a:r>
              <a:rPr sz="3600" spc="-5" dirty="0">
                <a:latin typeface="Rockwell"/>
                <a:cs typeface="Rockwell"/>
              </a:rPr>
              <a:t>interleaving </a:t>
            </a:r>
            <a:r>
              <a:rPr sz="3600" dirty="0">
                <a:latin typeface="Rockwell"/>
                <a:cs typeface="Rockwell"/>
              </a:rPr>
              <a:t>di multiplex dan  diarahkan </a:t>
            </a:r>
            <a:r>
              <a:rPr sz="3600" spc="-5" dirty="0">
                <a:latin typeface="Rockwell"/>
                <a:cs typeface="Rockwell"/>
              </a:rPr>
              <a:t>ke </a:t>
            </a:r>
            <a:r>
              <a:rPr sz="3600" dirty="0">
                <a:latin typeface="Rockwell"/>
                <a:cs typeface="Rockwell"/>
              </a:rPr>
              <a:t>penyangga tujuan yang </a:t>
            </a:r>
            <a:r>
              <a:rPr sz="3600" spc="-5" dirty="0">
                <a:latin typeface="Rockwell"/>
                <a:cs typeface="Rockwell"/>
              </a:rPr>
              <a:t>sesuai. </a:t>
            </a:r>
            <a:r>
              <a:rPr sz="3600" dirty="0">
                <a:latin typeface="Rockwell"/>
                <a:cs typeface="Rockwell"/>
              </a:rPr>
              <a:t>Untuk </a:t>
            </a:r>
            <a:r>
              <a:rPr sz="3600" spc="-5" dirty="0">
                <a:latin typeface="Rockwell"/>
                <a:cs typeface="Rockwell"/>
              </a:rPr>
              <a:t>setiap  sumber </a:t>
            </a:r>
            <a:r>
              <a:rPr sz="3600" dirty="0">
                <a:latin typeface="Rockwell"/>
                <a:cs typeface="Rockwell"/>
              </a:rPr>
              <a:t>input, terdapat </a:t>
            </a:r>
            <a:r>
              <a:rPr sz="3600" spc="-5" dirty="0">
                <a:latin typeface="Rockwell"/>
                <a:cs typeface="Rockwell"/>
              </a:rPr>
              <a:t>sumber output </a:t>
            </a:r>
            <a:r>
              <a:rPr sz="3600" dirty="0">
                <a:latin typeface="Rockwell"/>
                <a:cs typeface="Rockwell"/>
              </a:rPr>
              <a:t>yang </a:t>
            </a:r>
            <a:r>
              <a:rPr sz="3600" spc="-5" dirty="0">
                <a:latin typeface="Rockwell"/>
                <a:cs typeface="Rockwell"/>
              </a:rPr>
              <a:t>sama </a:t>
            </a:r>
            <a:r>
              <a:rPr sz="3600" dirty="0">
                <a:latin typeface="Rockwell"/>
                <a:cs typeface="Rockwell"/>
              </a:rPr>
              <a:t>yang akan  </a:t>
            </a:r>
            <a:r>
              <a:rPr sz="3600" spc="-5" dirty="0">
                <a:latin typeface="Rockwell"/>
                <a:cs typeface="Rockwell"/>
              </a:rPr>
              <a:t>menerima </a:t>
            </a:r>
            <a:r>
              <a:rPr sz="3600" dirty="0">
                <a:latin typeface="Rockwell"/>
                <a:cs typeface="Rockwell"/>
              </a:rPr>
              <a:t>data input pada </a:t>
            </a:r>
            <a:r>
              <a:rPr sz="3600" i="1" dirty="0">
                <a:latin typeface="Rockwell"/>
                <a:cs typeface="Rockwell"/>
              </a:rPr>
              <a:t>rate </a:t>
            </a:r>
            <a:r>
              <a:rPr sz="3600" dirty="0">
                <a:latin typeface="Rockwell"/>
                <a:cs typeface="Rockwell"/>
              </a:rPr>
              <a:t>yang </a:t>
            </a:r>
            <a:r>
              <a:rPr sz="3600" spc="-5" dirty="0">
                <a:latin typeface="Rockwell"/>
                <a:cs typeface="Rockwell"/>
              </a:rPr>
              <a:t>sama dimana </a:t>
            </a:r>
            <a:r>
              <a:rPr sz="3600" dirty="0">
                <a:latin typeface="Rockwell"/>
                <a:cs typeface="Rockwell"/>
              </a:rPr>
              <a:t>ia  ditimbulkan.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61483" y="732240"/>
            <a:ext cx="3879215" cy="795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195"/>
              </a:lnSpc>
            </a:pPr>
            <a:r>
              <a:rPr sz="5600" dirty="0">
                <a:latin typeface="Arial"/>
                <a:cs typeface="Arial"/>
              </a:rPr>
              <a:t>Broaadband</a:t>
            </a:r>
            <a:endParaRPr sz="5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56"/>
            <a:ext cx="14401800" cy="89651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80530" y="647522"/>
            <a:ext cx="18427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ISDN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6900" y="2054250"/>
            <a:ext cx="13161644" cy="5890895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99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700" i="1" spc="-5" dirty="0">
                <a:latin typeface="Rockwell"/>
                <a:cs typeface="Rockwell"/>
              </a:rPr>
              <a:t>Integrated Services Digital</a:t>
            </a:r>
            <a:r>
              <a:rPr sz="3700" i="1" spc="-10" dirty="0">
                <a:latin typeface="Rockwell"/>
                <a:cs typeface="Rockwell"/>
              </a:rPr>
              <a:t> Network</a:t>
            </a:r>
            <a:endParaRPr sz="3700">
              <a:latin typeface="Rockwell"/>
              <a:cs typeface="Rockwell"/>
            </a:endParaRPr>
          </a:p>
          <a:p>
            <a:pPr marL="440690" marR="1956435" indent="-428625">
              <a:lnSpc>
                <a:spcPct val="100000"/>
              </a:lnSpc>
              <a:spcBef>
                <a:spcPts val="890"/>
              </a:spcBef>
              <a:buChar char="•"/>
              <a:tabLst>
                <a:tab pos="440690" algn="l"/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Kebutuhan akan lebar pita pembawa data dengan  mengunakan infrastruktur </a:t>
            </a:r>
            <a:r>
              <a:rPr sz="3700" spc="-10" dirty="0">
                <a:latin typeface="Rockwell"/>
                <a:cs typeface="Rockwell"/>
              </a:rPr>
              <a:t>yang</a:t>
            </a:r>
            <a:r>
              <a:rPr sz="3700" spc="55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ada</a:t>
            </a:r>
            <a:endParaRPr sz="37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90"/>
              </a:spcBef>
              <a:buChar char="•"/>
              <a:tabLst>
                <a:tab pos="440690" algn="l"/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Keterbatasan </a:t>
            </a:r>
            <a:r>
              <a:rPr sz="3700" spc="-10" dirty="0">
                <a:latin typeface="Rockwell"/>
                <a:cs typeface="Rockwell"/>
              </a:rPr>
              <a:t>infrastruktur </a:t>
            </a:r>
            <a:r>
              <a:rPr sz="3700" spc="-5" dirty="0">
                <a:latin typeface="Rockwell"/>
                <a:cs typeface="Rockwell"/>
              </a:rPr>
              <a:t>kecepatan</a:t>
            </a:r>
            <a:r>
              <a:rPr sz="3700" spc="35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tinggi</a:t>
            </a:r>
            <a:endParaRPr sz="37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85"/>
              </a:spcBef>
              <a:buChar char="•"/>
              <a:tabLst>
                <a:tab pos="440690" algn="l"/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Memungkinkan mengalirkan </a:t>
            </a:r>
            <a:r>
              <a:rPr sz="3700" dirty="0">
                <a:latin typeface="Rockwell"/>
                <a:cs typeface="Rockwell"/>
              </a:rPr>
              <a:t>data </a:t>
            </a:r>
            <a:r>
              <a:rPr sz="3700" spc="-10" dirty="0">
                <a:latin typeface="Rockwell"/>
                <a:cs typeface="Rockwell"/>
              </a:rPr>
              <a:t>suara, </a:t>
            </a:r>
            <a:r>
              <a:rPr sz="3700" spc="-5" dirty="0">
                <a:latin typeface="Rockwell"/>
                <a:cs typeface="Rockwell"/>
              </a:rPr>
              <a:t>video, faks &amp;</a:t>
            </a:r>
            <a:r>
              <a:rPr sz="3700" spc="45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citra</a:t>
            </a:r>
            <a:endParaRPr sz="37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90"/>
              </a:spcBef>
              <a:buChar char="•"/>
              <a:tabLst>
                <a:tab pos="440690" algn="l"/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Kecepatan 144 </a:t>
            </a:r>
            <a:r>
              <a:rPr sz="3700" spc="-10" dirty="0">
                <a:latin typeface="Rockwell"/>
                <a:cs typeface="Rockwell"/>
              </a:rPr>
              <a:t>kbps </a:t>
            </a:r>
            <a:r>
              <a:rPr sz="3700" spc="-5" dirty="0">
                <a:latin typeface="Rockwell"/>
                <a:cs typeface="Rockwell"/>
              </a:rPr>
              <a:t>– 2</a:t>
            </a:r>
            <a:r>
              <a:rPr sz="3700" spc="25" dirty="0">
                <a:latin typeface="Rockwell"/>
                <a:cs typeface="Rockwell"/>
              </a:rPr>
              <a:t> </a:t>
            </a:r>
            <a:r>
              <a:rPr sz="3700" spc="-10" dirty="0">
                <a:latin typeface="Rockwell"/>
                <a:cs typeface="Rockwell"/>
              </a:rPr>
              <a:t>mbps</a:t>
            </a:r>
            <a:endParaRPr sz="3700">
              <a:latin typeface="Rockwell"/>
              <a:cs typeface="Rockwell"/>
            </a:endParaRPr>
          </a:p>
          <a:p>
            <a:pPr marL="440690" marR="2197735" indent="-428625">
              <a:lnSpc>
                <a:spcPct val="100000"/>
              </a:lnSpc>
              <a:spcBef>
                <a:spcPts val="890"/>
              </a:spcBef>
              <a:buChar char="•"/>
              <a:tabLst>
                <a:tab pos="440690" algn="l"/>
                <a:tab pos="441325" algn="l"/>
              </a:tabLst>
            </a:pPr>
            <a:r>
              <a:rPr sz="3700" spc="-5" dirty="0">
                <a:latin typeface="Rockwell"/>
                <a:cs typeface="Rockwell"/>
              </a:rPr>
              <a:t>Konsep </a:t>
            </a:r>
            <a:r>
              <a:rPr sz="3700" spc="-10" dirty="0">
                <a:latin typeface="Rockwell"/>
                <a:cs typeface="Rockwell"/>
              </a:rPr>
              <a:t>ISDN menyediakan </a:t>
            </a:r>
            <a:r>
              <a:rPr sz="3700" spc="-5" dirty="0">
                <a:latin typeface="Rockwell"/>
                <a:cs typeface="Rockwell"/>
              </a:rPr>
              <a:t>jaringan digital antar  pelanggan</a:t>
            </a:r>
            <a:r>
              <a:rPr sz="3700" spc="-10" dirty="0">
                <a:latin typeface="Rockwell"/>
                <a:cs typeface="Rockwell"/>
              </a:rPr>
              <a:t> </a:t>
            </a:r>
            <a:r>
              <a:rPr sz="3700" i="1" spc="-5" dirty="0">
                <a:latin typeface="Rockwell"/>
                <a:cs typeface="Rockwell"/>
              </a:rPr>
              <a:t>end-to-end</a:t>
            </a:r>
            <a:endParaRPr sz="37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90"/>
              </a:spcBef>
              <a:buChar char="•"/>
              <a:tabLst>
                <a:tab pos="440690" algn="l"/>
                <a:tab pos="441325" algn="l"/>
              </a:tabLst>
            </a:pPr>
            <a:r>
              <a:rPr sz="3700" spc="-10" dirty="0">
                <a:latin typeface="Rockwell"/>
                <a:cs typeface="Rockwell"/>
              </a:rPr>
              <a:t>Keseluruhan </a:t>
            </a:r>
            <a:r>
              <a:rPr sz="3700" spc="-5" dirty="0">
                <a:latin typeface="Rockwell"/>
                <a:cs typeface="Rockwell"/>
              </a:rPr>
              <a:t>proses untuk </a:t>
            </a:r>
            <a:r>
              <a:rPr sz="3700" spc="-10" dirty="0">
                <a:latin typeface="Rockwell"/>
                <a:cs typeface="Rockwell"/>
              </a:rPr>
              <a:t>komunikasi ISDN </a:t>
            </a:r>
            <a:r>
              <a:rPr sz="3700" spc="-5" dirty="0">
                <a:latin typeface="Rockwell"/>
                <a:cs typeface="Rockwell"/>
              </a:rPr>
              <a:t>telah</a:t>
            </a:r>
            <a:r>
              <a:rPr sz="3700" spc="170" dirty="0">
                <a:latin typeface="Rockwell"/>
                <a:cs typeface="Rockwell"/>
              </a:rPr>
              <a:t> </a:t>
            </a:r>
            <a:r>
              <a:rPr sz="3700" spc="-5" dirty="0">
                <a:latin typeface="Rockwell"/>
                <a:cs typeface="Rockwell"/>
              </a:rPr>
              <a:t>digital.</a:t>
            </a:r>
            <a:endParaRPr sz="3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7274"/>
            <a:ext cx="14401800" cy="89734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401800" cy="90007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84746" y="647522"/>
            <a:ext cx="143510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DSL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9747" y="1891560"/>
            <a:ext cx="13056869" cy="222059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Mentransmisikan data digital kecepatan</a:t>
            </a:r>
            <a:r>
              <a:rPr sz="4000" spc="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tinggi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Menggunakan teknologi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FDM</a:t>
            </a:r>
            <a:endParaRPr sz="4000">
              <a:latin typeface="Rockwell"/>
              <a:cs typeface="Rockwell"/>
            </a:endParaRPr>
          </a:p>
          <a:p>
            <a:pPr marL="565785" indent="-553720">
              <a:lnSpc>
                <a:spcPct val="100000"/>
              </a:lnSpc>
              <a:spcBef>
                <a:spcPts val="960"/>
              </a:spcBef>
              <a:buChar char="•"/>
              <a:tabLst>
                <a:tab pos="565785" algn="l"/>
                <a:tab pos="566420" algn="l"/>
              </a:tabLst>
            </a:pPr>
            <a:r>
              <a:rPr sz="4000" spc="-5" dirty="0">
                <a:latin typeface="Rockwell"/>
                <a:cs typeface="Rockwell"/>
              </a:rPr>
              <a:t>Menggunakan splitter untuk membagi data dan</a:t>
            </a:r>
            <a:r>
              <a:rPr sz="4000" spc="55" dirty="0">
                <a:latin typeface="Rockwell"/>
                <a:cs typeface="Rockwell"/>
              </a:rPr>
              <a:t> </a:t>
            </a:r>
            <a:r>
              <a:rPr sz="4000" dirty="0">
                <a:latin typeface="Rockwell"/>
                <a:cs typeface="Rockwell"/>
              </a:rPr>
              <a:t>suara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00100" y="4576762"/>
            <a:ext cx="13003656" cy="3886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Varian</a:t>
            </a:r>
            <a:r>
              <a:rPr spc="-75" dirty="0"/>
              <a:t> </a:t>
            </a:r>
            <a:r>
              <a:rPr spc="-5" dirty="0"/>
              <a:t>DSL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005482"/>
            <a:ext cx="12341860" cy="612267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10" dirty="0">
                <a:latin typeface="Rockwell"/>
                <a:cs typeface="Rockwell"/>
              </a:rPr>
              <a:t>ADSL </a:t>
            </a:r>
            <a:r>
              <a:rPr sz="4000" b="1" spc="-5" dirty="0">
                <a:latin typeface="Rockwell"/>
                <a:cs typeface="Rockwell"/>
              </a:rPr>
              <a:t>(Asymmetrical Digital Subscriber</a:t>
            </a:r>
            <a:r>
              <a:rPr sz="4000" b="1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Line)</a:t>
            </a:r>
            <a:endParaRPr sz="4000">
              <a:latin typeface="Rockwell"/>
              <a:cs typeface="Rockwell"/>
            </a:endParaRPr>
          </a:p>
          <a:p>
            <a:pPr marL="440690" marR="44704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Cocok </a:t>
            </a:r>
            <a:r>
              <a:rPr sz="4000" spc="-10" dirty="0">
                <a:latin typeface="Rockwell"/>
                <a:cs typeface="Rockwell"/>
              </a:rPr>
              <a:t>untuk mengakses </a:t>
            </a:r>
            <a:r>
              <a:rPr sz="4000" spc="-5" dirty="0">
                <a:latin typeface="Rockwell"/>
                <a:cs typeface="Rockwell"/>
              </a:rPr>
              <a:t>internet </a:t>
            </a:r>
            <a:r>
              <a:rPr sz="4000" spc="-10" dirty="0">
                <a:latin typeface="Rockwell"/>
                <a:cs typeface="Rockwell"/>
              </a:rPr>
              <a:t>karena dibuat  untuk memberikan </a:t>
            </a:r>
            <a:r>
              <a:rPr sz="4000" spc="-5" dirty="0">
                <a:latin typeface="Rockwell"/>
                <a:cs typeface="Rockwell"/>
              </a:rPr>
              <a:t>lebih banyak lebar pita untuk  aliran downstream daripada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upstream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Downstream berkisar dari </a:t>
            </a:r>
            <a:r>
              <a:rPr sz="4000" spc="-10" dirty="0">
                <a:latin typeface="Rockwell"/>
                <a:cs typeface="Rockwell"/>
              </a:rPr>
              <a:t>1,5 </a:t>
            </a:r>
            <a:r>
              <a:rPr sz="4000" spc="-5" dirty="0">
                <a:latin typeface="Rockwell"/>
                <a:cs typeface="Rockwell"/>
              </a:rPr>
              <a:t>Mbps -</a:t>
            </a:r>
            <a:r>
              <a:rPr sz="4000" spc="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Mbps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Upstream-nya 16 </a:t>
            </a:r>
            <a:r>
              <a:rPr sz="4000" spc="-10" dirty="0">
                <a:latin typeface="Rockwell"/>
                <a:cs typeface="Rockwell"/>
              </a:rPr>
              <a:t>kbps </a:t>
            </a:r>
            <a:r>
              <a:rPr sz="4000" spc="-5" dirty="0">
                <a:latin typeface="Rockwell"/>
                <a:cs typeface="Rockwell"/>
              </a:rPr>
              <a:t>- 640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kbps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Transmisi </a:t>
            </a:r>
            <a:r>
              <a:rPr sz="4000" spc="-5" dirty="0">
                <a:latin typeface="Rockwell"/>
                <a:cs typeface="Rockwell"/>
              </a:rPr>
              <a:t>ADSL bekerja pada jarak sampai </a:t>
            </a:r>
            <a:r>
              <a:rPr sz="4000" spc="-10" dirty="0">
                <a:latin typeface="Rockwell"/>
                <a:cs typeface="Rockwell"/>
              </a:rPr>
              <a:t>18.000  kaki (5,48 </a:t>
            </a:r>
            <a:r>
              <a:rPr sz="4000" spc="-5" dirty="0">
                <a:latin typeface="Rockwell"/>
                <a:cs typeface="Rockwell"/>
              </a:rPr>
              <a:t>Km) pada sepasang </a:t>
            </a:r>
            <a:r>
              <a:rPr sz="4000" spc="-10" dirty="0">
                <a:latin typeface="Rockwell"/>
                <a:cs typeface="Rockwell"/>
              </a:rPr>
              <a:t>kawat </a:t>
            </a:r>
            <a:r>
              <a:rPr sz="4000" spc="-5" dirty="0">
                <a:latin typeface="Rockwell"/>
                <a:cs typeface="Rockwell"/>
              </a:rPr>
              <a:t>tembaga pilin  (</a:t>
            </a:r>
            <a:r>
              <a:rPr sz="4000" i="1" spc="-5" dirty="0">
                <a:latin typeface="Rockwell"/>
                <a:cs typeface="Rockwell"/>
              </a:rPr>
              <a:t>single twisted</a:t>
            </a:r>
            <a:r>
              <a:rPr sz="4000" i="1" spc="4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pair</a:t>
            </a:r>
            <a:r>
              <a:rPr sz="4000" spc="-5" dirty="0">
                <a:latin typeface="Rockwell"/>
                <a:cs typeface="Rockwell"/>
              </a:rPr>
              <a:t>).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6900" y="1360830"/>
            <a:ext cx="12666980" cy="6610984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5" dirty="0">
                <a:latin typeface="Rockwell"/>
                <a:cs typeface="Rockwell"/>
              </a:rPr>
              <a:t>HDSL (High-data-rate Digital Subscriber</a:t>
            </a:r>
            <a:r>
              <a:rPr sz="4000" b="1" spc="30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Line)</a:t>
            </a:r>
            <a:endParaRPr sz="4000">
              <a:latin typeface="Rockwell"/>
              <a:cs typeface="Rockwell"/>
            </a:endParaRPr>
          </a:p>
          <a:p>
            <a:pPr marL="440690" marR="793115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HDSL </a:t>
            </a:r>
            <a:r>
              <a:rPr sz="4000" spc="-5" dirty="0">
                <a:latin typeface="Rockwell"/>
                <a:cs typeface="Rockwell"/>
              </a:rPr>
              <a:t>ini bersifat </a:t>
            </a:r>
            <a:r>
              <a:rPr sz="4000" spc="-10" dirty="0">
                <a:latin typeface="Rockwell"/>
                <a:cs typeface="Rockwell"/>
              </a:rPr>
              <a:t>simetrik, </a:t>
            </a:r>
            <a:r>
              <a:rPr sz="4000" spc="-5" dirty="0">
                <a:latin typeface="Rockwell"/>
                <a:cs typeface="Rockwell"/>
              </a:rPr>
              <a:t>dapat </a:t>
            </a:r>
            <a:r>
              <a:rPr sz="4000" spc="-10" dirty="0">
                <a:latin typeface="Rockwell"/>
                <a:cs typeface="Rockwell"/>
              </a:rPr>
              <a:t>memberikan  </a:t>
            </a:r>
            <a:r>
              <a:rPr sz="4000" spc="-5" dirty="0">
                <a:latin typeface="Rockwell"/>
                <a:cs typeface="Rockwell"/>
              </a:rPr>
              <a:t>lebarpita </a:t>
            </a:r>
            <a:r>
              <a:rPr sz="4000" spc="-10" dirty="0">
                <a:latin typeface="Rockwell"/>
                <a:cs typeface="Rockwell"/>
              </a:rPr>
              <a:t>1,544 </a:t>
            </a:r>
            <a:r>
              <a:rPr sz="4000" spc="-5" dirty="0">
                <a:latin typeface="Rockwell"/>
                <a:cs typeface="Rockwell"/>
              </a:rPr>
              <a:t>Mbps di </a:t>
            </a:r>
            <a:r>
              <a:rPr sz="4000" spc="-10" dirty="0">
                <a:latin typeface="Rockwell"/>
                <a:cs typeface="Rockwell"/>
              </a:rPr>
              <a:t>setiap </a:t>
            </a:r>
            <a:r>
              <a:rPr sz="4000" spc="-5" dirty="0">
                <a:latin typeface="Rockwell"/>
                <a:cs typeface="Rockwell"/>
              </a:rPr>
              <a:t>jalurnya </a:t>
            </a:r>
            <a:r>
              <a:rPr sz="4000" spc="-10" dirty="0">
                <a:latin typeface="Rockwell"/>
                <a:cs typeface="Rockwell"/>
              </a:rPr>
              <a:t>pada </a:t>
            </a:r>
            <a:r>
              <a:rPr sz="4000" spc="-5" dirty="0">
                <a:latin typeface="Rockwell"/>
                <a:cs typeface="Rockwell"/>
              </a:rPr>
              <a:t>dua  pasang kawat tembaga</a:t>
            </a:r>
            <a:r>
              <a:rPr sz="4000" spc="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pilin.</a:t>
            </a:r>
            <a:endParaRPr sz="4000">
              <a:latin typeface="Rockwell"/>
              <a:cs typeface="Rockwell"/>
            </a:endParaRPr>
          </a:p>
          <a:p>
            <a:pPr marL="440690" marR="220345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Dapat dipakai </a:t>
            </a:r>
            <a:r>
              <a:rPr sz="4000" spc="-10" dirty="0">
                <a:latin typeface="Rockwell"/>
                <a:cs typeface="Rockwell"/>
              </a:rPr>
              <a:t>untuk menyediakan </a:t>
            </a:r>
            <a:r>
              <a:rPr sz="4000" spc="-5" dirty="0">
                <a:latin typeface="Rockwell"/>
                <a:cs typeface="Rockwell"/>
              </a:rPr>
              <a:t>layanan </a:t>
            </a:r>
            <a:r>
              <a:rPr sz="4000" spc="-10" dirty="0">
                <a:latin typeface="Rockwell"/>
                <a:cs typeface="Rockwell"/>
              </a:rPr>
              <a:t>T1/E1. </a:t>
            </a:r>
            <a:r>
              <a:rPr sz="4000" spc="-5" dirty="0">
                <a:latin typeface="Rockwell"/>
                <a:cs typeface="Rockwell"/>
              </a:rPr>
              <a:t>–  Rentang </a:t>
            </a:r>
            <a:r>
              <a:rPr sz="4000" spc="-10" dirty="0">
                <a:latin typeface="Rockwell"/>
                <a:cs typeface="Rockwell"/>
              </a:rPr>
              <a:t>operasi HDSL 12.000 </a:t>
            </a:r>
            <a:r>
              <a:rPr sz="4000" spc="-5" dirty="0">
                <a:latin typeface="Rockwell"/>
                <a:cs typeface="Rockwell"/>
              </a:rPr>
              <a:t>kaki </a:t>
            </a:r>
            <a:r>
              <a:rPr sz="4000" spc="-10" dirty="0">
                <a:latin typeface="Rockwell"/>
                <a:cs typeface="Rockwell"/>
              </a:rPr>
              <a:t>(3,65 </a:t>
            </a:r>
            <a:r>
              <a:rPr sz="4000" spc="-5" dirty="0">
                <a:latin typeface="Rockwell"/>
                <a:cs typeface="Rockwell"/>
              </a:rPr>
              <a:t>Km), </a:t>
            </a:r>
            <a:r>
              <a:rPr sz="4000" spc="-10" dirty="0">
                <a:latin typeface="Rockwell"/>
                <a:cs typeface="Rockwell"/>
              </a:rPr>
              <a:t>harus  </a:t>
            </a:r>
            <a:r>
              <a:rPr sz="4000" spc="-5" dirty="0">
                <a:latin typeface="Rockwell"/>
                <a:cs typeface="Rockwell"/>
              </a:rPr>
              <a:t>disediakan penguat sinyal (repeater) </a:t>
            </a:r>
            <a:r>
              <a:rPr sz="4000" spc="-10" dirty="0">
                <a:latin typeface="Rockwell"/>
                <a:cs typeface="Rockwell"/>
              </a:rPr>
              <a:t>untuk  memperpanjang </a:t>
            </a:r>
            <a:r>
              <a:rPr sz="4000" spc="-5" dirty="0">
                <a:latin typeface="Rockwell"/>
                <a:cs typeface="Rockwell"/>
              </a:rPr>
              <a:t>jarak layanannya.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Digunakan </a:t>
            </a:r>
            <a:r>
              <a:rPr sz="4000" spc="-10" dirty="0">
                <a:latin typeface="Rockwell"/>
                <a:cs typeface="Rockwell"/>
              </a:rPr>
              <a:t>terutama untuk </a:t>
            </a:r>
            <a:r>
              <a:rPr sz="4000" spc="-5" dirty="0">
                <a:latin typeface="Rockwell"/>
                <a:cs typeface="Rockwell"/>
              </a:rPr>
              <a:t>koneksi-koneksi jaringan  </a:t>
            </a:r>
            <a:r>
              <a:rPr sz="4000" spc="-10" dirty="0">
                <a:latin typeface="Rockwell"/>
                <a:cs typeface="Rockwell"/>
              </a:rPr>
              <a:t>PBX, GSM, </a:t>
            </a:r>
            <a:r>
              <a:rPr sz="4000" spc="-5" dirty="0">
                <a:latin typeface="Rockwell"/>
                <a:cs typeface="Rockwell"/>
              </a:rPr>
              <a:t>data dan</a:t>
            </a:r>
            <a:r>
              <a:rPr sz="4000" spc="3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Video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1991461"/>
            <a:ext cx="12063730" cy="445198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15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400" b="1" dirty="0">
                <a:latin typeface="Rockwell"/>
                <a:cs typeface="Rockwell"/>
              </a:rPr>
              <a:t>SDSL </a:t>
            </a:r>
            <a:r>
              <a:rPr sz="4400" b="1" spc="-5" dirty="0">
                <a:latin typeface="Rockwell"/>
                <a:cs typeface="Rockwell"/>
              </a:rPr>
              <a:t>(</a:t>
            </a:r>
            <a:r>
              <a:rPr sz="4400" b="1" i="1" spc="-5" dirty="0">
                <a:latin typeface="Rockwell"/>
                <a:cs typeface="Rockwell"/>
              </a:rPr>
              <a:t>Single-line </a:t>
            </a:r>
            <a:r>
              <a:rPr sz="4400" b="1" i="1" dirty="0">
                <a:latin typeface="Rockwell"/>
                <a:cs typeface="Rockwell"/>
              </a:rPr>
              <a:t>Digital Subscriber</a:t>
            </a:r>
            <a:r>
              <a:rPr sz="4400" b="1" i="1" spc="-70" dirty="0">
                <a:latin typeface="Rockwell"/>
                <a:cs typeface="Rockwell"/>
              </a:rPr>
              <a:t> </a:t>
            </a:r>
            <a:r>
              <a:rPr sz="4400" b="1" i="1" spc="-5" dirty="0">
                <a:latin typeface="Rockwell"/>
                <a:cs typeface="Rockwell"/>
              </a:rPr>
              <a:t>Line</a:t>
            </a:r>
            <a:r>
              <a:rPr sz="4400" b="1" spc="-5" dirty="0">
                <a:latin typeface="Rockwell"/>
                <a:cs typeface="Rockwell"/>
              </a:rPr>
              <a:t>)</a:t>
            </a:r>
            <a:endParaRPr sz="4400">
              <a:latin typeface="Rockwell"/>
              <a:cs typeface="Rockwell"/>
            </a:endParaRPr>
          </a:p>
          <a:p>
            <a:pPr marL="440690" marR="1990089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Bandwidthnya 1,544 </a:t>
            </a:r>
            <a:r>
              <a:rPr sz="4400" spc="-5" dirty="0">
                <a:latin typeface="Rockwell"/>
                <a:cs typeface="Rockwell"/>
              </a:rPr>
              <a:t>Mbps </a:t>
            </a:r>
            <a:r>
              <a:rPr sz="4400" dirty="0">
                <a:latin typeface="Rockwell"/>
                <a:cs typeface="Rockwell"/>
              </a:rPr>
              <a:t>baik</a:t>
            </a:r>
            <a:r>
              <a:rPr sz="4400" spc="-8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untuk  downstream </a:t>
            </a:r>
            <a:r>
              <a:rPr sz="4400" spc="-5" dirty="0">
                <a:latin typeface="Rockwell"/>
                <a:cs typeface="Rockwell"/>
              </a:rPr>
              <a:t>maupun</a:t>
            </a:r>
            <a:r>
              <a:rPr sz="4400" spc="-5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upstream-nya.</a:t>
            </a:r>
            <a:endParaRPr sz="44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1055"/>
              </a:spcBef>
              <a:buChar char="•"/>
              <a:tabLst>
                <a:tab pos="440690" algn="l"/>
                <a:tab pos="441325" algn="l"/>
              </a:tabLst>
            </a:pPr>
            <a:r>
              <a:rPr sz="4400" dirty="0">
                <a:latin typeface="Rockwell"/>
                <a:cs typeface="Rockwell"/>
              </a:rPr>
              <a:t>Jarak rentan 10.000 </a:t>
            </a:r>
            <a:r>
              <a:rPr sz="4400" spc="-5" dirty="0">
                <a:latin typeface="Rockwell"/>
                <a:cs typeface="Rockwell"/>
              </a:rPr>
              <a:t>kaki </a:t>
            </a:r>
            <a:r>
              <a:rPr sz="4400" dirty="0">
                <a:latin typeface="Rockwell"/>
                <a:cs typeface="Rockwell"/>
              </a:rPr>
              <a:t>(3 Km) – </a:t>
            </a:r>
            <a:r>
              <a:rPr sz="4400" spc="-5" dirty="0">
                <a:latin typeface="Rockwell"/>
                <a:cs typeface="Rockwell"/>
              </a:rPr>
              <a:t>Aplikasinya  </a:t>
            </a:r>
            <a:r>
              <a:rPr sz="4400" dirty="0">
                <a:latin typeface="Rockwell"/>
                <a:cs typeface="Rockwell"/>
              </a:rPr>
              <a:t>adalah </a:t>
            </a:r>
            <a:r>
              <a:rPr sz="4400" spc="-5" dirty="0">
                <a:latin typeface="Rockwell"/>
                <a:cs typeface="Rockwell"/>
              </a:rPr>
              <a:t>seperti pada residential </a:t>
            </a:r>
            <a:r>
              <a:rPr sz="4400" dirty="0">
                <a:latin typeface="Rockwell"/>
                <a:cs typeface="Rockwell"/>
              </a:rPr>
              <a:t>video  converencing atau akses Lan jarak</a:t>
            </a:r>
            <a:r>
              <a:rPr sz="4400" spc="-7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jauh.</a:t>
            </a:r>
            <a:endParaRPr sz="4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9247" y="2275737"/>
            <a:ext cx="13330555" cy="539115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b="1" spc="-10" dirty="0">
                <a:latin typeface="Rockwell"/>
                <a:cs typeface="Rockwell"/>
              </a:rPr>
              <a:t>VDSL </a:t>
            </a:r>
            <a:r>
              <a:rPr sz="4000" b="1" spc="-5" dirty="0">
                <a:latin typeface="Rockwell"/>
                <a:cs typeface="Rockwell"/>
              </a:rPr>
              <a:t>(Very-high-data-rate Digital Subscriber</a:t>
            </a:r>
            <a:r>
              <a:rPr sz="4000" b="1" spc="40" dirty="0">
                <a:latin typeface="Rockwell"/>
                <a:cs typeface="Rockwell"/>
              </a:rPr>
              <a:t> </a:t>
            </a:r>
            <a:r>
              <a:rPr sz="4000" b="1" spc="-5" dirty="0">
                <a:latin typeface="Rockwell"/>
                <a:cs typeface="Rockwell"/>
              </a:rPr>
              <a:t>Line)</a:t>
            </a:r>
            <a:endParaRPr sz="40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Jaraknya </a:t>
            </a:r>
            <a:r>
              <a:rPr sz="4000" spc="-10" dirty="0">
                <a:latin typeface="Rockwell"/>
                <a:cs typeface="Rockwell"/>
              </a:rPr>
              <a:t>1.000 sampai 4.500 </a:t>
            </a:r>
            <a:r>
              <a:rPr sz="4000" spc="-5" dirty="0">
                <a:latin typeface="Rockwell"/>
                <a:cs typeface="Rockwell"/>
              </a:rPr>
              <a:t>kaki (304 </a:t>
            </a:r>
            <a:r>
              <a:rPr sz="4000" dirty="0">
                <a:latin typeface="Rockwell"/>
                <a:cs typeface="Rockwell"/>
              </a:rPr>
              <a:t>meter- </a:t>
            </a:r>
            <a:r>
              <a:rPr sz="4000" spc="-10" dirty="0">
                <a:latin typeface="Rockwell"/>
                <a:cs typeface="Rockwell"/>
              </a:rPr>
              <a:t>1,37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Km),</a:t>
            </a:r>
            <a:endParaRPr sz="4000">
              <a:latin typeface="Rockwell"/>
              <a:cs typeface="Rockwell"/>
            </a:endParaRPr>
          </a:p>
          <a:p>
            <a:pPr marL="440690" marR="102108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Lebarpita rata-rata 13 Mbps sampai 52 Mbps untuk  downstream dan 1,5 </a:t>
            </a:r>
            <a:r>
              <a:rPr sz="4000" spc="-10" dirty="0">
                <a:latin typeface="Rockwell"/>
                <a:cs typeface="Rockwell"/>
              </a:rPr>
              <a:t>Mbps sampai </a:t>
            </a:r>
            <a:r>
              <a:rPr sz="4000" spc="-5" dirty="0">
                <a:latin typeface="Rockwell"/>
                <a:cs typeface="Rockwell"/>
              </a:rPr>
              <a:t>2,3 Mbps </a:t>
            </a:r>
            <a:r>
              <a:rPr sz="4000" spc="-10" dirty="0">
                <a:latin typeface="Rockwell"/>
                <a:cs typeface="Rockwell"/>
              </a:rPr>
              <a:t>untuk  </a:t>
            </a:r>
            <a:r>
              <a:rPr sz="4000" spc="-5" dirty="0">
                <a:latin typeface="Rockwell"/>
                <a:cs typeface="Rockwell"/>
              </a:rPr>
              <a:t>upstream-nya</a:t>
            </a:r>
            <a:endParaRPr sz="4000">
              <a:latin typeface="Rockwell"/>
              <a:cs typeface="Rockwell"/>
            </a:endParaRPr>
          </a:p>
          <a:p>
            <a:pPr marL="440690" marR="47117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Memungkinkan perusahaan telekomunikasi  </a:t>
            </a:r>
            <a:r>
              <a:rPr sz="4000" spc="-10" dirty="0">
                <a:latin typeface="Rockwell"/>
                <a:cs typeface="Rockwell"/>
              </a:rPr>
              <a:t>memberikan </a:t>
            </a:r>
            <a:r>
              <a:rPr sz="4000" spc="-5" dirty="0">
                <a:latin typeface="Rockwell"/>
                <a:cs typeface="Rockwell"/>
              </a:rPr>
              <a:t>program layanan HDTV(high- definition  television) dengan menggunakan </a:t>
            </a:r>
            <a:r>
              <a:rPr sz="4000" spc="-10" dirty="0">
                <a:latin typeface="Rockwell"/>
                <a:cs typeface="Rockwell"/>
              </a:rPr>
              <a:t>teknologi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VDSL.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401800" cy="90007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38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838</Words>
  <Application>Microsoft Office PowerPoint</Application>
  <PresentationFormat>Custom</PresentationFormat>
  <Paragraphs>92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Multiplexing</vt:lpstr>
      <vt:lpstr>Kondisi; Tanpa Multiflexing</vt:lpstr>
      <vt:lpstr>Kondisi; Dengan Multiplexing</vt:lpstr>
      <vt:lpstr>Tujuan Utama</vt:lpstr>
      <vt:lpstr>Pembagian Multiplexing</vt:lpstr>
      <vt:lpstr>Teknik Multiplexing dalam Komunikasi</vt:lpstr>
      <vt:lpstr>PowerPoint Presentation</vt:lpstr>
      <vt:lpstr>Prinsip Dasar (Cara Kerja) Multiplexing</vt:lpstr>
      <vt:lpstr>Statement Mengenai Multiplexing</vt:lpstr>
      <vt:lpstr>Fungsi &amp; Teknik Pada Multiplexing</vt:lpstr>
      <vt:lpstr>1. Frequency Division Multiplexing (FDM)</vt:lpstr>
      <vt:lpstr>Frequency Division Multiplexing (FDM)</vt:lpstr>
      <vt:lpstr>Skema Proses Multiplexing Pada FDM</vt:lpstr>
      <vt:lpstr>Skema Proses Demultiplexing Pada FDM</vt:lpstr>
      <vt:lpstr>PowerPoint Presentation</vt:lpstr>
      <vt:lpstr>2.Wavelength Division Multiplexing (FDM)</vt:lpstr>
      <vt:lpstr>PowerPoint Presentation</vt:lpstr>
      <vt:lpstr>Proses Multiplexing dan Demultiplexing</vt:lpstr>
      <vt:lpstr>3. Time-Division Multiplexing (TDM)</vt:lpstr>
      <vt:lpstr>Catatan Tentang TDM</vt:lpstr>
      <vt:lpstr>PowerPoint Presentation</vt:lpstr>
      <vt:lpstr>PowerPoint Presentation</vt:lpstr>
      <vt:lpstr>PowerPoint Presentation</vt:lpstr>
      <vt:lpstr>Interleaving</vt:lpstr>
      <vt:lpstr>Interleaving.....Lanjt</vt:lpstr>
      <vt:lpstr>PowerPoint Presentation</vt:lpstr>
      <vt:lpstr>ISDN</vt:lpstr>
      <vt:lpstr>PowerPoint Presentation</vt:lpstr>
      <vt:lpstr>PowerPoint Presentation</vt:lpstr>
      <vt:lpstr>DSL</vt:lpstr>
      <vt:lpstr>Varian DSL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2019-08-27T07:43:37Z</dcterms:created>
  <dcterms:modified xsi:type="dcterms:W3CDTF">2019-08-28T06:18:02Z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2015-11-23T00:00:00Z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