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4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96" r:id="rId10"/>
    <p:sldId id="297" r:id="rId11"/>
    <p:sldId id="298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1" r:id="rId39"/>
    <p:sldId id="292" r:id="rId40"/>
    <p:sldId id="293" r:id="rId41"/>
    <p:sldId id="294" r:id="rId42"/>
  </p:sldIdLst>
  <p:sldSz cx="10693400" cy="7562850"/>
  <p:notesSz cx="10693400" cy="7562850"/>
  <p:defaultTextStyle>
    <a:defPPr>
      <a:defRPr lang="id-ID"/>
    </a:defPPr>
    <a:lvl1pPr marL="0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60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19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78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37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97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57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116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75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9248" autoAdjust="0"/>
    <p:restoredTop sz="94660"/>
  </p:normalViewPr>
  <p:slideViewPr>
    <p:cSldViewPr>
      <p:cViewPr>
        <p:scale>
          <a:sx n="74" d="100"/>
          <a:sy n="74" d="100"/>
        </p:scale>
        <p:origin x="-534" y="21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3913" cy="377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057900" y="0"/>
            <a:ext cx="4632325" cy="377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A40EB3-A652-4AF6-89E0-73A784BD1A62}" type="datetimeFigureOut">
              <a:rPr lang="id-ID" smtClean="0"/>
              <a:t>20/09/2017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341688" y="566738"/>
            <a:ext cx="4010025" cy="2836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69975" y="3592513"/>
            <a:ext cx="8553450" cy="3403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183438"/>
            <a:ext cx="4633913" cy="377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057900" y="7183438"/>
            <a:ext cx="4632325" cy="377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CABE9A-5E3E-446A-BB1B-CD7833A1308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09504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CABE9A-5E3E-446A-BB1B-CD7833A1308E}" type="slidenum">
              <a:rPr lang="id-ID" smtClean="0"/>
              <a:t>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4973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005" y="1512571"/>
            <a:ext cx="9178502" cy="2125301"/>
          </a:xfrm>
        </p:spPr>
        <p:txBody>
          <a:bodyPr anchor="b">
            <a:noAutofit/>
          </a:bodyPr>
          <a:lstStyle>
            <a:lvl1pPr>
              <a:defRPr sz="62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005" y="3865457"/>
            <a:ext cx="7485380" cy="193272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215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7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2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4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10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5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  <p:cxnSp>
        <p:nvCxnSpPr>
          <p:cNvPr id="8" name="Straight Connector 7"/>
          <p:cNvCxnSpPr/>
          <p:nvPr/>
        </p:nvCxnSpPr>
        <p:spPr>
          <a:xfrm>
            <a:off x="802005" y="3747812"/>
            <a:ext cx="9178502" cy="1751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705" y="2604982"/>
            <a:ext cx="9089390" cy="2426414"/>
          </a:xfrm>
        </p:spPr>
        <p:txBody>
          <a:bodyPr anchor="b">
            <a:normAutofit/>
          </a:bodyPr>
          <a:lstStyle>
            <a:lvl1pPr algn="l">
              <a:defRPr sz="55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705" y="5102403"/>
            <a:ext cx="9089390" cy="1654373"/>
          </a:xfrm>
        </p:spPr>
        <p:txBody>
          <a:bodyPr anchor="t">
            <a:normAutofit/>
          </a:bodyPr>
          <a:lstStyle>
            <a:lvl1pPr marL="0" indent="0">
              <a:buNone/>
              <a:defRPr sz="2700">
                <a:solidFill>
                  <a:schemeClr val="tx2"/>
                </a:solidFill>
              </a:defRPr>
            </a:lvl1pPr>
            <a:lvl2pPr marL="52157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31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7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62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78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94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5101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25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  <p:cxnSp>
        <p:nvCxnSpPr>
          <p:cNvPr id="7" name="Straight Connector 6"/>
          <p:cNvCxnSpPr/>
          <p:nvPr/>
        </p:nvCxnSpPr>
        <p:spPr>
          <a:xfrm>
            <a:off x="855472" y="5072152"/>
            <a:ext cx="9178502" cy="1751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670" y="1845335"/>
            <a:ext cx="4722918" cy="520324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35812" y="1845335"/>
            <a:ext cx="4722918" cy="520324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670" y="1848697"/>
            <a:ext cx="4598162" cy="705515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300" b="0">
                <a:solidFill>
                  <a:schemeClr val="tx2"/>
                </a:solidFill>
              </a:defRPr>
            </a:lvl1pPr>
            <a:lvl2pPr marL="521574" indent="0">
              <a:buNone/>
              <a:defRPr sz="2300" b="1"/>
            </a:lvl2pPr>
            <a:lvl3pPr marL="1043148" indent="0">
              <a:buNone/>
              <a:defRPr sz="2100" b="1"/>
            </a:lvl3pPr>
            <a:lvl4pPr marL="1564721" indent="0">
              <a:buNone/>
              <a:defRPr sz="1800" b="1"/>
            </a:lvl4pPr>
            <a:lvl5pPr marL="2086295" indent="0">
              <a:buNone/>
              <a:defRPr sz="1800" b="1"/>
            </a:lvl5pPr>
            <a:lvl6pPr marL="2607869" indent="0">
              <a:buNone/>
              <a:defRPr sz="1800" b="1"/>
            </a:lvl6pPr>
            <a:lvl7pPr marL="3129443" indent="0">
              <a:buNone/>
              <a:defRPr sz="1800" b="1"/>
            </a:lvl7pPr>
            <a:lvl8pPr marL="3651016" indent="0">
              <a:buNone/>
              <a:defRPr sz="1800" b="1"/>
            </a:lvl8pPr>
            <a:lvl9pPr marL="4172590" indent="0">
              <a:buNone/>
              <a:defRPr sz="1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4670" y="2689013"/>
            <a:ext cx="4598162" cy="435739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560568" y="1848697"/>
            <a:ext cx="4598162" cy="705515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3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21574" indent="0">
              <a:buNone/>
              <a:defRPr sz="2300" b="1"/>
            </a:lvl2pPr>
            <a:lvl3pPr marL="1043148" indent="0">
              <a:buNone/>
              <a:defRPr sz="2100" b="1"/>
            </a:lvl3pPr>
            <a:lvl4pPr marL="1564721" indent="0">
              <a:buNone/>
              <a:defRPr sz="1800" b="1"/>
            </a:lvl4pPr>
            <a:lvl5pPr marL="2086295" indent="0">
              <a:buNone/>
              <a:defRPr sz="1800" b="1"/>
            </a:lvl5pPr>
            <a:lvl6pPr marL="2607869" indent="0">
              <a:buNone/>
              <a:defRPr sz="1800" b="1"/>
            </a:lvl6pPr>
            <a:lvl7pPr marL="3129443" indent="0">
              <a:buNone/>
              <a:defRPr sz="1800" b="1"/>
            </a:lvl7pPr>
            <a:lvl8pPr marL="3651016" indent="0">
              <a:buNone/>
              <a:defRPr sz="1800" b="1"/>
            </a:lvl8pPr>
            <a:lvl9pPr marL="4172590" indent="0">
              <a:buNone/>
              <a:defRPr sz="1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60568" y="2689013"/>
            <a:ext cx="4598162" cy="435739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750586" y="4461617"/>
            <a:ext cx="5193157" cy="929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670" y="873488"/>
            <a:ext cx="2502256" cy="1391564"/>
          </a:xfrm>
        </p:spPr>
        <p:txBody>
          <a:bodyPr anchor="b">
            <a:noAutofit/>
          </a:bodyPr>
          <a:lstStyle>
            <a:lvl1pPr algn="l">
              <a:defRPr sz="27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75355" y="873488"/>
            <a:ext cx="6683375" cy="6151118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4671" y="2349526"/>
            <a:ext cx="2502256" cy="4679764"/>
          </a:xfrm>
        </p:spPr>
        <p:txBody>
          <a:bodyPr/>
          <a:lstStyle>
            <a:lvl1pPr marL="0" indent="0">
              <a:buNone/>
              <a:defRPr sz="1600"/>
            </a:lvl1pPr>
            <a:lvl2pPr marL="521574" indent="0">
              <a:buNone/>
              <a:defRPr sz="1400"/>
            </a:lvl2pPr>
            <a:lvl3pPr marL="1043148" indent="0">
              <a:buNone/>
              <a:defRPr sz="1100"/>
            </a:lvl3pPr>
            <a:lvl4pPr marL="1564721" indent="0">
              <a:buNone/>
              <a:defRPr sz="1000"/>
            </a:lvl4pPr>
            <a:lvl5pPr marL="2086295" indent="0">
              <a:buNone/>
              <a:defRPr sz="1000"/>
            </a:lvl5pPr>
            <a:lvl6pPr marL="2607869" indent="0">
              <a:buNone/>
              <a:defRPr sz="1000"/>
            </a:lvl6pPr>
            <a:lvl7pPr marL="3129443" indent="0">
              <a:buNone/>
              <a:defRPr sz="1000"/>
            </a:lvl7pPr>
            <a:lvl8pPr marL="3651016" indent="0">
              <a:buNone/>
              <a:defRPr sz="1000"/>
            </a:lvl8pPr>
            <a:lvl9pPr marL="417259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170590" y="3948119"/>
            <a:ext cx="6151118" cy="185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670" y="873929"/>
            <a:ext cx="2505745" cy="1394926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342986" y="924349"/>
            <a:ext cx="6904856" cy="6065781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700"/>
            </a:lvl1pPr>
            <a:lvl2pPr marL="521574" indent="0">
              <a:buNone/>
              <a:defRPr sz="3200"/>
            </a:lvl2pPr>
            <a:lvl3pPr marL="1043148" indent="0">
              <a:buNone/>
              <a:defRPr sz="2700"/>
            </a:lvl3pPr>
            <a:lvl4pPr marL="1564721" indent="0">
              <a:buNone/>
              <a:defRPr sz="2300"/>
            </a:lvl4pPr>
            <a:lvl5pPr marL="2086295" indent="0">
              <a:buNone/>
              <a:defRPr sz="2300"/>
            </a:lvl5pPr>
            <a:lvl6pPr marL="2607869" indent="0">
              <a:buNone/>
              <a:defRPr sz="2300"/>
            </a:lvl6pPr>
            <a:lvl7pPr marL="3129443" indent="0">
              <a:buNone/>
              <a:defRPr sz="2300"/>
            </a:lvl7pPr>
            <a:lvl8pPr marL="3651016" indent="0">
              <a:buNone/>
              <a:defRPr sz="2300"/>
            </a:lvl8pPr>
            <a:lvl9pPr marL="4172590" indent="0">
              <a:buNone/>
              <a:defRPr sz="23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4670" y="2352887"/>
            <a:ext cx="2502256" cy="4678883"/>
          </a:xfrm>
        </p:spPr>
        <p:txBody>
          <a:bodyPr/>
          <a:lstStyle>
            <a:lvl1pPr marL="0" indent="0">
              <a:buNone/>
              <a:defRPr sz="1600"/>
            </a:lvl1pPr>
            <a:lvl2pPr marL="521574" indent="0">
              <a:buNone/>
              <a:defRPr sz="1400"/>
            </a:lvl2pPr>
            <a:lvl3pPr marL="1043148" indent="0">
              <a:buNone/>
              <a:defRPr sz="1100"/>
            </a:lvl3pPr>
            <a:lvl4pPr marL="1564721" indent="0">
              <a:buNone/>
              <a:defRPr sz="1000"/>
            </a:lvl4pPr>
            <a:lvl5pPr marL="2086295" indent="0">
              <a:buNone/>
              <a:defRPr sz="1000"/>
            </a:lvl5pPr>
            <a:lvl6pPr marL="2607869" indent="0">
              <a:buNone/>
              <a:defRPr sz="1000"/>
            </a:lvl6pPr>
            <a:lvl7pPr marL="3129443" indent="0">
              <a:buNone/>
              <a:defRPr sz="1000"/>
            </a:lvl7pPr>
            <a:lvl8pPr marL="3651016" indent="0">
              <a:buNone/>
              <a:defRPr sz="1000"/>
            </a:lvl8pPr>
            <a:lvl9pPr marL="417259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52715" y="672254"/>
            <a:ext cx="2406015" cy="6470438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670" y="672254"/>
            <a:ext cx="7039822" cy="6470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43478"/>
            <a:ext cx="10693400" cy="25209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15" tIns="52157" rIns="104315" bIns="52157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670" y="588222"/>
            <a:ext cx="9624060" cy="1092412"/>
          </a:xfrm>
          <a:prstGeom prst="rect">
            <a:avLst/>
          </a:prstGeom>
        </p:spPr>
        <p:txBody>
          <a:bodyPr vert="horz" lIns="104315" tIns="52157" rIns="104315" bIns="52157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670" y="1764665"/>
            <a:ext cx="9624060" cy="5378027"/>
          </a:xfrm>
          <a:prstGeom prst="rect">
            <a:avLst/>
          </a:prstGeom>
        </p:spPr>
        <p:txBody>
          <a:bodyPr vert="horz" lIns="104315" tIns="52157" rIns="104315" bIns="5215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0693400" cy="4033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15" tIns="52157" rIns="104315" bIns="52157"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670" y="20168"/>
            <a:ext cx="3386243" cy="363017"/>
          </a:xfrm>
          <a:prstGeom prst="rect">
            <a:avLst/>
          </a:prstGeom>
        </p:spPr>
        <p:txBody>
          <a:bodyPr vert="horz" lIns="104315" tIns="52157" rIns="104315" bIns="52157" rtlCol="0" anchor="ctr"/>
          <a:lstStyle>
            <a:lvl1pPr algn="l">
              <a:defRPr sz="14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10025" y="20168"/>
            <a:ext cx="4812030" cy="363017"/>
          </a:xfrm>
          <a:prstGeom prst="rect">
            <a:avLst/>
          </a:prstGeom>
        </p:spPr>
        <p:txBody>
          <a:bodyPr vert="horz" lIns="104315" tIns="52157" rIns="104315" bIns="52157" rtlCol="0" anchor="ctr"/>
          <a:lstStyle>
            <a:lvl1pPr algn="ctr">
              <a:defRPr sz="1400">
                <a:solidFill>
                  <a:srgbClr val="FFFFFF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911167" y="20168"/>
            <a:ext cx="1247563" cy="363017"/>
          </a:xfrm>
          <a:prstGeom prst="rect">
            <a:avLst/>
          </a:prstGeom>
        </p:spPr>
        <p:txBody>
          <a:bodyPr vert="horz" lIns="104315" tIns="52157" rIns="104315" bIns="52157" rtlCol="0" anchor="ctr"/>
          <a:lstStyle>
            <a:lvl1pPr algn="l">
              <a:defRPr sz="16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1043148" rtl="0" eaLnBrk="1" latinLnBrk="0" hangingPunct="1">
        <a:spcBef>
          <a:spcPct val="0"/>
        </a:spcBef>
        <a:buNone/>
        <a:defRPr sz="4600" kern="1200" spc="-114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8630" indent="-208630" algn="l" defTabSz="1043148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74" indent="-208630" algn="l" defTabSz="1043148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34518" indent="-208630" algn="l" defTabSz="1043148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7462" indent="-208630" algn="l" defTabSz="1043148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56092" indent="-156472" algn="l" defTabSz="1043148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564721" indent="-208630" algn="l" defTabSz="1043148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1773351" indent="-208630" algn="l" defTabSz="1043148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81980" indent="-208630" algn="l" defTabSz="1043148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190610" indent="-208630" algn="l" defTabSz="1043148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431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74" algn="l" defTabSz="10431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148" algn="l" defTabSz="10431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721" algn="l" defTabSz="10431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295" algn="l" defTabSz="10431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869" algn="l" defTabSz="10431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443" algn="l" defTabSz="10431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1016" algn="l" defTabSz="10431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590" algn="l" defTabSz="10431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35062" y="2540001"/>
            <a:ext cx="9086850" cy="1621155"/>
          </a:xfrm>
          <a:custGeom>
            <a:avLst/>
            <a:gdLst/>
            <a:ahLst/>
            <a:cxnLst/>
            <a:rect l="l" t="t" r="r" b="b"/>
            <a:pathLst>
              <a:path w="9086850" h="1621154">
                <a:moveTo>
                  <a:pt x="0" y="1620774"/>
                </a:moveTo>
                <a:lnTo>
                  <a:pt x="9086850" y="1620774"/>
                </a:lnTo>
                <a:lnTo>
                  <a:pt x="9086850" y="0"/>
                </a:lnTo>
                <a:lnTo>
                  <a:pt x="0" y="0"/>
                </a:lnTo>
                <a:lnTo>
                  <a:pt x="0" y="162077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35062" y="2540001"/>
            <a:ext cx="9086850" cy="1282402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270" algn="ctr">
              <a:lnSpc>
                <a:spcPts val="4919"/>
              </a:lnSpc>
            </a:pPr>
            <a:r>
              <a:rPr sz="4400" b="1" dirty="0">
                <a:solidFill>
                  <a:srgbClr val="5E11A6"/>
                </a:solidFill>
                <a:latin typeface="Arial"/>
                <a:cs typeface="Arial"/>
              </a:rPr>
              <a:t>1.</a:t>
            </a:r>
            <a:r>
              <a:rPr sz="4400" b="1" spc="-86" dirty="0">
                <a:solidFill>
                  <a:srgbClr val="5E11A6"/>
                </a:solidFill>
                <a:latin typeface="Arial"/>
                <a:cs typeface="Arial"/>
              </a:rPr>
              <a:t> </a:t>
            </a:r>
            <a:r>
              <a:rPr sz="4400" b="1" dirty="0">
                <a:solidFill>
                  <a:srgbClr val="5E11A6"/>
                </a:solidFill>
                <a:latin typeface="Arial"/>
                <a:cs typeface="Arial"/>
              </a:rPr>
              <a:t>PENGENALAN</a:t>
            </a:r>
            <a:endParaRPr sz="4400" dirty="0">
              <a:latin typeface="Arial"/>
              <a:cs typeface="Arial"/>
            </a:endParaRPr>
          </a:p>
          <a:p>
            <a:pPr algn="ctr">
              <a:lnSpc>
                <a:spcPts val="5095"/>
              </a:lnSpc>
            </a:pPr>
            <a:r>
              <a:rPr sz="4400" b="1" dirty="0">
                <a:solidFill>
                  <a:srgbClr val="5E11A6"/>
                </a:solidFill>
                <a:latin typeface="Arial"/>
                <a:cs typeface="Arial"/>
              </a:rPr>
              <a:t>SISTEM</a:t>
            </a:r>
            <a:r>
              <a:rPr sz="4400" b="1" spc="-75" dirty="0">
                <a:solidFill>
                  <a:srgbClr val="5E11A6"/>
                </a:solidFill>
                <a:latin typeface="Arial"/>
                <a:cs typeface="Arial"/>
              </a:rPr>
              <a:t> </a:t>
            </a:r>
            <a:r>
              <a:rPr sz="4400" b="1" dirty="0">
                <a:solidFill>
                  <a:srgbClr val="5E11A6"/>
                </a:solidFill>
                <a:latin typeface="Arial"/>
                <a:cs typeface="Arial"/>
              </a:rPr>
              <a:t>TERDISTRIBUSI</a:t>
            </a:r>
            <a:endParaRPr sz="4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13537" y="1164971"/>
            <a:ext cx="8702675" cy="327269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9219" indent="-336520">
              <a:buAutoNum type="arabicPeriod"/>
              <a:tabLst>
                <a:tab pos="349854" algn="l"/>
              </a:tabLst>
            </a:pP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Mengapa Sistem terdistribusi</a:t>
            </a:r>
            <a:r>
              <a:rPr sz="2400" b="1" spc="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?</a:t>
            </a:r>
            <a:endParaRPr sz="2400">
              <a:latin typeface="Arial"/>
              <a:cs typeface="Arial"/>
            </a:endParaRPr>
          </a:p>
          <a:p>
            <a:pPr>
              <a:spcBef>
                <a:spcPts val="5"/>
              </a:spcBef>
              <a:buClr>
                <a:srgbClr val="FF0000"/>
              </a:buClr>
              <a:buFont typeface="Arial"/>
              <a:buAutoNum type="arabicPeriod"/>
            </a:pPr>
            <a:endParaRPr sz="2100">
              <a:latin typeface="Times New Roman"/>
              <a:cs typeface="Times New Roman"/>
            </a:endParaRPr>
          </a:p>
          <a:p>
            <a:pPr marL="516844" lvl="1" indent="-252707">
              <a:buChar char="-"/>
              <a:tabLst>
                <a:tab pos="533353" algn="l"/>
                <a:tab pos="533988" algn="l"/>
              </a:tabLst>
            </a:pPr>
            <a:r>
              <a:rPr sz="2400" spc="-5" dirty="0">
                <a:latin typeface="Arial"/>
                <a:cs typeface="Arial"/>
              </a:rPr>
              <a:t>Komputer-komputer yang </a:t>
            </a:r>
            <a:r>
              <a:rPr sz="2400" dirty="0">
                <a:latin typeface="Arial"/>
                <a:cs typeface="Arial"/>
              </a:rPr>
              <a:t>terdistribusi </a:t>
            </a:r>
            <a:r>
              <a:rPr sz="2400" spc="-5" dirty="0">
                <a:latin typeface="Arial"/>
                <a:cs typeface="Arial"/>
              </a:rPr>
              <a:t>secara</a:t>
            </a:r>
            <a:r>
              <a:rPr sz="2400" spc="9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geografis.</a:t>
            </a:r>
            <a:endParaRPr sz="2400">
              <a:latin typeface="Arial"/>
              <a:cs typeface="Arial"/>
            </a:endParaRPr>
          </a:p>
          <a:p>
            <a:pPr marL="533353" lvl="1" indent="-269216">
              <a:spcBef>
                <a:spcPts val="1440"/>
              </a:spcBef>
              <a:buChar char="-"/>
              <a:tabLst>
                <a:tab pos="533353" algn="l"/>
                <a:tab pos="533988" algn="l"/>
                <a:tab pos="4452224" algn="l"/>
              </a:tabLst>
            </a:pPr>
            <a:r>
              <a:rPr sz="2400" spc="-5" dirty="0">
                <a:latin typeface="Arial"/>
                <a:cs typeface="Arial"/>
              </a:rPr>
              <a:t>Komunikasi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melalui</a:t>
            </a:r>
            <a:r>
              <a:rPr sz="2400" spc="5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koneksi	kabel/fibre/wireless/.</a:t>
            </a:r>
            <a:endParaRPr sz="2400">
              <a:latin typeface="Arial"/>
              <a:cs typeface="Arial"/>
            </a:endParaRPr>
          </a:p>
          <a:p>
            <a:pPr marL="516844" marR="5080" lvl="1" indent="-252707">
              <a:lnSpc>
                <a:spcPct val="150000"/>
              </a:lnSpc>
              <a:buChar char="-"/>
              <a:tabLst>
                <a:tab pos="533353" algn="l"/>
                <a:tab pos="533988" algn="l"/>
                <a:tab pos="5330987" algn="l"/>
              </a:tabLst>
            </a:pPr>
            <a:r>
              <a:rPr sz="2400" spc="-5" dirty="0">
                <a:latin typeface="Arial"/>
                <a:cs typeface="Arial"/>
              </a:rPr>
              <a:t>Keuntungan </a:t>
            </a:r>
            <a:r>
              <a:rPr sz="2400" dirty="0">
                <a:latin typeface="Arial"/>
                <a:cs typeface="Arial"/>
              </a:rPr>
              <a:t>:</a:t>
            </a:r>
            <a:r>
              <a:rPr sz="2400" spc="8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interaksi,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koorporasi	dan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pemakaian</a:t>
            </a:r>
            <a:r>
              <a:rPr sz="2400" spc="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bersama  sumber daya, mengurangi biaya, meningkatkan kinerja </a:t>
            </a:r>
            <a:r>
              <a:rPr sz="2400" spc="-10" dirty="0">
                <a:latin typeface="Arial"/>
                <a:cs typeface="Arial"/>
              </a:rPr>
              <a:t>dan  </a:t>
            </a:r>
            <a:r>
              <a:rPr sz="2400" spc="-5" dirty="0">
                <a:latin typeface="Arial"/>
                <a:cs typeface="Arial"/>
              </a:rPr>
              <a:t>ketersediaan.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2" y="579754"/>
            <a:ext cx="9279890" cy="609522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/>
            <a:r>
              <a:rPr sz="2400" b="1" dirty="0">
                <a:latin typeface="Arial"/>
                <a:cs typeface="Arial"/>
              </a:rPr>
              <a:t>Definisi Sistem</a:t>
            </a:r>
            <a:r>
              <a:rPr sz="2400" b="1" spc="-60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Terdistribusi</a:t>
            </a:r>
            <a:endParaRPr sz="2400">
              <a:latin typeface="Arial"/>
              <a:cs typeface="Arial"/>
            </a:endParaRPr>
          </a:p>
          <a:p>
            <a:pPr marL="12699" marR="238104">
              <a:lnSpc>
                <a:spcPct val="150000"/>
              </a:lnSpc>
              <a:spcBef>
                <a:spcPts val="1400"/>
              </a:spcBef>
            </a:pPr>
            <a:r>
              <a:rPr sz="2400" spc="-5" dirty="0">
                <a:latin typeface="Arial"/>
                <a:cs typeface="Arial"/>
              </a:rPr>
              <a:t>Sistem Terdistribusi adalah Sekumpulan komputer otonom yang  terhubung ke suatu jaringan, dimana bagi pengguna </a:t>
            </a:r>
            <a:r>
              <a:rPr sz="2400" dirty="0">
                <a:latin typeface="Arial"/>
                <a:cs typeface="Arial"/>
              </a:rPr>
              <a:t>sistem </a:t>
            </a:r>
            <a:r>
              <a:rPr sz="2400" spc="-5" dirty="0">
                <a:latin typeface="Arial"/>
                <a:cs typeface="Arial"/>
              </a:rPr>
              <a:t>terlihat  sebagai </a:t>
            </a:r>
            <a:r>
              <a:rPr sz="2400" dirty="0">
                <a:latin typeface="Arial"/>
                <a:cs typeface="Arial"/>
              </a:rPr>
              <a:t>satu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komputer.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 marL="12699">
              <a:spcBef>
                <a:spcPts val="1559"/>
              </a:spcBef>
            </a:pPr>
            <a:r>
              <a:rPr sz="2400" spc="-5" dirty="0">
                <a:latin typeface="Arial"/>
                <a:cs typeface="Arial"/>
              </a:rPr>
              <a:t>Komputer otonomi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walaupun komputer tidak terhubung ke</a:t>
            </a:r>
            <a:r>
              <a:rPr sz="2400" spc="2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jaringan,</a:t>
            </a:r>
            <a:endParaRPr sz="2400">
              <a:latin typeface="Arial"/>
              <a:cs typeface="Arial"/>
            </a:endParaRPr>
          </a:p>
          <a:p>
            <a:pPr marL="12699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komputer </a:t>
            </a:r>
            <a:r>
              <a:rPr sz="2400" dirty="0">
                <a:latin typeface="Arial"/>
                <a:cs typeface="Arial"/>
              </a:rPr>
              <a:t>tersebut tetap </a:t>
            </a:r>
            <a:r>
              <a:rPr sz="2400" spc="-5" dirty="0">
                <a:latin typeface="Arial"/>
                <a:cs typeface="Arial"/>
              </a:rPr>
              <a:t>dapat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berjalan.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 marL="12699" marR="1222901">
              <a:lnSpc>
                <a:spcPct val="150000"/>
              </a:lnSpc>
              <a:spcBef>
                <a:spcPts val="1559"/>
              </a:spcBef>
            </a:pPr>
            <a:r>
              <a:rPr sz="2400" spc="-5" dirty="0">
                <a:latin typeface="Arial"/>
                <a:cs typeface="Arial"/>
              </a:rPr>
              <a:t>Dengan menjalankan sistem terdistribusi, komputer dapat  melakukan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Koordinasi </a:t>
            </a:r>
            <a:r>
              <a:rPr sz="2400" dirty="0">
                <a:latin typeface="Arial"/>
                <a:cs typeface="Arial"/>
              </a:rPr>
              <a:t>Aktifitas </a:t>
            </a:r>
            <a:r>
              <a:rPr sz="2400" spc="-5" dirty="0">
                <a:latin typeface="Arial"/>
                <a:cs typeface="Arial"/>
              </a:rPr>
              <a:t>dan berbagi sumber daya </a:t>
            </a:r>
            <a:r>
              <a:rPr sz="2400" dirty="0">
                <a:latin typeface="Arial"/>
                <a:cs typeface="Arial"/>
              </a:rPr>
              <a:t>:  </a:t>
            </a:r>
            <a:r>
              <a:rPr sz="2400" spc="-5" dirty="0">
                <a:latin typeface="Arial"/>
                <a:cs typeface="Arial"/>
              </a:rPr>
              <a:t>hardware, </a:t>
            </a:r>
            <a:r>
              <a:rPr sz="2400" dirty="0">
                <a:latin typeface="Arial"/>
                <a:cs typeface="Arial"/>
              </a:rPr>
              <a:t>software </a:t>
            </a:r>
            <a:r>
              <a:rPr sz="2400" spc="-5" dirty="0">
                <a:latin typeface="Arial"/>
                <a:cs typeface="Arial"/>
              </a:rPr>
              <a:t>dan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data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831339" y="960375"/>
            <a:ext cx="4876800" cy="43433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18717" y="5764404"/>
            <a:ext cx="853059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/>
            <a:r>
              <a:rPr spc="-5" dirty="0">
                <a:latin typeface="Arial"/>
                <a:cs typeface="Arial"/>
              </a:rPr>
              <a:t>Gambar 1.1: Contoh </a:t>
            </a:r>
            <a:r>
              <a:rPr dirty="0">
                <a:latin typeface="Arial"/>
                <a:cs typeface="Arial"/>
              </a:rPr>
              <a:t>sistem </a:t>
            </a:r>
            <a:r>
              <a:rPr spc="-5" dirty="0">
                <a:latin typeface="Arial"/>
                <a:cs typeface="Arial"/>
              </a:rPr>
              <a:t>terdistribusi, Automatic Banking (teller machine)</a:t>
            </a:r>
            <a:r>
              <a:rPr spc="25" dirty="0">
                <a:latin typeface="Arial"/>
                <a:cs typeface="Arial"/>
              </a:rPr>
              <a:t> </a:t>
            </a:r>
            <a:r>
              <a:rPr spc="-5" dirty="0">
                <a:latin typeface="Arial"/>
                <a:cs typeface="Arial"/>
              </a:rPr>
              <a:t>System</a:t>
            </a:r>
            <a:endParaRPr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2" y="979933"/>
            <a:ext cx="8926830" cy="4217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/>
            <a:r>
              <a:rPr sz="2400" b="1" spc="-5" dirty="0">
                <a:latin typeface="Arial"/>
                <a:cs typeface="Arial"/>
              </a:rPr>
              <a:t>Proses</a:t>
            </a:r>
            <a:r>
              <a:rPr sz="2400" b="1" spc="-86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281914" indent="-269216">
              <a:spcBef>
                <a:spcPts val="144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>
                <a:latin typeface="Arial"/>
                <a:cs typeface="Arial"/>
              </a:rPr>
              <a:t>Dieksekusi secara</a:t>
            </a:r>
            <a:r>
              <a:rPr sz="2400" spc="21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konkuren.</a:t>
            </a:r>
            <a:endParaRPr sz="2400">
              <a:latin typeface="Arial"/>
              <a:cs typeface="Arial"/>
            </a:endParaRPr>
          </a:p>
          <a:p>
            <a:pPr marL="281914" indent="-269216">
              <a:spcBef>
                <a:spcPts val="144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>
                <a:latin typeface="Arial"/>
                <a:cs typeface="Arial"/>
              </a:rPr>
              <a:t>Berinteraksi untuk mencapai </a:t>
            </a:r>
            <a:r>
              <a:rPr sz="2400" dirty="0">
                <a:latin typeface="Arial"/>
                <a:cs typeface="Arial"/>
              </a:rPr>
              <a:t>tujuan</a:t>
            </a:r>
            <a:r>
              <a:rPr sz="2400" spc="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umum.</a:t>
            </a:r>
            <a:endParaRPr sz="2400">
              <a:latin typeface="Arial"/>
              <a:cs typeface="Arial"/>
            </a:endParaRPr>
          </a:p>
          <a:p>
            <a:pPr marL="265406" indent="-252707">
              <a:spcBef>
                <a:spcPts val="1440"/>
              </a:spcBef>
              <a:buChar char="-"/>
              <a:tabLst>
                <a:tab pos="265406" algn="l"/>
                <a:tab pos="266041" algn="l"/>
                <a:tab pos="7469477" algn="l"/>
              </a:tabLst>
            </a:pPr>
            <a:r>
              <a:rPr sz="2400" spc="-5" dirty="0">
                <a:latin typeface="Arial"/>
                <a:cs typeface="Arial"/>
              </a:rPr>
              <a:t>Aktifitasnya saling koordinasi dan</a:t>
            </a:r>
            <a:r>
              <a:rPr sz="2400" spc="18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bertukar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informasi	melalui</a:t>
            </a:r>
            <a:endParaRPr sz="2400">
              <a:latin typeface="Arial"/>
              <a:cs typeface="Arial"/>
            </a:endParaRPr>
          </a:p>
          <a:p>
            <a:pPr marL="263502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pesan yang ditransfer melalui jaringan</a:t>
            </a:r>
            <a:r>
              <a:rPr sz="2400" spc="1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komunikasi.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 marL="12699" marR="5080">
              <a:lnSpc>
                <a:spcPct val="150000"/>
              </a:lnSpc>
              <a:spcBef>
                <a:spcPts val="1559"/>
              </a:spcBef>
            </a:pPr>
            <a:r>
              <a:rPr sz="2400" spc="-5" dirty="0">
                <a:latin typeface="Arial"/>
                <a:cs typeface="Arial"/>
              </a:rPr>
              <a:t>Dengan definisi </a:t>
            </a:r>
            <a:r>
              <a:rPr sz="2400" dirty="0">
                <a:latin typeface="Arial"/>
                <a:cs typeface="Arial"/>
              </a:rPr>
              <a:t>tersebut </a:t>
            </a:r>
            <a:r>
              <a:rPr sz="2400" spc="-5" dirty="0">
                <a:latin typeface="Arial"/>
                <a:cs typeface="Arial"/>
              </a:rPr>
              <a:t>diatas, apakah internet merupakan suatu  sistem terdistribusi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?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3" y="984759"/>
            <a:ext cx="8439785" cy="41678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9219" indent="-336520">
              <a:buAutoNum type="arabicPeriod" startAt="2"/>
              <a:tabLst>
                <a:tab pos="349854" algn="l"/>
              </a:tabLst>
            </a:pP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Contoh Sistem</a:t>
            </a:r>
            <a:r>
              <a:rPr sz="24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spc="-15" dirty="0">
                <a:solidFill>
                  <a:srgbClr val="FF0000"/>
                </a:solidFill>
                <a:latin typeface="Arial"/>
                <a:cs typeface="Arial"/>
              </a:rPr>
              <a:t>Terdistribusi</a:t>
            </a:r>
            <a:endParaRPr sz="2400">
              <a:latin typeface="Arial"/>
              <a:cs typeface="Arial"/>
            </a:endParaRPr>
          </a:p>
          <a:p>
            <a:pPr marL="768282" lvl="1" indent="-298423">
              <a:spcBef>
                <a:spcPts val="900"/>
              </a:spcBef>
              <a:buChar char="-"/>
              <a:tabLst>
                <a:tab pos="739074" algn="l"/>
                <a:tab pos="739710" algn="l"/>
              </a:tabLst>
            </a:pPr>
            <a:r>
              <a:rPr sz="2400" spc="-5" dirty="0">
                <a:latin typeface="Arial"/>
                <a:cs typeface="Arial"/>
              </a:rPr>
              <a:t>Sistem </a:t>
            </a:r>
            <a:r>
              <a:rPr sz="2400" spc="-44" dirty="0">
                <a:latin typeface="Arial"/>
                <a:cs typeface="Arial"/>
              </a:rPr>
              <a:t>Telepon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ISDN,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PSTN</a:t>
            </a:r>
            <a:endParaRPr sz="2400">
              <a:latin typeface="Arial"/>
              <a:cs typeface="Arial"/>
            </a:endParaRPr>
          </a:p>
          <a:p>
            <a:pPr marL="739074" lvl="1" indent="-269216">
              <a:spcBef>
                <a:spcPts val="1440"/>
              </a:spcBef>
              <a:buChar char="-"/>
              <a:tabLst>
                <a:tab pos="739074" algn="l"/>
                <a:tab pos="739710" algn="l"/>
              </a:tabLst>
            </a:pPr>
            <a:r>
              <a:rPr sz="2400" spc="-5" dirty="0">
                <a:latin typeface="Arial"/>
                <a:cs typeface="Arial"/>
              </a:rPr>
              <a:t>Manajemen Jaringan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Adminstrasi sesumber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jaringan</a:t>
            </a:r>
            <a:endParaRPr sz="2400">
              <a:latin typeface="Arial"/>
              <a:cs typeface="Arial"/>
            </a:endParaRPr>
          </a:p>
          <a:p>
            <a:pPr marL="768282" marR="5080" lvl="1" indent="-298423">
              <a:lnSpc>
                <a:spcPct val="150000"/>
              </a:lnSpc>
              <a:buChar char="-"/>
              <a:tabLst>
                <a:tab pos="739074" algn="l"/>
                <a:tab pos="739710" algn="l"/>
              </a:tabLst>
            </a:pPr>
            <a:r>
              <a:rPr sz="2400" spc="-5" dirty="0">
                <a:latin typeface="Arial"/>
                <a:cs typeface="Arial"/>
              </a:rPr>
              <a:t>Network File </a:t>
            </a:r>
            <a:r>
              <a:rPr sz="2400" dirty="0">
                <a:latin typeface="Arial"/>
                <a:cs typeface="Arial"/>
              </a:rPr>
              <a:t>System </a:t>
            </a:r>
            <a:r>
              <a:rPr sz="2400" spc="-5" dirty="0">
                <a:latin typeface="Arial"/>
                <a:cs typeface="Arial"/>
              </a:rPr>
              <a:t>(NFS) </a:t>
            </a:r>
            <a:r>
              <a:rPr sz="2400" dirty="0">
                <a:latin typeface="Arial"/>
                <a:cs typeface="Arial"/>
              </a:rPr>
              <a:t>: Arsitektur </a:t>
            </a:r>
            <a:r>
              <a:rPr sz="2400" spc="-5" dirty="0">
                <a:latin typeface="Arial"/>
                <a:cs typeface="Arial"/>
              </a:rPr>
              <a:t>untuk</a:t>
            </a:r>
            <a:r>
              <a:rPr sz="2400" spc="-1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mengakses  </a:t>
            </a:r>
            <a:r>
              <a:rPr sz="2400" dirty="0">
                <a:latin typeface="Arial"/>
                <a:cs typeface="Arial"/>
              </a:rPr>
              <a:t>sistem </a:t>
            </a:r>
            <a:r>
              <a:rPr sz="2400" spc="-5" dirty="0">
                <a:latin typeface="Arial"/>
                <a:cs typeface="Arial"/>
              </a:rPr>
              <a:t>file melalui jaringan</a:t>
            </a:r>
            <a:endParaRPr sz="2400">
              <a:latin typeface="Arial"/>
              <a:cs typeface="Arial"/>
            </a:endParaRPr>
          </a:p>
          <a:p>
            <a:pPr marL="768282" marR="340965" lvl="1" indent="-298423">
              <a:lnSpc>
                <a:spcPct val="150000"/>
              </a:lnSpc>
              <a:buChar char="-"/>
              <a:tabLst>
                <a:tab pos="739074" algn="l"/>
                <a:tab pos="739710" algn="l"/>
              </a:tabLst>
            </a:pPr>
            <a:r>
              <a:rPr sz="2400" dirty="0">
                <a:latin typeface="Arial"/>
                <a:cs typeface="Arial"/>
              </a:rPr>
              <a:t>WWW : Arsitektur </a:t>
            </a:r>
            <a:r>
              <a:rPr sz="2400" spc="-5" dirty="0">
                <a:latin typeface="Arial"/>
                <a:cs typeface="Arial"/>
              </a:rPr>
              <a:t>client/server yang diterapkan di</a:t>
            </a:r>
            <a:r>
              <a:rPr sz="2400" spc="-9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atas  </a:t>
            </a:r>
            <a:r>
              <a:rPr sz="2400" spc="-5" dirty="0">
                <a:latin typeface="Arial"/>
                <a:cs typeface="Arial"/>
              </a:rPr>
              <a:t>infrastruktur internet, Shared Resource </a:t>
            </a:r>
            <a:r>
              <a:rPr sz="2400" dirty="0">
                <a:latin typeface="Arial"/>
                <a:cs typeface="Arial"/>
              </a:rPr>
              <a:t>(melalui</a:t>
            </a:r>
            <a:r>
              <a:rPr sz="2400" spc="114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URL)</a:t>
            </a:r>
            <a:endParaRPr sz="2400">
              <a:latin typeface="Arial"/>
              <a:cs typeface="Arial"/>
            </a:endParaRPr>
          </a:p>
          <a:p>
            <a:pPr marL="739074" lvl="1" indent="-269216">
              <a:spcBef>
                <a:spcPts val="1440"/>
              </a:spcBef>
              <a:buChar char="-"/>
              <a:tabLst>
                <a:tab pos="739074" algn="l"/>
                <a:tab pos="739710" algn="l"/>
              </a:tabLst>
            </a:pPr>
            <a:r>
              <a:rPr sz="2400" spc="-5" dirty="0">
                <a:latin typeface="Arial"/>
                <a:cs typeface="Arial"/>
              </a:rPr>
              <a:t>dll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3" y="945135"/>
            <a:ext cx="5130800" cy="3049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9219" indent="-336520">
              <a:buAutoNum type="arabicPeriod" startAt="3"/>
              <a:tabLst>
                <a:tab pos="349854" algn="l"/>
              </a:tabLst>
            </a:pP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Keuntungan Sistem</a:t>
            </a:r>
            <a:r>
              <a:rPr sz="2400" b="1" spc="-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spc="-15" dirty="0">
                <a:solidFill>
                  <a:srgbClr val="FF0000"/>
                </a:solidFill>
                <a:latin typeface="Arial"/>
                <a:cs typeface="Arial"/>
              </a:rPr>
              <a:t>Terdistribusi</a:t>
            </a:r>
            <a:endParaRPr sz="2400">
              <a:latin typeface="Arial"/>
              <a:cs typeface="Arial"/>
            </a:endParaRPr>
          </a:p>
          <a:p>
            <a:pPr marL="619070" lvl="1" indent="-269851">
              <a:spcBef>
                <a:spcPts val="900"/>
              </a:spcBef>
              <a:buChar char="-"/>
              <a:tabLst>
                <a:tab pos="619070" algn="l"/>
                <a:tab pos="619705" algn="l"/>
              </a:tabLst>
            </a:pPr>
            <a:r>
              <a:rPr sz="2400" spc="-5" dirty="0">
                <a:latin typeface="Arial"/>
                <a:cs typeface="Arial"/>
              </a:rPr>
              <a:t>Performance</a:t>
            </a:r>
            <a:endParaRPr sz="2400">
              <a:latin typeface="Arial"/>
              <a:cs typeface="Arial"/>
            </a:endParaRPr>
          </a:p>
          <a:p>
            <a:pPr marL="619070" lvl="1" indent="-269851">
              <a:spcBef>
                <a:spcPts val="1440"/>
              </a:spcBef>
              <a:buChar char="-"/>
              <a:tabLst>
                <a:tab pos="619070" algn="l"/>
                <a:tab pos="619705" algn="l"/>
              </a:tabLst>
            </a:pPr>
            <a:r>
              <a:rPr sz="2400" spc="-5" dirty="0">
                <a:latin typeface="Arial"/>
                <a:cs typeface="Arial"/>
              </a:rPr>
              <a:t>Distribution</a:t>
            </a:r>
            <a:endParaRPr sz="2400">
              <a:latin typeface="Arial"/>
              <a:cs typeface="Arial"/>
            </a:endParaRPr>
          </a:p>
          <a:p>
            <a:pPr marL="619070" lvl="1" indent="-269851">
              <a:spcBef>
                <a:spcPts val="1440"/>
              </a:spcBef>
              <a:buChar char="-"/>
              <a:tabLst>
                <a:tab pos="619070" algn="l"/>
                <a:tab pos="619705" algn="l"/>
              </a:tabLst>
            </a:pPr>
            <a:r>
              <a:rPr sz="2400" spc="-5" dirty="0">
                <a:latin typeface="Arial"/>
                <a:cs typeface="Arial"/>
              </a:rPr>
              <a:t>Reliability </a:t>
            </a:r>
            <a:r>
              <a:rPr sz="2400" dirty="0">
                <a:latin typeface="Arial"/>
                <a:cs typeface="Arial"/>
              </a:rPr>
              <a:t>(Fault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tolerance)</a:t>
            </a:r>
            <a:endParaRPr sz="2400">
              <a:latin typeface="Arial"/>
              <a:cs typeface="Arial"/>
            </a:endParaRPr>
          </a:p>
          <a:p>
            <a:pPr marL="619070" lvl="1" indent="-269851">
              <a:spcBef>
                <a:spcPts val="1440"/>
              </a:spcBef>
              <a:buChar char="-"/>
              <a:tabLst>
                <a:tab pos="619070" algn="l"/>
                <a:tab pos="619705" algn="l"/>
              </a:tabLst>
            </a:pPr>
            <a:r>
              <a:rPr sz="2400" dirty="0">
                <a:latin typeface="Arial"/>
                <a:cs typeface="Arial"/>
              </a:rPr>
              <a:t>Incremental</a:t>
            </a:r>
            <a:r>
              <a:rPr sz="2400" spc="-10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Growth</a:t>
            </a:r>
            <a:endParaRPr sz="2400">
              <a:latin typeface="Arial"/>
              <a:cs typeface="Arial"/>
            </a:endParaRPr>
          </a:p>
          <a:p>
            <a:pPr marL="619070" lvl="1" indent="-269851">
              <a:spcBef>
                <a:spcPts val="1440"/>
              </a:spcBef>
              <a:buChar char="-"/>
              <a:tabLst>
                <a:tab pos="619070" algn="l"/>
                <a:tab pos="619705" algn="l"/>
              </a:tabLst>
            </a:pPr>
            <a:r>
              <a:rPr sz="2400" spc="-5" dirty="0">
                <a:latin typeface="Arial"/>
                <a:cs typeface="Arial"/>
              </a:rPr>
              <a:t>Sharing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Data/Resources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4" y="668146"/>
            <a:ext cx="8959849" cy="396005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/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4. Permasalahan dalam Sistem</a:t>
            </a:r>
            <a:r>
              <a:rPr sz="2400" b="1" spc="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spc="-15" dirty="0">
                <a:solidFill>
                  <a:srgbClr val="FF0000"/>
                </a:solidFill>
                <a:latin typeface="Arial"/>
                <a:cs typeface="Arial"/>
              </a:rPr>
              <a:t>Terdistribusi</a:t>
            </a:r>
            <a:endParaRPr sz="2400">
              <a:latin typeface="Arial"/>
              <a:cs typeface="Arial"/>
            </a:endParaRPr>
          </a:p>
          <a:p>
            <a:pPr>
              <a:spcBef>
                <a:spcPts val="10"/>
              </a:spcBef>
            </a:pPr>
            <a:endParaRPr sz="3100">
              <a:latin typeface="Times New Roman"/>
              <a:cs typeface="Times New Roman"/>
            </a:endParaRPr>
          </a:p>
          <a:p>
            <a:pPr marL="12699"/>
            <a:r>
              <a:rPr sz="2400" spc="-5" dirty="0">
                <a:latin typeface="Arial"/>
                <a:cs typeface="Arial"/>
              </a:rPr>
              <a:t>Kelemahan pada </a:t>
            </a:r>
            <a:r>
              <a:rPr sz="2400" dirty="0">
                <a:latin typeface="Arial"/>
                <a:cs typeface="Arial"/>
              </a:rPr>
              <a:t>sistem </a:t>
            </a:r>
            <a:r>
              <a:rPr sz="2400" spc="-5" dirty="0">
                <a:latin typeface="Arial"/>
                <a:cs typeface="Arial"/>
              </a:rPr>
              <a:t>terdistribusi adalah</a:t>
            </a:r>
            <a:r>
              <a:rPr sz="2400" spc="86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281914" indent="-269216">
              <a:spcBef>
                <a:spcPts val="144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>
                <a:latin typeface="Arial"/>
                <a:cs typeface="Arial"/>
              </a:rPr>
              <a:t>Kesulitan dalam membangun perangkat lunak</a:t>
            </a:r>
            <a:r>
              <a:rPr sz="2400" spc="1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263502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bahasa pemrogramman, </a:t>
            </a:r>
            <a:r>
              <a:rPr sz="2400" dirty="0">
                <a:latin typeface="Arial"/>
                <a:cs typeface="Arial"/>
              </a:rPr>
              <a:t>sistem </a:t>
            </a:r>
            <a:r>
              <a:rPr sz="2400" spc="-5" dirty="0">
                <a:latin typeface="Arial"/>
                <a:cs typeface="Arial"/>
              </a:rPr>
              <a:t>operasi</a:t>
            </a:r>
            <a:r>
              <a:rPr sz="2400" spc="5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dll.</a:t>
            </a:r>
            <a:endParaRPr sz="2400">
              <a:latin typeface="Arial"/>
              <a:cs typeface="Arial"/>
            </a:endParaRPr>
          </a:p>
          <a:p>
            <a:pPr marL="281914" indent="-269216">
              <a:spcBef>
                <a:spcPts val="144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>
                <a:latin typeface="Arial"/>
                <a:cs typeface="Arial"/>
              </a:rPr>
              <a:t>Masalah Jaringan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merancang </a:t>
            </a:r>
            <a:r>
              <a:rPr sz="2400" dirty="0">
                <a:latin typeface="Arial"/>
                <a:cs typeface="Arial"/>
              </a:rPr>
              <a:t>&amp; </a:t>
            </a:r>
            <a:r>
              <a:rPr sz="2400" spc="-5" dirty="0">
                <a:latin typeface="Arial"/>
                <a:cs typeface="Arial"/>
              </a:rPr>
              <a:t>mengimplementasikan</a:t>
            </a:r>
            <a:r>
              <a:rPr sz="2400" spc="1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sistem.</a:t>
            </a:r>
            <a:endParaRPr sz="2400">
              <a:latin typeface="Arial"/>
              <a:cs typeface="Arial"/>
            </a:endParaRPr>
          </a:p>
          <a:p>
            <a:pPr marL="281914" indent="-269216">
              <a:spcBef>
                <a:spcPts val="144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>
                <a:latin typeface="Arial"/>
                <a:cs typeface="Arial"/>
              </a:rPr>
              <a:t>Masalah Keamanan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berbagi </a:t>
            </a:r>
            <a:r>
              <a:rPr sz="2400" dirty="0">
                <a:latin typeface="Arial"/>
                <a:cs typeface="Arial"/>
              </a:rPr>
              <a:t>data/sumber </a:t>
            </a:r>
            <a:r>
              <a:rPr sz="2400" spc="-5" dirty="0">
                <a:latin typeface="Arial"/>
                <a:cs typeface="Arial"/>
              </a:rPr>
              <a:t>daya</a:t>
            </a:r>
            <a:r>
              <a:rPr sz="2400" spc="65" dirty="0">
                <a:latin typeface="Arial"/>
                <a:cs typeface="Arial"/>
              </a:rPr>
              <a:t> </a:t>
            </a:r>
            <a:r>
              <a:rPr sz="2400" spc="-5" dirty="0">
                <a:latin typeface="Wingdings"/>
                <a:cs typeface="Wingdings"/>
              </a:rPr>
              <a:t></a:t>
            </a:r>
            <a:endParaRPr sz="2400">
              <a:latin typeface="Wingdings"/>
              <a:cs typeface="Wingdings"/>
            </a:endParaRPr>
          </a:p>
          <a:p>
            <a:pPr marL="263502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berkaitan dengan keamanan data</a:t>
            </a:r>
            <a:r>
              <a:rPr sz="2400" spc="6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dll.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tersebar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4670" y="1764666"/>
            <a:ext cx="4455583" cy="4991131"/>
          </a:xfrm>
          <a:ln w="31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400" dirty="0" err="1" smtClean="0">
                <a:solidFill>
                  <a:srgbClr val="FF0000"/>
                </a:solidFill>
              </a:rPr>
              <a:t>Sistem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terpusat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 err="1"/>
              <a:t>Komputer</a:t>
            </a:r>
            <a:r>
              <a:rPr lang="en-US" sz="2400" dirty="0"/>
              <a:t> </a:t>
            </a:r>
            <a:r>
              <a:rPr lang="en-US" sz="2400" dirty="0" err="1"/>
              <a:t>otonom</a:t>
            </a:r>
            <a:r>
              <a:rPr lang="en-US" sz="2400" dirty="0"/>
              <a:t> yang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eksplisit</a:t>
            </a:r>
            <a:r>
              <a:rPr lang="en-US" sz="2400" dirty="0"/>
              <a:t> </a:t>
            </a:r>
            <a:r>
              <a:rPr lang="en-US" sz="2400" dirty="0" err="1"/>
              <a:t>terlihat</a:t>
            </a:r>
            <a:r>
              <a:rPr lang="en-US" sz="2400" dirty="0"/>
              <a:t> </a:t>
            </a:r>
          </a:p>
          <a:p>
            <a:r>
              <a:rPr lang="en-US" sz="2400" dirty="0" err="1" smtClean="0"/>
              <a:t>Aplikasi</a:t>
            </a:r>
            <a:r>
              <a:rPr lang="en-US" sz="2400" dirty="0" smtClean="0"/>
              <a:t> </a:t>
            </a:r>
            <a:r>
              <a:rPr lang="en-US" sz="2400" dirty="0" err="1"/>
              <a:t>berjalan</a:t>
            </a:r>
            <a:r>
              <a:rPr lang="en-US" sz="2400" dirty="0"/>
              <a:t> </a:t>
            </a:r>
            <a:r>
              <a:rPr lang="en-US" sz="2400" dirty="0" err="1"/>
              <a:t>diatas</a:t>
            </a:r>
            <a:r>
              <a:rPr lang="en-US" sz="2400" dirty="0"/>
              <a:t> </a:t>
            </a:r>
            <a:r>
              <a:rPr lang="en-US" sz="2400" dirty="0" err="1"/>
              <a:t>prosessor</a:t>
            </a:r>
            <a:r>
              <a:rPr lang="en-US" sz="2400" dirty="0"/>
              <a:t> </a:t>
            </a:r>
            <a:r>
              <a:rPr lang="en-US" sz="2400" dirty="0" err="1"/>
              <a:t>tunggal</a:t>
            </a:r>
            <a:r>
              <a:rPr lang="en-US" sz="2400" dirty="0"/>
              <a:t> </a:t>
            </a:r>
          </a:p>
          <a:p>
            <a:r>
              <a:rPr lang="en-US" sz="2400" dirty="0" err="1" smtClean="0"/>
              <a:t>Sumber</a:t>
            </a:r>
            <a:r>
              <a:rPr lang="en-US" sz="2400" dirty="0" smtClean="0"/>
              <a:t> </a:t>
            </a:r>
            <a:r>
              <a:rPr lang="en-US" sz="2400" dirty="0" err="1"/>
              <a:t>daya</a:t>
            </a:r>
            <a:r>
              <a:rPr lang="en-US" sz="2400" dirty="0"/>
              <a:t> </a:t>
            </a:r>
            <a:r>
              <a:rPr lang="en-US" sz="2400" dirty="0" err="1"/>
              <a:t>nampak</a:t>
            </a:r>
            <a:r>
              <a:rPr lang="en-US" sz="2400" dirty="0"/>
              <a:t> </a:t>
            </a:r>
          </a:p>
          <a:p>
            <a:r>
              <a:rPr lang="en-US" sz="2400" dirty="0" err="1" smtClean="0"/>
              <a:t>Pengendalian</a:t>
            </a:r>
            <a:r>
              <a:rPr lang="en-US" sz="2400" dirty="0" smtClean="0"/>
              <a:t> </a:t>
            </a:r>
            <a:r>
              <a:rPr lang="en-US" sz="2400" dirty="0" err="1"/>
              <a:t>tunggal</a:t>
            </a:r>
            <a:r>
              <a:rPr lang="en-US" sz="2400" dirty="0"/>
              <a:t> </a:t>
            </a:r>
          </a:p>
          <a:p>
            <a:r>
              <a:rPr lang="en-US" sz="2400" dirty="0" err="1" smtClean="0"/>
              <a:t>Kesalahan</a:t>
            </a:r>
            <a:r>
              <a:rPr lang="en-US" sz="2400" dirty="0" smtClean="0"/>
              <a:t> </a:t>
            </a:r>
            <a:r>
              <a:rPr lang="en-US" sz="2400" dirty="0"/>
              <a:t>yang </a:t>
            </a:r>
            <a:r>
              <a:rPr lang="en-US" sz="2400" dirty="0" err="1"/>
              <a:t>muncul</a:t>
            </a:r>
            <a:r>
              <a:rPr lang="en-US" sz="2400" dirty="0"/>
              <a:t> </a:t>
            </a:r>
            <a:r>
              <a:rPr lang="en-US" sz="2400" dirty="0" err="1"/>
              <a:t>bersifat</a:t>
            </a:r>
            <a:r>
              <a:rPr lang="en-US" sz="2400" dirty="0"/>
              <a:t> </a:t>
            </a:r>
            <a:r>
              <a:rPr lang="en-US" sz="2400" dirty="0" err="1"/>
              <a:t>tunggal</a:t>
            </a:r>
            <a:r>
              <a:rPr lang="en-US" sz="2400" dirty="0"/>
              <a:t> 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257588" y="1764666"/>
            <a:ext cx="4901142" cy="4167983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lIns="104315" tIns="52157" rIns="104315" bIns="52157" rtlCol="0">
            <a:spAutoFit/>
          </a:bodyPr>
          <a:lstStyle/>
          <a:p>
            <a:pPr algn="ctr"/>
            <a:r>
              <a:rPr lang="en-US" sz="2400" dirty="0" err="1">
                <a:solidFill>
                  <a:srgbClr val="FF0000"/>
                </a:solidFill>
              </a:rPr>
              <a:t>Sistem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tersebar</a:t>
            </a:r>
            <a:endParaRPr lang="en-US" sz="2400" dirty="0">
              <a:solidFill>
                <a:srgbClr val="FF0000"/>
              </a:solidFill>
            </a:endParaRPr>
          </a:p>
          <a:p>
            <a:pPr marL="199212" indent="-199212">
              <a:buFont typeface="Arial" pitchFamily="34" charset="0"/>
              <a:buChar char="•"/>
            </a:pPr>
            <a:r>
              <a:rPr lang="en-US" sz="2400" dirty="0" err="1"/>
              <a:t>Gabungan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r>
              <a:rPr lang="en-US" sz="2400" dirty="0"/>
              <a:t> </a:t>
            </a:r>
            <a:r>
              <a:rPr lang="en-US" sz="2400" dirty="0" err="1"/>
              <a:t>bersifat</a:t>
            </a:r>
            <a:r>
              <a:rPr lang="en-US" sz="2400" dirty="0"/>
              <a:t> </a:t>
            </a:r>
            <a:r>
              <a:rPr lang="en-US" sz="2400" dirty="0" err="1"/>
              <a:t>otonom</a:t>
            </a:r>
            <a:r>
              <a:rPr lang="en-US" sz="2400" dirty="0"/>
              <a:t> </a:t>
            </a:r>
          </a:p>
          <a:p>
            <a:pPr marL="199212" indent="-199212">
              <a:buFont typeface="Arial" pitchFamily="34" charset="0"/>
              <a:buChar char="•"/>
            </a:pPr>
            <a:r>
              <a:rPr lang="en-US" sz="2400" dirty="0" err="1"/>
              <a:t>Sumber</a:t>
            </a:r>
            <a:r>
              <a:rPr lang="en-US" sz="2400" dirty="0"/>
              <a:t> </a:t>
            </a:r>
            <a:r>
              <a:rPr lang="en-US" sz="2400" dirty="0" err="1" smtClean="0"/>
              <a:t>daya</a:t>
            </a:r>
            <a:r>
              <a:rPr lang="id-ID" sz="2400" dirty="0" smtClean="0"/>
              <a:t>/resource</a:t>
            </a:r>
            <a:r>
              <a:rPr lang="en-US" sz="2400" dirty="0" smtClean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terlihat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langsung</a:t>
            </a:r>
            <a:r>
              <a:rPr lang="en-US" sz="2400" dirty="0"/>
              <a:t> </a:t>
            </a:r>
          </a:p>
          <a:p>
            <a:pPr marL="199212" indent="-199212">
              <a:buFont typeface="Arial" pitchFamily="34" charset="0"/>
              <a:buChar char="•"/>
            </a:pPr>
            <a:r>
              <a:rPr lang="sv-SE" sz="2400" dirty="0"/>
              <a:t>Aplikasi </a:t>
            </a:r>
            <a:r>
              <a:rPr lang="sv-SE" sz="2400" dirty="0"/>
              <a:t>berjalan secara bersamaan pada prosessor yang berbeda </a:t>
            </a:r>
          </a:p>
          <a:p>
            <a:pPr marL="199212" indent="-199212">
              <a:buFont typeface="Arial" pitchFamily="34" charset="0"/>
              <a:buChar char="•"/>
            </a:pPr>
            <a:r>
              <a:rPr lang="en-US" sz="2400" i="1" dirty="0"/>
              <a:t>Concurrency </a:t>
            </a:r>
            <a:r>
              <a:rPr lang="en-US" sz="2400" i="1" dirty="0"/>
              <a:t>of components. </a:t>
            </a:r>
            <a:r>
              <a:rPr lang="en-US" sz="2400" i="1" dirty="0"/>
              <a:t> </a:t>
            </a:r>
            <a:endParaRPr lang="en-US" sz="2400" i="1" dirty="0"/>
          </a:p>
          <a:p>
            <a:pPr marL="199212" indent="-199212">
              <a:buFont typeface="Arial" pitchFamily="34" charset="0"/>
              <a:buChar char="•"/>
            </a:pPr>
            <a:r>
              <a:rPr lang="en-US" sz="2400" i="1" dirty="0" smtClean="0"/>
              <a:t>Independent </a:t>
            </a:r>
            <a:r>
              <a:rPr lang="en-US" sz="2400" i="1" dirty="0"/>
              <a:t>failures of components</a:t>
            </a:r>
            <a:r>
              <a:rPr lang="en-US" sz="2000" i="1" dirty="0"/>
              <a:t> </a:t>
            </a:r>
            <a:endParaRPr lang="en-US" sz="2000" b="1" i="1" dirty="0"/>
          </a:p>
        </p:txBody>
      </p:sp>
    </p:spTree>
    <p:extLst>
      <p:ext uri="{BB962C8B-B14F-4D97-AF65-F5344CB8AC3E}">
        <p14:creationId xmlns:p14="http://schemas.microsoft.com/office/powerpoint/2010/main" val="230965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Tantangan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tersebar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terbuka</a:t>
            </a:r>
            <a:r>
              <a:rPr lang="en-US" dirty="0" smtClean="0"/>
              <a:t> (</a:t>
            </a:r>
            <a:r>
              <a:rPr lang="en-US" i="1" dirty="0" smtClean="0"/>
              <a:t>Making resources </a:t>
            </a:r>
            <a:r>
              <a:rPr lang="en-US" i="1" dirty="0" err="1" smtClean="0"/>
              <a:t>accesible</a:t>
            </a:r>
            <a:r>
              <a:rPr lang="en-US" i="1" dirty="0" smtClean="0"/>
              <a:t>). </a:t>
            </a:r>
          </a:p>
          <a:p>
            <a:r>
              <a:rPr lang="en-US" dirty="0" err="1" smtClean="0"/>
              <a:t>Penyembunyian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ketransparanan</a:t>
            </a:r>
            <a:r>
              <a:rPr lang="en-US" dirty="0" smtClean="0"/>
              <a:t> (</a:t>
            </a:r>
            <a:r>
              <a:rPr lang="en-US" i="1" dirty="0" smtClean="0"/>
              <a:t>Distribution Transparency) </a:t>
            </a:r>
          </a:p>
          <a:p>
            <a:pPr lvl="1"/>
            <a:r>
              <a:rPr lang="en-US" dirty="0" err="1" smtClean="0"/>
              <a:t>Penyembunyian</a:t>
            </a:r>
            <a:r>
              <a:rPr lang="en-US" dirty="0" smtClean="0"/>
              <a:t> </a:t>
            </a:r>
            <a:r>
              <a:rPr lang="en-US" dirty="0" err="1" smtClean="0"/>
              <a:t>akses</a:t>
            </a:r>
            <a:r>
              <a:rPr lang="en-US" dirty="0" smtClean="0"/>
              <a:t> </a:t>
            </a:r>
            <a:r>
              <a:rPr lang="en-US" i="1" dirty="0" smtClean="0"/>
              <a:t>(Transparency of Access) </a:t>
            </a:r>
          </a:p>
          <a:p>
            <a:pPr lvl="1"/>
            <a:r>
              <a:rPr lang="en-US" dirty="0" err="1" smtClean="0"/>
              <a:t>Penyembunyian</a:t>
            </a:r>
            <a:r>
              <a:rPr lang="en-US" dirty="0" smtClean="0"/>
              <a:t> </a:t>
            </a:r>
            <a:r>
              <a:rPr lang="en-US" dirty="0" err="1" smtClean="0"/>
              <a:t>lokasi</a:t>
            </a:r>
            <a:r>
              <a:rPr lang="en-US" dirty="0" smtClean="0"/>
              <a:t> </a:t>
            </a:r>
            <a:r>
              <a:rPr lang="en-US" i="1" dirty="0" smtClean="0"/>
              <a:t>( Transparency of Location ) </a:t>
            </a:r>
          </a:p>
          <a:p>
            <a:pPr lvl="1"/>
            <a:r>
              <a:rPr lang="en-US" dirty="0" err="1" smtClean="0"/>
              <a:t>Penyembunyian</a:t>
            </a:r>
            <a:r>
              <a:rPr lang="en-US" dirty="0" smtClean="0"/>
              <a:t> </a:t>
            </a:r>
            <a:r>
              <a:rPr lang="en-US" dirty="0" err="1" smtClean="0"/>
              <a:t>Relokasi</a:t>
            </a:r>
            <a:r>
              <a:rPr lang="en-US" dirty="0" smtClean="0"/>
              <a:t> ( </a:t>
            </a:r>
            <a:r>
              <a:rPr lang="en-US" i="1" dirty="0" smtClean="0"/>
              <a:t>Transparency of Relocation ) </a:t>
            </a:r>
          </a:p>
          <a:p>
            <a:pPr lvl="1"/>
            <a:r>
              <a:rPr lang="en-US" dirty="0" err="1" smtClean="0"/>
              <a:t>Penyembunyian</a:t>
            </a:r>
            <a:r>
              <a:rPr lang="en-US" dirty="0" smtClean="0"/>
              <a:t> </a:t>
            </a:r>
            <a:r>
              <a:rPr lang="en-US" dirty="0" err="1" smtClean="0"/>
              <a:t>Migrasi</a:t>
            </a:r>
            <a:r>
              <a:rPr lang="en-US" dirty="0" smtClean="0"/>
              <a:t> ( </a:t>
            </a:r>
            <a:r>
              <a:rPr lang="en-US" i="1" dirty="0" smtClean="0"/>
              <a:t>Transparency of Migration ) </a:t>
            </a:r>
          </a:p>
          <a:p>
            <a:pPr lvl="1"/>
            <a:r>
              <a:rPr lang="en-US" i="1" dirty="0" err="1" smtClean="0"/>
              <a:t>Penyembunyian</a:t>
            </a:r>
            <a:r>
              <a:rPr lang="en-US" i="1" dirty="0" smtClean="0"/>
              <a:t> </a:t>
            </a:r>
            <a:r>
              <a:rPr lang="en-US" i="1" dirty="0" err="1" smtClean="0"/>
              <a:t>Replikasi</a:t>
            </a:r>
            <a:r>
              <a:rPr lang="en-US" i="1" dirty="0" smtClean="0"/>
              <a:t> ( Transparency of Replication ) </a:t>
            </a:r>
            <a:endParaRPr lang="en-US" dirty="0" smtClean="0"/>
          </a:p>
          <a:p>
            <a:pPr lvl="1"/>
            <a:r>
              <a:rPr lang="en-US" dirty="0" err="1" smtClean="0"/>
              <a:t>Penyembunyian</a:t>
            </a:r>
            <a:r>
              <a:rPr lang="en-US" dirty="0" smtClean="0"/>
              <a:t> </a:t>
            </a:r>
            <a:r>
              <a:rPr lang="en-US" dirty="0" err="1" smtClean="0"/>
              <a:t>kebersamaan</a:t>
            </a:r>
            <a:r>
              <a:rPr lang="en-US" dirty="0" smtClean="0"/>
              <a:t> ( </a:t>
            </a:r>
            <a:r>
              <a:rPr lang="en-US" i="1" dirty="0" smtClean="0"/>
              <a:t>Transparency of Concurrency ) </a:t>
            </a:r>
          </a:p>
          <a:p>
            <a:pPr lvl="1"/>
            <a:r>
              <a:rPr lang="en-US" dirty="0" err="1" smtClean="0"/>
              <a:t>Penyembunyian</a:t>
            </a:r>
            <a:r>
              <a:rPr lang="en-US" dirty="0" smtClean="0"/>
              <a:t> </a:t>
            </a:r>
            <a:r>
              <a:rPr lang="en-US" dirty="0" err="1" smtClean="0"/>
              <a:t>Kesalahan</a:t>
            </a:r>
            <a:r>
              <a:rPr lang="en-US" dirty="0" smtClean="0"/>
              <a:t> ( </a:t>
            </a:r>
            <a:r>
              <a:rPr lang="en-US" i="1" dirty="0" smtClean="0"/>
              <a:t>Transparency of Failure ) </a:t>
            </a:r>
          </a:p>
          <a:p>
            <a:pPr lvl="1"/>
            <a:r>
              <a:rPr lang="en-US" dirty="0" err="1" smtClean="0"/>
              <a:t>Penyembunyian</a:t>
            </a:r>
            <a:r>
              <a:rPr lang="en-US" dirty="0" smtClean="0"/>
              <a:t> </a:t>
            </a:r>
            <a:r>
              <a:rPr lang="en-US" dirty="0" err="1"/>
              <a:t>Performansi</a:t>
            </a:r>
            <a:r>
              <a:rPr lang="en-US" dirty="0"/>
              <a:t> ( </a:t>
            </a:r>
            <a:r>
              <a:rPr lang="en-US" i="1" dirty="0"/>
              <a:t>Transparency of Performance) </a:t>
            </a:r>
          </a:p>
          <a:p>
            <a:pPr lvl="1"/>
            <a:endParaRPr lang="en-US" i="1" dirty="0" smtClean="0"/>
          </a:p>
          <a:p>
            <a:pPr lvl="1"/>
            <a:endParaRPr lang="en-US" i="1" dirty="0" smtClean="0"/>
          </a:p>
          <a:p>
            <a:pPr lvl="1"/>
            <a:endParaRPr lang="en-US" i="1" dirty="0" smtClean="0"/>
          </a:p>
          <a:p>
            <a:endParaRPr lang="en-US" b="1" i="1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1922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27792" y="336127"/>
            <a:ext cx="7228038" cy="6773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0610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3" y="694056"/>
            <a:ext cx="8537575" cy="57297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/>
            <a:r>
              <a:rPr sz="3200" b="1" spc="-5" dirty="0">
                <a:solidFill>
                  <a:srgbClr val="FF0000"/>
                </a:solidFill>
                <a:latin typeface="Arial"/>
                <a:cs typeface="Arial"/>
              </a:rPr>
              <a:t>5. Karakteristik Sistem</a:t>
            </a:r>
            <a:r>
              <a:rPr sz="3200" b="1" spc="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3200" b="1" spc="-15" dirty="0">
                <a:solidFill>
                  <a:srgbClr val="FF0000"/>
                </a:solidFill>
                <a:latin typeface="Arial"/>
                <a:cs typeface="Arial"/>
              </a:rPr>
              <a:t>Terdistribusi</a:t>
            </a:r>
            <a:endParaRPr sz="3200" dirty="0">
              <a:latin typeface="Arial"/>
              <a:cs typeface="Arial"/>
            </a:endParaRPr>
          </a:p>
          <a:p>
            <a:pPr>
              <a:spcBef>
                <a:spcPts val="10"/>
              </a:spcBef>
            </a:pPr>
            <a:endParaRPr sz="3100" dirty="0">
              <a:latin typeface="Times New Roman"/>
              <a:cs typeface="Times New Roman"/>
            </a:endParaRPr>
          </a:p>
          <a:p>
            <a:pPr marL="12699">
              <a:tabLst>
                <a:tab pos="6795801" algn="l"/>
              </a:tabLst>
            </a:pPr>
            <a:r>
              <a:rPr sz="2400" spc="-5" dirty="0">
                <a:latin typeface="Arial"/>
                <a:cs typeface="Arial"/>
              </a:rPr>
              <a:t>Hal yang diperhatikan dalam</a:t>
            </a:r>
            <a:r>
              <a:rPr sz="2400" spc="140" dirty="0">
                <a:latin typeface="Arial"/>
                <a:cs typeface="Arial"/>
              </a:rPr>
              <a:t> </a:t>
            </a:r>
            <a:r>
              <a:rPr sz="2400" spc="-5" dirty="0" err="1">
                <a:latin typeface="Arial"/>
                <a:cs typeface="Arial"/>
              </a:rPr>
              <a:t>membangun</a:t>
            </a:r>
            <a:r>
              <a:rPr sz="2400" spc="40" dirty="0">
                <a:latin typeface="Arial"/>
                <a:cs typeface="Arial"/>
              </a:rPr>
              <a:t> </a:t>
            </a:r>
            <a:r>
              <a:rPr sz="2400" dirty="0" err="1" smtClean="0">
                <a:latin typeface="Arial"/>
                <a:cs typeface="Arial"/>
              </a:rPr>
              <a:t>sistem</a:t>
            </a:r>
            <a:r>
              <a:rPr sz="2400" dirty="0" smtClean="0">
                <a:latin typeface="Arial"/>
                <a:cs typeface="Arial"/>
              </a:rPr>
              <a:t> </a:t>
            </a:r>
            <a:r>
              <a:rPr sz="2400" spc="-5" dirty="0" err="1" smtClean="0">
                <a:latin typeface="Arial"/>
                <a:cs typeface="Arial"/>
              </a:rPr>
              <a:t>terdistribusi</a:t>
            </a:r>
            <a:r>
              <a:rPr sz="2400" spc="-44" dirty="0" smtClean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</a:p>
          <a:p>
            <a:pPr marL="428587" indent="-415888">
              <a:spcBef>
                <a:spcPts val="1440"/>
              </a:spcBef>
              <a:buAutoNum type="alphaLcPeriod"/>
              <a:tabLst>
                <a:tab pos="428587" algn="l"/>
                <a:tab pos="429221" algn="l"/>
              </a:tabLst>
            </a:pPr>
            <a:r>
              <a:rPr sz="2400" spc="-10" dirty="0">
                <a:latin typeface="Arial"/>
                <a:cs typeface="Arial"/>
              </a:rPr>
              <a:t>Transparency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(</a:t>
            </a:r>
            <a:r>
              <a:rPr sz="2400" spc="-5" dirty="0" err="1" smtClean="0">
                <a:latin typeface="Arial"/>
                <a:cs typeface="Arial"/>
              </a:rPr>
              <a:t>Kejelasan</a:t>
            </a:r>
            <a:r>
              <a:rPr sz="2400" spc="-5" dirty="0" smtClean="0">
                <a:latin typeface="Arial"/>
                <a:cs typeface="Arial"/>
              </a:rPr>
              <a:t>/ </a:t>
            </a:r>
            <a:r>
              <a:rPr sz="2400" spc="-5" dirty="0" err="1" smtClean="0">
                <a:latin typeface="Arial"/>
                <a:cs typeface="Arial"/>
              </a:rPr>
              <a:t>Penyembunyian</a:t>
            </a:r>
            <a:r>
              <a:rPr sz="2400" spc="-5" dirty="0" smtClean="0">
                <a:latin typeface="Arial"/>
                <a:cs typeface="Arial"/>
              </a:rPr>
              <a:t>)</a:t>
            </a:r>
            <a:endParaRPr sz="2400" dirty="0">
              <a:latin typeface="Arial"/>
              <a:cs typeface="Arial"/>
            </a:endParaRPr>
          </a:p>
          <a:p>
            <a:pPr marL="433666" indent="-420968">
              <a:spcBef>
                <a:spcPts val="1440"/>
              </a:spcBef>
              <a:buAutoNum type="alphaLcPeriod"/>
              <a:tabLst>
                <a:tab pos="433666" algn="l"/>
                <a:tab pos="434301" algn="l"/>
              </a:tabLst>
            </a:pPr>
            <a:r>
              <a:rPr sz="2400" spc="-5" dirty="0">
                <a:latin typeface="Arial"/>
                <a:cs typeface="Arial"/>
              </a:rPr>
              <a:t>Communication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(Komunikasi)</a:t>
            </a:r>
            <a:endParaRPr sz="2400" dirty="0">
              <a:latin typeface="Arial"/>
              <a:cs typeface="Arial"/>
            </a:endParaRPr>
          </a:p>
          <a:p>
            <a:pPr marL="415888" indent="-403190">
              <a:spcBef>
                <a:spcPts val="1440"/>
              </a:spcBef>
              <a:buAutoNum type="alphaLcPeriod"/>
              <a:tabLst>
                <a:tab pos="415253" algn="l"/>
                <a:tab pos="416522" algn="l"/>
              </a:tabLst>
            </a:pPr>
            <a:r>
              <a:rPr sz="2400" spc="-5" dirty="0">
                <a:latin typeface="Arial"/>
                <a:cs typeface="Arial"/>
              </a:rPr>
              <a:t>Performance </a:t>
            </a:r>
            <a:r>
              <a:rPr sz="2400" dirty="0">
                <a:latin typeface="Arial"/>
                <a:cs typeface="Arial"/>
              </a:rPr>
              <a:t>&amp; </a:t>
            </a:r>
            <a:r>
              <a:rPr sz="2400" spc="-5" dirty="0">
                <a:latin typeface="Arial"/>
                <a:cs typeface="Arial"/>
              </a:rPr>
              <a:t>Scalability (Kinerja dan Ruang</a:t>
            </a:r>
            <a:r>
              <a:rPr sz="2400" spc="1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Lingkup)</a:t>
            </a:r>
            <a:endParaRPr sz="2400" dirty="0">
              <a:latin typeface="Arial"/>
              <a:cs typeface="Arial"/>
            </a:endParaRPr>
          </a:p>
          <a:p>
            <a:pPr marL="434301" indent="-421602">
              <a:spcBef>
                <a:spcPts val="1440"/>
              </a:spcBef>
              <a:buAutoNum type="alphaLcPeriod"/>
              <a:tabLst>
                <a:tab pos="434301" algn="l"/>
                <a:tab pos="434937" algn="l"/>
              </a:tabLst>
            </a:pPr>
            <a:r>
              <a:rPr sz="2400" spc="-5" dirty="0">
                <a:latin typeface="Arial"/>
                <a:cs typeface="Arial"/>
              </a:rPr>
              <a:t>Heterogenity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(Keanekaragaman)</a:t>
            </a:r>
            <a:endParaRPr sz="2400" dirty="0">
              <a:latin typeface="Arial"/>
              <a:cs typeface="Arial"/>
            </a:endParaRPr>
          </a:p>
          <a:p>
            <a:pPr marL="434301" indent="-421602">
              <a:spcBef>
                <a:spcPts val="1440"/>
              </a:spcBef>
              <a:buAutoNum type="alphaLcPeriod"/>
              <a:tabLst>
                <a:tab pos="434301" algn="l"/>
                <a:tab pos="434937" algn="l"/>
              </a:tabLst>
            </a:pPr>
            <a:r>
              <a:rPr sz="2400" spc="-5" dirty="0">
                <a:latin typeface="Arial"/>
                <a:cs typeface="Arial"/>
              </a:rPr>
              <a:t>Opennes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(Keterbukaan)</a:t>
            </a:r>
            <a:endParaRPr sz="2400" dirty="0">
              <a:latin typeface="Arial"/>
              <a:cs typeface="Arial"/>
            </a:endParaRPr>
          </a:p>
          <a:p>
            <a:pPr marL="431127" indent="-418428">
              <a:spcBef>
                <a:spcPts val="1440"/>
              </a:spcBef>
              <a:buAutoNum type="alphaLcPeriod"/>
              <a:tabLst>
                <a:tab pos="431127" algn="l"/>
                <a:tab pos="431762" algn="l"/>
              </a:tabLst>
            </a:pPr>
            <a:r>
              <a:rPr sz="2400" spc="-5" dirty="0">
                <a:latin typeface="Arial"/>
                <a:cs typeface="Arial"/>
              </a:rPr>
              <a:t>Reliability dan Fault </a:t>
            </a:r>
            <a:r>
              <a:rPr sz="2400" spc="-35" dirty="0">
                <a:latin typeface="Arial"/>
                <a:cs typeface="Arial"/>
              </a:rPr>
              <a:t>Tolerancy </a:t>
            </a:r>
            <a:r>
              <a:rPr sz="2400" spc="-5" dirty="0">
                <a:latin typeface="Arial"/>
                <a:cs typeface="Arial"/>
              </a:rPr>
              <a:t>(Kehandalan dan</a:t>
            </a:r>
            <a:r>
              <a:rPr sz="2400" spc="140" dirty="0">
                <a:latin typeface="Arial"/>
                <a:cs typeface="Arial"/>
              </a:rPr>
              <a:t> </a:t>
            </a:r>
            <a:r>
              <a:rPr sz="2400" spc="-35" dirty="0">
                <a:latin typeface="Arial"/>
                <a:cs typeface="Arial"/>
              </a:rPr>
              <a:t>Toleransi</a:t>
            </a:r>
            <a:endParaRPr sz="2400" dirty="0">
              <a:latin typeface="Arial"/>
              <a:cs typeface="Arial"/>
            </a:endParaRPr>
          </a:p>
          <a:p>
            <a:pPr marL="431762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Kegagalan)</a:t>
            </a:r>
            <a:endParaRPr sz="2400" dirty="0">
              <a:latin typeface="Arial"/>
              <a:cs typeface="Arial"/>
            </a:endParaRPr>
          </a:p>
          <a:p>
            <a:pPr marL="433666" indent="-420968">
              <a:spcBef>
                <a:spcPts val="1440"/>
              </a:spcBef>
              <a:buAutoNum type="alphaLcPeriod" startAt="7"/>
              <a:tabLst>
                <a:tab pos="433666" algn="l"/>
                <a:tab pos="434301" algn="l"/>
              </a:tabLst>
            </a:pPr>
            <a:r>
              <a:rPr sz="2400" dirty="0">
                <a:latin typeface="Arial"/>
                <a:cs typeface="Arial"/>
              </a:rPr>
              <a:t>Security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(Kemanan)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3" y="808356"/>
            <a:ext cx="8745855" cy="47636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33666" indent="-420968">
              <a:buAutoNum type="alphaLcPeriod"/>
              <a:tabLst>
                <a:tab pos="433666" algn="l"/>
                <a:tab pos="434301" algn="l"/>
              </a:tabLst>
            </a:pPr>
            <a:r>
              <a:rPr sz="2800" b="1" spc="-15" dirty="0">
                <a:latin typeface="Arial"/>
                <a:cs typeface="Arial"/>
              </a:rPr>
              <a:t>Transparency</a:t>
            </a:r>
            <a:endParaRPr sz="2800" dirty="0">
              <a:latin typeface="Arial"/>
              <a:cs typeface="Arial"/>
            </a:endParaRPr>
          </a:p>
          <a:p>
            <a:pPr marL="696534" lvl="1" indent="-252707">
              <a:spcBef>
                <a:spcPts val="1440"/>
              </a:spcBef>
              <a:buChar char="-"/>
              <a:tabLst>
                <a:tab pos="696534" algn="l"/>
                <a:tab pos="697168" algn="l"/>
              </a:tabLst>
            </a:pPr>
            <a:r>
              <a:rPr sz="2400" spc="-5" dirty="0">
                <a:latin typeface="Arial"/>
                <a:cs typeface="Arial"/>
              </a:rPr>
              <a:t>Access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transparency</a:t>
            </a:r>
            <a:endParaRPr sz="2400" dirty="0">
              <a:latin typeface="Arial"/>
              <a:cs typeface="Arial"/>
            </a:endParaRPr>
          </a:p>
          <a:p>
            <a:pPr marL="695263">
              <a:spcBef>
                <a:spcPts val="1440"/>
              </a:spcBef>
            </a:pPr>
            <a:r>
              <a:rPr sz="2400" i="1" spc="-5" dirty="0">
                <a:latin typeface="Arial"/>
                <a:cs typeface="Arial"/>
              </a:rPr>
              <a:t>Local </a:t>
            </a:r>
            <a:r>
              <a:rPr sz="2400" i="1" dirty="0">
                <a:latin typeface="Arial"/>
                <a:cs typeface="Arial"/>
              </a:rPr>
              <a:t>&amp; </a:t>
            </a:r>
            <a:r>
              <a:rPr sz="2400" i="1" spc="-5" dirty="0">
                <a:latin typeface="Arial"/>
                <a:cs typeface="Arial"/>
              </a:rPr>
              <a:t>remote resources </a:t>
            </a:r>
            <a:r>
              <a:rPr sz="2400" spc="-5" dirty="0">
                <a:latin typeface="Arial"/>
                <a:cs typeface="Arial"/>
              </a:rPr>
              <a:t>dapat diakses dengan operasi</a:t>
            </a:r>
            <a:r>
              <a:rPr sz="2400" spc="16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yg</a:t>
            </a:r>
            <a:endParaRPr sz="2400" dirty="0">
              <a:latin typeface="Arial"/>
              <a:cs typeface="Arial"/>
            </a:endParaRPr>
          </a:p>
          <a:p>
            <a:pPr marL="660342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sama</a:t>
            </a:r>
            <a:endParaRPr sz="2400" dirty="0">
              <a:latin typeface="Arial"/>
              <a:cs typeface="Arial"/>
            </a:endParaRPr>
          </a:p>
          <a:p>
            <a:pPr marL="713676" lvl="1" indent="-269851">
              <a:spcBef>
                <a:spcPts val="1440"/>
              </a:spcBef>
              <a:buChar char="-"/>
              <a:tabLst>
                <a:tab pos="713042" algn="l"/>
                <a:tab pos="713676" algn="l"/>
              </a:tabLst>
            </a:pPr>
            <a:r>
              <a:rPr sz="2400" spc="-5" dirty="0">
                <a:latin typeface="Arial"/>
                <a:cs typeface="Arial"/>
              </a:rPr>
              <a:t>Location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transparency</a:t>
            </a:r>
            <a:endParaRPr sz="2400" dirty="0">
              <a:latin typeface="Arial"/>
              <a:cs typeface="Arial"/>
            </a:endParaRPr>
          </a:p>
          <a:p>
            <a:pPr marL="660342">
              <a:spcBef>
                <a:spcPts val="1440"/>
              </a:spcBef>
            </a:pPr>
            <a:r>
              <a:rPr sz="2400" i="1" spc="-5" dirty="0">
                <a:latin typeface="Arial"/>
                <a:cs typeface="Arial"/>
              </a:rPr>
              <a:t>Resource </a:t>
            </a:r>
            <a:r>
              <a:rPr sz="2400" spc="-5" dirty="0">
                <a:latin typeface="Arial"/>
                <a:cs typeface="Arial"/>
              </a:rPr>
              <a:t>dapat diakses </a:t>
            </a:r>
            <a:r>
              <a:rPr sz="2400" dirty="0">
                <a:latin typeface="Arial"/>
                <a:cs typeface="Arial"/>
              </a:rPr>
              <a:t>tanpa tahu </a:t>
            </a:r>
            <a:r>
              <a:rPr sz="2400" spc="-5" dirty="0">
                <a:latin typeface="Arial"/>
                <a:cs typeface="Arial"/>
              </a:rPr>
              <a:t>di </a:t>
            </a:r>
            <a:r>
              <a:rPr sz="2400" dirty="0">
                <a:latin typeface="Arial"/>
                <a:cs typeface="Arial"/>
              </a:rPr>
              <a:t>mana</a:t>
            </a:r>
            <a:r>
              <a:rPr sz="2400" spc="5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lokasinya.</a:t>
            </a:r>
            <a:endParaRPr sz="2400" dirty="0">
              <a:latin typeface="Arial"/>
              <a:cs typeface="Arial"/>
            </a:endParaRPr>
          </a:p>
          <a:p>
            <a:pPr marL="713676" lvl="1" indent="-269851">
              <a:spcBef>
                <a:spcPts val="1440"/>
              </a:spcBef>
              <a:buChar char="-"/>
              <a:tabLst>
                <a:tab pos="713042" algn="l"/>
                <a:tab pos="713676" algn="l"/>
              </a:tabLst>
            </a:pPr>
            <a:r>
              <a:rPr sz="2400" spc="-5" dirty="0" smtClean="0">
                <a:latin typeface="Arial"/>
                <a:cs typeface="Arial"/>
              </a:rPr>
              <a:t>Migration </a:t>
            </a:r>
            <a:r>
              <a:rPr sz="2400" spc="-5" dirty="0">
                <a:latin typeface="Arial"/>
                <a:cs typeface="Arial"/>
              </a:rPr>
              <a:t>(Mobility)</a:t>
            </a:r>
            <a:r>
              <a:rPr sz="2400" spc="5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transparency</a:t>
            </a:r>
            <a:endParaRPr sz="2400" dirty="0">
              <a:latin typeface="Arial"/>
              <a:cs typeface="Arial"/>
            </a:endParaRPr>
          </a:p>
          <a:p>
            <a:pPr marL="660342" marR="173340" indent="34922">
              <a:lnSpc>
                <a:spcPct val="150000"/>
              </a:lnSpc>
            </a:pPr>
            <a:r>
              <a:rPr sz="2400" i="1" spc="-5" dirty="0">
                <a:latin typeface="Arial"/>
                <a:cs typeface="Arial"/>
              </a:rPr>
              <a:t>Resource </a:t>
            </a:r>
            <a:r>
              <a:rPr sz="2400" spc="-5" dirty="0">
                <a:latin typeface="Arial"/>
                <a:cs typeface="Arial"/>
              </a:rPr>
              <a:t>dan klien dapat berpindah tanpa mempengaruhi  operasi pemakai atau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program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12824" y="1064006"/>
            <a:ext cx="8749030" cy="366254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>
              <a:tabLst>
                <a:tab pos="281914" algn="l"/>
              </a:tabLst>
            </a:pPr>
            <a:r>
              <a:rPr sz="2400" dirty="0">
                <a:latin typeface="Arial"/>
                <a:cs typeface="Arial"/>
              </a:rPr>
              <a:t>-	</a:t>
            </a:r>
            <a:r>
              <a:rPr sz="2400" spc="-5" dirty="0">
                <a:latin typeface="Arial"/>
                <a:cs typeface="Arial"/>
              </a:rPr>
              <a:t>Replication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transparency</a:t>
            </a:r>
            <a:endParaRPr sz="2400" dirty="0">
              <a:latin typeface="Arial"/>
              <a:cs typeface="Arial"/>
            </a:endParaRPr>
          </a:p>
          <a:p>
            <a:pPr marL="445095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Pemakai maupun pemrogram aplikasi tidak perlu</a:t>
            </a:r>
            <a:r>
              <a:rPr sz="2400" spc="2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mengetahui</a:t>
            </a:r>
            <a:endParaRPr sz="2400" dirty="0">
              <a:latin typeface="Arial"/>
              <a:cs typeface="Arial"/>
            </a:endParaRPr>
          </a:p>
          <a:p>
            <a:pPr marL="445095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adanya replikasi </a:t>
            </a:r>
            <a:r>
              <a:rPr sz="2400" i="1" spc="-5" dirty="0">
                <a:latin typeface="Arial"/>
                <a:cs typeface="Arial"/>
              </a:rPr>
              <a:t>resource</a:t>
            </a:r>
            <a:r>
              <a:rPr sz="2400" spc="-5" dirty="0">
                <a:latin typeface="Arial"/>
                <a:cs typeface="Arial"/>
              </a:rPr>
              <a:t>, yang dapat</a:t>
            </a:r>
            <a:r>
              <a:rPr sz="2400" spc="14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meningkatkan</a:t>
            </a:r>
            <a:endParaRPr sz="2400" dirty="0">
              <a:latin typeface="Arial"/>
              <a:cs typeface="Arial"/>
            </a:endParaRPr>
          </a:p>
          <a:p>
            <a:pPr marL="445095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kehandalan dan unjuk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kerja.</a:t>
            </a:r>
          </a:p>
          <a:p>
            <a:pPr marL="12699">
              <a:spcBef>
                <a:spcPts val="1440"/>
              </a:spcBef>
              <a:tabLst>
                <a:tab pos="281914" algn="l"/>
              </a:tabLst>
            </a:pPr>
            <a:r>
              <a:rPr sz="2400" dirty="0">
                <a:latin typeface="Arial"/>
                <a:cs typeface="Arial"/>
              </a:rPr>
              <a:t>-	</a:t>
            </a:r>
            <a:r>
              <a:rPr sz="2400" spc="-5" dirty="0">
                <a:latin typeface="Arial"/>
                <a:cs typeface="Arial"/>
              </a:rPr>
              <a:t>Concurency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transparency</a:t>
            </a:r>
            <a:endParaRPr sz="2400" dirty="0">
              <a:latin typeface="Arial"/>
              <a:cs typeface="Arial"/>
            </a:endParaRPr>
          </a:p>
          <a:p>
            <a:pPr marL="291439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Beberapa proses dapat sama-sama menggunakan</a:t>
            </a:r>
            <a:r>
              <a:rPr sz="2400" spc="16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suatu</a:t>
            </a:r>
            <a:endParaRPr sz="2400" dirty="0">
              <a:latin typeface="Arial"/>
              <a:cs typeface="Arial"/>
            </a:endParaRPr>
          </a:p>
          <a:p>
            <a:pPr marL="228580">
              <a:spcBef>
                <a:spcPts val="1440"/>
              </a:spcBef>
            </a:pPr>
            <a:r>
              <a:rPr sz="2400" i="1" spc="-5" dirty="0">
                <a:latin typeface="Arial"/>
                <a:cs typeface="Arial"/>
              </a:rPr>
              <a:t>resource </a:t>
            </a:r>
            <a:r>
              <a:rPr sz="2400" spc="-5" dirty="0">
                <a:latin typeface="Arial"/>
                <a:cs typeface="Arial"/>
              </a:rPr>
              <a:t>tanpa saling</a:t>
            </a:r>
            <a:r>
              <a:rPr sz="2400" spc="55" dirty="0">
                <a:latin typeface="Arial"/>
                <a:cs typeface="Arial"/>
              </a:rPr>
              <a:t> </a:t>
            </a:r>
            <a:r>
              <a:rPr sz="2400" spc="-5" dirty="0" err="1">
                <a:latin typeface="Arial"/>
                <a:cs typeface="Arial"/>
              </a:rPr>
              <a:t>interferensi</a:t>
            </a:r>
            <a:r>
              <a:rPr sz="2400" spc="-5" dirty="0" smtClean="0">
                <a:latin typeface="Arial"/>
                <a:cs typeface="Arial"/>
              </a:rPr>
              <a:t>.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24433" y="987806"/>
            <a:ext cx="8511539" cy="47656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4614" indent="-269851">
              <a:buChar char="-"/>
              <a:tabLst>
                <a:tab pos="293978" algn="l"/>
                <a:tab pos="294614" algn="l"/>
              </a:tabLst>
            </a:pPr>
            <a:r>
              <a:rPr sz="2400" spc="-5" dirty="0">
                <a:latin typeface="Arial"/>
                <a:cs typeface="Arial"/>
              </a:rPr>
              <a:t>Failure</a:t>
            </a:r>
            <a:r>
              <a:rPr sz="2400" spc="-21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transparency</a:t>
            </a:r>
            <a:endParaRPr sz="2400">
              <a:latin typeface="Arial"/>
              <a:cs typeface="Arial"/>
            </a:endParaRPr>
          </a:p>
          <a:p>
            <a:pPr marL="276200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Pemakai dan pemrogram aplikasi dapat</a:t>
            </a:r>
            <a:r>
              <a:rPr sz="2400" spc="1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menyelesaikan</a:t>
            </a:r>
            <a:endParaRPr sz="2400">
              <a:latin typeface="Arial"/>
              <a:cs typeface="Arial"/>
            </a:endParaRPr>
          </a:p>
          <a:p>
            <a:pPr marL="241278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tugasnya walaupun ada kegagalan hardware </a:t>
            </a:r>
            <a:r>
              <a:rPr sz="2400" dirty="0">
                <a:latin typeface="Arial"/>
                <a:cs typeface="Arial"/>
              </a:rPr>
              <a:t>atau</a:t>
            </a:r>
            <a:r>
              <a:rPr sz="2400" spc="1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software.</a:t>
            </a:r>
            <a:endParaRPr sz="2400">
              <a:latin typeface="Arial"/>
              <a:cs typeface="Arial"/>
            </a:endParaRPr>
          </a:p>
          <a:p>
            <a:pPr marL="294614" indent="-269851">
              <a:spcBef>
                <a:spcPts val="1440"/>
              </a:spcBef>
              <a:buChar char="-"/>
              <a:tabLst>
                <a:tab pos="293978" algn="l"/>
                <a:tab pos="294614" algn="l"/>
              </a:tabLst>
            </a:pPr>
            <a:r>
              <a:rPr sz="2400" spc="-5" dirty="0">
                <a:latin typeface="Arial"/>
                <a:cs typeface="Arial"/>
              </a:rPr>
              <a:t>Performance transparency</a:t>
            </a:r>
            <a:endParaRPr sz="2400">
              <a:latin typeface="Arial"/>
              <a:cs typeface="Arial"/>
            </a:endParaRPr>
          </a:p>
          <a:p>
            <a:pPr marL="241278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Sistem dapat dikonfigurasi ulang untuk meningkatkan</a:t>
            </a:r>
            <a:r>
              <a:rPr sz="2400" spc="191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unjuk</a:t>
            </a:r>
            <a:endParaRPr sz="2400">
              <a:latin typeface="Arial"/>
              <a:cs typeface="Arial"/>
            </a:endParaRPr>
          </a:p>
          <a:p>
            <a:pPr marL="241278">
              <a:spcBef>
                <a:spcPts val="1440"/>
              </a:spcBef>
            </a:pPr>
            <a:r>
              <a:rPr sz="2400" dirty="0">
                <a:latin typeface="Arial"/>
                <a:cs typeface="Arial"/>
              </a:rPr>
              <a:t>kerja, </a:t>
            </a:r>
            <a:r>
              <a:rPr sz="2400" spc="-5" dirty="0">
                <a:latin typeface="Arial"/>
                <a:cs typeface="Arial"/>
              </a:rPr>
              <a:t>sejalan dengan perubahan beban</a:t>
            </a:r>
            <a:r>
              <a:rPr sz="2400" spc="9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sistem.</a:t>
            </a:r>
            <a:endParaRPr sz="2400">
              <a:latin typeface="Arial"/>
              <a:cs typeface="Arial"/>
            </a:endParaRPr>
          </a:p>
          <a:p>
            <a:pPr marL="12699">
              <a:spcBef>
                <a:spcPts val="1440"/>
              </a:spcBef>
              <a:tabLst>
                <a:tab pos="283820" algn="l"/>
              </a:tabLst>
            </a:pPr>
            <a:r>
              <a:rPr sz="2400" i="1" dirty="0">
                <a:latin typeface="Arial"/>
                <a:cs typeface="Arial"/>
              </a:rPr>
              <a:t>-	</a:t>
            </a:r>
            <a:r>
              <a:rPr sz="2400" i="1" spc="-5" dirty="0">
                <a:latin typeface="Arial"/>
                <a:cs typeface="Arial"/>
              </a:rPr>
              <a:t>Scaling transparency</a:t>
            </a:r>
            <a:r>
              <a:rPr sz="2400" i="1" spc="-10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241278" marR="5080" indent="34922">
              <a:lnSpc>
                <a:spcPct val="150000"/>
              </a:lnSpc>
            </a:pPr>
            <a:r>
              <a:rPr sz="2400" spc="-5" dirty="0">
                <a:latin typeface="Arial"/>
                <a:cs typeface="Arial"/>
              </a:rPr>
              <a:t>Sistem dan aplikasi mudah bertambah luas tanpa perubahan  </a:t>
            </a:r>
            <a:r>
              <a:rPr sz="2400" dirty="0">
                <a:latin typeface="Arial"/>
                <a:cs typeface="Arial"/>
              </a:rPr>
              <a:t>struktur sistem </a:t>
            </a:r>
            <a:r>
              <a:rPr sz="2400" spc="-5" dirty="0">
                <a:latin typeface="Arial"/>
                <a:cs typeface="Arial"/>
              </a:rPr>
              <a:t>dan algoritma</a:t>
            </a:r>
            <a:r>
              <a:rPr sz="2400" spc="-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aplikasi.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2" y="1313435"/>
            <a:ext cx="9157970" cy="37010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>
              <a:tabLst>
                <a:tab pos="448905" algn="l"/>
              </a:tabLst>
            </a:pPr>
            <a:r>
              <a:rPr sz="2400" b="1" dirty="0">
                <a:latin typeface="Arial"/>
                <a:cs typeface="Arial"/>
              </a:rPr>
              <a:t>b.	Communication</a:t>
            </a:r>
            <a:endParaRPr sz="2400">
              <a:latin typeface="Arial"/>
              <a:cs typeface="Arial"/>
            </a:endParaRPr>
          </a:p>
          <a:p>
            <a:pPr>
              <a:spcBef>
                <a:spcPts val="25"/>
              </a:spcBef>
            </a:pPr>
            <a:endParaRPr sz="3000">
              <a:latin typeface="Times New Roman"/>
              <a:cs typeface="Times New Roman"/>
            </a:endParaRPr>
          </a:p>
          <a:p>
            <a:pPr marL="12699" marR="273661"/>
            <a:r>
              <a:rPr sz="2400" spc="-5" dirty="0">
                <a:latin typeface="Arial"/>
                <a:cs typeface="Arial"/>
              </a:rPr>
              <a:t>Komponen pada </a:t>
            </a:r>
            <a:r>
              <a:rPr sz="2400" dirty="0">
                <a:latin typeface="Arial"/>
                <a:cs typeface="Arial"/>
              </a:rPr>
              <a:t>sistem </a:t>
            </a:r>
            <a:r>
              <a:rPr sz="2400" spc="-5" dirty="0">
                <a:latin typeface="Arial"/>
                <a:cs typeface="Arial"/>
              </a:rPr>
              <a:t>terdistribusi harus melakukan komunikasi  dalam suatu urutan sebagai berikut</a:t>
            </a:r>
            <a:r>
              <a:rPr sz="2400" spc="7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281914" indent="-269216">
              <a:spcBef>
                <a:spcPts val="90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dirty="0">
                <a:latin typeface="Arial"/>
                <a:cs typeface="Arial"/>
              </a:rPr>
              <a:t>Infrastruktur </a:t>
            </a:r>
            <a:r>
              <a:rPr sz="2400" spc="-5" dirty="0">
                <a:latin typeface="Arial"/>
                <a:cs typeface="Arial"/>
              </a:rPr>
              <a:t>jaringan (interkoneksi dan </a:t>
            </a:r>
            <a:r>
              <a:rPr sz="2400" dirty="0">
                <a:latin typeface="Arial"/>
                <a:cs typeface="Arial"/>
              </a:rPr>
              <a:t>software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jaringan)</a:t>
            </a:r>
            <a:endParaRPr sz="2400">
              <a:latin typeface="Arial"/>
              <a:cs typeface="Arial"/>
            </a:endParaRPr>
          </a:p>
          <a:p>
            <a:pPr marL="281914" indent="-269216">
              <a:spcBef>
                <a:spcPts val="144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>
                <a:latin typeface="Arial"/>
                <a:cs typeface="Arial"/>
              </a:rPr>
              <a:t>Metode dan Model komunikasi yang</a:t>
            </a:r>
            <a:r>
              <a:rPr sz="2400" spc="9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cocok</a:t>
            </a:r>
            <a:endParaRPr sz="2400">
              <a:latin typeface="Arial"/>
              <a:cs typeface="Arial"/>
            </a:endParaRPr>
          </a:p>
          <a:p>
            <a:pPr marL="263502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Metode komunikasi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Send, Receive, Remote Procedure</a:t>
            </a:r>
            <a:r>
              <a:rPr sz="2400" spc="14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Call</a:t>
            </a:r>
            <a:endParaRPr sz="2400">
              <a:latin typeface="Arial"/>
              <a:cs typeface="Arial"/>
            </a:endParaRPr>
          </a:p>
          <a:p>
            <a:pPr marL="281914" indent="-269216">
              <a:spcBef>
                <a:spcPts val="144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>
                <a:latin typeface="Arial"/>
                <a:cs typeface="Arial"/>
              </a:rPr>
              <a:t>Model Komunikasi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client </a:t>
            </a:r>
            <a:r>
              <a:rPr sz="2400" dirty="0">
                <a:latin typeface="Arial"/>
                <a:cs typeface="Arial"/>
              </a:rPr>
              <a:t>- </a:t>
            </a:r>
            <a:r>
              <a:rPr sz="2400" spc="-5" dirty="0">
                <a:latin typeface="Arial"/>
                <a:cs typeface="Arial"/>
              </a:rPr>
              <a:t>server communication,</a:t>
            </a:r>
            <a:r>
              <a:rPr sz="2400" spc="2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groupmulticast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3" y="668147"/>
            <a:ext cx="8982075" cy="4524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>
              <a:tabLst>
                <a:tab pos="433666" algn="l"/>
              </a:tabLst>
            </a:pPr>
            <a:r>
              <a:rPr sz="2400" b="1" spc="-5" dirty="0">
                <a:latin typeface="Arial"/>
                <a:cs typeface="Arial"/>
              </a:rPr>
              <a:t>c.	Performance </a:t>
            </a:r>
            <a:r>
              <a:rPr sz="2400" b="1" dirty="0">
                <a:latin typeface="Arial"/>
                <a:cs typeface="Arial"/>
              </a:rPr>
              <a:t>and</a:t>
            </a:r>
            <a:r>
              <a:rPr sz="2400" b="1" spc="10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Scalability</a:t>
            </a:r>
            <a:endParaRPr sz="2400">
              <a:latin typeface="Arial"/>
              <a:cs typeface="Arial"/>
            </a:endParaRPr>
          </a:p>
          <a:p>
            <a:pPr>
              <a:spcBef>
                <a:spcPts val="10"/>
              </a:spcBef>
            </a:pPr>
            <a:endParaRPr sz="3100">
              <a:latin typeface="Times New Roman"/>
              <a:cs typeface="Times New Roman"/>
            </a:endParaRPr>
          </a:p>
          <a:p>
            <a:pPr marL="12699"/>
            <a:r>
              <a:rPr sz="2400" dirty="0">
                <a:latin typeface="Arial"/>
                <a:cs typeface="Arial"/>
              </a:rPr>
              <a:t>Faktor </a:t>
            </a:r>
            <a:r>
              <a:rPr sz="2400" spc="-5" dirty="0">
                <a:latin typeface="Arial"/>
                <a:cs typeface="Arial"/>
              </a:rPr>
              <a:t>yang mempengaruhi kinerja (performance)</a:t>
            </a:r>
            <a:r>
              <a:rPr sz="2400" spc="9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281914" indent="-269216">
              <a:spcBef>
                <a:spcPts val="144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>
                <a:latin typeface="Arial"/>
                <a:cs typeface="Arial"/>
              </a:rPr>
              <a:t>Kinerja </a:t>
            </a:r>
            <a:r>
              <a:rPr sz="2400" dirty="0">
                <a:latin typeface="Arial"/>
                <a:cs typeface="Arial"/>
              </a:rPr>
              <a:t>dari </a:t>
            </a:r>
            <a:r>
              <a:rPr sz="2400" spc="-5" dirty="0">
                <a:latin typeface="Arial"/>
                <a:cs typeface="Arial"/>
              </a:rPr>
              <a:t>pada personal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workstations</a:t>
            </a:r>
            <a:endParaRPr sz="2400">
              <a:latin typeface="Arial"/>
              <a:cs typeface="Arial"/>
            </a:endParaRPr>
          </a:p>
          <a:p>
            <a:pPr marL="281914" indent="-269216">
              <a:spcBef>
                <a:spcPts val="144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>
                <a:latin typeface="Arial"/>
                <a:cs typeface="Arial"/>
              </a:rPr>
              <a:t>Kecepatan infrastruktur</a:t>
            </a:r>
            <a:r>
              <a:rPr sz="2400" spc="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komunikasi</a:t>
            </a:r>
            <a:endParaRPr sz="2400">
              <a:latin typeface="Arial"/>
              <a:cs typeface="Arial"/>
            </a:endParaRPr>
          </a:p>
          <a:p>
            <a:pPr marL="281914" indent="-269216">
              <a:spcBef>
                <a:spcPts val="144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>
                <a:latin typeface="Arial"/>
                <a:cs typeface="Arial"/>
              </a:rPr>
              <a:t>Fleksibilitas dalam membagi beban</a:t>
            </a:r>
            <a:r>
              <a:rPr sz="2400" spc="7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kerja</a:t>
            </a:r>
            <a:endParaRPr sz="2400">
              <a:latin typeface="Arial"/>
              <a:cs typeface="Arial"/>
            </a:endParaRPr>
          </a:p>
          <a:p>
            <a:pPr marL="1441958" marR="5080" indent="-1178456">
              <a:lnSpc>
                <a:spcPct val="150000"/>
              </a:lnSpc>
              <a:tabLst>
                <a:tab pos="7205975" algn="l"/>
              </a:tabLst>
            </a:pPr>
            <a:r>
              <a:rPr sz="2400" spc="-5" dirty="0">
                <a:latin typeface="Arial"/>
                <a:cs typeface="Arial"/>
              </a:rPr>
              <a:t>contoh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apabila terdapat prosesor (workstation) yang idle maka  da</a:t>
            </a:r>
            <a:r>
              <a:rPr sz="2400" spc="-15" dirty="0">
                <a:latin typeface="Arial"/>
                <a:cs typeface="Arial"/>
              </a:rPr>
              <a:t>p</a:t>
            </a:r>
            <a:r>
              <a:rPr sz="2400" dirty="0">
                <a:latin typeface="Arial"/>
                <a:cs typeface="Arial"/>
              </a:rPr>
              <a:t>at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di</a:t>
            </a:r>
            <a:r>
              <a:rPr sz="2400" spc="-15" dirty="0">
                <a:latin typeface="Arial"/>
                <a:cs typeface="Arial"/>
              </a:rPr>
              <a:t>a</a:t>
            </a:r>
            <a:r>
              <a:rPr sz="2400" spc="-5" dirty="0">
                <a:latin typeface="Arial"/>
                <a:cs typeface="Arial"/>
              </a:rPr>
              <a:t>l</a:t>
            </a:r>
            <a:r>
              <a:rPr sz="2400" spc="-15" dirty="0">
                <a:latin typeface="Arial"/>
                <a:cs typeface="Arial"/>
              </a:rPr>
              <a:t>o</a:t>
            </a:r>
            <a:r>
              <a:rPr sz="2400" spc="-5" dirty="0">
                <a:latin typeface="Arial"/>
                <a:cs typeface="Arial"/>
              </a:rPr>
              <a:t>kas</a:t>
            </a:r>
            <a:r>
              <a:rPr sz="2400" spc="-10" dirty="0">
                <a:latin typeface="Arial"/>
                <a:cs typeface="Arial"/>
              </a:rPr>
              <a:t>i</a:t>
            </a:r>
            <a:r>
              <a:rPr sz="2400" spc="-5" dirty="0">
                <a:latin typeface="Arial"/>
                <a:cs typeface="Arial"/>
              </a:rPr>
              <a:t>k</a:t>
            </a:r>
            <a:r>
              <a:rPr sz="2400" dirty="0">
                <a:latin typeface="Arial"/>
                <a:cs typeface="Arial"/>
              </a:rPr>
              <a:t>a</a:t>
            </a:r>
            <a:r>
              <a:rPr sz="2400" spc="-5" dirty="0">
                <a:latin typeface="Arial"/>
                <a:cs typeface="Arial"/>
              </a:rPr>
              <a:t>n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secara</a:t>
            </a:r>
            <a:r>
              <a:rPr sz="2400" dirty="0">
                <a:latin typeface="Arial"/>
                <a:cs typeface="Arial"/>
              </a:rPr>
              <a:t> otomatis</a:t>
            </a:r>
            <a:r>
              <a:rPr sz="2400" spc="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untuk</a:t>
            </a:r>
            <a:r>
              <a:rPr sz="2400" dirty="0">
                <a:latin typeface="Arial"/>
                <a:cs typeface="Arial"/>
              </a:rPr>
              <a:t>	</a:t>
            </a:r>
            <a:r>
              <a:rPr sz="2400" spc="-5" dirty="0">
                <a:latin typeface="Arial"/>
                <a:cs typeface="Arial"/>
              </a:rPr>
              <a:t>mengerjakan  </a:t>
            </a:r>
            <a:r>
              <a:rPr sz="2400" dirty="0">
                <a:latin typeface="Arial"/>
                <a:cs typeface="Arial"/>
              </a:rPr>
              <a:t>tugas-tugas</a:t>
            </a:r>
            <a:r>
              <a:rPr sz="2400" spc="-86" dirty="0">
                <a:latin typeface="Arial"/>
                <a:cs typeface="Arial"/>
              </a:rPr>
              <a:t> </a:t>
            </a:r>
            <a:r>
              <a:rPr sz="2400" spc="-30" dirty="0">
                <a:latin typeface="Arial"/>
                <a:cs typeface="Arial"/>
              </a:rPr>
              <a:t>user.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3" y="668147"/>
            <a:ext cx="8926195" cy="451405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/>
            <a:r>
              <a:rPr sz="2400" spc="-5" dirty="0">
                <a:latin typeface="Arial"/>
                <a:cs typeface="Arial"/>
              </a:rPr>
              <a:t>Scalability</a:t>
            </a:r>
            <a:endParaRPr sz="2400">
              <a:latin typeface="Arial"/>
              <a:cs typeface="Arial"/>
            </a:endParaRPr>
          </a:p>
          <a:p>
            <a:pPr marL="12699" marR="292709">
              <a:lnSpc>
                <a:spcPct val="150000"/>
              </a:lnSpc>
              <a:spcBef>
                <a:spcPts val="2134"/>
              </a:spcBef>
            </a:pPr>
            <a:r>
              <a:rPr sz="2400" spc="-5" dirty="0">
                <a:latin typeface="Arial"/>
                <a:cs typeface="Arial"/>
              </a:rPr>
              <a:t>Sistem </a:t>
            </a:r>
            <a:r>
              <a:rPr sz="2400" dirty="0">
                <a:latin typeface="Arial"/>
                <a:cs typeface="Arial"/>
              </a:rPr>
              <a:t>tetap </a:t>
            </a:r>
            <a:r>
              <a:rPr sz="2400" spc="-5" dirty="0">
                <a:latin typeface="Arial"/>
                <a:cs typeface="Arial"/>
              </a:rPr>
              <a:t>harus memperhatikan efesiensi walaupun terdapat  penambahan secara signifikan user </a:t>
            </a:r>
            <a:r>
              <a:rPr sz="2400" dirty="0">
                <a:latin typeface="Arial"/>
                <a:cs typeface="Arial"/>
              </a:rPr>
              <a:t>atau </a:t>
            </a:r>
            <a:r>
              <a:rPr sz="2400" spc="-5" dirty="0">
                <a:latin typeface="Arial"/>
                <a:cs typeface="Arial"/>
              </a:rPr>
              <a:t>sumber daya yang  terhubung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264136" marR="802569" indent="-251438">
              <a:lnSpc>
                <a:spcPts val="4319"/>
              </a:lnSpc>
              <a:spcBef>
                <a:spcPts val="38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>
                <a:latin typeface="Arial"/>
                <a:cs typeface="Arial"/>
              </a:rPr>
              <a:t>Cost (biaya) penambahan sumber daya (resources) harus  reasonable.</a:t>
            </a:r>
            <a:endParaRPr sz="2400">
              <a:latin typeface="Arial"/>
              <a:cs typeface="Arial"/>
            </a:endParaRPr>
          </a:p>
          <a:p>
            <a:pPr marL="281914" indent="-269216">
              <a:spcBef>
                <a:spcPts val="1055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>
                <a:latin typeface="Arial"/>
                <a:cs typeface="Arial"/>
              </a:rPr>
              <a:t>Penurunan kinerja (performance) diakibatkan oleh</a:t>
            </a:r>
            <a:r>
              <a:rPr sz="2400" spc="2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penambahan</a:t>
            </a:r>
            <a:endParaRPr sz="2400">
              <a:latin typeface="Arial"/>
              <a:cs typeface="Arial"/>
            </a:endParaRPr>
          </a:p>
          <a:p>
            <a:pPr marL="263502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user </a:t>
            </a:r>
            <a:r>
              <a:rPr sz="2400" dirty="0">
                <a:latin typeface="Arial"/>
                <a:cs typeface="Arial"/>
              </a:rPr>
              <a:t>atau </a:t>
            </a:r>
            <a:r>
              <a:rPr sz="2400" spc="-5" dirty="0">
                <a:latin typeface="Arial"/>
                <a:cs typeface="Arial"/>
              </a:rPr>
              <a:t>sumber daya harus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terkontrol.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3" y="706246"/>
            <a:ext cx="9078595" cy="555536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/>
            <a:r>
              <a:rPr sz="2400" b="1" spc="-5" dirty="0">
                <a:latin typeface="Arial"/>
                <a:cs typeface="Arial"/>
              </a:rPr>
              <a:t>d.</a:t>
            </a:r>
            <a:r>
              <a:rPr sz="2400" b="1" spc="-80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Heterogenity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 marL="12699">
              <a:spcBef>
                <a:spcPts val="1559"/>
              </a:spcBef>
            </a:pPr>
            <a:r>
              <a:rPr sz="2400" spc="-5" dirty="0">
                <a:latin typeface="Arial"/>
                <a:cs typeface="Arial"/>
              </a:rPr>
              <a:t>Aplikasi yang </a:t>
            </a:r>
            <a:r>
              <a:rPr sz="2400" dirty="0">
                <a:latin typeface="Arial"/>
                <a:cs typeface="Arial"/>
              </a:rPr>
              <a:t>terdistribusi </a:t>
            </a:r>
            <a:r>
              <a:rPr sz="2400" spc="-5" dirty="0">
                <a:latin typeface="Arial"/>
                <a:cs typeface="Arial"/>
              </a:rPr>
              <a:t>biasa berjalan dalam keberagaman</a:t>
            </a:r>
            <a:r>
              <a:rPr sz="2400" spc="1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281914" indent="-269216">
              <a:spcBef>
                <a:spcPts val="144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>
                <a:latin typeface="Arial"/>
                <a:cs typeface="Arial"/>
              </a:rPr>
              <a:t>Hardware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mainframes, workstations, </a:t>
            </a:r>
            <a:r>
              <a:rPr sz="2400" spc="-15" dirty="0">
                <a:latin typeface="Arial"/>
                <a:cs typeface="Arial"/>
              </a:rPr>
              <a:t>PC’s, </a:t>
            </a:r>
            <a:r>
              <a:rPr sz="2400" spc="-5" dirty="0">
                <a:latin typeface="Arial"/>
                <a:cs typeface="Arial"/>
              </a:rPr>
              <a:t>server</a:t>
            </a:r>
            <a:r>
              <a:rPr sz="2400" spc="1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dll.</a:t>
            </a:r>
            <a:endParaRPr sz="2400">
              <a:latin typeface="Arial"/>
              <a:cs typeface="Arial"/>
            </a:endParaRPr>
          </a:p>
          <a:p>
            <a:pPr marL="281914" indent="-269216">
              <a:spcBef>
                <a:spcPts val="144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>
                <a:latin typeface="Arial"/>
                <a:cs typeface="Arial"/>
              </a:rPr>
              <a:t>Software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UNIX, </a:t>
            </a:r>
            <a:r>
              <a:rPr sz="2400" dirty="0">
                <a:latin typeface="Arial"/>
                <a:cs typeface="Arial"/>
              </a:rPr>
              <a:t>MS </a:t>
            </a:r>
            <a:r>
              <a:rPr sz="2400" spc="-5" dirty="0">
                <a:latin typeface="Arial"/>
                <a:cs typeface="Arial"/>
              </a:rPr>
              <a:t>Windows, </a:t>
            </a:r>
            <a:r>
              <a:rPr sz="2400" dirty="0">
                <a:latin typeface="Arial"/>
                <a:cs typeface="Arial"/>
              </a:rPr>
              <a:t>IMB OS/2, </a:t>
            </a:r>
            <a:r>
              <a:rPr sz="2400" spc="-5" dirty="0">
                <a:latin typeface="Arial"/>
                <a:cs typeface="Arial"/>
              </a:rPr>
              <a:t>LINUX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dll.</a:t>
            </a:r>
            <a:endParaRPr sz="2400">
              <a:latin typeface="Arial"/>
              <a:cs typeface="Arial"/>
            </a:endParaRPr>
          </a:p>
          <a:p>
            <a:pPr marL="281914" indent="-269216">
              <a:spcBef>
                <a:spcPts val="144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>
                <a:latin typeface="Arial"/>
                <a:cs typeface="Arial"/>
              </a:rPr>
              <a:t>Devices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teller machine, </a:t>
            </a:r>
            <a:r>
              <a:rPr sz="2400" dirty="0">
                <a:latin typeface="Arial"/>
                <a:cs typeface="Arial"/>
              </a:rPr>
              <a:t>robot, sistem </a:t>
            </a:r>
            <a:r>
              <a:rPr sz="2400" spc="-5" dirty="0">
                <a:latin typeface="Arial"/>
                <a:cs typeface="Arial"/>
              </a:rPr>
              <a:t>manufacturing</a:t>
            </a:r>
            <a:r>
              <a:rPr sz="2400" spc="6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dll.</a:t>
            </a:r>
            <a:endParaRPr sz="2400">
              <a:latin typeface="Arial"/>
              <a:cs typeface="Arial"/>
            </a:endParaRPr>
          </a:p>
          <a:p>
            <a:pPr marL="281914" indent="-269216">
              <a:spcBef>
                <a:spcPts val="144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>
                <a:latin typeface="Arial"/>
                <a:cs typeface="Arial"/>
              </a:rPr>
              <a:t>Network dan Protocol </a:t>
            </a:r>
            <a:r>
              <a:rPr sz="2400" dirty="0">
                <a:latin typeface="Arial"/>
                <a:cs typeface="Arial"/>
              </a:rPr>
              <a:t>: Ethernet, </a:t>
            </a:r>
            <a:r>
              <a:rPr sz="2400" spc="-5" dirty="0">
                <a:latin typeface="Arial"/>
                <a:cs typeface="Arial"/>
              </a:rPr>
              <a:t>FDDI, </a:t>
            </a:r>
            <a:r>
              <a:rPr sz="2400" spc="-50" dirty="0">
                <a:latin typeface="Arial"/>
                <a:cs typeface="Arial"/>
              </a:rPr>
              <a:t>ATM, </a:t>
            </a:r>
            <a:r>
              <a:rPr sz="2400" spc="-5" dirty="0">
                <a:latin typeface="Arial"/>
                <a:cs typeface="Arial"/>
              </a:rPr>
              <a:t>TCP/IP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dll</a:t>
            </a:r>
            <a:endParaRPr sz="2400">
              <a:latin typeface="Arial"/>
              <a:cs typeface="Arial"/>
            </a:endParaRPr>
          </a:p>
          <a:p>
            <a:pPr>
              <a:spcBef>
                <a:spcPts val="5"/>
              </a:spcBef>
            </a:pPr>
            <a:endParaRPr sz="2500">
              <a:latin typeface="Times New Roman"/>
              <a:cs typeface="Times New Roman"/>
            </a:endParaRPr>
          </a:p>
          <a:p>
            <a:pPr marL="12699" marR="5080">
              <a:lnSpc>
                <a:spcPct val="150000"/>
              </a:lnSpc>
            </a:pPr>
            <a:r>
              <a:rPr sz="2400" spc="-5" dirty="0">
                <a:latin typeface="Arial"/>
                <a:cs typeface="Arial"/>
              </a:rPr>
              <a:t>Melihat keaneka ragaman di </a:t>
            </a:r>
            <a:r>
              <a:rPr sz="2400" dirty="0">
                <a:latin typeface="Arial"/>
                <a:cs typeface="Arial"/>
              </a:rPr>
              <a:t>atas </a:t>
            </a:r>
            <a:r>
              <a:rPr sz="2400" spc="-5" dirty="0">
                <a:latin typeface="Arial"/>
                <a:cs typeface="Arial"/>
              </a:rPr>
              <a:t>maka salah </a:t>
            </a:r>
            <a:r>
              <a:rPr sz="2400" dirty="0">
                <a:latin typeface="Arial"/>
                <a:cs typeface="Arial"/>
              </a:rPr>
              <a:t>satu </a:t>
            </a:r>
            <a:r>
              <a:rPr sz="2400" spc="-5" dirty="0">
                <a:latin typeface="Arial"/>
                <a:cs typeface="Arial"/>
              </a:rPr>
              <a:t>solusi yang bisa  diterapkan adalah Middleware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berfungsi sebagai jembatan untuk  komunikasi dan proses.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12339" y="884237"/>
            <a:ext cx="3933063" cy="289083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300732" y="4204462"/>
            <a:ext cx="569976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/>
            <a:r>
              <a:rPr spc="-5" dirty="0">
                <a:latin typeface="Arial"/>
                <a:cs typeface="Arial"/>
              </a:rPr>
              <a:t>Gambar 1.2: Arsitektur </a:t>
            </a:r>
            <a:r>
              <a:rPr spc="-10" dirty="0">
                <a:latin typeface="Arial"/>
                <a:cs typeface="Arial"/>
              </a:rPr>
              <a:t>sofware </a:t>
            </a:r>
            <a:r>
              <a:rPr spc="-5" dirty="0">
                <a:latin typeface="Arial"/>
                <a:cs typeface="Arial"/>
              </a:rPr>
              <a:t>pada </a:t>
            </a:r>
            <a:r>
              <a:rPr dirty="0">
                <a:latin typeface="Arial"/>
                <a:cs typeface="Arial"/>
              </a:rPr>
              <a:t>sistem </a:t>
            </a:r>
            <a:r>
              <a:rPr spc="-5" dirty="0">
                <a:latin typeface="Arial"/>
                <a:cs typeface="Arial"/>
              </a:rPr>
              <a:t>terdistribusi</a:t>
            </a:r>
            <a:endParaRPr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4" y="736346"/>
            <a:ext cx="8942705" cy="39703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/>
            <a:r>
              <a:rPr sz="2400" b="1" spc="-5" dirty="0">
                <a:latin typeface="Arial"/>
                <a:cs typeface="Arial"/>
              </a:rPr>
              <a:t>e.</a:t>
            </a:r>
            <a:r>
              <a:rPr sz="2400" b="1" spc="-90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Opennes</a:t>
            </a:r>
            <a:endParaRPr sz="2400" dirty="0">
              <a:latin typeface="Arial"/>
              <a:cs typeface="Arial"/>
            </a:endParaRPr>
          </a:p>
          <a:p>
            <a:pPr>
              <a:spcBef>
                <a:spcPts val="10"/>
              </a:spcBef>
            </a:pPr>
            <a:endParaRPr sz="3100" dirty="0">
              <a:latin typeface="Times New Roman"/>
              <a:cs typeface="Times New Roman"/>
            </a:endParaRPr>
          </a:p>
          <a:p>
            <a:pPr marL="12699"/>
            <a:r>
              <a:rPr sz="2400" spc="-5" dirty="0">
                <a:latin typeface="Arial"/>
                <a:cs typeface="Arial"/>
              </a:rPr>
              <a:t>Hal terpenting yang harus dimiliki oleh </a:t>
            </a:r>
            <a:r>
              <a:rPr sz="2400" dirty="0">
                <a:latin typeface="Arial"/>
                <a:cs typeface="Arial"/>
              </a:rPr>
              <a:t>sistem </a:t>
            </a:r>
            <a:r>
              <a:rPr sz="2400" spc="-5" dirty="0">
                <a:latin typeface="Arial"/>
                <a:cs typeface="Arial"/>
              </a:rPr>
              <a:t>terdistribusi</a:t>
            </a:r>
            <a:r>
              <a:rPr sz="2400" spc="2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adalah</a:t>
            </a:r>
            <a:endParaRPr sz="2400" dirty="0">
              <a:latin typeface="Arial"/>
              <a:cs typeface="Arial"/>
            </a:endParaRPr>
          </a:p>
          <a:p>
            <a:pPr marL="12699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opennes (keterbukaan) dan flexibility (fleksibilitas)</a:t>
            </a:r>
            <a:r>
              <a:rPr sz="2400" spc="1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</a:p>
          <a:p>
            <a:pPr marL="264136" indent="-251438">
              <a:spcBef>
                <a:spcPts val="144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 err="1" smtClean="0">
                <a:latin typeface="Arial"/>
                <a:cs typeface="Arial"/>
              </a:rPr>
              <a:t>Setiap</a:t>
            </a:r>
            <a:r>
              <a:rPr sz="2400" spc="-5" dirty="0" smtClean="0">
                <a:latin typeface="Arial"/>
                <a:cs typeface="Arial"/>
              </a:rPr>
              <a:t> </a:t>
            </a:r>
            <a:r>
              <a:rPr sz="2400" spc="-5" dirty="0" err="1" smtClean="0">
                <a:latin typeface="Arial"/>
                <a:cs typeface="Arial"/>
              </a:rPr>
              <a:t>layanan</a:t>
            </a:r>
            <a:r>
              <a:rPr sz="2400" spc="-5" dirty="0" smtClean="0">
                <a:latin typeface="Arial"/>
                <a:cs typeface="Arial"/>
              </a:rPr>
              <a:t> (services) </a:t>
            </a:r>
            <a:r>
              <a:rPr sz="2400" spc="-5" dirty="0" err="1" smtClean="0">
                <a:latin typeface="Arial"/>
                <a:cs typeface="Arial"/>
              </a:rPr>
              <a:t>harus</a:t>
            </a:r>
            <a:r>
              <a:rPr sz="2400" spc="-5" dirty="0" smtClean="0">
                <a:latin typeface="Arial"/>
                <a:cs typeface="Arial"/>
              </a:rPr>
              <a:t> </a:t>
            </a:r>
            <a:r>
              <a:rPr sz="2400" spc="-5" dirty="0" err="1" smtClean="0">
                <a:latin typeface="Arial"/>
                <a:cs typeface="Arial"/>
              </a:rPr>
              <a:t>dapat</a:t>
            </a:r>
            <a:r>
              <a:rPr sz="2400" spc="-5" dirty="0" smtClean="0">
                <a:latin typeface="Arial"/>
                <a:cs typeface="Arial"/>
              </a:rPr>
              <a:t> </a:t>
            </a:r>
            <a:r>
              <a:rPr sz="2400" spc="-5" dirty="0" err="1" smtClean="0">
                <a:latin typeface="Arial"/>
                <a:cs typeface="Arial"/>
              </a:rPr>
              <a:t>diakses</a:t>
            </a:r>
            <a:r>
              <a:rPr sz="2400" spc="-5" dirty="0" smtClean="0">
                <a:latin typeface="Arial"/>
                <a:cs typeface="Arial"/>
              </a:rPr>
              <a:t> </a:t>
            </a:r>
            <a:r>
              <a:rPr sz="2400" spc="-5" dirty="0" err="1" smtClean="0">
                <a:latin typeface="Arial"/>
                <a:cs typeface="Arial"/>
              </a:rPr>
              <a:t>oleh</a:t>
            </a:r>
            <a:r>
              <a:rPr sz="2400" spc="-5" dirty="0" smtClean="0">
                <a:latin typeface="Arial"/>
                <a:cs typeface="Arial"/>
              </a:rPr>
              <a:t> </a:t>
            </a:r>
            <a:r>
              <a:rPr sz="2400" spc="-5" dirty="0" err="1" smtClean="0">
                <a:latin typeface="Arial"/>
                <a:cs typeface="Arial"/>
              </a:rPr>
              <a:t>semua</a:t>
            </a:r>
            <a:r>
              <a:rPr sz="2400" spc="195" dirty="0" smtClean="0">
                <a:latin typeface="Arial"/>
                <a:cs typeface="Arial"/>
              </a:rPr>
              <a:t> </a:t>
            </a:r>
            <a:r>
              <a:rPr sz="2400" spc="-30" dirty="0" smtClean="0">
                <a:latin typeface="Arial"/>
                <a:cs typeface="Arial"/>
              </a:rPr>
              <a:t>user.</a:t>
            </a:r>
            <a:endParaRPr sz="2400" dirty="0" smtClean="0">
              <a:latin typeface="Arial"/>
              <a:cs typeface="Arial"/>
            </a:endParaRPr>
          </a:p>
          <a:p>
            <a:pPr marL="281914" indent="-269216">
              <a:spcBef>
                <a:spcPts val="144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 err="1" smtClean="0">
                <a:latin typeface="Arial"/>
                <a:cs typeface="Arial"/>
              </a:rPr>
              <a:t>Mudah</a:t>
            </a:r>
            <a:r>
              <a:rPr sz="2400" spc="-5" dirty="0" smtClean="0">
                <a:latin typeface="Arial"/>
                <a:cs typeface="Arial"/>
              </a:rPr>
              <a:t> </a:t>
            </a:r>
            <a:r>
              <a:rPr sz="2400" spc="-5" dirty="0" err="1" smtClean="0">
                <a:latin typeface="Arial"/>
                <a:cs typeface="Arial"/>
              </a:rPr>
              <a:t>dalam</a:t>
            </a:r>
            <a:r>
              <a:rPr sz="2400" spc="-5" dirty="0" smtClean="0">
                <a:latin typeface="Arial"/>
                <a:cs typeface="Arial"/>
              </a:rPr>
              <a:t> </a:t>
            </a:r>
            <a:r>
              <a:rPr sz="2400" spc="-5" dirty="0" err="1" smtClean="0">
                <a:latin typeface="Arial"/>
                <a:cs typeface="Arial"/>
              </a:rPr>
              <a:t>implementasi</a:t>
            </a:r>
            <a:r>
              <a:rPr sz="2400" spc="-5" dirty="0" smtClean="0">
                <a:latin typeface="Arial"/>
                <a:cs typeface="Arial"/>
              </a:rPr>
              <a:t>, install </a:t>
            </a:r>
            <a:endParaRPr sz="2400" dirty="0" smtClean="0">
              <a:latin typeface="Arial"/>
              <a:cs typeface="Arial"/>
            </a:endParaRPr>
          </a:p>
          <a:p>
            <a:pPr marL="264136" marR="126353" indent="-251438">
              <a:lnSpc>
                <a:spcPct val="150000"/>
              </a:lnSpc>
              <a:buChar char="-"/>
              <a:tabLst>
                <a:tab pos="281914" algn="l"/>
                <a:tab pos="282550" algn="l"/>
              </a:tabLst>
            </a:pPr>
            <a:r>
              <a:rPr sz="2400" spc="-5" dirty="0" smtClean="0">
                <a:latin typeface="Arial"/>
                <a:cs typeface="Arial"/>
              </a:rPr>
              <a:t>User </a:t>
            </a:r>
            <a:r>
              <a:rPr sz="2400" spc="-5" dirty="0" err="1" smtClean="0">
                <a:latin typeface="Arial"/>
                <a:cs typeface="Arial"/>
              </a:rPr>
              <a:t>dapat</a:t>
            </a:r>
            <a:r>
              <a:rPr sz="2400" spc="-5" dirty="0" smtClean="0">
                <a:latin typeface="Arial"/>
                <a:cs typeface="Arial"/>
              </a:rPr>
              <a:t> </a:t>
            </a:r>
            <a:r>
              <a:rPr sz="2400" spc="-5" dirty="0" err="1" smtClean="0">
                <a:latin typeface="Arial"/>
                <a:cs typeface="Arial"/>
              </a:rPr>
              <a:t>membuat</a:t>
            </a:r>
            <a:r>
              <a:rPr sz="2400" spc="-5" dirty="0" smtClean="0">
                <a:latin typeface="Arial"/>
                <a:cs typeface="Arial"/>
              </a:rPr>
              <a:t> </a:t>
            </a:r>
            <a:r>
              <a:rPr sz="2400" spc="-5" dirty="0" err="1" smtClean="0">
                <a:latin typeface="Arial"/>
                <a:cs typeface="Arial"/>
              </a:rPr>
              <a:t>dan</a:t>
            </a:r>
            <a:r>
              <a:rPr sz="2400" spc="-5" dirty="0" smtClean="0">
                <a:latin typeface="Arial"/>
                <a:cs typeface="Arial"/>
              </a:rPr>
              <a:t> </a:t>
            </a:r>
            <a:r>
              <a:rPr sz="2400" spc="-5" dirty="0" err="1" smtClean="0">
                <a:latin typeface="Arial"/>
                <a:cs typeface="Arial"/>
              </a:rPr>
              <a:t>menginstall</a:t>
            </a:r>
            <a:r>
              <a:rPr sz="2400" spc="-5" dirty="0" smtClean="0">
                <a:latin typeface="Arial"/>
                <a:cs typeface="Arial"/>
              </a:rPr>
              <a:t> service yang </a:t>
            </a:r>
            <a:r>
              <a:rPr sz="2400" spc="-5" dirty="0" err="1" smtClean="0">
                <a:latin typeface="Arial"/>
                <a:cs typeface="Arial"/>
              </a:rPr>
              <a:t>telah</a:t>
            </a:r>
            <a:r>
              <a:rPr sz="2400" spc="-5" dirty="0" smtClean="0">
                <a:latin typeface="Arial"/>
                <a:cs typeface="Arial"/>
              </a:rPr>
              <a:t> </a:t>
            </a:r>
            <a:r>
              <a:rPr sz="2400" spc="-5" dirty="0" err="1" smtClean="0">
                <a:latin typeface="Arial"/>
                <a:cs typeface="Arial"/>
              </a:rPr>
              <a:t>dibuat</a:t>
            </a:r>
            <a:r>
              <a:rPr sz="2400" spc="-5" dirty="0" smtClean="0">
                <a:latin typeface="Arial"/>
                <a:cs typeface="Arial"/>
              </a:rPr>
              <a:t>  </a:t>
            </a:r>
            <a:r>
              <a:rPr sz="2400" spc="-5" dirty="0" err="1" smtClean="0">
                <a:latin typeface="Arial"/>
                <a:cs typeface="Arial"/>
              </a:rPr>
              <a:t>oleh</a:t>
            </a:r>
            <a:r>
              <a:rPr sz="2400" spc="-5" dirty="0" smtClean="0">
                <a:latin typeface="Arial"/>
                <a:cs typeface="Arial"/>
              </a:rPr>
              <a:t> user</a:t>
            </a:r>
            <a:r>
              <a:rPr sz="2400" spc="-50" dirty="0" smtClean="0">
                <a:latin typeface="Arial"/>
                <a:cs typeface="Arial"/>
              </a:rPr>
              <a:t> </a:t>
            </a:r>
            <a:r>
              <a:rPr sz="2400" dirty="0" err="1" smtClean="0">
                <a:latin typeface="Arial"/>
                <a:cs typeface="Arial"/>
              </a:rPr>
              <a:t>tersebut</a:t>
            </a:r>
            <a:r>
              <a:rPr sz="2400" dirty="0" smtClean="0">
                <a:latin typeface="Arial"/>
                <a:cs typeface="Arial"/>
              </a:rPr>
              <a:t>.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88539" y="1346251"/>
            <a:ext cx="3856863" cy="30431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834132" y="4669791"/>
            <a:ext cx="4758055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/>
            <a:r>
              <a:rPr spc="-5" dirty="0">
                <a:latin typeface="Arial"/>
                <a:cs typeface="Arial"/>
              </a:rPr>
              <a:t>Gambar 1.3: Sistem </a:t>
            </a:r>
            <a:r>
              <a:rPr spc="-21" dirty="0">
                <a:latin typeface="Arial"/>
                <a:cs typeface="Arial"/>
              </a:rPr>
              <a:t>Terdistribusi </a:t>
            </a:r>
            <a:r>
              <a:rPr spc="-5" dirty="0">
                <a:latin typeface="Arial"/>
                <a:cs typeface="Arial"/>
              </a:rPr>
              <a:t>pada dua</a:t>
            </a:r>
            <a:r>
              <a:rPr spc="25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titik</a:t>
            </a:r>
            <a:endParaRPr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3" y="1298703"/>
            <a:ext cx="7738109" cy="2621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/>
            <a:r>
              <a:rPr sz="2400" spc="-5" dirty="0">
                <a:latin typeface="Arial"/>
                <a:cs typeface="Arial"/>
              </a:rPr>
              <a:t>Aspek kunci pada opennes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264136" indent="-251438">
              <a:spcBef>
                <a:spcPts val="1440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dirty="0">
                <a:latin typeface="Arial"/>
                <a:cs typeface="Arial"/>
              </a:rPr>
              <a:t>Interface </a:t>
            </a:r>
            <a:r>
              <a:rPr sz="2400" spc="-5" dirty="0">
                <a:latin typeface="Arial"/>
                <a:cs typeface="Arial"/>
              </a:rPr>
              <a:t>dan Protocol yang standard (seperti</a:t>
            </a:r>
            <a:r>
              <a:rPr sz="2400" spc="7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protokol</a:t>
            </a:r>
            <a:endParaRPr sz="2400">
              <a:latin typeface="Arial"/>
              <a:cs typeface="Arial"/>
            </a:endParaRPr>
          </a:p>
          <a:p>
            <a:pPr marL="263502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komunikasi di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internet)</a:t>
            </a:r>
            <a:endParaRPr sz="2400">
              <a:latin typeface="Arial"/>
              <a:cs typeface="Arial"/>
            </a:endParaRPr>
          </a:p>
          <a:p>
            <a:pPr marL="264136" marR="5080" indent="-251438">
              <a:lnSpc>
                <a:spcPts val="4319"/>
              </a:lnSpc>
              <a:spcBef>
                <a:spcPts val="384"/>
              </a:spcBef>
              <a:buChar char="-"/>
              <a:tabLst>
                <a:tab pos="281914" algn="l"/>
                <a:tab pos="282550" algn="l"/>
              </a:tabLst>
            </a:pPr>
            <a:r>
              <a:rPr sz="2400" spc="-5" dirty="0">
                <a:latin typeface="Arial"/>
                <a:cs typeface="Arial"/>
              </a:rPr>
              <a:t>Support terhadap keanekaragaman. (dengan membuat  midleware seperti</a:t>
            </a:r>
            <a:r>
              <a:rPr sz="2400" spc="21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CORBA)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2" y="919608"/>
            <a:ext cx="9093200" cy="4924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65093" indent="-352394">
              <a:buAutoNum type="alphaLcPeriod" startAt="6"/>
              <a:tabLst>
                <a:tab pos="365093" algn="l"/>
                <a:tab pos="365728" algn="l"/>
              </a:tabLst>
            </a:pPr>
            <a:r>
              <a:rPr sz="2400" b="1" dirty="0">
                <a:latin typeface="Arial"/>
                <a:cs typeface="Arial"/>
              </a:rPr>
              <a:t>Reliability </a:t>
            </a:r>
            <a:r>
              <a:rPr sz="2400" b="1" spc="-5" dirty="0">
                <a:latin typeface="Arial"/>
                <a:cs typeface="Arial"/>
              </a:rPr>
              <a:t>dan Fault</a:t>
            </a:r>
            <a:r>
              <a:rPr sz="2400" b="1" spc="-70" dirty="0">
                <a:latin typeface="Arial"/>
                <a:cs typeface="Arial"/>
              </a:rPr>
              <a:t> </a:t>
            </a:r>
            <a:r>
              <a:rPr sz="2400" b="1" spc="-25" dirty="0">
                <a:latin typeface="Arial"/>
                <a:cs typeface="Arial"/>
              </a:rPr>
              <a:t>Tolerance</a:t>
            </a:r>
            <a:endParaRPr sz="2400">
              <a:latin typeface="Arial"/>
              <a:cs typeface="Arial"/>
            </a:endParaRPr>
          </a:p>
          <a:p>
            <a:pPr>
              <a:spcBef>
                <a:spcPts val="25"/>
              </a:spcBef>
              <a:buFont typeface="Arial"/>
              <a:buAutoNum type="alphaLcPeriod" startAt="6"/>
            </a:pPr>
            <a:endParaRPr sz="2400">
              <a:latin typeface="Times New Roman"/>
              <a:cs typeface="Times New Roman"/>
            </a:endParaRPr>
          </a:p>
          <a:p>
            <a:pPr marL="349219" marR="1099088" indent="-17144">
              <a:lnSpc>
                <a:spcPts val="2680"/>
              </a:lnSpc>
            </a:pPr>
            <a:r>
              <a:rPr sz="2400" spc="-10" dirty="0">
                <a:latin typeface="Arial"/>
                <a:cs typeface="Arial"/>
              </a:rPr>
              <a:t>Availability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kalau mesin mati (down), </a:t>
            </a:r>
            <a:r>
              <a:rPr sz="2400" dirty="0">
                <a:latin typeface="Arial"/>
                <a:cs typeface="Arial"/>
              </a:rPr>
              <a:t>sistem tetap </a:t>
            </a:r>
            <a:r>
              <a:rPr sz="2400" spc="-5" dirty="0">
                <a:latin typeface="Arial"/>
                <a:cs typeface="Arial"/>
              </a:rPr>
              <a:t>harus  berjalan dengan jumlah layananan yang</a:t>
            </a:r>
            <a:r>
              <a:rPr sz="2400" spc="9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tersisa.</a:t>
            </a:r>
            <a:endParaRPr sz="2400">
              <a:latin typeface="Arial"/>
              <a:cs typeface="Arial"/>
            </a:endParaRPr>
          </a:p>
          <a:p>
            <a:pPr>
              <a:spcBef>
                <a:spcPts val="40"/>
              </a:spcBef>
            </a:pPr>
            <a:endParaRPr sz="2300">
              <a:latin typeface="Times New Roman"/>
              <a:cs typeface="Times New Roman"/>
            </a:endParaRPr>
          </a:p>
          <a:p>
            <a:pPr marL="599387" marR="617165" lvl="1" indent="-250168">
              <a:lnSpc>
                <a:spcPts val="2680"/>
              </a:lnSpc>
              <a:buChar char="-"/>
              <a:tabLst>
                <a:tab pos="619070" algn="l"/>
                <a:tab pos="619705" algn="l"/>
              </a:tabLst>
            </a:pPr>
            <a:r>
              <a:rPr sz="2400" spc="-5" dirty="0">
                <a:latin typeface="Arial"/>
                <a:cs typeface="Arial"/>
              </a:rPr>
              <a:t>Komponen yang sangat vital </a:t>
            </a:r>
            <a:r>
              <a:rPr sz="2400" dirty="0">
                <a:latin typeface="Arial"/>
                <a:cs typeface="Arial"/>
              </a:rPr>
              <a:t>(critical </a:t>
            </a:r>
            <a:r>
              <a:rPr sz="2400" spc="-5" dirty="0">
                <a:latin typeface="Arial"/>
                <a:cs typeface="Arial"/>
              </a:rPr>
              <a:t>resources) berjumlah  seminimal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mungkin.</a:t>
            </a:r>
            <a:endParaRPr sz="2400">
              <a:latin typeface="Arial"/>
              <a:cs typeface="Arial"/>
            </a:endParaRPr>
          </a:p>
          <a:p>
            <a:pPr lvl="1">
              <a:spcBef>
                <a:spcPts val="15"/>
              </a:spcBef>
              <a:buFont typeface="Arial"/>
              <a:buChar char="-"/>
            </a:pPr>
            <a:endParaRPr sz="2300">
              <a:latin typeface="Times New Roman"/>
              <a:cs typeface="Times New Roman"/>
            </a:endParaRPr>
          </a:p>
          <a:p>
            <a:pPr marL="599387" marR="1072419" lvl="1" indent="-250168">
              <a:lnSpc>
                <a:spcPts val="2690"/>
              </a:lnSpc>
              <a:spcBef>
                <a:spcPts val="5"/>
              </a:spcBef>
              <a:buChar char="-"/>
              <a:tabLst>
                <a:tab pos="619070" algn="l"/>
                <a:tab pos="619705" algn="l"/>
              </a:tabLst>
            </a:pPr>
            <a:r>
              <a:rPr sz="2400" spc="-5" dirty="0">
                <a:latin typeface="Arial"/>
                <a:cs typeface="Arial"/>
              </a:rPr>
              <a:t>Software dan Hardware harus direplikasi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kalau </a:t>
            </a:r>
            <a:r>
              <a:rPr sz="2400" dirty="0">
                <a:latin typeface="Arial"/>
                <a:cs typeface="Arial"/>
              </a:rPr>
              <a:t>terjadi  </a:t>
            </a:r>
            <a:r>
              <a:rPr sz="2400" spc="-5" dirty="0">
                <a:latin typeface="Arial"/>
                <a:cs typeface="Arial"/>
              </a:rPr>
              <a:t>kegagalan </a:t>
            </a:r>
            <a:r>
              <a:rPr sz="2400" dirty="0">
                <a:latin typeface="Arial"/>
                <a:cs typeface="Arial"/>
              </a:rPr>
              <a:t>/ </a:t>
            </a:r>
            <a:r>
              <a:rPr sz="2400" spc="-5" dirty="0">
                <a:latin typeface="Arial"/>
                <a:cs typeface="Arial"/>
              </a:rPr>
              <a:t>error maka yang lain akan</a:t>
            </a:r>
            <a:r>
              <a:rPr sz="2400" spc="114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menangani.</a:t>
            </a:r>
            <a:endParaRPr sz="2400">
              <a:latin typeface="Arial"/>
              <a:cs typeface="Arial"/>
            </a:endParaRPr>
          </a:p>
          <a:p>
            <a:pPr lvl="1">
              <a:spcBef>
                <a:spcPts val="55"/>
              </a:spcBef>
              <a:buFont typeface="Arial"/>
              <a:buChar char="-"/>
            </a:pPr>
            <a:endParaRPr sz="2100">
              <a:latin typeface="Times New Roman"/>
              <a:cs typeface="Times New Roman"/>
            </a:endParaRPr>
          </a:p>
          <a:p>
            <a:pPr marL="619070" lvl="1" indent="-269851">
              <a:lnSpc>
                <a:spcPts val="2780"/>
              </a:lnSpc>
              <a:buChar char="-"/>
              <a:tabLst>
                <a:tab pos="619070" algn="l"/>
                <a:tab pos="619705" algn="l"/>
              </a:tabLst>
            </a:pPr>
            <a:r>
              <a:rPr sz="2400" spc="-5" dirty="0">
                <a:latin typeface="Arial"/>
                <a:cs typeface="Arial"/>
              </a:rPr>
              <a:t>Data dalam </a:t>
            </a:r>
            <a:r>
              <a:rPr sz="2400" dirty="0">
                <a:latin typeface="Arial"/>
                <a:cs typeface="Arial"/>
              </a:rPr>
              <a:t>sistem </a:t>
            </a:r>
            <a:r>
              <a:rPr sz="2400" spc="-5" dirty="0">
                <a:latin typeface="Arial"/>
                <a:cs typeface="Arial"/>
              </a:rPr>
              <a:t>tidak boleh</a:t>
            </a:r>
            <a:r>
              <a:rPr sz="2400" spc="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hilang.</a:t>
            </a:r>
            <a:endParaRPr sz="2400">
              <a:latin typeface="Arial"/>
              <a:cs typeface="Arial"/>
            </a:endParaRPr>
          </a:p>
          <a:p>
            <a:pPr marL="599387">
              <a:lnSpc>
                <a:spcPts val="2675"/>
              </a:lnSpc>
            </a:pPr>
            <a:r>
              <a:rPr sz="2400" spc="-5" dirty="0">
                <a:latin typeface="Arial"/>
                <a:cs typeface="Arial"/>
              </a:rPr>
              <a:t>copy file disimpan secara redundan pada server lain, tapi</a:t>
            </a:r>
            <a:r>
              <a:rPr sz="2400" spc="2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tetap</a:t>
            </a:r>
            <a:endParaRPr sz="2400">
              <a:latin typeface="Arial"/>
              <a:cs typeface="Arial"/>
            </a:endParaRPr>
          </a:p>
          <a:p>
            <a:pPr marL="599387">
              <a:lnSpc>
                <a:spcPts val="2780"/>
              </a:lnSpc>
            </a:pPr>
            <a:r>
              <a:rPr sz="2400" spc="-5" dirty="0">
                <a:latin typeface="Arial"/>
                <a:cs typeface="Arial"/>
              </a:rPr>
              <a:t>harus dijaga konsistensi</a:t>
            </a:r>
            <a:r>
              <a:rPr sz="2400" spc="7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datanya.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81532" y="523002"/>
            <a:ext cx="8660130" cy="57554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 marR="5080">
              <a:lnSpc>
                <a:spcPct val="150100"/>
              </a:lnSpc>
            </a:pPr>
            <a:r>
              <a:rPr sz="2400" b="1" spc="-5" dirty="0">
                <a:latin typeface="Arial"/>
                <a:cs typeface="Arial"/>
              </a:rPr>
              <a:t>Fault </a:t>
            </a:r>
            <a:r>
              <a:rPr sz="2400" b="1" spc="-25" dirty="0">
                <a:latin typeface="Arial"/>
                <a:cs typeface="Arial"/>
              </a:rPr>
              <a:t>Tolerance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Sistem harus bisa mendeteksi kegagalan </a:t>
            </a:r>
            <a:r>
              <a:rPr sz="2400" spc="-10" dirty="0">
                <a:latin typeface="Arial"/>
                <a:cs typeface="Arial"/>
              </a:rPr>
              <a:t>dan  </a:t>
            </a:r>
            <a:r>
              <a:rPr sz="2400" spc="-5" dirty="0">
                <a:latin typeface="Arial"/>
                <a:cs typeface="Arial"/>
              </a:rPr>
              <a:t>melakukan tindakan dengan dasar sebagai berikut</a:t>
            </a:r>
            <a:r>
              <a:rPr sz="2400" spc="1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500">
              <a:latin typeface="Times New Roman"/>
              <a:cs typeface="Times New Roman"/>
            </a:endParaRPr>
          </a:p>
          <a:p>
            <a:pPr marL="12699" marR="886381">
              <a:lnSpc>
                <a:spcPct val="150100"/>
              </a:lnSpc>
              <a:tabLst>
                <a:tab pos="2743591" algn="l"/>
              </a:tabLst>
            </a:pPr>
            <a:r>
              <a:rPr sz="2400" dirty="0">
                <a:latin typeface="Arial"/>
                <a:cs typeface="Arial"/>
              </a:rPr>
              <a:t>Mask the </a:t>
            </a:r>
            <a:r>
              <a:rPr sz="2400" spc="-5" dirty="0">
                <a:latin typeface="Arial"/>
                <a:cs typeface="Arial"/>
              </a:rPr>
              <a:t>fault (menutupi kegagalan)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tugas harus </a:t>
            </a:r>
            <a:r>
              <a:rPr sz="2400" spc="-10" dirty="0">
                <a:latin typeface="Arial"/>
                <a:cs typeface="Arial"/>
              </a:rPr>
              <a:t>dapat  </a:t>
            </a:r>
            <a:r>
              <a:rPr sz="2400" spc="-5" dirty="0">
                <a:latin typeface="Arial"/>
                <a:cs typeface="Arial"/>
              </a:rPr>
              <a:t>dilanjutkan</a:t>
            </a:r>
            <a:r>
              <a:rPr sz="2400" spc="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dengan	menurunkan kinerja </a:t>
            </a:r>
            <a:r>
              <a:rPr sz="2400" dirty="0">
                <a:latin typeface="Arial"/>
                <a:cs typeface="Arial"/>
              </a:rPr>
              <a:t>tapi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tanpa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terjadi  </a:t>
            </a:r>
            <a:r>
              <a:rPr sz="2400" spc="-5" dirty="0">
                <a:latin typeface="Arial"/>
                <a:cs typeface="Arial"/>
              </a:rPr>
              <a:t>kehilangan data atau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informasi.</a:t>
            </a:r>
            <a:endParaRPr sz="2400">
              <a:latin typeface="Arial"/>
              <a:cs typeface="Arial"/>
            </a:endParaRPr>
          </a:p>
          <a:p>
            <a:pPr>
              <a:spcBef>
                <a:spcPts val="5"/>
              </a:spcBef>
            </a:pPr>
            <a:endParaRPr sz="2500">
              <a:latin typeface="Times New Roman"/>
              <a:cs typeface="Times New Roman"/>
            </a:endParaRPr>
          </a:p>
          <a:p>
            <a:pPr marL="12699" marR="195563">
              <a:lnSpc>
                <a:spcPct val="150000"/>
              </a:lnSpc>
            </a:pPr>
            <a:r>
              <a:rPr sz="2400" spc="-5" dirty="0">
                <a:latin typeface="Arial"/>
                <a:cs typeface="Arial"/>
              </a:rPr>
              <a:t>Fail Gracefully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membuat suatu antisipasi terhadap suatu  kegagalan ke suatu prosedur yang telah direncanakan </a:t>
            </a:r>
            <a:r>
              <a:rPr sz="2400" spc="-10" dirty="0">
                <a:latin typeface="Arial"/>
                <a:cs typeface="Arial"/>
              </a:rPr>
              <a:t>dan  </a:t>
            </a:r>
            <a:r>
              <a:rPr sz="2400" spc="-5" dirty="0">
                <a:latin typeface="Arial"/>
                <a:cs typeface="Arial"/>
              </a:rPr>
              <a:t>memungkinkan untuk menghentikan proses dalam waktu yang  singkat </a:t>
            </a:r>
            <a:r>
              <a:rPr sz="2400" dirty="0">
                <a:latin typeface="Arial"/>
                <a:cs typeface="Arial"/>
              </a:rPr>
              <a:t>tanpa </a:t>
            </a:r>
            <a:r>
              <a:rPr sz="2400" spc="-5" dirty="0">
                <a:latin typeface="Arial"/>
                <a:cs typeface="Arial"/>
              </a:rPr>
              <a:t>menghilangkan informasi atau</a:t>
            </a:r>
            <a:r>
              <a:rPr sz="2400" spc="9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data.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2" y="591946"/>
            <a:ext cx="8802370" cy="56938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48905" indent="-436207">
              <a:buAutoNum type="alphaLcPeriod" startAt="7"/>
              <a:tabLst>
                <a:tab pos="448905" algn="l"/>
                <a:tab pos="449540" algn="l"/>
              </a:tabLst>
            </a:pPr>
            <a:r>
              <a:rPr sz="2400" b="1" spc="-5" dirty="0">
                <a:latin typeface="Arial"/>
                <a:cs typeface="Arial"/>
              </a:rPr>
              <a:t>Security</a:t>
            </a:r>
            <a:endParaRPr sz="2400">
              <a:latin typeface="Arial"/>
              <a:cs typeface="Arial"/>
            </a:endParaRPr>
          </a:p>
          <a:p>
            <a:pPr>
              <a:spcBef>
                <a:spcPts val="10"/>
              </a:spcBef>
              <a:buFont typeface="Arial"/>
              <a:buAutoNum type="alphaLcPeriod" startAt="7"/>
            </a:pPr>
            <a:endParaRPr sz="3100">
              <a:latin typeface="Times New Roman"/>
              <a:cs typeface="Times New Roman"/>
            </a:endParaRPr>
          </a:p>
          <a:p>
            <a:pPr marL="684470" lvl="1" indent="-252707">
              <a:buChar char="-"/>
              <a:tabLst>
                <a:tab pos="702882" algn="l"/>
                <a:tab pos="703518" algn="l"/>
              </a:tabLst>
            </a:pPr>
            <a:r>
              <a:rPr sz="2400" spc="-5" dirty="0">
                <a:latin typeface="Arial"/>
                <a:cs typeface="Arial"/>
              </a:rPr>
              <a:t>Confidentiality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keamanan terhadap data yang diakses</a:t>
            </a:r>
            <a:r>
              <a:rPr sz="2400" spc="17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oleh</a:t>
            </a:r>
            <a:endParaRPr sz="2400">
              <a:latin typeface="Arial"/>
              <a:cs typeface="Arial"/>
            </a:endParaRPr>
          </a:p>
          <a:p>
            <a:pPr marL="684470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user yang tidak diperbolehkan (unauthorizes</a:t>
            </a:r>
            <a:r>
              <a:rPr sz="2400" spc="16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user)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 marL="702882" lvl="1" indent="-271121">
              <a:spcBef>
                <a:spcPts val="1559"/>
              </a:spcBef>
              <a:buChar char="-"/>
              <a:tabLst>
                <a:tab pos="702882" algn="l"/>
                <a:tab pos="703518" algn="l"/>
              </a:tabLst>
            </a:pPr>
            <a:r>
              <a:rPr sz="2400" dirty="0">
                <a:latin typeface="Arial"/>
                <a:cs typeface="Arial"/>
              </a:rPr>
              <a:t>Integrity : </a:t>
            </a:r>
            <a:r>
              <a:rPr sz="2400" spc="-5" dirty="0">
                <a:latin typeface="Arial"/>
                <a:cs typeface="Arial"/>
              </a:rPr>
              <a:t>keamanan terhadap kelengkapan dan</a:t>
            </a:r>
            <a:r>
              <a:rPr sz="2400" spc="114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autentikasi</a:t>
            </a:r>
            <a:endParaRPr sz="2400">
              <a:latin typeface="Arial"/>
              <a:cs typeface="Arial"/>
            </a:endParaRPr>
          </a:p>
          <a:p>
            <a:pPr marL="684470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data.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 marL="685739" lvl="1" indent="-253977">
              <a:spcBef>
                <a:spcPts val="1559"/>
              </a:spcBef>
              <a:buChar char="-"/>
              <a:tabLst>
                <a:tab pos="685739" algn="l"/>
                <a:tab pos="686374" algn="l"/>
              </a:tabLst>
            </a:pPr>
            <a:r>
              <a:rPr sz="2400" spc="-10" dirty="0">
                <a:latin typeface="Arial"/>
                <a:cs typeface="Arial"/>
              </a:rPr>
              <a:t>Availability </a:t>
            </a:r>
            <a:r>
              <a:rPr sz="2400" dirty="0">
                <a:latin typeface="Arial"/>
                <a:cs typeface="Arial"/>
              </a:rPr>
              <a:t>: </a:t>
            </a:r>
            <a:r>
              <a:rPr sz="2400" spc="-5" dirty="0">
                <a:latin typeface="Arial"/>
                <a:cs typeface="Arial"/>
              </a:rPr>
              <a:t>Menjaga agar resource dapat selalu</a:t>
            </a:r>
            <a:r>
              <a:rPr sz="2400" spc="18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diakses.</a:t>
            </a:r>
            <a:endParaRPr sz="2400">
              <a:latin typeface="Arial"/>
              <a:cs typeface="Arial"/>
            </a:endParaRPr>
          </a:p>
          <a:p>
            <a:pPr lvl="1">
              <a:spcBef>
                <a:spcPts val="5"/>
              </a:spcBef>
              <a:buFont typeface="Arial"/>
              <a:buChar char="-"/>
            </a:pPr>
            <a:endParaRPr sz="2500">
              <a:latin typeface="Times New Roman"/>
              <a:cs typeface="Times New Roman"/>
            </a:endParaRPr>
          </a:p>
          <a:p>
            <a:pPr marL="684470" marR="22223" lvl="1" indent="-252707">
              <a:lnSpc>
                <a:spcPct val="150000"/>
              </a:lnSpc>
              <a:buChar char="-"/>
              <a:tabLst>
                <a:tab pos="702882" algn="l"/>
                <a:tab pos="703518" algn="l"/>
              </a:tabLst>
            </a:pPr>
            <a:r>
              <a:rPr sz="2400" spc="-5" dirty="0">
                <a:latin typeface="Arial"/>
                <a:cs typeface="Arial"/>
              </a:rPr>
              <a:t>Hal lain yang harus dijamin dalam </a:t>
            </a:r>
            <a:r>
              <a:rPr sz="2400" dirty="0">
                <a:latin typeface="Arial"/>
                <a:cs typeface="Arial"/>
              </a:rPr>
              <a:t>sistem </a:t>
            </a:r>
            <a:r>
              <a:rPr sz="2400" spc="-5" dirty="0">
                <a:latin typeface="Arial"/>
                <a:cs typeface="Arial"/>
              </a:rPr>
              <a:t>terdistribusi </a:t>
            </a:r>
            <a:r>
              <a:rPr sz="2400" dirty="0">
                <a:latin typeface="Arial"/>
                <a:cs typeface="Arial"/>
              </a:rPr>
              <a:t>:  </a:t>
            </a:r>
            <a:r>
              <a:rPr sz="2400" spc="-5" dirty="0">
                <a:latin typeface="Arial"/>
                <a:cs typeface="Arial"/>
              </a:rPr>
              <a:t>penggunaan rerources yang </a:t>
            </a:r>
            <a:r>
              <a:rPr sz="2400" dirty="0">
                <a:latin typeface="Arial"/>
                <a:cs typeface="Arial"/>
              </a:rPr>
              <a:t>tepat </a:t>
            </a:r>
            <a:r>
              <a:rPr sz="2400" spc="-5" dirty="0">
                <a:latin typeface="Arial"/>
                <a:cs typeface="Arial"/>
              </a:rPr>
              <a:t>oleh user yang</a:t>
            </a:r>
            <a:r>
              <a:rPr sz="2400" spc="1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berlainan.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9132" y="617856"/>
            <a:ext cx="9072880" cy="5633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33666" indent="-420968">
              <a:buAutoNum type="arabicPeriod" startAt="6"/>
              <a:tabLst>
                <a:tab pos="433666" algn="l"/>
                <a:tab pos="434301" algn="l"/>
              </a:tabLst>
            </a:pP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Model dalam Sistem</a:t>
            </a:r>
            <a:r>
              <a:rPr sz="2400" b="1" spc="-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spc="-15" dirty="0">
                <a:solidFill>
                  <a:srgbClr val="FF0000"/>
                </a:solidFill>
                <a:latin typeface="Arial"/>
                <a:cs typeface="Arial"/>
              </a:rPr>
              <a:t>Terdistribusi</a:t>
            </a:r>
            <a:endParaRPr sz="2400">
              <a:latin typeface="Arial"/>
              <a:cs typeface="Arial"/>
            </a:endParaRPr>
          </a:p>
          <a:p>
            <a:pPr>
              <a:spcBef>
                <a:spcPts val="55"/>
              </a:spcBef>
              <a:buClr>
                <a:srgbClr val="FF0000"/>
              </a:buClr>
              <a:buFont typeface="Arial"/>
              <a:buAutoNum type="arabicPeriod" startAt="6"/>
            </a:pPr>
            <a:endParaRPr sz="2100">
              <a:latin typeface="Times New Roman"/>
              <a:cs typeface="Times New Roman"/>
            </a:endParaRPr>
          </a:p>
          <a:p>
            <a:pPr marL="469858"/>
            <a:r>
              <a:rPr sz="2400" spc="-5" dirty="0">
                <a:latin typeface="Arial"/>
                <a:cs typeface="Arial"/>
              </a:rPr>
              <a:t>Model dalam </a:t>
            </a:r>
            <a:r>
              <a:rPr sz="2400" dirty="0">
                <a:latin typeface="Arial"/>
                <a:cs typeface="Arial"/>
              </a:rPr>
              <a:t>sistem </a:t>
            </a:r>
            <a:r>
              <a:rPr sz="2400" spc="-5" dirty="0">
                <a:latin typeface="Arial"/>
                <a:cs typeface="Arial"/>
              </a:rPr>
              <a:t>terdistribusi</a:t>
            </a:r>
            <a:r>
              <a:rPr sz="2400" spc="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927018" lvl="1" indent="-457160">
              <a:spcBef>
                <a:spcPts val="915"/>
              </a:spcBef>
              <a:buAutoNum type="alphaLcPeriod"/>
              <a:tabLst>
                <a:tab pos="926383" algn="l"/>
                <a:tab pos="927018" algn="l"/>
              </a:tabLst>
            </a:pPr>
            <a:r>
              <a:rPr sz="2400" spc="-5" dirty="0">
                <a:latin typeface="Arial"/>
                <a:cs typeface="Arial"/>
              </a:rPr>
              <a:t>Model </a:t>
            </a:r>
            <a:r>
              <a:rPr sz="2400" dirty="0">
                <a:latin typeface="Arial"/>
                <a:cs typeface="Arial"/>
              </a:rPr>
              <a:t>Arsitektur (Architectural</a:t>
            </a:r>
            <a:r>
              <a:rPr sz="2400" spc="-18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Models)</a:t>
            </a:r>
            <a:endParaRPr sz="2400">
              <a:latin typeface="Arial"/>
              <a:cs typeface="Arial"/>
            </a:endParaRPr>
          </a:p>
          <a:p>
            <a:pPr marL="927018" lvl="1" indent="-457160">
              <a:spcBef>
                <a:spcPts val="1440"/>
              </a:spcBef>
              <a:buAutoNum type="alphaLcPeriod"/>
              <a:tabLst>
                <a:tab pos="926383" algn="l"/>
                <a:tab pos="927018" algn="l"/>
              </a:tabLst>
            </a:pPr>
            <a:r>
              <a:rPr sz="2400" spc="-5" dirty="0">
                <a:latin typeface="Arial"/>
                <a:cs typeface="Arial"/>
              </a:rPr>
              <a:t>Model </a:t>
            </a:r>
            <a:r>
              <a:rPr sz="2400" dirty="0">
                <a:latin typeface="Arial"/>
                <a:cs typeface="Arial"/>
              </a:rPr>
              <a:t>Interaksi (Interaction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Models)</a:t>
            </a:r>
            <a:endParaRPr sz="2400">
              <a:latin typeface="Arial"/>
              <a:cs typeface="Arial"/>
            </a:endParaRPr>
          </a:p>
          <a:p>
            <a:pPr marL="927018" lvl="1" indent="-457160">
              <a:spcBef>
                <a:spcPts val="1440"/>
              </a:spcBef>
              <a:buAutoNum type="alphaLcPeriod"/>
              <a:tabLst>
                <a:tab pos="926383" algn="l"/>
                <a:tab pos="927018" algn="l"/>
              </a:tabLst>
            </a:pPr>
            <a:r>
              <a:rPr sz="2400" spc="-5" dirty="0">
                <a:latin typeface="Arial"/>
                <a:cs typeface="Arial"/>
              </a:rPr>
              <a:t>Model Kegagalan (Failure</a:t>
            </a:r>
            <a:r>
              <a:rPr sz="2400" spc="5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Models</a:t>
            </a:r>
            <a:r>
              <a:rPr spc="-5" dirty="0">
                <a:latin typeface="Arial"/>
                <a:cs typeface="Arial"/>
              </a:rPr>
              <a:t>)</a:t>
            </a:r>
            <a:endParaRPr>
              <a:latin typeface="Arial"/>
              <a:cs typeface="Arial"/>
            </a:endParaRPr>
          </a:p>
          <a:p>
            <a:pPr>
              <a:spcBef>
                <a:spcPts val="15"/>
              </a:spcBef>
            </a:pPr>
            <a:endParaRPr sz="2200">
              <a:latin typeface="Times New Roman"/>
              <a:cs typeface="Times New Roman"/>
            </a:endParaRPr>
          </a:p>
          <a:p>
            <a:pPr marL="838125" indent="-406364">
              <a:buAutoNum type="alphaLcPeriod"/>
              <a:tabLst>
                <a:tab pos="838125" algn="l"/>
                <a:tab pos="838761" algn="l"/>
              </a:tabLst>
            </a:pPr>
            <a:r>
              <a:rPr sz="2400" u="heavy" dirty="0">
                <a:latin typeface="Arial"/>
                <a:cs typeface="Arial"/>
              </a:rPr>
              <a:t>Architectural</a:t>
            </a:r>
            <a:r>
              <a:rPr sz="2400" u="heavy" spc="-75" dirty="0">
                <a:latin typeface="Arial"/>
                <a:cs typeface="Arial"/>
              </a:rPr>
              <a:t> </a:t>
            </a:r>
            <a:r>
              <a:rPr sz="2400" u="heavy" spc="-5" dirty="0">
                <a:latin typeface="Arial"/>
                <a:cs typeface="Arial"/>
              </a:rPr>
              <a:t>Models</a:t>
            </a:r>
            <a:endParaRPr sz="2400">
              <a:latin typeface="Arial"/>
              <a:cs typeface="Arial"/>
            </a:endParaRPr>
          </a:p>
          <a:p>
            <a:pPr marL="768282" marR="5080"/>
            <a:r>
              <a:rPr sz="2400" spc="-5" dirty="0">
                <a:latin typeface="Arial"/>
                <a:cs typeface="Arial"/>
              </a:rPr>
              <a:t>cara </a:t>
            </a:r>
            <a:r>
              <a:rPr sz="2400" dirty="0">
                <a:latin typeface="Arial"/>
                <a:cs typeface="Arial"/>
              </a:rPr>
              <a:t>kerja </a:t>
            </a:r>
            <a:r>
              <a:rPr sz="2400" spc="-5" dirty="0">
                <a:latin typeface="Arial"/>
                <a:cs typeface="Arial"/>
              </a:rPr>
              <a:t>antar komponen </a:t>
            </a:r>
            <a:r>
              <a:rPr sz="2400" dirty="0">
                <a:latin typeface="Arial"/>
                <a:cs typeface="Arial"/>
              </a:rPr>
              <a:t>sistem </a:t>
            </a:r>
            <a:r>
              <a:rPr sz="2400" spc="-5" dirty="0">
                <a:latin typeface="Arial"/>
                <a:cs typeface="Arial"/>
              </a:rPr>
              <a:t>dan bagaimana komponen  </a:t>
            </a:r>
            <a:r>
              <a:rPr sz="2400" dirty="0">
                <a:latin typeface="Arial"/>
                <a:cs typeface="Arial"/>
              </a:rPr>
              <a:t>tsb </a:t>
            </a:r>
            <a:r>
              <a:rPr sz="2400" spc="-5" dirty="0">
                <a:latin typeface="Arial"/>
                <a:cs typeface="Arial"/>
              </a:rPr>
              <a:t>berada pada </a:t>
            </a:r>
            <a:r>
              <a:rPr sz="2400" dirty="0">
                <a:latin typeface="Arial"/>
                <a:cs typeface="Arial"/>
              </a:rPr>
              <a:t>sistem </a:t>
            </a:r>
            <a:r>
              <a:rPr sz="2400" spc="-5" dirty="0">
                <a:latin typeface="Arial"/>
                <a:cs typeface="Arial"/>
              </a:rPr>
              <a:t>terdistribusi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039401" lvl="1" indent="-271121">
              <a:spcBef>
                <a:spcPts val="900"/>
              </a:spcBef>
              <a:buChar char="-"/>
              <a:tabLst>
                <a:tab pos="1039401" algn="l"/>
                <a:tab pos="1040038" algn="l"/>
              </a:tabLst>
            </a:pPr>
            <a:r>
              <a:rPr sz="2400" spc="-5" dirty="0">
                <a:latin typeface="Arial"/>
                <a:cs typeface="Arial"/>
              </a:rPr>
              <a:t>Client </a:t>
            </a:r>
            <a:r>
              <a:rPr sz="2400" dirty="0">
                <a:latin typeface="Arial"/>
                <a:cs typeface="Arial"/>
              </a:rPr>
              <a:t>- </a:t>
            </a:r>
            <a:r>
              <a:rPr sz="2400" spc="-5" dirty="0">
                <a:latin typeface="Arial"/>
                <a:cs typeface="Arial"/>
              </a:rPr>
              <a:t>Server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Model</a:t>
            </a:r>
            <a:endParaRPr sz="2400">
              <a:latin typeface="Arial"/>
              <a:cs typeface="Arial"/>
            </a:endParaRPr>
          </a:p>
          <a:p>
            <a:pPr marL="1039401" lvl="1" indent="-271121">
              <a:spcBef>
                <a:spcPts val="1440"/>
              </a:spcBef>
              <a:buChar char="-"/>
              <a:tabLst>
                <a:tab pos="1039401" algn="l"/>
                <a:tab pos="1040038" algn="l"/>
              </a:tabLst>
            </a:pPr>
            <a:r>
              <a:rPr sz="2400" spc="-5" dirty="0">
                <a:latin typeface="Arial"/>
                <a:cs typeface="Arial"/>
              </a:rPr>
              <a:t>Proxy</a:t>
            </a:r>
            <a:r>
              <a:rPr sz="2400" spc="-9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Server</a:t>
            </a:r>
            <a:endParaRPr sz="2400">
              <a:latin typeface="Arial"/>
              <a:cs typeface="Arial"/>
            </a:endParaRPr>
          </a:p>
          <a:p>
            <a:pPr marL="1039401" lvl="1" indent="-271121">
              <a:spcBef>
                <a:spcPts val="1440"/>
              </a:spcBef>
              <a:buChar char="-"/>
              <a:tabLst>
                <a:tab pos="1039401" algn="l"/>
                <a:tab pos="1040038" algn="l"/>
              </a:tabLst>
            </a:pPr>
            <a:r>
              <a:rPr sz="2400" spc="-5" dirty="0">
                <a:latin typeface="Arial"/>
                <a:cs typeface="Arial"/>
              </a:rPr>
              <a:t>Peer processes </a:t>
            </a:r>
            <a:r>
              <a:rPr sz="2400" dirty="0">
                <a:latin typeface="Arial"/>
                <a:cs typeface="Arial"/>
              </a:rPr>
              <a:t>( </a:t>
            </a:r>
            <a:r>
              <a:rPr sz="2400" spc="-5" dirty="0">
                <a:latin typeface="Arial"/>
                <a:cs typeface="Arial"/>
              </a:rPr>
              <a:t>peer </a:t>
            </a:r>
            <a:r>
              <a:rPr sz="2400" dirty="0">
                <a:latin typeface="Arial"/>
                <a:cs typeface="Arial"/>
              </a:rPr>
              <a:t>to </a:t>
            </a:r>
            <a:r>
              <a:rPr sz="2400" spc="-5" dirty="0">
                <a:latin typeface="Arial"/>
                <a:cs typeface="Arial"/>
              </a:rPr>
              <a:t>peer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81533" y="884556"/>
            <a:ext cx="8970010" cy="517577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1914" indent="-269216">
              <a:buFont typeface="Arial"/>
              <a:buChar char="-"/>
              <a:tabLst>
                <a:tab pos="281914" algn="l"/>
                <a:tab pos="282550" algn="l"/>
              </a:tabLst>
            </a:pPr>
            <a:r>
              <a:rPr sz="2400" i="1" spc="-5" dirty="0">
                <a:latin typeface="Arial"/>
                <a:cs typeface="Arial"/>
              </a:rPr>
              <a:t>Client-Server</a:t>
            </a:r>
            <a:r>
              <a:rPr sz="2400" i="1" spc="-40" dirty="0">
                <a:latin typeface="Arial"/>
                <a:cs typeface="Arial"/>
              </a:rPr>
              <a:t> </a:t>
            </a:r>
            <a:r>
              <a:rPr sz="2400" i="1" spc="-5" dirty="0">
                <a:latin typeface="Arial"/>
                <a:cs typeface="Arial"/>
              </a:rPr>
              <a:t>Mo</a:t>
            </a:r>
            <a:r>
              <a:rPr sz="2400" spc="-5" dirty="0">
                <a:latin typeface="Arial"/>
                <a:cs typeface="Arial"/>
              </a:rPr>
              <a:t>del</a:t>
            </a:r>
            <a:endParaRPr sz="2400">
              <a:latin typeface="Arial"/>
              <a:cs typeface="Arial"/>
            </a:endParaRPr>
          </a:p>
          <a:p>
            <a:pPr marL="263502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Model client-server biasanya berbasiskan protokol</a:t>
            </a:r>
            <a:r>
              <a:rPr sz="2400" spc="204" dirty="0">
                <a:latin typeface="Arial"/>
                <a:cs typeface="Arial"/>
              </a:rPr>
              <a:t> </a:t>
            </a:r>
            <a:r>
              <a:rPr sz="2400" spc="-15" dirty="0">
                <a:latin typeface="Arial"/>
                <a:cs typeface="Arial"/>
              </a:rPr>
              <a:t>request/reply.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 marL="263502">
              <a:spcBef>
                <a:spcPts val="1559"/>
              </a:spcBef>
            </a:pPr>
            <a:r>
              <a:rPr sz="2400" spc="-5" dirty="0">
                <a:latin typeface="Arial"/>
                <a:cs typeface="Arial"/>
              </a:rPr>
              <a:t>Contoh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263502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Implementasi RPC (Remote Procedure Calling) dan</a:t>
            </a:r>
            <a:r>
              <a:rPr sz="2400" spc="1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RMI</a:t>
            </a:r>
            <a:endParaRPr sz="2400">
              <a:latin typeface="Arial"/>
              <a:cs typeface="Arial"/>
            </a:endParaRPr>
          </a:p>
          <a:p>
            <a:pPr marL="263502">
              <a:spcBef>
                <a:spcPts val="1440"/>
              </a:spcBef>
            </a:pPr>
            <a:r>
              <a:rPr sz="2400" dirty="0">
                <a:latin typeface="Arial"/>
                <a:cs typeface="Arial"/>
              </a:rPr>
              <a:t>(Remote Method </a:t>
            </a:r>
            <a:r>
              <a:rPr sz="2400" spc="-5" dirty="0">
                <a:latin typeface="Arial"/>
                <a:cs typeface="Arial"/>
              </a:rPr>
              <a:t>Invocation)</a:t>
            </a:r>
            <a:r>
              <a:rPr sz="2400" spc="-44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599387" marR="584148" lvl="1" indent="-370807">
              <a:lnSpc>
                <a:spcPct val="150000"/>
              </a:lnSpc>
              <a:buChar char="•"/>
              <a:tabLst>
                <a:tab pos="611451" algn="l"/>
                <a:tab pos="612086" algn="l"/>
              </a:tabLst>
            </a:pPr>
            <a:r>
              <a:rPr sz="2400" spc="-5" dirty="0">
                <a:latin typeface="Arial"/>
                <a:cs typeface="Arial"/>
              </a:rPr>
              <a:t>client mengirimkan request berupa pesan ke server untuk  mengakses suatu</a:t>
            </a:r>
            <a:r>
              <a:rPr sz="2400" spc="-21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service.</a:t>
            </a:r>
            <a:endParaRPr sz="2400">
              <a:latin typeface="Arial"/>
              <a:cs typeface="Arial"/>
            </a:endParaRPr>
          </a:p>
          <a:p>
            <a:pPr marL="599387" marR="229214" lvl="1" indent="-370807">
              <a:lnSpc>
                <a:spcPct val="150000"/>
              </a:lnSpc>
              <a:buChar char="•"/>
              <a:tabLst>
                <a:tab pos="611451" algn="l"/>
                <a:tab pos="612086" algn="l"/>
              </a:tabLst>
            </a:pPr>
            <a:r>
              <a:rPr sz="2400" spc="-5" dirty="0">
                <a:latin typeface="Arial"/>
                <a:cs typeface="Arial"/>
              </a:rPr>
              <a:t>server menerima pesan </a:t>
            </a:r>
            <a:r>
              <a:rPr sz="2400" dirty="0">
                <a:latin typeface="Arial"/>
                <a:cs typeface="Arial"/>
              </a:rPr>
              <a:t>tersebut </a:t>
            </a:r>
            <a:r>
              <a:rPr sz="2400" spc="-5" dirty="0">
                <a:latin typeface="Arial"/>
                <a:cs typeface="Arial"/>
              </a:rPr>
              <a:t>dan mengeksekusi request  client dan mereply hasil ke</a:t>
            </a:r>
            <a:r>
              <a:rPr sz="2400" spc="6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client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3" y="591947"/>
            <a:ext cx="9060815" cy="5652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1914" indent="-269216">
              <a:buFont typeface="Arial"/>
              <a:buChar char="-"/>
              <a:tabLst>
                <a:tab pos="281914" algn="l"/>
                <a:tab pos="282550" algn="l"/>
              </a:tabLst>
            </a:pPr>
            <a:r>
              <a:rPr sz="2400" i="1" dirty="0">
                <a:latin typeface="Arial"/>
                <a:cs typeface="Arial"/>
              </a:rPr>
              <a:t>Proxy</a:t>
            </a:r>
            <a:r>
              <a:rPr sz="2400" i="1" spc="-95" dirty="0">
                <a:latin typeface="Arial"/>
                <a:cs typeface="Arial"/>
              </a:rPr>
              <a:t> </a:t>
            </a:r>
            <a:r>
              <a:rPr sz="2400" i="1" spc="-5" dirty="0">
                <a:latin typeface="Arial"/>
                <a:cs typeface="Arial"/>
              </a:rPr>
              <a:t>Server</a:t>
            </a:r>
            <a:endParaRPr sz="2400">
              <a:latin typeface="Arial"/>
              <a:cs typeface="Arial"/>
            </a:endParaRPr>
          </a:p>
          <a:p>
            <a:pPr>
              <a:spcBef>
                <a:spcPts val="40"/>
              </a:spcBef>
              <a:buFont typeface="Arial"/>
              <a:buChar char="-"/>
            </a:pPr>
            <a:endParaRPr sz="3200">
              <a:latin typeface="Times New Roman"/>
              <a:cs typeface="Times New Roman"/>
            </a:endParaRPr>
          </a:p>
          <a:p>
            <a:pPr marL="565735" lvl="1" indent="-337155">
              <a:spcBef>
                <a:spcPts val="5"/>
              </a:spcBef>
              <a:buChar char="•"/>
              <a:tabLst>
                <a:tab pos="695263" algn="l"/>
                <a:tab pos="695898" algn="l"/>
              </a:tabLst>
            </a:pPr>
            <a:r>
              <a:rPr sz="2400" spc="-5" dirty="0">
                <a:latin typeface="Arial"/>
                <a:cs typeface="Arial"/>
              </a:rPr>
              <a:t>menyediakan hasil copy (replikasi) dari resource </a:t>
            </a:r>
            <a:r>
              <a:rPr sz="2400" dirty="0">
                <a:latin typeface="Arial"/>
                <a:cs typeface="Arial"/>
              </a:rPr>
              <a:t>yang</a:t>
            </a:r>
            <a:r>
              <a:rPr sz="2400" spc="214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diatur</a:t>
            </a:r>
            <a:endParaRPr sz="2400">
              <a:latin typeface="Arial"/>
              <a:cs typeface="Arial"/>
            </a:endParaRPr>
          </a:p>
          <a:p>
            <a:pPr marL="647642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oleh server</a:t>
            </a:r>
            <a:r>
              <a:rPr sz="2400" spc="-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lain</a:t>
            </a:r>
            <a:endParaRPr sz="2400">
              <a:latin typeface="Arial"/>
              <a:cs typeface="Arial"/>
            </a:endParaRPr>
          </a:p>
          <a:p>
            <a:pPr marL="611451" lvl="1" indent="-382871">
              <a:spcBef>
                <a:spcPts val="1440"/>
              </a:spcBef>
              <a:buChar char="•"/>
              <a:tabLst>
                <a:tab pos="611451" algn="l"/>
                <a:tab pos="612086" algn="l"/>
              </a:tabLst>
            </a:pPr>
            <a:r>
              <a:rPr sz="2400" spc="-5" dirty="0">
                <a:latin typeface="Arial"/>
                <a:cs typeface="Arial"/>
              </a:rPr>
              <a:t>dipakai untuk menyimpan hasil copy web</a:t>
            </a:r>
            <a:r>
              <a:rPr sz="2400" spc="1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resources.</a:t>
            </a:r>
            <a:endParaRPr sz="2400">
              <a:latin typeface="Arial"/>
              <a:cs typeface="Arial"/>
            </a:endParaRPr>
          </a:p>
          <a:p>
            <a:pPr marL="565735" marR="112385" lvl="1" indent="-337155">
              <a:lnSpc>
                <a:spcPct val="150000"/>
              </a:lnSpc>
              <a:buChar char="•"/>
              <a:tabLst>
                <a:tab pos="611451" algn="l"/>
                <a:tab pos="612086" algn="l"/>
              </a:tabLst>
            </a:pPr>
            <a:r>
              <a:rPr sz="2400" spc="-5" dirty="0">
                <a:latin typeface="Arial"/>
                <a:cs typeface="Arial"/>
              </a:rPr>
              <a:t>Ketika client melakukan request ke </a:t>
            </a:r>
            <a:r>
              <a:rPr sz="2400" spc="-21" dirty="0">
                <a:latin typeface="Arial"/>
                <a:cs typeface="Arial"/>
              </a:rPr>
              <a:t>server, </a:t>
            </a:r>
            <a:r>
              <a:rPr sz="2400" spc="-5" dirty="0">
                <a:latin typeface="Arial"/>
                <a:cs typeface="Arial"/>
              </a:rPr>
              <a:t>proxy server  diperiksa apakah yang diminta oleh client terdapat pada proxy  </a:t>
            </a:r>
            <a:r>
              <a:rPr sz="2400" spc="-21" dirty="0">
                <a:latin typeface="Arial"/>
                <a:cs typeface="Arial"/>
              </a:rPr>
              <a:t>server.</a:t>
            </a:r>
            <a:endParaRPr sz="2400">
              <a:latin typeface="Arial"/>
              <a:cs typeface="Arial"/>
            </a:endParaRPr>
          </a:p>
          <a:p>
            <a:pPr marL="599387" marR="5080" lvl="1" indent="-370807">
              <a:lnSpc>
                <a:spcPct val="150000"/>
              </a:lnSpc>
              <a:buChar char="•"/>
              <a:tabLst>
                <a:tab pos="611451" algn="l"/>
                <a:tab pos="612086" algn="l"/>
              </a:tabLst>
            </a:pPr>
            <a:r>
              <a:rPr sz="2400" spc="-5" dirty="0">
                <a:latin typeface="Arial"/>
                <a:cs typeface="Arial"/>
              </a:rPr>
              <a:t>diletakkan pada setiap client atau dapat dipakai bersama oleh  beberapa client. </a:t>
            </a:r>
            <a:r>
              <a:rPr sz="2400" spc="-15" dirty="0">
                <a:latin typeface="Arial"/>
                <a:cs typeface="Arial"/>
              </a:rPr>
              <a:t>Tujuannya </a:t>
            </a:r>
            <a:r>
              <a:rPr sz="2400" spc="-5" dirty="0">
                <a:latin typeface="Arial"/>
                <a:cs typeface="Arial"/>
              </a:rPr>
              <a:t>adalah meningkatkan performance  dan availibity dengan mencegah frekwensi akses ke</a:t>
            </a:r>
            <a:r>
              <a:rPr sz="2400" spc="170" dirty="0">
                <a:latin typeface="Arial"/>
                <a:cs typeface="Arial"/>
              </a:rPr>
              <a:t> </a:t>
            </a:r>
            <a:r>
              <a:rPr sz="2400" spc="-21" dirty="0">
                <a:latin typeface="Arial"/>
                <a:cs typeface="Arial"/>
              </a:rPr>
              <a:t>server.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31098" y="1646289"/>
            <a:ext cx="3962401" cy="30478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955539" y="1646252"/>
            <a:ext cx="3810000" cy="214292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955539" y="3813215"/>
            <a:ext cx="3810000" cy="11895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081532" y="4203192"/>
            <a:ext cx="8468360" cy="11541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17010"/>
            <a:r>
              <a:rPr spc="-5" dirty="0">
                <a:latin typeface="Arial"/>
                <a:cs typeface="Arial"/>
              </a:rPr>
              <a:t>Gambar 1.5: Model Proxy</a:t>
            </a:r>
            <a:r>
              <a:rPr spc="-10" dirty="0">
                <a:latin typeface="Arial"/>
                <a:cs typeface="Arial"/>
              </a:rPr>
              <a:t> </a:t>
            </a:r>
            <a:r>
              <a:rPr spc="-5" dirty="0">
                <a:latin typeface="Arial"/>
                <a:cs typeface="Arial"/>
              </a:rPr>
              <a:t>Server</a:t>
            </a:r>
            <a:endParaRPr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>
              <a:latin typeface="Times New Roman"/>
              <a:cs typeface="Times New Roman"/>
            </a:endParaRPr>
          </a:p>
          <a:p>
            <a:pPr>
              <a:spcBef>
                <a:spcPts val="44"/>
              </a:spcBef>
            </a:pPr>
            <a:endParaRPr sz="2100">
              <a:latin typeface="Times New Roman"/>
              <a:cs typeface="Times New Roman"/>
            </a:endParaRPr>
          </a:p>
          <a:p>
            <a:pPr marL="12699">
              <a:spcBef>
                <a:spcPts val="5"/>
              </a:spcBef>
            </a:pPr>
            <a:r>
              <a:rPr spc="-5" dirty="0">
                <a:latin typeface="Arial"/>
                <a:cs typeface="Arial"/>
              </a:rPr>
              <a:t>Gambar </a:t>
            </a:r>
            <a:r>
              <a:rPr dirty="0">
                <a:latin typeface="Arial"/>
                <a:cs typeface="Arial"/>
              </a:rPr>
              <a:t>1.4 : </a:t>
            </a:r>
            <a:r>
              <a:rPr spc="-5" dirty="0">
                <a:latin typeface="Arial"/>
                <a:cs typeface="Arial"/>
              </a:rPr>
              <a:t>Model arsitektur</a:t>
            </a:r>
            <a:r>
              <a:rPr spc="5" dirty="0">
                <a:latin typeface="Arial"/>
                <a:cs typeface="Arial"/>
              </a:rPr>
              <a:t> </a:t>
            </a:r>
            <a:r>
              <a:rPr spc="-5" dirty="0">
                <a:latin typeface="Arial"/>
                <a:cs typeface="Arial"/>
              </a:rPr>
              <a:t>client-server</a:t>
            </a:r>
            <a:endParaRPr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3" y="846456"/>
            <a:ext cx="9137014" cy="3965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1914" indent="-269216">
              <a:buFont typeface="Arial"/>
              <a:buChar char="-"/>
              <a:tabLst>
                <a:tab pos="281914" algn="l"/>
                <a:tab pos="282550" algn="l"/>
              </a:tabLst>
            </a:pPr>
            <a:r>
              <a:rPr sz="2400" i="1" spc="-5" dirty="0">
                <a:latin typeface="Arial"/>
                <a:cs typeface="Arial"/>
              </a:rPr>
              <a:t>Peer</a:t>
            </a:r>
            <a:r>
              <a:rPr sz="2400" i="1" spc="-95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Process</a:t>
            </a:r>
            <a:endParaRPr sz="2400">
              <a:latin typeface="Arial"/>
              <a:cs typeface="Arial"/>
            </a:endParaRPr>
          </a:p>
          <a:p>
            <a:pPr>
              <a:spcBef>
                <a:spcPts val="40"/>
              </a:spcBef>
              <a:buFont typeface="Arial"/>
              <a:buChar char="-"/>
            </a:pPr>
            <a:endParaRPr sz="3200">
              <a:latin typeface="Times New Roman"/>
              <a:cs typeface="Times New Roman"/>
            </a:endParaRPr>
          </a:p>
          <a:p>
            <a:pPr marL="263502"/>
            <a:r>
              <a:rPr sz="2400" spc="-5" dirty="0">
                <a:latin typeface="Arial"/>
                <a:cs typeface="Arial"/>
              </a:rPr>
              <a:t>Semua proses (object) mempunyai peran yang</a:t>
            </a:r>
            <a:r>
              <a:rPr sz="2400" spc="114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sama.</a:t>
            </a:r>
            <a:endParaRPr sz="2400">
              <a:latin typeface="Arial"/>
              <a:cs typeface="Arial"/>
            </a:endParaRPr>
          </a:p>
          <a:p>
            <a:pPr marL="599387" marR="5080" lvl="1" indent="-370807">
              <a:lnSpc>
                <a:spcPct val="150000"/>
              </a:lnSpc>
              <a:buChar char="•"/>
              <a:tabLst>
                <a:tab pos="611451" algn="l"/>
                <a:tab pos="612086" algn="l"/>
              </a:tabLst>
            </a:pPr>
            <a:r>
              <a:rPr sz="2400" dirty="0">
                <a:latin typeface="Arial"/>
                <a:cs typeface="Arial"/>
              </a:rPr>
              <a:t>Proses </a:t>
            </a:r>
            <a:r>
              <a:rPr sz="2400" spc="-5" dirty="0">
                <a:latin typeface="Arial"/>
                <a:cs typeface="Arial"/>
              </a:rPr>
              <a:t>berinteraksi tanpa ada nya perbedaan antara client </a:t>
            </a:r>
            <a:r>
              <a:rPr sz="2400" spc="-10" dirty="0">
                <a:latin typeface="Arial"/>
                <a:cs typeface="Arial"/>
              </a:rPr>
              <a:t>dan  </a:t>
            </a:r>
            <a:r>
              <a:rPr sz="2400" spc="-21" dirty="0">
                <a:latin typeface="Arial"/>
                <a:cs typeface="Arial"/>
              </a:rPr>
              <a:t>server.</a:t>
            </a:r>
            <a:endParaRPr sz="2400">
              <a:latin typeface="Arial"/>
              <a:cs typeface="Arial"/>
            </a:endParaRPr>
          </a:p>
          <a:p>
            <a:pPr marL="611451" lvl="1" indent="-382871">
              <a:spcBef>
                <a:spcPts val="1440"/>
              </a:spcBef>
              <a:buChar char="•"/>
              <a:tabLst>
                <a:tab pos="611451" algn="l"/>
                <a:tab pos="612086" algn="l"/>
              </a:tabLst>
            </a:pPr>
            <a:r>
              <a:rPr sz="2400" spc="-5" dirty="0">
                <a:latin typeface="Arial"/>
                <a:cs typeface="Arial"/>
              </a:rPr>
              <a:t>Pola komunikasi yang digunakan berdasarkan aplikasi</a:t>
            </a:r>
            <a:r>
              <a:rPr sz="2400" spc="2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yang</a:t>
            </a:r>
            <a:endParaRPr sz="2400">
              <a:latin typeface="Arial"/>
              <a:cs typeface="Arial"/>
            </a:endParaRPr>
          </a:p>
          <a:p>
            <a:pPr marL="599387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digunakan.</a:t>
            </a:r>
            <a:endParaRPr sz="2400">
              <a:latin typeface="Arial"/>
              <a:cs typeface="Arial"/>
            </a:endParaRPr>
          </a:p>
          <a:p>
            <a:pPr marL="611451" lvl="1" indent="-382871">
              <a:spcBef>
                <a:spcPts val="1440"/>
              </a:spcBef>
              <a:buChar char="•"/>
              <a:tabLst>
                <a:tab pos="611451" algn="l"/>
                <a:tab pos="612086" algn="l"/>
              </a:tabLst>
            </a:pPr>
            <a:r>
              <a:rPr sz="2400" spc="-5" dirty="0">
                <a:latin typeface="Arial"/>
                <a:cs typeface="Arial"/>
              </a:rPr>
              <a:t>Merupakan model yang paling general dan</a:t>
            </a:r>
            <a:r>
              <a:rPr sz="2400" spc="14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fleksible.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2" y="559562"/>
            <a:ext cx="8628380" cy="63922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9858" indent="-457160">
              <a:buAutoNum type="alphaLcPeriod" startAt="2"/>
              <a:tabLst>
                <a:tab pos="469224" algn="l"/>
                <a:tab pos="469858" algn="l"/>
              </a:tabLst>
            </a:pPr>
            <a:r>
              <a:rPr sz="2400" u="heavy" dirty="0">
                <a:latin typeface="Arial"/>
                <a:cs typeface="Arial"/>
              </a:rPr>
              <a:t>Interaction</a:t>
            </a:r>
            <a:r>
              <a:rPr sz="2400" u="heavy" spc="-100" dirty="0">
                <a:latin typeface="Arial"/>
                <a:cs typeface="Arial"/>
              </a:rPr>
              <a:t> </a:t>
            </a:r>
            <a:r>
              <a:rPr sz="2400" u="heavy" spc="-5" dirty="0">
                <a:latin typeface="Arial"/>
                <a:cs typeface="Arial"/>
              </a:rPr>
              <a:t>Models</a:t>
            </a:r>
            <a:endParaRPr sz="2400">
              <a:latin typeface="Arial"/>
              <a:cs typeface="Arial"/>
            </a:endParaRPr>
          </a:p>
          <a:p>
            <a:pPr marL="431762">
              <a:spcBef>
                <a:spcPts val="900"/>
              </a:spcBef>
            </a:pPr>
            <a:r>
              <a:rPr sz="2400" spc="-5" dirty="0">
                <a:latin typeface="Arial"/>
                <a:cs typeface="Arial"/>
              </a:rPr>
              <a:t>dibagi menjadi dua bagian</a:t>
            </a:r>
            <a:r>
              <a:rPr sz="2400" spc="5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815268" lvl="1" indent="-371442">
              <a:spcBef>
                <a:spcPts val="1440"/>
              </a:spcBef>
              <a:buChar char="•"/>
              <a:tabLst>
                <a:tab pos="827331" algn="l"/>
                <a:tab pos="827966" algn="l"/>
              </a:tabLst>
            </a:pPr>
            <a:r>
              <a:rPr sz="2400" spc="-5" dirty="0">
                <a:latin typeface="Arial"/>
                <a:cs typeface="Arial"/>
              </a:rPr>
              <a:t>Synchronous distributed</a:t>
            </a:r>
            <a:r>
              <a:rPr sz="2400" spc="21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system</a:t>
            </a:r>
            <a:endParaRPr sz="2400">
              <a:latin typeface="Arial"/>
              <a:cs typeface="Arial"/>
            </a:endParaRPr>
          </a:p>
          <a:p>
            <a:pPr marL="810822" lvl="1" indent="-366998">
              <a:spcBef>
                <a:spcPts val="1440"/>
              </a:spcBef>
              <a:buChar char="•"/>
              <a:tabLst>
                <a:tab pos="810822" algn="l"/>
                <a:tab pos="811458" algn="l"/>
              </a:tabLst>
            </a:pPr>
            <a:r>
              <a:rPr sz="2400" spc="-5" dirty="0">
                <a:latin typeface="Arial"/>
                <a:cs typeface="Arial"/>
              </a:rPr>
              <a:t>Asynchronous distributed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system</a:t>
            </a:r>
            <a:endParaRPr sz="24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431762">
              <a:spcBef>
                <a:spcPts val="1559"/>
              </a:spcBef>
            </a:pPr>
            <a:r>
              <a:rPr sz="2400" i="1" spc="-5" dirty="0">
                <a:latin typeface="Arial"/>
                <a:cs typeface="Arial"/>
              </a:rPr>
              <a:t>Synchronous Distributed</a:t>
            </a:r>
            <a:r>
              <a:rPr sz="2400" i="1" spc="21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System</a:t>
            </a:r>
            <a:endParaRPr sz="2400">
              <a:latin typeface="Arial"/>
              <a:cs typeface="Arial"/>
            </a:endParaRPr>
          </a:p>
          <a:p>
            <a:pPr marL="751774" lvl="1" indent="-281914">
              <a:spcBef>
                <a:spcPts val="1440"/>
              </a:spcBef>
              <a:buChar char="•"/>
              <a:tabLst>
                <a:tab pos="751138" algn="l"/>
                <a:tab pos="751774" algn="l"/>
              </a:tabLst>
            </a:pPr>
            <a:r>
              <a:rPr sz="2400" spc="-5" dirty="0">
                <a:latin typeface="Arial"/>
                <a:cs typeface="Arial"/>
              </a:rPr>
              <a:t>Batas </a:t>
            </a:r>
            <a:r>
              <a:rPr sz="2400" dirty="0">
                <a:latin typeface="Arial"/>
                <a:cs typeface="Arial"/>
              </a:rPr>
              <a:t>atas </a:t>
            </a:r>
            <a:r>
              <a:rPr sz="2400" spc="-5" dirty="0">
                <a:latin typeface="Arial"/>
                <a:cs typeface="Arial"/>
              </a:rPr>
              <a:t>dan batas bawah waktu pengeksekusian</a:t>
            </a:r>
            <a:r>
              <a:rPr sz="2400" spc="12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dapat</a:t>
            </a:r>
            <a:endParaRPr sz="2400">
              <a:latin typeface="Arial"/>
              <a:cs typeface="Arial"/>
            </a:endParaRPr>
          </a:p>
          <a:p>
            <a:pPr marL="751774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diset.</a:t>
            </a:r>
            <a:endParaRPr sz="2400">
              <a:latin typeface="Arial"/>
              <a:cs typeface="Arial"/>
            </a:endParaRPr>
          </a:p>
          <a:p>
            <a:pPr marL="815268" marR="180324" lvl="1" indent="-371442">
              <a:lnSpc>
                <a:spcPct val="150000"/>
              </a:lnSpc>
              <a:buChar char="•"/>
              <a:tabLst>
                <a:tab pos="827331" algn="l"/>
                <a:tab pos="827966" algn="l"/>
              </a:tabLst>
            </a:pPr>
            <a:r>
              <a:rPr sz="2400" spc="-5" dirty="0">
                <a:latin typeface="Arial"/>
                <a:cs typeface="Arial"/>
              </a:rPr>
              <a:t>Pesan yang dikirim, diterima dalam waktu yang sudah </a:t>
            </a:r>
            <a:r>
              <a:rPr sz="2400" spc="-10" dirty="0">
                <a:latin typeface="Arial"/>
                <a:cs typeface="Arial"/>
              </a:rPr>
              <a:t>di  </a:t>
            </a:r>
            <a:r>
              <a:rPr sz="2400" spc="-5" dirty="0">
                <a:latin typeface="Arial"/>
                <a:cs typeface="Arial"/>
              </a:rPr>
              <a:t>tentukan</a:t>
            </a:r>
            <a:endParaRPr sz="2400">
              <a:latin typeface="Arial"/>
              <a:cs typeface="Arial"/>
            </a:endParaRPr>
          </a:p>
          <a:p>
            <a:pPr marL="815268" marR="230484" lvl="1" indent="-371442">
              <a:lnSpc>
                <a:spcPct val="150000"/>
              </a:lnSpc>
              <a:buChar char="•"/>
              <a:tabLst>
                <a:tab pos="827331" algn="l"/>
                <a:tab pos="827966" algn="l"/>
              </a:tabLst>
            </a:pPr>
            <a:r>
              <a:rPr sz="2400" spc="-5" dirty="0">
                <a:latin typeface="Arial"/>
                <a:cs typeface="Arial"/>
              </a:rPr>
              <a:t>Fluktuasi ukuran antara waktu lokal berada dalam suatu  batasan.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24433" y="1128650"/>
            <a:ext cx="8239126" cy="403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/>
            <a:r>
              <a:rPr sz="2400" spc="-5" dirty="0">
                <a:latin typeface="Arial"/>
                <a:cs typeface="Arial"/>
              </a:rPr>
              <a:t>Beberapa hal yang penting untuk diperhatikan</a:t>
            </a:r>
            <a:r>
              <a:rPr sz="2400" spc="18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synchronous</a:t>
            </a:r>
            <a:endParaRPr sz="2400">
              <a:latin typeface="Arial"/>
              <a:cs typeface="Arial"/>
            </a:endParaRPr>
          </a:p>
          <a:p>
            <a:pPr marL="12699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distributed </a:t>
            </a:r>
            <a:r>
              <a:rPr sz="2400" dirty="0">
                <a:latin typeface="Arial"/>
                <a:cs typeface="Arial"/>
              </a:rPr>
              <a:t>sistem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 marL="361283" indent="-336520">
              <a:spcBef>
                <a:spcPts val="1559"/>
              </a:spcBef>
              <a:buChar char="•"/>
              <a:tabLst>
                <a:tab pos="408268" algn="l"/>
                <a:tab pos="408904" algn="l"/>
              </a:tabLst>
            </a:pPr>
            <a:r>
              <a:rPr sz="2400" spc="-5" dirty="0">
                <a:latin typeface="Arial"/>
                <a:cs typeface="Arial"/>
              </a:rPr>
              <a:t>terdapat </a:t>
            </a:r>
            <a:r>
              <a:rPr sz="2400" dirty="0">
                <a:latin typeface="Arial"/>
                <a:cs typeface="Arial"/>
              </a:rPr>
              <a:t>satu </a:t>
            </a:r>
            <a:r>
              <a:rPr sz="2400" spc="-5" dirty="0">
                <a:latin typeface="Arial"/>
                <a:cs typeface="Arial"/>
              </a:rPr>
              <a:t>waktu</a:t>
            </a:r>
            <a:r>
              <a:rPr sz="2400" spc="-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global</a:t>
            </a:r>
            <a:endParaRPr sz="2400">
              <a:latin typeface="Arial"/>
              <a:cs typeface="Arial"/>
            </a:endParaRPr>
          </a:p>
          <a:p>
            <a:pPr marL="408904" indent="-384140">
              <a:spcBef>
                <a:spcPts val="1440"/>
              </a:spcBef>
              <a:buChar char="•"/>
              <a:tabLst>
                <a:tab pos="408268" algn="l"/>
                <a:tab pos="408904" algn="l"/>
              </a:tabLst>
            </a:pPr>
            <a:r>
              <a:rPr sz="2400" spc="-5" dirty="0">
                <a:latin typeface="Arial"/>
                <a:cs typeface="Arial"/>
              </a:rPr>
              <a:t>dapat memprediksi perilaku</a:t>
            </a:r>
            <a:r>
              <a:rPr sz="2400" spc="6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(waktu)</a:t>
            </a:r>
            <a:endParaRPr sz="2400">
              <a:latin typeface="Arial"/>
              <a:cs typeface="Arial"/>
            </a:endParaRPr>
          </a:p>
          <a:p>
            <a:pPr marL="361283" marR="5080" indent="-336520">
              <a:lnSpc>
                <a:spcPct val="150000"/>
              </a:lnSpc>
              <a:buChar char="•"/>
              <a:tabLst>
                <a:tab pos="408268" algn="l"/>
                <a:tab pos="408904" algn="l"/>
              </a:tabLst>
            </a:pPr>
            <a:r>
              <a:rPr sz="2400" spc="-5" dirty="0">
                <a:latin typeface="Arial"/>
                <a:cs typeface="Arial"/>
              </a:rPr>
              <a:t>dimungkinkan dan aman untuk menggunakan mekanisme  </a:t>
            </a:r>
            <a:r>
              <a:rPr sz="2400" dirty="0">
                <a:latin typeface="Arial"/>
                <a:cs typeface="Arial"/>
              </a:rPr>
              <a:t>timeout </a:t>
            </a:r>
            <a:r>
              <a:rPr sz="2400" spc="-5" dirty="0">
                <a:latin typeface="Arial"/>
                <a:cs typeface="Arial"/>
              </a:rPr>
              <a:t>dalam mendekteksi error atau kegagalan dalam  proses atau</a:t>
            </a:r>
            <a:r>
              <a:rPr sz="2400" spc="-21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komunikasi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97939" y="922655"/>
            <a:ext cx="8979535" cy="49398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2704"/>
            <a:r>
              <a:rPr sz="2400" i="1" spc="-5" dirty="0">
                <a:latin typeface="Arial"/>
                <a:cs typeface="Arial"/>
              </a:rPr>
              <a:t>Asynchronous Distributed</a:t>
            </a:r>
            <a:r>
              <a:rPr sz="2400" i="1" spc="5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System</a:t>
            </a:r>
            <a:endParaRPr sz="2400">
              <a:latin typeface="Arial"/>
              <a:cs typeface="Arial"/>
            </a:endParaRPr>
          </a:p>
          <a:p>
            <a:pPr>
              <a:spcBef>
                <a:spcPts val="35"/>
              </a:spcBef>
            </a:pPr>
            <a:endParaRPr sz="2100">
              <a:latin typeface="Times New Roman"/>
              <a:cs typeface="Times New Roman"/>
            </a:endParaRPr>
          </a:p>
          <a:p>
            <a:pPr marL="47620" marR="5080">
              <a:lnSpc>
                <a:spcPct val="150100"/>
              </a:lnSpc>
            </a:pPr>
            <a:r>
              <a:rPr sz="2400" spc="-5" dirty="0">
                <a:latin typeface="Arial"/>
                <a:cs typeface="Arial"/>
              </a:rPr>
              <a:t>Banyak </a:t>
            </a:r>
            <a:r>
              <a:rPr sz="2400" dirty="0">
                <a:latin typeface="Arial"/>
                <a:cs typeface="Arial"/>
              </a:rPr>
              <a:t>sistem </a:t>
            </a:r>
            <a:r>
              <a:rPr sz="2400" spc="-5" dirty="0">
                <a:latin typeface="Arial"/>
                <a:cs typeface="Arial"/>
              </a:rPr>
              <a:t>terdistribusi yang menggunakan model interaksi ini  </a:t>
            </a:r>
            <a:r>
              <a:rPr sz="2400" dirty="0">
                <a:latin typeface="Arial"/>
                <a:cs typeface="Arial"/>
              </a:rPr>
              <a:t>(termasuk</a:t>
            </a:r>
            <a:r>
              <a:rPr sz="2400" spc="-1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Internet)</a:t>
            </a:r>
            <a:endParaRPr sz="2400">
              <a:latin typeface="Arial"/>
              <a:cs typeface="Arial"/>
            </a:endParaRPr>
          </a:p>
          <a:p>
            <a:pPr marL="388585" indent="-375887">
              <a:spcBef>
                <a:spcPts val="1440"/>
              </a:spcBef>
              <a:buChar char="•"/>
              <a:tabLst>
                <a:tab pos="388585" algn="l"/>
                <a:tab pos="389220" algn="l"/>
              </a:tabLst>
            </a:pPr>
            <a:r>
              <a:rPr sz="2400" spc="-25" dirty="0">
                <a:latin typeface="Arial"/>
                <a:cs typeface="Arial"/>
              </a:rPr>
              <a:t>Tidak </a:t>
            </a:r>
            <a:r>
              <a:rPr sz="2400" spc="-5" dirty="0">
                <a:latin typeface="Arial"/>
                <a:cs typeface="Arial"/>
              </a:rPr>
              <a:t>ada batasan dalam waktu</a:t>
            </a:r>
            <a:r>
              <a:rPr sz="2400" spc="1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pengkeksekusian.</a:t>
            </a:r>
            <a:endParaRPr sz="2400">
              <a:latin typeface="Arial"/>
              <a:cs typeface="Arial"/>
            </a:endParaRPr>
          </a:p>
          <a:p>
            <a:pPr marL="388585" indent="-375887">
              <a:spcBef>
                <a:spcPts val="1440"/>
              </a:spcBef>
              <a:buChar char="•"/>
              <a:tabLst>
                <a:tab pos="388585" algn="l"/>
                <a:tab pos="389220" algn="l"/>
              </a:tabLst>
            </a:pPr>
            <a:r>
              <a:rPr sz="2400" spc="-21" dirty="0">
                <a:latin typeface="Arial"/>
                <a:cs typeface="Arial"/>
              </a:rPr>
              <a:t>Tidak </a:t>
            </a:r>
            <a:r>
              <a:rPr sz="2400" spc="-5" dirty="0">
                <a:latin typeface="Arial"/>
                <a:cs typeface="Arial"/>
              </a:rPr>
              <a:t>ada batasan dalam delay transmission</a:t>
            </a:r>
            <a:r>
              <a:rPr sz="2400" spc="1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(penundaan</a:t>
            </a:r>
            <a:endParaRPr sz="2400">
              <a:latin typeface="Arial"/>
              <a:cs typeface="Arial"/>
            </a:endParaRPr>
          </a:p>
          <a:p>
            <a:pPr marL="431127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pengiriman)</a:t>
            </a:r>
            <a:endParaRPr sz="2400">
              <a:latin typeface="Arial"/>
              <a:cs typeface="Arial"/>
            </a:endParaRPr>
          </a:p>
          <a:p>
            <a:pPr marL="388585" indent="-375887">
              <a:spcBef>
                <a:spcPts val="1440"/>
              </a:spcBef>
              <a:buChar char="•"/>
              <a:tabLst>
                <a:tab pos="388585" algn="l"/>
                <a:tab pos="389220" algn="l"/>
              </a:tabLst>
            </a:pPr>
            <a:r>
              <a:rPr sz="2400" spc="-25" dirty="0">
                <a:latin typeface="Arial"/>
                <a:cs typeface="Arial"/>
              </a:rPr>
              <a:t>Tidak </a:t>
            </a:r>
            <a:r>
              <a:rPr sz="2400" spc="-5" dirty="0">
                <a:latin typeface="Arial"/>
                <a:cs typeface="Arial"/>
              </a:rPr>
              <a:t>ada batasan terhadap fluktuasi waktu</a:t>
            </a:r>
            <a:r>
              <a:rPr sz="2400" spc="149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lokal.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 marL="116195">
              <a:spcBef>
                <a:spcPts val="1559"/>
              </a:spcBef>
            </a:pPr>
            <a:r>
              <a:rPr sz="2400" spc="-5" dirty="0">
                <a:latin typeface="Arial"/>
                <a:cs typeface="Arial"/>
              </a:rPr>
              <a:t>Asynchronous </a:t>
            </a:r>
            <a:r>
              <a:rPr sz="2400" dirty="0">
                <a:latin typeface="Arial"/>
                <a:cs typeface="Arial"/>
              </a:rPr>
              <a:t>system </a:t>
            </a:r>
            <a:r>
              <a:rPr sz="2400" spc="-5" dirty="0">
                <a:latin typeface="Arial"/>
                <a:cs typeface="Arial"/>
              </a:rPr>
              <a:t>secara </a:t>
            </a:r>
            <a:r>
              <a:rPr sz="2400" dirty="0">
                <a:latin typeface="Arial"/>
                <a:cs typeface="Arial"/>
              </a:rPr>
              <a:t>parktek </a:t>
            </a:r>
            <a:r>
              <a:rPr sz="2400" spc="-5" dirty="0">
                <a:latin typeface="Arial"/>
                <a:cs typeface="Arial"/>
              </a:rPr>
              <a:t>lebih banyak</a:t>
            </a:r>
            <a:r>
              <a:rPr sz="2400" spc="8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digunakan.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81533" y="790321"/>
            <a:ext cx="8956039" cy="52168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16522" indent="-403824">
              <a:buAutoNum type="alphaLcPeriod" startAt="3"/>
              <a:tabLst>
                <a:tab pos="415888" algn="l"/>
                <a:tab pos="416522" algn="l"/>
              </a:tabLst>
            </a:pPr>
            <a:r>
              <a:rPr sz="2400" u="heavy" spc="-5" dirty="0">
                <a:latin typeface="Arial"/>
                <a:cs typeface="Arial"/>
              </a:rPr>
              <a:t>Failure</a:t>
            </a:r>
            <a:r>
              <a:rPr sz="2400" u="heavy" spc="-55" dirty="0">
                <a:latin typeface="Arial"/>
                <a:cs typeface="Arial"/>
              </a:rPr>
              <a:t> </a:t>
            </a:r>
            <a:r>
              <a:rPr sz="2400" u="heavy" spc="-5" dirty="0">
                <a:latin typeface="Arial"/>
                <a:cs typeface="Arial"/>
              </a:rPr>
              <a:t>Models</a:t>
            </a:r>
            <a:endParaRPr sz="2400">
              <a:latin typeface="Arial"/>
              <a:cs typeface="Arial"/>
            </a:endParaRPr>
          </a:p>
          <a:p>
            <a:pPr>
              <a:spcBef>
                <a:spcPts val="5"/>
              </a:spcBef>
              <a:buFont typeface="Arial"/>
              <a:buAutoNum type="alphaLcPeriod" startAt="3"/>
            </a:pPr>
            <a:endParaRPr sz="2500">
              <a:latin typeface="Times New Roman"/>
              <a:cs typeface="Times New Roman"/>
            </a:endParaRPr>
          </a:p>
          <a:p>
            <a:pPr marL="431762" marR="457794"/>
            <a:r>
              <a:rPr sz="2400" spc="-5" dirty="0">
                <a:latin typeface="Arial"/>
                <a:cs typeface="Arial"/>
              </a:rPr>
              <a:t>Kegagalan apa saja yang dapat </a:t>
            </a:r>
            <a:r>
              <a:rPr sz="2400" dirty="0">
                <a:latin typeface="Arial"/>
                <a:cs typeface="Arial"/>
              </a:rPr>
              <a:t>terjadi </a:t>
            </a:r>
            <a:r>
              <a:rPr sz="2400" spc="-5" dirty="0">
                <a:latin typeface="Arial"/>
                <a:cs typeface="Arial"/>
              </a:rPr>
              <a:t>dan bagaimana </a:t>
            </a:r>
            <a:r>
              <a:rPr sz="2400" dirty="0">
                <a:latin typeface="Arial"/>
                <a:cs typeface="Arial"/>
              </a:rPr>
              <a:t>efek  </a:t>
            </a:r>
            <a:r>
              <a:rPr sz="2400" spc="-5" dirty="0">
                <a:latin typeface="Arial"/>
                <a:cs typeface="Arial"/>
              </a:rPr>
              <a:t>yang ditimbulkan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?</a:t>
            </a:r>
            <a:endParaRPr sz="2400">
              <a:latin typeface="Arial"/>
              <a:cs typeface="Arial"/>
            </a:endParaRPr>
          </a:p>
          <a:p>
            <a:pPr marL="718121" lvl="1" indent="-274295">
              <a:buChar char="•"/>
              <a:tabLst>
                <a:tab pos="718121" algn="l"/>
                <a:tab pos="718756" algn="l"/>
              </a:tabLst>
            </a:pPr>
            <a:r>
              <a:rPr sz="2400" spc="-5" dirty="0">
                <a:latin typeface="Arial"/>
                <a:cs typeface="Arial"/>
              </a:rPr>
              <a:t>Omission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Faluires</a:t>
            </a:r>
            <a:endParaRPr sz="2400">
              <a:latin typeface="Arial"/>
              <a:cs typeface="Arial"/>
            </a:endParaRPr>
          </a:p>
          <a:p>
            <a:pPr marL="700978" lvl="1" indent="-257152">
              <a:buChar char="•"/>
              <a:tabLst>
                <a:tab pos="700978" algn="l"/>
                <a:tab pos="701613" algn="l"/>
              </a:tabLst>
            </a:pPr>
            <a:r>
              <a:rPr sz="2400" spc="-5" dirty="0">
                <a:latin typeface="Arial"/>
                <a:cs typeface="Arial"/>
              </a:rPr>
              <a:t>Arbitary</a:t>
            </a:r>
            <a:r>
              <a:rPr sz="2400" spc="-5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Failures</a:t>
            </a:r>
            <a:endParaRPr sz="2400">
              <a:latin typeface="Arial"/>
              <a:cs typeface="Arial"/>
            </a:endParaRPr>
          </a:p>
          <a:p>
            <a:pPr marL="711771" lvl="1" indent="-267947">
              <a:buChar char="•"/>
              <a:tabLst>
                <a:tab pos="711771" algn="l"/>
                <a:tab pos="712407" algn="l"/>
              </a:tabLst>
            </a:pPr>
            <a:r>
              <a:rPr sz="2400" spc="-21" dirty="0">
                <a:latin typeface="Arial"/>
                <a:cs typeface="Arial"/>
              </a:rPr>
              <a:t>Timing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Failures</a:t>
            </a:r>
            <a:endParaRPr sz="2400">
              <a:latin typeface="Arial"/>
              <a:cs typeface="Arial"/>
            </a:endParaRPr>
          </a:p>
          <a:p>
            <a:pPr>
              <a:spcBef>
                <a:spcPts val="5"/>
              </a:spcBef>
            </a:pPr>
            <a:endParaRPr sz="2500">
              <a:latin typeface="Times New Roman"/>
              <a:cs typeface="Times New Roman"/>
            </a:endParaRPr>
          </a:p>
          <a:p>
            <a:pPr marL="431762"/>
            <a:r>
              <a:rPr sz="2400" spc="-5" dirty="0">
                <a:latin typeface="Arial"/>
                <a:cs typeface="Arial"/>
              </a:rPr>
              <a:t>Kegagalan dapat </a:t>
            </a:r>
            <a:r>
              <a:rPr sz="2400" dirty="0">
                <a:latin typeface="Arial"/>
                <a:cs typeface="Arial"/>
              </a:rPr>
              <a:t>terjadi </a:t>
            </a:r>
            <a:r>
              <a:rPr sz="2400" spc="-5" dirty="0">
                <a:latin typeface="Arial"/>
                <a:cs typeface="Arial"/>
              </a:rPr>
              <a:t>pada proses atau kanal</a:t>
            </a:r>
            <a:r>
              <a:rPr sz="2400" spc="1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komunikasi.</a:t>
            </a:r>
            <a:endParaRPr sz="2400">
              <a:latin typeface="Arial"/>
              <a:cs typeface="Arial"/>
            </a:endParaRPr>
          </a:p>
          <a:p>
            <a:pPr marL="431762"/>
            <a:r>
              <a:rPr sz="2400" spc="-5" dirty="0">
                <a:latin typeface="Arial"/>
                <a:cs typeface="Arial"/>
              </a:rPr>
              <a:t>Penyebabnya bisa berasal dari hardware ataupun</a:t>
            </a:r>
            <a:r>
              <a:rPr sz="2400" spc="1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software.</a:t>
            </a:r>
            <a:endParaRPr sz="2400">
              <a:latin typeface="Arial"/>
              <a:cs typeface="Arial"/>
            </a:endParaRPr>
          </a:p>
          <a:p>
            <a:pPr>
              <a:spcBef>
                <a:spcPts val="5"/>
              </a:spcBef>
            </a:pPr>
            <a:endParaRPr sz="2500">
              <a:latin typeface="Times New Roman"/>
              <a:cs typeface="Times New Roman"/>
            </a:endParaRPr>
          </a:p>
          <a:p>
            <a:pPr marL="431762" marR="5080"/>
            <a:r>
              <a:rPr sz="2400" spc="-5" dirty="0">
                <a:latin typeface="Arial"/>
                <a:cs typeface="Arial"/>
              </a:rPr>
              <a:t>Model Kegagalan (Failure Models) dibutuhkan dalam  membangun suatu </a:t>
            </a:r>
            <a:r>
              <a:rPr sz="2400" dirty="0">
                <a:latin typeface="Arial"/>
                <a:cs typeface="Arial"/>
              </a:rPr>
              <a:t>sistem </a:t>
            </a:r>
            <a:r>
              <a:rPr sz="2400" spc="-5" dirty="0">
                <a:latin typeface="Arial"/>
                <a:cs typeface="Arial"/>
              </a:rPr>
              <a:t>dengan prediksi terhadap kagagalan  yang mungkin</a:t>
            </a:r>
            <a:r>
              <a:rPr sz="24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terjadi.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2" y="810769"/>
            <a:ext cx="9109710" cy="57642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/>
            <a:r>
              <a:rPr sz="2400" i="1" spc="-10" dirty="0">
                <a:latin typeface="Arial"/>
                <a:cs typeface="Arial"/>
              </a:rPr>
              <a:t>Ommision </a:t>
            </a:r>
            <a:r>
              <a:rPr sz="2400" i="1" spc="-5" dirty="0">
                <a:latin typeface="Arial"/>
                <a:cs typeface="Arial"/>
              </a:rPr>
              <a:t>Failures</a:t>
            </a:r>
            <a:r>
              <a:rPr sz="2400" i="1" spc="21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2699" marR="100321">
              <a:lnSpc>
                <a:spcPct val="150000"/>
              </a:lnSpc>
            </a:pPr>
            <a:r>
              <a:rPr sz="2400" spc="-5" dirty="0">
                <a:latin typeface="Arial"/>
                <a:cs typeface="Arial"/>
              </a:rPr>
              <a:t>ketika prosesor dan kanal komunikasi mengalami kegagalan untuk  melakukan hal yang seharusnya</a:t>
            </a:r>
            <a:r>
              <a:rPr sz="2400" spc="7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dilakukan.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 marL="12699">
              <a:spcBef>
                <a:spcPts val="1559"/>
              </a:spcBef>
            </a:pPr>
            <a:r>
              <a:rPr sz="2400" spc="-5" dirty="0">
                <a:latin typeface="Arial"/>
                <a:cs typeface="Arial"/>
              </a:rPr>
              <a:t>Dikatakan tidak mempunyai ommision failures apabila</a:t>
            </a:r>
            <a:r>
              <a:rPr sz="2400" spc="18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280645" indent="-267947">
              <a:spcBef>
                <a:spcPts val="1440"/>
              </a:spcBef>
              <a:buChar char="•"/>
              <a:tabLst>
                <a:tab pos="280645" algn="l"/>
                <a:tab pos="281280" algn="l"/>
              </a:tabLst>
            </a:pPr>
            <a:r>
              <a:rPr sz="2400" spc="-40" dirty="0">
                <a:latin typeface="Arial"/>
                <a:cs typeface="Arial"/>
              </a:rPr>
              <a:t>Terjadi </a:t>
            </a:r>
            <a:r>
              <a:rPr sz="2400" spc="-5" dirty="0">
                <a:latin typeface="Arial"/>
                <a:cs typeface="Arial"/>
              </a:rPr>
              <a:t>keterlambatan (delayed) tetapi akhirnya </a:t>
            </a:r>
            <a:r>
              <a:rPr sz="2400" dirty="0">
                <a:latin typeface="Arial"/>
                <a:cs typeface="Arial"/>
              </a:rPr>
              <a:t>tetap</a:t>
            </a:r>
            <a:r>
              <a:rPr sz="2400" spc="2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tereksekusi.</a:t>
            </a:r>
            <a:endParaRPr sz="2400">
              <a:latin typeface="Arial"/>
              <a:cs typeface="Arial"/>
            </a:endParaRPr>
          </a:p>
          <a:p>
            <a:pPr marL="286994" indent="-274295">
              <a:spcBef>
                <a:spcPts val="1440"/>
              </a:spcBef>
              <a:buChar char="•"/>
              <a:tabLst>
                <a:tab pos="286359" algn="l"/>
                <a:tab pos="286994" algn="l"/>
              </a:tabLst>
            </a:pPr>
            <a:r>
              <a:rPr sz="2400" spc="-5" dirty="0">
                <a:latin typeface="Arial"/>
                <a:cs typeface="Arial"/>
              </a:rPr>
              <a:t>Sebuah </a:t>
            </a:r>
            <a:r>
              <a:rPr sz="2400" dirty="0">
                <a:latin typeface="Arial"/>
                <a:cs typeface="Arial"/>
              </a:rPr>
              <a:t>aksi </a:t>
            </a:r>
            <a:r>
              <a:rPr sz="2400" spc="-5" dirty="0">
                <a:latin typeface="Arial"/>
                <a:cs typeface="Arial"/>
              </a:rPr>
              <a:t>dieksekusi walaupun terdapat kesalahan</a:t>
            </a:r>
            <a:r>
              <a:rPr sz="2400" spc="16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pada</a:t>
            </a:r>
            <a:endParaRPr sz="2400">
              <a:latin typeface="Arial"/>
              <a:cs typeface="Arial"/>
            </a:endParaRPr>
          </a:p>
          <a:p>
            <a:pPr marL="263502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hasil.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 marL="12699">
              <a:spcBef>
                <a:spcPts val="1559"/>
              </a:spcBef>
            </a:pPr>
            <a:r>
              <a:rPr sz="2400" spc="-5" dirty="0">
                <a:latin typeface="Arial"/>
                <a:cs typeface="Arial"/>
              </a:rPr>
              <a:t>Dengan synchronous </a:t>
            </a:r>
            <a:r>
              <a:rPr sz="2400" dirty="0">
                <a:latin typeface="Arial"/>
                <a:cs typeface="Arial"/>
              </a:rPr>
              <a:t>system, </a:t>
            </a:r>
            <a:r>
              <a:rPr sz="2400" spc="-5" dirty="0">
                <a:latin typeface="Arial"/>
                <a:cs typeface="Arial"/>
              </a:rPr>
              <a:t>ommision failures dapat</a:t>
            </a:r>
            <a:r>
              <a:rPr sz="2400" spc="1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dideteksi</a:t>
            </a:r>
            <a:endParaRPr sz="2400">
              <a:latin typeface="Arial"/>
              <a:cs typeface="Arial"/>
            </a:endParaRPr>
          </a:p>
          <a:p>
            <a:pPr marL="12699">
              <a:spcBef>
                <a:spcPts val="1440"/>
              </a:spcBef>
            </a:pPr>
            <a:r>
              <a:rPr sz="2400" spc="-5" dirty="0">
                <a:latin typeface="Arial"/>
                <a:cs typeface="Arial"/>
              </a:rPr>
              <a:t>dengan</a:t>
            </a:r>
            <a:r>
              <a:rPr sz="2400" spc="-9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timeouts.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05333" y="624840"/>
            <a:ext cx="8599804" cy="5781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9"/>
            <a:r>
              <a:rPr sz="2400" i="1" spc="-5" dirty="0">
                <a:latin typeface="Arial"/>
                <a:cs typeface="Arial"/>
              </a:rPr>
              <a:t>Arbitary</a:t>
            </a:r>
            <a:r>
              <a:rPr sz="2400" i="1" spc="-55" dirty="0">
                <a:latin typeface="Arial"/>
                <a:cs typeface="Arial"/>
              </a:rPr>
              <a:t> </a:t>
            </a:r>
            <a:r>
              <a:rPr sz="2400" i="1" spc="-5" dirty="0">
                <a:latin typeface="Arial"/>
                <a:cs typeface="Arial"/>
              </a:rPr>
              <a:t>Failures</a:t>
            </a:r>
            <a:endParaRPr sz="2400">
              <a:latin typeface="Arial"/>
              <a:cs typeface="Arial"/>
            </a:endParaRPr>
          </a:p>
          <a:p>
            <a:pPr marL="264136" indent="-251438">
              <a:spcBef>
                <a:spcPts val="1440"/>
              </a:spcBef>
              <a:buChar char="•"/>
              <a:tabLst>
                <a:tab pos="286359" algn="l"/>
                <a:tab pos="286994" algn="l"/>
              </a:tabLst>
            </a:pPr>
            <a:r>
              <a:rPr sz="2400" spc="-5" dirty="0">
                <a:latin typeface="Arial"/>
                <a:cs typeface="Arial"/>
              </a:rPr>
              <a:t>kegagalan yang paling buruk dalam</a:t>
            </a:r>
            <a:r>
              <a:rPr sz="2400" spc="9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sistem.</a:t>
            </a:r>
            <a:endParaRPr sz="2400">
              <a:latin typeface="Arial"/>
              <a:cs typeface="Arial"/>
            </a:endParaRPr>
          </a:p>
          <a:p>
            <a:pPr marL="264136" marR="226040" indent="-251438" algn="just">
              <a:lnSpc>
                <a:spcPct val="150000"/>
              </a:lnSpc>
              <a:buChar char="•"/>
              <a:tabLst>
                <a:tab pos="281280" algn="l"/>
              </a:tabLst>
            </a:pPr>
            <a:r>
              <a:rPr sz="2400" spc="-44" dirty="0">
                <a:latin typeface="Arial"/>
                <a:cs typeface="Arial"/>
              </a:rPr>
              <a:t>Tahapan </a:t>
            </a:r>
            <a:r>
              <a:rPr sz="2400" spc="-5" dirty="0">
                <a:latin typeface="Arial"/>
                <a:cs typeface="Arial"/>
              </a:rPr>
              <a:t>proses </a:t>
            </a:r>
            <a:r>
              <a:rPr sz="2400" dirty="0">
                <a:latin typeface="Arial"/>
                <a:cs typeface="Arial"/>
              </a:rPr>
              <a:t>atau </a:t>
            </a:r>
            <a:r>
              <a:rPr sz="2400" spc="-5" dirty="0">
                <a:latin typeface="Arial"/>
                <a:cs typeface="Arial"/>
              </a:rPr>
              <a:t>komunikasi diabaikan </a:t>
            </a:r>
            <a:r>
              <a:rPr sz="2400" dirty="0">
                <a:latin typeface="Arial"/>
                <a:cs typeface="Arial"/>
              </a:rPr>
              <a:t>atau </a:t>
            </a:r>
            <a:r>
              <a:rPr sz="2400" spc="-5" dirty="0">
                <a:latin typeface="Arial"/>
                <a:cs typeface="Arial"/>
              </a:rPr>
              <a:t>yang tidak  diharapkan </a:t>
            </a:r>
            <a:r>
              <a:rPr sz="2400" dirty="0">
                <a:latin typeface="Arial"/>
                <a:cs typeface="Arial"/>
              </a:rPr>
              <a:t>terjadi </a:t>
            </a:r>
            <a:r>
              <a:rPr sz="2400" spc="-5" dirty="0">
                <a:latin typeface="Arial"/>
                <a:cs typeface="Arial"/>
              </a:rPr>
              <a:t>dieksekusi </a:t>
            </a:r>
            <a:r>
              <a:rPr sz="2400" spc="-5" dirty="0">
                <a:latin typeface="Wingdings"/>
                <a:cs typeface="Wingdings"/>
              </a:rPr>
              <a:t>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Arial"/>
                <a:cs typeface="Arial"/>
              </a:rPr>
              <a:t>hasil yang diharapkan tidak  </a:t>
            </a:r>
            <a:r>
              <a:rPr sz="2400" dirty="0">
                <a:latin typeface="Arial"/>
                <a:cs typeface="Arial"/>
              </a:rPr>
              <a:t>terjadi </a:t>
            </a:r>
            <a:r>
              <a:rPr sz="2400" spc="-5" dirty="0">
                <a:latin typeface="Arial"/>
                <a:cs typeface="Arial"/>
              </a:rPr>
              <a:t>atau megeluarkan hasil yang</a:t>
            </a:r>
            <a:r>
              <a:rPr sz="2400" spc="7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salah.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Char char="•"/>
            </a:pPr>
            <a:endParaRPr sz="2400">
              <a:latin typeface="Times New Roman"/>
              <a:cs typeface="Times New Roman"/>
            </a:endParaRPr>
          </a:p>
          <a:p>
            <a:pPr marL="12699">
              <a:spcBef>
                <a:spcPts val="1559"/>
              </a:spcBef>
            </a:pPr>
            <a:r>
              <a:rPr sz="2400" i="1" spc="-15" dirty="0">
                <a:latin typeface="Arial"/>
                <a:cs typeface="Arial"/>
              </a:rPr>
              <a:t>Timing</a:t>
            </a:r>
            <a:r>
              <a:rPr sz="2400" i="1" spc="-40" dirty="0">
                <a:latin typeface="Arial"/>
                <a:cs typeface="Arial"/>
              </a:rPr>
              <a:t> </a:t>
            </a:r>
            <a:r>
              <a:rPr sz="2400" i="1" spc="-5" dirty="0">
                <a:latin typeface="Arial"/>
                <a:cs typeface="Arial"/>
              </a:rPr>
              <a:t>Failures</a:t>
            </a:r>
            <a:endParaRPr sz="2400">
              <a:latin typeface="Arial"/>
              <a:cs typeface="Arial"/>
            </a:endParaRPr>
          </a:p>
          <a:p>
            <a:pPr marL="264136" marR="5080" indent="-251438">
              <a:lnSpc>
                <a:spcPts val="4319"/>
              </a:lnSpc>
              <a:spcBef>
                <a:spcPts val="380"/>
              </a:spcBef>
              <a:buChar char="•"/>
              <a:tabLst>
                <a:tab pos="286359" algn="l"/>
                <a:tab pos="286994" algn="l"/>
              </a:tabLst>
            </a:pPr>
            <a:r>
              <a:rPr sz="2400" spc="-5" dirty="0">
                <a:latin typeface="Arial"/>
                <a:cs typeface="Arial"/>
              </a:rPr>
              <a:t>dapat </a:t>
            </a:r>
            <a:r>
              <a:rPr sz="2400" dirty="0">
                <a:latin typeface="Arial"/>
                <a:cs typeface="Arial"/>
              </a:rPr>
              <a:t>terjadi </a:t>
            </a:r>
            <a:r>
              <a:rPr sz="2400" spc="-5" dirty="0">
                <a:latin typeface="Arial"/>
                <a:cs typeface="Arial"/>
              </a:rPr>
              <a:t>pada synchronous </a:t>
            </a:r>
            <a:r>
              <a:rPr sz="2400" dirty="0">
                <a:latin typeface="Arial"/>
                <a:cs typeface="Arial"/>
              </a:rPr>
              <a:t>system, </a:t>
            </a:r>
            <a:r>
              <a:rPr sz="2400" spc="-5" dirty="0">
                <a:latin typeface="Arial"/>
                <a:cs typeface="Arial"/>
              </a:rPr>
              <a:t>dimana batas waktu  diatur untuk eksekusi proses, komunikasi dan fluktuasi</a:t>
            </a:r>
            <a:r>
              <a:rPr sz="2400" spc="204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waktu.</a:t>
            </a:r>
            <a:endParaRPr sz="2400">
              <a:latin typeface="Arial"/>
              <a:cs typeface="Arial"/>
            </a:endParaRPr>
          </a:p>
          <a:p>
            <a:pPr marL="264136" marR="386046" indent="-251438">
              <a:lnSpc>
                <a:spcPts val="4319"/>
              </a:lnSpc>
              <a:buChar char="•"/>
              <a:tabLst>
                <a:tab pos="280645" algn="l"/>
                <a:tab pos="281280" algn="l"/>
              </a:tabLst>
            </a:pPr>
            <a:r>
              <a:rPr sz="2400" spc="-21" dirty="0">
                <a:latin typeface="Arial"/>
                <a:cs typeface="Arial"/>
              </a:rPr>
              <a:t>Timing </a:t>
            </a:r>
            <a:r>
              <a:rPr sz="2400" spc="-5" dirty="0">
                <a:latin typeface="Arial"/>
                <a:cs typeface="Arial"/>
              </a:rPr>
              <a:t>Failures </a:t>
            </a:r>
            <a:r>
              <a:rPr sz="2400" dirty="0">
                <a:latin typeface="Arial"/>
                <a:cs typeface="Arial"/>
              </a:rPr>
              <a:t>terjadi </a:t>
            </a:r>
            <a:r>
              <a:rPr sz="2400" spc="-5" dirty="0">
                <a:latin typeface="Arial"/>
                <a:cs typeface="Arial"/>
              </a:rPr>
              <a:t>apabila waktu yang telah ditentukan  terlampaui.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45558" y="252095"/>
            <a:ext cx="9713172" cy="1344507"/>
          </a:xfrm>
        </p:spPr>
        <p:txBody>
          <a:bodyPr/>
          <a:lstStyle/>
          <a:p>
            <a:pPr eaLnBrk="1" hangingPunct="1"/>
            <a:r>
              <a:rPr lang="id-ID" sz="3700" dirty="0" smtClean="0">
                <a:solidFill>
                  <a:srgbClr val="FF0000"/>
                </a:solidFill>
                <a:latin typeface="Book Antiqua" pitchFamily="18" charset="0"/>
              </a:rPr>
              <a:t>7. </a:t>
            </a:r>
            <a:r>
              <a:rPr lang="en-US" sz="3700" dirty="0" smtClean="0">
                <a:solidFill>
                  <a:srgbClr val="FF0000"/>
                </a:solidFill>
                <a:latin typeface="Book Antiqua" pitchFamily="18" charset="0"/>
              </a:rPr>
              <a:t>Robustness</a:t>
            </a:r>
            <a:endParaRPr lang="en-US" sz="3700" dirty="0">
              <a:solidFill>
                <a:srgbClr val="FF0000"/>
              </a:solidFill>
              <a:latin typeface="Book Antiqua" pitchFamily="18" charset="0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623782" y="1680633"/>
            <a:ext cx="9445837" cy="529399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US" dirty="0" smtClean="0"/>
          </a:p>
          <a:p>
            <a:pPr eaLnBrk="1" hangingPunct="1"/>
            <a:r>
              <a:rPr lang="en-US" dirty="0" err="1" smtClean="0"/>
              <a:t>Deteksi</a:t>
            </a:r>
            <a:r>
              <a:rPr lang="en-US" dirty="0" smtClean="0"/>
              <a:t> </a:t>
            </a:r>
            <a:r>
              <a:rPr lang="en-US" dirty="0" err="1" smtClean="0"/>
              <a:t>kerusakan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 eaLnBrk="1" hangingPunct="1"/>
            <a:r>
              <a:rPr lang="en-US" dirty="0" err="1" smtClean="0"/>
              <a:t>Konfigurasi</a:t>
            </a:r>
            <a:r>
              <a:rPr lang="en-US" dirty="0" smtClean="0"/>
              <a:t> </a:t>
            </a:r>
            <a:r>
              <a:rPr lang="en-US" dirty="0" err="1" smtClean="0"/>
              <a:t>kembali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77608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4670" y="252095"/>
            <a:ext cx="9713172" cy="1344507"/>
          </a:xfrm>
        </p:spPr>
        <p:txBody>
          <a:bodyPr/>
          <a:lstStyle/>
          <a:p>
            <a:pPr algn="ctr" eaLnBrk="1" hangingPunct="1"/>
            <a:r>
              <a:rPr lang="en-US" sz="3700"/>
              <a:t>Deteksi Kerusakan</a:t>
            </a:r>
          </a:p>
        </p:txBody>
      </p:sp>
      <p:sp>
        <p:nvSpPr>
          <p:cNvPr id="26627" name="Rectangle 7"/>
          <p:cNvSpPr>
            <a:spLocks noGrp="1" noChangeArrowheads="1"/>
          </p:cNvSpPr>
          <p:nvPr>
            <p:ph idx="1"/>
          </p:nvPr>
        </p:nvSpPr>
        <p:spPr>
          <a:xfrm>
            <a:off x="623782" y="1680633"/>
            <a:ext cx="9445837" cy="5293995"/>
          </a:xfrm>
          <a:noFill/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/>
              <a:t>Deteksi kerusakan </a:t>
            </a:r>
            <a:r>
              <a:rPr lang="en-US" i="1"/>
              <a:t>hardware</a:t>
            </a:r>
            <a:r>
              <a:rPr lang="en-US"/>
              <a:t> adalah sulit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Untuk mendeteksi kerusakan hubungan, dapat digunakan protokol </a:t>
            </a:r>
            <a:r>
              <a:rPr lang="en-US" i="1"/>
              <a:t>handshaking</a:t>
            </a:r>
            <a:r>
              <a:rPr lang="en-US"/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Diasumsikan </a:t>
            </a:r>
            <a:r>
              <a:rPr lang="en-US" i="1"/>
              <a:t>site</a:t>
            </a:r>
            <a:r>
              <a:rPr lang="en-US"/>
              <a:t> A dan </a:t>
            </a:r>
            <a:r>
              <a:rPr lang="en-US" i="1"/>
              <a:t>site</a:t>
            </a:r>
            <a:r>
              <a:rPr lang="en-US"/>
              <a:t> B telah berhubungan. Pada jangka waktu tertentu, masing-masing </a:t>
            </a:r>
            <a:r>
              <a:rPr lang="en-US" i="1"/>
              <a:t>site</a:t>
            </a:r>
            <a:r>
              <a:rPr lang="en-US"/>
              <a:t> akan mengubah pesan </a:t>
            </a:r>
            <a:r>
              <a:rPr lang="en-US" b="1"/>
              <a:t>I-am-up</a:t>
            </a:r>
            <a:r>
              <a:rPr lang="en-US"/>
              <a:t> untuk mengindikasikan bahwa mereka sedang siaga dan berkerja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Jika </a:t>
            </a:r>
            <a:r>
              <a:rPr lang="en-US" i="1"/>
              <a:t>site</a:t>
            </a:r>
            <a:r>
              <a:rPr lang="en-US"/>
              <a:t> A tidak menerima pesan dalam jangka waktu tertentu, ini diasumsikan bahwa (a) </a:t>
            </a:r>
            <a:r>
              <a:rPr lang="en-US" i="1"/>
              <a:t>site</a:t>
            </a:r>
            <a:r>
              <a:rPr lang="en-US"/>
              <a:t> lain tidak siaga (b) pesan tidak sampai</a:t>
            </a:r>
          </a:p>
          <a:p>
            <a:pPr eaLnBrk="1" hangingPunct="1">
              <a:lnSpc>
                <a:spcPct val="90000"/>
              </a:lnSpc>
            </a:pPr>
            <a:r>
              <a:rPr lang="en-US" i="1"/>
              <a:t>Site</a:t>
            </a:r>
            <a:r>
              <a:rPr lang="en-US"/>
              <a:t> A dapat mengirimkan pesan </a:t>
            </a:r>
            <a:r>
              <a:rPr lang="en-US" b="1"/>
              <a:t>are-you-up</a:t>
            </a:r>
            <a:r>
              <a:rPr lang="en-US" i="1"/>
              <a:t>?</a:t>
            </a:r>
            <a:r>
              <a:rPr lang="en-US"/>
              <a:t> ke </a:t>
            </a:r>
            <a:r>
              <a:rPr lang="en-US" i="1"/>
              <a:t>site</a:t>
            </a:r>
            <a:r>
              <a:rPr lang="en-US"/>
              <a:t> B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Jika </a:t>
            </a:r>
            <a:r>
              <a:rPr lang="en-US" i="1"/>
              <a:t>site</a:t>
            </a:r>
            <a:r>
              <a:rPr lang="en-US"/>
              <a:t> A tidak menerima </a:t>
            </a:r>
            <a:r>
              <a:rPr lang="en-US" i="1"/>
              <a:t>reply</a:t>
            </a:r>
            <a:r>
              <a:rPr lang="en-US"/>
              <a:t>, pesan dikirim ulang atau mencoba rute alternatif ke </a:t>
            </a:r>
            <a:r>
              <a:rPr lang="en-US" i="1"/>
              <a:t>site</a:t>
            </a:r>
            <a:r>
              <a:rPr lang="en-US"/>
              <a:t> B</a:t>
            </a:r>
          </a:p>
        </p:txBody>
      </p:sp>
    </p:spTree>
    <p:extLst>
      <p:ext uri="{BB962C8B-B14F-4D97-AF65-F5344CB8AC3E}">
        <p14:creationId xmlns:p14="http://schemas.microsoft.com/office/powerpoint/2010/main" val="352752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45558" y="252095"/>
            <a:ext cx="9713172" cy="1344507"/>
          </a:xfrm>
        </p:spPr>
        <p:txBody>
          <a:bodyPr/>
          <a:lstStyle/>
          <a:p>
            <a:pPr algn="ctr" eaLnBrk="1" hangingPunct="1"/>
            <a:r>
              <a:rPr lang="en-US" sz="3700">
                <a:latin typeface="Book Antiqua" pitchFamily="18" charset="0"/>
              </a:rPr>
              <a:t>Deteksi Kerusakan (Cont)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534670" y="1428538"/>
            <a:ext cx="9445837" cy="5293995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sz="3200">
                <a:latin typeface="Times New Roman" pitchFamily="18" charset="0"/>
              </a:rPr>
              <a:t>Jika </a:t>
            </a:r>
            <a:r>
              <a:rPr lang="en-US" sz="3200" i="1">
                <a:latin typeface="Times New Roman" pitchFamily="18" charset="0"/>
              </a:rPr>
              <a:t>site</a:t>
            </a:r>
            <a:r>
              <a:rPr lang="en-US" sz="3200">
                <a:latin typeface="Times New Roman" pitchFamily="18" charset="0"/>
              </a:rPr>
              <a:t> A tidak menyatakan menerima </a:t>
            </a:r>
            <a:r>
              <a:rPr lang="en-US" sz="3200" i="1">
                <a:latin typeface="Times New Roman" pitchFamily="18" charset="0"/>
              </a:rPr>
              <a:t>reply</a:t>
            </a:r>
            <a:r>
              <a:rPr lang="en-US" sz="3200">
                <a:latin typeface="Times New Roman" pitchFamily="18" charset="0"/>
              </a:rPr>
              <a:t> dari </a:t>
            </a:r>
            <a:r>
              <a:rPr lang="en-US" sz="3200" i="1">
                <a:latin typeface="Times New Roman" pitchFamily="18" charset="0"/>
              </a:rPr>
              <a:t>site</a:t>
            </a:r>
            <a:r>
              <a:rPr lang="en-US" sz="3200">
                <a:latin typeface="Times New Roman" pitchFamily="18" charset="0"/>
              </a:rPr>
              <a:t> B, maka disimpulkan bahwa terjadi kerusakan</a:t>
            </a:r>
          </a:p>
          <a:p>
            <a:pPr eaLnBrk="1" hangingPunct="1"/>
            <a:r>
              <a:rPr lang="en-US" sz="3200">
                <a:latin typeface="Times New Roman" pitchFamily="18" charset="0"/>
              </a:rPr>
              <a:t>Tipe kerusakan:</a:t>
            </a:r>
            <a:br>
              <a:rPr lang="en-US" sz="3200">
                <a:latin typeface="Times New Roman" pitchFamily="18" charset="0"/>
              </a:rPr>
            </a:br>
            <a:r>
              <a:rPr lang="en-US" sz="3200">
                <a:latin typeface="Times New Roman" pitchFamily="18" charset="0"/>
              </a:rPr>
              <a:t>- Site B </a:t>
            </a:r>
            <a:r>
              <a:rPr lang="en-US" sz="3200" i="1">
                <a:latin typeface="Times New Roman" pitchFamily="18" charset="0"/>
              </a:rPr>
              <a:t>down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3200">
                <a:latin typeface="Times New Roman" pitchFamily="18" charset="0"/>
              </a:rPr>
              <a:t>	- Hubungan langsung  antara A dan  B </a:t>
            </a:r>
            <a:r>
              <a:rPr lang="en-US" sz="3200" i="1">
                <a:latin typeface="Times New Roman" pitchFamily="18" charset="0"/>
              </a:rPr>
              <a:t>down</a:t>
            </a:r>
            <a:r>
              <a:rPr lang="en-US" sz="3200">
                <a:latin typeface="Times New Roman" pitchFamily="18" charset="0"/>
              </a:rPr>
              <a:t/>
            </a:r>
            <a:br>
              <a:rPr lang="en-US" sz="3200">
                <a:latin typeface="Times New Roman" pitchFamily="18" charset="0"/>
              </a:rPr>
            </a:br>
            <a:r>
              <a:rPr lang="en-US" sz="3200">
                <a:latin typeface="Times New Roman" pitchFamily="18" charset="0"/>
              </a:rPr>
              <a:t>- Alternate hubungan dari A ke B </a:t>
            </a:r>
            <a:r>
              <a:rPr lang="en-US" sz="3200" i="1">
                <a:latin typeface="Times New Roman" pitchFamily="18" charset="0"/>
              </a:rPr>
              <a:t>down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3200">
                <a:latin typeface="Times New Roman" pitchFamily="18" charset="0"/>
              </a:rPr>
              <a:t>	- Pesan hilang</a:t>
            </a:r>
            <a:br>
              <a:rPr lang="en-US" sz="3200">
                <a:latin typeface="Times New Roman" pitchFamily="18" charset="0"/>
              </a:rPr>
            </a:br>
            <a:endParaRPr lang="en-US" sz="3200">
              <a:latin typeface="Times New Roman" pitchFamily="18" charset="0"/>
            </a:endParaRPr>
          </a:p>
          <a:p>
            <a:pPr eaLnBrk="1" hangingPunct="1"/>
            <a:r>
              <a:rPr lang="en-US" sz="3200">
                <a:latin typeface="Times New Roman" pitchFamily="18" charset="0"/>
              </a:rPr>
              <a:t>Meskipun, </a:t>
            </a:r>
            <a:r>
              <a:rPr lang="en-US" sz="3200" i="1">
                <a:latin typeface="Times New Roman" pitchFamily="18" charset="0"/>
              </a:rPr>
              <a:t>site</a:t>
            </a:r>
            <a:r>
              <a:rPr lang="en-US" sz="3200">
                <a:latin typeface="Times New Roman" pitchFamily="18" charset="0"/>
              </a:rPr>
              <a:t> A tidak dapat menentukan dengan tepat mengapa kerusakan terjadi</a:t>
            </a:r>
          </a:p>
        </p:txBody>
      </p:sp>
    </p:spTree>
    <p:extLst>
      <p:ext uri="{BB962C8B-B14F-4D97-AF65-F5344CB8AC3E}">
        <p14:creationId xmlns:p14="http://schemas.microsoft.com/office/powerpoint/2010/main" val="34009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45558" y="252095"/>
            <a:ext cx="9713172" cy="1344507"/>
          </a:xfrm>
        </p:spPr>
        <p:txBody>
          <a:bodyPr/>
          <a:lstStyle/>
          <a:p>
            <a:pPr algn="ctr" eaLnBrk="1" hangingPunct="1"/>
            <a:r>
              <a:rPr lang="en-US" sz="3700">
                <a:latin typeface="Book Antiqua" pitchFamily="18" charset="0"/>
              </a:rPr>
              <a:t>Konfigurasi Kembali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623782" y="1680633"/>
            <a:ext cx="9445837" cy="529399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3200"/>
          </a:p>
          <a:p>
            <a:pPr eaLnBrk="1" hangingPunct="1">
              <a:lnSpc>
                <a:spcPct val="80000"/>
              </a:lnSpc>
            </a:pPr>
            <a:r>
              <a:rPr lang="en-US" sz="3200">
                <a:latin typeface="Times New Roman" pitchFamily="18" charset="0"/>
              </a:rPr>
              <a:t>Ketika </a:t>
            </a:r>
            <a:r>
              <a:rPr lang="en-US" sz="3200" i="1">
                <a:latin typeface="Times New Roman" pitchFamily="18" charset="0"/>
              </a:rPr>
              <a:t>site</a:t>
            </a:r>
            <a:r>
              <a:rPr lang="en-US" sz="3200">
                <a:latin typeface="Times New Roman" pitchFamily="18" charset="0"/>
              </a:rPr>
              <a:t> A menetapkan terjadi kerusakan, maka harus dilakukan konfigurasi kembali terhadap sistem: </a:t>
            </a:r>
            <a:br>
              <a:rPr lang="en-US" sz="3200">
                <a:latin typeface="Times New Roman" pitchFamily="18" charset="0"/>
              </a:rPr>
            </a:br>
            <a:r>
              <a:rPr lang="en-US" sz="3200">
                <a:latin typeface="Times New Roman" pitchFamily="18" charset="0"/>
              </a:rPr>
              <a:t>1. Jika hubungan dari A ke B rusak, harus di-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3200" i="1">
                <a:latin typeface="Times New Roman" pitchFamily="18" charset="0"/>
              </a:rPr>
              <a:t>	    broadcast</a:t>
            </a:r>
            <a:r>
              <a:rPr lang="en-US" sz="3200">
                <a:latin typeface="Times New Roman" pitchFamily="18" charset="0"/>
              </a:rPr>
              <a:t> ke setiap </a:t>
            </a:r>
            <a:r>
              <a:rPr lang="en-US" sz="3200" i="1">
                <a:latin typeface="Times New Roman" pitchFamily="18" charset="0"/>
              </a:rPr>
              <a:t>site</a:t>
            </a:r>
            <a:endParaRPr lang="en-US" sz="3200"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3200">
                <a:latin typeface="Times New Roman" pitchFamily="18" charset="0"/>
              </a:rPr>
              <a:t>	2. Jika sebuah </a:t>
            </a:r>
            <a:r>
              <a:rPr lang="en-US" sz="3200" i="1">
                <a:latin typeface="Times New Roman" pitchFamily="18" charset="0"/>
              </a:rPr>
              <a:t>site</a:t>
            </a:r>
            <a:r>
              <a:rPr lang="en-US" sz="3200">
                <a:latin typeface="Times New Roman" pitchFamily="18" charset="0"/>
              </a:rPr>
              <a:t> rusak, setiap </a:t>
            </a:r>
            <a:r>
              <a:rPr lang="en-US" sz="3200" i="1">
                <a:latin typeface="Times New Roman" pitchFamily="18" charset="0"/>
              </a:rPr>
              <a:t>site</a:t>
            </a:r>
            <a:r>
              <a:rPr lang="en-US" sz="3200">
                <a:latin typeface="Times New Roman" pitchFamily="18" charset="0"/>
              </a:rPr>
              <a:t> lain juga harus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3200">
                <a:latin typeface="Times New Roman" pitchFamily="18" charset="0"/>
              </a:rPr>
              <a:t>	    diberitahu bahwa layanan yang diberikan </a:t>
            </a:r>
            <a:r>
              <a:rPr lang="en-US" sz="3200" i="1">
                <a:latin typeface="Times New Roman" pitchFamily="18" charset="0"/>
              </a:rPr>
              <a:t>site</a:t>
            </a:r>
            <a:r>
              <a:rPr lang="en-US" sz="3200">
                <a:latin typeface="Times New Roman" pitchFamily="18" charset="0"/>
              </a:rPr>
              <a:t>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3200">
                <a:latin typeface="Times New Roman" pitchFamily="18" charset="0"/>
              </a:rPr>
              <a:t>	    yang rusak tidak dapat dilanjutkan</a:t>
            </a:r>
          </a:p>
          <a:p>
            <a:pPr eaLnBrk="1" hangingPunct="1">
              <a:lnSpc>
                <a:spcPct val="80000"/>
              </a:lnSpc>
            </a:pPr>
            <a:r>
              <a:rPr lang="en-US" sz="3200">
                <a:latin typeface="Times New Roman" pitchFamily="18" charset="0"/>
              </a:rPr>
              <a:t>Ketika hubungan atau site telah tersedia kembali, informasi ini harus di-</a:t>
            </a:r>
            <a:r>
              <a:rPr lang="en-US" sz="3200" i="1">
                <a:latin typeface="Times New Roman" pitchFamily="18" charset="0"/>
              </a:rPr>
              <a:t>broadcast</a:t>
            </a:r>
            <a:r>
              <a:rPr lang="en-US" sz="3200">
                <a:latin typeface="Times New Roman" pitchFamily="18" charset="0"/>
              </a:rPr>
              <a:t> ke seluruh </a:t>
            </a:r>
            <a:r>
              <a:rPr lang="en-US" sz="3200" i="1">
                <a:latin typeface="Times New Roman" pitchFamily="18" charset="0"/>
              </a:rPr>
              <a:t>site</a:t>
            </a:r>
            <a:r>
              <a:rPr lang="en-US" sz="3200">
                <a:latin typeface="Times New Roman" pitchFamily="18" charset="0"/>
              </a:rPr>
              <a:t> lain</a:t>
            </a:r>
          </a:p>
        </p:txBody>
      </p:sp>
    </p:spTree>
    <p:extLst>
      <p:ext uri="{BB962C8B-B14F-4D97-AF65-F5344CB8AC3E}">
        <p14:creationId xmlns:p14="http://schemas.microsoft.com/office/powerpoint/2010/main" val="197285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513</TotalTime>
  <Words>1537</Words>
  <Application>Microsoft Office PowerPoint</Application>
  <PresentationFormat>Custom</PresentationFormat>
  <Paragraphs>288</Paragraphs>
  <Slides>41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Clarity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Karakteristik sistem tersebar</vt:lpstr>
      <vt:lpstr>Tantangan dalam sistem tersebar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7. Robustness</vt:lpstr>
      <vt:lpstr>Deteksi Kerusakan</vt:lpstr>
      <vt:lpstr>Deteksi Kerusakan (Cont)</vt:lpstr>
      <vt:lpstr>Konfigurasi Kembali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Kemal Ade S</dc:creator>
  <cp:lastModifiedBy>ismail - [2010]</cp:lastModifiedBy>
  <cp:revision>9</cp:revision>
  <dcterms:created xsi:type="dcterms:W3CDTF">2017-09-13T22:21:30Z</dcterms:created>
  <dcterms:modified xsi:type="dcterms:W3CDTF">2017-09-20T01:28:40Z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2013-11-26T00:00:00Z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2017-09-13T00:00:00Z</vt:filetime>
  </property>
</Properties>
</file>