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7" r:id="rId17"/>
    <p:sldId id="279" r:id="rId18"/>
    <p:sldId id="278" r:id="rId19"/>
    <p:sldId id="275" r:id="rId20"/>
    <p:sldId id="276" r:id="rId21"/>
    <p:sldId id="280" r:id="rId22"/>
    <p:sldId id="281" r:id="rId23"/>
    <p:sldId id="282" r:id="rId24"/>
    <p:sldId id="283" r:id="rId25"/>
    <p:sldId id="284" r:id="rId26"/>
    <p:sldId id="314" r:id="rId27"/>
    <p:sldId id="285" r:id="rId28"/>
    <p:sldId id="315" r:id="rId29"/>
    <p:sldId id="286" r:id="rId30"/>
    <p:sldId id="287" r:id="rId31"/>
    <p:sldId id="288" r:id="rId32"/>
    <p:sldId id="289" r:id="rId33"/>
    <p:sldId id="290" r:id="rId34"/>
    <p:sldId id="291" r:id="rId35"/>
    <p:sldId id="295" r:id="rId36"/>
    <p:sldId id="292" r:id="rId37"/>
    <p:sldId id="293" r:id="rId38"/>
    <p:sldId id="294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3" r:id="rId56"/>
    <p:sldId id="312" r:id="rId57"/>
    <p:sldId id="316" r:id="rId58"/>
  </p:sldIdLst>
  <p:sldSz cx="9144000" cy="6858000" type="screen4x3"/>
  <p:notesSz cx="6858000" cy="9144000"/>
  <p:custDataLst>
    <p:tags r:id="rId5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350" autoAdjust="0"/>
    <p:restoredTop sz="94660"/>
  </p:normalViewPr>
  <p:slideViewPr>
    <p:cSldViewPr snapToGrid="0">
      <p:cViewPr>
        <p:scale>
          <a:sx n="120" d="100"/>
          <a:sy n="120" d="100"/>
        </p:scale>
        <p:origin x="270" y="-16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gs" Target="tags/tag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59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026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265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402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65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553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00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607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235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908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55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3983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235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274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980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398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417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6F36BC96-64EC-462A-9BF7-4FDAD0046D32}" type="datetimeFigureOut">
              <a:rPr lang="en-US" smtClean="0"/>
              <a:t>07-May-19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05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METODE STATISTIKA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SUTRISNO</a:t>
            </a:r>
          </a:p>
          <a:p>
            <a:r>
              <a:rPr lang="en-US" dirty="0">
                <a:solidFill>
                  <a:srgbClr val="FFFF00"/>
                </a:solidFill>
              </a:rPr>
              <a:t>085640677567</a:t>
            </a:r>
          </a:p>
        </p:txBody>
      </p:sp>
    </p:spTree>
    <p:extLst>
      <p:ext uri="{BB962C8B-B14F-4D97-AF65-F5344CB8AC3E}">
        <p14:creationId xmlns:p14="http://schemas.microsoft.com/office/powerpoint/2010/main" val="180219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6949293" cy="709865"/>
          </a:xfrm>
        </p:spPr>
        <p:txBody>
          <a:bodyPr/>
          <a:lstStyle/>
          <a:p>
            <a:r>
              <a:rPr lang="en-GB" dirty="0" err="1"/>
              <a:t>Uji</a:t>
            </a:r>
            <a:r>
              <a:rPr lang="en-GB" dirty="0"/>
              <a:t> </a:t>
            </a:r>
            <a:r>
              <a:rPr lang="en-GB" dirty="0" err="1"/>
              <a:t>Hipotesis</a:t>
            </a:r>
            <a:r>
              <a:rPr lang="en-GB" dirty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5969" y="2171703"/>
            <a:ext cx="7820830" cy="4571998"/>
          </a:xfrm>
        </p:spPr>
        <p:txBody>
          <a:bodyPr>
            <a:noAutofit/>
          </a:bodyPr>
          <a:lstStyle/>
          <a:p>
            <a:pPr>
              <a:buFont typeface="+mj-lt"/>
              <a:buAutoNum type="arabicPeriod"/>
            </a:pPr>
            <a:r>
              <a:rPr lang="en-GB" dirty="0" err="1"/>
              <a:t>Hipotesis</a:t>
            </a:r>
            <a:r>
              <a:rPr lang="en-GB" dirty="0"/>
              <a:t> </a:t>
            </a:r>
            <a:r>
              <a:rPr lang="en-GB" dirty="0" err="1"/>
              <a:t>Statistik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Tipe</a:t>
            </a:r>
            <a:r>
              <a:rPr lang="en-GB" dirty="0"/>
              <a:t> </a:t>
            </a:r>
            <a:r>
              <a:rPr lang="en-GB" dirty="0" err="1"/>
              <a:t>Kesalahan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Prosedur</a:t>
            </a:r>
            <a:r>
              <a:rPr lang="en-GB" dirty="0"/>
              <a:t> </a:t>
            </a:r>
            <a:r>
              <a:rPr lang="en-GB" dirty="0" err="1"/>
              <a:t>Uji</a:t>
            </a:r>
            <a:r>
              <a:rPr lang="en-GB" dirty="0"/>
              <a:t> </a:t>
            </a:r>
            <a:r>
              <a:rPr lang="en-GB" dirty="0" err="1"/>
              <a:t>Hipotesis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/>
              <a:t>Tingkat </a:t>
            </a:r>
            <a:r>
              <a:rPr lang="en-GB" dirty="0" err="1"/>
              <a:t>Signifikansi</a:t>
            </a:r>
            <a:r>
              <a:rPr lang="en-GB" dirty="0"/>
              <a:t> </a:t>
            </a:r>
            <a:r>
              <a:rPr lang="en-GB" dirty="0" err="1"/>
              <a:t>Amatan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Uji</a:t>
            </a:r>
            <a:r>
              <a:rPr lang="en-GB" dirty="0"/>
              <a:t> </a:t>
            </a:r>
            <a:r>
              <a:rPr lang="en-GB" dirty="0" err="1"/>
              <a:t>Hipotesis</a:t>
            </a:r>
            <a:r>
              <a:rPr lang="en-GB" dirty="0"/>
              <a:t> </a:t>
            </a:r>
            <a:r>
              <a:rPr lang="en-GB" dirty="0" err="1"/>
              <a:t>Mengenai</a:t>
            </a:r>
            <a:r>
              <a:rPr lang="en-GB" dirty="0"/>
              <a:t> </a:t>
            </a:r>
            <a:r>
              <a:rPr lang="en-GB" dirty="0" err="1"/>
              <a:t>Rerata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Uji</a:t>
            </a:r>
            <a:r>
              <a:rPr lang="en-GB" dirty="0"/>
              <a:t> </a:t>
            </a:r>
            <a:r>
              <a:rPr lang="en-GB" dirty="0" err="1"/>
              <a:t>Hipotesis</a:t>
            </a:r>
            <a:r>
              <a:rPr lang="en-GB" dirty="0"/>
              <a:t> </a:t>
            </a:r>
            <a:r>
              <a:rPr lang="en-GB" dirty="0" err="1"/>
              <a:t>Mengenai</a:t>
            </a:r>
            <a:r>
              <a:rPr lang="en-GB" dirty="0"/>
              <a:t> </a:t>
            </a:r>
            <a:r>
              <a:rPr lang="en-GB" dirty="0" err="1"/>
              <a:t>Variansi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Proporsi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Uji</a:t>
            </a:r>
            <a:r>
              <a:rPr lang="en-GB" dirty="0"/>
              <a:t> </a:t>
            </a:r>
            <a:r>
              <a:rPr lang="en-GB" dirty="0" err="1"/>
              <a:t>Kecocokan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Uji</a:t>
            </a:r>
            <a:r>
              <a:rPr lang="en-GB" dirty="0"/>
              <a:t> </a:t>
            </a:r>
            <a:r>
              <a:rPr lang="en-GB" dirty="0" err="1"/>
              <a:t>Normalitas</a:t>
            </a:r>
            <a:r>
              <a:rPr lang="en-GB" dirty="0"/>
              <a:t> </a:t>
            </a:r>
            <a:r>
              <a:rPr lang="en-GB" dirty="0" err="1"/>
              <a:t>Populasi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Uji</a:t>
            </a:r>
            <a:r>
              <a:rPr lang="en-GB" dirty="0"/>
              <a:t> </a:t>
            </a:r>
            <a:r>
              <a:rPr lang="en-GB" dirty="0" err="1"/>
              <a:t>Independensi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Uji</a:t>
            </a:r>
            <a:r>
              <a:rPr lang="en-GB" dirty="0"/>
              <a:t> </a:t>
            </a:r>
            <a:r>
              <a:rPr lang="en-GB" dirty="0" err="1"/>
              <a:t>Homogenitas</a:t>
            </a:r>
            <a:r>
              <a:rPr lang="en-GB" dirty="0"/>
              <a:t> </a:t>
            </a:r>
            <a:r>
              <a:rPr lang="en-GB" dirty="0" err="1"/>
              <a:t>Variansi</a:t>
            </a:r>
            <a:r>
              <a:rPr lang="en-GB" dirty="0"/>
              <a:t> </a:t>
            </a:r>
            <a:r>
              <a:rPr lang="en-GB" dirty="0" err="1"/>
              <a:t>Populasi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64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045" y="2000247"/>
            <a:ext cx="8472494" cy="47577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bab</a:t>
            </a:r>
            <a:r>
              <a:rPr lang="en-US" sz="1700" dirty="0"/>
              <a:t> </a:t>
            </a:r>
            <a:r>
              <a:rPr lang="en-US" sz="1700" dirty="0" err="1"/>
              <a:t>ini</a:t>
            </a:r>
            <a:r>
              <a:rPr lang="en-US" sz="1700" dirty="0"/>
              <a:t> </a:t>
            </a:r>
            <a:r>
              <a:rPr lang="en-US" sz="1700" dirty="0" err="1"/>
              <a:t>akan</a:t>
            </a:r>
            <a:r>
              <a:rPr lang="en-US" sz="1700" dirty="0"/>
              <a:t> </a:t>
            </a:r>
            <a:r>
              <a:rPr lang="en-US" sz="1700" dirty="0" err="1"/>
              <a:t>dibicarakan</a:t>
            </a:r>
            <a:r>
              <a:rPr lang="en-US" sz="1700" dirty="0"/>
              <a:t> </a:t>
            </a:r>
            <a:r>
              <a:rPr lang="en-US" sz="1700" dirty="0" err="1"/>
              <a:t>salah</a:t>
            </a:r>
            <a:r>
              <a:rPr lang="en-US" sz="1700" dirty="0"/>
              <a:t> </a:t>
            </a:r>
            <a:r>
              <a:rPr lang="en-US" sz="1700" dirty="0" err="1"/>
              <a:t>satu</a:t>
            </a:r>
            <a:r>
              <a:rPr lang="en-US" sz="1700" dirty="0"/>
              <a:t> </a:t>
            </a:r>
            <a:r>
              <a:rPr lang="en-US" sz="1700" dirty="0" err="1"/>
              <a:t>bahasan</a:t>
            </a:r>
            <a:r>
              <a:rPr lang="en-US" sz="1700" dirty="0"/>
              <a:t> yang </a:t>
            </a:r>
            <a:r>
              <a:rPr lang="en-US" sz="1700" dirty="0" err="1"/>
              <a:t>sangat</a:t>
            </a:r>
            <a:r>
              <a:rPr lang="en-US" sz="1700" dirty="0"/>
              <a:t> </a:t>
            </a:r>
            <a:r>
              <a:rPr lang="en-US" sz="1700" dirty="0" err="1"/>
              <a:t>banyak</a:t>
            </a:r>
            <a:r>
              <a:rPr lang="en-US" sz="1700" dirty="0"/>
              <a:t> </a:t>
            </a:r>
            <a:r>
              <a:rPr lang="en-US" sz="1700" dirty="0" err="1"/>
              <a:t>digunakan</a:t>
            </a:r>
            <a:r>
              <a:rPr lang="en-US" sz="1700" dirty="0"/>
              <a:t> </a:t>
            </a:r>
            <a:r>
              <a:rPr lang="en-US" sz="1700" dirty="0" err="1"/>
              <a:t>dalam</a:t>
            </a:r>
            <a:r>
              <a:rPr lang="en-US" sz="1700" dirty="0"/>
              <a:t> </a:t>
            </a:r>
            <a:r>
              <a:rPr lang="en-US" sz="1700" dirty="0" err="1"/>
              <a:t>penelitian</a:t>
            </a:r>
            <a:r>
              <a:rPr lang="en-US" sz="1700" dirty="0"/>
              <a:t>, </a:t>
            </a:r>
            <a:r>
              <a:rPr lang="en-US" sz="1700" dirty="0" err="1"/>
              <a:t>yaitu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. </a:t>
            </a:r>
            <a:r>
              <a:rPr lang="en-US" sz="1700" b="1" dirty="0" err="1">
                <a:solidFill>
                  <a:srgbClr val="FF0000"/>
                </a:solidFill>
              </a:rPr>
              <a:t>Uji</a:t>
            </a:r>
            <a:r>
              <a:rPr lang="en-US" sz="1700" b="1" dirty="0">
                <a:solidFill>
                  <a:srgbClr val="FF0000"/>
                </a:solidFill>
              </a:rPr>
              <a:t> </a:t>
            </a:r>
            <a:r>
              <a:rPr lang="en-US" sz="1700" b="1" dirty="0" err="1">
                <a:solidFill>
                  <a:srgbClr val="FF0000"/>
                </a:solidFill>
              </a:rPr>
              <a:t>hipotesis</a:t>
            </a:r>
            <a:r>
              <a:rPr lang="en-US" sz="1700" b="1" dirty="0">
                <a:solidFill>
                  <a:srgbClr val="FF0000"/>
                </a:solidFill>
              </a:rPr>
              <a:t> </a:t>
            </a:r>
            <a:r>
              <a:rPr lang="en-US" sz="1700" dirty="0" err="1"/>
              <a:t>merupakan</a:t>
            </a:r>
            <a:r>
              <a:rPr lang="en-US" sz="1700" dirty="0"/>
              <a:t> </a:t>
            </a:r>
            <a:r>
              <a:rPr lang="en-US" sz="1700" dirty="0" err="1"/>
              <a:t>prosedur</a:t>
            </a:r>
            <a:r>
              <a:rPr lang="en-US" sz="1700" dirty="0"/>
              <a:t> yang </a:t>
            </a:r>
            <a:r>
              <a:rPr lang="en-US" sz="1700" dirty="0" err="1"/>
              <a:t>berisi</a:t>
            </a:r>
            <a:r>
              <a:rPr lang="en-US" sz="1700" dirty="0"/>
              <a:t> </a:t>
            </a:r>
            <a:r>
              <a:rPr lang="en-US" sz="1700" dirty="0" err="1"/>
              <a:t>sekumpulan</a:t>
            </a:r>
            <a:r>
              <a:rPr lang="en-US" sz="1700" dirty="0"/>
              <a:t> </a:t>
            </a:r>
            <a:r>
              <a:rPr lang="en-US" sz="1700" dirty="0" err="1"/>
              <a:t>aturan</a:t>
            </a:r>
            <a:r>
              <a:rPr lang="en-US" sz="1700" dirty="0"/>
              <a:t> yang </a:t>
            </a:r>
            <a:r>
              <a:rPr lang="en-US" sz="1700" dirty="0" err="1"/>
              <a:t>menuju</a:t>
            </a:r>
            <a:r>
              <a:rPr lang="en-US" sz="1700" dirty="0"/>
              <a:t> </a:t>
            </a:r>
            <a:r>
              <a:rPr lang="en-US" sz="1700" dirty="0" err="1"/>
              <a:t>kepada</a:t>
            </a:r>
            <a:r>
              <a:rPr lang="en-US" sz="1700" dirty="0"/>
              <a:t> </a:t>
            </a:r>
            <a:r>
              <a:rPr lang="en-US" sz="1700" dirty="0" err="1"/>
              <a:t>suatu</a:t>
            </a:r>
            <a:r>
              <a:rPr lang="en-US" sz="1700" dirty="0"/>
              <a:t> </a:t>
            </a:r>
            <a:r>
              <a:rPr lang="en-US" sz="1700" dirty="0" err="1"/>
              <a:t>keputusan</a:t>
            </a:r>
            <a:r>
              <a:rPr lang="en-US" sz="1700" dirty="0"/>
              <a:t> </a:t>
            </a:r>
            <a:r>
              <a:rPr lang="en-US" sz="1700" dirty="0" err="1"/>
              <a:t>apakah</a:t>
            </a:r>
            <a:r>
              <a:rPr lang="en-US" sz="1700" dirty="0"/>
              <a:t> </a:t>
            </a:r>
            <a:r>
              <a:rPr lang="en-US" sz="1700" dirty="0" err="1"/>
              <a:t>akan</a:t>
            </a:r>
            <a:r>
              <a:rPr lang="en-US" sz="1700" dirty="0"/>
              <a:t> </a:t>
            </a:r>
            <a:r>
              <a:rPr lang="en-US" sz="1700" dirty="0" err="1"/>
              <a:t>menerima</a:t>
            </a:r>
            <a:r>
              <a:rPr lang="en-US" sz="1700" dirty="0"/>
              <a:t> 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menolak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mengenai</a:t>
            </a:r>
            <a:r>
              <a:rPr lang="en-US" sz="1700" dirty="0"/>
              <a:t> parameter yang </a:t>
            </a:r>
            <a:r>
              <a:rPr lang="en-US" sz="1700" dirty="0" err="1"/>
              <a:t>telah</a:t>
            </a:r>
            <a:r>
              <a:rPr lang="en-US" sz="1700" dirty="0"/>
              <a:t> </a:t>
            </a:r>
            <a:r>
              <a:rPr lang="en-US" sz="1700" dirty="0" err="1"/>
              <a:t>dirumuskan</a:t>
            </a:r>
            <a:r>
              <a:rPr lang="en-US" sz="1700" dirty="0"/>
              <a:t> </a:t>
            </a:r>
            <a:r>
              <a:rPr lang="en-US" sz="1700" dirty="0" err="1"/>
              <a:t>sebelumnya</a:t>
            </a:r>
            <a:r>
              <a:rPr lang="en-US" sz="1700" dirty="0"/>
              <a:t>. </a:t>
            </a:r>
            <a:r>
              <a:rPr lang="en-US" sz="1700" dirty="0" err="1"/>
              <a:t>Kegunaan</a:t>
            </a:r>
            <a:r>
              <a:rPr lang="en-US" sz="1700" dirty="0"/>
              <a:t> </a:t>
            </a:r>
            <a:r>
              <a:rPr lang="en-US" sz="1700" dirty="0" err="1"/>
              <a:t>bab</a:t>
            </a:r>
            <a:r>
              <a:rPr lang="en-US" sz="1700" dirty="0"/>
              <a:t> </a:t>
            </a:r>
            <a:r>
              <a:rPr lang="en-US" sz="1700" dirty="0" err="1"/>
              <a:t>ini</a:t>
            </a:r>
            <a:r>
              <a:rPr lang="en-US" sz="1700" dirty="0"/>
              <a:t>, </a:t>
            </a:r>
            <a:r>
              <a:rPr lang="en-US" sz="1700" dirty="0" err="1"/>
              <a:t>misalnya</a:t>
            </a:r>
            <a:r>
              <a:rPr lang="en-US" sz="1700" dirty="0"/>
              <a:t> </a:t>
            </a:r>
            <a:r>
              <a:rPr lang="en-US" sz="1700" dirty="0" err="1"/>
              <a:t>seorang</a:t>
            </a:r>
            <a:r>
              <a:rPr lang="en-US" sz="1700" dirty="0"/>
              <a:t> </a:t>
            </a:r>
            <a:r>
              <a:rPr lang="en-US" sz="1700" dirty="0" err="1"/>
              <a:t>peneliti</a:t>
            </a:r>
            <a:r>
              <a:rPr lang="en-US" sz="1700" dirty="0"/>
              <a:t> di </a:t>
            </a:r>
            <a:r>
              <a:rPr lang="en-US" sz="1700" dirty="0" err="1"/>
              <a:t>bidang</a:t>
            </a:r>
            <a:r>
              <a:rPr lang="en-US" sz="1700" dirty="0"/>
              <a:t> </a:t>
            </a:r>
            <a:r>
              <a:rPr lang="en-US" sz="1700" dirty="0" err="1"/>
              <a:t>kependidikan</a:t>
            </a:r>
            <a:r>
              <a:rPr lang="en-US" sz="1700" dirty="0"/>
              <a:t>,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melakukan</a:t>
            </a:r>
            <a:r>
              <a:rPr lang="en-US" sz="1700" dirty="0"/>
              <a:t> </a:t>
            </a:r>
            <a:r>
              <a:rPr lang="en-US" sz="1700" dirty="0" err="1"/>
              <a:t>eksperimen</a:t>
            </a:r>
            <a:r>
              <a:rPr lang="en-US" sz="1700" dirty="0"/>
              <a:t> </a:t>
            </a:r>
            <a:r>
              <a:rPr lang="en-US" sz="1700" dirty="0" err="1"/>
              <a:t>tertentu</a:t>
            </a:r>
            <a:r>
              <a:rPr lang="en-US" sz="1700" dirty="0"/>
              <a:t>, </a:t>
            </a:r>
            <a:r>
              <a:rPr lang="en-US" sz="1700" dirty="0" err="1"/>
              <a:t>ingin</a:t>
            </a:r>
            <a:r>
              <a:rPr lang="en-US" sz="1700" dirty="0"/>
              <a:t> </a:t>
            </a:r>
            <a:r>
              <a:rPr lang="en-US" sz="1700" dirty="0" err="1"/>
              <a:t>melihat</a:t>
            </a:r>
            <a:r>
              <a:rPr lang="en-US" sz="1700" dirty="0"/>
              <a:t> </a:t>
            </a:r>
            <a:r>
              <a:rPr lang="en-US" sz="1700" dirty="0" err="1"/>
              <a:t>apakah</a:t>
            </a:r>
            <a:r>
              <a:rPr lang="en-US" sz="1700" dirty="0"/>
              <a:t> model </a:t>
            </a:r>
            <a:r>
              <a:rPr lang="en-US" sz="1700" dirty="0" err="1"/>
              <a:t>pembelajaran</a:t>
            </a:r>
            <a:r>
              <a:rPr lang="en-US" sz="1700" dirty="0"/>
              <a:t> yang </a:t>
            </a:r>
            <a:r>
              <a:rPr lang="en-US" sz="1700" dirty="0" err="1"/>
              <a:t>dia</a:t>
            </a:r>
            <a:r>
              <a:rPr lang="en-US" sz="1700" dirty="0"/>
              <a:t> </a:t>
            </a:r>
            <a:r>
              <a:rPr lang="en-US" sz="1700" dirty="0" err="1"/>
              <a:t>kembangkan</a:t>
            </a:r>
            <a:r>
              <a:rPr lang="en-US" sz="1700" dirty="0"/>
              <a:t> </a:t>
            </a:r>
            <a:r>
              <a:rPr lang="en-US" sz="1700" dirty="0" err="1"/>
              <a:t>lebih</a:t>
            </a:r>
            <a:r>
              <a:rPr lang="en-US" sz="1700" dirty="0"/>
              <a:t> </a:t>
            </a:r>
            <a:r>
              <a:rPr lang="en-US" sz="1700" dirty="0" err="1"/>
              <a:t>baik</a:t>
            </a:r>
            <a:r>
              <a:rPr lang="en-US" sz="1700" dirty="0"/>
              <a:t> </a:t>
            </a:r>
            <a:r>
              <a:rPr lang="en-US" sz="1700" dirty="0" err="1"/>
              <a:t>daripada</a:t>
            </a:r>
            <a:r>
              <a:rPr lang="en-US" sz="1700" dirty="0"/>
              <a:t> model </a:t>
            </a:r>
            <a:r>
              <a:rPr lang="en-US" sz="1700" dirty="0" err="1"/>
              <a:t>pembelajaran</a:t>
            </a:r>
            <a:r>
              <a:rPr lang="en-US" sz="1700" dirty="0"/>
              <a:t> yang </a:t>
            </a:r>
            <a:r>
              <a:rPr lang="en-US" sz="1700" dirty="0" err="1"/>
              <a:t>biasanya</a:t>
            </a:r>
            <a:r>
              <a:rPr lang="en-US" sz="1700" dirty="0"/>
              <a:t> </a:t>
            </a:r>
            <a:r>
              <a:rPr lang="en-US" sz="1700" dirty="0" err="1"/>
              <a:t>digunakan</a:t>
            </a:r>
            <a:r>
              <a:rPr lang="en-US" sz="1700" dirty="0"/>
              <a:t> </a:t>
            </a:r>
            <a:r>
              <a:rPr lang="en-US" sz="1700" dirty="0" err="1"/>
              <a:t>untuk</a:t>
            </a:r>
            <a:r>
              <a:rPr lang="en-US" sz="1700" dirty="0"/>
              <a:t> </a:t>
            </a:r>
            <a:r>
              <a:rPr lang="en-US" sz="1700" dirty="0" err="1"/>
              <a:t>membelajarkan</a:t>
            </a:r>
            <a:r>
              <a:rPr lang="en-US" sz="1700" dirty="0"/>
              <a:t> di </a:t>
            </a:r>
            <a:r>
              <a:rPr lang="en-US" sz="1700" dirty="0" err="1"/>
              <a:t>sekolah</a:t>
            </a:r>
            <a:r>
              <a:rPr lang="en-US" sz="1700" dirty="0"/>
              <a:t>.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melalui</a:t>
            </a:r>
            <a:r>
              <a:rPr lang="en-US" sz="1700" dirty="0"/>
              <a:t> </a:t>
            </a:r>
            <a:r>
              <a:rPr lang="en-US" sz="1700" dirty="0" err="1"/>
              <a:t>langkah-langkah</a:t>
            </a:r>
            <a:r>
              <a:rPr lang="en-US" sz="1700" dirty="0"/>
              <a:t>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, </a:t>
            </a:r>
            <a:r>
              <a:rPr lang="en-US" sz="1700" dirty="0" err="1"/>
              <a:t>peneliti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akan</a:t>
            </a:r>
            <a:r>
              <a:rPr lang="en-US" sz="1700" dirty="0"/>
              <a:t> </a:t>
            </a:r>
            <a:r>
              <a:rPr lang="en-US" sz="1700" dirty="0" err="1"/>
              <a:t>dapat</a:t>
            </a:r>
            <a:r>
              <a:rPr lang="en-US" sz="1700" dirty="0"/>
              <a:t> </a:t>
            </a:r>
            <a:r>
              <a:rPr lang="en-US" sz="1700" dirty="0" err="1"/>
              <a:t>menentukan</a:t>
            </a:r>
            <a:r>
              <a:rPr lang="en-US" sz="1700" dirty="0"/>
              <a:t> </a:t>
            </a:r>
            <a:r>
              <a:rPr lang="en-US" sz="1700" dirty="0" err="1"/>
              <a:t>apakah</a:t>
            </a:r>
            <a:r>
              <a:rPr lang="en-US" sz="1700" dirty="0"/>
              <a:t> model </a:t>
            </a:r>
            <a:r>
              <a:rPr lang="en-US" sz="1700" dirty="0" err="1"/>
              <a:t>pembelajaran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lebih</a:t>
            </a:r>
            <a:r>
              <a:rPr lang="en-US" sz="1700" dirty="0"/>
              <a:t> </a:t>
            </a:r>
            <a:r>
              <a:rPr lang="en-US" sz="1700" dirty="0" err="1"/>
              <a:t>baik</a:t>
            </a:r>
            <a:r>
              <a:rPr lang="en-US" sz="1700" dirty="0"/>
              <a:t> 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, </a:t>
            </a:r>
            <a:r>
              <a:rPr lang="en-US" sz="1700" dirty="0" err="1"/>
              <a:t>tentu</a:t>
            </a:r>
            <a:r>
              <a:rPr lang="en-US" sz="1700" dirty="0"/>
              <a:t> </a:t>
            </a:r>
            <a:r>
              <a:rPr lang="en-US" sz="1700" dirty="0" err="1"/>
              <a:t>saja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menggunakan</a:t>
            </a:r>
            <a:r>
              <a:rPr lang="en-US" sz="1700" dirty="0"/>
              <a:t> </a:t>
            </a:r>
            <a:r>
              <a:rPr lang="en-US" sz="1700" dirty="0" err="1"/>
              <a:t>paradigma</a:t>
            </a:r>
            <a:r>
              <a:rPr lang="en-US" sz="1700" dirty="0"/>
              <a:t>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bahasa</a:t>
            </a:r>
            <a:r>
              <a:rPr lang="en-US" sz="1700" dirty="0"/>
              <a:t> </a:t>
            </a:r>
            <a:r>
              <a:rPr lang="en-US" sz="1700" dirty="0" err="1"/>
              <a:t>peluang</a:t>
            </a:r>
            <a:r>
              <a:rPr lang="en-US" sz="1700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Pendahuluan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07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1914519"/>
            <a:ext cx="8201025" cy="47577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err="1"/>
              <a:t>Definisi</a:t>
            </a:r>
            <a:r>
              <a:rPr lang="en-US" b="1" dirty="0"/>
              <a:t> 4.1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b="1" i="1" dirty="0" err="1">
                <a:solidFill>
                  <a:srgbClr val="FF0000"/>
                </a:solidFill>
              </a:rPr>
              <a:t>Hipotesis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statistik</a:t>
            </a:r>
            <a:r>
              <a:rPr lang="en-US" dirty="0"/>
              <a:t>, </a:t>
            </a:r>
            <a:r>
              <a:rPr lang="en-US" dirty="0" err="1"/>
              <a:t>disingkat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asersi</a:t>
            </a:r>
            <a:r>
              <a:rPr lang="en-US" dirty="0"/>
              <a:t> (</a:t>
            </a:r>
            <a:r>
              <a:rPr lang="en-US" i="1" dirty="0"/>
              <a:t>assertion</a:t>
            </a:r>
            <a:r>
              <a:rPr lang="en-US" dirty="0"/>
              <a:t>)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dugaan</a:t>
            </a:r>
            <a:r>
              <a:rPr lang="en-US" dirty="0"/>
              <a:t> (</a:t>
            </a:r>
            <a:r>
              <a:rPr lang="en-US" i="1" dirty="0"/>
              <a:t>conjecture</a:t>
            </a:r>
            <a:r>
              <a:rPr lang="en-US" dirty="0"/>
              <a:t>)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pernyataan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dugaan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(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) yang </a:t>
            </a:r>
            <a:r>
              <a:rPr lang="en-US" dirty="0" err="1"/>
              <a:t>ada</a:t>
            </a:r>
            <a:r>
              <a:rPr lang="en-US" dirty="0"/>
              <a:t> di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 </a:t>
            </a:r>
            <a:r>
              <a:rPr lang="en-US" dirty="0" err="1"/>
              <a:t>Sejalan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pengertian</a:t>
            </a:r>
            <a:r>
              <a:rPr lang="en-US" dirty="0"/>
              <a:t> parameter,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menduga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parameter di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konteks</a:t>
            </a:r>
            <a:r>
              <a:rPr lang="en-US" dirty="0"/>
              <a:t> </a:t>
            </a:r>
            <a:r>
              <a:rPr lang="en-US" dirty="0" err="1"/>
              <a:t>metodologi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, </a:t>
            </a:r>
            <a:r>
              <a:rPr lang="en-US" dirty="0" err="1"/>
              <a:t>dugaan</a:t>
            </a:r>
            <a:r>
              <a:rPr lang="en-US" dirty="0"/>
              <a:t> (yang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)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tentu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kajian</a:t>
            </a:r>
            <a:r>
              <a:rPr lang="en-US" dirty="0"/>
              <a:t> </a:t>
            </a:r>
            <a:r>
              <a:rPr lang="en-US" dirty="0" err="1"/>
              <a:t>teori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kerangka</a:t>
            </a:r>
            <a:r>
              <a:rPr lang="en-US" dirty="0"/>
              <a:t> </a:t>
            </a:r>
            <a:r>
              <a:rPr lang="en-US" dirty="0" err="1"/>
              <a:t>berpikir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Hipotesis</a:t>
            </a:r>
            <a:r>
              <a:rPr lang="en-GB" dirty="0"/>
              <a:t> </a:t>
            </a:r>
            <a:r>
              <a:rPr lang="en-GB" dirty="0" err="1"/>
              <a:t>Statistik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72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315" y="2028824"/>
            <a:ext cx="875823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700" dirty="0" err="1"/>
              <a:t>Tentu</a:t>
            </a:r>
            <a:r>
              <a:rPr lang="en-US" sz="1700" dirty="0"/>
              <a:t> </a:t>
            </a:r>
            <a:r>
              <a:rPr lang="en-US" sz="1700" dirty="0" err="1"/>
              <a:t>saja</a:t>
            </a:r>
            <a:r>
              <a:rPr lang="en-US" sz="1700" dirty="0"/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kebenaran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seratus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persen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mengenai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hipotesis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tidak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pernah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diketahui</a:t>
            </a:r>
            <a:r>
              <a:rPr lang="en-US" sz="1700" dirty="0"/>
              <a:t>, </a:t>
            </a:r>
            <a:r>
              <a:rPr lang="en-US" sz="1700" dirty="0" err="1"/>
              <a:t>kecuali</a:t>
            </a:r>
            <a:r>
              <a:rPr lang="en-US" sz="1700" dirty="0"/>
              <a:t> </a:t>
            </a:r>
            <a:r>
              <a:rPr lang="en-US" sz="1700" dirty="0" err="1"/>
              <a:t>kalau</a:t>
            </a:r>
            <a:r>
              <a:rPr lang="en-US" sz="1700" dirty="0"/>
              <a:t> </a:t>
            </a:r>
            <a:r>
              <a:rPr lang="en-US" sz="1700" dirty="0" err="1"/>
              <a:t>penelitian</a:t>
            </a:r>
            <a:r>
              <a:rPr lang="en-US" sz="1700" dirty="0"/>
              <a:t> </a:t>
            </a:r>
            <a:r>
              <a:rPr lang="en-US" sz="1700" dirty="0" err="1"/>
              <a:t>itu</a:t>
            </a:r>
            <a:r>
              <a:rPr lang="en-US" sz="1700" dirty="0"/>
              <a:t> </a:t>
            </a:r>
            <a:r>
              <a:rPr lang="en-US" sz="1700" dirty="0" err="1"/>
              <a:t>dikenakan</a:t>
            </a:r>
            <a:r>
              <a:rPr lang="en-US" sz="1700" dirty="0"/>
              <a:t> </a:t>
            </a:r>
            <a:r>
              <a:rPr lang="en-US" sz="1700" dirty="0" err="1"/>
              <a:t>kepada</a:t>
            </a:r>
            <a:r>
              <a:rPr lang="en-US" sz="1700" dirty="0"/>
              <a:t> </a:t>
            </a:r>
            <a:r>
              <a:rPr lang="en-US" sz="1700" dirty="0" err="1"/>
              <a:t>seluruh</a:t>
            </a:r>
            <a:r>
              <a:rPr lang="en-US" sz="1700" dirty="0"/>
              <a:t> </a:t>
            </a:r>
            <a:r>
              <a:rPr lang="en-US" sz="1700" dirty="0" err="1"/>
              <a:t>anggota</a:t>
            </a:r>
            <a:r>
              <a:rPr lang="en-US" sz="1700" dirty="0"/>
              <a:t> </a:t>
            </a:r>
            <a:r>
              <a:rPr lang="en-US" sz="1700" dirty="0" err="1"/>
              <a:t>populasi</a:t>
            </a:r>
            <a:r>
              <a:rPr lang="en-US" sz="1700" dirty="0"/>
              <a:t>. Hal </a:t>
            </a:r>
            <a:r>
              <a:rPr lang="en-US" sz="1700" dirty="0" err="1"/>
              <a:t>ini</a:t>
            </a:r>
            <a:r>
              <a:rPr lang="en-US" sz="1700" dirty="0"/>
              <a:t> </a:t>
            </a:r>
            <a:r>
              <a:rPr lang="en-US" sz="1700" dirty="0" err="1"/>
              <a:t>mengisyaratkan</a:t>
            </a:r>
            <a:r>
              <a:rPr lang="en-US" sz="1700" dirty="0"/>
              <a:t> </a:t>
            </a:r>
            <a:r>
              <a:rPr lang="en-US" sz="1700" dirty="0" err="1"/>
              <a:t>bahwa</a:t>
            </a:r>
            <a:r>
              <a:rPr lang="en-US" sz="1700" dirty="0"/>
              <a:t> </a:t>
            </a:r>
            <a:r>
              <a:rPr lang="en-US" sz="1700" dirty="0" err="1"/>
              <a:t>sangat</a:t>
            </a:r>
            <a:r>
              <a:rPr lang="en-US" sz="1700" dirty="0"/>
              <a:t> </a:t>
            </a:r>
            <a:r>
              <a:rPr lang="en-US" sz="1700" dirty="0" err="1"/>
              <a:t>mungkin</a:t>
            </a:r>
            <a:r>
              <a:rPr lang="en-US" sz="1700" dirty="0"/>
              <a:t> </a:t>
            </a:r>
            <a:r>
              <a:rPr lang="en-US" sz="1700" dirty="0" err="1"/>
              <a:t>ketika</a:t>
            </a:r>
            <a:r>
              <a:rPr lang="en-US" sz="1700" dirty="0"/>
              <a:t> </a:t>
            </a:r>
            <a:r>
              <a:rPr lang="en-US" sz="1700" dirty="0" err="1"/>
              <a:t>diuji</a:t>
            </a:r>
            <a:r>
              <a:rPr lang="en-US" sz="1700" dirty="0"/>
              <a:t>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sampel</a:t>
            </a:r>
            <a:r>
              <a:rPr lang="en-US" sz="1700" dirty="0"/>
              <a:t> </a:t>
            </a:r>
            <a:r>
              <a:rPr lang="en-US" sz="1700" dirty="0" err="1"/>
              <a:t>tertentu</a:t>
            </a:r>
            <a:r>
              <a:rPr lang="en-US" sz="1700" dirty="0"/>
              <a:t> </a:t>
            </a:r>
            <a:r>
              <a:rPr lang="en-US" sz="1700" dirty="0" err="1"/>
              <a:t>suatu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diterima</a:t>
            </a:r>
            <a:r>
              <a:rPr lang="en-US" sz="1700" dirty="0"/>
              <a:t> </a:t>
            </a:r>
            <a:r>
              <a:rPr lang="en-US" sz="1700" dirty="0" err="1"/>
              <a:t>kebenarannya</a:t>
            </a:r>
            <a:r>
              <a:rPr lang="en-US" sz="1700" dirty="0"/>
              <a:t>, </a:t>
            </a:r>
            <a:r>
              <a:rPr lang="en-US" sz="1700" dirty="0" err="1"/>
              <a:t>namun</a:t>
            </a:r>
            <a:r>
              <a:rPr lang="en-US" sz="1700" dirty="0"/>
              <a:t> </a:t>
            </a:r>
            <a:r>
              <a:rPr lang="en-US" sz="1700" dirty="0" err="1"/>
              <a:t>sesungguhnya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 </a:t>
            </a:r>
            <a:r>
              <a:rPr lang="en-US" sz="1700" dirty="0" err="1"/>
              <a:t>demikian</a:t>
            </a:r>
            <a:r>
              <a:rPr lang="en-US" sz="1700" dirty="0"/>
              <a:t> </a:t>
            </a:r>
            <a:r>
              <a:rPr lang="en-US" sz="1700" dirty="0" err="1"/>
              <a:t>jika</a:t>
            </a:r>
            <a:r>
              <a:rPr lang="en-US" sz="1700" dirty="0"/>
              <a:t> </a:t>
            </a:r>
            <a:r>
              <a:rPr lang="en-US" sz="1700" dirty="0" err="1"/>
              <a:t>dikenakan</a:t>
            </a:r>
            <a:r>
              <a:rPr lang="en-US" sz="1700" dirty="0"/>
              <a:t> </a:t>
            </a:r>
            <a:r>
              <a:rPr lang="en-US" sz="1700" dirty="0" err="1"/>
              <a:t>kepada</a:t>
            </a:r>
            <a:r>
              <a:rPr lang="en-US" sz="1700" dirty="0"/>
              <a:t> </a:t>
            </a:r>
            <a:r>
              <a:rPr lang="en-US" sz="1700" dirty="0" err="1"/>
              <a:t>populasinya</a:t>
            </a:r>
            <a:r>
              <a:rPr lang="en-US" sz="1700" dirty="0"/>
              <a:t>. Di </a:t>
            </a:r>
            <a:r>
              <a:rPr lang="en-US" sz="1700" dirty="0" err="1"/>
              <a:t>sinilah</a:t>
            </a:r>
            <a:r>
              <a:rPr lang="en-US" sz="1700" dirty="0"/>
              <a:t> </a:t>
            </a:r>
            <a:r>
              <a:rPr lang="en-US" sz="1700" dirty="0" err="1"/>
              <a:t>peran</a:t>
            </a:r>
            <a:r>
              <a:rPr lang="en-US" sz="1700" dirty="0"/>
              <a:t> </a:t>
            </a:r>
            <a:r>
              <a:rPr lang="en-US" sz="1700" dirty="0" err="1"/>
              <a:t>pentingnya</a:t>
            </a:r>
            <a:r>
              <a:rPr lang="en-US" sz="1700" dirty="0"/>
              <a:t> </a:t>
            </a:r>
            <a:r>
              <a:rPr lang="en-US" sz="1700" dirty="0" err="1"/>
              <a:t>penarikan</a:t>
            </a:r>
            <a:r>
              <a:rPr lang="en-US" sz="1700" dirty="0"/>
              <a:t> </a:t>
            </a:r>
            <a:r>
              <a:rPr lang="en-US" sz="1700" dirty="0" err="1"/>
              <a:t>sampel</a:t>
            </a:r>
            <a:r>
              <a:rPr lang="en-US" sz="1700" dirty="0"/>
              <a:t> yang </a:t>
            </a:r>
            <a:r>
              <a:rPr lang="en-US" sz="1700" dirty="0" err="1"/>
              <a:t>representatif</a:t>
            </a:r>
            <a:r>
              <a:rPr lang="en-US" sz="1700" dirty="0"/>
              <a:t> </a:t>
            </a:r>
            <a:r>
              <a:rPr lang="en-US" sz="1700" dirty="0" err="1"/>
              <a:t>dari</a:t>
            </a:r>
            <a:r>
              <a:rPr lang="en-US" sz="1700" dirty="0"/>
              <a:t> </a:t>
            </a:r>
            <a:r>
              <a:rPr lang="en-US" sz="1700" dirty="0" err="1"/>
              <a:t>populasinya</a:t>
            </a:r>
            <a:r>
              <a:rPr lang="en-US" sz="1700" dirty="0"/>
              <a:t>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700" dirty="0" err="1"/>
              <a:t>Perlu</a:t>
            </a:r>
            <a:r>
              <a:rPr lang="en-US" sz="1700" dirty="0"/>
              <a:t> pula </a:t>
            </a:r>
            <a:r>
              <a:rPr lang="en-US" sz="1700" dirty="0" err="1"/>
              <a:t>dicamkan</a:t>
            </a:r>
            <a:r>
              <a:rPr lang="en-US" sz="1700" dirty="0"/>
              <a:t> </a:t>
            </a:r>
            <a:r>
              <a:rPr lang="en-US" sz="1700" dirty="0" err="1"/>
              <a:t>bahwa</a:t>
            </a:r>
            <a:r>
              <a:rPr lang="en-US" sz="1700" dirty="0"/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dalam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statistika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tidak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pernah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digunakan</a:t>
            </a:r>
            <a:r>
              <a:rPr lang="en-US" sz="1700" b="1" i="1" dirty="0">
                <a:solidFill>
                  <a:srgbClr val="FF0000"/>
                </a:solidFill>
              </a:rPr>
              <a:t> kata “</a:t>
            </a:r>
            <a:r>
              <a:rPr lang="en-US" sz="1700" b="1" i="1" dirty="0" err="1">
                <a:solidFill>
                  <a:srgbClr val="FF0000"/>
                </a:solidFill>
              </a:rPr>
              <a:t>suatu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hipotesis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terbukti</a:t>
            </a:r>
            <a:r>
              <a:rPr lang="en-US" sz="1700" b="1" i="1" dirty="0">
                <a:solidFill>
                  <a:srgbClr val="FF0000"/>
                </a:solidFill>
              </a:rPr>
              <a:t>” </a:t>
            </a:r>
            <a:r>
              <a:rPr lang="en-US" sz="1700" b="1" i="1" dirty="0" err="1">
                <a:solidFill>
                  <a:srgbClr val="FF0000"/>
                </a:solidFill>
              </a:rPr>
              <a:t>dan</a:t>
            </a:r>
            <a:r>
              <a:rPr lang="en-US" sz="1700" b="1" i="1" dirty="0">
                <a:solidFill>
                  <a:srgbClr val="FF0000"/>
                </a:solidFill>
              </a:rPr>
              <a:t> “</a:t>
            </a:r>
            <a:r>
              <a:rPr lang="en-US" sz="1700" b="1" i="1" dirty="0" err="1">
                <a:solidFill>
                  <a:srgbClr val="FF0000"/>
                </a:solidFill>
              </a:rPr>
              <a:t>suatu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hipotesis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tidak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terbukti</a:t>
            </a:r>
            <a:r>
              <a:rPr lang="en-US" sz="1700" b="1" i="1" dirty="0">
                <a:solidFill>
                  <a:srgbClr val="FF0000"/>
                </a:solidFill>
              </a:rPr>
              <a:t>”</a:t>
            </a:r>
            <a:r>
              <a:rPr lang="en-US" sz="1700" dirty="0"/>
              <a:t>. Hal </a:t>
            </a:r>
            <a:r>
              <a:rPr lang="en-US" sz="1700" dirty="0" err="1"/>
              <a:t>ini</a:t>
            </a:r>
            <a:r>
              <a:rPr lang="en-US" sz="1700" dirty="0"/>
              <a:t> </a:t>
            </a:r>
            <a:r>
              <a:rPr lang="en-US" sz="1700" dirty="0" err="1"/>
              <a:t>disebabkan</a:t>
            </a:r>
            <a:r>
              <a:rPr lang="en-US" sz="1700" dirty="0"/>
              <a:t> di </a:t>
            </a:r>
            <a:r>
              <a:rPr lang="en-US" sz="1700" dirty="0" err="1"/>
              <a:t>dalam</a:t>
            </a:r>
            <a:r>
              <a:rPr lang="en-US" sz="1700" dirty="0"/>
              <a:t> </a:t>
            </a:r>
            <a:r>
              <a:rPr lang="en-US" sz="1700" dirty="0" err="1"/>
              <a:t>matematika</a:t>
            </a:r>
            <a:r>
              <a:rPr lang="en-US" sz="1700" dirty="0"/>
              <a:t> kata “</a:t>
            </a:r>
            <a:r>
              <a:rPr lang="en-US" sz="1700" dirty="0" err="1"/>
              <a:t>sesuatu</a:t>
            </a:r>
            <a:r>
              <a:rPr lang="en-US" sz="1700" dirty="0"/>
              <a:t> </a:t>
            </a:r>
            <a:r>
              <a:rPr lang="en-US" sz="1700" dirty="0" err="1"/>
              <a:t>terbukti</a:t>
            </a:r>
            <a:r>
              <a:rPr lang="en-US" sz="1700" dirty="0"/>
              <a:t> </a:t>
            </a:r>
            <a:r>
              <a:rPr lang="en-US" sz="1700" dirty="0" err="1"/>
              <a:t>benar</a:t>
            </a:r>
            <a:r>
              <a:rPr lang="en-US" sz="1700" dirty="0"/>
              <a:t> </a:t>
            </a:r>
            <a:r>
              <a:rPr lang="en-US" sz="1700" dirty="0" err="1"/>
              <a:t>untuk</a:t>
            </a:r>
            <a:r>
              <a:rPr lang="en-US" sz="1700" dirty="0"/>
              <a:t> </a:t>
            </a:r>
            <a:r>
              <a:rPr lang="en-US" sz="1700" dirty="0" err="1"/>
              <a:t>populasi</a:t>
            </a:r>
            <a:r>
              <a:rPr lang="en-US" sz="1700" dirty="0"/>
              <a:t>” </a:t>
            </a:r>
            <a:r>
              <a:rPr lang="en-US" sz="1700" dirty="0" err="1"/>
              <a:t>apabila</a:t>
            </a:r>
            <a:r>
              <a:rPr lang="en-US" sz="1700" dirty="0"/>
              <a:t> </a:t>
            </a:r>
            <a:r>
              <a:rPr lang="en-US" sz="1700" dirty="0" err="1"/>
              <a:t>benar</a:t>
            </a:r>
            <a:r>
              <a:rPr lang="en-US" sz="1700" dirty="0"/>
              <a:t> </a:t>
            </a:r>
            <a:r>
              <a:rPr lang="en-US" sz="1700" dirty="0" err="1"/>
              <a:t>untuk</a:t>
            </a:r>
            <a:r>
              <a:rPr lang="en-US" sz="1700" dirty="0"/>
              <a:t> </a:t>
            </a:r>
            <a:r>
              <a:rPr lang="en-US" sz="1700" dirty="0" err="1"/>
              <a:t>setiap</a:t>
            </a:r>
            <a:r>
              <a:rPr lang="en-US" sz="1700" dirty="0"/>
              <a:t> </a:t>
            </a:r>
            <a:r>
              <a:rPr lang="en-US" sz="1700" dirty="0" err="1"/>
              <a:t>anggota</a:t>
            </a:r>
            <a:r>
              <a:rPr lang="en-US" sz="1700" dirty="0"/>
              <a:t> di </a:t>
            </a:r>
            <a:r>
              <a:rPr lang="en-US" sz="1700" dirty="0" err="1"/>
              <a:t>populasi</a:t>
            </a:r>
            <a:r>
              <a:rPr lang="en-US" sz="1700" dirty="0"/>
              <a:t>. </a:t>
            </a:r>
            <a:r>
              <a:rPr lang="en-US" sz="1700" dirty="0" err="1"/>
              <a:t>Padahal</a:t>
            </a:r>
            <a:r>
              <a:rPr lang="en-US" sz="1700" dirty="0"/>
              <a:t>, </a:t>
            </a:r>
            <a:r>
              <a:rPr lang="en-US" sz="1700" dirty="0" err="1"/>
              <a:t>penelitian</a:t>
            </a:r>
            <a:r>
              <a:rPr lang="en-US" sz="1700" dirty="0"/>
              <a:t> (yang </a:t>
            </a:r>
            <a:r>
              <a:rPr lang="en-US" sz="1700" dirty="0" err="1"/>
              <a:t>menggunakan</a:t>
            </a:r>
            <a:r>
              <a:rPr lang="en-US" sz="1700" dirty="0"/>
              <a:t> </a:t>
            </a:r>
            <a:r>
              <a:rPr lang="en-US" sz="1700" dirty="0" err="1"/>
              <a:t>statistika</a:t>
            </a:r>
            <a:r>
              <a:rPr lang="en-US" sz="1700" dirty="0"/>
              <a:t> </a:t>
            </a:r>
            <a:r>
              <a:rPr lang="en-US" sz="1700" dirty="0" err="1"/>
              <a:t>inferensial</a:t>
            </a:r>
            <a:r>
              <a:rPr lang="en-US" sz="1700" dirty="0"/>
              <a:t>) </a:t>
            </a:r>
            <a:r>
              <a:rPr lang="en-US" sz="1700" dirty="0" err="1"/>
              <a:t>tidak</a:t>
            </a:r>
            <a:r>
              <a:rPr lang="en-US" sz="1700" dirty="0"/>
              <a:t> </a:t>
            </a:r>
            <a:r>
              <a:rPr lang="en-US" sz="1700" dirty="0" err="1"/>
              <a:t>pernah</a:t>
            </a:r>
            <a:r>
              <a:rPr lang="en-US" sz="1700" dirty="0"/>
              <a:t> </a:t>
            </a:r>
            <a:r>
              <a:rPr lang="en-US" sz="1700" dirty="0" err="1"/>
              <a:t>mencobakan</a:t>
            </a:r>
            <a:r>
              <a:rPr lang="en-US" sz="1700" dirty="0"/>
              <a:t> </a:t>
            </a:r>
            <a:r>
              <a:rPr lang="en-US" sz="1700" dirty="0" err="1"/>
              <a:t>kepada</a:t>
            </a:r>
            <a:r>
              <a:rPr lang="en-US" sz="1700" dirty="0"/>
              <a:t> </a:t>
            </a:r>
            <a:r>
              <a:rPr lang="en-US" sz="1700" dirty="0" err="1"/>
              <a:t>setiap</a:t>
            </a:r>
            <a:r>
              <a:rPr lang="en-US" sz="1700" dirty="0"/>
              <a:t> </a:t>
            </a:r>
            <a:r>
              <a:rPr lang="en-US" sz="1700" dirty="0" err="1"/>
              <a:t>anggota</a:t>
            </a:r>
            <a:r>
              <a:rPr lang="en-US" sz="1700" dirty="0"/>
              <a:t> </a:t>
            </a:r>
            <a:r>
              <a:rPr lang="en-US" sz="1700" dirty="0" err="1"/>
              <a:t>populasi</a:t>
            </a:r>
            <a:r>
              <a:rPr lang="en-US" sz="1700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Hipotesis</a:t>
            </a:r>
            <a:r>
              <a:rPr lang="en-GB" dirty="0"/>
              <a:t> </a:t>
            </a:r>
            <a:r>
              <a:rPr lang="en-GB" dirty="0" err="1"/>
              <a:t>Statistik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40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463" y="2057397"/>
            <a:ext cx="8658225" cy="45291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660" b="1" i="1" dirty="0" err="1">
                <a:solidFill>
                  <a:srgbClr val="FF0000"/>
                </a:solidFill>
              </a:rPr>
              <a:t>Uji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statistik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diperlukan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apabila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kita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melakukan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inferensi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dari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sampel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ke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populasi</a:t>
            </a:r>
            <a:r>
              <a:rPr lang="en-US" sz="1660" b="1" i="1" dirty="0">
                <a:solidFill>
                  <a:srgbClr val="FF0000"/>
                </a:solidFill>
              </a:rPr>
              <a:t>. </a:t>
            </a:r>
            <a:r>
              <a:rPr lang="en-US" sz="1660" b="1" i="1" dirty="0" err="1">
                <a:solidFill>
                  <a:srgbClr val="FF0000"/>
                </a:solidFill>
              </a:rPr>
              <a:t>Apabila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tidak</a:t>
            </a:r>
            <a:r>
              <a:rPr lang="en-US" sz="1660" b="1" i="1" dirty="0">
                <a:solidFill>
                  <a:srgbClr val="FF0000"/>
                </a:solidFill>
              </a:rPr>
              <a:t>, </a:t>
            </a:r>
            <a:r>
              <a:rPr lang="en-US" sz="1660" b="1" i="1" dirty="0" err="1">
                <a:solidFill>
                  <a:srgbClr val="FF0000"/>
                </a:solidFill>
              </a:rPr>
              <a:t>maka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uji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statistik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tidak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diperlukan</a:t>
            </a:r>
            <a:r>
              <a:rPr lang="en-US" sz="1660" dirty="0"/>
              <a:t>. </a:t>
            </a:r>
            <a:r>
              <a:rPr lang="en-US" sz="1660" dirty="0" err="1"/>
              <a:t>Ini</a:t>
            </a:r>
            <a:r>
              <a:rPr lang="en-US" sz="1660" dirty="0"/>
              <a:t> </a:t>
            </a:r>
            <a:r>
              <a:rPr lang="en-US" sz="1660" dirty="0" err="1"/>
              <a:t>berarti</a:t>
            </a:r>
            <a:r>
              <a:rPr lang="en-US" sz="1660" dirty="0"/>
              <a:t>, </a:t>
            </a:r>
            <a:r>
              <a:rPr lang="en-US" sz="1660" dirty="0" err="1"/>
              <a:t>kalau</a:t>
            </a:r>
            <a:r>
              <a:rPr lang="en-US" sz="1660" dirty="0"/>
              <a:t> </a:t>
            </a:r>
            <a:r>
              <a:rPr lang="en-US" sz="1660" dirty="0" err="1"/>
              <a:t>peneliti</a:t>
            </a:r>
            <a:r>
              <a:rPr lang="en-US" sz="1660" dirty="0"/>
              <a:t> </a:t>
            </a:r>
            <a:r>
              <a:rPr lang="en-US" sz="1660" dirty="0" err="1"/>
              <a:t>tidak</a:t>
            </a:r>
            <a:r>
              <a:rPr lang="en-US" sz="1660" dirty="0"/>
              <a:t> </a:t>
            </a:r>
            <a:r>
              <a:rPr lang="en-US" sz="1660" dirty="0" err="1"/>
              <a:t>melakukan</a:t>
            </a:r>
            <a:r>
              <a:rPr lang="en-US" sz="1660" dirty="0"/>
              <a:t> sampling </a:t>
            </a:r>
            <a:r>
              <a:rPr lang="en-US" sz="1660" dirty="0" err="1"/>
              <a:t>dan</a:t>
            </a:r>
            <a:r>
              <a:rPr lang="en-US" sz="1660" dirty="0"/>
              <a:t> </a:t>
            </a:r>
            <a:r>
              <a:rPr lang="en-US" sz="1660" dirty="0" err="1"/>
              <a:t>kemudian</a:t>
            </a:r>
            <a:r>
              <a:rPr lang="en-US" sz="1660" dirty="0"/>
              <a:t> </a:t>
            </a:r>
            <a:r>
              <a:rPr lang="en-US" sz="1660" dirty="0" err="1"/>
              <a:t>peneliti</a:t>
            </a:r>
            <a:r>
              <a:rPr lang="en-US" sz="1660" dirty="0"/>
              <a:t> </a:t>
            </a:r>
            <a:r>
              <a:rPr lang="en-US" sz="1660" dirty="0" err="1"/>
              <a:t>tersebut</a:t>
            </a:r>
            <a:r>
              <a:rPr lang="en-US" sz="1660" dirty="0"/>
              <a:t> </a:t>
            </a:r>
            <a:r>
              <a:rPr lang="en-US" sz="1660" dirty="0" err="1"/>
              <a:t>dapat</a:t>
            </a:r>
            <a:r>
              <a:rPr lang="en-US" sz="1660" dirty="0"/>
              <a:t> </a:t>
            </a:r>
            <a:r>
              <a:rPr lang="en-US" sz="1660" dirty="0" err="1"/>
              <a:t>mengamati</a:t>
            </a:r>
            <a:r>
              <a:rPr lang="en-US" sz="1660" dirty="0"/>
              <a:t> </a:t>
            </a:r>
            <a:r>
              <a:rPr lang="en-US" sz="1660" dirty="0" err="1"/>
              <a:t>seluruh</a:t>
            </a:r>
            <a:r>
              <a:rPr lang="en-US" sz="1660" dirty="0"/>
              <a:t> </a:t>
            </a:r>
            <a:r>
              <a:rPr lang="en-US" sz="1660" dirty="0" err="1"/>
              <a:t>anggota</a:t>
            </a:r>
            <a:r>
              <a:rPr lang="en-US" sz="1660" dirty="0"/>
              <a:t> </a:t>
            </a:r>
            <a:r>
              <a:rPr lang="en-US" sz="1660" dirty="0" err="1"/>
              <a:t>populasi</a:t>
            </a:r>
            <a:r>
              <a:rPr lang="en-US" sz="1660" dirty="0"/>
              <a:t> </a:t>
            </a:r>
            <a:r>
              <a:rPr lang="en-US" sz="1660" dirty="0" err="1"/>
              <a:t>maka</a:t>
            </a:r>
            <a:r>
              <a:rPr lang="en-US" sz="1660" dirty="0"/>
              <a:t> </a:t>
            </a:r>
            <a:r>
              <a:rPr lang="en-US" sz="1660" dirty="0" err="1"/>
              <a:t>tidak</a:t>
            </a:r>
            <a:r>
              <a:rPr lang="en-US" sz="1660" dirty="0"/>
              <a:t> </a:t>
            </a:r>
            <a:r>
              <a:rPr lang="en-US" sz="1660" dirty="0" err="1"/>
              <a:t>diperlukan</a:t>
            </a:r>
            <a:r>
              <a:rPr lang="en-US" sz="1660" dirty="0"/>
              <a:t> </a:t>
            </a:r>
            <a:r>
              <a:rPr lang="en-US" sz="1660" dirty="0" err="1"/>
              <a:t>uji</a:t>
            </a:r>
            <a:r>
              <a:rPr lang="en-US" sz="1660" dirty="0"/>
              <a:t> </a:t>
            </a:r>
            <a:r>
              <a:rPr lang="en-US" sz="1660" dirty="0" err="1"/>
              <a:t>statistik</a:t>
            </a:r>
            <a:r>
              <a:rPr lang="en-US" sz="1660" dirty="0"/>
              <a:t>. </a:t>
            </a:r>
            <a:r>
              <a:rPr lang="en-US" sz="1660" dirty="0" err="1"/>
              <a:t>Beberapa</a:t>
            </a:r>
            <a:r>
              <a:rPr lang="en-US" sz="1660" dirty="0"/>
              <a:t> </a:t>
            </a:r>
            <a:r>
              <a:rPr lang="en-US" sz="1660" dirty="0" err="1"/>
              <a:t>peneliti</a:t>
            </a:r>
            <a:r>
              <a:rPr lang="en-US" sz="1660" dirty="0"/>
              <a:t> </a:t>
            </a:r>
            <a:r>
              <a:rPr lang="en-US" sz="1660" dirty="0" err="1"/>
              <a:t>tidak</a:t>
            </a:r>
            <a:r>
              <a:rPr lang="en-US" sz="1660" dirty="0"/>
              <a:t> </a:t>
            </a:r>
            <a:r>
              <a:rPr lang="en-US" sz="1660" dirty="0" err="1"/>
              <a:t>menyadari</a:t>
            </a:r>
            <a:r>
              <a:rPr lang="en-US" sz="1660" dirty="0"/>
              <a:t> </a:t>
            </a:r>
            <a:r>
              <a:rPr lang="en-US" sz="1660" dirty="0" err="1"/>
              <a:t>hal</a:t>
            </a:r>
            <a:r>
              <a:rPr lang="en-US" sz="1660" dirty="0"/>
              <a:t> </a:t>
            </a:r>
            <a:r>
              <a:rPr lang="en-US" sz="1660" dirty="0" err="1"/>
              <a:t>itu</a:t>
            </a:r>
            <a:r>
              <a:rPr lang="en-US" sz="1660" dirty="0"/>
              <a:t> </a:t>
            </a:r>
            <a:r>
              <a:rPr lang="en-US" sz="1660" dirty="0" err="1"/>
              <a:t>dengan</a:t>
            </a:r>
            <a:r>
              <a:rPr lang="en-US" sz="1660" dirty="0"/>
              <a:t> </a:t>
            </a:r>
            <a:r>
              <a:rPr lang="en-US" sz="1660" dirty="0" err="1"/>
              <a:t>melakukan</a:t>
            </a:r>
            <a:r>
              <a:rPr lang="en-US" sz="1660" dirty="0"/>
              <a:t> </a:t>
            </a:r>
            <a:r>
              <a:rPr lang="en-US" sz="1660" dirty="0" err="1"/>
              <a:t>langkah-langkah</a:t>
            </a:r>
            <a:r>
              <a:rPr lang="en-US" sz="1660" dirty="0"/>
              <a:t> </a:t>
            </a:r>
            <a:r>
              <a:rPr lang="en-US" sz="1660" dirty="0" err="1"/>
              <a:t>berikut</a:t>
            </a:r>
            <a:r>
              <a:rPr lang="en-US" sz="1660" dirty="0"/>
              <a:t>. </a:t>
            </a:r>
            <a:r>
              <a:rPr lang="en-US" sz="1660" dirty="0" err="1"/>
              <a:t>Peneliti</a:t>
            </a:r>
            <a:r>
              <a:rPr lang="en-US" sz="1660" dirty="0"/>
              <a:t> </a:t>
            </a:r>
            <a:r>
              <a:rPr lang="en-US" sz="1660" dirty="0" err="1"/>
              <a:t>menetapkan</a:t>
            </a:r>
            <a:r>
              <a:rPr lang="en-US" sz="1660" dirty="0"/>
              <a:t> </a:t>
            </a:r>
            <a:r>
              <a:rPr lang="en-US" sz="1660" dirty="0" err="1"/>
              <a:t>suatu</a:t>
            </a:r>
            <a:r>
              <a:rPr lang="en-US" sz="1660" dirty="0"/>
              <a:t> </a:t>
            </a:r>
            <a:r>
              <a:rPr lang="en-US" sz="1660" dirty="0" err="1"/>
              <a:t>populasi</a:t>
            </a:r>
            <a:r>
              <a:rPr lang="en-US" sz="1660" dirty="0"/>
              <a:t> yang </a:t>
            </a:r>
            <a:r>
              <a:rPr lang="en-US" sz="1660" dirty="0" err="1"/>
              <a:t>ukurannya</a:t>
            </a:r>
            <a:r>
              <a:rPr lang="en-US" sz="1660" dirty="0"/>
              <a:t> </a:t>
            </a:r>
            <a:r>
              <a:rPr lang="en-US" sz="1660" dirty="0" err="1"/>
              <a:t>kecil</a:t>
            </a:r>
            <a:r>
              <a:rPr lang="en-US" sz="1660" dirty="0"/>
              <a:t>, </a:t>
            </a:r>
            <a:r>
              <a:rPr lang="en-US" sz="1660" dirty="0" err="1"/>
              <a:t>misalnya</a:t>
            </a:r>
            <a:r>
              <a:rPr lang="en-US" sz="1660" dirty="0"/>
              <a:t> </a:t>
            </a:r>
            <a:r>
              <a:rPr lang="en-US" sz="1660" dirty="0" err="1"/>
              <a:t>populasinya</a:t>
            </a:r>
            <a:r>
              <a:rPr lang="en-US" sz="1660" dirty="0"/>
              <a:t> </a:t>
            </a:r>
            <a:r>
              <a:rPr lang="en-US" sz="1660" dirty="0" err="1"/>
              <a:t>adalah</a:t>
            </a:r>
            <a:r>
              <a:rPr lang="en-US" sz="1660" dirty="0"/>
              <a:t> </a:t>
            </a:r>
            <a:r>
              <a:rPr lang="en-US" sz="1660" dirty="0" err="1"/>
              <a:t>siswa</a:t>
            </a:r>
            <a:r>
              <a:rPr lang="en-US" sz="1660" dirty="0"/>
              <a:t> </a:t>
            </a:r>
            <a:r>
              <a:rPr lang="en-US" sz="1660" dirty="0" err="1"/>
              <a:t>kelas</a:t>
            </a:r>
            <a:r>
              <a:rPr lang="en-US" sz="1660" dirty="0"/>
              <a:t> </a:t>
            </a:r>
            <a:r>
              <a:rPr lang="en-US" sz="1660" dirty="0" err="1"/>
              <a:t>tiga</a:t>
            </a:r>
            <a:r>
              <a:rPr lang="en-US" sz="1660" dirty="0"/>
              <a:t> </a:t>
            </a:r>
            <a:r>
              <a:rPr lang="en-US" sz="1660" dirty="0" err="1"/>
              <a:t>jurusan</a:t>
            </a:r>
            <a:r>
              <a:rPr lang="en-US" sz="1660" dirty="0"/>
              <a:t> IPA di </a:t>
            </a:r>
            <a:r>
              <a:rPr lang="en-US" sz="1660" dirty="0" err="1"/>
              <a:t>suatu</a:t>
            </a:r>
            <a:r>
              <a:rPr lang="en-US" sz="1660" dirty="0"/>
              <a:t> SMA yang </a:t>
            </a:r>
            <a:r>
              <a:rPr lang="en-US" sz="1660" dirty="0" err="1"/>
              <a:t>kebetulan</a:t>
            </a:r>
            <a:r>
              <a:rPr lang="en-US" sz="1660" dirty="0"/>
              <a:t> </a:t>
            </a:r>
            <a:r>
              <a:rPr lang="en-US" sz="1660" dirty="0" err="1"/>
              <a:t>hanya</a:t>
            </a:r>
            <a:r>
              <a:rPr lang="en-US" sz="1660" dirty="0"/>
              <a:t> </a:t>
            </a:r>
            <a:r>
              <a:rPr lang="en-US" sz="1660" dirty="0" err="1"/>
              <a:t>terdiri</a:t>
            </a:r>
            <a:r>
              <a:rPr lang="en-US" sz="1660" dirty="0"/>
              <a:t> </a:t>
            </a:r>
            <a:r>
              <a:rPr lang="en-US" sz="1660" dirty="0" err="1"/>
              <a:t>dari</a:t>
            </a:r>
            <a:r>
              <a:rPr lang="en-US" sz="1660" dirty="0"/>
              <a:t> </a:t>
            </a:r>
            <a:r>
              <a:rPr lang="en-US" sz="1660" dirty="0" err="1"/>
              <a:t>satu</a:t>
            </a:r>
            <a:r>
              <a:rPr lang="en-US" sz="1660" dirty="0"/>
              <a:t> </a:t>
            </a:r>
            <a:r>
              <a:rPr lang="en-US" sz="1660" dirty="0" err="1"/>
              <a:t>kelas</a:t>
            </a:r>
            <a:r>
              <a:rPr lang="en-US" sz="1660" dirty="0"/>
              <a:t> yang </a:t>
            </a:r>
            <a:r>
              <a:rPr lang="en-US" sz="1660" dirty="0" err="1"/>
              <a:t>berisi</a:t>
            </a:r>
            <a:r>
              <a:rPr lang="en-US" sz="1660" dirty="0"/>
              <a:t> 40 </a:t>
            </a:r>
            <a:r>
              <a:rPr lang="en-US" sz="1660" dirty="0" err="1"/>
              <a:t>siswa</a:t>
            </a:r>
            <a:r>
              <a:rPr lang="en-US" sz="1660" dirty="0"/>
              <a:t>. </a:t>
            </a:r>
            <a:r>
              <a:rPr lang="en-US" sz="1660" dirty="0" err="1"/>
              <a:t>Karena</a:t>
            </a:r>
            <a:r>
              <a:rPr lang="en-US" sz="1660" dirty="0"/>
              <a:t> </a:t>
            </a:r>
            <a:r>
              <a:rPr lang="en-US" sz="1660" dirty="0" err="1"/>
              <a:t>populasinya</a:t>
            </a:r>
            <a:r>
              <a:rPr lang="en-US" sz="1660" dirty="0"/>
              <a:t> </a:t>
            </a:r>
            <a:r>
              <a:rPr lang="en-US" sz="1660" dirty="0" err="1"/>
              <a:t>kecil</a:t>
            </a:r>
            <a:r>
              <a:rPr lang="en-US" sz="1660" dirty="0"/>
              <a:t>, </a:t>
            </a:r>
            <a:r>
              <a:rPr lang="en-US" sz="1660" dirty="0" err="1"/>
              <a:t>maka</a:t>
            </a:r>
            <a:r>
              <a:rPr lang="en-US" sz="1660" dirty="0"/>
              <a:t> </a:t>
            </a:r>
            <a:r>
              <a:rPr lang="en-US" sz="1660" dirty="0" err="1"/>
              <a:t>seluruh</a:t>
            </a:r>
            <a:r>
              <a:rPr lang="en-US" sz="1660" dirty="0"/>
              <a:t> </a:t>
            </a:r>
            <a:r>
              <a:rPr lang="en-US" sz="1660" dirty="0" err="1"/>
              <a:t>populasi</a:t>
            </a:r>
            <a:r>
              <a:rPr lang="en-US" sz="1660" dirty="0"/>
              <a:t> </a:t>
            </a:r>
            <a:r>
              <a:rPr lang="en-US" sz="1660" dirty="0" err="1"/>
              <a:t>diambil</a:t>
            </a:r>
            <a:r>
              <a:rPr lang="en-US" sz="1660" dirty="0"/>
              <a:t> </a:t>
            </a:r>
            <a:r>
              <a:rPr lang="en-US" sz="1660" dirty="0" err="1"/>
              <a:t>sebagai</a:t>
            </a:r>
            <a:r>
              <a:rPr lang="en-US" sz="1660" dirty="0"/>
              <a:t> “</a:t>
            </a:r>
            <a:r>
              <a:rPr lang="en-US" sz="1660" dirty="0" err="1"/>
              <a:t>sampel</a:t>
            </a:r>
            <a:r>
              <a:rPr lang="en-US" sz="1660" dirty="0"/>
              <a:t>”, yang </a:t>
            </a:r>
            <a:r>
              <a:rPr lang="en-US" sz="1660" dirty="0" err="1"/>
              <a:t>oleh</a:t>
            </a:r>
            <a:r>
              <a:rPr lang="en-US" sz="1660" dirty="0"/>
              <a:t> </a:t>
            </a:r>
            <a:r>
              <a:rPr lang="en-US" sz="1660" dirty="0" err="1"/>
              <a:t>mereka</a:t>
            </a:r>
            <a:r>
              <a:rPr lang="en-US" sz="1660" dirty="0"/>
              <a:t> </a:t>
            </a:r>
            <a:r>
              <a:rPr lang="en-US" sz="1660" dirty="0" err="1"/>
              <a:t>disebut</a:t>
            </a:r>
            <a:r>
              <a:rPr lang="en-US" sz="1660" dirty="0"/>
              <a:t> “</a:t>
            </a:r>
            <a:r>
              <a:rPr lang="en-US" sz="1660" dirty="0" err="1"/>
              <a:t>sampel</a:t>
            </a:r>
            <a:r>
              <a:rPr lang="en-US" sz="1660" dirty="0"/>
              <a:t> </a:t>
            </a:r>
            <a:r>
              <a:rPr lang="en-US" sz="1660" dirty="0" err="1"/>
              <a:t>populasi</a:t>
            </a:r>
            <a:r>
              <a:rPr lang="en-US" sz="1660" dirty="0"/>
              <a:t>”. </a:t>
            </a:r>
            <a:r>
              <a:rPr lang="en-US" sz="1660" dirty="0" err="1"/>
              <a:t>Lalu</a:t>
            </a:r>
            <a:r>
              <a:rPr lang="en-US" sz="1660" dirty="0"/>
              <a:t> </a:t>
            </a:r>
            <a:r>
              <a:rPr lang="en-US" sz="1660" dirty="0" err="1"/>
              <a:t>dilakukan</a:t>
            </a:r>
            <a:r>
              <a:rPr lang="en-US" sz="1660" dirty="0"/>
              <a:t> </a:t>
            </a:r>
            <a:r>
              <a:rPr lang="en-US" sz="1660" dirty="0" err="1"/>
              <a:t>uji</a:t>
            </a:r>
            <a:r>
              <a:rPr lang="en-US" sz="1660" dirty="0"/>
              <a:t> </a:t>
            </a:r>
            <a:r>
              <a:rPr lang="en-US" sz="1660" dirty="0" err="1"/>
              <a:t>statistik</a:t>
            </a:r>
            <a:r>
              <a:rPr lang="en-US" sz="1660" dirty="0"/>
              <a:t> </a:t>
            </a:r>
            <a:r>
              <a:rPr lang="en-US" sz="1660" dirty="0" err="1"/>
              <a:t>terhadap</a:t>
            </a:r>
            <a:r>
              <a:rPr lang="en-US" sz="1660" dirty="0"/>
              <a:t> “</a:t>
            </a:r>
            <a:r>
              <a:rPr lang="en-US" sz="1660" dirty="0" err="1"/>
              <a:t>sampel</a:t>
            </a:r>
            <a:r>
              <a:rPr lang="en-US" sz="1660" dirty="0"/>
              <a:t>” </a:t>
            </a:r>
            <a:r>
              <a:rPr lang="en-US" sz="1660" dirty="0" err="1"/>
              <a:t>tersebut</a:t>
            </a:r>
            <a:r>
              <a:rPr lang="en-US" sz="1660" dirty="0"/>
              <a:t> </a:t>
            </a:r>
            <a:r>
              <a:rPr lang="en-US" sz="1660" dirty="0" err="1"/>
              <a:t>seperti</a:t>
            </a:r>
            <a:r>
              <a:rPr lang="en-US" sz="1660" dirty="0"/>
              <a:t> </a:t>
            </a:r>
            <a:r>
              <a:rPr lang="en-US" sz="1660" dirty="0" err="1"/>
              <a:t>prosedur</a:t>
            </a:r>
            <a:r>
              <a:rPr lang="en-US" sz="1660" dirty="0"/>
              <a:t> yang </a:t>
            </a:r>
            <a:r>
              <a:rPr lang="en-US" sz="1660" dirty="0" err="1"/>
              <a:t>lazim</a:t>
            </a:r>
            <a:r>
              <a:rPr lang="en-US" sz="1660" dirty="0"/>
              <a:t> </a:t>
            </a:r>
            <a:r>
              <a:rPr lang="en-US" sz="1660" dirty="0" err="1"/>
              <a:t>dilakukan</a:t>
            </a:r>
            <a:r>
              <a:rPr lang="en-US" sz="1660" dirty="0"/>
              <a:t> </a:t>
            </a:r>
            <a:r>
              <a:rPr lang="en-US" sz="1660" dirty="0" err="1"/>
              <a:t>pada</a:t>
            </a:r>
            <a:r>
              <a:rPr lang="en-US" sz="1660" dirty="0"/>
              <a:t> </a:t>
            </a:r>
            <a:r>
              <a:rPr lang="en-US" sz="1660" dirty="0" err="1"/>
              <a:t>statistika</a:t>
            </a:r>
            <a:r>
              <a:rPr lang="en-US" sz="1660" dirty="0"/>
              <a:t> </a:t>
            </a:r>
            <a:r>
              <a:rPr lang="en-US" sz="1660" dirty="0" err="1"/>
              <a:t>inferensial</a:t>
            </a:r>
            <a:r>
              <a:rPr lang="en-US" sz="1660" dirty="0"/>
              <a:t>. </a:t>
            </a:r>
            <a:r>
              <a:rPr lang="en-US" sz="1660" dirty="0" err="1"/>
              <a:t>Langkah</a:t>
            </a:r>
            <a:r>
              <a:rPr lang="en-US" sz="1660" dirty="0"/>
              <a:t> yang </a:t>
            </a:r>
            <a:r>
              <a:rPr lang="en-US" sz="1660" dirty="0" err="1"/>
              <a:t>diambil</a:t>
            </a:r>
            <a:r>
              <a:rPr lang="en-US" sz="1660" dirty="0"/>
              <a:t> </a:t>
            </a:r>
            <a:r>
              <a:rPr lang="en-US" sz="1660" dirty="0" err="1"/>
              <a:t>oleh</a:t>
            </a:r>
            <a:r>
              <a:rPr lang="en-US" sz="1660" dirty="0"/>
              <a:t> </a:t>
            </a:r>
            <a:r>
              <a:rPr lang="en-US" sz="1660" dirty="0" err="1"/>
              <a:t>peneliti</a:t>
            </a:r>
            <a:r>
              <a:rPr lang="en-US" sz="1660" dirty="0"/>
              <a:t> </a:t>
            </a:r>
            <a:r>
              <a:rPr lang="en-US" sz="1660" dirty="0" err="1"/>
              <a:t>itu</a:t>
            </a:r>
            <a:r>
              <a:rPr lang="en-US" sz="1660" dirty="0"/>
              <a:t> </a:t>
            </a:r>
            <a:r>
              <a:rPr lang="en-US" sz="1660" dirty="0" err="1"/>
              <a:t>tidak</a:t>
            </a:r>
            <a:r>
              <a:rPr lang="en-US" sz="1660" dirty="0"/>
              <a:t> </a:t>
            </a:r>
            <a:r>
              <a:rPr lang="en-US" sz="1660" dirty="0" err="1"/>
              <a:t>benar</a:t>
            </a:r>
            <a:r>
              <a:rPr lang="en-US" sz="1660" dirty="0"/>
              <a:t>, </a:t>
            </a:r>
            <a:r>
              <a:rPr lang="en-US" sz="1660" dirty="0" err="1"/>
              <a:t>karena</a:t>
            </a:r>
            <a:r>
              <a:rPr lang="en-US" sz="1660" dirty="0"/>
              <a:t> </a:t>
            </a:r>
            <a:r>
              <a:rPr lang="en-US" sz="1660" dirty="0" err="1"/>
              <a:t>dia</a:t>
            </a:r>
            <a:r>
              <a:rPr lang="en-US" sz="1660" dirty="0"/>
              <a:t> </a:t>
            </a:r>
            <a:r>
              <a:rPr lang="en-US" sz="1660" dirty="0" err="1"/>
              <a:t>tidak</a:t>
            </a:r>
            <a:r>
              <a:rPr lang="en-US" sz="1660" dirty="0"/>
              <a:t> </a:t>
            </a:r>
            <a:r>
              <a:rPr lang="en-US" sz="1660" dirty="0" err="1"/>
              <a:t>melakukan</a:t>
            </a:r>
            <a:r>
              <a:rPr lang="en-US" sz="1660" dirty="0"/>
              <a:t> sampling </a:t>
            </a:r>
            <a:r>
              <a:rPr lang="en-US" sz="1660" dirty="0" err="1"/>
              <a:t>tetapi</a:t>
            </a:r>
            <a:r>
              <a:rPr lang="en-US" sz="1660" dirty="0"/>
              <a:t> </a:t>
            </a:r>
            <a:r>
              <a:rPr lang="en-US" sz="1660" dirty="0" err="1"/>
              <a:t>menggunakan</a:t>
            </a:r>
            <a:r>
              <a:rPr lang="en-US" sz="1660" dirty="0"/>
              <a:t> </a:t>
            </a:r>
            <a:r>
              <a:rPr lang="en-US" sz="1660" dirty="0" err="1"/>
              <a:t>prosedur</a:t>
            </a:r>
            <a:r>
              <a:rPr lang="en-US" sz="1660" dirty="0"/>
              <a:t> </a:t>
            </a:r>
            <a:r>
              <a:rPr lang="en-US" sz="1660" dirty="0" err="1"/>
              <a:t>statistika</a:t>
            </a:r>
            <a:r>
              <a:rPr lang="en-US" sz="1660" dirty="0"/>
              <a:t> </a:t>
            </a:r>
            <a:r>
              <a:rPr lang="en-US" sz="1660" dirty="0" err="1"/>
              <a:t>inferensial</a:t>
            </a:r>
            <a:r>
              <a:rPr lang="en-US" sz="1660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Hipotesis</a:t>
            </a:r>
            <a:r>
              <a:rPr lang="en-GB" dirty="0"/>
              <a:t> </a:t>
            </a:r>
            <a:r>
              <a:rPr lang="en-GB" dirty="0" err="1"/>
              <a:t>Statistik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53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315" y="2028824"/>
            <a:ext cx="875823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Hipotesis</a:t>
            </a:r>
            <a:r>
              <a:rPr lang="en-US" b="1" dirty="0"/>
              <a:t> </a:t>
            </a:r>
            <a:r>
              <a:rPr lang="en-US" b="1" dirty="0" err="1"/>
              <a:t>Nol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Hipotesis</a:t>
            </a:r>
            <a:r>
              <a:rPr lang="en-US" b="1" dirty="0"/>
              <a:t> </a:t>
            </a:r>
            <a:r>
              <a:rPr lang="en-US" b="1" dirty="0" err="1"/>
              <a:t>Alternatif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umumnya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dikelompokkan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en-US" dirty="0"/>
              <a:t> (</a:t>
            </a:r>
            <a:r>
              <a:rPr lang="en-US" i="1" dirty="0"/>
              <a:t>null hypothesis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alternatif</a:t>
            </a:r>
            <a:r>
              <a:rPr lang="en-US" dirty="0"/>
              <a:t> (</a:t>
            </a:r>
            <a:r>
              <a:rPr lang="en-US" i="1" dirty="0"/>
              <a:t>alternative hypothesis</a:t>
            </a:r>
            <a:r>
              <a:rPr lang="en-US" dirty="0"/>
              <a:t>).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dasarnya</a:t>
            </a:r>
            <a:r>
              <a:rPr lang="en-US" dirty="0"/>
              <a:t>, </a:t>
            </a:r>
            <a:r>
              <a:rPr lang="en-US" b="1" i="1" dirty="0" err="1">
                <a:solidFill>
                  <a:srgbClr val="FF0000"/>
                </a:solidFill>
              </a:rPr>
              <a:t>hipotesis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nol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yang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korelasi</a:t>
            </a:r>
            <a:r>
              <a:rPr lang="en-US" dirty="0"/>
              <a:t> (</a:t>
            </a:r>
            <a:r>
              <a:rPr lang="en-US" dirty="0" err="1"/>
              <a:t>hubungan</a:t>
            </a:r>
            <a:r>
              <a:rPr lang="en-US" dirty="0"/>
              <a:t>). </a:t>
            </a:r>
            <a:r>
              <a:rPr lang="en-US" dirty="0" err="1"/>
              <a:t>Sebaliknya</a:t>
            </a:r>
            <a:r>
              <a:rPr lang="en-US" dirty="0"/>
              <a:t>, </a:t>
            </a:r>
            <a:r>
              <a:rPr lang="en-US" b="1" i="1" dirty="0" err="1">
                <a:solidFill>
                  <a:srgbClr val="FF0000"/>
                </a:solidFill>
              </a:rPr>
              <a:t>hipotesis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alternatif</a:t>
            </a:r>
            <a:r>
              <a:rPr lang="en-US" b="1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yang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korelasi</a:t>
            </a:r>
            <a:r>
              <a:rPr lang="en-US" dirty="0"/>
              <a:t>.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en-US" dirty="0"/>
              <a:t> </a:t>
            </a:r>
            <a:r>
              <a:rPr lang="en-US" dirty="0" err="1"/>
              <a:t>dilambangkan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.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alternatif</a:t>
            </a:r>
            <a:r>
              <a:rPr lang="en-US" dirty="0"/>
              <a:t> </a:t>
            </a:r>
            <a:r>
              <a:rPr lang="en-US" dirty="0" err="1"/>
              <a:t>dilambangkan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H</a:t>
            </a:r>
            <a:r>
              <a:rPr lang="en-US" baseline="-25000" dirty="0"/>
              <a:t>1</a:t>
            </a:r>
            <a:r>
              <a:rPr lang="en-US" dirty="0"/>
              <a:t> (</a:t>
            </a:r>
            <a:r>
              <a:rPr lang="en-US" dirty="0" err="1"/>
              <a:t>atau</a:t>
            </a:r>
            <a:r>
              <a:rPr lang="en-US" dirty="0"/>
              <a:t> H</a:t>
            </a:r>
            <a:r>
              <a:rPr lang="en-US" baseline="-25000" dirty="0"/>
              <a:t>A</a:t>
            </a:r>
            <a:r>
              <a:rPr lang="en-US" dirty="0"/>
              <a:t>). </a:t>
            </a:r>
            <a:r>
              <a:rPr lang="en-US" dirty="0" err="1"/>
              <a:t>Penolakan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en-US" dirty="0"/>
              <a:t> </a:t>
            </a:r>
            <a:r>
              <a:rPr lang="en-US" dirty="0" err="1"/>
              <a:t>mengakibatkan</a:t>
            </a:r>
            <a:r>
              <a:rPr lang="en-US" dirty="0"/>
              <a:t> </a:t>
            </a:r>
            <a:r>
              <a:rPr lang="en-US" dirty="0" err="1"/>
              <a:t>penerimaan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alternatif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sebaliknya</a:t>
            </a:r>
            <a:r>
              <a:rPr lang="en-US" dirty="0"/>
              <a:t> </a:t>
            </a:r>
            <a:r>
              <a:rPr lang="en-US" dirty="0" err="1"/>
              <a:t>penerimaan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en-US" dirty="0"/>
              <a:t> </a:t>
            </a:r>
            <a:r>
              <a:rPr lang="en-US" dirty="0" err="1"/>
              <a:t>mengakibatkan</a:t>
            </a:r>
            <a:r>
              <a:rPr lang="en-US" dirty="0"/>
              <a:t> </a:t>
            </a:r>
            <a:r>
              <a:rPr lang="en-US" dirty="0" err="1"/>
              <a:t>penolakan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alternatif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Hipotesis</a:t>
            </a:r>
            <a:r>
              <a:rPr lang="en-GB" dirty="0"/>
              <a:t> </a:t>
            </a:r>
            <a:r>
              <a:rPr lang="en-GB" dirty="0" err="1"/>
              <a:t>Statistik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21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315" y="2028824"/>
            <a:ext cx="875823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700" dirty="0" err="1"/>
              <a:t>Terdapat</a:t>
            </a:r>
            <a:r>
              <a:rPr lang="en-US" sz="1700" dirty="0"/>
              <a:t> </a:t>
            </a:r>
            <a:r>
              <a:rPr lang="en-US" sz="1700" dirty="0" err="1"/>
              <a:t>tiga</a:t>
            </a:r>
            <a:r>
              <a:rPr lang="en-US" sz="1700" dirty="0"/>
              <a:t> </a:t>
            </a:r>
            <a:r>
              <a:rPr lang="en-US" sz="1700" dirty="0" err="1"/>
              <a:t>macam</a:t>
            </a:r>
            <a:r>
              <a:rPr lang="en-US" sz="1700" dirty="0"/>
              <a:t> </a:t>
            </a:r>
            <a:r>
              <a:rPr lang="en-US" sz="1700" dirty="0" err="1"/>
              <a:t>pasangan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(H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dan</a:t>
            </a:r>
            <a:r>
              <a:rPr lang="en-US" sz="1700" dirty="0"/>
              <a:t> H</a:t>
            </a:r>
            <a:r>
              <a:rPr lang="en-US" sz="1700" baseline="-25000" dirty="0"/>
              <a:t>1</a:t>
            </a:r>
            <a:r>
              <a:rPr lang="en-US" sz="1700" dirty="0"/>
              <a:t>) yang </a:t>
            </a:r>
            <a:r>
              <a:rPr lang="en-US" sz="1700" dirty="0" err="1"/>
              <a:t>disebut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A, </a:t>
            </a:r>
            <a:r>
              <a:rPr lang="en-US" sz="1700" dirty="0" err="1"/>
              <a:t>Tipe</a:t>
            </a:r>
            <a:r>
              <a:rPr lang="en-US" sz="1700" dirty="0"/>
              <a:t> B,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C. </a:t>
            </a:r>
            <a:r>
              <a:rPr lang="en-US" sz="1700" dirty="0" err="1"/>
              <a:t>Misalnya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mengenai</a:t>
            </a:r>
            <a:r>
              <a:rPr lang="en-US" sz="1700" dirty="0"/>
              <a:t> </a:t>
            </a:r>
            <a:r>
              <a:rPr lang="en-US" sz="1700" dirty="0" err="1"/>
              <a:t>suatu</a:t>
            </a:r>
            <a:r>
              <a:rPr lang="en-US" sz="1700" dirty="0"/>
              <a:t> </a:t>
            </a:r>
            <a:r>
              <a:rPr lang="en-US" sz="1700" dirty="0" err="1"/>
              <a:t>rerata</a:t>
            </a:r>
            <a:r>
              <a:rPr lang="en-US" sz="1700" dirty="0"/>
              <a:t>, </a:t>
            </a:r>
            <a:r>
              <a:rPr lang="en-US" sz="1700" dirty="0" err="1"/>
              <a:t>maka</a:t>
            </a:r>
            <a:r>
              <a:rPr lang="en-US" sz="1700" dirty="0"/>
              <a:t> </a:t>
            </a:r>
            <a:r>
              <a:rPr lang="en-US" sz="1700" dirty="0" err="1"/>
              <a:t>rumusan</a:t>
            </a:r>
            <a:r>
              <a:rPr lang="en-US" sz="1700" dirty="0"/>
              <a:t> </a:t>
            </a:r>
            <a:r>
              <a:rPr lang="en-US" sz="1700" dirty="0" err="1"/>
              <a:t>ketiga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sebagai</a:t>
            </a:r>
            <a:r>
              <a:rPr lang="en-US" sz="1700" dirty="0"/>
              <a:t> </a:t>
            </a:r>
            <a:r>
              <a:rPr lang="en-US" sz="1700" dirty="0" err="1"/>
              <a:t>berikut</a:t>
            </a:r>
            <a:r>
              <a:rPr lang="en-US" sz="1700" dirty="0"/>
              <a:t> (c </a:t>
            </a:r>
            <a:r>
              <a:rPr lang="en-US" sz="1700" dirty="0" err="1"/>
              <a:t>adalah</a:t>
            </a:r>
            <a:r>
              <a:rPr lang="en-US" sz="1700" dirty="0"/>
              <a:t> </a:t>
            </a:r>
            <a:r>
              <a:rPr lang="en-US" sz="1700" dirty="0" err="1"/>
              <a:t>bilangan</a:t>
            </a:r>
            <a:r>
              <a:rPr lang="en-US" sz="1700" dirty="0"/>
              <a:t> </a:t>
            </a:r>
            <a:r>
              <a:rPr lang="en-US" sz="1700" dirty="0" err="1"/>
              <a:t>konstan</a:t>
            </a:r>
            <a:r>
              <a:rPr lang="en-US" sz="1700" dirty="0"/>
              <a:t>).</a:t>
            </a:r>
          </a:p>
          <a:p>
            <a:pPr marL="0" indent="0">
              <a:lnSpc>
                <a:spcPct val="200000"/>
              </a:lnSpc>
              <a:buNone/>
            </a:pPr>
            <a:endParaRPr lang="en-US" sz="17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1700" dirty="0" err="1"/>
              <a:t>Misalnya</a:t>
            </a:r>
            <a:r>
              <a:rPr lang="en-US" sz="1700" dirty="0"/>
              <a:t> </a:t>
            </a:r>
            <a:r>
              <a:rPr lang="en-US" sz="1700" dirty="0" err="1"/>
              <a:t>hipotesisnya</a:t>
            </a:r>
            <a:r>
              <a:rPr lang="en-US" sz="1700" dirty="0"/>
              <a:t> </a:t>
            </a:r>
            <a:r>
              <a:rPr lang="en-US" sz="1700" dirty="0" err="1"/>
              <a:t>tentang</a:t>
            </a:r>
            <a:r>
              <a:rPr lang="en-US" sz="1700" dirty="0"/>
              <a:t> </a:t>
            </a:r>
            <a:r>
              <a:rPr lang="en-US" sz="1700" dirty="0" err="1"/>
              <a:t>perbedaan</a:t>
            </a:r>
            <a:r>
              <a:rPr lang="en-US" sz="1700" dirty="0"/>
              <a:t> </a:t>
            </a:r>
            <a:r>
              <a:rPr lang="en-US" sz="1700" dirty="0" err="1"/>
              <a:t>rerata</a:t>
            </a:r>
            <a:r>
              <a:rPr lang="en-US" sz="1700" dirty="0"/>
              <a:t>, </a:t>
            </a:r>
            <a:r>
              <a:rPr lang="en-US" sz="1700" dirty="0" err="1"/>
              <a:t>maka</a:t>
            </a:r>
            <a:r>
              <a:rPr lang="en-US" sz="1700" dirty="0"/>
              <a:t> </a:t>
            </a:r>
            <a:r>
              <a:rPr lang="en-US" sz="1700" dirty="0" err="1"/>
              <a:t>contoh</a:t>
            </a:r>
            <a:r>
              <a:rPr lang="en-US" sz="1700" dirty="0"/>
              <a:t> </a:t>
            </a:r>
            <a:r>
              <a:rPr lang="en-US" sz="1700" dirty="0" err="1"/>
              <a:t>rumusan</a:t>
            </a:r>
            <a:r>
              <a:rPr lang="en-US" sz="1700" dirty="0"/>
              <a:t> </a:t>
            </a:r>
            <a:r>
              <a:rPr lang="en-US" sz="1700" dirty="0" err="1"/>
              <a:t>ketiga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adalah</a:t>
            </a:r>
            <a:r>
              <a:rPr lang="en-US" sz="1700" dirty="0"/>
              <a:t> </a:t>
            </a:r>
            <a:r>
              <a:rPr lang="en-US" sz="1700" dirty="0" err="1"/>
              <a:t>sebagai</a:t>
            </a:r>
            <a:r>
              <a:rPr lang="en-US" sz="1700" dirty="0"/>
              <a:t> </a:t>
            </a:r>
            <a:r>
              <a:rPr lang="en-US" sz="1700" dirty="0" err="1"/>
              <a:t>berikut</a:t>
            </a:r>
            <a:r>
              <a:rPr lang="en-US" sz="1700" dirty="0"/>
              <a:t>.</a:t>
            </a:r>
          </a:p>
          <a:p>
            <a:pPr marL="0" indent="0">
              <a:lnSpc>
                <a:spcPct val="250000"/>
              </a:lnSpc>
              <a:buNone/>
            </a:pPr>
            <a:endParaRPr lang="en-US" sz="17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1700" dirty="0" err="1"/>
              <a:t>Perumusan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A </a:t>
            </a:r>
            <a:r>
              <a:rPr lang="en-US" sz="1700" dirty="0" err="1"/>
              <a:t>sering</a:t>
            </a:r>
            <a:r>
              <a:rPr lang="en-US" sz="1700" dirty="0"/>
              <a:t> </a:t>
            </a:r>
            <a:r>
              <a:rPr lang="en-US" sz="1700" dirty="0" err="1"/>
              <a:t>disebut</a:t>
            </a:r>
            <a:r>
              <a:rPr lang="en-US" sz="1700" dirty="0"/>
              <a:t> </a:t>
            </a:r>
            <a:r>
              <a:rPr lang="en-US" sz="1700" dirty="0" err="1"/>
              <a:t>perumusan</a:t>
            </a:r>
            <a:r>
              <a:rPr lang="en-US" sz="1700" dirty="0"/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hipotesis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dua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ekor</a:t>
            </a:r>
            <a:r>
              <a:rPr lang="en-US" sz="1700" dirty="0"/>
              <a:t>, </a:t>
            </a:r>
            <a:r>
              <a:rPr lang="en-US" sz="1700" dirty="0" err="1"/>
              <a:t>perumusan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B </a:t>
            </a:r>
            <a:r>
              <a:rPr lang="en-US" sz="1700" dirty="0" err="1"/>
              <a:t>sering</a:t>
            </a:r>
            <a:r>
              <a:rPr lang="en-US" sz="1700" dirty="0"/>
              <a:t> </a:t>
            </a:r>
            <a:r>
              <a:rPr lang="en-US" sz="1700" dirty="0" err="1"/>
              <a:t>disebut</a:t>
            </a:r>
            <a:r>
              <a:rPr lang="en-US" sz="1700" dirty="0"/>
              <a:t> </a:t>
            </a:r>
            <a:r>
              <a:rPr lang="en-US" sz="1700" dirty="0" err="1"/>
              <a:t>perumusan</a:t>
            </a:r>
            <a:r>
              <a:rPr lang="en-US" sz="1700" dirty="0"/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hipotesis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satu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ekor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kanan</a:t>
            </a:r>
            <a:r>
              <a:rPr lang="en-US" sz="1700" dirty="0"/>
              <a:t>,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perumusan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C </a:t>
            </a:r>
            <a:r>
              <a:rPr lang="en-US" sz="1700" dirty="0" err="1"/>
              <a:t>sering</a:t>
            </a:r>
            <a:r>
              <a:rPr lang="en-US" sz="1700" dirty="0"/>
              <a:t> </a:t>
            </a:r>
            <a:r>
              <a:rPr lang="en-US" sz="1700" dirty="0" err="1"/>
              <a:t>disebut</a:t>
            </a:r>
            <a:r>
              <a:rPr lang="en-US" sz="1700" dirty="0"/>
              <a:t> </a:t>
            </a:r>
            <a:r>
              <a:rPr lang="en-US" sz="1700" dirty="0" err="1"/>
              <a:t>perumusan</a:t>
            </a:r>
            <a:r>
              <a:rPr lang="en-US" sz="1700" dirty="0"/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hipotesis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satu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ekor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kiri</a:t>
            </a:r>
            <a:r>
              <a:rPr lang="en-US" sz="1700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Hipotesis</a:t>
            </a:r>
            <a:r>
              <a:rPr lang="en-GB" dirty="0"/>
              <a:t> </a:t>
            </a:r>
            <a:r>
              <a:rPr lang="en-GB" dirty="0" err="1"/>
              <a:t>Statistik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9723" t="-7897" r="8768" b="25665"/>
          <a:stretch/>
        </p:blipFill>
        <p:spPr>
          <a:xfrm>
            <a:off x="1985963" y="3096058"/>
            <a:ext cx="5400676" cy="11625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8627" r="8921" b="30413"/>
          <a:stretch/>
        </p:blipFill>
        <p:spPr>
          <a:xfrm>
            <a:off x="1897453" y="4764730"/>
            <a:ext cx="5620532" cy="101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14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2" y="2028824"/>
            <a:ext cx="8229601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Walaupun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yang </a:t>
            </a:r>
            <a:r>
              <a:rPr lang="en-US" dirty="0" err="1"/>
              <a:t>sesungguhnya</a:t>
            </a:r>
            <a:r>
              <a:rPr lang="en-US" dirty="0"/>
              <a:t>, yang </a:t>
            </a:r>
            <a:r>
              <a:rPr lang="en-US" dirty="0" err="1"/>
              <a:t>muncul</a:t>
            </a:r>
            <a:r>
              <a:rPr lang="en-US" dirty="0"/>
              <a:t> di </a:t>
            </a:r>
            <a:r>
              <a:rPr lang="en-US" dirty="0" err="1"/>
              <a:t>benak</a:t>
            </a:r>
            <a:r>
              <a:rPr lang="en-US" dirty="0"/>
              <a:t> para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alternatif</a:t>
            </a:r>
            <a:r>
              <a:rPr lang="en-US" dirty="0"/>
              <a:t>,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, </a:t>
            </a:r>
            <a:r>
              <a:rPr lang="en-US" dirty="0" err="1"/>
              <a:t>diperjanjikan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yang </a:t>
            </a:r>
            <a:r>
              <a:rPr lang="en-US" dirty="0" err="1"/>
              <a:t>diuji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nol. </a:t>
            </a:r>
            <a:r>
              <a:rPr lang="en-US" dirty="0" err="1"/>
              <a:t>Jadi</a:t>
            </a:r>
            <a:r>
              <a:rPr lang="en-US" dirty="0"/>
              <a:t>,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,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en-US" dirty="0" err="1"/>
              <a:t>ujinya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nya </a:t>
            </a:r>
            <a:r>
              <a:rPr lang="en-US" dirty="0" err="1">
                <a:solidFill>
                  <a:srgbClr val="FF0000"/>
                </a:solidFill>
              </a:rPr>
              <a:t>ditolak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tidak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diterima</a:t>
            </a:r>
            <a:r>
              <a:rPr lang="en-US" dirty="0">
                <a:solidFill>
                  <a:srgbClr val="FF0000"/>
                </a:solidFill>
              </a:rPr>
              <a:t>)</a:t>
            </a:r>
            <a:r>
              <a:rPr lang="en-US" dirty="0"/>
              <a:t> </a:t>
            </a:r>
            <a:r>
              <a:rPr lang="en-US" dirty="0" err="1"/>
              <a:t>ataukah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nya </a:t>
            </a:r>
            <a:r>
              <a:rPr lang="en-US" dirty="0" err="1">
                <a:solidFill>
                  <a:srgbClr val="FF0000"/>
                </a:solidFill>
              </a:rPr>
              <a:t>tidak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ditolak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diterima</a:t>
            </a:r>
            <a:r>
              <a:rPr lang="en-US" dirty="0">
                <a:solidFill>
                  <a:srgbClr val="FF0000"/>
                </a:solidFill>
              </a:rPr>
              <a:t>)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artinya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artinya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Hipotesis</a:t>
            </a:r>
            <a:r>
              <a:rPr lang="en-GB" dirty="0"/>
              <a:t> </a:t>
            </a:r>
            <a:r>
              <a:rPr lang="en-GB" dirty="0" err="1"/>
              <a:t>Statistik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691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2" y="2028824"/>
            <a:ext cx="8229601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700" dirty="0"/>
              <a:t>Di </a:t>
            </a:r>
            <a:r>
              <a:rPr lang="en-US" sz="1700" dirty="0" err="1"/>
              <a:t>muka</a:t>
            </a:r>
            <a:r>
              <a:rPr lang="en-US" sz="1700" dirty="0"/>
              <a:t> </a:t>
            </a:r>
            <a:r>
              <a:rPr lang="en-US" sz="1700" dirty="0" err="1"/>
              <a:t>telah</a:t>
            </a:r>
            <a:r>
              <a:rPr lang="en-US" sz="1700" dirty="0"/>
              <a:t> </a:t>
            </a:r>
            <a:r>
              <a:rPr lang="en-US" sz="1700" dirty="0" err="1"/>
              <a:t>dikatakan</a:t>
            </a:r>
            <a:r>
              <a:rPr lang="en-US" sz="1700" dirty="0"/>
              <a:t> </a:t>
            </a:r>
            <a:r>
              <a:rPr lang="en-US" sz="1700" dirty="0" err="1"/>
              <a:t>bahwa</a:t>
            </a:r>
            <a:r>
              <a:rPr lang="en-US" sz="1700" dirty="0"/>
              <a:t> </a:t>
            </a:r>
            <a:r>
              <a:rPr lang="en-US" sz="1700" dirty="0" err="1"/>
              <a:t>kesimpulan</a:t>
            </a:r>
            <a:r>
              <a:rPr lang="en-US" sz="1700" dirty="0"/>
              <a:t>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 </a:t>
            </a:r>
            <a:r>
              <a:rPr lang="en-US" sz="1700" dirty="0" err="1"/>
              <a:t>dapat</a:t>
            </a:r>
            <a:r>
              <a:rPr lang="en-US" sz="1700" dirty="0"/>
              <a:t> </a:t>
            </a:r>
            <a:r>
              <a:rPr lang="en-US" sz="1700" dirty="0" err="1"/>
              <a:t>saja</a:t>
            </a:r>
            <a:r>
              <a:rPr lang="en-US" sz="1700" dirty="0"/>
              <a:t> </a:t>
            </a:r>
            <a:r>
              <a:rPr lang="en-US" sz="1700" dirty="0" err="1"/>
              <a:t>salah</a:t>
            </a:r>
            <a:r>
              <a:rPr lang="en-US" sz="1700" dirty="0"/>
              <a:t> </a:t>
            </a:r>
            <a:r>
              <a:rPr lang="en-US" sz="1700" dirty="0" err="1"/>
              <a:t>kalau</a:t>
            </a:r>
            <a:r>
              <a:rPr lang="en-US" sz="1700" dirty="0"/>
              <a:t> </a:t>
            </a:r>
            <a:r>
              <a:rPr lang="en-US" sz="1700" dirty="0" err="1"/>
              <a:t>dikonfrontasikan</a:t>
            </a:r>
            <a:r>
              <a:rPr lang="en-US" sz="1700" dirty="0"/>
              <a:t> </a:t>
            </a:r>
            <a:r>
              <a:rPr lang="en-US" sz="1700" dirty="0" err="1"/>
              <a:t>kepada</a:t>
            </a:r>
            <a:r>
              <a:rPr lang="en-US" sz="1700" dirty="0"/>
              <a:t> </a:t>
            </a:r>
            <a:r>
              <a:rPr lang="en-US" sz="1700" dirty="0" err="1"/>
              <a:t>seluruh</a:t>
            </a:r>
            <a:r>
              <a:rPr lang="en-US" sz="1700" dirty="0"/>
              <a:t> </a:t>
            </a:r>
            <a:r>
              <a:rPr lang="en-US" sz="1700" dirty="0" err="1"/>
              <a:t>anggota</a:t>
            </a:r>
            <a:r>
              <a:rPr lang="en-US" sz="1700" dirty="0"/>
              <a:t> </a:t>
            </a:r>
            <a:r>
              <a:rPr lang="en-US" sz="1700" dirty="0" err="1"/>
              <a:t>populasi</a:t>
            </a:r>
            <a:r>
              <a:rPr lang="en-US" sz="1700" dirty="0"/>
              <a:t>. </a:t>
            </a:r>
            <a:r>
              <a:rPr lang="en-US" sz="1700" dirty="0" err="1"/>
              <a:t>Artinya</a:t>
            </a:r>
            <a:r>
              <a:rPr lang="en-US" sz="1700" dirty="0"/>
              <a:t>, H</a:t>
            </a:r>
            <a:r>
              <a:rPr lang="en-US" sz="1700" baseline="-25000" dirty="0"/>
              <a:t>0</a:t>
            </a:r>
            <a:r>
              <a:rPr lang="en-US" sz="1700" dirty="0"/>
              <a:t> yang </a:t>
            </a:r>
            <a:r>
              <a:rPr lang="en-US" sz="1700" dirty="0" err="1"/>
              <a:t>ditolak</a:t>
            </a:r>
            <a:r>
              <a:rPr lang="en-US" sz="1700" dirty="0"/>
              <a:t>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suatu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, </a:t>
            </a:r>
            <a:r>
              <a:rPr lang="en-US" sz="1700" dirty="0" err="1"/>
              <a:t>dapat</a:t>
            </a:r>
            <a:r>
              <a:rPr lang="en-US" sz="1700" dirty="0"/>
              <a:t> </a:t>
            </a:r>
            <a:r>
              <a:rPr lang="en-US" sz="1700" dirty="0" err="1"/>
              <a:t>saja</a:t>
            </a:r>
            <a:r>
              <a:rPr lang="en-US" sz="1700" dirty="0"/>
              <a:t>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populasi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benar</a:t>
            </a:r>
            <a:r>
              <a:rPr lang="en-US" sz="1700" dirty="0"/>
              <a:t>. 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sebaliknya</a:t>
            </a:r>
            <a:r>
              <a:rPr lang="en-US" sz="1700" dirty="0"/>
              <a:t>,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 </a:t>
            </a:r>
            <a:r>
              <a:rPr lang="en-US" sz="1700" dirty="0" err="1"/>
              <a:t>ditolak</a:t>
            </a:r>
            <a:r>
              <a:rPr lang="en-US" sz="1700" dirty="0"/>
              <a:t>, </a:t>
            </a:r>
            <a:r>
              <a:rPr lang="en-US" sz="1700" dirty="0" err="1"/>
              <a:t>tetapi</a:t>
            </a:r>
            <a:r>
              <a:rPr lang="en-US" sz="1700" dirty="0"/>
              <a:t> </a:t>
            </a:r>
            <a:r>
              <a:rPr lang="en-US" sz="1700" dirty="0" err="1"/>
              <a:t>kenyataannya</a:t>
            </a:r>
            <a:r>
              <a:rPr lang="en-US" sz="1700" dirty="0"/>
              <a:t>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populasi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salah</a:t>
            </a:r>
            <a:r>
              <a:rPr lang="en-US" sz="1700" dirty="0"/>
              <a:t>.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jenis</a:t>
            </a:r>
            <a:r>
              <a:rPr lang="en-US" sz="1700" dirty="0"/>
              <a:t> </a:t>
            </a:r>
            <a:r>
              <a:rPr lang="en-US" sz="1700" dirty="0" err="1"/>
              <a:t>pertama</a:t>
            </a:r>
            <a:r>
              <a:rPr lang="en-US" sz="1700" dirty="0"/>
              <a:t> </a:t>
            </a:r>
            <a:r>
              <a:rPr lang="en-US" sz="1700" dirty="0" err="1"/>
              <a:t>disebut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I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jenis</a:t>
            </a:r>
            <a:r>
              <a:rPr lang="en-US" sz="1700" dirty="0"/>
              <a:t> </a:t>
            </a:r>
            <a:r>
              <a:rPr lang="en-US" sz="1700" dirty="0" err="1"/>
              <a:t>kedua</a:t>
            </a:r>
            <a:r>
              <a:rPr lang="en-US" sz="1700" dirty="0"/>
              <a:t> </a:t>
            </a:r>
            <a:r>
              <a:rPr lang="en-US" sz="1700" dirty="0" err="1"/>
              <a:t>disebut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II.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700" b="1" dirty="0" err="1"/>
              <a:t>Definisi</a:t>
            </a:r>
            <a:r>
              <a:rPr lang="en-US" sz="1700" b="1" dirty="0"/>
              <a:t> 4.2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700" b="1" i="1" dirty="0">
                <a:solidFill>
                  <a:srgbClr val="FF0000"/>
                </a:solidFill>
              </a:rPr>
              <a:t>Kesalahan Tipe I </a:t>
            </a:r>
            <a:r>
              <a:rPr lang="id-ID" sz="1700" dirty="0"/>
              <a:t>adalah kesalahan yang terjadi ketika peneliti menolak hipotesis nol, padahal </a:t>
            </a:r>
            <a:r>
              <a:rPr lang="en-US" sz="1700" dirty="0" err="1"/>
              <a:t>seharusnya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nol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benar</a:t>
            </a:r>
            <a:r>
              <a:rPr lang="en-US" sz="1700" dirty="0"/>
              <a:t>.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700" b="1" i="1" dirty="0" err="1">
                <a:solidFill>
                  <a:srgbClr val="FF0000"/>
                </a:solidFill>
              </a:rPr>
              <a:t>Kesalahan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Tipe</a:t>
            </a:r>
            <a:r>
              <a:rPr lang="en-US" sz="1700" b="1" i="1" dirty="0">
                <a:solidFill>
                  <a:srgbClr val="FF0000"/>
                </a:solidFill>
              </a:rPr>
              <a:t> II </a:t>
            </a:r>
            <a:r>
              <a:rPr lang="en-US" sz="1700" dirty="0" err="1"/>
              <a:t>adalah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yang </a:t>
            </a:r>
            <a:r>
              <a:rPr lang="en-US" sz="1700" dirty="0" err="1"/>
              <a:t>terjadi</a:t>
            </a:r>
            <a:r>
              <a:rPr lang="en-US" sz="1700" dirty="0"/>
              <a:t> </a:t>
            </a:r>
            <a:r>
              <a:rPr lang="en-US" sz="1700" dirty="0" err="1"/>
              <a:t>ketika</a:t>
            </a:r>
            <a:r>
              <a:rPr lang="en-US" sz="1700" dirty="0"/>
              <a:t> </a:t>
            </a:r>
            <a:r>
              <a:rPr lang="en-US" sz="1700" dirty="0" err="1"/>
              <a:t>peneliti</a:t>
            </a:r>
            <a:r>
              <a:rPr lang="en-US" sz="1700" dirty="0"/>
              <a:t> </a:t>
            </a:r>
            <a:r>
              <a:rPr lang="en-US" sz="1700" dirty="0" err="1"/>
              <a:t>menerima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nol</a:t>
            </a:r>
            <a:r>
              <a:rPr lang="en-US" sz="1700" dirty="0"/>
              <a:t>, </a:t>
            </a:r>
            <a:r>
              <a:rPr lang="en-US" sz="1700" dirty="0" err="1"/>
              <a:t>padahal</a:t>
            </a:r>
            <a:r>
              <a:rPr lang="en-US" sz="1700" dirty="0"/>
              <a:t> </a:t>
            </a:r>
            <a:r>
              <a:rPr lang="en-US" sz="1700" dirty="0" err="1"/>
              <a:t>seharusnya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nol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 </a:t>
            </a:r>
            <a:r>
              <a:rPr lang="en-US" sz="1700" dirty="0" err="1"/>
              <a:t>benar</a:t>
            </a:r>
            <a:r>
              <a:rPr lang="en-US" sz="1700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Tipe</a:t>
            </a:r>
            <a:r>
              <a:rPr lang="en-GB" dirty="0"/>
              <a:t> </a:t>
            </a:r>
            <a:r>
              <a:rPr lang="en-GB" dirty="0" err="1"/>
              <a:t>Kesalahan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99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2" y="2028824"/>
            <a:ext cx="8229601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Peluang</a:t>
            </a:r>
            <a:r>
              <a:rPr lang="en-US" dirty="0"/>
              <a:t> </a:t>
            </a:r>
            <a:r>
              <a:rPr lang="en-US" dirty="0" err="1"/>
              <a:t>terjadinya</a:t>
            </a:r>
            <a:r>
              <a:rPr lang="en-US" dirty="0"/>
              <a:t> </a:t>
            </a:r>
            <a:r>
              <a:rPr lang="en-US" dirty="0" err="1"/>
              <a:t>kesalahan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I </a:t>
            </a:r>
            <a:r>
              <a:rPr lang="en-US" dirty="0" err="1"/>
              <a:t>dilambangkan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 Di </a:t>
            </a:r>
            <a:r>
              <a:rPr lang="en-US" dirty="0" err="1"/>
              <a:t>sisi</a:t>
            </a:r>
            <a:r>
              <a:rPr lang="en-US" dirty="0"/>
              <a:t> lain, </a:t>
            </a:r>
            <a:r>
              <a:rPr lang="en-US" dirty="0" err="1"/>
              <a:t>peluang</a:t>
            </a:r>
            <a:r>
              <a:rPr lang="en-US" dirty="0"/>
              <a:t> </a:t>
            </a:r>
            <a:r>
              <a:rPr lang="en-US" dirty="0" err="1"/>
              <a:t>terjadinya</a:t>
            </a:r>
            <a:r>
              <a:rPr lang="en-US" dirty="0"/>
              <a:t> </a:t>
            </a:r>
            <a:r>
              <a:rPr lang="en-US" dirty="0" err="1"/>
              <a:t>kesalahan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II </a:t>
            </a:r>
            <a:r>
              <a:rPr lang="en-US" dirty="0" err="1"/>
              <a:t>dilambangkan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β. </a:t>
            </a:r>
            <a:r>
              <a:rPr lang="en-US" dirty="0" err="1"/>
              <a:t>Kuantitas</a:t>
            </a:r>
            <a:r>
              <a:rPr lang="en-US" dirty="0"/>
              <a:t> (1 – β)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(power)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pengujian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diinginkan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memperoleh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β yang </a:t>
            </a:r>
            <a:r>
              <a:rPr lang="en-US" dirty="0" err="1"/>
              <a:t>kecil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Dikaitkan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densitas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, di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mendatar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dibatasi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garis</a:t>
            </a:r>
            <a:r>
              <a:rPr lang="en-US" dirty="0"/>
              <a:t> </a:t>
            </a:r>
            <a:r>
              <a:rPr lang="en-US" dirty="0" err="1"/>
              <a:t>menegak</a:t>
            </a:r>
            <a:r>
              <a:rPr lang="en-US" dirty="0"/>
              <a:t> yang </a:t>
            </a:r>
            <a:r>
              <a:rPr lang="en-US" dirty="0" err="1"/>
              <a:t>melewati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melewati</a:t>
            </a:r>
            <a:r>
              <a:rPr lang="en-US" dirty="0"/>
              <a:t> Z = z</a:t>
            </a:r>
            <a:r>
              <a:rPr lang="en-US" baseline="-25000" dirty="0"/>
              <a:t>0</a:t>
            </a:r>
            <a:r>
              <a:rPr lang="en-US" dirty="0"/>
              <a:t>.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densitasnya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normal </a:t>
            </a:r>
            <a:r>
              <a:rPr lang="en-US" dirty="0" err="1"/>
              <a:t>standar</a:t>
            </a:r>
            <a:r>
              <a:rPr lang="en-US" dirty="0"/>
              <a:t>. </a:t>
            </a:r>
            <a:r>
              <a:rPr lang="en-US" dirty="0" err="1"/>
              <a:t>Nilai</a:t>
            </a:r>
            <a:r>
              <a:rPr lang="en-US" dirty="0"/>
              <a:t> z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FF0000"/>
                </a:solidFill>
              </a:rPr>
              <a:t>nilai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kritis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FF0000"/>
                </a:solidFill>
              </a:rPr>
              <a:t>harga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kritis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Tipe</a:t>
            </a:r>
            <a:r>
              <a:rPr lang="en-GB" dirty="0"/>
              <a:t> </a:t>
            </a:r>
            <a:r>
              <a:rPr lang="en-GB" dirty="0" err="1"/>
              <a:t>Kesalahan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224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2" y="2028824"/>
            <a:ext cx="8229601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A, </a:t>
            </a:r>
            <a:r>
              <a:rPr lang="en-US" dirty="0" err="1"/>
              <a:t>daerah</a:t>
            </a:r>
            <a:r>
              <a:rPr lang="en-US" dirty="0"/>
              <a:t> yang </a:t>
            </a:r>
            <a:r>
              <a:rPr lang="en-US" dirty="0" err="1"/>
              <a:t>luasnya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(</a:t>
            </a:r>
            <a:r>
              <a:rPr lang="en-US" dirty="0" err="1"/>
              <a:t>daerah</a:t>
            </a:r>
            <a:r>
              <a:rPr lang="en-US" dirty="0"/>
              <a:t> yang </a:t>
            </a:r>
            <a:r>
              <a:rPr lang="en-US" dirty="0" err="1"/>
              <a:t>diarsir</a:t>
            </a:r>
            <a:r>
              <a:rPr lang="en-US" dirty="0"/>
              <a:t>) </a:t>
            </a:r>
            <a:r>
              <a:rPr lang="en-US" dirty="0" err="1"/>
              <a:t>terbagi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luasnya</a:t>
            </a:r>
            <a:r>
              <a:rPr lang="en-US" dirty="0"/>
              <a:t>, </a:t>
            </a:r>
            <a:r>
              <a:rPr lang="en-US" dirty="0" err="1"/>
              <a:t>masing-masing</a:t>
            </a:r>
            <a:r>
              <a:rPr lang="en-US" dirty="0"/>
              <a:t> di </a:t>
            </a:r>
            <a:r>
              <a:rPr lang="en-US" dirty="0" err="1"/>
              <a:t>ujung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di </a:t>
            </a:r>
            <a:r>
              <a:rPr lang="en-US" dirty="0" err="1"/>
              <a:t>ujung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masing-masing</a:t>
            </a:r>
            <a:r>
              <a:rPr lang="en-US" dirty="0"/>
              <a:t> </a:t>
            </a:r>
            <a:r>
              <a:rPr lang="en-US" dirty="0" err="1"/>
              <a:t>sebesar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/2. </a:t>
            </a:r>
            <a:r>
              <a:rPr lang="en-US" dirty="0" err="1"/>
              <a:t>Asumsikan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densitasnya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normal </a:t>
            </a:r>
            <a:r>
              <a:rPr lang="en-US" dirty="0" err="1"/>
              <a:t>baku</a:t>
            </a:r>
            <a:r>
              <a:rPr lang="en-US" dirty="0"/>
              <a:t>. </a:t>
            </a:r>
            <a:r>
              <a:rPr lang="en-US" dirty="0" err="1"/>
              <a:t>Perhatikanlah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DK =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kritis</a:t>
            </a:r>
            <a:r>
              <a:rPr lang="en-US" dirty="0"/>
              <a:t>, DP =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penerimaan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NK =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kritis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B, </a:t>
            </a:r>
            <a:r>
              <a:rPr lang="en-US" dirty="0" err="1"/>
              <a:t>daerah</a:t>
            </a:r>
            <a:r>
              <a:rPr lang="en-US" dirty="0"/>
              <a:t> yang </a:t>
            </a:r>
            <a:r>
              <a:rPr lang="en-US" dirty="0" err="1"/>
              <a:t>luasnya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berada</a:t>
            </a:r>
            <a:r>
              <a:rPr lang="en-US" dirty="0"/>
              <a:t> di </a:t>
            </a:r>
            <a:r>
              <a:rPr lang="en-US" dirty="0" err="1"/>
              <a:t>ujung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C </a:t>
            </a:r>
            <a:r>
              <a:rPr lang="en-US" dirty="0" err="1"/>
              <a:t>daerah</a:t>
            </a:r>
            <a:r>
              <a:rPr lang="en-US" dirty="0"/>
              <a:t> yang </a:t>
            </a:r>
            <a:r>
              <a:rPr lang="en-US" dirty="0" err="1"/>
              <a:t>luasnya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berada</a:t>
            </a:r>
            <a:r>
              <a:rPr lang="en-US" dirty="0"/>
              <a:t> di </a:t>
            </a:r>
            <a:r>
              <a:rPr lang="en-US" dirty="0" err="1"/>
              <a:t>ujung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Tipe</a:t>
            </a:r>
            <a:r>
              <a:rPr lang="en-GB" dirty="0"/>
              <a:t> </a:t>
            </a:r>
            <a:r>
              <a:rPr lang="en-GB" dirty="0" err="1"/>
              <a:t>Kesalahan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34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42912" y="2028824"/>
                <a:ext cx="8229601" cy="4886328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Jadi</a:t>
                </a:r>
                <a:r>
                  <a:rPr lang="en-US" dirty="0"/>
                  <a:t>, </a:t>
                </a:r>
                <a:r>
                  <a:rPr lang="en-US" dirty="0" err="1"/>
                  <a:t>kalau</a:t>
                </a:r>
                <a:r>
                  <a:rPr lang="en-US" dirty="0"/>
                  <a:t> </a:t>
                </a:r>
                <a:r>
                  <a:rPr lang="en-US" dirty="0" err="1"/>
                  <a:t>fungsi</a:t>
                </a:r>
                <a:r>
                  <a:rPr lang="en-US" dirty="0"/>
                  <a:t> </a:t>
                </a:r>
                <a:r>
                  <a:rPr lang="en-US" dirty="0" err="1"/>
                  <a:t>densitasnya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fungsi</a:t>
                </a:r>
                <a:r>
                  <a:rPr lang="en-US" dirty="0"/>
                  <a:t> normal </a:t>
                </a:r>
                <a:r>
                  <a:rPr lang="en-US" dirty="0" err="1"/>
                  <a:t>baku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daerah</a:t>
                </a:r>
                <a:r>
                  <a:rPr lang="en-US" dirty="0"/>
                  <a:t> </a:t>
                </a:r>
                <a:r>
                  <a:rPr lang="en-US" dirty="0" err="1"/>
                  <a:t>kritis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</a:t>
                </a:r>
                <a:r>
                  <a:rPr lang="en-US" dirty="0" err="1"/>
                  <a:t>tipe</a:t>
                </a:r>
                <a:r>
                  <a:rPr lang="en-US" dirty="0"/>
                  <a:t> </a:t>
                </a:r>
                <a:r>
                  <a:rPr lang="en-US" dirty="0" err="1"/>
                  <a:t>hipotesis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2743200" algn="l"/>
                  </a:tabLst>
                </a:pPr>
                <a:r>
                  <a:rPr lang="en-US" dirty="0" err="1"/>
                  <a:t>Karena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/>
                          <m:t>z</m:t>
                        </m:r>
                      </m:e>
                      <m:sub>
                        <m:r>
                          <m:rPr>
                            <m:nor/>
                          </m:rPr>
                          <a:rPr lang="en-US"/>
                          <m:t>1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/>
                          <m:t> </m:t>
                        </m:r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dirty="0"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α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/>
                              <m:t>2</m:t>
                            </m:r>
                          </m:den>
                        </m:f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/>
                          <m:t>z</m:t>
                        </m:r>
                      </m:e>
                      <m:sub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dirty="0"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α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/>
                              <m:t>2</m:t>
                            </m:r>
                          </m:den>
                        </m:f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/>
                          <m:t>z</m:t>
                        </m:r>
                      </m:e>
                      <m:sub>
                        <m:r>
                          <m:rPr>
                            <m:nor/>
                          </m:rPr>
                          <a:rPr lang="en-US"/>
                          <m:t>1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α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=−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/>
                          <m:t>z</m:t>
                        </m:r>
                      </m:e>
                      <m:sub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α</m:t>
                        </m:r>
                      </m:sub>
                    </m:sSub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DK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Tipe</a:t>
                </a:r>
                <a:r>
                  <a:rPr lang="en-US" dirty="0"/>
                  <a:t> A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ditulis</a:t>
                </a:r>
                <a:r>
                  <a:rPr lang="en-US" dirty="0"/>
                  <a:t> </a:t>
                </a:r>
                <a:r>
                  <a:rPr lang="en-US" dirty="0" err="1"/>
                  <a:t>menjadi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/>
                      <m:t>DK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/>
                          <m:t>z</m:t>
                        </m:r>
                        <m:r>
                          <m:rPr>
                            <m:nor/>
                          </m:rPr>
                          <a:rPr lang="en-US"/>
                          <m:t> | </m:t>
                        </m:r>
                        <m:r>
                          <m:rPr>
                            <m:nor/>
                          </m:rPr>
                          <a:rPr lang="en-US"/>
                          <m:t>z</m:t>
                        </m:r>
                        <m:r>
                          <m:rPr>
                            <m:nor/>
                          </m:rPr>
                          <a:rPr lang="en-US"/>
                          <m:t> &lt; 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m:rPr>
                                <m:nor/>
                              </m:rPr>
                              <a:rPr lang="en-US"/>
                              <m:t>z</m:t>
                            </m:r>
                          </m:e>
                          <m:sub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m:rPr>
                                    <m:nor/>
                                  </m:rPr>
                                  <a:rPr lang="en-US" dirty="0">
                                    <a:latin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α</m:t>
                                </m:r>
                              </m:num>
                              <m:den>
                                <m:r>
                                  <m:rPr>
                                    <m:nor/>
                                  </m:rPr>
                                  <a:rPr lang="en-US"/>
                                  <m:t>2</m:t>
                                </m:r>
                              </m:den>
                            </m:f>
                          </m:sub>
                        </m:sSub>
                        <m:r>
                          <m:rPr>
                            <m:nor/>
                          </m:rPr>
                          <a:rPr lang="en-US"/>
                          <m:t> </m:t>
                        </m:r>
                        <m:r>
                          <m:rPr>
                            <m:nor/>
                          </m:rPr>
                          <a:rPr lang="en-US"/>
                          <m:t>atau</m:t>
                        </m:r>
                        <m:r>
                          <m:rPr>
                            <m:nor/>
                          </m:rPr>
                          <a:rPr lang="en-US"/>
                          <m:t> </m:t>
                        </m:r>
                        <m:r>
                          <m:rPr>
                            <m:nor/>
                          </m:rPr>
                          <a:rPr lang="en-US"/>
                          <m:t>z</m:t>
                        </m:r>
                        <m:r>
                          <m:rPr>
                            <m:nor/>
                          </m:rPr>
                          <a:rPr lang="en-US"/>
                          <m:t> &gt; 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/>
                              <m:t>z</m:t>
                            </m:r>
                          </m:e>
                          <m:sub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m:rPr>
                                    <m:nor/>
                                  </m:rPr>
                                  <a:rPr lang="en-US" dirty="0">
                                    <a:latin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α</m:t>
                                </m:r>
                              </m:num>
                              <m:den>
                                <m:r>
                                  <m:rPr>
                                    <m:nor/>
                                  </m:rPr>
                                  <a:rPr lang="en-US"/>
                                  <m:t>2</m:t>
                                </m:r>
                              </m:den>
                            </m:f>
                          </m:sub>
                        </m:sSub>
                      </m:e>
                    </m:d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DK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Tipe</a:t>
                </a:r>
                <a:r>
                  <a:rPr lang="en-US" dirty="0"/>
                  <a:t> C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ditulis</a:t>
                </a:r>
                <a:r>
                  <a:rPr lang="en-US" dirty="0"/>
                  <a:t> </a:t>
                </a:r>
                <a:r>
                  <a:rPr lang="en-US" dirty="0" err="1"/>
                  <a:t>menjadi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/>
                      <m:t>DK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/>
                          <m:t>z</m:t>
                        </m:r>
                        <m:r>
                          <m:rPr>
                            <m:nor/>
                          </m:rPr>
                          <a:rPr lang="en-US"/>
                          <m:t> | </m:t>
                        </m:r>
                        <m:r>
                          <m:rPr>
                            <m:nor/>
                          </m:rPr>
                          <a:rPr lang="en-US"/>
                          <m:t>z</m:t>
                        </m:r>
                        <m:r>
                          <m:rPr>
                            <m:nor/>
                          </m:rPr>
                          <a:rPr lang="en-US"/>
                          <m:t> &lt; 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/>
                              <m:t>z</m:t>
                            </m:r>
                          </m:e>
                          <m:sub>
                            <m:r>
                              <m:rPr>
                                <m:nor/>
                              </m:rPr>
                              <a:rPr lang="en-US" dirty="0"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α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/>
                  <a:t>.</a:t>
                </a:r>
                <a:endParaRPr lang="el-GR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42912" y="2028824"/>
                <a:ext cx="8229601" cy="4886328"/>
              </a:xfrm>
              <a:blipFill rotWithShape="0">
                <a:blip r:embed="rId2"/>
                <a:stretch>
                  <a:fillRect l="-667" r="-3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Tipe</a:t>
            </a:r>
            <a:r>
              <a:rPr lang="en-GB" dirty="0"/>
              <a:t> </a:t>
            </a:r>
            <a:r>
              <a:rPr lang="en-GB" dirty="0" err="1"/>
              <a:t>Kesalahan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-188" t="-1029" r="50763" b="1029"/>
          <a:stretch/>
        </p:blipFill>
        <p:spPr>
          <a:xfrm>
            <a:off x="485776" y="3084568"/>
            <a:ext cx="4422866" cy="1631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62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42912" y="2028824"/>
                <a:ext cx="8229601" cy="4886328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melakukan</a:t>
                </a:r>
                <a:r>
                  <a:rPr lang="en-US" dirty="0"/>
                  <a:t> </a:t>
                </a:r>
                <a:r>
                  <a:rPr lang="en-US" dirty="0" err="1"/>
                  <a:t>penelitian</a:t>
                </a:r>
                <a:r>
                  <a:rPr lang="en-US" dirty="0"/>
                  <a:t>, </a:t>
                </a:r>
                <a:r>
                  <a:rPr lang="en-US" dirty="0" err="1"/>
                  <a:t>peneliti</a:t>
                </a:r>
                <a:r>
                  <a:rPr lang="en-US" dirty="0"/>
                  <a:t> </a:t>
                </a:r>
                <a:r>
                  <a:rPr lang="en-US" dirty="0" err="1"/>
                  <a:t>harus</a:t>
                </a:r>
                <a:r>
                  <a:rPr lang="en-US" dirty="0"/>
                  <a:t> </a:t>
                </a:r>
                <a:r>
                  <a:rPr lang="en-US" dirty="0" err="1"/>
                  <a:t>lebih</a:t>
                </a:r>
                <a:r>
                  <a:rPr lang="en-US" dirty="0"/>
                  <a:t> </a:t>
                </a:r>
                <a:r>
                  <a:rPr lang="en-US" dirty="0" err="1"/>
                  <a:t>dahulu</a:t>
                </a:r>
                <a:r>
                  <a:rPr lang="en-US" dirty="0"/>
                  <a:t> </a:t>
                </a:r>
                <a:r>
                  <a:rPr lang="en-US" dirty="0" err="1"/>
                  <a:t>menentukan</a:t>
                </a:r>
                <a:r>
                  <a:rPr lang="en-US" dirty="0"/>
                  <a:t> </a:t>
                </a:r>
                <a:r>
                  <a:rPr lang="en-US" dirty="0" err="1"/>
                  <a:t>besarnya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sebelum</a:t>
                </a:r>
                <a:r>
                  <a:rPr lang="en-US" dirty="0"/>
                  <a:t> </a:t>
                </a:r>
                <a:r>
                  <a:rPr lang="en-US" dirty="0" err="1"/>
                  <a:t>melakukan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hipotesis</a:t>
                </a:r>
                <a:r>
                  <a:rPr lang="en-US" dirty="0"/>
                  <a:t>.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ada</a:t>
                </a:r>
                <a:r>
                  <a:rPr lang="en-US" dirty="0"/>
                  <a:t> </a:t>
                </a:r>
                <a:r>
                  <a:rPr lang="en-US" dirty="0" err="1"/>
                  <a:t>pedoman</a:t>
                </a:r>
                <a:r>
                  <a:rPr lang="en-US" dirty="0"/>
                  <a:t> yang </a:t>
                </a:r>
                <a:r>
                  <a:rPr lang="en-US" dirty="0" err="1"/>
                  <a:t>baku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menentukan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dirty="0"/>
                  <a:t>. </a:t>
                </a:r>
                <a:r>
                  <a:rPr lang="en-US" dirty="0" err="1"/>
                  <a:t>Namun</a:t>
                </a:r>
                <a:r>
                  <a:rPr lang="en-US" dirty="0"/>
                  <a:t> </a:t>
                </a:r>
                <a:r>
                  <a:rPr lang="en-US" dirty="0" err="1"/>
                  <a:t>demikian</a:t>
                </a:r>
                <a:r>
                  <a:rPr lang="en-US" dirty="0"/>
                  <a:t>,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penelitian-penelitian</a:t>
                </a:r>
                <a:r>
                  <a:rPr lang="en-US" dirty="0"/>
                  <a:t> yang </a:t>
                </a:r>
                <a:r>
                  <a:rPr lang="en-US" dirty="0" err="1"/>
                  <a:t>sensitif</a:t>
                </a:r>
                <a:r>
                  <a:rPr lang="en-US" dirty="0"/>
                  <a:t>, </a:t>
                </a:r>
                <a:r>
                  <a:rPr lang="en-US" dirty="0" err="1"/>
                  <a:t>misalnya</a:t>
                </a:r>
                <a:r>
                  <a:rPr lang="en-US" dirty="0"/>
                  <a:t> </a:t>
                </a:r>
                <a:r>
                  <a:rPr lang="en-US" dirty="0" err="1"/>
                  <a:t>penelitian</a:t>
                </a:r>
                <a:r>
                  <a:rPr lang="en-US" dirty="0"/>
                  <a:t> di </a:t>
                </a:r>
                <a:r>
                  <a:rPr lang="en-US" dirty="0" err="1"/>
                  <a:t>bidang</a:t>
                </a:r>
                <a:r>
                  <a:rPr lang="en-US" dirty="0"/>
                  <a:t> </a:t>
                </a:r>
                <a:r>
                  <a:rPr lang="en-US" dirty="0" err="1"/>
                  <a:t>kedokteran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sangat</a:t>
                </a:r>
                <a:r>
                  <a:rPr lang="en-US" dirty="0"/>
                  <a:t> </a:t>
                </a:r>
                <a:r>
                  <a:rPr lang="en-US" dirty="0" err="1"/>
                  <a:t>dianjurkan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mengambil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dirty="0"/>
                  <a:t> yang </a:t>
                </a:r>
                <a:r>
                  <a:rPr lang="en-US" dirty="0" err="1"/>
                  <a:t>sangat</a:t>
                </a:r>
                <a:r>
                  <a:rPr lang="en-US" dirty="0"/>
                  <a:t> </a:t>
                </a:r>
                <a:r>
                  <a:rPr lang="en-US" dirty="0" err="1"/>
                  <a:t>kecil</a:t>
                </a:r>
                <a:r>
                  <a:rPr lang="en-US" dirty="0"/>
                  <a:t> </a:t>
                </a:r>
                <a:r>
                  <a:rPr lang="en-US" dirty="0" err="1"/>
                  <a:t>seperti</a:t>
                </a:r>
                <a:r>
                  <a:rPr lang="en-US" dirty="0"/>
                  <a:t> 1%. Hal </a:t>
                </a:r>
                <a:r>
                  <a:rPr lang="en-US" dirty="0" err="1"/>
                  <a:t>ini</a:t>
                </a:r>
                <a:r>
                  <a:rPr lang="en-US" dirty="0"/>
                  <a:t> </a:t>
                </a:r>
                <a:r>
                  <a:rPr lang="en-US" dirty="0" err="1"/>
                  <a:t>mengandung</a:t>
                </a:r>
                <a:r>
                  <a:rPr lang="en-US" dirty="0"/>
                  <a:t> </a:t>
                </a:r>
                <a:r>
                  <a:rPr lang="en-US" dirty="0" err="1"/>
                  <a:t>arti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</a:t>
                </a:r>
                <a:r>
                  <a:rPr lang="en-US" dirty="0" err="1"/>
                  <a:t>peneliti</a:t>
                </a:r>
                <a:r>
                  <a:rPr lang="en-US" dirty="0"/>
                  <a:t> </a:t>
                </a:r>
                <a:r>
                  <a:rPr lang="en-US" dirty="0" err="1"/>
                  <a:t>yakin</a:t>
                </a:r>
                <a:r>
                  <a:rPr lang="en-US" dirty="0"/>
                  <a:t> </a:t>
                </a:r>
                <a:r>
                  <a:rPr lang="en-US" dirty="0" err="1"/>
                  <a:t>dengna</a:t>
                </a:r>
                <a:r>
                  <a:rPr lang="en-US" dirty="0"/>
                  <a:t> </a:t>
                </a:r>
                <a:r>
                  <a:rPr lang="en-US" dirty="0" err="1"/>
                  <a:t>mengambil</a:t>
                </a:r>
                <a:r>
                  <a:rPr lang="en-US" dirty="0"/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en-US" dirty="0"/>
                  <a:t> yang </a:t>
                </a:r>
                <a:r>
                  <a:rPr lang="en-US" dirty="0" err="1"/>
                  <a:t>hanya</a:t>
                </a:r>
                <a:r>
                  <a:rPr lang="en-US" dirty="0"/>
                  <a:t> 1% </a:t>
                </a:r>
                <a:r>
                  <a:rPr lang="en-US" dirty="0" err="1"/>
                  <a:t>ini</a:t>
                </a:r>
                <a:r>
                  <a:rPr lang="en-US" dirty="0"/>
                  <a:t>, </a:t>
                </a:r>
                <a:r>
                  <a:rPr lang="en-US" dirty="0" err="1"/>
                  <a:t>dia</a:t>
                </a:r>
                <a:r>
                  <a:rPr lang="en-US" dirty="0"/>
                  <a:t> </a:t>
                </a:r>
                <a:r>
                  <a:rPr lang="en-US" dirty="0" err="1"/>
                  <a:t>akan</a:t>
                </a:r>
                <a:r>
                  <a:rPr lang="en-US" dirty="0"/>
                  <a:t> </a:t>
                </a:r>
                <a:r>
                  <a:rPr lang="en-US" dirty="0" err="1"/>
                  <a:t>melakukan</a:t>
                </a:r>
                <a:r>
                  <a:rPr lang="en-US" dirty="0"/>
                  <a:t> </a:t>
                </a:r>
                <a:r>
                  <a:rPr lang="en-US" dirty="0" err="1"/>
                  <a:t>kesalahan</a:t>
                </a:r>
                <a:r>
                  <a:rPr lang="en-US" dirty="0"/>
                  <a:t> </a:t>
                </a:r>
                <a:r>
                  <a:rPr lang="en-US" dirty="0" err="1"/>
                  <a:t>Tipe</a:t>
                </a:r>
                <a:r>
                  <a:rPr lang="en-US" dirty="0"/>
                  <a:t> I paling </a:t>
                </a:r>
                <a:r>
                  <a:rPr lang="en-US" dirty="0" err="1"/>
                  <a:t>banyak</a:t>
                </a:r>
                <a:r>
                  <a:rPr lang="en-US" dirty="0"/>
                  <a:t> </a:t>
                </a:r>
                <a:r>
                  <a:rPr lang="en-US" dirty="0" err="1"/>
                  <a:t>sekali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100 </a:t>
                </a:r>
                <a:r>
                  <a:rPr lang="en-US" dirty="0" err="1"/>
                  <a:t>eksperimen</a:t>
                </a:r>
                <a:r>
                  <a:rPr lang="en-US" dirty="0"/>
                  <a:t> yang </a:t>
                </a:r>
                <a:r>
                  <a:rPr lang="en-US" dirty="0" err="1"/>
                  <a:t>sama</a:t>
                </a:r>
                <a:r>
                  <a:rPr lang="en-US" dirty="0"/>
                  <a:t>. </a:t>
                </a:r>
                <a:r>
                  <a:rPr lang="en-US" dirty="0" err="1"/>
                  <a:t>Sedangkan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penelitian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bidang</a:t>
                </a:r>
                <a:r>
                  <a:rPr lang="en-US" dirty="0"/>
                  <a:t> </a:t>
                </a:r>
                <a:r>
                  <a:rPr lang="en-US" dirty="0" err="1"/>
                  <a:t>pendidikan</a:t>
                </a:r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saja</a:t>
                </a:r>
                <a:r>
                  <a:rPr lang="en-US" dirty="0"/>
                  <a:t> </a:t>
                </a:r>
                <a:r>
                  <a:rPr lang="en-US" dirty="0" err="1"/>
                  <a:t>diambil</a:t>
                </a:r>
                <a:r>
                  <a:rPr lang="en-US" dirty="0"/>
                  <a:t> </a:t>
                </a:r>
                <a:r>
                  <a:rPr lang="en-US" dirty="0" err="1"/>
                  <a:t>sebesar</a:t>
                </a:r>
                <a:r>
                  <a:rPr lang="en-US" dirty="0"/>
                  <a:t> 5%, </a:t>
                </a:r>
                <a:r>
                  <a:rPr lang="en-US" dirty="0" err="1"/>
                  <a:t>karena</a:t>
                </a:r>
                <a:r>
                  <a:rPr lang="en-US" dirty="0"/>
                  <a:t> </a:t>
                </a:r>
                <a:r>
                  <a:rPr lang="en-US" dirty="0" err="1"/>
                  <a:t>melakukan</a:t>
                </a:r>
                <a:r>
                  <a:rPr lang="en-US" dirty="0"/>
                  <a:t> </a:t>
                </a:r>
                <a:r>
                  <a:rPr lang="en-US" dirty="0" err="1"/>
                  <a:t>kesalahan</a:t>
                </a:r>
                <a:r>
                  <a:rPr lang="en-US" dirty="0"/>
                  <a:t> </a:t>
                </a:r>
                <a:r>
                  <a:rPr lang="en-US" dirty="0" err="1"/>
                  <a:t>Tipe</a:t>
                </a:r>
                <a:r>
                  <a:rPr lang="en-US" dirty="0"/>
                  <a:t> I paling </a:t>
                </a:r>
                <a:r>
                  <a:rPr lang="en-US" dirty="0" err="1"/>
                  <a:t>banyak</a:t>
                </a:r>
                <a:r>
                  <a:rPr lang="en-US" dirty="0"/>
                  <a:t> </a:t>
                </a:r>
                <a:r>
                  <a:rPr lang="en-US" dirty="0" err="1"/>
                  <a:t>sekali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20 </a:t>
                </a:r>
                <a:r>
                  <a:rPr lang="en-US" dirty="0" err="1"/>
                  <a:t>eksperimen</a:t>
                </a:r>
                <a:r>
                  <a:rPr lang="en-US" dirty="0"/>
                  <a:t> yang </a:t>
                </a:r>
                <a:r>
                  <a:rPr lang="en-US" dirty="0" err="1"/>
                  <a:t>sama</a:t>
                </a:r>
                <a:r>
                  <a:rPr lang="en-US" dirty="0"/>
                  <a:t>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menjadi</a:t>
                </a:r>
                <a:r>
                  <a:rPr lang="en-US" dirty="0"/>
                  <a:t> </a:t>
                </a:r>
                <a:r>
                  <a:rPr lang="en-US" dirty="0" err="1"/>
                  <a:t>masalah</a:t>
                </a:r>
                <a:r>
                  <a:rPr lang="en-US" dirty="0"/>
                  <a:t>.</a:t>
                </a:r>
                <a:endParaRPr lang="el-GR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42912" y="2028824"/>
                <a:ext cx="8229601" cy="4886328"/>
              </a:xfrm>
              <a:blipFill rotWithShape="0">
                <a:blip r:embed="rId2"/>
                <a:stretch>
                  <a:fillRect l="-667" r="-5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Tipe</a:t>
            </a:r>
            <a:r>
              <a:rPr lang="en-GB" dirty="0"/>
              <a:t> </a:t>
            </a:r>
            <a:r>
              <a:rPr lang="en-GB" dirty="0" err="1"/>
              <a:t>Kesalahan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03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700" dirty="0" err="1"/>
              <a:t>Terdapat</a:t>
            </a:r>
            <a:r>
              <a:rPr lang="en-US" sz="1700" dirty="0"/>
              <a:t> </a:t>
            </a:r>
            <a:r>
              <a:rPr lang="en-US" sz="1700" dirty="0" err="1"/>
              <a:t>beberapa</a:t>
            </a:r>
            <a:r>
              <a:rPr lang="en-US" sz="1700" dirty="0"/>
              <a:t> </a:t>
            </a:r>
            <a:r>
              <a:rPr lang="en-US" sz="1700" dirty="0" err="1"/>
              <a:t>sifat</a:t>
            </a:r>
            <a:r>
              <a:rPr lang="en-US" sz="1700" dirty="0"/>
              <a:t> yang </a:t>
            </a:r>
            <a:r>
              <a:rPr lang="en-US" sz="1700" dirty="0" err="1"/>
              <a:t>berkaitan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I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II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, </a:t>
            </a:r>
            <a:r>
              <a:rPr lang="en-US" sz="1700" dirty="0" err="1"/>
              <a:t>yaitu</a:t>
            </a:r>
            <a:r>
              <a:rPr lang="en-US" sz="1700" dirty="0"/>
              <a:t>: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700" dirty="0"/>
              <a:t>Kesalahan tipe I dan kesalahan tipe II saling berkaitan, dalam arti memperkecil peluang munculnya kesalahan Tipe I akan memperbesar peluang munculnya kesalahan Tipe II; dan sebaliknya memperkecil peluang munculnya kesalahan Tipe II akan memperbesar peluang munculnya kesalahan Tipe I.</a:t>
            </a:r>
            <a:endParaRPr lang="en-US" sz="1700" dirty="0"/>
          </a:p>
          <a:p>
            <a:pPr lvl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700" dirty="0" err="1"/>
              <a:t>Ukuran</a:t>
            </a:r>
            <a:r>
              <a:rPr lang="en-US" sz="1700" dirty="0"/>
              <a:t> </a:t>
            </a:r>
            <a:r>
              <a:rPr lang="en-US" sz="1700" dirty="0" err="1"/>
              <a:t>tingkat</a:t>
            </a:r>
            <a:r>
              <a:rPr lang="en-US" sz="1700" dirty="0"/>
              <a:t> </a:t>
            </a:r>
            <a:r>
              <a:rPr lang="en-US" sz="1700" dirty="0" err="1"/>
              <a:t>signifikansi</a:t>
            </a:r>
            <a:r>
              <a:rPr lang="en-US" sz="1700" dirty="0"/>
              <a:t>, </a:t>
            </a:r>
            <a:r>
              <a:rPr lang="en-US" sz="1700" dirty="0" err="1"/>
              <a:t>yaitu</a:t>
            </a:r>
            <a:r>
              <a:rPr lang="en-US" sz="1700" dirty="0"/>
              <a:t> </a:t>
            </a:r>
            <a:r>
              <a:rPr lang="id-ID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1700" dirty="0"/>
              <a:t> yang </a:t>
            </a:r>
            <a:r>
              <a:rPr lang="en-US" sz="1700" dirty="0" err="1"/>
              <a:t>juga</a:t>
            </a:r>
            <a:r>
              <a:rPr lang="en-US" sz="1700" dirty="0"/>
              <a:t> </a:t>
            </a:r>
            <a:r>
              <a:rPr lang="en-US" sz="1700" dirty="0" err="1"/>
              <a:t>berarti</a:t>
            </a:r>
            <a:r>
              <a:rPr lang="en-US" sz="1700" dirty="0"/>
              <a:t> </a:t>
            </a:r>
            <a:r>
              <a:rPr lang="en-US" sz="1700" dirty="0" err="1"/>
              <a:t>peluang</a:t>
            </a:r>
            <a:r>
              <a:rPr lang="en-US" sz="1700" dirty="0"/>
              <a:t> </a:t>
            </a:r>
            <a:r>
              <a:rPr lang="en-US" sz="1700" dirty="0" err="1"/>
              <a:t>munculnya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I </a:t>
            </a:r>
            <a:r>
              <a:rPr lang="en-US" sz="1700" dirty="0" err="1"/>
              <a:t>dapat</a:t>
            </a:r>
            <a:r>
              <a:rPr lang="en-US" sz="1700" dirty="0"/>
              <a:t> </a:t>
            </a:r>
            <a:r>
              <a:rPr lang="en-US" sz="1700" dirty="0" err="1"/>
              <a:t>selalu</a:t>
            </a:r>
            <a:r>
              <a:rPr lang="en-US" sz="1700" dirty="0"/>
              <a:t> </a:t>
            </a:r>
            <a:r>
              <a:rPr lang="en-US" sz="1700" dirty="0" err="1"/>
              <a:t>diperkecil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menyesuaikan</a:t>
            </a:r>
            <a:r>
              <a:rPr lang="en-US" sz="1700" dirty="0"/>
              <a:t> </a:t>
            </a:r>
            <a:r>
              <a:rPr lang="en-US" sz="1700" dirty="0" err="1"/>
              <a:t>nilai</a:t>
            </a:r>
            <a:r>
              <a:rPr lang="en-US" sz="1700" dirty="0"/>
              <a:t> (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nilai-nilai</a:t>
            </a:r>
            <a:r>
              <a:rPr lang="en-US" sz="1700" dirty="0"/>
              <a:t>) </a:t>
            </a:r>
            <a:r>
              <a:rPr lang="en-US" sz="1700" dirty="0" err="1"/>
              <a:t>kritisnya</a:t>
            </a:r>
            <a:r>
              <a:rPr lang="en-US" sz="17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700" dirty="0" err="1"/>
              <a:t>Menaikkan</a:t>
            </a:r>
            <a:r>
              <a:rPr lang="en-US" sz="1700" dirty="0"/>
              <a:t> </a:t>
            </a:r>
            <a:r>
              <a:rPr lang="en-US" sz="1700" dirty="0" err="1"/>
              <a:t>ukuran</a:t>
            </a:r>
            <a:r>
              <a:rPr lang="en-US" sz="1700" dirty="0"/>
              <a:t> </a:t>
            </a:r>
            <a:r>
              <a:rPr lang="en-US" sz="1700" dirty="0" err="1"/>
              <a:t>sampel</a:t>
            </a:r>
            <a:r>
              <a:rPr lang="en-US" sz="1700" dirty="0"/>
              <a:t> n </a:t>
            </a:r>
            <a:r>
              <a:rPr lang="en-US" sz="1700" dirty="0" err="1"/>
              <a:t>akan</a:t>
            </a:r>
            <a:r>
              <a:rPr lang="en-US" sz="1700" dirty="0"/>
              <a:t> </a:t>
            </a:r>
            <a:r>
              <a:rPr lang="en-US" sz="1700" dirty="0" err="1"/>
              <a:t>memperkecil</a:t>
            </a:r>
            <a:r>
              <a:rPr lang="en-US" sz="1700" dirty="0"/>
              <a:t> </a:t>
            </a:r>
            <a:r>
              <a:rPr lang="en-US" sz="1700" dirty="0" err="1"/>
              <a:t>peluang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I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peluang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II </a:t>
            </a:r>
            <a:r>
              <a:rPr lang="en-US" sz="1700" dirty="0" err="1"/>
              <a:t>sekaligus</a:t>
            </a:r>
            <a:r>
              <a:rPr lang="en-US" sz="1700" dirty="0"/>
              <a:t>.</a:t>
            </a:r>
            <a:endParaRPr lang="el-GR" sz="17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Tipe</a:t>
            </a:r>
            <a:r>
              <a:rPr lang="en-GB" dirty="0"/>
              <a:t> </a:t>
            </a:r>
            <a:r>
              <a:rPr lang="en-GB" dirty="0" err="1"/>
              <a:t>Kesalahan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07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100262"/>
            <a:ext cx="8243887" cy="4786313"/>
          </a:xfrm>
        </p:spPr>
        <p:txBody>
          <a:bodyPr>
            <a:noAutofit/>
          </a:bodyPr>
          <a:lstStyle/>
          <a:p>
            <a:pPr lvl="0">
              <a:buFont typeface="+mj-lt"/>
              <a:buAutoNum type="arabicPeriod"/>
            </a:pPr>
            <a:r>
              <a:rPr lang="en-US" dirty="0" err="1">
                <a:solidFill>
                  <a:srgbClr val="FF0000"/>
                </a:solidFill>
              </a:rPr>
              <a:t>Rumuskan</a:t>
            </a:r>
            <a:r>
              <a:rPr lang="en-US" dirty="0">
                <a:solidFill>
                  <a:srgbClr val="FF0000"/>
                </a:solidFill>
              </a:rPr>
              <a:t> H</a:t>
            </a:r>
            <a:r>
              <a:rPr lang="en-US" baseline="-25000" dirty="0">
                <a:solidFill>
                  <a:srgbClr val="FF0000"/>
                </a:solidFill>
              </a:rPr>
              <a:t>0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dan</a:t>
            </a:r>
            <a:r>
              <a:rPr lang="en-US" dirty="0">
                <a:solidFill>
                  <a:srgbClr val="FF0000"/>
                </a:solidFill>
              </a:rPr>
              <a:t> H</a:t>
            </a:r>
            <a:r>
              <a:rPr lang="en-US" baseline="-25000" dirty="0">
                <a:solidFill>
                  <a:srgbClr val="FF0000"/>
                </a:solidFill>
              </a:rPr>
              <a:t>1</a:t>
            </a:r>
            <a:r>
              <a:rPr lang="en-US" dirty="0"/>
              <a:t>. </a:t>
            </a:r>
            <a:r>
              <a:rPr lang="en-US" dirty="0" err="1"/>
              <a:t>Walaupun</a:t>
            </a:r>
            <a:r>
              <a:rPr lang="en-US" dirty="0"/>
              <a:t> yang </a:t>
            </a:r>
            <a:r>
              <a:rPr lang="en-US" dirty="0" err="1"/>
              <a:t>ditulis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dulu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,</a:t>
            </a:r>
            <a:r>
              <a:rPr lang="en-US" baseline="-25000" dirty="0"/>
              <a:t>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disarankan</a:t>
            </a:r>
            <a:r>
              <a:rPr lang="en-US" dirty="0"/>
              <a:t> agar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memikirkan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dulu</a:t>
            </a:r>
            <a:r>
              <a:rPr lang="en-US" dirty="0"/>
              <a:t> H</a:t>
            </a:r>
            <a:r>
              <a:rPr lang="en-US" baseline="-25000" dirty="0"/>
              <a:t>1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penelitiannya</a:t>
            </a:r>
            <a:r>
              <a:rPr lang="en-US" dirty="0"/>
              <a:t>. </a:t>
            </a:r>
            <a:r>
              <a:rPr lang="en-US" dirty="0" err="1"/>
              <a:t>Setelah</a:t>
            </a:r>
            <a:r>
              <a:rPr lang="en-US" dirty="0"/>
              <a:t> H</a:t>
            </a:r>
            <a:r>
              <a:rPr lang="en-US" baseline="-25000" dirty="0"/>
              <a:t>1</a:t>
            </a:r>
            <a:r>
              <a:rPr lang="en-US" dirty="0"/>
              <a:t> </a:t>
            </a:r>
            <a:r>
              <a:rPr lang="en-US" dirty="0" err="1"/>
              <a:t>terrumuskan</a:t>
            </a:r>
            <a:r>
              <a:rPr lang="en-US" dirty="0"/>
              <a:t>,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tinggal</a:t>
            </a:r>
            <a:r>
              <a:rPr lang="en-US" dirty="0"/>
              <a:t> </a:t>
            </a:r>
            <a:r>
              <a:rPr lang="en-US" dirty="0" err="1"/>
              <a:t>menegasikan</a:t>
            </a:r>
            <a:r>
              <a:rPr lang="en-US" dirty="0"/>
              <a:t> (</a:t>
            </a:r>
            <a:r>
              <a:rPr lang="en-US" dirty="0" err="1"/>
              <a:t>mengambil</a:t>
            </a:r>
            <a:r>
              <a:rPr lang="en-US" dirty="0"/>
              <a:t> “</a:t>
            </a:r>
            <a:r>
              <a:rPr lang="en-US" dirty="0" err="1"/>
              <a:t>lawannya</a:t>
            </a:r>
            <a:r>
              <a:rPr lang="en-US" dirty="0"/>
              <a:t>”) </a:t>
            </a:r>
            <a:r>
              <a:rPr lang="en-US" dirty="0" err="1"/>
              <a:t>pernyataan</a:t>
            </a:r>
            <a:r>
              <a:rPr lang="en-US" dirty="0"/>
              <a:t> yang </a:t>
            </a:r>
            <a:r>
              <a:rPr lang="en-US" dirty="0" err="1"/>
              <a:t>terkandung</a:t>
            </a:r>
            <a:r>
              <a:rPr lang="en-US" dirty="0"/>
              <a:t> di H</a:t>
            </a:r>
            <a:r>
              <a:rPr lang="en-US" baseline="-25000" dirty="0"/>
              <a:t>1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mendapatkan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.</a:t>
            </a:r>
          </a:p>
          <a:p>
            <a:pPr lvl="0">
              <a:buFont typeface="+mj-lt"/>
              <a:buAutoNum type="arabicPeriod"/>
            </a:pPr>
            <a:r>
              <a:rPr lang="en-US" dirty="0" err="1">
                <a:solidFill>
                  <a:srgbClr val="FF0000"/>
                </a:solidFill>
              </a:rPr>
              <a:t>Tentukan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taraf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signifikansi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yaitu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>
                <a:solidFill>
                  <a:srgbClr val="FF0000"/>
                </a:solidFill>
              </a:rPr>
              <a:t>, yang </a:t>
            </a:r>
            <a:r>
              <a:rPr lang="en-US" dirty="0" err="1">
                <a:solidFill>
                  <a:srgbClr val="FF0000"/>
                </a:solidFill>
              </a:rPr>
              <a:t>akan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dipakai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untuk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uji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hipotesis</a:t>
            </a:r>
            <a:r>
              <a:rPr lang="en-US" dirty="0"/>
              <a:t>.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dijelaskan</a:t>
            </a:r>
            <a:r>
              <a:rPr lang="en-US" dirty="0"/>
              <a:t> di </a:t>
            </a:r>
            <a:r>
              <a:rPr lang="en-US" dirty="0" err="1"/>
              <a:t>muka</a:t>
            </a:r>
            <a:r>
              <a:rPr lang="en-US" dirty="0"/>
              <a:t>, </a:t>
            </a:r>
            <a:r>
              <a:rPr lang="en-US" dirty="0" err="1"/>
              <a:t>besarnya</a:t>
            </a:r>
            <a:r>
              <a:rPr lang="en-US" dirty="0"/>
              <a:t> 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tergantung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urgensi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yang </a:t>
            </a:r>
            <a:r>
              <a:rPr lang="en-US" dirty="0" err="1"/>
              <a:t>dilakukan</a:t>
            </a:r>
            <a:r>
              <a:rPr lang="en-US" dirty="0"/>
              <a:t>.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demikian</a:t>
            </a:r>
            <a:r>
              <a:rPr lang="en-US" dirty="0"/>
              <a:t>,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diingat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sembarang</a:t>
            </a:r>
            <a:r>
              <a:rPr lang="en-US" dirty="0"/>
              <a:t>,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pemakaian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. </a:t>
            </a:r>
            <a:r>
              <a:rPr lang="en-US" dirty="0" err="1"/>
              <a:t>Kalau</a:t>
            </a:r>
            <a:r>
              <a:rPr lang="en-US" dirty="0"/>
              <a:t> di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yang </a:t>
            </a:r>
            <a:r>
              <a:rPr lang="en-US" dirty="0" err="1"/>
              <a:t>sesuai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mengalami</a:t>
            </a:r>
            <a:r>
              <a:rPr lang="en-US" dirty="0"/>
              <a:t> </a:t>
            </a:r>
            <a:r>
              <a:rPr lang="en-US" dirty="0" err="1"/>
              <a:t>kesulitan</a:t>
            </a:r>
            <a:r>
              <a:rPr lang="en-US" dirty="0"/>
              <a:t>.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kalau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program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, 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yang </a:t>
            </a:r>
            <a:r>
              <a:rPr lang="en-US" dirty="0" err="1"/>
              <a:t>mana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yang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.</a:t>
            </a:r>
            <a:endParaRPr lang="el-GR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Prosedur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387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100262"/>
            <a:ext cx="8243887" cy="4786313"/>
          </a:xfrm>
        </p:spPr>
        <p:txBody>
          <a:bodyPr>
            <a:noAutofit/>
          </a:bodyPr>
          <a:lstStyle/>
          <a:p>
            <a:pPr lvl="0">
              <a:buFont typeface="+mj-lt"/>
              <a:buAutoNum type="arabicPeriod" startAt="3"/>
            </a:pPr>
            <a:r>
              <a:rPr lang="en-US" dirty="0" err="1">
                <a:solidFill>
                  <a:srgbClr val="FF0000"/>
                </a:solidFill>
              </a:rPr>
              <a:t>Pilihlah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statistik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uji</a:t>
            </a:r>
            <a:r>
              <a:rPr lang="en-US" dirty="0">
                <a:solidFill>
                  <a:srgbClr val="FF0000"/>
                </a:solidFill>
              </a:rPr>
              <a:t> yang </a:t>
            </a:r>
            <a:r>
              <a:rPr lang="en-US" dirty="0" err="1">
                <a:solidFill>
                  <a:srgbClr val="FF0000"/>
                </a:solidFill>
              </a:rPr>
              <a:t>cocok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untuk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menguji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hipotesis</a:t>
            </a:r>
            <a:r>
              <a:rPr lang="en-US" dirty="0">
                <a:solidFill>
                  <a:srgbClr val="FF0000"/>
                </a:solidFill>
              </a:rPr>
              <a:t> yang </a:t>
            </a:r>
            <a:r>
              <a:rPr lang="en-US" dirty="0" err="1">
                <a:solidFill>
                  <a:srgbClr val="FF0000"/>
                </a:solidFill>
              </a:rPr>
              <a:t>telah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dirumuskan</a:t>
            </a:r>
            <a:r>
              <a:rPr lang="en-US" dirty="0"/>
              <a:t>. </a:t>
            </a:r>
            <a:r>
              <a:rPr lang="en-US" dirty="0" err="1"/>
              <a:t>Pemilihan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ditentukan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diketahui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tidaknya</a:t>
            </a:r>
            <a:r>
              <a:rPr lang="en-US" dirty="0"/>
              <a:t> </a:t>
            </a:r>
            <a:r>
              <a:rPr lang="en-US" dirty="0" err="1"/>
              <a:t>variansi-variansi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tidaknya</a:t>
            </a:r>
            <a:r>
              <a:rPr lang="en-US" dirty="0"/>
              <a:t> </a:t>
            </a:r>
            <a:r>
              <a:rPr lang="en-US" dirty="0" err="1"/>
              <a:t>variansi-variansi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</a:t>
            </a:r>
          </a:p>
          <a:p>
            <a:pPr lvl="0">
              <a:buFont typeface="+mj-lt"/>
              <a:buAutoNum type="arabicPeriod" startAt="3"/>
            </a:pPr>
            <a:r>
              <a:rPr lang="en-US" dirty="0" err="1">
                <a:solidFill>
                  <a:srgbClr val="FF0000"/>
                </a:solidFill>
              </a:rPr>
              <a:t>Hitunglah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nilai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statistik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uji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berdasarkan</a:t>
            </a:r>
            <a:r>
              <a:rPr lang="en-US" dirty="0">
                <a:solidFill>
                  <a:srgbClr val="FF0000"/>
                </a:solidFill>
              </a:rPr>
              <a:t> data </a:t>
            </a:r>
            <a:r>
              <a:rPr lang="en-US" dirty="0" err="1">
                <a:solidFill>
                  <a:srgbClr val="FF0000"/>
                </a:solidFill>
              </a:rPr>
              <a:t>observasi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amatan</a:t>
            </a:r>
            <a:r>
              <a:rPr lang="en-US" dirty="0">
                <a:solidFill>
                  <a:srgbClr val="FF0000"/>
                </a:solidFill>
              </a:rPr>
              <a:t>) yang </a:t>
            </a:r>
            <a:r>
              <a:rPr lang="en-US" dirty="0" err="1">
                <a:solidFill>
                  <a:srgbClr val="FF0000"/>
                </a:solidFill>
              </a:rPr>
              <a:t>diperoleh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dari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sampel</a:t>
            </a:r>
            <a:r>
              <a:rPr lang="en-US" dirty="0"/>
              <a:t>. </a:t>
            </a:r>
            <a:r>
              <a:rPr lang="en-US" dirty="0" err="1"/>
              <a:t>Penghitungan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manual,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pula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program </a:t>
            </a:r>
            <a:r>
              <a:rPr lang="en-US" dirty="0" err="1"/>
              <a:t>statistik</a:t>
            </a:r>
            <a:r>
              <a:rPr lang="en-US" dirty="0"/>
              <a:t> yang </a:t>
            </a:r>
            <a:r>
              <a:rPr lang="en-US" dirty="0" err="1"/>
              <a:t>dewasa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beredar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. </a:t>
            </a:r>
          </a:p>
          <a:p>
            <a:pPr lvl="0">
              <a:buFont typeface="+mj-lt"/>
              <a:buAutoNum type="arabicPeriod" startAt="3"/>
            </a:pPr>
            <a:r>
              <a:rPr lang="en-US" dirty="0" err="1">
                <a:solidFill>
                  <a:srgbClr val="FF0000"/>
                </a:solidFill>
              </a:rPr>
              <a:t>Tentukan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nilai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kritis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daerah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kritis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berdasarkan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tingkat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signifikansi</a:t>
            </a:r>
            <a:r>
              <a:rPr lang="en-US" dirty="0">
                <a:solidFill>
                  <a:srgbClr val="FF0000"/>
                </a:solidFill>
              </a:rPr>
              <a:t> yang </a:t>
            </a:r>
            <a:r>
              <a:rPr lang="en-US" dirty="0" err="1">
                <a:solidFill>
                  <a:srgbClr val="FF0000"/>
                </a:solidFill>
              </a:rPr>
              <a:t>telah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ditetapkan</a:t>
            </a:r>
            <a:r>
              <a:rPr lang="en-US" dirty="0"/>
              <a:t>. </a:t>
            </a:r>
            <a:r>
              <a:rPr lang="en-US" dirty="0" err="1"/>
              <a:t>Penentuan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kritis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kritis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mendasarkan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yang </a:t>
            </a:r>
            <a:r>
              <a:rPr lang="en-US" dirty="0" err="1"/>
              <a:t>dipilih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yang </a:t>
            </a:r>
            <a:r>
              <a:rPr lang="en-US" dirty="0" err="1"/>
              <a:t>bersesuaian</a:t>
            </a:r>
            <a:r>
              <a:rPr lang="en-US" dirty="0"/>
              <a:t>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program </a:t>
            </a:r>
            <a:r>
              <a:rPr lang="en-US" dirty="0" err="1"/>
              <a:t>statistik</a:t>
            </a:r>
            <a:r>
              <a:rPr lang="en-US" dirty="0"/>
              <a:t>, </a:t>
            </a:r>
            <a:r>
              <a:rPr lang="en-US" dirty="0" err="1"/>
              <a:t>langkah</a:t>
            </a:r>
            <a:r>
              <a:rPr lang="en-US" dirty="0"/>
              <a:t> </a:t>
            </a:r>
            <a:r>
              <a:rPr lang="en-US" dirty="0" err="1"/>
              <a:t>kelima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Prosedur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55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100262"/>
            <a:ext cx="8243887" cy="4786313"/>
          </a:xfrm>
        </p:spPr>
        <p:txBody>
          <a:bodyPr>
            <a:noAutofit/>
          </a:bodyPr>
          <a:lstStyle/>
          <a:p>
            <a:pPr lvl="0">
              <a:buFont typeface="+mj-lt"/>
              <a:buAutoNum type="arabicPeriod" startAt="6"/>
            </a:pPr>
            <a:r>
              <a:rPr lang="en-US" sz="1700" dirty="0" err="1">
                <a:solidFill>
                  <a:srgbClr val="FF0000"/>
                </a:solidFill>
              </a:rPr>
              <a:t>Tentukan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keputusan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uji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mengenai</a:t>
            </a:r>
            <a:r>
              <a:rPr lang="en-US" sz="1700" dirty="0">
                <a:solidFill>
                  <a:srgbClr val="FF0000"/>
                </a:solidFill>
              </a:rPr>
              <a:t> H</a:t>
            </a:r>
            <a:r>
              <a:rPr lang="en-US" sz="1700" baseline="-25000" dirty="0">
                <a:solidFill>
                  <a:srgbClr val="FF0000"/>
                </a:solidFill>
              </a:rPr>
              <a:t>0</a:t>
            </a:r>
            <a:r>
              <a:rPr lang="en-US" sz="1700" dirty="0">
                <a:solidFill>
                  <a:srgbClr val="FF0000"/>
                </a:solidFill>
              </a:rPr>
              <a:t>, </a:t>
            </a:r>
            <a:r>
              <a:rPr lang="en-US" sz="1700" dirty="0" err="1">
                <a:solidFill>
                  <a:srgbClr val="FF0000"/>
                </a:solidFill>
              </a:rPr>
              <a:t>yaitu</a:t>
            </a:r>
            <a:r>
              <a:rPr lang="en-US" sz="1700" dirty="0">
                <a:solidFill>
                  <a:srgbClr val="FF0000"/>
                </a:solidFill>
              </a:rPr>
              <a:t> H</a:t>
            </a:r>
            <a:r>
              <a:rPr lang="en-US" sz="1700" baseline="-25000" dirty="0">
                <a:solidFill>
                  <a:srgbClr val="FF0000"/>
                </a:solidFill>
              </a:rPr>
              <a:t>0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ditolak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atau</a:t>
            </a:r>
            <a:r>
              <a:rPr lang="en-US" sz="1700" dirty="0">
                <a:solidFill>
                  <a:srgbClr val="FF0000"/>
                </a:solidFill>
              </a:rPr>
              <a:t> H</a:t>
            </a:r>
            <a:r>
              <a:rPr lang="en-US" sz="1700" baseline="-25000" dirty="0">
                <a:solidFill>
                  <a:srgbClr val="FF0000"/>
                </a:solidFill>
              </a:rPr>
              <a:t>0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diterima</a:t>
            </a:r>
            <a:r>
              <a:rPr lang="en-US" sz="1700" dirty="0"/>
              <a:t>. </a:t>
            </a:r>
            <a:r>
              <a:rPr lang="en-US" sz="1700" dirty="0" err="1"/>
              <a:t>Penentuan</a:t>
            </a:r>
            <a:r>
              <a:rPr lang="en-US" sz="1700" dirty="0"/>
              <a:t> </a:t>
            </a:r>
            <a:r>
              <a:rPr lang="en-US" sz="1700" dirty="0" err="1"/>
              <a:t>keputusan</a:t>
            </a:r>
            <a:r>
              <a:rPr lang="en-US" sz="1700" dirty="0"/>
              <a:t> </a:t>
            </a:r>
            <a:r>
              <a:rPr lang="en-US" sz="1700" dirty="0" err="1"/>
              <a:t>ini</a:t>
            </a:r>
            <a:r>
              <a:rPr lang="en-US" sz="1700" dirty="0"/>
              <a:t> </a:t>
            </a:r>
            <a:r>
              <a:rPr lang="en-US" sz="1700" dirty="0" err="1"/>
              <a:t>dilakukan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melihat</a:t>
            </a:r>
            <a:r>
              <a:rPr lang="en-US" sz="1700" dirty="0"/>
              <a:t> </a:t>
            </a:r>
            <a:r>
              <a:rPr lang="en-US" sz="1700" dirty="0" err="1"/>
              <a:t>apakah</a:t>
            </a:r>
            <a:r>
              <a:rPr lang="en-US" sz="1700" dirty="0"/>
              <a:t> </a:t>
            </a:r>
            <a:r>
              <a:rPr lang="en-US" sz="1700" dirty="0" err="1"/>
              <a:t>nilai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amatan</a:t>
            </a:r>
            <a:r>
              <a:rPr lang="en-US" sz="1700" dirty="0"/>
              <a:t> </a:t>
            </a:r>
            <a:r>
              <a:rPr lang="en-US" sz="1700" dirty="0" err="1"/>
              <a:t>berada</a:t>
            </a:r>
            <a:r>
              <a:rPr lang="en-US" sz="1700" dirty="0"/>
              <a:t> di </a:t>
            </a:r>
            <a:r>
              <a:rPr lang="en-US" sz="1700" dirty="0" err="1"/>
              <a:t>daerah</a:t>
            </a:r>
            <a:r>
              <a:rPr lang="en-US" sz="1700" dirty="0"/>
              <a:t> </a:t>
            </a:r>
            <a:r>
              <a:rPr lang="en-US" sz="1700" dirty="0" err="1"/>
              <a:t>kritis</a:t>
            </a:r>
            <a:r>
              <a:rPr lang="en-US" sz="1700" dirty="0"/>
              <a:t> 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. </a:t>
            </a:r>
            <a:r>
              <a:rPr lang="en-US" sz="1700" dirty="0" err="1"/>
              <a:t>Jika</a:t>
            </a:r>
            <a:r>
              <a:rPr lang="en-US" sz="1700" dirty="0"/>
              <a:t> </a:t>
            </a:r>
            <a:r>
              <a:rPr lang="en-US" sz="1700" dirty="0" err="1"/>
              <a:t>nilai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amatan</a:t>
            </a:r>
            <a:r>
              <a:rPr lang="en-US" sz="1700" dirty="0"/>
              <a:t> </a:t>
            </a:r>
            <a:r>
              <a:rPr lang="en-US" sz="1700" dirty="0" err="1"/>
              <a:t>berada</a:t>
            </a:r>
            <a:r>
              <a:rPr lang="en-US" sz="1700" dirty="0"/>
              <a:t> di </a:t>
            </a:r>
            <a:r>
              <a:rPr lang="en-US" sz="1700" dirty="0" err="1"/>
              <a:t>daerah</a:t>
            </a:r>
            <a:r>
              <a:rPr lang="en-US" sz="1700" dirty="0"/>
              <a:t> </a:t>
            </a:r>
            <a:r>
              <a:rPr lang="en-US" sz="1700" dirty="0" err="1"/>
              <a:t>kritis</a:t>
            </a:r>
            <a:r>
              <a:rPr lang="en-US" sz="1700" dirty="0"/>
              <a:t>, </a:t>
            </a:r>
            <a:r>
              <a:rPr lang="en-US" sz="1700" dirty="0" err="1"/>
              <a:t>maka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ditolak</a:t>
            </a:r>
            <a:r>
              <a:rPr lang="en-US" sz="1700" dirty="0"/>
              <a:t>. </a:t>
            </a:r>
            <a:r>
              <a:rPr lang="en-US" sz="1700" dirty="0" err="1"/>
              <a:t>Sebaliknya</a:t>
            </a:r>
            <a:r>
              <a:rPr lang="en-US" sz="1700" dirty="0"/>
              <a:t>, </a:t>
            </a:r>
            <a:r>
              <a:rPr lang="en-US" sz="1700" dirty="0" err="1"/>
              <a:t>jika</a:t>
            </a:r>
            <a:r>
              <a:rPr lang="en-US" sz="1700" dirty="0"/>
              <a:t> </a:t>
            </a:r>
            <a:r>
              <a:rPr lang="en-US" sz="1700" dirty="0" err="1"/>
              <a:t>nilai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amatan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 </a:t>
            </a:r>
            <a:r>
              <a:rPr lang="en-US" sz="1700" dirty="0" err="1"/>
              <a:t>berada</a:t>
            </a:r>
            <a:r>
              <a:rPr lang="en-US" sz="1700" dirty="0"/>
              <a:t> di </a:t>
            </a:r>
            <a:r>
              <a:rPr lang="en-US" sz="1700" dirty="0" err="1"/>
              <a:t>daerah</a:t>
            </a:r>
            <a:r>
              <a:rPr lang="en-US" sz="1700" dirty="0"/>
              <a:t> </a:t>
            </a:r>
            <a:r>
              <a:rPr lang="en-US" sz="1700" dirty="0" err="1"/>
              <a:t>kritis</a:t>
            </a:r>
            <a:r>
              <a:rPr lang="en-US" sz="1700" dirty="0"/>
              <a:t>, </a:t>
            </a:r>
            <a:r>
              <a:rPr lang="en-US" sz="1700" dirty="0" err="1"/>
              <a:t>maka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diterima</a:t>
            </a:r>
            <a:r>
              <a:rPr lang="en-US" sz="1700" dirty="0"/>
              <a:t>. </a:t>
            </a:r>
            <a:r>
              <a:rPr lang="en-US" sz="1700" dirty="0" err="1"/>
              <a:t>Jika</a:t>
            </a:r>
            <a:r>
              <a:rPr lang="en-US" sz="1700" dirty="0"/>
              <a:t> </a:t>
            </a:r>
            <a:r>
              <a:rPr lang="en-US" sz="1700" dirty="0" err="1"/>
              <a:t>digunakan</a:t>
            </a:r>
            <a:r>
              <a:rPr lang="en-US" sz="1700" dirty="0"/>
              <a:t> </a:t>
            </a:r>
            <a:r>
              <a:rPr lang="en-US" sz="1700" dirty="0" err="1"/>
              <a:t>paket</a:t>
            </a:r>
            <a:r>
              <a:rPr lang="en-US" sz="1700" dirty="0"/>
              <a:t> program </a:t>
            </a:r>
            <a:r>
              <a:rPr lang="en-US" sz="1700" dirty="0" err="1"/>
              <a:t>statistik</a:t>
            </a:r>
            <a:r>
              <a:rPr lang="en-US" sz="1700" dirty="0"/>
              <a:t>, </a:t>
            </a:r>
            <a:r>
              <a:rPr lang="en-US" sz="1700" dirty="0" err="1"/>
              <a:t>penentuan</a:t>
            </a:r>
            <a:r>
              <a:rPr lang="en-US" sz="1700" dirty="0"/>
              <a:t> </a:t>
            </a:r>
            <a:r>
              <a:rPr lang="en-US" sz="1700" dirty="0" err="1"/>
              <a:t>apakah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diterima</a:t>
            </a:r>
            <a:r>
              <a:rPr lang="en-US" sz="1700" dirty="0"/>
              <a:t> 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 </a:t>
            </a:r>
            <a:r>
              <a:rPr lang="en-US" sz="1700" dirty="0" err="1"/>
              <a:t>didasarkan</a:t>
            </a:r>
            <a:r>
              <a:rPr lang="en-US" sz="1700" dirty="0"/>
              <a:t> </a:t>
            </a:r>
            <a:r>
              <a:rPr lang="en-US" sz="1700" dirty="0" err="1"/>
              <a:t>atas</a:t>
            </a:r>
            <a:r>
              <a:rPr lang="en-US" sz="1700" dirty="0"/>
              <a:t> </a:t>
            </a:r>
            <a:r>
              <a:rPr lang="en-US" sz="1700" dirty="0" err="1"/>
              <a:t>pembandingan</a:t>
            </a:r>
            <a:r>
              <a:rPr lang="en-US" sz="1700" dirty="0"/>
              <a:t> </a:t>
            </a:r>
            <a:r>
              <a:rPr lang="en-US" sz="1700" dirty="0" err="1"/>
              <a:t>antara</a:t>
            </a:r>
            <a:r>
              <a:rPr lang="en-US" sz="1700" dirty="0"/>
              <a:t> </a:t>
            </a:r>
            <a:r>
              <a:rPr lang="en-US" sz="1700" dirty="0" err="1"/>
              <a:t>tingkat</a:t>
            </a:r>
            <a:r>
              <a:rPr lang="en-US" sz="1700" dirty="0"/>
              <a:t> </a:t>
            </a:r>
            <a:r>
              <a:rPr lang="en-US" sz="1700" dirty="0" err="1"/>
              <a:t>signifikansi</a:t>
            </a:r>
            <a:r>
              <a:rPr lang="en-US" sz="1700" dirty="0"/>
              <a:t> yang </a:t>
            </a:r>
            <a:r>
              <a:rPr lang="en-US" sz="1700" dirty="0" err="1"/>
              <a:t>telah</a:t>
            </a:r>
            <a:r>
              <a:rPr lang="en-US" sz="1700" dirty="0"/>
              <a:t> </a:t>
            </a:r>
            <a:r>
              <a:rPr lang="en-US" sz="1700" dirty="0" err="1"/>
              <a:t>ditetapkan</a:t>
            </a:r>
            <a:r>
              <a:rPr lang="en-US" sz="1700" dirty="0"/>
              <a:t>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Langkah</a:t>
            </a:r>
            <a:r>
              <a:rPr lang="en-US" sz="1700" dirty="0"/>
              <a:t> 2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tingkat</a:t>
            </a:r>
            <a:r>
              <a:rPr lang="en-US" sz="1700" dirty="0"/>
              <a:t> </a:t>
            </a:r>
            <a:r>
              <a:rPr lang="en-US" sz="1700" dirty="0" err="1"/>
              <a:t>signifikansi</a:t>
            </a:r>
            <a:r>
              <a:rPr lang="en-US" sz="1700" dirty="0"/>
              <a:t> </a:t>
            </a:r>
            <a:r>
              <a:rPr lang="en-US" sz="1700" dirty="0" err="1"/>
              <a:t>amatan</a:t>
            </a:r>
            <a:r>
              <a:rPr lang="en-US" sz="1700" dirty="0"/>
              <a:t> yang </a:t>
            </a:r>
            <a:r>
              <a:rPr lang="en-US" sz="1700" dirty="0" err="1"/>
              <a:t>diperoleh</a:t>
            </a:r>
            <a:r>
              <a:rPr lang="en-US" sz="1700" dirty="0"/>
              <a:t>. Tingkat </a:t>
            </a:r>
            <a:r>
              <a:rPr lang="en-US" sz="1700" dirty="0" err="1"/>
              <a:t>signifikansi</a:t>
            </a:r>
            <a:r>
              <a:rPr lang="en-US" sz="1700" dirty="0"/>
              <a:t> </a:t>
            </a:r>
            <a:r>
              <a:rPr lang="en-US" sz="1700" dirty="0" err="1"/>
              <a:t>amatan</a:t>
            </a:r>
            <a:r>
              <a:rPr lang="en-US" sz="1700" dirty="0"/>
              <a:t> (yang </a:t>
            </a:r>
            <a:r>
              <a:rPr lang="en-US" sz="1700" dirty="0" err="1"/>
              <a:t>biasanya</a:t>
            </a:r>
            <a:r>
              <a:rPr lang="en-US" sz="1700" dirty="0"/>
              <a:t> </a:t>
            </a:r>
            <a:r>
              <a:rPr lang="en-US" sz="1700" dirty="0" err="1"/>
              <a:t>disajikan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p </a:t>
            </a:r>
            <a:r>
              <a:rPr lang="en-US" sz="1700" dirty="0" err="1"/>
              <a:t>atau</a:t>
            </a:r>
            <a:r>
              <a:rPr lang="en-US" sz="1700" dirty="0"/>
              <a:t> P 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Prob</a:t>
            </a:r>
            <a:r>
              <a:rPr lang="en-US" sz="1700" dirty="0"/>
              <a:t>) </a:t>
            </a:r>
            <a:r>
              <a:rPr lang="en-US" sz="1700" dirty="0" err="1"/>
              <a:t>ditampilkan</a:t>
            </a:r>
            <a:r>
              <a:rPr lang="en-US" sz="1700" dirty="0"/>
              <a:t> </a:t>
            </a:r>
            <a:r>
              <a:rPr lang="en-US" sz="1700" dirty="0" err="1"/>
              <a:t>oleh</a:t>
            </a:r>
            <a:r>
              <a:rPr lang="en-US" sz="1700" dirty="0"/>
              <a:t> </a:t>
            </a:r>
            <a:r>
              <a:rPr lang="en-US" sz="1700" dirty="0" err="1"/>
              <a:t>komputer</a:t>
            </a:r>
            <a:r>
              <a:rPr lang="en-US" sz="1700" dirty="0"/>
              <a:t> </a:t>
            </a:r>
            <a:r>
              <a:rPr lang="en-US" sz="1700" dirty="0" err="1"/>
              <a:t>bersama-sama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nilai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amatan</a:t>
            </a:r>
            <a:r>
              <a:rPr lang="en-US" sz="1700" dirty="0"/>
              <a:t>. </a:t>
            </a:r>
            <a:r>
              <a:rPr lang="en-US" sz="1700" dirty="0" err="1"/>
              <a:t>Jika</a:t>
            </a:r>
            <a:r>
              <a:rPr lang="en-US" sz="1700" dirty="0"/>
              <a:t> p &lt; </a:t>
            </a:r>
            <a:r>
              <a:rPr lang="id-ID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1700" dirty="0"/>
              <a:t>, </a:t>
            </a:r>
            <a:r>
              <a:rPr lang="en-US" sz="1700" dirty="0" err="1"/>
              <a:t>maka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ditolak</a:t>
            </a:r>
            <a:r>
              <a:rPr lang="en-US" sz="1700" dirty="0"/>
              <a:t>. </a:t>
            </a:r>
            <a:r>
              <a:rPr lang="en-US" sz="1700" dirty="0" err="1"/>
              <a:t>Sebaliknya</a:t>
            </a:r>
            <a:r>
              <a:rPr lang="en-US" sz="1700" dirty="0"/>
              <a:t>, </a:t>
            </a:r>
            <a:r>
              <a:rPr lang="en-US" sz="1700" dirty="0" err="1"/>
              <a:t>jika</a:t>
            </a:r>
            <a:r>
              <a:rPr lang="en-US" sz="1700" dirty="0"/>
              <a:t> p ≥ </a:t>
            </a:r>
            <a:r>
              <a:rPr lang="id-ID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1700" dirty="0"/>
              <a:t>, </a:t>
            </a:r>
            <a:r>
              <a:rPr lang="en-US" sz="1700" dirty="0" err="1"/>
              <a:t>maka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diterima</a:t>
            </a:r>
            <a:r>
              <a:rPr lang="en-US" sz="1700" dirty="0"/>
              <a:t>.</a:t>
            </a:r>
          </a:p>
          <a:p>
            <a:pPr>
              <a:buFont typeface="+mj-lt"/>
              <a:buAutoNum type="arabicPeriod" startAt="6"/>
            </a:pPr>
            <a:r>
              <a:rPr lang="en-US" sz="1700" dirty="0" err="1">
                <a:solidFill>
                  <a:srgbClr val="FF0000"/>
                </a:solidFill>
              </a:rPr>
              <a:t>Tulislah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kesimpulan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berdasarkan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keputusan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uji</a:t>
            </a:r>
            <a:r>
              <a:rPr lang="en-US" sz="1700" dirty="0">
                <a:solidFill>
                  <a:srgbClr val="FF0000"/>
                </a:solidFill>
              </a:rPr>
              <a:t> yang </a:t>
            </a:r>
            <a:r>
              <a:rPr lang="en-US" sz="1700" dirty="0" err="1">
                <a:solidFill>
                  <a:srgbClr val="FF0000"/>
                </a:solidFill>
              </a:rPr>
              <a:t>diperoleh</a:t>
            </a:r>
            <a:r>
              <a:rPr lang="en-US" sz="1700" dirty="0"/>
              <a:t>. </a:t>
            </a:r>
            <a:r>
              <a:rPr lang="en-US" sz="1700" dirty="0" err="1"/>
              <a:t>Sebaliknya</a:t>
            </a:r>
            <a:r>
              <a:rPr lang="en-US" sz="1700" dirty="0"/>
              <a:t>, </a:t>
            </a:r>
            <a:r>
              <a:rPr lang="en-US" sz="1700" dirty="0" err="1"/>
              <a:t>kesimpulan</a:t>
            </a:r>
            <a:r>
              <a:rPr lang="en-US" sz="1700" dirty="0"/>
              <a:t> </a:t>
            </a:r>
            <a:r>
              <a:rPr lang="en-US" sz="1700" dirty="0" err="1"/>
              <a:t>dirumuskan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bahasa</a:t>
            </a:r>
            <a:r>
              <a:rPr lang="en-US" sz="1700" dirty="0"/>
              <a:t> </a:t>
            </a:r>
            <a:r>
              <a:rPr lang="en-US" sz="1700" dirty="0" err="1"/>
              <a:t>sehari-hari</a:t>
            </a:r>
            <a:r>
              <a:rPr lang="en-US" sz="1700" dirty="0"/>
              <a:t> (</a:t>
            </a:r>
            <a:r>
              <a:rPr lang="en-US" sz="1700" dirty="0" err="1"/>
              <a:t>bukan</a:t>
            </a:r>
            <a:r>
              <a:rPr lang="en-US" sz="1700" dirty="0"/>
              <a:t> </a:t>
            </a:r>
            <a:r>
              <a:rPr lang="en-US" sz="1700" dirty="0" err="1"/>
              <a:t>dalam</a:t>
            </a:r>
            <a:r>
              <a:rPr lang="en-US" sz="1700" dirty="0"/>
              <a:t> </a:t>
            </a:r>
            <a:r>
              <a:rPr lang="en-US" sz="1700" dirty="0" err="1"/>
              <a:t>terminologi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)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koheren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permasalahan</a:t>
            </a:r>
            <a:r>
              <a:rPr lang="en-US" sz="1700" dirty="0"/>
              <a:t> yang </a:t>
            </a:r>
            <a:r>
              <a:rPr lang="en-US" sz="1700" dirty="0" err="1"/>
              <a:t>dirumuskan</a:t>
            </a:r>
            <a:r>
              <a:rPr lang="en-US" sz="1700" dirty="0"/>
              <a:t> di </a:t>
            </a:r>
            <a:r>
              <a:rPr lang="en-US" sz="1700" dirty="0" err="1"/>
              <a:t>awal</a:t>
            </a:r>
            <a:r>
              <a:rPr lang="en-US" sz="1700" dirty="0"/>
              <a:t> </a:t>
            </a:r>
            <a:r>
              <a:rPr lang="en-US" sz="1700" dirty="0" err="1"/>
              <a:t>penelitian</a:t>
            </a:r>
            <a:r>
              <a:rPr lang="en-US" sz="1700" dirty="0"/>
              <a:t>.</a:t>
            </a:r>
            <a:endParaRPr lang="el-GR" sz="17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Prosedur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25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114550"/>
            <a:ext cx="8243887" cy="4772026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konfigurasi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uji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satu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ekor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kanan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normal </a:t>
            </a:r>
            <a:r>
              <a:rPr lang="en-US" dirty="0" err="1"/>
              <a:t>baku</a:t>
            </a:r>
            <a:r>
              <a:rPr lang="en-US" dirty="0"/>
              <a:t> N(0,1).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amatan</a:t>
            </a:r>
            <a:r>
              <a:rPr lang="en-US" dirty="0"/>
              <a:t> yang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.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di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 yang </a:t>
            </a:r>
            <a:r>
              <a:rPr lang="en-US" dirty="0" err="1"/>
              <a:t>sebesar</a:t>
            </a:r>
            <a:r>
              <a:rPr lang="en-US" dirty="0"/>
              <a:t> p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>
                <a:solidFill>
                  <a:schemeClr val="tx1"/>
                </a:solidFill>
              </a:rPr>
              <a:t>tingkat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signifikansi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amatan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/>
              <a:t>(</a:t>
            </a:r>
            <a:r>
              <a:rPr lang="en-US" i="1" dirty="0"/>
              <a:t>observed level of significance</a:t>
            </a:r>
            <a:r>
              <a:rPr lang="en-US" dirty="0"/>
              <a:t>).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tampak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p &lt;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.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diperkecil</a:t>
            </a:r>
            <a:r>
              <a:rPr lang="en-US" dirty="0"/>
              <a:t> </a:t>
            </a:r>
            <a:r>
              <a:rPr lang="en-US" dirty="0" err="1"/>
              <a:t>sedemikian</a:t>
            </a:r>
            <a:r>
              <a:rPr lang="en-US" dirty="0"/>
              <a:t> </a:t>
            </a:r>
            <a:r>
              <a:rPr lang="en-US" dirty="0" err="1"/>
              <a:t>hingga</a:t>
            </a:r>
            <a:r>
              <a:rPr lang="en-US" dirty="0"/>
              <a:t> p ≥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.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demikian</a:t>
            </a:r>
            <a:r>
              <a:rPr lang="en-US" dirty="0"/>
              <a:t>, </a:t>
            </a:r>
            <a:r>
              <a:rPr lang="en-US" b="1" i="1" dirty="0" err="1">
                <a:solidFill>
                  <a:srgbClr val="FF0000"/>
                </a:solidFill>
              </a:rPr>
              <a:t>tingkat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signifikansi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amatan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dirty="0"/>
              <a:t>(p)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terbesar</a:t>
            </a:r>
            <a:r>
              <a:rPr lang="en-US" dirty="0"/>
              <a:t> </a:t>
            </a:r>
            <a:r>
              <a:rPr lang="en-US" dirty="0" err="1"/>
              <a:t>sedemikian</a:t>
            </a:r>
            <a:r>
              <a:rPr lang="en-US" dirty="0"/>
              <a:t> </a:t>
            </a:r>
            <a:r>
              <a:rPr lang="en-US" dirty="0" err="1"/>
              <a:t>hingga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data </a:t>
            </a:r>
            <a:r>
              <a:rPr lang="en-US" dirty="0" err="1"/>
              <a:t>amatan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Tingkat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Amatan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594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114550"/>
            <a:ext cx="8243887" cy="4772026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konfigurasi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uji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satu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ekor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kiri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normal </a:t>
            </a:r>
            <a:r>
              <a:rPr lang="en-US" dirty="0" err="1"/>
              <a:t>baku</a:t>
            </a:r>
            <a:r>
              <a:rPr lang="en-US" dirty="0"/>
              <a:t> N(0,1).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amatan</a:t>
            </a:r>
            <a:r>
              <a:rPr lang="en-US" dirty="0"/>
              <a:t> yang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kasus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p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di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 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tampak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p &lt; 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, yang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.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penjelasan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di </a:t>
            </a:r>
            <a:r>
              <a:rPr lang="en-US" dirty="0" err="1"/>
              <a:t>atas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p ≥ 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 (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).</a:t>
            </a:r>
            <a:endParaRPr lang="el-GR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Tingkat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Amatan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85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143124"/>
            <a:ext cx="8243887" cy="4743451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konfigurasi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uji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dua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ekor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normal </a:t>
            </a:r>
            <a:r>
              <a:rPr lang="en-US" dirty="0" err="1"/>
              <a:t>baku</a:t>
            </a:r>
            <a:r>
              <a:rPr lang="en-US" dirty="0"/>
              <a:t> N(0,1).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amatan</a:t>
            </a:r>
            <a:r>
              <a:rPr lang="en-US" dirty="0"/>
              <a:t> yang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–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.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di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 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baseline="-25000" dirty="0"/>
              <a:t> </a:t>
            </a:r>
            <a:r>
              <a:rPr lang="en-US" dirty="0" err="1"/>
              <a:t>ditambah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di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 –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p. </a:t>
            </a:r>
            <a:r>
              <a:rPr lang="en-US" dirty="0" err="1"/>
              <a:t>Jadi</a:t>
            </a:r>
            <a:r>
              <a:rPr lang="en-US" dirty="0"/>
              <a:t>,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di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 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p/2.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tampak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p/2 &lt;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/2, </a:t>
            </a:r>
            <a:r>
              <a:rPr lang="en-US" dirty="0" err="1"/>
              <a:t>atau</a:t>
            </a:r>
            <a:r>
              <a:rPr lang="en-US" dirty="0"/>
              <a:t> p &lt;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. </a:t>
            </a:r>
            <a:r>
              <a:rPr lang="en-US" dirty="0" err="1"/>
              <a:t>Sebaliknya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p ≥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 (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).</a:t>
            </a:r>
            <a:endParaRPr lang="el-GR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Tingkat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Amatan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6028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Jadi</a:t>
            </a:r>
            <a:r>
              <a:rPr lang="en-US" dirty="0"/>
              <a:t>,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p &lt;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sebaliknya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p ≥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. </a:t>
            </a:r>
            <a:r>
              <a:rPr lang="en-US" dirty="0" err="1"/>
              <a:t>Sekarang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paket-paket</a:t>
            </a:r>
            <a:r>
              <a:rPr lang="en-US" dirty="0"/>
              <a:t> program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menampilkan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p </a:t>
            </a:r>
            <a:r>
              <a:rPr lang="en-US" dirty="0" err="1"/>
              <a:t>bersamaan</a:t>
            </a:r>
            <a:r>
              <a:rPr lang="en-US" dirty="0"/>
              <a:t> </a:t>
            </a:r>
            <a:r>
              <a:rPr lang="en-US" dirty="0" err="1"/>
              <a:t>ditampilkannya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amatan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memungkinkan</a:t>
            </a:r>
            <a:r>
              <a:rPr lang="en-US" dirty="0"/>
              <a:t> </a:t>
            </a:r>
            <a:r>
              <a:rPr lang="en-US" dirty="0" err="1"/>
              <a:t>pengambilan</a:t>
            </a:r>
            <a:r>
              <a:rPr lang="en-US" dirty="0"/>
              <a:t>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Kecuali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dewasa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pengujian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sebagian</a:t>
            </a:r>
            <a:r>
              <a:rPr lang="en-US" dirty="0"/>
              <a:t> orang </a:t>
            </a:r>
            <a:r>
              <a:rPr lang="en-US" dirty="0" err="1"/>
              <a:t>cenderung</a:t>
            </a:r>
            <a:r>
              <a:rPr lang="en-US" dirty="0"/>
              <a:t> </a:t>
            </a:r>
            <a:r>
              <a:rPr lang="en-US" dirty="0" err="1"/>
              <a:t>bertujuan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besarnya</a:t>
            </a:r>
            <a:r>
              <a:rPr lang="en-US" dirty="0"/>
              <a:t> p </a:t>
            </a:r>
            <a:r>
              <a:rPr lang="en-US" dirty="0" err="1"/>
              <a:t>daripada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ditentukanlebih</a:t>
            </a:r>
            <a:r>
              <a:rPr lang="en-US" dirty="0"/>
              <a:t> </a:t>
            </a:r>
            <a:r>
              <a:rPr lang="en-US" dirty="0" err="1"/>
              <a:t>dahulu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kasus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yang </a:t>
            </a:r>
            <a:r>
              <a:rPr lang="en-US" dirty="0" err="1"/>
              <a:t>ditampilkan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pernyataan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daripada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amatan</a:t>
            </a:r>
            <a:r>
              <a:rPr lang="en-US" dirty="0"/>
              <a:t>.</a:t>
            </a:r>
            <a:endParaRPr lang="el-GR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Tingkat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Amatan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21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Rerata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49444251"/>
                  </p:ext>
                </p:extLst>
              </p:nvPr>
            </p:nvGraphicFramePr>
            <p:xfrm>
              <a:off x="442913" y="2689411"/>
              <a:ext cx="8170455" cy="406879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070408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3724835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3375212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11400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Persyaratan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Statistik Uji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4333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 = 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normal, σ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diketahui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Z</m:t>
                                </m:r>
                                <m:r>
                                  <a:rPr lang="en-US" sz="1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acc>
                                      <m:accPr>
                                        <m:chr m:val="̅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X</m:t>
                                        </m:r>
                                      </m:e>
                                    </m:acc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μ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f>
                                      <m:fPr>
                                        <m:type m:val="li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σ</m:t>
                                        </m:r>
                                      </m:num>
                                      <m:den>
                                        <m:rad>
                                          <m:radPr>
                                            <m:degHide m:val="on"/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radPr>
                                          <m:deg/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</m:rad>
                                      </m:den>
                                    </m:f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~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N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0,1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70951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 = 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normal, σ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tak diketahui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acc>
                                      <m:accPr>
                                        <m:chr m:val="̅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X</m:t>
                                        </m:r>
                                      </m:e>
                                    </m:acc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μ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f>
                                      <m:fPr>
                                        <m:type m:val="li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s</m:t>
                                        </m:r>
                                      </m:num>
                                      <m:den>
                                        <m:rad>
                                          <m:radPr>
                                            <m:degHide m:val="on"/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radPr>
                                          <m:deg/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</m:rad>
                                      </m:den>
                                    </m:f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n</m:t>
                                    </m:r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66329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– 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d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normal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Z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d>
                                      <m:d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X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X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b>
                                        </m:sSub>
                                      </m:e>
                                    </m:d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d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rad>
                                      <m:radPr>
                                        <m:degHide m:val="o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f>
                                          <m:f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sSubSup>
                                              <m:sSubSup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Sup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σ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1</m:t>
                                                </m:r>
                                              </m:sub>
                                              <m:sup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p>
                                            </m:sSubSup>
                                          </m:num>
                                          <m:den>
                                            <m:sSub>
                                              <m:sSub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n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1</m:t>
                                                </m:r>
                                              </m:sub>
                                            </m:sSub>
                                          </m:den>
                                        </m:f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+</m:t>
                                        </m:r>
                                        <m:f>
                                          <m:f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sSubSup>
                                              <m:sSubSup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Sup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σ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b>
                                              <m:sup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p>
                                            </m:sSubSup>
                                          </m:num>
                                          <m:den>
                                            <m:sSub>
                                              <m:sSub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n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b>
                                            </m:sSub>
                                          </m:den>
                                        </m:f>
                                      </m:e>
                                    </m:rad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N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0,1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68400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– 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d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normal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σ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d>
                                      <m:d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X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X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b>
                                        </m:sSub>
                                      </m:e>
                                    </m:d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d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s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p</m:t>
                                        </m:r>
                                      </m:sub>
                                    </m:sSub>
                                    <m:rad>
                                      <m:radPr>
                                        <m:degHide m:val="o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f>
                                          <m:f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num>
                                          <m:den>
                                            <m:sSub>
                                              <m:sSub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n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1</m:t>
                                                </m:r>
                                              </m:sub>
                                            </m:sSub>
                                          </m:den>
                                        </m:f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+</m:t>
                                        </m:r>
                                        <m:f>
                                          <m:f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num>
                                          <m:den>
                                            <m:sSub>
                                              <m:sSub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n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b>
                                            </m:sSub>
                                          </m:den>
                                        </m:f>
                                      </m:e>
                                    </m:rad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+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  <m:r>
                                      <m:rPr>
                                        <m:nor/>
                                      </m:rPr>
                                      <a:rPr lang="en-US" sz="1600" i="1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s</m:t>
                                    </m:r>
                                  </m:e>
                                  <m:sub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p</m:t>
                                    </m:r>
                                  </m:sub>
                                  <m:sup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bSup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d>
                                      <m:d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e>
                                    </m:d>
                                    <m:sSubSup>
                                      <m:sSubSup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s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  <m:sup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+</m:t>
                                    </m:r>
                                    <m:d>
                                      <m:d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b>
                                        </m:sSub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e>
                                    </m:d>
                                    <m:sSubSup>
                                      <m:sSubSup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s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  <m:sup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 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 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49444251"/>
                  </p:ext>
                </p:extLst>
              </p:nvPr>
            </p:nvGraphicFramePr>
            <p:xfrm>
              <a:off x="442913" y="2689411"/>
              <a:ext cx="8170455" cy="4082569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070408"/>
                    <a:gridCol w="3724835"/>
                    <a:gridCol w="3375212"/>
                  </a:tblGrid>
                  <a:tr h="36576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Persyaratan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Statistik Uji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749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 = 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normal, σ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diketahui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8500" marR="2850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42238" t="-67778" r="-542" b="-580000"/>
                          </a:stretch>
                        </a:blipFill>
                      </a:tcPr>
                    </a:tc>
                  </a:tr>
                  <a:tr h="70951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 = 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normal, σ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tak diketahui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42238" t="-130172" r="-542" b="-350000"/>
                          </a:stretch>
                        </a:blipFill>
                      </a:tcPr>
                    </a:tc>
                  </a:tr>
                  <a:tr h="10307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– 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d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normal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42238" t="-157988" r="-542" b="-140237"/>
                          </a:stretch>
                        </a:blipFill>
                      </a:tcPr>
                    </a:tc>
                  </a:tr>
                  <a:tr h="1429068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– 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d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normal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σ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42238" t="-185532" r="-542" b="-851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42913" y="2043953"/>
            <a:ext cx="8243887" cy="820271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US" dirty="0" err="1"/>
              <a:t>Tabel</a:t>
            </a:r>
            <a:r>
              <a:rPr lang="en-US" dirty="0"/>
              <a:t> 12.1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Rerata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5374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Rerata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01306699"/>
                  </p:ext>
                </p:extLst>
              </p:nvPr>
            </p:nvGraphicFramePr>
            <p:xfrm>
              <a:off x="476004" y="2191870"/>
              <a:ext cx="8170455" cy="3832412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09730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3684494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3388659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11400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Persyaratan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Statistik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Uji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36937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– 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d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normal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≠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d>
                                      <m:d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X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X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b>
                                        </m:sSub>
                                      </m:e>
                                    </m:d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d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rad>
                                      <m:radPr>
                                        <m:degHide m:val="o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f>
                                          <m:f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sSubSup>
                                              <m:sSubSup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Sup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s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1</m:t>
                                                </m:r>
                                              </m:sub>
                                              <m:sup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p>
                                            </m:sSubSup>
                                          </m:num>
                                          <m:den>
                                            <m:sSub>
                                              <m:sSub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n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1</m:t>
                                                </m:r>
                                              </m:sub>
                                            </m:sSub>
                                          </m:den>
                                        </m:f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+</m:t>
                                        </m:r>
                                        <m:f>
                                          <m:f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sSubSup>
                                              <m:sSubSup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Sup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s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b>
                                              <m:sup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p>
                                            </m:sSubSup>
                                          </m:num>
                                          <m:den>
                                            <m:sSub>
                                              <m:sSub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n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b>
                                            </m:sSub>
                                          </m:den>
                                        </m:f>
                                      </m:e>
                                    </m:rad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v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v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pPr>
                                      <m:e>
                                        <m:d>
                                          <m:d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f>
                                              <m:fPr>
                                                <m:type m:val="lin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fPr>
                                              <m:num>
                                                <m:sSubSup>
                                                  <m:sSubSupPr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sSubSupPr>
                                                  <m:e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s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  <m:sup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p>
                                                </m:sSubSup>
                                              </m:num>
                                              <m:den>
                                                <m:sSub>
                                                  <m:sSubPr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n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</m:sSub>
                                              </m:den>
                                            </m:f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+</m:t>
                                            </m:r>
                                            <m:f>
                                              <m:fPr>
                                                <m:type m:val="lin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fPr>
                                              <m:num>
                                                <m:sSubSup>
                                                  <m:sSubSupPr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sSubSupPr>
                                                  <m:e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s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  <m:sup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p>
                                                </m:sSubSup>
                                              </m:num>
                                              <m:den>
                                                <m:sSub>
                                                  <m:sSubPr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n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</m:sSub>
                                              </m:den>
                                            </m:f>
                                          </m:e>
                                        </m:d>
                                      </m:e>
                                      <m:sup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num>
                                  <m:den>
                                    <m:f>
                                      <m:f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sSup>
                                          <m:sSup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d>
                                              <m:d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dPr>
                                              <m:e>
                                                <m:f>
                                                  <m:fPr>
                                                    <m:type m:val="lin"/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fPr>
                                                  <m:num>
                                                    <m:sSubSup>
                                                      <m:sSubSupPr>
                                                        <m:ctrlPr>
                                                          <a:rPr lang="en-US" sz="1600" i="1">
                                                            <a:effectLst/>
                                                            <a:latin typeface="Cambria Math" panose="020405030504060302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</m:ctrlPr>
                                                      </m:sSubSupPr>
                                                      <m:e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s</m:t>
                                                        </m:r>
                                                      </m:e>
                                                      <m:sub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1</m:t>
                                                        </m:r>
                                                      </m:sub>
                                                      <m:sup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2</m:t>
                                                        </m:r>
                                                      </m:sup>
                                                    </m:sSubSup>
                                                  </m:num>
                                                  <m:den>
                                                    <m:sSub>
                                                      <m:sSubPr>
                                                        <m:ctrlPr>
                                                          <a:rPr lang="en-US" sz="1600" i="1">
                                                            <a:effectLst/>
                                                            <a:latin typeface="Cambria Math" panose="020405030504060302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</m:ctrlPr>
                                                      </m:sSubPr>
                                                      <m:e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n</m:t>
                                                        </m:r>
                                                      </m:e>
                                                      <m:sub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1</m:t>
                                                        </m:r>
                                                      </m:sub>
                                                    </m:sSub>
                                                  </m:den>
                                                </m:f>
                                              </m:e>
                                            </m:d>
                                          </m:e>
                                          <m:sup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p>
                                        </m:sSup>
                                      </m:num>
                                      <m:den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den>
                                    </m:f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+</m:t>
                                    </m:r>
                                    <m:f>
                                      <m:f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sSup>
                                          <m:sSup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d>
                                              <m:d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dPr>
                                              <m:e>
                                                <m:f>
                                                  <m:fPr>
                                                    <m:type m:val="lin"/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fPr>
                                                  <m:num>
                                                    <m:sSubSup>
                                                      <m:sSubSupPr>
                                                        <m:ctrlPr>
                                                          <a:rPr lang="en-US" sz="1600" i="1">
                                                            <a:effectLst/>
                                                            <a:latin typeface="Cambria Math" panose="020405030504060302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</m:ctrlPr>
                                                      </m:sSubSupPr>
                                                      <m:e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s</m:t>
                                                        </m:r>
                                                      </m:e>
                                                      <m:sub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2</m:t>
                                                        </m:r>
                                                      </m:sub>
                                                      <m:sup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2</m:t>
                                                        </m:r>
                                                      </m:sup>
                                                    </m:sSubSup>
                                                  </m:num>
                                                  <m:den>
                                                    <m:sSub>
                                                      <m:sSubPr>
                                                        <m:ctrlPr>
                                                          <a:rPr lang="en-US" sz="1600" i="1">
                                                            <a:effectLst/>
                                                            <a:latin typeface="Cambria Math" panose="020405030504060302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</m:ctrlPr>
                                                      </m:sSubPr>
                                                      <m:e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n</m:t>
                                                        </m:r>
                                                      </m:e>
                                                      <m:sub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2</m:t>
                                                        </m:r>
                                                      </m:sub>
                                                    </m:sSub>
                                                  </m:den>
                                                </m:f>
                                              </m:e>
                                            </m:d>
                                          </m:e>
                                          <m:sup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p>
                                        </m:sSup>
                                      </m:num>
                                      <m:den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b>
                                        </m:sSub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den>
                                    </m:f>
                                  </m:den>
                                </m:f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79800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d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tidak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berpasangan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),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normal,</a:t>
                          </a: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σ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acc>
                                      <m:accPr>
                                        <m:chr m:val="̅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D</m:t>
                                        </m:r>
                                      </m:e>
                                    </m:acc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d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f>
                                      <m:fPr>
                                        <m:type m:val="li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s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d</m:t>
                                            </m:r>
                                          </m:sub>
                                        </m:sSub>
                                      </m:num>
                                      <m:den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den>
                                    </m:f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n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 i="1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D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sSub>
                                  <m:sSub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X</m:t>
                                    </m:r>
                                  </m:e>
                                  <m:sub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sz="1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X</m:t>
                                    </m:r>
                                  </m:e>
                                  <m:sub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r>
                            <a:rPr lang="en-US" sz="1600" baseline="-250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deviasi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baku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dari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D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01306699"/>
                  </p:ext>
                </p:extLst>
              </p:nvPr>
            </p:nvGraphicFramePr>
            <p:xfrm>
              <a:off x="476004" y="2191870"/>
              <a:ext cx="8170455" cy="3793296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097302"/>
                    <a:gridCol w="3684494"/>
                    <a:gridCol w="3388659"/>
                  </a:tblGrid>
                  <a:tr h="36576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Persyaratan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Statistik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Uji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36937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– 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d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normal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≠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41367" t="-15681" r="-360" b="-49871"/>
                          </a:stretch>
                        </a:blipFill>
                      </a:tcPr>
                    </a:tc>
                  </a:tr>
                  <a:tr h="105816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d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tidak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berpasangan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), </a:t>
                          </a: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normal,</a:t>
                          </a: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σ</a:t>
                          </a:r>
                          <a:r>
                            <a:rPr lang="en-US" sz="1600" baseline="30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41367" t="-258621" r="-360" b="-11494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01500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12.1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terakhir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ujian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standar</a:t>
            </a:r>
            <a:r>
              <a:rPr lang="en-US" dirty="0"/>
              <a:t> yang </a:t>
            </a:r>
            <a:r>
              <a:rPr lang="en-US" dirty="0" err="1"/>
              <a:t>diberikan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siswa-siswa</a:t>
            </a:r>
            <a:r>
              <a:rPr lang="en-US" dirty="0"/>
              <a:t> SMU di Surakarta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74,5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8,0.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dilaksanakan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studi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dilaksanakan</a:t>
            </a:r>
            <a:r>
              <a:rPr lang="en-US" dirty="0"/>
              <a:t>, </a:t>
            </a:r>
            <a:r>
              <a:rPr lang="en-US" dirty="0" err="1"/>
              <a:t>secara</a:t>
            </a:r>
            <a:r>
              <a:rPr lang="en-US" dirty="0"/>
              <a:t> random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populasinya</a:t>
            </a:r>
            <a:r>
              <a:rPr lang="en-US" dirty="0"/>
              <a:t>, </a:t>
            </a:r>
            <a:r>
              <a:rPr lang="en-US" dirty="0" err="1"/>
              <a:t>diambil</a:t>
            </a:r>
            <a:r>
              <a:rPr lang="en-US" dirty="0"/>
              <a:t> 200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dites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ujian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standar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ternyata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200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75,9.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disimpulkan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94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smtClean="0"/>
              <a:t>LATIHAN 1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,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lomba</a:t>
            </a:r>
            <a:r>
              <a:rPr lang="en-US" dirty="0" smtClean="0"/>
              <a:t> </a:t>
            </a:r>
            <a:r>
              <a:rPr lang="en-US" dirty="0" err="1" smtClean="0"/>
              <a:t>lari</a:t>
            </a:r>
            <a:r>
              <a:rPr lang="en-US" dirty="0" smtClean="0"/>
              <a:t> 100m </a:t>
            </a:r>
            <a:r>
              <a:rPr lang="en-US" dirty="0"/>
              <a:t>di </a:t>
            </a:r>
            <a:r>
              <a:rPr lang="en-US" dirty="0" smtClean="0"/>
              <a:t>Semarang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 smtClean="0"/>
              <a:t>rerata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tempuhnya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13 </a:t>
            </a:r>
            <a:r>
              <a:rPr lang="en-US" dirty="0" err="1" smtClean="0"/>
              <a:t>detik</a:t>
            </a:r>
            <a:r>
              <a:rPr lang="en-US" dirty="0" smtClean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smtClean="0"/>
              <a:t>5,0</a:t>
            </a:r>
            <a:r>
              <a:rPr lang="en-US" dirty="0"/>
              <a:t>. </a:t>
            </a:r>
            <a:r>
              <a:rPr lang="en-US" dirty="0" err="1" smtClean="0"/>
              <a:t>Pelatih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strategi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latihan</a:t>
            </a:r>
            <a:r>
              <a:rPr lang="en-US" dirty="0" smtClean="0"/>
              <a:t> </a:t>
            </a:r>
            <a:r>
              <a:rPr lang="en-US" dirty="0" err="1" smtClean="0"/>
              <a:t>atletnya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 smtClean="0"/>
              <a:t>mempercepat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tempuh</a:t>
            </a:r>
            <a:r>
              <a:rPr lang="en-US" dirty="0" smtClean="0"/>
              <a:t> </a:t>
            </a:r>
            <a:r>
              <a:rPr lang="en-US" dirty="0" err="1" smtClean="0"/>
              <a:t>atlet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lomba</a:t>
            </a:r>
            <a:r>
              <a:rPr lang="en-US" dirty="0" smtClean="0"/>
              <a:t> </a:t>
            </a:r>
            <a:r>
              <a:rPr lang="en-US" dirty="0" err="1" smtClean="0"/>
              <a:t>lari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/>
              <a:t>.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 smtClean="0"/>
              <a:t>strategi</a:t>
            </a:r>
            <a:r>
              <a:rPr lang="en-US" dirty="0" smtClean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dilaksanakan</a:t>
            </a:r>
            <a:r>
              <a:rPr lang="en-US" dirty="0"/>
              <a:t>, </a:t>
            </a:r>
            <a:r>
              <a:rPr lang="en-US" dirty="0" err="1"/>
              <a:t>secara</a:t>
            </a:r>
            <a:r>
              <a:rPr lang="en-US" dirty="0"/>
              <a:t> random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populasinya</a:t>
            </a:r>
            <a:r>
              <a:rPr lang="en-US" dirty="0"/>
              <a:t>,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smtClean="0"/>
              <a:t>100 </a:t>
            </a:r>
            <a:r>
              <a:rPr lang="en-US" dirty="0" err="1" smtClean="0"/>
              <a:t>atlet</a:t>
            </a:r>
            <a:r>
              <a:rPr lang="en-US" dirty="0" smtClean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 smtClean="0"/>
              <a:t>diuji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/>
              <a:t>ternyata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smtClean="0"/>
              <a:t>100 </a:t>
            </a:r>
            <a:r>
              <a:rPr lang="en-US" dirty="0" err="1" smtClean="0"/>
              <a:t>atlet</a:t>
            </a:r>
            <a:r>
              <a:rPr lang="en-US" dirty="0" smtClean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 smtClean="0"/>
              <a:t>rerata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tempuh</a:t>
            </a:r>
            <a:r>
              <a:rPr lang="en-US" dirty="0" smtClean="0"/>
              <a:t> 10,5 </a:t>
            </a:r>
            <a:r>
              <a:rPr lang="en-US" dirty="0" err="1" smtClean="0"/>
              <a:t>detik</a:t>
            </a:r>
            <a:r>
              <a:rPr lang="en-US" dirty="0" smtClean="0"/>
              <a:t>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disimpulkan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 smtClean="0"/>
              <a:t>strategi</a:t>
            </a:r>
            <a:r>
              <a:rPr lang="en-US" dirty="0" smtClean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 smtClean="0"/>
              <a:t>mempercepat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tempuh</a:t>
            </a:r>
            <a:r>
              <a:rPr lang="en-US" dirty="0" smtClean="0"/>
              <a:t> </a:t>
            </a:r>
            <a:r>
              <a:rPr lang="en-US" dirty="0" err="1" smtClean="0"/>
              <a:t>atlet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lomba</a:t>
            </a:r>
            <a:r>
              <a:rPr lang="en-US" dirty="0" smtClean="0"/>
              <a:t> </a:t>
            </a:r>
            <a:r>
              <a:rPr lang="en-US" dirty="0" err="1" smtClean="0"/>
              <a:t>lari</a:t>
            </a:r>
            <a:r>
              <a:rPr lang="en-US" dirty="0" smtClean="0"/>
              <a:t> 100m?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52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12.2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pengusaha</a:t>
            </a:r>
            <a:r>
              <a:rPr lang="en-US" dirty="0"/>
              <a:t> </a:t>
            </a:r>
            <a:r>
              <a:rPr lang="en-US" dirty="0" err="1"/>
              <a:t>mengatakan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dia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menemukan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memproduksi</a:t>
            </a:r>
            <a:r>
              <a:rPr lang="en-US" dirty="0"/>
              <a:t> </a:t>
            </a:r>
            <a:r>
              <a:rPr lang="en-US" dirty="0" err="1"/>
              <a:t>senar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tahan</a:t>
            </a:r>
            <a:r>
              <a:rPr lang="en-US" dirty="0"/>
              <a:t> rata-rata 8 kilogram. </a:t>
            </a:r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klaim</a:t>
            </a:r>
            <a:r>
              <a:rPr lang="en-US" dirty="0"/>
              <a:t> </a:t>
            </a:r>
            <a:r>
              <a:rPr lang="en-US" dirty="0" err="1"/>
              <a:t>pengusaha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berukuran</a:t>
            </a:r>
            <a:r>
              <a:rPr lang="en-US" dirty="0"/>
              <a:t> 50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diuji</a:t>
            </a:r>
            <a:r>
              <a:rPr lang="en-US" dirty="0"/>
              <a:t> di </a:t>
            </a:r>
            <a:r>
              <a:rPr lang="en-US" dirty="0" err="1"/>
              <a:t>laboratorium</a:t>
            </a:r>
            <a:r>
              <a:rPr lang="en-US" dirty="0"/>
              <a:t>, </a:t>
            </a:r>
            <a:r>
              <a:rPr lang="en-US" dirty="0" err="1"/>
              <a:t>ternyata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tahan</a:t>
            </a:r>
            <a:r>
              <a:rPr lang="en-US" dirty="0"/>
              <a:t> 7,8 kilogram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0,5 kilogram.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1%?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388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smtClean="0"/>
              <a:t>LATIHAN 2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,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lomba</a:t>
            </a:r>
            <a:r>
              <a:rPr lang="en-US" dirty="0"/>
              <a:t> </a:t>
            </a:r>
            <a:r>
              <a:rPr lang="en-US" dirty="0" err="1"/>
              <a:t>lari</a:t>
            </a:r>
            <a:r>
              <a:rPr lang="en-US" dirty="0"/>
              <a:t> 100m di Semarang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tempuhnya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13 </a:t>
            </a:r>
            <a:r>
              <a:rPr lang="en-US" dirty="0" err="1" smtClean="0"/>
              <a:t>detik</a:t>
            </a:r>
            <a:r>
              <a:rPr lang="en-US" dirty="0" smtClean="0"/>
              <a:t>.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pelatih</a:t>
            </a:r>
            <a:r>
              <a:rPr lang="en-US" dirty="0" smtClean="0"/>
              <a:t> </a:t>
            </a:r>
            <a:r>
              <a:rPr lang="en-US" dirty="0" err="1"/>
              <a:t>mengatakan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dia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menemukan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 </a:t>
            </a:r>
            <a:r>
              <a:rPr lang="en-US" dirty="0" err="1" smtClean="0"/>
              <a:t>lari</a:t>
            </a:r>
            <a:r>
              <a:rPr lang="en-US" dirty="0" smtClean="0"/>
              <a:t> </a:t>
            </a:r>
            <a:r>
              <a:rPr lang="en-US" dirty="0" err="1" smtClean="0"/>
              <a:t>atlitnya</a:t>
            </a:r>
            <a:r>
              <a:rPr lang="en-US" dirty="0" smtClean="0"/>
              <a:t>. </a:t>
            </a:r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klaim</a:t>
            </a:r>
            <a:r>
              <a:rPr lang="en-US" dirty="0"/>
              <a:t> </a:t>
            </a:r>
            <a:r>
              <a:rPr lang="en-US" dirty="0" err="1" smtClean="0"/>
              <a:t>pelatih</a:t>
            </a:r>
            <a:r>
              <a:rPr lang="en-US" dirty="0" smtClean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smtClean="0"/>
              <a:t>25 </a:t>
            </a:r>
            <a:r>
              <a:rPr lang="en-US" dirty="0" err="1" smtClean="0"/>
              <a:t>atlet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 smtClean="0"/>
              <a:t>diuji</a:t>
            </a:r>
            <a:r>
              <a:rPr lang="en-US" dirty="0" smtClean="0"/>
              <a:t>, </a:t>
            </a:r>
            <a:r>
              <a:rPr lang="en-US" dirty="0" err="1"/>
              <a:t>ternyata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tempuh</a:t>
            </a:r>
            <a:r>
              <a:rPr lang="en-US" dirty="0" smtClean="0"/>
              <a:t> </a:t>
            </a:r>
            <a:r>
              <a:rPr lang="en-US" dirty="0" err="1" smtClean="0"/>
              <a:t>atlit-atlit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10,3 </a:t>
            </a:r>
            <a:r>
              <a:rPr lang="en-US" dirty="0" err="1" smtClean="0"/>
              <a:t>detik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smtClean="0"/>
              <a:t>0,5.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</a:t>
            </a:r>
            <a:r>
              <a:rPr lang="en-US" dirty="0" smtClean="0"/>
              <a:t>5%?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89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12.3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pelajaran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SMA “</a:t>
            </a:r>
            <a:r>
              <a:rPr lang="en-US" dirty="0" err="1"/>
              <a:t>Entah-Mana</a:t>
            </a:r>
            <a:r>
              <a:rPr lang="en-US" dirty="0"/>
              <a:t>”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65, </a:t>
            </a:r>
            <a:r>
              <a:rPr lang="en-US" dirty="0" err="1"/>
              <a:t>secara</a:t>
            </a:r>
            <a:r>
              <a:rPr lang="en-US" dirty="0"/>
              <a:t> random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populasinya</a:t>
            </a:r>
            <a:r>
              <a:rPr lang="en-US" dirty="0"/>
              <a:t>, </a:t>
            </a:r>
            <a:r>
              <a:rPr lang="en-US" dirty="0" err="1"/>
              <a:t>diambil</a:t>
            </a:r>
            <a:r>
              <a:rPr lang="en-US" dirty="0"/>
              <a:t> 12 </a:t>
            </a:r>
            <a:r>
              <a:rPr lang="en-US" dirty="0" err="1"/>
              <a:t>siswa</a:t>
            </a:r>
            <a:r>
              <a:rPr lang="en-US" dirty="0"/>
              <a:t>. </a:t>
            </a:r>
            <a:r>
              <a:rPr lang="en-US" dirty="0" err="1"/>
              <a:t>Ternyata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belas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51	71	76	81	67	98	58	69	87	74	79	81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1%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mengasumsikan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di </a:t>
            </a:r>
            <a:r>
              <a:rPr lang="en-US" dirty="0" err="1"/>
              <a:t>populasi</a:t>
            </a:r>
            <a:r>
              <a:rPr lang="en-US" dirty="0"/>
              <a:t> normal,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4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49" y="1958225"/>
            <a:ext cx="9116951" cy="48863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 err="1"/>
              <a:t>Contoh</a:t>
            </a:r>
            <a:r>
              <a:rPr lang="en-US" b="1" dirty="0"/>
              <a:t> 12.4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Selama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Pak Budi </a:t>
            </a:r>
            <a:r>
              <a:rPr lang="en-US" dirty="0" err="1"/>
              <a:t>mengajar</a:t>
            </a:r>
            <a:r>
              <a:rPr lang="en-US" dirty="0"/>
              <a:t> </a:t>
            </a:r>
            <a:r>
              <a:rPr lang="en-US" dirty="0" err="1"/>
              <a:t>siswanya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, </a:t>
            </a:r>
            <a:r>
              <a:rPr lang="en-US" dirty="0" err="1"/>
              <a:t>katakanlah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konvensional</a:t>
            </a:r>
            <a:r>
              <a:rPr lang="en-US" dirty="0"/>
              <a:t>.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puas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Pak Budi </a:t>
            </a:r>
            <a:r>
              <a:rPr lang="en-US" dirty="0" err="1"/>
              <a:t>merancang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konstruktivis</a:t>
            </a:r>
            <a:r>
              <a:rPr lang="en-US" dirty="0"/>
              <a:t>. </a:t>
            </a:r>
            <a:r>
              <a:rPr lang="en-US" dirty="0" err="1"/>
              <a:t>Mendasarkan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teori</a:t>
            </a:r>
            <a:r>
              <a:rPr lang="en-US" dirty="0"/>
              <a:t> </a:t>
            </a:r>
            <a:r>
              <a:rPr lang="en-US" dirty="0" err="1"/>
              <a:t>konstruktivisme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Pak Budi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dibandingkan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lama.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Pak Budi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eksperimental</a:t>
            </a:r>
            <a:r>
              <a:rPr lang="en-US" dirty="0"/>
              <a:t>,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VIIB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eksperimen</a:t>
            </a:r>
            <a:r>
              <a:rPr lang="en-US" dirty="0"/>
              <a:t> (yang </a:t>
            </a:r>
            <a:r>
              <a:rPr lang="en-US" dirty="0" err="1"/>
              <a:t>dikenai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).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kontrol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VIIA (yang </a:t>
            </a:r>
            <a:r>
              <a:rPr lang="en-US" dirty="0" err="1"/>
              <a:t>dikenai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lama).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semester,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diberikan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.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tampak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1%,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Rerata</a:t>
            </a:r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2449265"/>
              </p:ext>
            </p:extLst>
          </p:nvPr>
        </p:nvGraphicFramePr>
        <p:xfrm>
          <a:off x="2138647" y="5470113"/>
          <a:ext cx="4808443" cy="8229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5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57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44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68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62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Kelas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Metode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Rerata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Deviasi</a:t>
                      </a:r>
                      <a:r>
                        <a:rPr lang="en-US" sz="1200" dirty="0">
                          <a:effectLst/>
                        </a:rPr>
                        <a:t> Baku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VIIA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Lama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VIIB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Baru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79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b="1" dirty="0" err="1"/>
              <a:t>Contoh</a:t>
            </a:r>
            <a:r>
              <a:rPr lang="en-US" b="1" dirty="0"/>
              <a:t> 12.5</a:t>
            </a:r>
            <a:endParaRPr lang="en-US" dirty="0"/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dirty="0" err="1"/>
              <a:t>Seseorang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menunjukkan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wanita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pria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kemampuannya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ia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12 </a:t>
            </a:r>
            <a:r>
              <a:rPr lang="en-US" dirty="0" err="1"/>
              <a:t>wanita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16 </a:t>
            </a:r>
            <a:r>
              <a:rPr lang="en-US" dirty="0" err="1"/>
              <a:t>pria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.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: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dirty="0" err="1"/>
              <a:t>Wanita</a:t>
            </a:r>
            <a:r>
              <a:rPr lang="en-US" dirty="0"/>
              <a:t>	:	51	71	76	81	67	98	58	69	87	74	79	81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dirty="0" err="1"/>
              <a:t>Pria</a:t>
            </a:r>
            <a:r>
              <a:rPr lang="en-US" dirty="0"/>
              <a:t>	:	68	72	77	79	68	80	54	63	89	74	66	86	77	73	74	87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diasumsikan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sampel-sampel</a:t>
            </a:r>
            <a:r>
              <a:rPr lang="en-US" dirty="0"/>
              <a:t> </a:t>
            </a:r>
            <a:r>
              <a:rPr lang="en-US" dirty="0" err="1"/>
              <a:t>tadi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populasi-populasi</a:t>
            </a:r>
            <a:r>
              <a:rPr lang="en-US" dirty="0"/>
              <a:t> </a:t>
            </a:r>
            <a:r>
              <a:rPr lang="en-US" dirty="0" err="1"/>
              <a:t>berdistribusi</a:t>
            </a:r>
            <a:r>
              <a:rPr lang="en-US" dirty="0"/>
              <a:t> normal yang </a:t>
            </a:r>
            <a:r>
              <a:rPr lang="en-US" dirty="0" err="1"/>
              <a:t>variansi-variansinya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diketahui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?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b="1" dirty="0" err="1"/>
              <a:t>Contoh</a:t>
            </a:r>
            <a:r>
              <a:rPr lang="en-US" b="1" dirty="0"/>
              <a:t> 12.6</a:t>
            </a:r>
            <a:endParaRPr lang="en-US" dirty="0"/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dirty="0" err="1"/>
              <a:t>Kerjakan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soal</a:t>
            </a:r>
            <a:r>
              <a:rPr lang="en-US" dirty="0"/>
              <a:t> </a:t>
            </a:r>
            <a:r>
              <a:rPr lang="en-US" dirty="0" err="1"/>
              <a:t>nomor</a:t>
            </a:r>
            <a:r>
              <a:rPr lang="en-US" dirty="0"/>
              <a:t> 12.5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 </a:t>
            </a:r>
            <a:r>
              <a:rPr lang="en-US" dirty="0" err="1"/>
              <a:t>populasinya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diketahui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.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885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b="1" dirty="0" err="1"/>
              <a:t>Contoh</a:t>
            </a:r>
            <a:r>
              <a:rPr lang="en-US" b="1" dirty="0"/>
              <a:t> 12.7</a:t>
            </a:r>
            <a:endParaRPr lang="en-US" dirty="0"/>
          </a:p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stimulan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diuji</a:t>
            </a:r>
            <a:r>
              <a:rPr lang="en-US" dirty="0"/>
              <a:t> </a:t>
            </a:r>
            <a:r>
              <a:rPr lang="en-US" dirty="0" err="1"/>
              <a:t>akibatnya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tekanan</a:t>
            </a:r>
            <a:r>
              <a:rPr lang="en-US" dirty="0"/>
              <a:t> </a:t>
            </a:r>
            <a:r>
              <a:rPr lang="en-US" dirty="0" err="1"/>
              <a:t>darah</a:t>
            </a:r>
            <a:r>
              <a:rPr lang="en-US" dirty="0"/>
              <a:t>.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belas</a:t>
            </a:r>
            <a:r>
              <a:rPr lang="en-US" dirty="0"/>
              <a:t> </a:t>
            </a:r>
            <a:r>
              <a:rPr lang="en-US" dirty="0" err="1"/>
              <a:t>pria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random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umur</a:t>
            </a:r>
            <a:r>
              <a:rPr lang="en-US" dirty="0"/>
              <a:t> 30-40 </a:t>
            </a:r>
            <a:r>
              <a:rPr lang="en-US" dirty="0" err="1"/>
              <a:t>tahun</a:t>
            </a:r>
            <a:r>
              <a:rPr lang="en-US" dirty="0"/>
              <a:t>.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pengukuran</a:t>
            </a:r>
            <a:r>
              <a:rPr lang="en-US" dirty="0"/>
              <a:t> </a:t>
            </a:r>
            <a:r>
              <a:rPr lang="en-US" dirty="0" err="1"/>
              <a:t>tekanan</a:t>
            </a:r>
            <a:r>
              <a:rPr lang="en-US" dirty="0"/>
              <a:t> </a:t>
            </a:r>
            <a:r>
              <a:rPr lang="en-US" dirty="0" err="1"/>
              <a:t>darah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sesudah</a:t>
            </a:r>
            <a:r>
              <a:rPr lang="en-US" dirty="0"/>
              <a:t> </a:t>
            </a:r>
            <a:r>
              <a:rPr lang="en-US" dirty="0" err="1"/>
              <a:t>diberi</a:t>
            </a:r>
            <a:r>
              <a:rPr lang="en-US" dirty="0"/>
              <a:t> </a:t>
            </a:r>
            <a:r>
              <a:rPr lang="en-US" dirty="0" err="1"/>
              <a:t>stimulan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dirty="0"/>
              <a:t>No	:	1	2	3	4	5	6	7	8	9	10	11	12</a:t>
            </a:r>
          </a:p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dirty="0"/>
              <a:t>Y	:	120	124	130	118	140	128	140	135	126	130	126	127</a:t>
            </a:r>
          </a:p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dirty="0"/>
              <a:t>X	:	128	130	131	127	132	125	141	137	118	134	129	130</a:t>
            </a:r>
          </a:p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dirty="0"/>
              <a:t>(</a:t>
            </a:r>
            <a:r>
              <a:rPr lang="en-US" dirty="0" err="1"/>
              <a:t>Keterangan</a:t>
            </a:r>
            <a:r>
              <a:rPr lang="en-US" dirty="0"/>
              <a:t>: No = </a:t>
            </a:r>
            <a:r>
              <a:rPr lang="en-US" dirty="0" err="1"/>
              <a:t>nomor</a:t>
            </a:r>
            <a:r>
              <a:rPr lang="en-US" dirty="0"/>
              <a:t> </a:t>
            </a:r>
            <a:r>
              <a:rPr lang="en-US" dirty="0" err="1"/>
              <a:t>responden</a:t>
            </a:r>
            <a:r>
              <a:rPr lang="en-US" dirty="0"/>
              <a:t>; Y =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pengukuran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diberi</a:t>
            </a:r>
            <a:r>
              <a:rPr lang="en-US" dirty="0"/>
              <a:t> </a:t>
            </a:r>
            <a:r>
              <a:rPr lang="en-US" dirty="0" err="1"/>
              <a:t>stimulan</a:t>
            </a:r>
            <a:r>
              <a:rPr lang="en-US" dirty="0"/>
              <a:t>; X =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pengukuran</a:t>
            </a:r>
            <a:r>
              <a:rPr lang="en-US" dirty="0"/>
              <a:t> </a:t>
            </a:r>
            <a:r>
              <a:rPr lang="en-US" dirty="0" err="1"/>
              <a:t>sesudah</a:t>
            </a:r>
            <a:r>
              <a:rPr lang="en-US" dirty="0"/>
              <a:t> </a:t>
            </a:r>
            <a:r>
              <a:rPr lang="en-US" dirty="0" err="1"/>
              <a:t>diberi</a:t>
            </a:r>
            <a:r>
              <a:rPr lang="en-US" dirty="0"/>
              <a:t> </a:t>
            </a:r>
            <a:r>
              <a:rPr lang="en-US" dirty="0" err="1"/>
              <a:t>stimulan</a:t>
            </a:r>
            <a:r>
              <a:rPr lang="en-US" dirty="0"/>
              <a:t>)</a:t>
            </a:r>
          </a:p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diyakini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stimulan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mempertinggi</a:t>
            </a:r>
            <a:r>
              <a:rPr lang="en-US" dirty="0"/>
              <a:t> </a:t>
            </a:r>
            <a:r>
              <a:rPr lang="en-US" dirty="0" err="1"/>
              <a:t>tekanan</a:t>
            </a:r>
            <a:r>
              <a:rPr lang="en-US" dirty="0"/>
              <a:t> </a:t>
            </a:r>
            <a:r>
              <a:rPr lang="en-US" dirty="0" err="1"/>
              <a:t>darah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28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b="1" dirty="0" err="1"/>
              <a:t>Contoh</a:t>
            </a:r>
            <a:r>
              <a:rPr lang="en-US" b="1" dirty="0"/>
              <a:t> 12.8</a:t>
            </a:r>
            <a:endParaRPr lang="en-US" dirty="0"/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studi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kadar</a:t>
            </a:r>
            <a:r>
              <a:rPr lang="en-US" dirty="0"/>
              <a:t> </a:t>
            </a:r>
            <a:r>
              <a:rPr lang="en-US" dirty="0" err="1"/>
              <a:t>nikotin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rokok</a:t>
            </a:r>
            <a:r>
              <a:rPr lang="en-US" dirty="0"/>
              <a:t>, </a:t>
            </a:r>
            <a:r>
              <a:rPr lang="en-US" dirty="0" err="1"/>
              <a:t>diperoleh</a:t>
            </a:r>
            <a:r>
              <a:rPr lang="en-US" dirty="0"/>
              <a:t> data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dirty="0" err="1"/>
              <a:t>Rokok</a:t>
            </a:r>
            <a:r>
              <a:rPr lang="en-US" dirty="0"/>
              <a:t> A: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50; </a:t>
            </a:r>
            <a:r>
              <a:rPr lang="en-US" dirty="0" err="1"/>
              <a:t>rerata</a:t>
            </a:r>
            <a:r>
              <a:rPr lang="en-US" dirty="0"/>
              <a:t> 2,61;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0,12.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dirty="0" err="1"/>
              <a:t>Rokok</a:t>
            </a:r>
            <a:r>
              <a:rPr lang="en-US" dirty="0"/>
              <a:t> B: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40; </a:t>
            </a:r>
            <a:r>
              <a:rPr lang="en-US" dirty="0" err="1"/>
              <a:t>rerata</a:t>
            </a:r>
            <a:r>
              <a:rPr lang="en-US" dirty="0"/>
              <a:t> 2,38;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0,14.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dirty="0" err="1"/>
              <a:t>Studi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bertujuan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selisih</a:t>
            </a:r>
            <a:r>
              <a:rPr lang="en-US" dirty="0"/>
              <a:t> </a:t>
            </a:r>
            <a:r>
              <a:rPr lang="en-US" dirty="0" err="1"/>
              <a:t>nikotin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rokok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0,2.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studi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0,05?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8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Variansi</a:t>
            </a:r>
            <a:r>
              <a:rPr lang="en-US" dirty="0"/>
              <a:t> Dan </a:t>
            </a:r>
            <a:r>
              <a:rPr lang="en-US" dirty="0" err="1"/>
              <a:t>Proporsi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74491729"/>
                  </p:ext>
                </p:extLst>
              </p:nvPr>
            </p:nvGraphicFramePr>
            <p:xfrm>
              <a:off x="510989" y="2770094"/>
              <a:ext cx="8135470" cy="3779141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542969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991906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00595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11109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Persyaratan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Statistik Uji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9986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σ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σ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χ</m:t>
                                    </m:r>
                                  </m:e>
                                  <m:sup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(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n</m:t>
                                    </m:r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1)</m:t>
                                    </m:r>
                                    <m:sSup>
                                      <m:sSup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s</m:t>
                                        </m:r>
                                      </m:e>
                                      <m:sup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num>
                                  <m:den>
                                    <m:sSubSup>
                                      <m:sSubSup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σ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  <m:sup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sSup>
                                  <m:sSup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χ</m:t>
                                    </m:r>
                                  </m:e>
                                  <m:sup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n</m:t>
                                    </m:r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691443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σ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σ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F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sSubSup>
                                      <m:sSubSup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s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  <m:sup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num>
                                  <m:den>
                                    <m:sSubSup>
                                      <m:sSubSup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s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  <m:sup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F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  <m:r>
                                      <a:rPr lang="en-US" sz="160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,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3435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binomial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Z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X</m:t>
                                    </m:r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n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p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rad>
                                      <m:radPr>
                                        <m:degHide m:val="o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p</m:t>
                                            </m:r>
                                          </m:e>
                                          <m:sub>
                                            <m:r>
                                              <a:rPr lang="en-US" sz="1600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0</m:t>
                                            </m:r>
                                          </m:sub>
                                        </m:s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(1</m:t>
                                        </m:r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p</m:t>
                                            </m:r>
                                          </m:e>
                                          <m:sub>
                                            <m:r>
                                              <a:rPr lang="en-US" sz="1600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0</m:t>
                                            </m:r>
                                          </m:sub>
                                        </m:s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)</m:t>
                                        </m:r>
                                      </m:e>
                                    </m:rad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N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0,1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14653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binomial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Z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f>
                                      <m:f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X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</m:num>
                                      <m:den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</m:den>
                                    </m:f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f>
                                      <m:f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X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b>
                                        </m:sSub>
                                      </m:num>
                                      <m:den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b>
                                        </m:sSub>
                                      </m:den>
                                    </m:f>
                                  </m:num>
                                  <m:den>
                                    <m:rad>
                                      <m:radPr>
                                        <m:degHide m:val="o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acc>
                                          <m:accPr>
                                            <m:chr m:val="̂"/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p</m:t>
                                            </m:r>
                                          </m:e>
                                        </m:acc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(1</m:t>
                                        </m:r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acc>
                                          <m:accPr>
                                            <m:chr m:val="̂"/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p</m:t>
                                            </m:r>
                                          </m:e>
                                        </m:acc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)</m:t>
                                        </m:r>
                                        <m:d>
                                          <m:d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f>
                                              <m:f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fPr>
                                              <m:num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1</m:t>
                                                </m:r>
                                              </m:num>
                                              <m:den>
                                                <m:sSub>
                                                  <m:sSubPr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n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</m:sSub>
                                              </m:den>
                                            </m:f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+</m:t>
                                            </m:r>
                                            <m:f>
                                              <m:f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fPr>
                                              <m:num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1</m:t>
                                                </m:r>
                                              </m:num>
                                              <m:den>
                                                <m:sSub>
                                                  <m:sSubPr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n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</m:sSub>
                                              </m:den>
                                            </m:f>
                                          </m:e>
                                        </m:d>
                                      </m:e>
                                    </m:rad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N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0,1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̂"/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p</m:t>
                                    </m:r>
                                  </m:e>
                                </m:acc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X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+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X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 + 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den>
                                </m:f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74491729"/>
                  </p:ext>
                </p:extLst>
              </p:nvPr>
            </p:nvGraphicFramePr>
            <p:xfrm>
              <a:off x="510989" y="2770094"/>
              <a:ext cx="8135470" cy="375342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542969"/>
                    <a:gridCol w="1991906"/>
                    <a:gridCol w="4600595"/>
                  </a:tblGrid>
                  <a:tr h="32664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Persyaratan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Statistik Uji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3646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σ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σ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76852" t="-52885" r="-265" b="-443269"/>
                          </a:stretch>
                        </a:blipFill>
                      </a:tcPr>
                    </a:tc>
                  </a:tr>
                  <a:tr h="70351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σ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σ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76852" t="-137069" r="-265" b="-297414"/>
                          </a:stretch>
                        </a:blipFill>
                      </a:tcPr>
                    </a:tc>
                  </a:tr>
                  <a:tr h="571373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binomial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76852" t="-292553" r="-265" b="-267021"/>
                          </a:stretch>
                        </a:blipFill>
                      </a:tcPr>
                    </a:tc>
                  </a:tr>
                  <a:tr h="1515428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binomial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76852" t="-148193" r="-265" b="-803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42913" y="2111188"/>
            <a:ext cx="8243887" cy="820271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US" dirty="0" err="1"/>
              <a:t>Tabel</a:t>
            </a:r>
            <a:r>
              <a:rPr lang="en-US" dirty="0"/>
              <a:t> 12.4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Proporsi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1470798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12.9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perusahaan</a:t>
            </a:r>
            <a:r>
              <a:rPr lang="en-US" dirty="0"/>
              <a:t> </a:t>
            </a:r>
            <a:r>
              <a:rPr lang="en-US" dirty="0" err="1"/>
              <a:t>mengatakan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diadakan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proses </a:t>
            </a:r>
            <a:r>
              <a:rPr lang="en-US" dirty="0" err="1"/>
              <a:t>produksi</a:t>
            </a:r>
            <a:r>
              <a:rPr lang="en-US" dirty="0"/>
              <a:t>,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err="1"/>
              <a:t>produksinya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240 gram.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diadakan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proses </a:t>
            </a:r>
            <a:r>
              <a:rPr lang="en-US" dirty="0" err="1"/>
              <a:t>produksi</a:t>
            </a:r>
            <a:r>
              <a:rPr lang="en-US" dirty="0"/>
              <a:t>, </a:t>
            </a:r>
            <a:r>
              <a:rPr lang="en-US" dirty="0" err="1"/>
              <a:t>pengusaha</a:t>
            </a:r>
            <a:r>
              <a:rPr lang="en-US" dirty="0"/>
              <a:t> </a:t>
            </a:r>
            <a:r>
              <a:rPr lang="en-US" dirty="0" err="1"/>
              <a:t>tersebuh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bakunya</a:t>
            </a:r>
            <a:r>
              <a:rPr lang="en-US" dirty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diadakan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proses </a:t>
            </a:r>
            <a:r>
              <a:rPr lang="en-US" dirty="0" err="1"/>
              <a:t>produksi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berukuran</a:t>
            </a:r>
            <a:r>
              <a:rPr lang="en-US" dirty="0"/>
              <a:t> 8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ternyata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300 gram.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2%,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Variansi</a:t>
            </a:r>
            <a:r>
              <a:rPr lang="en-US" dirty="0"/>
              <a:t> Dan </a:t>
            </a:r>
            <a:r>
              <a:rPr lang="en-US" dirty="0" err="1"/>
              <a:t>Proporsi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5484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12.10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menyebar</a:t>
            </a:r>
            <a:r>
              <a:rPr lang="en-US" dirty="0"/>
              <a:t> </a:t>
            </a:r>
            <a:r>
              <a:rPr lang="en-US" dirty="0" err="1"/>
              <a:t>dibandingkan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,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random 21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9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. </a:t>
            </a:r>
            <a:r>
              <a:rPr lang="en-US" dirty="0" err="1"/>
              <a:t>Ternyata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21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tadi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4,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9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√8.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1%?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Variansi</a:t>
            </a:r>
            <a:r>
              <a:rPr lang="en-US" dirty="0"/>
              <a:t> Dan </a:t>
            </a:r>
            <a:r>
              <a:rPr lang="en-US" dirty="0" err="1"/>
              <a:t>Proporsi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078887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12.11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Pengusaha</a:t>
            </a:r>
            <a:r>
              <a:rPr lang="en-US" dirty="0"/>
              <a:t> </a:t>
            </a:r>
            <a:r>
              <a:rPr lang="en-US" dirty="0" err="1"/>
              <a:t>Sabun</a:t>
            </a:r>
            <a:r>
              <a:rPr lang="en-US" dirty="0"/>
              <a:t> “Cap </a:t>
            </a:r>
            <a:r>
              <a:rPr lang="en-US" dirty="0" err="1"/>
              <a:t>Macan</a:t>
            </a:r>
            <a:r>
              <a:rPr lang="en-US" dirty="0"/>
              <a:t>” </a:t>
            </a:r>
            <a:r>
              <a:rPr lang="en-US" dirty="0" err="1"/>
              <a:t>mengklaim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sabun</a:t>
            </a:r>
            <a:r>
              <a:rPr lang="en-US" dirty="0"/>
              <a:t> </a:t>
            </a:r>
            <a:r>
              <a:rPr lang="en-US" dirty="0" err="1"/>
              <a:t>produksinya</a:t>
            </a:r>
            <a:r>
              <a:rPr lang="en-US" dirty="0"/>
              <a:t>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paling </a:t>
            </a:r>
            <a:r>
              <a:rPr lang="en-US" dirty="0" err="1"/>
              <a:t>sedikit</a:t>
            </a:r>
            <a:r>
              <a:rPr lang="en-US" dirty="0"/>
              <a:t> 90 </a:t>
            </a:r>
            <a:r>
              <a:rPr lang="en-US" dirty="0" err="1"/>
              <a:t>dari</a:t>
            </a:r>
            <a:r>
              <a:rPr lang="en-US" dirty="0"/>
              <a:t> 100 </a:t>
            </a:r>
            <a:r>
              <a:rPr lang="en-US" dirty="0" err="1"/>
              <a:t>bintang</a:t>
            </a:r>
            <a:r>
              <a:rPr lang="en-US" dirty="0"/>
              <a:t> </a:t>
            </a:r>
            <a:r>
              <a:rPr lang="en-US" dirty="0" err="1"/>
              <a:t>sinetron</a:t>
            </a:r>
            <a:r>
              <a:rPr lang="en-US" dirty="0"/>
              <a:t>. </a:t>
            </a:r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klaim</a:t>
            </a:r>
            <a:r>
              <a:rPr lang="en-US" dirty="0"/>
              <a:t> </a:t>
            </a:r>
            <a:r>
              <a:rPr lang="en-US" dirty="0" err="1"/>
              <a:t>pengusaha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keperluan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dikumpulkan</a:t>
            </a:r>
            <a:r>
              <a:rPr lang="en-US" dirty="0"/>
              <a:t> 200 </a:t>
            </a:r>
            <a:r>
              <a:rPr lang="en-US" dirty="0" err="1"/>
              <a:t>bintang</a:t>
            </a:r>
            <a:r>
              <a:rPr lang="en-US" dirty="0"/>
              <a:t> </a:t>
            </a:r>
            <a:r>
              <a:rPr lang="en-US" dirty="0" err="1"/>
              <a:t>sinetron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random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populasinya</a:t>
            </a:r>
            <a:r>
              <a:rPr lang="en-US" dirty="0"/>
              <a:t>. </a:t>
            </a:r>
            <a:r>
              <a:rPr lang="en-US" dirty="0" err="1"/>
              <a:t>Ternyata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200 </a:t>
            </a:r>
            <a:r>
              <a:rPr lang="en-US" dirty="0" err="1"/>
              <a:t>bintang</a:t>
            </a:r>
            <a:r>
              <a:rPr lang="en-US" dirty="0"/>
              <a:t> </a:t>
            </a:r>
            <a:r>
              <a:rPr lang="en-US" dirty="0" err="1"/>
              <a:t>sinetron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yang </a:t>
            </a:r>
            <a:r>
              <a:rPr lang="en-US" dirty="0" err="1"/>
              <a:t>memakai</a:t>
            </a:r>
            <a:r>
              <a:rPr lang="en-US" dirty="0"/>
              <a:t> </a:t>
            </a:r>
            <a:r>
              <a:rPr lang="en-US" dirty="0" err="1"/>
              <a:t>sabun</a:t>
            </a:r>
            <a:r>
              <a:rPr lang="en-US" dirty="0"/>
              <a:t> “Cap </a:t>
            </a:r>
            <a:r>
              <a:rPr lang="en-US" dirty="0" err="1"/>
              <a:t>Macan</a:t>
            </a:r>
            <a:r>
              <a:rPr lang="en-US" dirty="0"/>
              <a:t>” </a:t>
            </a:r>
            <a:r>
              <a:rPr lang="en-US" dirty="0" err="1"/>
              <a:t>ada</a:t>
            </a:r>
            <a:r>
              <a:rPr lang="en-US" dirty="0"/>
              <a:t> 182 orang.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Variansi</a:t>
            </a:r>
            <a:r>
              <a:rPr lang="en-US" dirty="0"/>
              <a:t> Dan </a:t>
            </a:r>
            <a:r>
              <a:rPr lang="en-US" dirty="0" err="1"/>
              <a:t>Proporsi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4139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12.12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Pemilik</a:t>
            </a:r>
            <a:r>
              <a:rPr lang="en-US" dirty="0"/>
              <a:t> </a:t>
            </a:r>
            <a:r>
              <a:rPr lang="en-US" dirty="0" err="1"/>
              <a:t>Bimbingan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A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pemilik</a:t>
            </a:r>
            <a:r>
              <a:rPr lang="en-US" dirty="0"/>
              <a:t> </a:t>
            </a:r>
            <a:r>
              <a:rPr lang="en-US" dirty="0" err="1"/>
              <a:t>Bimbingan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B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mengklaim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bimbingan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yang </a:t>
            </a:r>
            <a:r>
              <a:rPr lang="en-US" dirty="0" err="1"/>
              <a:t>dipunyainya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. Pak Budi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menduga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keduanya</a:t>
            </a:r>
            <a:r>
              <a:rPr lang="en-US" dirty="0"/>
              <a:t> </a:t>
            </a:r>
            <a:r>
              <a:rPr lang="en-US" dirty="0" err="1"/>
              <a:t>memang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baiknya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dugaannya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, </a:t>
            </a:r>
            <a:r>
              <a:rPr lang="en-US" dirty="0" err="1"/>
              <a:t>ia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proporsi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tidaknya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bimbingan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di PTN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indikator</a:t>
            </a:r>
            <a:r>
              <a:rPr lang="en-US" dirty="0"/>
              <a:t> </a:t>
            </a:r>
            <a:r>
              <a:rPr lang="en-US" dirty="0" err="1"/>
              <a:t>kualitas</a:t>
            </a:r>
            <a:r>
              <a:rPr lang="en-US" dirty="0"/>
              <a:t> </a:t>
            </a:r>
            <a:r>
              <a:rPr lang="en-US" dirty="0" err="1"/>
              <a:t>bimbingan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. </a:t>
            </a:r>
            <a:r>
              <a:rPr lang="en-US" dirty="0" err="1"/>
              <a:t>Secara</a:t>
            </a:r>
            <a:r>
              <a:rPr lang="en-US" dirty="0"/>
              <a:t> random,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Bimbingan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A </a:t>
            </a:r>
            <a:r>
              <a:rPr lang="en-US" dirty="0" err="1"/>
              <a:t>diambil</a:t>
            </a:r>
            <a:r>
              <a:rPr lang="en-US" dirty="0"/>
              <a:t> 100 orang </a:t>
            </a:r>
            <a:r>
              <a:rPr lang="en-US" dirty="0" err="1"/>
              <a:t>peserta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ternyata</a:t>
            </a:r>
            <a:r>
              <a:rPr lang="en-US" dirty="0"/>
              <a:t> yang </a:t>
            </a:r>
            <a:r>
              <a:rPr lang="en-US" dirty="0" err="1"/>
              <a:t>diterima</a:t>
            </a:r>
            <a:r>
              <a:rPr lang="en-US" dirty="0"/>
              <a:t> di PTN </a:t>
            </a:r>
            <a:r>
              <a:rPr lang="en-US" dirty="0" err="1"/>
              <a:t>ada</a:t>
            </a:r>
            <a:r>
              <a:rPr lang="en-US" dirty="0"/>
              <a:t> 75 orang. Dari </a:t>
            </a:r>
            <a:r>
              <a:rPr lang="en-US" dirty="0" err="1"/>
              <a:t>Bimbingan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B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random 200 orang,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ternyata</a:t>
            </a:r>
            <a:r>
              <a:rPr lang="en-US" dirty="0"/>
              <a:t> yang </a:t>
            </a:r>
            <a:r>
              <a:rPr lang="en-US" dirty="0" err="1"/>
              <a:t>diterima</a:t>
            </a:r>
            <a:r>
              <a:rPr lang="en-US" dirty="0"/>
              <a:t> di PTN </a:t>
            </a:r>
            <a:r>
              <a:rPr lang="en-US" dirty="0" err="1"/>
              <a:t>ada</a:t>
            </a:r>
            <a:r>
              <a:rPr lang="en-US" dirty="0"/>
              <a:t> 130 orang.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1%,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Variansi</a:t>
            </a:r>
            <a:r>
              <a:rPr lang="en-US" dirty="0"/>
              <a:t> Dan </a:t>
            </a:r>
            <a:r>
              <a:rPr lang="en-US" dirty="0" err="1"/>
              <a:t>Proporsi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9532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15153" y="2040589"/>
                <a:ext cx="8834717" cy="4886328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bagian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 </a:t>
                </a:r>
                <a:r>
                  <a:rPr lang="en-US" dirty="0" err="1"/>
                  <a:t>dibicarakan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hipotesis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menentukan</a:t>
                </a:r>
                <a:r>
                  <a:rPr lang="en-US" dirty="0"/>
                  <a:t> </a:t>
                </a:r>
                <a:r>
                  <a:rPr lang="en-US" dirty="0" err="1"/>
                  <a:t>apakah</a:t>
                </a:r>
                <a:r>
                  <a:rPr lang="en-US" dirty="0"/>
                  <a:t> </a:t>
                </a:r>
                <a:r>
                  <a:rPr lang="en-US" dirty="0" err="1"/>
                  <a:t>populasinya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teoritis</a:t>
                </a:r>
                <a:r>
                  <a:rPr lang="en-US" dirty="0"/>
                  <a:t> </a:t>
                </a:r>
                <a:r>
                  <a:rPr lang="en-US" dirty="0" err="1"/>
                  <a:t>tertentu</a:t>
                </a:r>
                <a:r>
                  <a:rPr lang="en-US" dirty="0"/>
                  <a:t>.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 </a:t>
                </a:r>
                <a:r>
                  <a:rPr lang="en-US" dirty="0" err="1"/>
                  <a:t>disebut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 (</a:t>
                </a:r>
                <a:r>
                  <a:rPr lang="en-US" i="1" dirty="0"/>
                  <a:t>goodness-of-fit test</a:t>
                </a:r>
                <a:r>
                  <a:rPr lang="en-US" dirty="0"/>
                  <a:t>).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 err="1"/>
                  <a:t>Teorema</a:t>
                </a:r>
                <a:r>
                  <a:rPr lang="en-US" b="1" dirty="0"/>
                  <a:t> 12.1</a:t>
                </a:r>
                <a:r>
                  <a:rPr lang="en-US" dirty="0"/>
                  <a:t> (</a:t>
                </a:r>
                <a:r>
                  <a:rPr lang="en-US" i="1" dirty="0"/>
                  <a:t>Goodness-of-Fit Test</a:t>
                </a:r>
                <a:r>
                  <a:rPr lang="en-US" dirty="0"/>
                  <a:t>)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 </a:t>
                </a:r>
                <a:r>
                  <a:rPr lang="en-US" dirty="0" err="1"/>
                  <a:t>antara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amatan</a:t>
                </a:r>
                <a:r>
                  <a:rPr lang="en-US" dirty="0"/>
                  <a:t> (</a:t>
                </a:r>
                <a:r>
                  <a:rPr lang="en-US" i="1" dirty="0"/>
                  <a:t>observed frequencies</a:t>
                </a:r>
                <a:r>
                  <a:rPr lang="en-US" dirty="0"/>
                  <a:t>)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harapan</a:t>
                </a:r>
                <a:r>
                  <a:rPr lang="en-US" dirty="0"/>
                  <a:t> (</a:t>
                </a:r>
                <a:r>
                  <a:rPr lang="en-US" i="1" dirty="0"/>
                  <a:t>expected frequencies</a:t>
                </a:r>
                <a:r>
                  <a:rPr lang="en-US" dirty="0"/>
                  <a:t>) </a:t>
                </a:r>
                <a:r>
                  <a:rPr lang="en-US" dirty="0" err="1"/>
                  <a:t>mendasarkan</a:t>
                </a:r>
                <a:r>
                  <a:rPr lang="en-US" dirty="0"/>
                  <a:t> </a:t>
                </a:r>
                <a:r>
                  <a:rPr lang="en-US" dirty="0" err="1"/>
                  <a:t>kepada</a:t>
                </a:r>
                <a:r>
                  <a:rPr lang="en-US" dirty="0"/>
                  <a:t> </a:t>
                </a:r>
                <a:r>
                  <a:rPr lang="en-US" dirty="0" err="1"/>
                  <a:t>kuantitas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χ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 =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nor/>
                            </m:rPr>
                            <a:rPr lang="en-US"/>
                            <m:t>i</m:t>
                          </m:r>
                          <m:r>
                            <m:rPr>
                              <m:nor/>
                            </m:rPr>
                            <a:rPr lang="en-US"/>
                            <m:t>=1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/>
                            <m:t>k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o</m:t>
                                      </m:r>
                                    </m:e>
                                    <m:sub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i</m:t>
                                      </m:r>
                                    </m:sub>
                                  </m:s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e</m:t>
                                      </m:r>
                                    </m:e>
                                    <m:sub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i</m:t>
                                      </m:r>
                                    </m:sub>
                                  </m:s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)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e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i</m:t>
                                  </m:r>
                                </m:sub>
                              </m:sSub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dimana</a:t>
                </a:r>
                <a:r>
                  <a:rPr lang="en-US" dirty="0"/>
                  <a:t> </a:t>
                </a:r>
                <a:r>
                  <a:rPr lang="en-US" dirty="0" err="1"/>
                  <a:t>nilai-nilai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𝜒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mendekati</a:t>
                </a:r>
                <a:r>
                  <a:rPr lang="en-US" dirty="0"/>
                  <a:t> </a:t>
                </a:r>
                <a:r>
                  <a:rPr lang="en-US" dirty="0" err="1"/>
                  <a:t>nilai-nilai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variabel</a:t>
                </a:r>
                <a:r>
                  <a:rPr lang="en-US" dirty="0"/>
                  <a:t> random chi-</a:t>
                </a:r>
                <a:r>
                  <a:rPr lang="en-US" dirty="0" err="1"/>
                  <a:t>kuadrat</a:t>
                </a:r>
                <a:r>
                  <a:rPr lang="en-US" dirty="0"/>
                  <a:t>. </a:t>
                </a:r>
                <a:r>
                  <a:rPr lang="en-US" dirty="0" err="1"/>
                  <a:t>Lambang</a:t>
                </a:r>
                <a:r>
                  <a:rPr lang="en-US" dirty="0"/>
                  <a:t> </a:t>
                </a:r>
                <a:r>
                  <a:rPr lang="en-US" dirty="0" err="1"/>
                  <a:t>o</a:t>
                </a:r>
                <a:r>
                  <a:rPr lang="en-US" baseline="-25000" dirty="0" err="1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menyatakan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amatan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lambang</a:t>
                </a:r>
                <a:r>
                  <a:rPr lang="en-US" dirty="0"/>
                  <a:t> </a:t>
                </a:r>
                <a:r>
                  <a:rPr lang="en-US" dirty="0" err="1"/>
                  <a:t>e</a:t>
                </a:r>
                <a:r>
                  <a:rPr lang="en-US" baseline="-25000" dirty="0" err="1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menyatakan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yang </a:t>
                </a:r>
                <a:r>
                  <a:rPr lang="en-US" dirty="0" err="1"/>
                  <a:t>diharapkan</a:t>
                </a:r>
                <a:r>
                  <a:rPr lang="en-US" dirty="0"/>
                  <a:t>.</a:t>
                </a:r>
                <a:endParaRPr lang="el-GR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5153" y="2040589"/>
                <a:ext cx="8834717" cy="4886328"/>
              </a:xfrm>
              <a:blipFill rotWithShape="0">
                <a:blip r:embed="rId2"/>
                <a:stretch>
                  <a:fillRect l="-552" r="-2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Kecocokan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895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7918" y="1933012"/>
                <a:ext cx="8928847" cy="5019117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 err="1"/>
                  <a:t>Teorema</a:t>
                </a:r>
                <a:r>
                  <a:rPr lang="en-US" b="1" dirty="0"/>
                  <a:t> 12.2</a:t>
                </a:r>
                <a:r>
                  <a:rPr lang="en-US" dirty="0"/>
                  <a:t> (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)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Bilangan</a:t>
                </a:r>
                <a:r>
                  <a:rPr lang="en-US" dirty="0"/>
                  <a:t> yang </a:t>
                </a:r>
                <a:r>
                  <a:rPr lang="en-US" dirty="0" err="1"/>
                  <a:t>menunjukkan</a:t>
                </a:r>
                <a:r>
                  <a:rPr lang="en-US" dirty="0"/>
                  <a:t>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 chi-</a:t>
                </a:r>
                <a:r>
                  <a:rPr lang="en-US" dirty="0" err="1"/>
                  <a:t>kuadrat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banyaknya</a:t>
                </a:r>
                <a:r>
                  <a:rPr lang="en-US" dirty="0"/>
                  <a:t> </a:t>
                </a:r>
                <a:r>
                  <a:rPr lang="en-US" dirty="0" err="1"/>
                  <a:t>sel</a:t>
                </a:r>
                <a:r>
                  <a:rPr lang="en-US" dirty="0"/>
                  <a:t> </a:t>
                </a:r>
                <a:r>
                  <a:rPr lang="en-US" dirty="0" err="1"/>
                  <a:t>dikurangi</a:t>
                </a:r>
                <a:r>
                  <a:rPr lang="en-US" dirty="0"/>
                  <a:t> </a:t>
                </a:r>
                <a:r>
                  <a:rPr lang="en-US" dirty="0" err="1"/>
                  <a:t>banyaknya</a:t>
                </a:r>
                <a:r>
                  <a:rPr lang="en-US" dirty="0"/>
                  <a:t> </a:t>
                </a:r>
                <a:r>
                  <a:rPr lang="en-US" dirty="0" err="1"/>
                  <a:t>kuantitas</a:t>
                </a:r>
                <a:r>
                  <a:rPr lang="en-US" dirty="0"/>
                  <a:t> yang </a:t>
                </a:r>
                <a:r>
                  <a:rPr lang="en-US" dirty="0" err="1"/>
                  <a:t>diperoleh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data </a:t>
                </a:r>
                <a:r>
                  <a:rPr lang="en-US" dirty="0" err="1"/>
                  <a:t>amatan</a:t>
                </a:r>
                <a:r>
                  <a:rPr lang="en-US" dirty="0"/>
                  <a:t> yang </a:t>
                </a:r>
                <a:r>
                  <a:rPr lang="en-US" dirty="0" err="1"/>
                  <a:t>digunakan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menghitung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harapan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/>
                  <a:t>Dari </a:t>
                </a:r>
                <a:r>
                  <a:rPr lang="en-US" dirty="0" err="1"/>
                  <a:t>Teorema</a:t>
                </a:r>
                <a:r>
                  <a:rPr lang="en-US" dirty="0"/>
                  <a:t> 12.1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dilihat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</a:t>
                </a:r>
                <a:r>
                  <a:rPr lang="en-US" dirty="0" err="1"/>
                  <a:t>semakin</a:t>
                </a:r>
                <a:r>
                  <a:rPr lang="en-US" dirty="0"/>
                  <a:t> </a:t>
                </a:r>
                <a:r>
                  <a:rPr lang="en-US" dirty="0" err="1"/>
                  <a:t>kecil</a:t>
                </a:r>
                <a:r>
                  <a:rPr lang="en-US" dirty="0"/>
                  <a:t> </a:t>
                </a:r>
                <a:r>
                  <a:rPr lang="en-US" dirty="0" err="1"/>
                  <a:t>nilai-nilai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𝜒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menunjukkan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data yang </a:t>
                </a:r>
                <a:r>
                  <a:rPr lang="en-US" dirty="0" err="1"/>
                  <a:t>diamati</a:t>
                </a:r>
                <a:r>
                  <a:rPr lang="en-US" dirty="0"/>
                  <a:t> </a:t>
                </a:r>
                <a:r>
                  <a:rPr lang="en-US" dirty="0" err="1"/>
                  <a:t>semakin</a:t>
                </a:r>
                <a:r>
                  <a:rPr lang="en-US" dirty="0"/>
                  <a:t> </a:t>
                </a:r>
                <a:r>
                  <a:rPr lang="en-US" dirty="0" err="1"/>
                  <a:t>mendekati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yang </a:t>
                </a:r>
                <a:r>
                  <a:rPr lang="en-US" dirty="0" err="1"/>
                  <a:t>diteorikan</a:t>
                </a:r>
                <a:r>
                  <a:rPr lang="en-US" dirty="0"/>
                  <a:t>.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, H</a:t>
                </a:r>
                <a:r>
                  <a:rPr lang="en-US" baseline="-25000" dirty="0"/>
                  <a:t>0</a:t>
                </a:r>
                <a:r>
                  <a:rPr lang="en-US" dirty="0"/>
                  <a:t> yang </a:t>
                </a:r>
                <a:r>
                  <a:rPr lang="en-US" dirty="0" err="1"/>
                  <a:t>dirumuskan</a:t>
                </a:r>
                <a:r>
                  <a:rPr lang="en-US" dirty="0"/>
                  <a:t> </a:t>
                </a:r>
                <a:r>
                  <a:rPr lang="en-US" dirty="0" err="1"/>
                  <a:t>ialah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data </a:t>
                </a:r>
                <a:r>
                  <a:rPr lang="en-US" dirty="0" err="1"/>
                  <a:t>amatan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tertentu</a:t>
                </a:r>
                <a:r>
                  <a:rPr lang="en-US" dirty="0"/>
                  <a:t> yang </a:t>
                </a:r>
                <a:r>
                  <a:rPr lang="en-US" dirty="0" err="1"/>
                  <a:t>dihipotesiskan</a:t>
                </a:r>
                <a:r>
                  <a:rPr lang="en-US" dirty="0"/>
                  <a:t>.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daerah</a:t>
                </a:r>
                <a:r>
                  <a:rPr lang="en-US" dirty="0"/>
                  <a:t> </a:t>
                </a:r>
                <a:r>
                  <a:rPr lang="en-US" dirty="0" err="1"/>
                  <a:t>kritisnya</a:t>
                </a:r>
                <a:r>
                  <a:rPr lang="en-US" dirty="0"/>
                  <a:t> </a:t>
                </a:r>
                <a:r>
                  <a:rPr lang="en-US" dirty="0" err="1"/>
                  <a:t>ialah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DK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d>
                        <m:dPr>
                          <m:begChr m:val="{"/>
                          <m:endChr m:val="}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χ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| 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χ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&gt; </m:t>
                          </m:r>
                          <m:sSubSup>
                            <m:sSub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χ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α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;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v</m:t>
                              </m:r>
                            </m:sub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bSup>
                        </m:e>
                      </m:d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dengan</a:t>
                </a:r>
                <a:r>
                  <a:rPr lang="en-US" dirty="0"/>
                  <a:t> v =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</a:t>
                </a:r>
                <a:r>
                  <a:rPr lang="en-US" dirty="0"/>
                  <a:t>. </a:t>
                </a:r>
                <a:r>
                  <a:rPr lang="en-US" dirty="0" err="1"/>
                  <a:t>Jadi</a:t>
                </a:r>
                <a:r>
                  <a:rPr lang="en-US" dirty="0"/>
                  <a:t>,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,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hipotesisnya</a:t>
                </a:r>
                <a:r>
                  <a:rPr lang="en-US" dirty="0"/>
                  <a:t> </a:t>
                </a:r>
                <a:r>
                  <a:rPr lang="en-US" dirty="0" err="1"/>
                  <a:t>selalu</a:t>
                </a:r>
                <a:r>
                  <a:rPr lang="en-US" dirty="0"/>
                  <a:t> </a:t>
                </a:r>
                <a:r>
                  <a:rPr lang="en-US" dirty="0" err="1"/>
                  <a:t>menggunakan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satu</a:t>
                </a:r>
                <a:r>
                  <a:rPr lang="en-US" dirty="0"/>
                  <a:t> </a:t>
                </a:r>
                <a:r>
                  <a:rPr lang="en-US" dirty="0" err="1"/>
                  <a:t>ekor</a:t>
                </a:r>
                <a:r>
                  <a:rPr lang="en-US" dirty="0"/>
                  <a:t> </a:t>
                </a:r>
                <a:r>
                  <a:rPr lang="en-US" dirty="0" err="1"/>
                  <a:t>kanan</a:t>
                </a:r>
                <a:r>
                  <a:rPr lang="en-US" dirty="0"/>
                  <a:t>.</a:t>
                </a:r>
                <a:endParaRPr lang="el-GR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7918" y="1933012"/>
                <a:ext cx="8928847" cy="5019117"/>
              </a:xfrm>
              <a:blipFill rotWithShape="0">
                <a:blip r:embed="rId2"/>
                <a:stretch>
                  <a:fillRect l="-546" b="-12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Kecocokan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5557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7918" y="2040589"/>
                <a:ext cx="8928847" cy="4886328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Seperti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hipotesis</a:t>
                </a:r>
                <a:r>
                  <a:rPr lang="en-US" dirty="0"/>
                  <a:t> yang lain, data </a:t>
                </a:r>
                <a:r>
                  <a:rPr lang="en-US" dirty="0" err="1"/>
                  <a:t>amatan</a:t>
                </a:r>
                <a:r>
                  <a:rPr lang="en-US" dirty="0"/>
                  <a:t> yang </a:t>
                </a:r>
                <a:r>
                  <a:rPr lang="en-US" dirty="0" err="1"/>
                  <a:t>diperoleh</a:t>
                </a:r>
                <a:r>
                  <a:rPr lang="en-US" dirty="0"/>
                  <a:t> </a:t>
                </a:r>
                <a:r>
                  <a:rPr lang="en-US" dirty="0" err="1"/>
                  <a:t>merupakan</a:t>
                </a:r>
                <a:r>
                  <a:rPr lang="en-US" dirty="0"/>
                  <a:t> data </a:t>
                </a:r>
                <a:r>
                  <a:rPr lang="en-US" dirty="0" err="1"/>
                  <a:t>sampel</a:t>
                </a:r>
                <a:r>
                  <a:rPr lang="en-US" dirty="0"/>
                  <a:t> yang </a:t>
                </a:r>
                <a:r>
                  <a:rPr lang="en-US" dirty="0" err="1"/>
                  <a:t>diasumsikan</a:t>
                </a:r>
                <a:r>
                  <a:rPr lang="en-US" dirty="0"/>
                  <a:t> </a:t>
                </a:r>
                <a:r>
                  <a:rPr lang="en-US" dirty="0" err="1"/>
                  <a:t>berasal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suatu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 </a:t>
                </a:r>
                <a:r>
                  <a:rPr lang="en-US" dirty="0" err="1"/>
                  <a:t>tertentu</a:t>
                </a:r>
                <a:r>
                  <a:rPr lang="en-US" dirty="0"/>
                  <a:t>, </a:t>
                </a:r>
                <a:r>
                  <a:rPr lang="en-US" dirty="0" err="1"/>
                  <a:t>sehingga</a:t>
                </a:r>
                <a:r>
                  <a:rPr lang="en-US" dirty="0"/>
                  <a:t> yang </a:t>
                </a:r>
                <a:r>
                  <a:rPr lang="en-US" dirty="0" err="1"/>
                  <a:t>diuji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 </a:t>
                </a:r>
                <a:r>
                  <a:rPr lang="en-US" dirty="0" err="1"/>
                  <a:t>ialah</a:t>
                </a:r>
                <a:r>
                  <a:rPr lang="en-US" dirty="0"/>
                  <a:t> </a:t>
                </a:r>
                <a:r>
                  <a:rPr lang="en-US" dirty="0" err="1"/>
                  <a:t>apakah</a:t>
                </a:r>
                <a:r>
                  <a:rPr lang="en-US" dirty="0"/>
                  <a:t> </a:t>
                </a:r>
                <a:r>
                  <a:rPr lang="en-US" dirty="0" err="1"/>
                  <a:t>populasinya</a:t>
                </a:r>
                <a:r>
                  <a:rPr lang="en-US" dirty="0"/>
                  <a:t> </a:t>
                </a:r>
                <a:r>
                  <a:rPr lang="en-US" dirty="0" err="1"/>
                  <a:t>berdistribusi</a:t>
                </a:r>
                <a:r>
                  <a:rPr lang="en-US" dirty="0"/>
                  <a:t> </a:t>
                </a:r>
                <a:r>
                  <a:rPr lang="en-US" dirty="0" err="1"/>
                  <a:t>tertentu</a:t>
                </a:r>
                <a:r>
                  <a:rPr lang="en-US" dirty="0"/>
                  <a:t> </a:t>
                </a:r>
                <a:r>
                  <a:rPr lang="en-US" dirty="0" err="1"/>
                  <a:t>atau</a:t>
                </a:r>
                <a:r>
                  <a:rPr lang="en-US" dirty="0"/>
                  <a:t> </a:t>
                </a:r>
                <a:r>
                  <a:rPr lang="en-US" dirty="0" err="1"/>
                  <a:t>tidak</a:t>
                </a:r>
                <a:r>
                  <a:rPr lang="en-US" dirty="0"/>
                  <a:t>. Yang </a:t>
                </a:r>
                <a:r>
                  <a:rPr lang="en-US" dirty="0" err="1"/>
                  <a:t>tampaknya</a:t>
                </a:r>
                <a:r>
                  <a:rPr lang="en-US" dirty="0"/>
                  <a:t> </a:t>
                </a:r>
                <a:r>
                  <a:rPr lang="en-US" dirty="0" err="1"/>
                  <a:t>perlu</a:t>
                </a:r>
                <a:r>
                  <a:rPr lang="en-US" dirty="0"/>
                  <a:t> </a:t>
                </a:r>
                <a:r>
                  <a:rPr lang="en-US" dirty="0" err="1"/>
                  <a:t>dicermati</a:t>
                </a:r>
                <a:r>
                  <a:rPr lang="en-US" dirty="0"/>
                  <a:t> </a:t>
                </a:r>
                <a:r>
                  <a:rPr lang="en-US" dirty="0" err="1"/>
                  <a:t>benar-benar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cara</a:t>
                </a:r>
                <a:r>
                  <a:rPr lang="en-US" dirty="0"/>
                  <a:t> </a:t>
                </a:r>
                <a:r>
                  <a:rPr lang="en-US" dirty="0" err="1"/>
                  <a:t>menghitung</a:t>
                </a:r>
                <a:r>
                  <a:rPr lang="en-US" dirty="0"/>
                  <a:t>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 err="1"/>
                  <a:t>Uji</a:t>
                </a:r>
                <a:r>
                  <a:rPr lang="en-US" b="1" dirty="0"/>
                  <a:t> </a:t>
                </a:r>
                <a:r>
                  <a:rPr lang="en-US" b="1" dirty="0" err="1"/>
                  <a:t>Kecocokan</a:t>
                </a:r>
                <a:r>
                  <a:rPr lang="en-US" b="1" dirty="0"/>
                  <a:t> </a:t>
                </a:r>
                <a:r>
                  <a:rPr lang="en-US" b="1" dirty="0" err="1"/>
                  <a:t>untuk</a:t>
                </a:r>
                <a:r>
                  <a:rPr lang="en-US" b="1" dirty="0"/>
                  <a:t> </a:t>
                </a:r>
                <a:r>
                  <a:rPr lang="en-US" b="1" dirty="0" err="1"/>
                  <a:t>Distribusi</a:t>
                </a:r>
                <a:r>
                  <a:rPr lang="en-US" b="1" dirty="0"/>
                  <a:t> Uniform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Seperti</a:t>
                </a:r>
                <a:r>
                  <a:rPr lang="en-US" dirty="0"/>
                  <a:t> </a:t>
                </a:r>
                <a:r>
                  <a:rPr lang="en-US" dirty="0" err="1"/>
                  <a:t>diketahui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</a:t>
                </a:r>
                <a:r>
                  <a:rPr lang="en-US" dirty="0" err="1"/>
                  <a:t>sebuah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disebut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uniform </a:t>
                </a:r>
                <a:r>
                  <a:rPr lang="en-US" dirty="0" err="1"/>
                  <a:t>apabila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/>
                      <m:t>f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/>
                          <m:t>x</m:t>
                        </m:r>
                      </m:e>
                    </m:d>
                    <m:r>
                      <m:rPr>
                        <m:nor/>
                      </m:rPr>
                      <a:rPr lang="en-US"/>
                      <m:t> = 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/>
                          <m:t>C</m:t>
                        </m:r>
                      </m:den>
                    </m:f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dengan</a:t>
                </a:r>
                <a:r>
                  <a:rPr lang="en-US" dirty="0"/>
                  <a:t> C </a:t>
                </a:r>
                <a:r>
                  <a:rPr lang="en-US" dirty="0" err="1"/>
                  <a:t>konstanta</a:t>
                </a:r>
                <a:r>
                  <a:rPr lang="en-US" dirty="0"/>
                  <a:t> </a:t>
                </a:r>
                <a:r>
                  <a:rPr lang="en-US" dirty="0" err="1"/>
                  <a:t>tertentu</a:t>
                </a:r>
                <a:r>
                  <a:rPr lang="en-US" dirty="0"/>
                  <a:t>. </a:t>
                </a:r>
                <a:r>
                  <a:rPr lang="en-US" dirty="0" err="1"/>
                  <a:t>Tampak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menentukan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harapan</a:t>
                </a:r>
                <a:r>
                  <a:rPr lang="en-US" dirty="0"/>
                  <a:t> </a:t>
                </a:r>
                <a:r>
                  <a:rPr lang="en-US" dirty="0" err="1"/>
                  <a:t>hanya</a:t>
                </a:r>
                <a:r>
                  <a:rPr lang="en-US" dirty="0"/>
                  <a:t> </a:t>
                </a:r>
                <a:r>
                  <a:rPr lang="en-US" dirty="0" err="1"/>
                  <a:t>diperlukan</a:t>
                </a:r>
                <a:r>
                  <a:rPr lang="en-US" dirty="0"/>
                  <a:t> </a:t>
                </a:r>
                <a:r>
                  <a:rPr lang="en-US" dirty="0" err="1"/>
                  <a:t>satu</a:t>
                </a:r>
                <a:r>
                  <a:rPr lang="en-US" dirty="0"/>
                  <a:t> </a:t>
                </a:r>
                <a:r>
                  <a:rPr lang="en-US" dirty="0" err="1"/>
                  <a:t>kuantitas</a:t>
                </a:r>
                <a:r>
                  <a:rPr lang="en-US" dirty="0"/>
                  <a:t> </a:t>
                </a:r>
                <a:r>
                  <a:rPr lang="en-US" dirty="0" err="1"/>
                  <a:t>saja</a:t>
                </a:r>
                <a:r>
                  <a:rPr lang="en-US" dirty="0"/>
                  <a:t>, </a:t>
                </a:r>
                <a:r>
                  <a:rPr lang="en-US" dirty="0" err="1"/>
                  <a:t>yaitu</a:t>
                </a:r>
                <a:r>
                  <a:rPr lang="en-US" dirty="0"/>
                  <a:t> total </a:t>
                </a:r>
                <a:r>
                  <a:rPr lang="en-US" dirty="0" err="1"/>
                  <a:t>frekuensi</a:t>
                </a:r>
                <a:r>
                  <a:rPr lang="en-US" dirty="0"/>
                  <a:t>. </a:t>
                </a:r>
                <a:r>
                  <a:rPr lang="en-US" dirty="0" err="1"/>
                  <a:t>Oleh</a:t>
                </a:r>
                <a:r>
                  <a:rPr lang="en-US" dirty="0"/>
                  <a:t> </a:t>
                </a:r>
                <a:r>
                  <a:rPr lang="en-US" dirty="0" err="1"/>
                  <a:t>karena</a:t>
                </a:r>
                <a:r>
                  <a:rPr lang="en-US" dirty="0"/>
                  <a:t> </a:t>
                </a:r>
                <a:r>
                  <a:rPr lang="en-US" dirty="0" err="1"/>
                  <a:t>itu</a:t>
                </a:r>
                <a:r>
                  <a:rPr lang="en-US" dirty="0"/>
                  <a:t>,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kebebasannya</a:t>
                </a:r>
                <a:r>
                  <a:rPr lang="en-US" dirty="0"/>
                  <a:t> </a:t>
                </a:r>
                <a:r>
                  <a:rPr lang="en-US" dirty="0" err="1"/>
                  <a:t>ialah</a:t>
                </a:r>
                <a:r>
                  <a:rPr lang="en-US" dirty="0"/>
                  <a:t> (k – 1).</a:t>
                </a:r>
                <a:endParaRPr lang="el-GR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7918" y="2040589"/>
                <a:ext cx="8928847" cy="4886328"/>
              </a:xfrm>
              <a:blipFill rotWithShape="0">
                <a:blip r:embed="rId2"/>
                <a:stretch>
                  <a:fillRect l="-546" r="-5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Kecocokan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683658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094" y="2040589"/>
            <a:ext cx="8189259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12.13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pelemparan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dadu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120 kali, </a:t>
            </a:r>
            <a:r>
              <a:rPr lang="en-US" dirty="0" err="1"/>
              <a:t>diperoleh</a:t>
            </a:r>
            <a:r>
              <a:rPr lang="en-US" dirty="0"/>
              <a:t> data </a:t>
            </a:r>
            <a:r>
              <a:rPr lang="en-US" dirty="0" err="1"/>
              <a:t>berikut</a:t>
            </a:r>
            <a:r>
              <a:rPr lang="en-US" dirty="0"/>
              <a:t>. Mata </a:t>
            </a:r>
            <a:r>
              <a:rPr lang="en-US" dirty="0" err="1"/>
              <a:t>dadu</a:t>
            </a:r>
            <a:r>
              <a:rPr lang="en-US" dirty="0"/>
              <a:t> 1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20 kali,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dadu</a:t>
            </a:r>
            <a:r>
              <a:rPr lang="en-US" dirty="0"/>
              <a:t> 2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22 kali,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dadu</a:t>
            </a:r>
            <a:r>
              <a:rPr lang="en-US" dirty="0"/>
              <a:t> 3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17 kali,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dadu</a:t>
            </a:r>
            <a:r>
              <a:rPr lang="en-US" dirty="0"/>
              <a:t> 4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18 kali,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dadu</a:t>
            </a:r>
            <a:r>
              <a:rPr lang="en-US" dirty="0"/>
              <a:t> 5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19 kali,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dadu</a:t>
            </a:r>
            <a:r>
              <a:rPr lang="en-US" dirty="0"/>
              <a:t> 6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24 kali. </a:t>
            </a:r>
            <a:r>
              <a:rPr lang="en-US" dirty="0" err="1"/>
              <a:t>Ujilah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sebaran</a:t>
            </a:r>
            <a:r>
              <a:rPr lang="en-US" dirty="0"/>
              <a:t> data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memenuhi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uniform,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5%.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Kecocokan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16347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1971672"/>
            <a:ext cx="8458199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Sering</a:t>
            </a:r>
            <a:r>
              <a:rPr lang="en-US" dirty="0"/>
              <a:t> kali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diuji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yang </a:t>
            </a:r>
            <a:r>
              <a:rPr lang="en-US" dirty="0" err="1"/>
              <a:t>berdistribusi</a:t>
            </a:r>
            <a:r>
              <a:rPr lang="en-US" dirty="0"/>
              <a:t> normal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.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normal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disingkat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normalitas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12.1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dilihat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beda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(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lain,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 yang </a:t>
            </a:r>
            <a:r>
              <a:rPr lang="en-US" dirty="0" err="1"/>
              <a:t>dibahas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bab</a:t>
            </a:r>
            <a:r>
              <a:rPr lang="en-US" dirty="0"/>
              <a:t> </a:t>
            </a:r>
            <a:r>
              <a:rPr lang="en-US" dirty="0" err="1"/>
              <a:t>selanjutnya</a:t>
            </a:r>
            <a:r>
              <a:rPr lang="en-US" dirty="0"/>
              <a:t>) </a:t>
            </a:r>
            <a:r>
              <a:rPr lang="en-US" dirty="0" err="1"/>
              <a:t>mensyaratkan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yang </a:t>
            </a:r>
            <a:r>
              <a:rPr lang="en-US" dirty="0" err="1"/>
              <a:t>berdistribusi</a:t>
            </a:r>
            <a:r>
              <a:rPr lang="en-US" dirty="0"/>
              <a:t> normal.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praktik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yang </a:t>
            </a:r>
            <a:r>
              <a:rPr lang="en-US" dirty="0" err="1"/>
              <a:t>sesungguhnya</a:t>
            </a:r>
            <a:r>
              <a:rPr lang="en-US" dirty="0"/>
              <a:t>, </a:t>
            </a:r>
            <a:r>
              <a:rPr lang="en-US" dirty="0" err="1"/>
              <a:t>normalitas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lagi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diasumsikan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dipersyaratkan</a:t>
            </a:r>
            <a:r>
              <a:rPr lang="en-US" dirty="0"/>
              <a:t>. </a:t>
            </a:r>
            <a:r>
              <a:rPr lang="en-US" dirty="0" err="1"/>
              <a:t>Artinya</a:t>
            </a:r>
            <a:r>
              <a:rPr lang="en-US" dirty="0"/>
              <a:t>,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beda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,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ditunjukkan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sampelnya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yang </a:t>
            </a:r>
            <a:r>
              <a:rPr lang="en-US" dirty="0" err="1"/>
              <a:t>berdistribusi</a:t>
            </a:r>
            <a:r>
              <a:rPr lang="en-US" dirty="0"/>
              <a:t> normal.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Normalitas</a:t>
            </a:r>
            <a:r>
              <a:rPr lang="en-US" dirty="0"/>
              <a:t> </a:t>
            </a:r>
            <a:r>
              <a:rPr lang="en-US" dirty="0" err="1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82103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2012013"/>
            <a:ext cx="8458199" cy="484598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/>
              <a:t>Ada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normalitas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, </a:t>
            </a:r>
            <a:r>
              <a:rPr lang="en-US" dirty="0" err="1"/>
              <a:t>antara</a:t>
            </a:r>
            <a:r>
              <a:rPr lang="en-US" dirty="0"/>
              <a:t> lain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random chi-</a:t>
            </a:r>
            <a:r>
              <a:rPr lang="en-US" dirty="0" err="1"/>
              <a:t>kuadrat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Lilliefors</a:t>
            </a:r>
            <a:r>
              <a:rPr lang="en-US" dirty="0"/>
              <a:t>. </a:t>
            </a:r>
            <a:r>
              <a:rPr lang="en-US" dirty="0" err="1"/>
              <a:t>Uji</a:t>
            </a:r>
            <a:r>
              <a:rPr lang="en-US" dirty="0"/>
              <a:t> yang </a:t>
            </a:r>
            <a:r>
              <a:rPr lang="en-US" dirty="0" err="1"/>
              <a:t>pertama</a:t>
            </a:r>
            <a:r>
              <a:rPr lang="en-US" dirty="0"/>
              <a:t> </a:t>
            </a:r>
            <a:r>
              <a:rPr lang="en-US" dirty="0" err="1"/>
              <a:t>dikatakan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parametrik</a:t>
            </a:r>
            <a:r>
              <a:rPr lang="en-US" dirty="0"/>
              <a:t>,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penaksir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;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yang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non-</a:t>
            </a:r>
            <a:r>
              <a:rPr lang="en-US" dirty="0" err="1"/>
              <a:t>parametrik</a:t>
            </a:r>
            <a:r>
              <a:rPr lang="en-US" dirty="0"/>
              <a:t>.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Normalitas</a:t>
            </a:r>
            <a:r>
              <a:rPr lang="en-US" dirty="0"/>
              <a:t> </a:t>
            </a:r>
            <a:r>
              <a:rPr lang="en-US" dirty="0" err="1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92808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2012013"/>
            <a:ext cx="8458199" cy="484598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Uji</a:t>
            </a:r>
            <a:r>
              <a:rPr lang="en-US" b="1" dirty="0"/>
              <a:t> </a:t>
            </a:r>
            <a:r>
              <a:rPr lang="en-US" b="1" dirty="0" err="1"/>
              <a:t>Normalitas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Chi-</a:t>
            </a:r>
            <a:r>
              <a:rPr lang="en-US" b="1" dirty="0" err="1"/>
              <a:t>Kuadrat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kenormalan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Teorema</a:t>
            </a:r>
            <a:r>
              <a:rPr lang="en-US" dirty="0"/>
              <a:t> 12.1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Teorema</a:t>
            </a:r>
            <a:r>
              <a:rPr lang="en-US" dirty="0"/>
              <a:t> 12.2.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harapan</a:t>
            </a:r>
            <a:r>
              <a:rPr lang="en-US" dirty="0"/>
              <a:t>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kuantitas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total,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derajat</a:t>
            </a:r>
            <a:r>
              <a:rPr lang="en-US" dirty="0"/>
              <a:t> </a:t>
            </a:r>
            <a:r>
              <a:rPr lang="en-US" dirty="0" err="1"/>
              <a:t>kebebasannya</a:t>
            </a:r>
            <a:r>
              <a:rPr lang="en-US" dirty="0"/>
              <a:t> </a:t>
            </a:r>
            <a:r>
              <a:rPr lang="en-US" dirty="0" err="1"/>
              <a:t>ialah</a:t>
            </a:r>
            <a:r>
              <a:rPr lang="en-US" dirty="0"/>
              <a:t> (k – 3).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datanya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dinyatakan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data </a:t>
            </a:r>
            <a:r>
              <a:rPr lang="en-US" dirty="0" err="1"/>
              <a:t>bergolong</a:t>
            </a:r>
            <a:r>
              <a:rPr lang="en-US" dirty="0"/>
              <a:t>. </a:t>
            </a:r>
            <a:r>
              <a:rPr lang="en-US" dirty="0" err="1"/>
              <a:t>Prinsip</a:t>
            </a:r>
            <a:r>
              <a:rPr lang="en-US" dirty="0"/>
              <a:t> yang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ialah</a:t>
            </a:r>
            <a:r>
              <a:rPr lang="en-US" dirty="0"/>
              <a:t> </a:t>
            </a:r>
            <a:r>
              <a:rPr lang="en-US" dirty="0" err="1"/>
              <a:t>membandingkan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histogram data </a:t>
            </a:r>
            <a:r>
              <a:rPr lang="en-US" dirty="0" err="1"/>
              <a:t>amatan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histogram yang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poligon</a:t>
            </a:r>
            <a:r>
              <a:rPr lang="en-US" dirty="0"/>
              <a:t> </a:t>
            </a:r>
            <a:r>
              <a:rPr lang="en-US" dirty="0" err="1"/>
              <a:t>frekuensinya</a:t>
            </a:r>
            <a:r>
              <a:rPr lang="en-US" dirty="0"/>
              <a:t> </a:t>
            </a:r>
            <a:r>
              <a:rPr lang="en-US" dirty="0" err="1"/>
              <a:t>mendekati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normal.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Normalitas</a:t>
            </a:r>
            <a:r>
              <a:rPr lang="en-US" dirty="0"/>
              <a:t> </a:t>
            </a:r>
            <a:r>
              <a:rPr lang="en-US" dirty="0" err="1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349624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1864096"/>
            <a:ext cx="8458199" cy="496701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err="1"/>
              <a:t>Contoh</a:t>
            </a:r>
            <a:r>
              <a:rPr lang="en-US" b="1" dirty="0"/>
              <a:t> 12.4</a:t>
            </a:r>
            <a:endParaRPr lang="en-US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berat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 </a:t>
            </a:r>
            <a:r>
              <a:rPr lang="en-US" dirty="0" err="1"/>
              <a:t>siswa-siswa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XII SMA “</a:t>
            </a:r>
            <a:r>
              <a:rPr lang="en-US" dirty="0" err="1"/>
              <a:t>Entah-Mana</a:t>
            </a:r>
            <a:r>
              <a:rPr lang="en-US" dirty="0"/>
              <a:t>” </a:t>
            </a:r>
            <a:r>
              <a:rPr lang="en-US" dirty="0" err="1"/>
              <a:t>berdistribusi</a:t>
            </a:r>
            <a:r>
              <a:rPr lang="en-US" dirty="0"/>
              <a:t> normal,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random 100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populasinya</a:t>
            </a:r>
            <a:r>
              <a:rPr lang="en-US" dirty="0"/>
              <a:t>. </a:t>
            </a:r>
            <a:r>
              <a:rPr lang="en-US" dirty="0" err="1"/>
              <a:t>Berat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ditampilkan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data </a:t>
            </a:r>
            <a:r>
              <a:rPr lang="en-US" dirty="0" err="1"/>
              <a:t>bergolong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berdistribusi</a:t>
            </a:r>
            <a:r>
              <a:rPr lang="en-US" dirty="0"/>
              <a:t> normal?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Normalitas</a:t>
            </a:r>
            <a:r>
              <a:rPr lang="en-US" dirty="0"/>
              <a:t> </a:t>
            </a:r>
            <a:r>
              <a:rPr lang="en-US" dirty="0" err="1"/>
              <a:t>Populasi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858794"/>
              </p:ext>
            </p:extLst>
          </p:nvPr>
        </p:nvGraphicFramePr>
        <p:xfrm>
          <a:off x="2578639" y="3953436"/>
          <a:ext cx="3714584" cy="2116328"/>
        </p:xfrm>
        <a:graphic>
          <a:graphicData uri="http://schemas.openxmlformats.org/drawingml/2006/table">
            <a:tbl>
              <a:tblPr firstRow="1" firstCol="1" bandRow="1"/>
              <a:tblGrid>
                <a:gridCol w="2138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61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35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Berat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Badan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(Kilogram)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Frekuensi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10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 – 62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 – 65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 – 68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69 – 71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72 – 74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810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76518" y="2012013"/>
                <a:ext cx="8458199" cy="4845987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b="1" dirty="0" err="1"/>
                  <a:t>Uji</a:t>
                </a:r>
                <a:r>
                  <a:rPr lang="en-US" sz="1700" b="1" dirty="0"/>
                  <a:t> </a:t>
                </a:r>
                <a:r>
                  <a:rPr lang="en-US" sz="1700" b="1" dirty="0" err="1"/>
                  <a:t>Normalitas</a:t>
                </a:r>
                <a:r>
                  <a:rPr lang="en-US" sz="1700" b="1" dirty="0"/>
                  <a:t> </a:t>
                </a:r>
                <a:r>
                  <a:rPr lang="en-US" sz="1700" b="1" dirty="0" err="1"/>
                  <a:t>dengan</a:t>
                </a:r>
                <a:r>
                  <a:rPr lang="en-US" sz="1700" b="1" dirty="0"/>
                  <a:t> </a:t>
                </a:r>
                <a:r>
                  <a:rPr lang="en-US" sz="1700" b="1" dirty="0" err="1"/>
                  <a:t>Metode</a:t>
                </a:r>
                <a:r>
                  <a:rPr lang="en-US" sz="1700" b="1" dirty="0"/>
                  <a:t> </a:t>
                </a:r>
                <a:r>
                  <a:rPr lang="en-US" sz="1700" b="1" dirty="0" err="1"/>
                  <a:t>Lilliefors</a:t>
                </a:r>
                <a:endParaRPr lang="en-US" sz="17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 err="1"/>
                  <a:t>Uji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normalitas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dengan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metode</a:t>
                </a:r>
                <a:r>
                  <a:rPr lang="en-US" sz="1700" dirty="0"/>
                  <a:t> </a:t>
                </a:r>
                <a:r>
                  <a:rPr lang="en-US" sz="1700" dirty="0" err="1"/>
                  <a:t>Lilliefors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digunakan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apabila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datanya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tidak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dalam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distribusi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frekuensi</a:t>
                </a:r>
                <a:r>
                  <a:rPr lang="en-US" sz="1700" dirty="0"/>
                  <a:t> data </a:t>
                </a:r>
                <a:r>
                  <a:rPr lang="en-US" sz="1700" dirty="0" err="1"/>
                  <a:t>bergolong</a:t>
                </a:r>
                <a:r>
                  <a:rPr lang="en-US" sz="1700" dirty="0"/>
                  <a:t>. </a:t>
                </a:r>
                <a:r>
                  <a:rPr lang="en-US" sz="1700" dirty="0" err="1"/>
                  <a:t>Pada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metode</a:t>
                </a:r>
                <a:r>
                  <a:rPr lang="en-US" sz="1700" dirty="0"/>
                  <a:t> </a:t>
                </a:r>
                <a:r>
                  <a:rPr lang="en-US" sz="1700" dirty="0" err="1"/>
                  <a:t>Lilliefors</a:t>
                </a:r>
                <a:r>
                  <a:rPr lang="en-US" sz="1700" dirty="0"/>
                  <a:t>, </a:t>
                </a:r>
                <a:r>
                  <a:rPr lang="en-US" sz="1700" dirty="0" err="1"/>
                  <a:t>setiap</a:t>
                </a:r>
                <a:r>
                  <a:rPr lang="en-US" sz="1700" dirty="0"/>
                  <a:t> data X</a:t>
                </a:r>
                <a:r>
                  <a:rPr lang="en-US" sz="1700" baseline="-25000" dirty="0"/>
                  <a:t>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diubah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menjadi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bilangan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baku</a:t>
                </a:r>
                <a:r>
                  <a:rPr lang="en-US" sz="1700" dirty="0"/>
                  <a:t> </a:t>
                </a:r>
                <a:r>
                  <a:rPr lang="en-US" sz="1700" dirty="0" err="1"/>
                  <a:t>z</a:t>
                </a:r>
                <a:r>
                  <a:rPr lang="en-US" sz="1700" baseline="-25000" dirty="0" err="1"/>
                  <a:t>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dengan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transformasi</a:t>
                </a:r>
                <a:r>
                  <a:rPr lang="en-US" sz="1700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7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 sz="1700"/>
                            <m:t>z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 sz="1700"/>
                            <m:t>i</m:t>
                          </m:r>
                        </m:sub>
                      </m:sSub>
                      <m:r>
                        <m:rPr>
                          <m:nor/>
                        </m:rPr>
                        <a:rPr lang="en-US" sz="1700"/>
                        <m:t>=</m:t>
                      </m:r>
                      <m:f>
                        <m:fPr>
                          <m:ctrlPr>
                            <a:rPr lang="en-US" sz="17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7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700"/>
                                <m:t>X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700"/>
                                <m:t>i</m:t>
                              </m:r>
                            </m:sub>
                          </m:sSub>
                          <m:r>
                            <a:rPr lang="en-US" sz="1700" i="1">
                              <a:latin typeface="Cambria Math" panose="02040503050406030204" pitchFamily="18" charset="0"/>
                            </a:rPr>
                            <m:t>−</m:t>
                          </m:r>
                          <m:acc>
                            <m:accPr>
                              <m:chr m:val="̅"/>
                              <m:ctrlPr>
                                <a:rPr lang="en-US" sz="17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nor/>
                                </m:rPr>
                                <a:rPr lang="en-US" sz="1700"/>
                                <m:t>X</m:t>
                              </m:r>
                            </m:e>
                          </m:acc>
                        </m:num>
                        <m:den>
                          <m:r>
                            <m:rPr>
                              <m:nor/>
                            </m:rPr>
                            <a:rPr lang="en-US" sz="1700"/>
                            <m:t>s</m:t>
                          </m:r>
                        </m:den>
                      </m:f>
                    </m:oMath>
                  </m:oMathPara>
                </a14:m>
                <a:endParaRPr lang="en-US" sz="17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 err="1"/>
                  <a:t>Statistik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uji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untuk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metode</a:t>
                </a:r>
                <a:r>
                  <a:rPr lang="en-US" sz="1700" dirty="0"/>
                  <a:t> </a:t>
                </a:r>
                <a:r>
                  <a:rPr lang="en-US" sz="1700" dirty="0" err="1"/>
                  <a:t>ini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ialah</a:t>
                </a:r>
                <a:r>
                  <a:rPr lang="en-US" sz="1700" dirty="0"/>
                  <a:t>:</a:t>
                </a:r>
              </a:p>
              <a:p>
                <a:pPr marL="0" indent="0" algn="ctr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/>
                  <a:t>L = </a:t>
                </a:r>
                <a:r>
                  <a:rPr lang="en-US" sz="1700" dirty="0" err="1"/>
                  <a:t>Maks</a:t>
                </a:r>
                <a:r>
                  <a:rPr lang="en-US" sz="1700" dirty="0"/>
                  <a:t> |F(</a:t>
                </a:r>
                <a:r>
                  <a:rPr lang="en-US" sz="1700" dirty="0" err="1"/>
                  <a:t>z</a:t>
                </a:r>
                <a:r>
                  <a:rPr lang="en-US" sz="1700" baseline="-25000" dirty="0" err="1"/>
                  <a:t>i</a:t>
                </a:r>
                <a:r>
                  <a:rPr lang="en-US" sz="1700" dirty="0"/>
                  <a:t>) – S(</a:t>
                </a:r>
                <a:r>
                  <a:rPr lang="en-US" sz="1700" dirty="0" err="1"/>
                  <a:t>z</a:t>
                </a:r>
                <a:r>
                  <a:rPr lang="en-US" sz="1700" baseline="-25000" dirty="0" err="1"/>
                  <a:t>i</a:t>
                </a:r>
                <a:r>
                  <a:rPr lang="en-US" sz="1700" dirty="0"/>
                  <a:t>)|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 err="1"/>
                  <a:t>dengan</a:t>
                </a:r>
                <a:endParaRPr lang="en-US" sz="1700" dirty="0"/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1700"/>
                      <m:t>F</m:t>
                    </m:r>
                    <m:d>
                      <m:dPr>
                        <m:ctrlPr>
                          <a:rPr lang="en-US" sz="17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17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 sz="1700"/>
                              <m:t>z</m:t>
                            </m:r>
                          </m:e>
                          <m:sub>
                            <m:r>
                              <m:rPr>
                                <m:nor/>
                              </m:rPr>
                              <a:rPr lang="en-US" sz="1700"/>
                              <m:t>i</m:t>
                            </m:r>
                          </m:sub>
                        </m:sSub>
                      </m:e>
                    </m:d>
                    <m:r>
                      <m:rPr>
                        <m:nor/>
                      </m:rPr>
                      <a:rPr lang="en-US" sz="1700"/>
                      <m:t> = </m:t>
                    </m:r>
                    <m:r>
                      <m:rPr>
                        <m:nor/>
                      </m:rPr>
                      <a:rPr lang="en-US" sz="1700"/>
                      <m:t>P</m:t>
                    </m:r>
                    <m:d>
                      <m:dPr>
                        <m:ctrlPr>
                          <a:rPr lang="en-US" sz="17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sz="1700"/>
                          <m:t>Z</m:t>
                        </m:r>
                        <m:r>
                          <m:rPr>
                            <m:nor/>
                          </m:rPr>
                          <a:rPr lang="en-US" sz="1700"/>
                          <m:t> ≤ </m:t>
                        </m:r>
                        <m:sSub>
                          <m:sSubPr>
                            <m:ctrlPr>
                              <a:rPr lang="en-US" sz="17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 sz="1700"/>
                              <m:t>z</m:t>
                            </m:r>
                          </m:e>
                          <m:sub>
                            <m:r>
                              <m:rPr>
                                <m:nor/>
                              </m:rPr>
                              <a:rPr lang="en-US" sz="1700"/>
                              <m:t>i</m:t>
                            </m:r>
                          </m:sub>
                        </m:sSub>
                      </m:e>
                    </m:d>
                    <m:r>
                      <m:rPr>
                        <m:nor/>
                      </m:rPr>
                      <a:rPr lang="en-US" sz="1700"/>
                      <m:t>; </m:t>
                    </m:r>
                    <m:r>
                      <m:rPr>
                        <m:nor/>
                      </m:rPr>
                      <a:rPr lang="en-US" sz="1700" b="0" i="0" smtClean="0"/>
                      <m:t>  </m:t>
                    </m:r>
                    <m:r>
                      <m:rPr>
                        <m:nor/>
                      </m:rPr>
                      <a:rPr lang="en-US" sz="1700"/>
                      <m:t>Z</m:t>
                    </m:r>
                    <m:r>
                      <m:rPr>
                        <m:nor/>
                      </m:rPr>
                      <a:rPr lang="en-US" sz="1700"/>
                      <m:t> ~ </m:t>
                    </m:r>
                    <m:r>
                      <m:rPr>
                        <m:nor/>
                      </m:rPr>
                      <a:rPr lang="en-US" sz="1700"/>
                      <m:t>N</m:t>
                    </m:r>
                    <m:r>
                      <m:rPr>
                        <m:nor/>
                      </m:rPr>
                      <a:rPr lang="en-US" sz="1700"/>
                      <m:t>(0,1);   </m:t>
                    </m:r>
                    <m:r>
                      <m:rPr>
                        <m:nor/>
                      </m:rPr>
                      <a:rPr lang="en-US" sz="1700"/>
                      <m:t>S</m:t>
                    </m:r>
                    <m:d>
                      <m:dPr>
                        <m:ctrlPr>
                          <a:rPr lang="en-US" sz="17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17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 sz="1700"/>
                              <m:t>z</m:t>
                            </m:r>
                          </m:e>
                          <m:sub>
                            <m:r>
                              <m:rPr>
                                <m:nor/>
                              </m:rPr>
                              <a:rPr lang="en-US" sz="1700"/>
                              <m:t>i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1700" dirty="0"/>
                  <a:t> = </a:t>
                </a:r>
                <a:r>
                  <a:rPr lang="en-US" sz="1700" dirty="0" err="1"/>
                  <a:t>proporsi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cacah</a:t>
                </a:r>
                <a:r>
                  <a:rPr lang="en-US" sz="1700" dirty="0"/>
                  <a:t> Z ≤ </a:t>
                </a:r>
                <a:r>
                  <a:rPr lang="en-US" sz="1700" dirty="0" err="1"/>
                  <a:t>z</a:t>
                </a:r>
                <a:r>
                  <a:rPr lang="en-US" sz="1700" baseline="-25000" dirty="0" err="1"/>
                  <a:t>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terhadap</a:t>
                </a:r>
                <a:r>
                  <a:rPr lang="en-US" sz="1700" dirty="0"/>
                  <a:t> </a:t>
                </a:r>
                <a:r>
                  <a:rPr lang="en-US" sz="1700" dirty="0" err="1"/>
                  <a:t>seluruh</a:t>
                </a:r>
                <a:r>
                  <a:rPr lang="en-US" sz="1700" dirty="0"/>
                  <a:t> z</a:t>
                </a:r>
              </a:p>
              <a:p>
                <a:pPr marL="0" indent="0">
                  <a:buNone/>
                </a:pPr>
                <a:r>
                  <a:rPr lang="en-US" sz="1700" dirty="0" err="1"/>
                  <a:t>Sebagai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daerah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kritis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untuk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uji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ini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ialah</a:t>
                </a:r>
                <a:r>
                  <a:rPr lang="en-US" sz="1700" dirty="0"/>
                  <a:t>:</a:t>
                </a:r>
              </a:p>
              <a:p>
                <a:pPr marL="0" indent="0">
                  <a:buNone/>
                </a:pPr>
                <a:r>
                  <a:rPr lang="en-US" sz="1700" dirty="0"/>
                  <a:t>DK = {L | L &gt; L</a:t>
                </a:r>
                <a:r>
                  <a:rPr lang="el-GR" sz="17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en-US" sz="1700" baseline="-25000" dirty="0"/>
                  <a:t>; n</a:t>
                </a:r>
                <a:r>
                  <a:rPr lang="en-US" sz="1700" dirty="0"/>
                  <a:t>} </a:t>
                </a:r>
                <a:r>
                  <a:rPr lang="en-US" sz="1700" dirty="0" err="1"/>
                  <a:t>dengan</a:t>
                </a:r>
                <a:r>
                  <a:rPr lang="en-US" sz="1700" dirty="0"/>
                  <a:t> n </a:t>
                </a:r>
                <a:r>
                  <a:rPr lang="en-US" sz="1700" dirty="0" err="1"/>
                  <a:t>adalah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ukuran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sampel</a:t>
                </a:r>
                <a:r>
                  <a:rPr lang="en-US" sz="1700" dirty="0"/>
                  <a:t>.</a:t>
                </a:r>
              </a:p>
              <a:p>
                <a:pPr marL="0" indent="0">
                  <a:buNone/>
                </a:pPr>
                <a:r>
                  <a:rPr lang="en-US" sz="1700" dirty="0" err="1"/>
                  <a:t>Untuk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beberapa</a:t>
                </a:r>
                <a:r>
                  <a:rPr lang="en-US" sz="1700" dirty="0"/>
                  <a:t> </a:t>
                </a:r>
                <a:r>
                  <a:rPr lang="en-US" sz="17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dan</a:t>
                </a:r>
                <a:r>
                  <a:rPr lang="en-US" sz="1700" dirty="0"/>
                  <a:t> n, </a:t>
                </a:r>
                <a:r>
                  <a:rPr lang="en-US" sz="1700" dirty="0" err="1"/>
                  <a:t>nilai</a:t>
                </a:r>
                <a:r>
                  <a:rPr lang="en-US" sz="1700" dirty="0"/>
                  <a:t> L</a:t>
                </a:r>
                <a:r>
                  <a:rPr lang="en-US" sz="1700" baseline="-25000" dirty="0"/>
                  <a:t>α; 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dapat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dilihat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pada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tabel</a:t>
                </a:r>
                <a:r>
                  <a:rPr lang="en-US" sz="1700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6518" y="2012013"/>
                <a:ext cx="8458199" cy="4845987"/>
              </a:xfrm>
              <a:blipFill>
                <a:blip r:embed="rId2"/>
                <a:stretch>
                  <a:fillRect l="-505" b="-13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Normalitas</a:t>
            </a:r>
            <a:r>
              <a:rPr lang="en-US" dirty="0"/>
              <a:t> </a:t>
            </a:r>
            <a:r>
              <a:rPr lang="en-US" dirty="0" err="1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3989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2012013"/>
            <a:ext cx="8458199" cy="48459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 err="1"/>
              <a:t>Contoh</a:t>
            </a:r>
            <a:r>
              <a:rPr lang="en-US" b="1" dirty="0"/>
              <a:t> 12.15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berukuran</a:t>
            </a:r>
            <a:r>
              <a:rPr lang="en-US" dirty="0"/>
              <a:t> 6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random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 </a:t>
            </a:r>
            <a:r>
              <a:rPr lang="en-US" dirty="0" err="1"/>
              <a:t>Keenam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4	0	8	6	14	10</a:t>
            </a:r>
          </a:p>
          <a:p>
            <a:pPr marL="0" indent="0">
              <a:buNone/>
            </a:pP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ujilah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yang </a:t>
            </a:r>
            <a:r>
              <a:rPr lang="en-US" dirty="0" err="1"/>
              <a:t>mengatakan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yang </a:t>
            </a:r>
            <a:r>
              <a:rPr lang="en-US" dirty="0" err="1"/>
              <a:t>berdistribusi</a:t>
            </a:r>
            <a:r>
              <a:rPr lang="en-US" dirty="0"/>
              <a:t> normal!</a:t>
            </a:r>
          </a:p>
          <a:p>
            <a:pPr marL="0" indent="0">
              <a:buNone/>
            </a:pPr>
            <a:r>
              <a:rPr lang="en-US" b="1" dirty="0" err="1"/>
              <a:t>Contoh</a:t>
            </a:r>
            <a:r>
              <a:rPr lang="en-US" b="1" dirty="0"/>
              <a:t> 12.16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yang </a:t>
            </a:r>
            <a:r>
              <a:rPr lang="en-US" dirty="0" err="1"/>
              <a:t>berukuran</a:t>
            </a:r>
            <a:r>
              <a:rPr lang="en-US" dirty="0"/>
              <a:t> 20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30	40	50	54	56	56	56	58	60	66</a:t>
            </a:r>
          </a:p>
          <a:p>
            <a:pPr marL="0" indent="0">
              <a:buNone/>
            </a:pPr>
            <a:r>
              <a:rPr lang="en-US" dirty="0"/>
              <a:t>68	72	76	76	76	76	78	78	84	88</a:t>
            </a:r>
          </a:p>
          <a:p>
            <a:pPr marL="0" indent="0">
              <a:buNone/>
            </a:pP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ujilah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yang </a:t>
            </a:r>
            <a:r>
              <a:rPr lang="en-US" dirty="0" err="1"/>
              <a:t>mengatakan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yang </a:t>
            </a:r>
            <a:r>
              <a:rPr lang="en-US" dirty="0" err="1"/>
              <a:t>berdistribusi</a:t>
            </a:r>
            <a:r>
              <a:rPr lang="en-US" dirty="0"/>
              <a:t> normal!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Normalitas</a:t>
            </a:r>
            <a:r>
              <a:rPr lang="en-US" dirty="0"/>
              <a:t> </a:t>
            </a:r>
            <a:r>
              <a:rPr lang="en-US" dirty="0" err="1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374711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2012013"/>
            <a:ext cx="8458199" cy="484598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Prosedur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kecocokan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chi-</a:t>
            </a:r>
            <a:r>
              <a:rPr lang="en-US" dirty="0" err="1"/>
              <a:t>kuadrat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yang </a:t>
            </a:r>
            <a:r>
              <a:rPr lang="en-US" dirty="0" err="1"/>
              <a:t>dibicarakan</a:t>
            </a:r>
            <a:r>
              <a:rPr lang="en-US" dirty="0"/>
              <a:t> di </a:t>
            </a:r>
            <a:r>
              <a:rPr lang="en-US" dirty="0" err="1"/>
              <a:t>muka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independen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Perhatikanlah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i="1" dirty="0" err="1"/>
              <a:t>uji</a:t>
            </a:r>
            <a:r>
              <a:rPr lang="en-US" i="1" dirty="0"/>
              <a:t> </a:t>
            </a:r>
            <a:r>
              <a:rPr lang="en-US" i="1" dirty="0" err="1"/>
              <a:t>ini</a:t>
            </a:r>
            <a:r>
              <a:rPr lang="en-US" i="1" dirty="0"/>
              <a:t> </a:t>
            </a:r>
            <a:r>
              <a:rPr lang="en-US" i="1" dirty="0" err="1"/>
              <a:t>bukan</a:t>
            </a:r>
            <a:r>
              <a:rPr lang="en-US" i="1" dirty="0"/>
              <a:t> </a:t>
            </a:r>
            <a:r>
              <a:rPr lang="en-US" i="1" dirty="0" err="1"/>
              <a:t>untuk</a:t>
            </a:r>
            <a:r>
              <a:rPr lang="en-US" i="1" dirty="0"/>
              <a:t> </a:t>
            </a:r>
            <a:r>
              <a:rPr lang="en-US" i="1" dirty="0" err="1"/>
              <a:t>menguji</a:t>
            </a:r>
            <a:r>
              <a:rPr lang="en-US" i="1" dirty="0"/>
              <a:t> </a:t>
            </a:r>
            <a:r>
              <a:rPr lang="en-US" i="1" dirty="0" err="1"/>
              <a:t>apakah</a:t>
            </a:r>
            <a:r>
              <a:rPr lang="en-US" i="1" dirty="0"/>
              <a:t> </a:t>
            </a:r>
            <a:r>
              <a:rPr lang="en-US" i="1" dirty="0" err="1"/>
              <a:t>dua</a:t>
            </a:r>
            <a:r>
              <a:rPr lang="en-US" i="1" dirty="0"/>
              <a:t> </a:t>
            </a:r>
            <a:r>
              <a:rPr lang="en-US" i="1" dirty="0" err="1"/>
              <a:t>populasi</a:t>
            </a:r>
            <a:r>
              <a:rPr lang="en-US" i="1" dirty="0"/>
              <a:t> </a:t>
            </a:r>
            <a:r>
              <a:rPr lang="en-US" i="1" dirty="0" err="1"/>
              <a:t>saling</a:t>
            </a:r>
            <a:r>
              <a:rPr lang="en-US" i="1" dirty="0"/>
              <a:t> </a:t>
            </a:r>
            <a:r>
              <a:rPr lang="en-US" i="1" dirty="0" err="1"/>
              <a:t>independen</a:t>
            </a:r>
            <a:r>
              <a:rPr lang="en-US" i="1" dirty="0"/>
              <a:t> </a:t>
            </a:r>
            <a:r>
              <a:rPr lang="en-US" i="1" dirty="0" err="1"/>
              <a:t>atau</a:t>
            </a:r>
            <a:r>
              <a:rPr lang="en-US" i="1" dirty="0"/>
              <a:t> </a:t>
            </a:r>
            <a:r>
              <a:rPr lang="en-US" i="1" dirty="0" err="1"/>
              <a:t>tidak</a:t>
            </a:r>
            <a:r>
              <a:rPr lang="en-US" dirty="0"/>
              <a:t> (</a:t>
            </a:r>
            <a:r>
              <a:rPr lang="en-US" dirty="0" err="1"/>
              <a:t>seperti</a:t>
            </a:r>
            <a:r>
              <a:rPr lang="en-US" dirty="0"/>
              <a:t> yang </a:t>
            </a:r>
            <a:r>
              <a:rPr lang="en-US" dirty="0" err="1"/>
              <a:t>dipersyaratkan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),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independen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.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independen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yang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berkorelasi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berhubungan</a:t>
            </a:r>
            <a:r>
              <a:rPr lang="en-US" dirty="0"/>
              <a:t>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Independensi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98978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76518" y="2012013"/>
                <a:ext cx="8458199" cy="4845987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Prosedur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independensi</a:t>
                </a:r>
                <a:r>
                  <a:rPr lang="en-US" dirty="0"/>
                  <a:t> </a:t>
                </a:r>
                <a:r>
                  <a:rPr lang="en-US" dirty="0" err="1"/>
                  <a:t>variabel</a:t>
                </a:r>
                <a:r>
                  <a:rPr lang="en-US" dirty="0"/>
                  <a:t> </a:t>
                </a:r>
                <a:r>
                  <a:rPr lang="en-US" dirty="0" err="1"/>
                  <a:t>tersebut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 </a:t>
                </a:r>
                <a:r>
                  <a:rPr lang="en-US" dirty="0" err="1"/>
                  <a:t>Hitunglah</a:t>
                </a:r>
                <a:r>
                  <a:rPr lang="en-US" dirty="0"/>
                  <a:t> </a:t>
                </a:r>
                <a:r>
                  <a:rPr lang="en-US" dirty="0" err="1"/>
                  <a:t>kuantitas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χ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 =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nor/>
                            </m:rPr>
                            <a:rPr lang="en-US"/>
                            <m:t>i</m:t>
                          </m:r>
                        </m:sub>
                        <m:sup/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o</m:t>
                                      </m:r>
                                    </m:e>
                                    <m:sub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i</m:t>
                                      </m:r>
                                    </m:sub>
                                  </m:s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e</m:t>
                                      </m:r>
                                    </m:e>
                                    <m:sub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i</m:t>
                                      </m:r>
                                    </m:sub>
                                  </m:s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)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e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i</m:t>
                                  </m:r>
                                </m:sub>
                              </m:sSub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berjalan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seluruh</a:t>
                </a:r>
                <a:r>
                  <a:rPr lang="en-US" dirty="0"/>
                  <a:t> </a:t>
                </a:r>
                <a:r>
                  <a:rPr lang="en-US" dirty="0" err="1"/>
                  <a:t>sel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tabel</a:t>
                </a:r>
                <a:r>
                  <a:rPr lang="en-US" dirty="0"/>
                  <a:t> </a:t>
                </a:r>
                <a:r>
                  <a:rPr lang="en-US" dirty="0" err="1"/>
                  <a:t>kontingensi</a:t>
                </a:r>
                <a:r>
                  <a:rPr lang="en-US" dirty="0"/>
                  <a:t> r × c yang </a:t>
                </a:r>
                <a:r>
                  <a:rPr lang="en-US" dirty="0" err="1"/>
                  <a:t>ada</a:t>
                </a:r>
                <a:r>
                  <a:rPr lang="en-US" dirty="0"/>
                  <a:t>. Daerah </a:t>
                </a:r>
                <a:r>
                  <a:rPr lang="en-US" dirty="0" err="1"/>
                  <a:t>kritis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 </a:t>
                </a:r>
                <a:r>
                  <a:rPr lang="en-US" dirty="0" err="1"/>
                  <a:t>ialah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DK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d>
                        <m:dPr>
                          <m:begChr m:val="{"/>
                          <m:endChr m:val="}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χ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| 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χ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&gt; </m:t>
                          </m:r>
                          <m:sSubSup>
                            <m:sSub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χ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α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;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v</m:t>
                              </m:r>
                            </m:sub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bSup>
                        </m:e>
                      </m:d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dengan</a:t>
                </a:r>
                <a:r>
                  <a:rPr lang="en-US" dirty="0"/>
                  <a:t> v = ( r – 1)×(c – 1); r = </a:t>
                </a:r>
                <a:r>
                  <a:rPr lang="en-US" dirty="0" err="1"/>
                  <a:t>banyaknya</a:t>
                </a:r>
                <a:r>
                  <a:rPr lang="en-US" dirty="0"/>
                  <a:t> </a:t>
                </a:r>
                <a:r>
                  <a:rPr lang="en-US" dirty="0" err="1"/>
                  <a:t>baris</a:t>
                </a:r>
                <a:r>
                  <a:rPr lang="en-US" dirty="0"/>
                  <a:t>; </a:t>
                </a:r>
                <a:r>
                  <a:rPr lang="en-US" dirty="0" err="1"/>
                  <a:t>dan</a:t>
                </a:r>
                <a:r>
                  <a:rPr lang="en-US" dirty="0"/>
                  <a:t> c = </a:t>
                </a:r>
                <a:r>
                  <a:rPr lang="en-US" dirty="0" err="1"/>
                  <a:t>banyaknya</a:t>
                </a:r>
                <a:r>
                  <a:rPr lang="en-US" dirty="0"/>
                  <a:t> </a:t>
                </a:r>
                <a:r>
                  <a:rPr lang="en-US" dirty="0" err="1"/>
                  <a:t>kolom</a:t>
                </a:r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6518" y="2012013"/>
                <a:ext cx="8458199" cy="4845987"/>
              </a:xfrm>
              <a:blipFill rotWithShape="0">
                <a:blip r:embed="rId2"/>
                <a:stretch>
                  <a:fillRect l="-649" r="-5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Independensi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25754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76518" y="2012013"/>
                <a:ext cx="8458199" cy="4845987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/>
                  <a:t>Pada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,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harapan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</a:t>
                </a:r>
                <a:r>
                  <a:rPr lang="en-US" dirty="0" err="1"/>
                  <a:t>sel</a:t>
                </a:r>
                <a:r>
                  <a:rPr lang="en-US" dirty="0"/>
                  <a:t> </a:t>
                </a:r>
                <a:r>
                  <a:rPr lang="en-US" dirty="0" err="1"/>
                  <a:t>dihitung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probabilitas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</a:t>
                </a:r>
                <a:r>
                  <a:rPr lang="en-US" dirty="0" err="1"/>
                  <a:t>kategori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baris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</a:t>
                </a:r>
                <a:r>
                  <a:rPr lang="en-US" dirty="0" err="1"/>
                  <a:t>kategori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kolom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menggunakan</a:t>
                </a:r>
                <a:r>
                  <a:rPr lang="en-US" dirty="0"/>
                  <a:t> </a:t>
                </a:r>
                <a:r>
                  <a:rPr lang="en-US" dirty="0" err="1"/>
                  <a:t>asumsi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</a:t>
                </a:r>
                <a:r>
                  <a:rPr lang="en-US" dirty="0" err="1"/>
                  <a:t>mereka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independen</a:t>
                </a:r>
                <a:r>
                  <a:rPr lang="en-US" dirty="0"/>
                  <a:t>. </a:t>
                </a:r>
                <a:r>
                  <a:rPr lang="en-US" dirty="0" err="1"/>
                  <a:t>Jadi</a:t>
                </a:r>
                <a:r>
                  <a:rPr lang="en-US" dirty="0"/>
                  <a:t>, </a:t>
                </a:r>
                <a:r>
                  <a:rPr lang="en-US" dirty="0" err="1"/>
                  <a:t>kalau</a:t>
                </a:r>
                <a:r>
                  <a:rPr lang="en-US" dirty="0"/>
                  <a:t> P(A)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peluang</a:t>
                </a:r>
                <a:r>
                  <a:rPr lang="en-US" dirty="0"/>
                  <a:t> </a:t>
                </a:r>
                <a:r>
                  <a:rPr lang="en-US" dirty="0" err="1"/>
                  <a:t>kejadian</a:t>
                </a:r>
                <a:r>
                  <a:rPr lang="en-US" dirty="0"/>
                  <a:t> A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baris</a:t>
                </a:r>
                <a:r>
                  <a:rPr lang="en-US" dirty="0"/>
                  <a:t> </a:t>
                </a:r>
                <a:r>
                  <a:rPr lang="en-US" dirty="0" err="1"/>
                  <a:t>ke</a:t>
                </a:r>
                <a:r>
                  <a:rPr lang="en-US" dirty="0"/>
                  <a:t>-p </a:t>
                </a:r>
                <a:r>
                  <a:rPr lang="en-US" dirty="0" err="1"/>
                  <a:t>dan</a:t>
                </a:r>
                <a:r>
                  <a:rPr lang="en-US" dirty="0"/>
                  <a:t> P(B)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peluang</a:t>
                </a:r>
                <a:r>
                  <a:rPr lang="en-US" dirty="0"/>
                  <a:t> </a:t>
                </a:r>
                <a:r>
                  <a:rPr lang="en-US" dirty="0" err="1"/>
                  <a:t>kejadian</a:t>
                </a:r>
                <a:r>
                  <a:rPr lang="en-US" dirty="0"/>
                  <a:t> B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kolom</a:t>
                </a:r>
                <a:r>
                  <a:rPr lang="en-US" dirty="0"/>
                  <a:t> </a:t>
                </a:r>
                <a:r>
                  <a:rPr lang="en-US" dirty="0" err="1"/>
                  <a:t>ke</a:t>
                </a:r>
                <a:r>
                  <a:rPr lang="en-US" dirty="0"/>
                  <a:t>-q,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harapan</a:t>
                </a:r>
                <a:r>
                  <a:rPr lang="en-US" dirty="0"/>
                  <a:t> </a:t>
                </a:r>
                <a:r>
                  <a:rPr lang="en-US" dirty="0" err="1"/>
                  <a:t>munculnya</a:t>
                </a:r>
                <a:r>
                  <a:rPr lang="en-US" dirty="0"/>
                  <a:t> </a:t>
                </a:r>
                <a:r>
                  <a:rPr lang="en-US" dirty="0" err="1"/>
                  <a:t>kejadian</a:t>
                </a:r>
                <a:r>
                  <a:rPr lang="en-US" dirty="0"/>
                  <a:t> A </a:t>
                </a:r>
                <a:r>
                  <a:rPr lang="en-US" dirty="0" err="1"/>
                  <a:t>dan</a:t>
                </a:r>
                <a:r>
                  <a:rPr lang="en-US" dirty="0"/>
                  <a:t> B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sel</a:t>
                </a:r>
                <a:r>
                  <a:rPr lang="en-US" dirty="0"/>
                  <a:t> (p, q)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perkalian</a:t>
                </a:r>
                <a:r>
                  <a:rPr lang="en-US" dirty="0"/>
                  <a:t> </a:t>
                </a:r>
                <a:r>
                  <a:rPr lang="en-US" dirty="0" err="1"/>
                  <a:t>antara</a:t>
                </a:r>
                <a:r>
                  <a:rPr lang="en-US" dirty="0"/>
                  <a:t> P(A), P(B), </a:t>
                </a:r>
                <a:r>
                  <a:rPr lang="en-US" dirty="0" err="1"/>
                  <a:t>dan</a:t>
                </a:r>
                <a:r>
                  <a:rPr lang="en-US" dirty="0"/>
                  <a:t> n </a:t>
                </a:r>
                <a:r>
                  <a:rPr lang="en-US" dirty="0" err="1"/>
                  <a:t>dimana</a:t>
                </a:r>
                <a:r>
                  <a:rPr lang="en-US" dirty="0"/>
                  <a:t> n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banyaknya</a:t>
                </a:r>
                <a:r>
                  <a:rPr lang="en-US" dirty="0"/>
                  <a:t> </a:t>
                </a:r>
                <a:r>
                  <a:rPr lang="en-US" dirty="0" err="1"/>
                  <a:t>anggota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 </a:t>
                </a:r>
                <a:r>
                  <a:rPr lang="en-US" dirty="0" err="1"/>
                  <a:t>secara</a:t>
                </a:r>
                <a:r>
                  <a:rPr lang="en-US" dirty="0"/>
                  <a:t> </a:t>
                </a:r>
                <a:r>
                  <a:rPr lang="en-US" dirty="0" err="1"/>
                  <a:t>keseluruhan</a:t>
                </a:r>
                <a:r>
                  <a:rPr lang="en-US" dirty="0"/>
                  <a:t>. </a:t>
                </a:r>
                <a:r>
                  <a:rPr lang="en-US" dirty="0" err="1"/>
                  <a:t>Secara</a:t>
                </a:r>
                <a:r>
                  <a:rPr lang="en-US" dirty="0"/>
                  <a:t> </a:t>
                </a:r>
                <a:r>
                  <a:rPr lang="en-US" dirty="0" err="1"/>
                  <a:t>singkat</a:t>
                </a:r>
                <a:r>
                  <a:rPr lang="en-US" dirty="0"/>
                  <a:t> </a:t>
                </a:r>
                <a:r>
                  <a:rPr lang="en-US" dirty="0" err="1"/>
                  <a:t>ditulis</a:t>
                </a:r>
                <a:r>
                  <a:rPr lang="en-US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/>
                          <m:t>f</m:t>
                        </m:r>
                      </m:e>
                      <m:sub>
                        <m:r>
                          <m:rPr>
                            <m:nor/>
                          </m:rPr>
                          <a:rPr lang="en-US"/>
                          <m:t>A</m:t>
                        </m:r>
                        <m:r>
                          <m:rPr>
                            <m:nor/>
                          </m:rPr>
                          <a:rPr lang="en-US"/>
                          <m:t>∩</m:t>
                        </m:r>
                        <m:r>
                          <m:rPr>
                            <m:nor/>
                          </m:rPr>
                          <a:rPr lang="en-US"/>
                          <m:t>B</m:t>
                        </m:r>
                        <m:r>
                          <m:rPr>
                            <m:nor/>
                          </m:rPr>
                          <a:rPr lang="en-US"/>
                          <m:t> </m:t>
                        </m:r>
                      </m:sub>
                    </m:sSub>
                    <m:r>
                      <m:rPr>
                        <m:nor/>
                      </m:rPr>
                      <a:rPr lang="en-US"/>
                      <m:t>= </m:t>
                    </m:r>
                    <m:r>
                      <m:rPr>
                        <m:nor/>
                      </m:rPr>
                      <a:rPr lang="en-US"/>
                      <m:t>nP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/>
                          <m:t>A</m:t>
                        </m:r>
                      </m:e>
                    </m:d>
                    <m:r>
                      <m:rPr>
                        <m:nor/>
                      </m:rPr>
                      <a:rPr lang="en-US"/>
                      <m:t>P</m:t>
                    </m:r>
                    <m:r>
                      <m:rPr>
                        <m:nor/>
                      </m:rPr>
                      <a:rPr lang="en-US"/>
                      <m:t>(</m:t>
                    </m:r>
                    <m:r>
                      <m:rPr>
                        <m:nor/>
                      </m:rPr>
                      <a:rPr lang="en-US"/>
                      <m:t>B</m:t>
                    </m:r>
                    <m:r>
                      <m:rPr>
                        <m:nor/>
                      </m:rPr>
                      <a:rPr lang="en-US"/>
                      <m:t>)</m:t>
                    </m:r>
                  </m:oMath>
                </a14:m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6518" y="2012013"/>
                <a:ext cx="8458199" cy="4845987"/>
              </a:xfrm>
              <a:blipFill rotWithShape="0">
                <a:blip r:embed="rId2"/>
                <a:stretch>
                  <a:fillRect l="-6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Independensi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69705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1890990"/>
            <a:ext cx="8458199" cy="502079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600" b="1" dirty="0" err="1"/>
              <a:t>Contoh</a:t>
            </a:r>
            <a:r>
              <a:rPr lang="en-US" sz="1600" b="1" dirty="0"/>
              <a:t> 12.17</a:t>
            </a:r>
            <a:endParaRPr lang="en-US" sz="1600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pemilihan</a:t>
            </a:r>
            <a:r>
              <a:rPr lang="en-US" sz="1600" dirty="0"/>
              <a:t> </a:t>
            </a:r>
            <a:r>
              <a:rPr lang="en-US" sz="1600" dirty="0" err="1"/>
              <a:t>presiden</a:t>
            </a:r>
            <a:r>
              <a:rPr lang="en-US" sz="1600" dirty="0"/>
              <a:t> </a:t>
            </a:r>
            <a:r>
              <a:rPr lang="en-US" sz="1600" dirty="0" err="1"/>
              <a:t>secara</a:t>
            </a:r>
            <a:r>
              <a:rPr lang="en-US" sz="1600" dirty="0"/>
              <a:t> </a:t>
            </a:r>
            <a:r>
              <a:rPr lang="en-US" sz="1600" dirty="0" err="1"/>
              <a:t>langsung</a:t>
            </a:r>
            <a:r>
              <a:rPr lang="en-US" sz="1600" dirty="0"/>
              <a:t>, </a:t>
            </a:r>
            <a:r>
              <a:rPr lang="en-US" sz="1600" dirty="0" err="1"/>
              <a:t>terdapat</a:t>
            </a:r>
            <a:r>
              <a:rPr lang="en-US" sz="1600" dirty="0"/>
              <a:t> </a:t>
            </a:r>
            <a:r>
              <a:rPr lang="en-US" sz="1600" dirty="0" err="1"/>
              <a:t>tiga</a:t>
            </a:r>
            <a:r>
              <a:rPr lang="en-US" sz="1600" dirty="0"/>
              <a:t> </a:t>
            </a:r>
            <a:r>
              <a:rPr lang="en-US" sz="1600" dirty="0" err="1"/>
              <a:t>partai</a:t>
            </a:r>
            <a:r>
              <a:rPr lang="en-US" sz="1600" dirty="0"/>
              <a:t> (</a:t>
            </a:r>
            <a:r>
              <a:rPr lang="en-US" sz="1600" dirty="0" err="1"/>
              <a:t>yaitu</a:t>
            </a:r>
            <a:r>
              <a:rPr lang="en-US" sz="1600" dirty="0"/>
              <a:t> </a:t>
            </a:r>
            <a:r>
              <a:rPr lang="en-US" sz="1600" dirty="0" err="1"/>
              <a:t>Partai</a:t>
            </a:r>
            <a:r>
              <a:rPr lang="en-US" sz="1600" dirty="0"/>
              <a:t> “</a:t>
            </a:r>
            <a:r>
              <a:rPr lang="en-US" sz="1600" dirty="0" err="1"/>
              <a:t>Padi</a:t>
            </a:r>
            <a:r>
              <a:rPr lang="en-US" sz="1600" dirty="0"/>
              <a:t>”, </a:t>
            </a:r>
            <a:r>
              <a:rPr lang="en-US" sz="1600" dirty="0" err="1"/>
              <a:t>Partai</a:t>
            </a:r>
            <a:r>
              <a:rPr lang="en-US" sz="1600" dirty="0"/>
              <a:t> “</a:t>
            </a:r>
            <a:r>
              <a:rPr lang="en-US" sz="1600" dirty="0" err="1"/>
              <a:t>Cabe</a:t>
            </a:r>
            <a:r>
              <a:rPr lang="en-US" sz="1600" dirty="0"/>
              <a:t>”,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Partai</a:t>
            </a:r>
            <a:r>
              <a:rPr lang="en-US" sz="1600" dirty="0"/>
              <a:t> “</a:t>
            </a:r>
            <a:r>
              <a:rPr lang="en-US" sz="1600" dirty="0" err="1"/>
              <a:t>Jengkol</a:t>
            </a:r>
            <a:r>
              <a:rPr lang="en-US" sz="1600" dirty="0"/>
              <a:t>”) yang </a:t>
            </a:r>
            <a:r>
              <a:rPr lang="en-US" sz="1600" dirty="0" err="1"/>
              <a:t>berkompetisi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menentukan</a:t>
            </a:r>
            <a:r>
              <a:rPr lang="en-US" sz="1600" dirty="0"/>
              <a:t> </a:t>
            </a:r>
            <a:r>
              <a:rPr lang="en-US" sz="1600" dirty="0" err="1"/>
              <a:t>presiden</a:t>
            </a:r>
            <a:r>
              <a:rPr lang="en-US" sz="1600" dirty="0"/>
              <a:t>. </a:t>
            </a:r>
            <a:r>
              <a:rPr lang="en-US" sz="1600" dirty="0" err="1"/>
              <a:t>Calon</a:t>
            </a:r>
            <a:r>
              <a:rPr lang="en-US" sz="1600" dirty="0"/>
              <a:t> </a:t>
            </a:r>
            <a:r>
              <a:rPr lang="en-US" sz="1600" dirty="0" err="1"/>
              <a:t>presidennya</a:t>
            </a:r>
            <a:r>
              <a:rPr lang="en-US" sz="1600" dirty="0"/>
              <a:t> </a:t>
            </a:r>
            <a:r>
              <a:rPr lang="en-US" sz="1600" dirty="0" err="1"/>
              <a:t>adalah</a:t>
            </a:r>
            <a:r>
              <a:rPr lang="en-US" sz="1600" dirty="0"/>
              <a:t> Pak X </a:t>
            </a:r>
            <a:r>
              <a:rPr lang="en-US" sz="1600" dirty="0" err="1"/>
              <a:t>dan</a:t>
            </a:r>
            <a:r>
              <a:rPr lang="en-US" sz="1600" dirty="0"/>
              <a:t> Pak Y. Akan </a:t>
            </a:r>
            <a:r>
              <a:rPr lang="en-US" sz="1600" dirty="0" err="1"/>
              <a:t>dilihat</a:t>
            </a:r>
            <a:r>
              <a:rPr lang="en-US" sz="1600" dirty="0"/>
              <a:t> </a:t>
            </a:r>
            <a:r>
              <a:rPr lang="en-US" sz="1600" dirty="0" err="1"/>
              <a:t>apakah</a:t>
            </a:r>
            <a:r>
              <a:rPr lang="en-US" sz="1600" dirty="0"/>
              <a:t> </a:t>
            </a:r>
            <a:r>
              <a:rPr lang="en-US" sz="1600" dirty="0" err="1"/>
              <a:t>keanggotaan</a:t>
            </a:r>
            <a:r>
              <a:rPr lang="en-US" sz="1600" dirty="0"/>
              <a:t> </a:t>
            </a:r>
            <a:r>
              <a:rPr lang="en-US" sz="1600" dirty="0" err="1"/>
              <a:t>partai</a:t>
            </a:r>
            <a:r>
              <a:rPr lang="en-US" sz="1600" dirty="0"/>
              <a:t> </a:t>
            </a:r>
            <a:r>
              <a:rPr lang="en-US" sz="1600" dirty="0" err="1"/>
              <a:t>independen</a:t>
            </a:r>
            <a:r>
              <a:rPr lang="en-US" sz="1600" dirty="0"/>
              <a:t> </a:t>
            </a:r>
            <a:r>
              <a:rPr lang="en-US" sz="1600" dirty="0" err="1"/>
              <a:t>terhadap</a:t>
            </a:r>
            <a:r>
              <a:rPr lang="en-US" sz="1600" dirty="0"/>
              <a:t> </a:t>
            </a:r>
            <a:r>
              <a:rPr lang="en-US" sz="1600" dirty="0" err="1"/>
              <a:t>aspirasinya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pemilihan</a:t>
            </a:r>
            <a:r>
              <a:rPr lang="en-US" sz="1600" dirty="0"/>
              <a:t> </a:t>
            </a:r>
            <a:r>
              <a:rPr lang="en-US" sz="1600" dirty="0" err="1"/>
              <a:t>presiden</a:t>
            </a:r>
            <a:r>
              <a:rPr lang="en-US" sz="1600" dirty="0"/>
              <a:t>. </a:t>
            </a:r>
            <a:r>
              <a:rPr lang="en-US" sz="1600" dirty="0" err="1"/>
              <a:t>Secara</a:t>
            </a:r>
            <a:r>
              <a:rPr lang="en-US" sz="1600" dirty="0"/>
              <a:t> random </a:t>
            </a:r>
            <a:r>
              <a:rPr lang="en-US" sz="1600" dirty="0" err="1"/>
              <a:t>diambil</a:t>
            </a:r>
            <a:r>
              <a:rPr lang="en-US" sz="1600" dirty="0"/>
              <a:t> </a:t>
            </a:r>
            <a:r>
              <a:rPr lang="en-US" sz="1600" dirty="0" err="1"/>
              <a:t>seribu</a:t>
            </a:r>
            <a:r>
              <a:rPr lang="en-US" sz="1600" dirty="0"/>
              <a:t> orang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dimintai</a:t>
            </a:r>
            <a:r>
              <a:rPr lang="en-US" sz="1600" dirty="0"/>
              <a:t> </a:t>
            </a:r>
            <a:r>
              <a:rPr lang="en-US" sz="1600" dirty="0" err="1"/>
              <a:t>pendapatnya</a:t>
            </a:r>
            <a:r>
              <a:rPr lang="en-US" sz="1600" dirty="0"/>
              <a:t> </a:t>
            </a:r>
            <a:r>
              <a:rPr lang="en-US" sz="1600" dirty="0" err="1"/>
              <a:t>siapa</a:t>
            </a:r>
            <a:r>
              <a:rPr lang="en-US" sz="1600" dirty="0"/>
              <a:t> yang </a:t>
            </a:r>
            <a:r>
              <a:rPr lang="en-US" sz="1600" dirty="0" err="1"/>
              <a:t>akan</a:t>
            </a:r>
            <a:r>
              <a:rPr lang="en-US" sz="1600" dirty="0"/>
              <a:t> </a:t>
            </a:r>
            <a:r>
              <a:rPr lang="en-US" sz="1600" dirty="0" err="1"/>
              <a:t>dipilihnya</a:t>
            </a:r>
            <a:r>
              <a:rPr lang="en-US" sz="1600" dirty="0"/>
              <a:t>. </a:t>
            </a:r>
            <a:r>
              <a:rPr lang="en-US" sz="1600" dirty="0" err="1"/>
              <a:t>Hasilnya</a:t>
            </a:r>
            <a:r>
              <a:rPr lang="en-US" sz="1600" dirty="0"/>
              <a:t> </a:t>
            </a:r>
            <a:r>
              <a:rPr lang="en-US" sz="1600" dirty="0" err="1"/>
              <a:t>tampak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tabel</a:t>
            </a:r>
            <a:r>
              <a:rPr lang="en-US" sz="1600" dirty="0"/>
              <a:t> di </a:t>
            </a:r>
            <a:r>
              <a:rPr lang="en-US" sz="1600" dirty="0" err="1"/>
              <a:t>bawah</a:t>
            </a:r>
            <a:r>
              <a:rPr lang="en-US" sz="1600" dirty="0"/>
              <a:t> </a:t>
            </a:r>
            <a:r>
              <a:rPr lang="en-US" sz="1600" dirty="0" err="1"/>
              <a:t>ini</a:t>
            </a:r>
            <a:r>
              <a:rPr lang="en-US" sz="1600" dirty="0"/>
              <a:t>. </a:t>
            </a:r>
            <a:r>
              <a:rPr lang="en-US" sz="1600" dirty="0" err="1"/>
              <a:t>Bagaimana</a:t>
            </a:r>
            <a:r>
              <a:rPr lang="en-US" sz="1600" dirty="0"/>
              <a:t> </a:t>
            </a:r>
            <a:r>
              <a:rPr lang="en-US" sz="1600" dirty="0" err="1"/>
              <a:t>kesimpulan</a:t>
            </a:r>
            <a:r>
              <a:rPr lang="en-US" sz="1600" dirty="0"/>
              <a:t> </a:t>
            </a:r>
            <a:r>
              <a:rPr lang="en-US" sz="1600" dirty="0" err="1"/>
              <a:t>penelitian</a:t>
            </a:r>
            <a:r>
              <a:rPr lang="en-US" sz="1600" dirty="0"/>
              <a:t> </a:t>
            </a:r>
            <a:r>
              <a:rPr lang="en-US" sz="1600" dirty="0" err="1"/>
              <a:t>tersebut</a:t>
            </a:r>
            <a:r>
              <a:rPr lang="en-US" sz="1600" dirty="0"/>
              <a:t>, </a:t>
            </a:r>
            <a:r>
              <a:rPr lang="en-US" sz="1600" dirty="0" err="1"/>
              <a:t>jika</a:t>
            </a:r>
            <a:r>
              <a:rPr lang="en-US" sz="1600" dirty="0"/>
              <a:t> </a:t>
            </a:r>
            <a:r>
              <a:rPr lang="en-US" sz="1600" dirty="0" err="1"/>
              <a:t>diambil</a:t>
            </a:r>
            <a:r>
              <a:rPr lang="en-US" sz="1600" dirty="0"/>
              <a:t> α = 5%?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600" dirty="0" err="1"/>
              <a:t>Tabel</a:t>
            </a:r>
            <a:r>
              <a:rPr lang="en-US" sz="1600" dirty="0"/>
              <a:t> </a:t>
            </a:r>
            <a:r>
              <a:rPr lang="en-US" sz="1600" dirty="0" err="1"/>
              <a:t>Kontingensi</a:t>
            </a:r>
            <a:r>
              <a:rPr lang="en-US" sz="1600" dirty="0"/>
              <a:t> </a:t>
            </a:r>
            <a:r>
              <a:rPr lang="en-US" sz="1600" dirty="0" err="1"/>
              <a:t>Aspirasi</a:t>
            </a:r>
            <a:r>
              <a:rPr lang="en-US" sz="1600" dirty="0"/>
              <a:t> </a:t>
            </a:r>
            <a:r>
              <a:rPr lang="en-US" sz="1600" dirty="0" err="1"/>
              <a:t>Pemilih</a:t>
            </a:r>
            <a:r>
              <a:rPr lang="en-US" sz="1600" dirty="0"/>
              <a:t> (Data </a:t>
            </a:r>
            <a:r>
              <a:rPr lang="en-US" sz="1600" dirty="0" err="1"/>
              <a:t>Amatan</a:t>
            </a:r>
            <a:r>
              <a:rPr lang="en-US" sz="1600" dirty="0"/>
              <a:t>)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Independensi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8293042"/>
              </p:ext>
            </p:extLst>
          </p:nvPr>
        </p:nvGraphicFramePr>
        <p:xfrm>
          <a:off x="1779961" y="5276475"/>
          <a:ext cx="5736945" cy="1447055"/>
        </p:xfrm>
        <a:graphic>
          <a:graphicData uri="http://schemas.openxmlformats.org/drawingml/2006/table">
            <a:tbl>
              <a:tblPr firstRow="1" firstCol="1" bandRow="1"/>
              <a:tblGrid>
                <a:gridCol w="15316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3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03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51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17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Padi (P)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Cabe (C)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Jengkol (J)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Jumlah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352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Memilih Pak X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Memilih Pak Y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138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598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7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Jumlah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336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351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313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79031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89964" y="2065801"/>
                <a:ext cx="8538882" cy="4845987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Kadang-kadang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suatu</a:t>
                </a:r>
                <a:r>
                  <a:rPr lang="en-US" dirty="0"/>
                  <a:t> </a:t>
                </a:r>
                <a:r>
                  <a:rPr lang="en-US" dirty="0" err="1"/>
                  <a:t>penggunaan</a:t>
                </a:r>
                <a:r>
                  <a:rPr lang="en-US" dirty="0"/>
                  <a:t> </a:t>
                </a:r>
                <a:r>
                  <a:rPr lang="en-US" dirty="0" err="1"/>
                  <a:t>statistik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tertentu</a:t>
                </a:r>
                <a:r>
                  <a:rPr lang="en-US" dirty="0"/>
                  <a:t> (</a:t>
                </a:r>
                <a:r>
                  <a:rPr lang="en-US" dirty="0" err="1"/>
                  <a:t>misalnya</a:t>
                </a:r>
                <a:r>
                  <a:rPr lang="en-US" dirty="0"/>
                  <a:t> </a:t>
                </a:r>
                <a:r>
                  <a:rPr lang="en-US" dirty="0" err="1"/>
                  <a:t>analisis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) </a:t>
                </a:r>
                <a:r>
                  <a:rPr lang="en-US" dirty="0" err="1"/>
                  <a:t>dipersyaratkan</a:t>
                </a:r>
                <a:r>
                  <a:rPr lang="en-US" dirty="0"/>
                  <a:t> agar </a:t>
                </a:r>
                <a:r>
                  <a:rPr lang="en-US" dirty="0" err="1"/>
                  <a:t>populasi-populasi</a:t>
                </a:r>
                <a:r>
                  <a:rPr lang="en-US" dirty="0"/>
                  <a:t> yang </a:t>
                </a:r>
                <a:r>
                  <a:rPr lang="en-US" dirty="0" err="1"/>
                  <a:t>diperbandingkan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variansi-variansi</a:t>
                </a:r>
                <a:r>
                  <a:rPr lang="en-US" dirty="0"/>
                  <a:t> yang </a:t>
                </a:r>
                <a:r>
                  <a:rPr lang="en-US" dirty="0" err="1"/>
                  <a:t>sama</a:t>
                </a:r>
                <a:r>
                  <a:rPr lang="en-US" dirty="0"/>
                  <a:t>.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mengetahui</a:t>
                </a:r>
                <a:r>
                  <a:rPr lang="en-US" dirty="0"/>
                  <a:t> </a:t>
                </a:r>
                <a:r>
                  <a:rPr lang="en-US" dirty="0" err="1"/>
                  <a:t>apakah</a:t>
                </a:r>
                <a:r>
                  <a:rPr lang="en-US" dirty="0"/>
                  <a:t> </a:t>
                </a:r>
                <a:r>
                  <a:rPr lang="en-US" dirty="0" err="1"/>
                  <a:t>variansi-variansi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sejumlah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 </a:t>
                </a:r>
                <a:r>
                  <a:rPr lang="en-US" dirty="0" err="1"/>
                  <a:t>sama</a:t>
                </a:r>
                <a:r>
                  <a:rPr lang="en-US" dirty="0"/>
                  <a:t> </a:t>
                </a:r>
                <a:r>
                  <a:rPr lang="en-US" dirty="0" err="1"/>
                  <a:t>atau</a:t>
                </a:r>
                <a:r>
                  <a:rPr lang="en-US" dirty="0"/>
                  <a:t>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disebut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homogenitas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. </a:t>
                </a:r>
                <a:r>
                  <a:rPr lang="en-US" dirty="0" err="1">
                    <a:solidFill>
                      <a:schemeClr val="tx1"/>
                    </a:solidFill>
                  </a:rPr>
                  <a:t>Statistik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uji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kedua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pada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tabel</a:t>
                </a:r>
                <a:r>
                  <a:rPr lang="en-US" dirty="0">
                    <a:solidFill>
                      <a:schemeClr val="tx1"/>
                    </a:solidFill>
                  </a:rPr>
                  <a:t> 12.4 </a:t>
                </a:r>
                <a:r>
                  <a:rPr lang="en-US" dirty="0" err="1">
                    <a:solidFill>
                      <a:schemeClr val="tx1"/>
                    </a:solidFill>
                  </a:rPr>
                  <a:t>merupakan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uji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homogenitas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variansi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dua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populasi</a:t>
                </a:r>
                <a:r>
                  <a:rPr lang="en-US" dirty="0">
                    <a:solidFill>
                      <a:srgbClr val="FF0000"/>
                    </a:solidFill>
                  </a:rPr>
                  <a:t>.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bagian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 </a:t>
                </a:r>
                <a:r>
                  <a:rPr lang="en-US" dirty="0" err="1"/>
                  <a:t>dibicarakan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homogenitas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k </a:t>
                </a:r>
                <a:r>
                  <a:rPr lang="en-US" dirty="0" err="1"/>
                  <a:t>populasi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/>
                  <a:t>Salah </a:t>
                </a:r>
                <a:r>
                  <a:rPr lang="en-US" dirty="0" err="1"/>
                  <a:t>satu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homogenitas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k </a:t>
                </a:r>
                <a:r>
                  <a:rPr lang="en-US" dirty="0" err="1"/>
                  <a:t>populasi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Bartlett. </a:t>
                </a:r>
                <a:r>
                  <a:rPr lang="en-US" dirty="0" err="1"/>
                  <a:t>Misalnya</a:t>
                </a:r>
                <a:r>
                  <a:rPr lang="en-US" dirty="0"/>
                  <a:t> </a:t>
                </a:r>
                <a:r>
                  <a:rPr lang="en-US" dirty="0" err="1"/>
                  <a:t>terdapat</a:t>
                </a:r>
                <a:r>
                  <a:rPr lang="en-US" dirty="0"/>
                  <a:t> k </a:t>
                </a:r>
                <a:r>
                  <a:rPr lang="en-US" dirty="0" err="1"/>
                  <a:t>populasi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. </a:t>
                </a:r>
                <a:r>
                  <a:rPr lang="en-US" dirty="0" err="1"/>
                  <a:t>Hipotesis</a:t>
                </a:r>
                <a:r>
                  <a:rPr lang="en-US" dirty="0"/>
                  <a:t> </a:t>
                </a:r>
                <a:r>
                  <a:rPr lang="en-US" dirty="0" err="1"/>
                  <a:t>nol</a:t>
                </a:r>
                <a:r>
                  <a:rPr lang="en-US" dirty="0"/>
                  <a:t> yang </a:t>
                </a:r>
                <a:r>
                  <a:rPr lang="en-US" dirty="0" err="1"/>
                  <a:t>diuji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endParaRPr lang="en-US" dirty="0"/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H</m:t>
                          </m:r>
                        </m:e>
                        <m:sub>
                          <m:r>
                            <a:rPr lang="en-US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: </m:t>
                      </m:r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nor/>
                            </m:rPr>
                            <a:rPr lang="en-US"/>
                            <m:t>σ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1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bSup>
                      <m:r>
                        <m:rPr>
                          <m:nor/>
                        </m:rPr>
                        <a:rPr lang="en-US"/>
                        <m:t> = </m:t>
                      </m:r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nor/>
                            </m:rPr>
                            <a:rPr lang="en-US"/>
                            <m:t>σ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bSup>
                      <m:r>
                        <m:rPr>
                          <m:nor/>
                        </m:rPr>
                        <a:rPr lang="en-US"/>
                        <m:t> = … = </m:t>
                      </m:r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nor/>
                            </m:rPr>
                            <a:rPr lang="en-US"/>
                            <m:t>σ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k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bSup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/>
                  <a:t>H</a:t>
                </a:r>
                <a:r>
                  <a:rPr lang="en-US" baseline="-25000" dirty="0"/>
                  <a:t>1</a:t>
                </a:r>
                <a:r>
                  <a:rPr lang="en-US" dirty="0"/>
                  <a:t>: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semua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sama</a:t>
                </a:r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9964" y="2065801"/>
                <a:ext cx="8538882" cy="4845987"/>
              </a:xfrm>
              <a:blipFill rotWithShape="0">
                <a:blip r:embed="rId2"/>
                <a:stretch>
                  <a:fillRect l="-6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Homogenitas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 </a:t>
            </a:r>
            <a:r>
              <a:rPr lang="en-US" dirty="0" err="1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78174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03411" y="1890990"/>
                <a:ext cx="8538882" cy="5061139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500" dirty="0" err="1"/>
                  <a:t>Pertama</a:t>
                </a:r>
                <a:r>
                  <a:rPr lang="en-US" sz="1500" dirty="0"/>
                  <a:t>-tama </a:t>
                </a:r>
                <a:r>
                  <a:rPr lang="en-US" sz="1500" dirty="0" err="1"/>
                  <a:t>dihitung</a:t>
                </a:r>
                <a:r>
                  <a:rPr lang="en-US" sz="1500" dirty="0"/>
                  <a:t> </a:t>
                </a:r>
                <a:r>
                  <a:rPr lang="en-US" sz="1500" dirty="0" err="1"/>
                  <a:t>masing-masing</a:t>
                </a:r>
                <a:r>
                  <a:rPr lang="en-US" sz="1500" dirty="0"/>
                  <a:t> </a:t>
                </a:r>
                <a:r>
                  <a:rPr lang="en-US" sz="1500" dirty="0" err="1"/>
                  <a:t>variansi</a:t>
                </a:r>
                <a:r>
                  <a:rPr lang="en-US" sz="1500" dirty="0"/>
                  <a:t>, </a:t>
                </a:r>
                <a:r>
                  <a:rPr lang="en-US" sz="1500" dirty="0" err="1"/>
                  <a:t>yaitu</a:t>
                </a:r>
                <a:r>
                  <a:rPr lang="en-US" sz="1500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5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nor/>
                          </m:rPr>
                          <a:rPr lang="en-US" sz="1500"/>
                          <m:t>s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1500"/>
                          <m:t>1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sz="1500"/>
                          <m:t>2</m:t>
                        </m:r>
                      </m:sup>
                    </m:sSubSup>
                  </m:oMath>
                </a14:m>
                <a:r>
                  <a:rPr lang="en-US" sz="1500" dirty="0"/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5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nor/>
                          </m:rPr>
                          <a:rPr lang="en-US" sz="1500"/>
                          <m:t>s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1500"/>
                          <m:t>2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sz="1500"/>
                          <m:t>2</m:t>
                        </m:r>
                      </m:sup>
                    </m:sSubSup>
                  </m:oMath>
                </a14:m>
                <a:r>
                  <a:rPr lang="en-US" sz="1500" dirty="0"/>
                  <a:t>, …,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5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nor/>
                          </m:rPr>
                          <a:rPr lang="en-US" sz="1500"/>
                          <m:t>s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1500"/>
                          <m:t>k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sz="1500"/>
                          <m:t>2</m:t>
                        </m:r>
                      </m:sup>
                    </m:sSubSup>
                  </m:oMath>
                </a14:m>
                <a:r>
                  <a:rPr lang="en-US" sz="1500" dirty="0"/>
                  <a:t> </a:t>
                </a:r>
                <a:r>
                  <a:rPr lang="en-US" sz="1500" dirty="0" err="1"/>
                  <a:t>dari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sampel</a:t>
                </a:r>
                <a:r>
                  <a:rPr lang="en-US" sz="1500" dirty="0"/>
                  <a:t> yang </a:t>
                </a:r>
                <a:r>
                  <a:rPr lang="en-US" sz="1500" dirty="0" err="1"/>
                  <a:t>berukuran</a:t>
                </a:r>
                <a:r>
                  <a:rPr lang="en-US" sz="1500" dirty="0"/>
                  <a:t> n</a:t>
                </a:r>
                <a:r>
                  <a:rPr lang="en-US" sz="1500" baseline="-25000" dirty="0"/>
                  <a:t>1</a:t>
                </a:r>
                <a:r>
                  <a:rPr lang="en-US" sz="1500" dirty="0"/>
                  <a:t>, n</a:t>
                </a:r>
                <a:r>
                  <a:rPr lang="en-US" sz="1500" baseline="-25000" dirty="0"/>
                  <a:t>2</a:t>
                </a:r>
                <a:r>
                  <a:rPr lang="en-US" sz="1500" dirty="0"/>
                  <a:t>, …, </a:t>
                </a:r>
                <a:r>
                  <a:rPr lang="en-US" sz="1500" dirty="0" err="1"/>
                  <a:t>n</a:t>
                </a:r>
                <a:r>
                  <a:rPr lang="en-US" sz="1500" baseline="-25000" dirty="0" err="1"/>
                  <a:t>k</a:t>
                </a:r>
                <a:r>
                  <a:rPr lang="en-US" sz="1500" dirty="0"/>
                  <a:t>. </a:t>
                </a:r>
                <a:r>
                  <a:rPr lang="en-US" sz="1500" dirty="0" err="1"/>
                  <a:t>Kemudian</a:t>
                </a:r>
                <a:r>
                  <a:rPr lang="en-US" sz="1500" dirty="0"/>
                  <a:t> </a:t>
                </a:r>
                <a:r>
                  <a:rPr lang="en-US" sz="1500" dirty="0" err="1"/>
                  <a:t>dihitung</a:t>
                </a:r>
                <a:r>
                  <a:rPr lang="en-US" sz="1500" dirty="0"/>
                  <a:t> </a:t>
                </a:r>
                <a:r>
                  <a:rPr lang="en-US" sz="1500" dirty="0" err="1"/>
                  <a:t>variansi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gabungan</a:t>
                </a:r>
                <a:r>
                  <a:rPr lang="en-US" sz="1500" dirty="0"/>
                  <a:t> yang </a:t>
                </a:r>
                <a:r>
                  <a:rPr lang="en-US" sz="1500" dirty="0" err="1"/>
                  <a:t>dirumuskan</a:t>
                </a:r>
                <a:r>
                  <a:rPr lang="en-US" sz="1500" dirty="0"/>
                  <a:t> </a:t>
                </a:r>
                <a:r>
                  <a:rPr lang="en-US" sz="1500" dirty="0" err="1"/>
                  <a:t>oleh</a:t>
                </a:r>
                <a:r>
                  <a:rPr lang="en-US" sz="1500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15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nor/>
                            </m:rPr>
                            <a:rPr lang="en-US" sz="1500"/>
                            <m:t>s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 sz="1500"/>
                            <m:t>p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 sz="1500"/>
                            <m:t>2</m:t>
                          </m:r>
                        </m:sup>
                      </m:sSubSup>
                      <m:r>
                        <m:rPr>
                          <m:nor/>
                        </m:rPr>
                        <a:rPr lang="en-US" sz="1500"/>
                        <m:t> = </m:t>
                      </m:r>
                      <m:f>
                        <m:fPr>
                          <m:ctrlPr>
                            <a:rPr lang="en-US" sz="15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i</m:t>
                              </m:r>
                              <m:r>
                                <m:rPr>
                                  <m:nor/>
                                </m:rPr>
                                <a:rPr lang="en-US" sz="1500"/>
                                <m:t>=1</m:t>
                              </m:r>
                            </m:sub>
                            <m:sup>
                              <m:r>
                                <m:rPr>
                                  <m:nor/>
                                </m:rPr>
                                <a:rPr lang="en-US" sz="1500"/>
                                <m:t>k</m:t>
                              </m:r>
                            </m:sup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(</m:t>
                              </m:r>
                              <m:sSub>
                                <m:sSubPr>
                                  <m:ctrlPr>
                                    <a:rPr lang="en-US" sz="15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n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i</m:t>
                                  </m:r>
                                </m:sub>
                              </m:sSub>
                              <m:r>
                                <a:rPr lang="en-US" sz="15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m:rPr>
                                  <m:nor/>
                                </m:rPr>
                                <a:rPr lang="en-US" sz="1500"/>
                                <m:t>1)</m:t>
                              </m:r>
                              <m:sSubSup>
                                <m:sSubSupPr>
                                  <m:ctrlPr>
                                    <a:rPr lang="en-US" sz="15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s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i</m:t>
                                  </m:r>
                                </m:sub>
                                <m:sup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2</m:t>
                                  </m:r>
                                </m:sup>
                              </m:sSub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 sz="1500"/>
                            <m:t>N</m:t>
                          </m:r>
                          <m:r>
                            <a:rPr lang="en-US" sz="15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 sz="1500"/>
                            <m:t>k</m:t>
                          </m:r>
                        </m:den>
                      </m:f>
                    </m:oMath>
                  </m:oMathPara>
                </a14:m>
                <a:endParaRPr lang="en-US" sz="15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500" dirty="0" err="1"/>
                  <a:t>Bilangan</a:t>
                </a:r>
                <a:r>
                  <a:rPr lang="en-US" sz="1500" dirty="0"/>
                  <a:t> b yang </a:t>
                </a:r>
                <a:r>
                  <a:rPr lang="en-US" sz="1500" dirty="0" err="1"/>
                  <a:t>dirumuskan</a:t>
                </a:r>
                <a:r>
                  <a:rPr lang="en-US" sz="1500" dirty="0"/>
                  <a:t> </a:t>
                </a:r>
                <a:r>
                  <a:rPr lang="en-US" sz="1500" dirty="0" err="1"/>
                  <a:t>dengan</a:t>
                </a:r>
                <a:endParaRPr lang="en-US" sz="1500" dirty="0"/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1500"/>
                        <m:t>b</m:t>
                      </m:r>
                      <m:r>
                        <m:rPr>
                          <m:nor/>
                        </m:rPr>
                        <a:rPr lang="en-US" sz="1500"/>
                        <m:t> = </m:t>
                      </m:r>
                      <m:f>
                        <m:fPr>
                          <m:ctrlPr>
                            <a:rPr lang="en-US" sz="15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sz="15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15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US" sz="15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Sup>
                                            <m:sSubSupPr>
                                              <m:ctrlPr>
                                                <a:rPr lang="en-US" sz="15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SupPr>
                                            <m:e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s</m:t>
                                              </m:r>
                                            </m:e>
                                            <m:sub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1</m:t>
                                              </m:r>
                                            </m:sub>
                                            <m:sup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2</m:t>
                                              </m:r>
                                            </m:sup>
                                          </m:sSubSup>
                                        </m:e>
                                      </m:d>
                                    </m:e>
                                    <m:sup>
                                      <m:sSub>
                                        <m:sSubPr>
                                          <m:ctrlPr>
                                            <a:rPr lang="en-US" sz="15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m:rPr>
                                              <m:nor/>
                                            </m:rPr>
                                            <a:rPr lang="en-US" sz="1500"/>
                                            <m:t>n</m:t>
                                          </m:r>
                                        </m:e>
                                        <m:sub>
                                          <m:r>
                                            <m:rPr>
                                              <m:nor/>
                                            </m:rPr>
                                            <a:rPr lang="en-US" sz="1500"/>
                                            <m:t>1</m:t>
                                          </m:r>
                                        </m:sub>
                                      </m:sSub>
                                      <m:r>
                                        <m:rPr>
                                          <m:nor/>
                                        </m:rPr>
                                        <a:rPr lang="en-US" sz="1500" i="1"/>
                                        <m:t>−</m:t>
                                      </m:r>
                                      <m:r>
                                        <m:rPr>
                                          <m:nor/>
                                        </m:rPr>
                                        <a:rPr lang="en-US" sz="1500"/>
                                        <m:t>1</m:t>
                                      </m:r>
                                    </m:sup>
                                  </m:sSup>
                                  <m:sSup>
                                    <m:sSupPr>
                                      <m:ctrlPr>
                                        <a:rPr lang="en-US" sz="15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US" sz="15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Sup>
                                            <m:sSubSupPr>
                                              <m:ctrlPr>
                                                <a:rPr lang="en-US" sz="15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SupPr>
                                            <m:e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s</m:t>
                                              </m:r>
                                            </m:e>
                                            <m:sub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2</m:t>
                                              </m:r>
                                            </m:sub>
                                            <m:sup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2</m:t>
                                              </m:r>
                                            </m:sup>
                                          </m:sSubSup>
                                        </m:e>
                                      </m:d>
                                    </m:e>
                                    <m:sup>
                                      <m:sSub>
                                        <m:sSubPr>
                                          <m:ctrlPr>
                                            <a:rPr lang="en-US" sz="15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m:rPr>
                                              <m:nor/>
                                            </m:rPr>
                                            <a:rPr lang="en-US" sz="1500"/>
                                            <m:t>n</m:t>
                                          </m:r>
                                        </m:e>
                                        <m:sub>
                                          <m:r>
                                            <m:rPr>
                                              <m:nor/>
                                            </m:rPr>
                                            <a:rPr lang="en-US" sz="1500"/>
                                            <m:t>2</m:t>
                                          </m:r>
                                        </m:sub>
                                      </m:sSub>
                                      <m:r>
                                        <m:rPr>
                                          <m:nor/>
                                        </m:rPr>
                                        <a:rPr lang="en-US" sz="1500" i="1"/>
                                        <m:t>−</m:t>
                                      </m:r>
                                      <m:r>
                                        <m:rPr>
                                          <m:nor/>
                                        </m:rPr>
                                        <a:rPr lang="en-US" sz="1500"/>
                                        <m:t>1</m:t>
                                      </m:r>
                                    </m:sup>
                                  </m:sSup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…</m:t>
                                  </m:r>
                                  <m:sSup>
                                    <m:sSupPr>
                                      <m:ctrlPr>
                                        <a:rPr lang="en-US" sz="15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US" sz="15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Sup>
                                            <m:sSubSupPr>
                                              <m:ctrlPr>
                                                <a:rPr lang="en-US" sz="15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SupPr>
                                            <m:e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s</m:t>
                                              </m:r>
                                            </m:e>
                                            <m:sub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k</m:t>
                                              </m:r>
                                            </m:sub>
                                            <m:sup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2</m:t>
                                              </m:r>
                                            </m:sup>
                                          </m:sSubSup>
                                        </m:e>
                                      </m:d>
                                    </m:e>
                                    <m:sup>
                                      <m:sSub>
                                        <m:sSubPr>
                                          <m:ctrlPr>
                                            <a:rPr lang="en-US" sz="15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m:rPr>
                                              <m:nor/>
                                            </m:rPr>
                                            <a:rPr lang="en-US" sz="1500"/>
                                            <m:t>n</m:t>
                                          </m:r>
                                        </m:e>
                                        <m:sub>
                                          <m:r>
                                            <m:rPr>
                                              <m:nor/>
                                            </m:rPr>
                                            <a:rPr lang="en-US" sz="1500"/>
                                            <m:t>k</m:t>
                                          </m:r>
                                        </m:sub>
                                      </m:sSub>
                                      <m:r>
                                        <m:rPr>
                                          <m:nor/>
                                        </m:rPr>
                                        <a:rPr lang="en-US" sz="1500" i="1"/>
                                        <m:t>−</m:t>
                                      </m:r>
                                      <m:r>
                                        <m:rPr>
                                          <m:nor/>
                                        </m:rPr>
                                        <a:rPr lang="en-US" sz="1500"/>
                                        <m:t>1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f>
                                <m:fPr>
                                  <m:ctrlPr>
                                    <a:rPr lang="en-US" sz="15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1</m:t>
                                  </m:r>
                                </m:num>
                                <m:den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N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sz="1500" i="1"/>
                                    <m:t>−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k</m:t>
                                  </m:r>
                                </m:den>
                              </m:f>
                            </m:sup>
                          </m:sSup>
                        </m:num>
                        <m:den>
                          <m:sSubSup>
                            <m:sSubSupPr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s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p</m:t>
                              </m:r>
                            </m:sub>
                            <m:sup>
                              <m:r>
                                <m:rPr>
                                  <m:nor/>
                                </m:rPr>
                                <a:rPr lang="en-US" sz="1500"/>
                                <m:t>2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US" sz="15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500" dirty="0" err="1"/>
                  <a:t>adalah</a:t>
                </a:r>
                <a:r>
                  <a:rPr lang="en-US" sz="1500" dirty="0"/>
                  <a:t> </a:t>
                </a:r>
                <a:r>
                  <a:rPr lang="en-US" sz="1500" dirty="0" err="1"/>
                  <a:t>nilai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dari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variabel</a:t>
                </a:r>
                <a:r>
                  <a:rPr lang="en-US" sz="1500" dirty="0"/>
                  <a:t> random B yang </a:t>
                </a:r>
                <a:r>
                  <a:rPr lang="en-US" sz="1500" dirty="0" err="1"/>
                  <a:t>mempunyai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distribusi</a:t>
                </a:r>
                <a:r>
                  <a:rPr lang="en-US" sz="1500" dirty="0"/>
                  <a:t> Bartlett.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500" dirty="0"/>
                  <a:t>Daerah </a:t>
                </a:r>
                <a:r>
                  <a:rPr lang="en-US" sz="1500" dirty="0" err="1"/>
                  <a:t>kritis</a:t>
                </a:r>
                <a:r>
                  <a:rPr lang="en-US" sz="1500" dirty="0"/>
                  <a:t> </a:t>
                </a:r>
                <a:r>
                  <a:rPr lang="en-US" sz="1500" dirty="0" err="1"/>
                  <a:t>uji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ini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adalah</a:t>
                </a:r>
                <a:endParaRPr lang="en-US" sz="15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500" dirty="0"/>
                  <a:t>DK = {b | b &lt; </a:t>
                </a:r>
                <a:r>
                  <a:rPr lang="en-US" sz="1500" dirty="0" err="1"/>
                  <a:t>b</a:t>
                </a:r>
                <a:r>
                  <a:rPr lang="en-US" sz="1500" baseline="-25000" dirty="0" err="1"/>
                  <a:t>k</a:t>
                </a:r>
                <a:r>
                  <a:rPr lang="en-US" sz="1500" dirty="0"/>
                  <a:t>(α; n</a:t>
                </a:r>
                <a:r>
                  <a:rPr lang="en-US" sz="1500" baseline="-25000" dirty="0"/>
                  <a:t>1</a:t>
                </a:r>
                <a:r>
                  <a:rPr lang="en-US" sz="1500" dirty="0"/>
                  <a:t>, n</a:t>
                </a:r>
                <a:r>
                  <a:rPr lang="en-US" sz="1500" baseline="-25000" dirty="0"/>
                  <a:t>2</a:t>
                </a:r>
                <a:r>
                  <a:rPr lang="en-US" sz="1500" dirty="0"/>
                  <a:t>, …, </a:t>
                </a:r>
                <a:r>
                  <a:rPr lang="en-US" sz="1500" dirty="0" err="1"/>
                  <a:t>n</a:t>
                </a:r>
                <a:r>
                  <a:rPr lang="en-US" sz="1500" baseline="-25000" dirty="0" err="1"/>
                  <a:t>k</a:t>
                </a:r>
                <a:r>
                  <a:rPr lang="en-US" sz="1500" dirty="0"/>
                  <a:t>)}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500" dirty="0" err="1"/>
                  <a:t>dengan</a:t>
                </a:r>
                <a:endParaRPr lang="en-US" sz="1500" dirty="0"/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5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 sz="1500"/>
                            <m:t>b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 sz="1500"/>
                            <m:t>k</m:t>
                          </m:r>
                        </m:sub>
                      </m:sSub>
                      <m:d>
                        <m:dPr>
                          <m:ctrlPr>
                            <a:rPr lang="en-US" sz="15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nor/>
                            </m:rPr>
                            <a:rPr lang="en-US" sz="1500"/>
                            <m:t>α</m:t>
                          </m:r>
                          <m:r>
                            <m:rPr>
                              <m:nor/>
                            </m:rPr>
                            <a:rPr lang="en-US" sz="1500"/>
                            <m:t>;</m:t>
                          </m:r>
                          <m:sSub>
                            <m:sSubPr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sz="1500"/>
                                <m:t>n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1</m:t>
                              </m:r>
                            </m:sub>
                          </m:sSub>
                          <m:r>
                            <a:rPr lang="en-US" sz="150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m:rPr>
                              <m:nor/>
                            </m:rPr>
                            <a:rPr lang="en-US" sz="1500"/>
                            <m:t> </m:t>
                          </m:r>
                          <m:sSub>
                            <m:sSubPr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n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2</m:t>
                              </m:r>
                            </m:sub>
                          </m:sSub>
                          <m:r>
                            <a:rPr lang="en-US" sz="150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m:rPr>
                              <m:nor/>
                            </m:rPr>
                            <a:rPr lang="en-US" sz="1500"/>
                            <m:t> …,</m:t>
                          </m:r>
                          <m:sSub>
                            <m:sSubPr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sz="1500"/>
                                <m:t>n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k</m:t>
                              </m:r>
                            </m:sub>
                          </m:sSub>
                        </m:e>
                      </m:d>
                      <m:r>
                        <m:rPr>
                          <m:nor/>
                        </m:rPr>
                        <a:rPr lang="en-US" sz="1500"/>
                        <m:t>=</m:t>
                      </m:r>
                      <m:f>
                        <m:fPr>
                          <m:ctrlPr>
                            <a:rPr lang="en-US" sz="15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n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b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k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α</m:t>
                              </m:r>
                              <m:r>
                                <m:rPr>
                                  <m:nor/>
                                </m:rPr>
                                <a:rPr lang="en-US" sz="1500"/>
                                <m:t>; </m:t>
                              </m:r>
                              <m:sSub>
                                <m:sSubPr>
                                  <m:ctrlPr>
                                    <a:rPr lang="en-US" sz="15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n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1</m:t>
                                  </m:r>
                                </m:sub>
                              </m:sSub>
                            </m:e>
                          </m:d>
                          <m:r>
                            <m:rPr>
                              <m:nor/>
                            </m:rPr>
                            <a:rPr lang="en-US" sz="1500"/>
                            <m:t> + </m:t>
                          </m:r>
                          <m:sSub>
                            <m:sSubPr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n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b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k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α</m:t>
                              </m:r>
                              <m:r>
                                <m:rPr>
                                  <m:nor/>
                                </m:rPr>
                                <a:rPr lang="en-US" sz="1500"/>
                                <m:t>;</m:t>
                              </m:r>
                              <m:sSub>
                                <m:sSubPr>
                                  <m:ctrlPr>
                                    <a:rPr lang="en-US" sz="15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 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n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2</m:t>
                                  </m:r>
                                </m:sub>
                              </m:sSub>
                            </m:e>
                          </m:d>
                          <m:r>
                            <m:rPr>
                              <m:nor/>
                            </m:rPr>
                            <a:rPr lang="en-US" sz="1500"/>
                            <m:t> + … + </m:t>
                          </m:r>
                          <m:sSub>
                            <m:sSubPr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n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k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b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k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15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α</m:t>
                              </m:r>
                              <m:r>
                                <m:rPr>
                                  <m:nor/>
                                </m:rPr>
                                <a:rPr lang="en-US" sz="1500"/>
                                <m:t>;</m:t>
                              </m:r>
                              <m:sSub>
                                <m:sSubPr>
                                  <m:ctrlPr>
                                    <a:rPr lang="en-US" sz="15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 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n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k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r>
                            <m:rPr>
                              <m:nor/>
                            </m:rPr>
                            <a:rPr lang="en-US" sz="1500"/>
                            <m:t>N</m:t>
                          </m:r>
                        </m:den>
                      </m:f>
                    </m:oMath>
                  </m:oMathPara>
                </a14:m>
                <a:endParaRPr lang="en-US" sz="15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500" dirty="0" err="1"/>
                  <a:t>Nilai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b</a:t>
                </a:r>
                <a:r>
                  <a:rPr lang="en-US" sz="1500" baseline="-25000" dirty="0" err="1"/>
                  <a:t>k</a:t>
                </a:r>
                <a:r>
                  <a:rPr lang="en-US" sz="1500" dirty="0"/>
                  <a:t>(α; n) </a:t>
                </a:r>
                <a:r>
                  <a:rPr lang="en-US" sz="1500" dirty="0" err="1"/>
                  <a:t>beberapa</a:t>
                </a:r>
                <a:r>
                  <a:rPr lang="en-US" sz="1500" dirty="0"/>
                  <a:t> k, α, </a:t>
                </a:r>
                <a:r>
                  <a:rPr lang="en-US" sz="1500" dirty="0" err="1"/>
                  <a:t>dan</a:t>
                </a:r>
                <a:r>
                  <a:rPr lang="en-US" sz="1500" dirty="0"/>
                  <a:t> n </a:t>
                </a:r>
                <a:r>
                  <a:rPr lang="en-US" sz="1500" dirty="0" err="1"/>
                  <a:t>dapat</a:t>
                </a:r>
                <a:r>
                  <a:rPr lang="en-US" sz="1500" dirty="0"/>
                  <a:t> </a:t>
                </a:r>
                <a:r>
                  <a:rPr lang="en-US" sz="1500" dirty="0" err="1"/>
                  <a:t>dilihat</a:t>
                </a:r>
                <a:r>
                  <a:rPr lang="en-US" sz="1500" dirty="0"/>
                  <a:t> </a:t>
                </a:r>
                <a:r>
                  <a:rPr lang="en-US" sz="1500" dirty="0" err="1"/>
                  <a:t>pada</a:t>
                </a:r>
                <a:r>
                  <a:rPr lang="en-US" sz="1500" dirty="0"/>
                  <a:t> </a:t>
                </a:r>
                <a:r>
                  <a:rPr lang="en-US" sz="1500" dirty="0" err="1"/>
                  <a:t>tabel</a:t>
                </a:r>
                <a:r>
                  <a:rPr lang="en-US" sz="1500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03411" y="1890990"/>
                <a:ext cx="8538882" cy="5061139"/>
              </a:xfrm>
              <a:blipFill rotWithShape="0">
                <a:blip r:embed="rId2"/>
                <a:stretch>
                  <a:fillRect l="-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Homogenitas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 </a:t>
            </a:r>
            <a:r>
              <a:rPr lang="en-US" dirty="0" err="1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668936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411" y="1990165"/>
            <a:ext cx="8538882" cy="4961964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err="1"/>
              <a:t>Contoh</a:t>
            </a:r>
            <a:r>
              <a:rPr lang="en-US" b="1" dirty="0"/>
              <a:t> 12.18</a:t>
            </a:r>
            <a:endParaRPr lang="en-US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produksi</a:t>
            </a:r>
            <a:r>
              <a:rPr lang="en-US" dirty="0"/>
              <a:t> model A, model B, </a:t>
            </a:r>
            <a:r>
              <a:rPr lang="en-US" dirty="0" err="1"/>
              <a:t>dan</a:t>
            </a:r>
            <a:r>
              <a:rPr lang="en-US" dirty="0"/>
              <a:t> model C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variansi-variansi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, </a:t>
            </a:r>
            <a:r>
              <a:rPr lang="en-US" dirty="0" err="1"/>
              <a:t>secara</a:t>
            </a:r>
            <a:r>
              <a:rPr lang="en-US" dirty="0"/>
              <a:t> random </a:t>
            </a:r>
            <a:r>
              <a:rPr lang="en-US" dirty="0" err="1"/>
              <a:t>diambil</a:t>
            </a:r>
            <a:r>
              <a:rPr lang="en-US" dirty="0"/>
              <a:t> 4 </a:t>
            </a:r>
            <a:r>
              <a:rPr lang="en-US" dirty="0" err="1"/>
              <a:t>buah</a:t>
            </a:r>
            <a:r>
              <a:rPr lang="en-US" dirty="0"/>
              <a:t> model A, 6 </a:t>
            </a:r>
            <a:r>
              <a:rPr lang="en-US" dirty="0" err="1"/>
              <a:t>buah</a:t>
            </a:r>
            <a:r>
              <a:rPr lang="en-US" dirty="0"/>
              <a:t> model B, </a:t>
            </a:r>
            <a:r>
              <a:rPr lang="en-US" dirty="0" err="1"/>
              <a:t>dan</a:t>
            </a:r>
            <a:r>
              <a:rPr lang="en-US" dirty="0"/>
              <a:t> 5 </a:t>
            </a:r>
            <a:r>
              <a:rPr lang="en-US" dirty="0" err="1"/>
              <a:t>buah</a:t>
            </a:r>
            <a:r>
              <a:rPr lang="en-US" dirty="0"/>
              <a:t> model C. </a:t>
            </a:r>
            <a:r>
              <a:rPr lang="en-US" dirty="0" err="1"/>
              <a:t>Datanya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/>
              <a:t>A:	4	7	6	6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/>
              <a:t>B:	5	1	3	5	3	4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/>
              <a:t>C:	8	6	8	9	5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α = 5%,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?</a:t>
            </a:r>
            <a:endParaRPr lang="en-US" sz="16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Homogenitas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 </a:t>
            </a:r>
            <a:r>
              <a:rPr lang="en-US" dirty="0" err="1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53086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03411" y="2030507"/>
                <a:ext cx="8538882" cy="4827494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600" dirty="0"/>
                  <a:t>Bentuk lain </a:t>
                </a:r>
                <a:r>
                  <a:rPr lang="en-US" sz="1600" dirty="0" err="1"/>
                  <a:t>untuk</a:t>
                </a:r>
                <a:r>
                  <a:rPr lang="en-US" sz="1600" dirty="0"/>
                  <a:t> </a:t>
                </a:r>
                <a:r>
                  <a:rPr lang="en-US" sz="1600" dirty="0" err="1"/>
                  <a:t>uji</a:t>
                </a:r>
                <a:r>
                  <a:rPr lang="en-US" sz="1600" dirty="0"/>
                  <a:t> Bartlett </a:t>
                </a:r>
                <a:r>
                  <a:rPr lang="en-US" sz="1600" dirty="0" err="1"/>
                  <a:t>adalah</a:t>
                </a:r>
                <a:r>
                  <a:rPr lang="en-US" sz="1600" dirty="0"/>
                  <a:t> </a:t>
                </a:r>
                <a:r>
                  <a:rPr lang="en-US" sz="1600" dirty="0" err="1"/>
                  <a:t>sebagai</a:t>
                </a:r>
                <a:r>
                  <a:rPr lang="en-US" sz="1600" dirty="0"/>
                  <a:t> </a:t>
                </a:r>
                <a:r>
                  <a:rPr lang="en-US" sz="1600" dirty="0" err="1"/>
                  <a:t>berikut</a:t>
                </a:r>
                <a:r>
                  <a:rPr lang="en-US" sz="1600" dirty="0"/>
                  <a:t> (</a:t>
                </a:r>
                <a:r>
                  <a:rPr lang="en-US" sz="1600" dirty="0" err="1"/>
                  <a:t>Winer</a:t>
                </a:r>
                <a:r>
                  <a:rPr lang="en-US" sz="1600" dirty="0"/>
                  <a:t>, 1971: 208). </a:t>
                </a:r>
                <a:r>
                  <a:rPr lang="en-US" sz="1600" dirty="0" err="1"/>
                  <a:t>Pada</a:t>
                </a:r>
                <a:r>
                  <a:rPr lang="en-US" sz="1600" dirty="0"/>
                  <a:t> </a:t>
                </a:r>
                <a:r>
                  <a:rPr lang="en-US" sz="1600" dirty="0" err="1"/>
                  <a:t>bentuk</a:t>
                </a:r>
                <a:r>
                  <a:rPr lang="en-US" sz="1600" dirty="0"/>
                  <a:t> </a:t>
                </a:r>
                <a:r>
                  <a:rPr lang="en-US" sz="1600" dirty="0" err="1"/>
                  <a:t>kedua</a:t>
                </a:r>
                <a:r>
                  <a:rPr lang="en-US" sz="1600" dirty="0"/>
                  <a:t> </a:t>
                </a:r>
                <a:r>
                  <a:rPr lang="en-US" sz="1600" dirty="0" err="1"/>
                  <a:t>ini</a:t>
                </a:r>
                <a:r>
                  <a:rPr lang="en-US" sz="1600" dirty="0"/>
                  <a:t>, </a:t>
                </a:r>
                <a:r>
                  <a:rPr lang="en-US" sz="1600" dirty="0" err="1"/>
                  <a:t>statistik</a:t>
                </a:r>
                <a:r>
                  <a:rPr lang="en-US" sz="1600" dirty="0"/>
                  <a:t> </a:t>
                </a:r>
                <a:r>
                  <a:rPr lang="en-US" sz="1600" dirty="0" err="1"/>
                  <a:t>uji</a:t>
                </a:r>
                <a:r>
                  <a:rPr lang="en-US" sz="1600" dirty="0"/>
                  <a:t> yang </a:t>
                </a:r>
                <a:r>
                  <a:rPr lang="en-US" sz="1600" dirty="0" err="1"/>
                  <a:t>digunakan</a:t>
                </a:r>
                <a:r>
                  <a:rPr lang="en-US" sz="1600" dirty="0"/>
                  <a:t> </a:t>
                </a:r>
                <a:r>
                  <a:rPr lang="en-US" sz="1600" dirty="0" err="1"/>
                  <a:t>adalah</a:t>
                </a:r>
                <a:r>
                  <a:rPr lang="en-US" sz="1600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160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χ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 sz="1600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 sz="1600"/>
                        <m:t> = </m:t>
                      </m:r>
                      <m:f>
                        <m:f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1600"/>
                            <m:t>2,303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1600"/>
                            <m:t>c</m:t>
                          </m:r>
                        </m:den>
                      </m:f>
                      <m:r>
                        <m:rPr>
                          <m:nor/>
                        </m:rPr>
                        <a:rPr lang="en-US" sz="1600"/>
                        <m:t>(</m:t>
                      </m:r>
                      <m:r>
                        <m:rPr>
                          <m:nor/>
                        </m:rPr>
                        <a:rPr lang="en-US" sz="1600"/>
                        <m:t>f</m:t>
                      </m:r>
                      <m:func>
                        <m:func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nor/>
                            </m:rPr>
                            <a:rPr lang="en-US" sz="1600"/>
                            <m:t>log</m:t>
                          </m:r>
                        </m:fName>
                        <m:e>
                          <m:r>
                            <m:rPr>
                              <m:nor/>
                            </m:rPr>
                            <a:rPr lang="en-US" sz="1600"/>
                            <m:t>RKG</m:t>
                          </m:r>
                          <m:r>
                            <m:rPr>
                              <m:nor/>
                            </m:rPr>
                            <a:rPr lang="en-US" sz="1600"/>
                            <m:t> </m:t>
                          </m:r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 sz="1600"/>
                            <m:t> </m:t>
                          </m:r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b>
                                <m:sSub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f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j</m:t>
                                  </m:r>
                                </m:sub>
                              </m:sSub>
                            </m:e>
                          </m:nary>
                        </m:e>
                      </m:func>
                      <m:func>
                        <m:func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nor/>
                            </m:rPr>
                            <a:rPr lang="en-US" sz="1600"/>
                            <m:t>log</m:t>
                          </m:r>
                        </m:fName>
                        <m:e>
                          <m:sSubSup>
                            <m:sSubSup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nor/>
                                </m:rPr>
                                <a:rPr lang="en-US" sz="1600"/>
                                <m:t>s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600"/>
                                <m:t>j</m:t>
                              </m:r>
                            </m:sub>
                            <m:sup>
                              <m:r>
                                <m:rPr>
                                  <m:nor/>
                                </m:rPr>
                                <a:rPr lang="en-US" sz="1600"/>
                                <m:t>2</m:t>
                              </m:r>
                            </m:sup>
                          </m:sSubSup>
                          <m:r>
                            <m:rPr>
                              <m:nor/>
                            </m:rPr>
                            <a:rPr lang="en-US" sz="1600"/>
                            <m:t>)</m:t>
                          </m:r>
                        </m:e>
                      </m:func>
                    </m:oMath>
                  </m:oMathPara>
                </a14:m>
                <a:endParaRPr lang="en-US" sz="1600" dirty="0"/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600" dirty="0" err="1"/>
                  <a:t>dengan</a:t>
                </a:r>
                <a:r>
                  <a:rPr lang="en-US" sz="16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160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χ</m:t>
                        </m:r>
                      </m:e>
                      <m:sup>
                        <m:r>
                          <m:rPr>
                            <m:nor/>
                          </m:rPr>
                          <a:rPr lang="en-US" sz="1600"/>
                          <m:t>2</m:t>
                        </m:r>
                      </m:sup>
                    </m:sSup>
                    <m:r>
                      <m:rPr>
                        <m:nor/>
                      </m:rPr>
                      <a:rPr lang="en-US" sz="1600"/>
                      <m:t> ~ </m:t>
                    </m:r>
                    <m:sSup>
                      <m:sSup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160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χ</m:t>
                        </m:r>
                      </m:e>
                      <m:sup>
                        <m:r>
                          <m:rPr>
                            <m:nor/>
                          </m:rPr>
                          <a:rPr lang="en-US" sz="1600"/>
                          <m:t>2</m:t>
                        </m:r>
                      </m:sup>
                    </m:sSup>
                    <m:r>
                      <m:rPr>
                        <m:nor/>
                      </m:rPr>
                      <a:rPr lang="en-US" sz="1600"/>
                      <m:t>(</m:t>
                    </m:r>
                    <m:r>
                      <m:rPr>
                        <m:nor/>
                      </m:rPr>
                      <a:rPr lang="en-US" sz="1600"/>
                      <m:t>k</m:t>
                    </m:r>
                    <m:r>
                      <m:rPr>
                        <m:nor/>
                      </m:rPr>
                      <a:rPr lang="en-US" sz="1600"/>
                      <m:t> 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−</m:t>
                    </m:r>
                    <m:r>
                      <m:rPr>
                        <m:nor/>
                      </m:rPr>
                      <a:rPr lang="en-US" sz="1600"/>
                      <m:t> 1)</m:t>
                    </m:r>
                  </m:oMath>
                </a14:m>
                <a:endParaRPr lang="en-US" sz="16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600" dirty="0"/>
                  <a:t>k = </a:t>
                </a:r>
                <a:r>
                  <a:rPr lang="en-US" sz="1600" dirty="0" err="1"/>
                  <a:t>banyaknya</a:t>
                </a:r>
                <a:r>
                  <a:rPr lang="en-US" sz="1600" dirty="0"/>
                  <a:t> </a:t>
                </a:r>
                <a:r>
                  <a:rPr lang="en-US" sz="1600" dirty="0" err="1"/>
                  <a:t>populasi</a:t>
                </a:r>
                <a:r>
                  <a:rPr lang="en-US" sz="1600" dirty="0"/>
                  <a:t> = </a:t>
                </a:r>
                <a:r>
                  <a:rPr lang="en-US" sz="1600" dirty="0" err="1"/>
                  <a:t>banyaknya</a:t>
                </a:r>
                <a:r>
                  <a:rPr lang="en-US" sz="1600" dirty="0"/>
                  <a:t> </a:t>
                </a:r>
                <a:r>
                  <a:rPr lang="en-US" sz="1600" dirty="0" err="1"/>
                  <a:t>sampel</a:t>
                </a:r>
                <a:endParaRPr lang="en-US" sz="16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600" dirty="0"/>
                  <a:t>N = </a:t>
                </a:r>
                <a:r>
                  <a:rPr lang="en-US" sz="1600" dirty="0" err="1"/>
                  <a:t>banyaknya</a:t>
                </a:r>
                <a:r>
                  <a:rPr lang="en-US" sz="1600" dirty="0"/>
                  <a:t> </a:t>
                </a:r>
                <a:r>
                  <a:rPr lang="en-US" sz="1600" dirty="0" err="1"/>
                  <a:t>seluruh</a:t>
                </a:r>
                <a:r>
                  <a:rPr lang="en-US" sz="1600" dirty="0"/>
                  <a:t> </a:t>
                </a:r>
                <a:r>
                  <a:rPr lang="en-US" sz="1600" dirty="0" err="1"/>
                  <a:t>nilai</a:t>
                </a:r>
                <a:r>
                  <a:rPr lang="en-US" sz="1600" dirty="0"/>
                  <a:t> (</a:t>
                </a:r>
                <a:r>
                  <a:rPr lang="en-US" sz="1600" dirty="0" err="1"/>
                  <a:t>ukuran</a:t>
                </a:r>
                <a:r>
                  <a:rPr lang="en-US" sz="1600" dirty="0"/>
                  <a:t>)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600" dirty="0" err="1"/>
                  <a:t>nj</a:t>
                </a:r>
                <a:r>
                  <a:rPr lang="en-US" sz="1600" dirty="0"/>
                  <a:t> = </a:t>
                </a:r>
                <a:r>
                  <a:rPr lang="en-US" sz="1600" dirty="0" err="1"/>
                  <a:t>banyaknya</a:t>
                </a:r>
                <a:r>
                  <a:rPr lang="en-US" sz="1600" dirty="0"/>
                  <a:t> </a:t>
                </a:r>
                <a:r>
                  <a:rPr lang="en-US" sz="1600" dirty="0" err="1"/>
                  <a:t>nilai</a:t>
                </a:r>
                <a:r>
                  <a:rPr lang="en-US" sz="1600" dirty="0"/>
                  <a:t> (</a:t>
                </a:r>
                <a:r>
                  <a:rPr lang="en-US" sz="1600" dirty="0" err="1"/>
                  <a:t>ukuran</a:t>
                </a:r>
                <a:r>
                  <a:rPr lang="en-US" sz="1600" dirty="0"/>
                  <a:t>) </a:t>
                </a:r>
                <a:r>
                  <a:rPr lang="en-US" sz="1600" dirty="0" err="1"/>
                  <a:t>sampel</a:t>
                </a:r>
                <a:r>
                  <a:rPr lang="en-US" sz="1600" dirty="0"/>
                  <a:t> </a:t>
                </a:r>
                <a:r>
                  <a:rPr lang="en-US" sz="1600" dirty="0" err="1"/>
                  <a:t>ke</a:t>
                </a:r>
                <a:r>
                  <a:rPr lang="en-US" sz="1600" dirty="0"/>
                  <a:t>-j = </a:t>
                </a:r>
                <a:r>
                  <a:rPr lang="en-US" sz="1600" dirty="0" err="1"/>
                  <a:t>ukuran</a:t>
                </a:r>
                <a:r>
                  <a:rPr lang="en-US" sz="1600" dirty="0"/>
                  <a:t> </a:t>
                </a:r>
                <a:r>
                  <a:rPr lang="en-US" sz="1600" dirty="0" err="1"/>
                  <a:t>sampel</a:t>
                </a:r>
                <a:r>
                  <a:rPr lang="en-US" sz="1600" dirty="0"/>
                  <a:t> </a:t>
                </a:r>
                <a:r>
                  <a:rPr lang="en-US" sz="1600" dirty="0" err="1"/>
                  <a:t>ke</a:t>
                </a:r>
                <a:r>
                  <a:rPr lang="en-US" sz="1600" dirty="0"/>
                  <a:t>-j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600" dirty="0" err="1"/>
                  <a:t>fj</a:t>
                </a:r>
                <a:r>
                  <a:rPr lang="en-US" sz="1600" dirty="0"/>
                  <a:t> = </a:t>
                </a:r>
                <a:r>
                  <a:rPr lang="en-US" sz="1600" dirty="0" err="1"/>
                  <a:t>nj</a:t>
                </a:r>
                <a:r>
                  <a:rPr lang="en-US" sz="1600" dirty="0"/>
                  <a:t> – 1 = </a:t>
                </a:r>
                <a:r>
                  <a:rPr lang="en-US" sz="1600" dirty="0" err="1"/>
                  <a:t>derajat</a:t>
                </a:r>
                <a:r>
                  <a:rPr lang="en-US" sz="1600" dirty="0"/>
                  <a:t> </a:t>
                </a:r>
                <a:r>
                  <a:rPr lang="en-US" sz="1600" dirty="0" err="1"/>
                  <a:t>kebebasan</a:t>
                </a:r>
                <a:r>
                  <a:rPr lang="en-US" sz="1600" dirty="0"/>
                  <a:t> </a:t>
                </a:r>
                <a:r>
                  <a:rPr lang="en-US" sz="1600" dirty="0" err="1"/>
                  <a:t>untuk</a:t>
                </a:r>
                <a:r>
                  <a:rPr lang="en-US" sz="1600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nor/>
                          </m:rPr>
                          <a:rPr lang="en-US" sz="1600"/>
                          <m:t>s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1600"/>
                          <m:t>j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sz="1600"/>
                          <m:t>2</m:t>
                        </m:r>
                      </m:sup>
                    </m:sSubSup>
                  </m:oMath>
                </a14:m>
                <a:r>
                  <a:rPr lang="en-US" sz="1600" dirty="0"/>
                  <a:t>; j = 1, 2, …, k;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1600"/>
                        <m:t>f</m:t>
                      </m:r>
                      <m:r>
                        <m:rPr>
                          <m:nor/>
                        </m:rPr>
                        <a:rPr lang="en-US" sz="1600"/>
                        <m:t> = </m:t>
                      </m:r>
                      <m:r>
                        <m:rPr>
                          <m:nor/>
                        </m:rPr>
                        <a:rPr lang="en-US" sz="1600"/>
                        <m:t>N</m:t>
                      </m:r>
                      <m:r>
                        <m:rPr>
                          <m:nor/>
                        </m:rPr>
                        <a:rPr lang="en-US" sz="1600"/>
                        <m:t> – </m:t>
                      </m:r>
                      <m:r>
                        <m:rPr>
                          <m:nor/>
                        </m:rPr>
                        <a:rPr lang="en-US" sz="1600"/>
                        <m:t>k</m:t>
                      </m:r>
                      <m:r>
                        <m:rPr>
                          <m:nor/>
                        </m:rPr>
                        <a:rPr lang="en-US" sz="1600"/>
                        <m:t> = 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nor/>
                            </m:rPr>
                            <a:rPr lang="en-US" sz="1600"/>
                            <m:t>i</m:t>
                          </m:r>
                          <m:r>
                            <m:rPr>
                              <m:nor/>
                            </m:rPr>
                            <a:rPr lang="en-US" sz="1600"/>
                            <m:t>=1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 sz="1600"/>
                            <m:t>k</m:t>
                          </m:r>
                        </m:sup>
                        <m:e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600"/>
                                <m:t>f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600"/>
                                <m:t>j</m:t>
                              </m:r>
                            </m:sub>
                          </m:sSub>
                        </m:e>
                      </m:nary>
                      <m:r>
                        <m:rPr>
                          <m:nor/>
                        </m:rPr>
                        <a:rPr lang="en-US" sz="1600"/>
                        <m:t>= </m:t>
                      </m:r>
                      <m:r>
                        <m:rPr>
                          <m:nor/>
                        </m:rPr>
                        <a:rPr lang="en-US" sz="1600"/>
                        <m:t>derajat</m:t>
                      </m:r>
                      <m:r>
                        <m:rPr>
                          <m:nor/>
                        </m:rPr>
                        <a:rPr lang="en-US" sz="1600"/>
                        <m:t> </m:t>
                      </m:r>
                      <m:r>
                        <m:rPr>
                          <m:nor/>
                        </m:rPr>
                        <a:rPr lang="en-US" sz="1600"/>
                        <m:t>kebebasan</m:t>
                      </m:r>
                      <m:r>
                        <m:rPr>
                          <m:nor/>
                        </m:rPr>
                        <a:rPr lang="en-US" sz="1600"/>
                        <m:t> </m:t>
                      </m:r>
                      <m:r>
                        <m:rPr>
                          <m:nor/>
                        </m:rPr>
                        <a:rPr lang="en-US" sz="1600"/>
                        <m:t>untuk</m:t>
                      </m:r>
                      <m:r>
                        <m:rPr>
                          <m:nor/>
                        </m:rPr>
                        <a:rPr lang="en-US" sz="1600"/>
                        <m:t> </m:t>
                      </m:r>
                      <m:r>
                        <m:rPr>
                          <m:nor/>
                        </m:rPr>
                        <a:rPr lang="en-US" sz="1600"/>
                        <m:t>RKG</m:t>
                      </m:r>
                      <m:r>
                        <m:rPr>
                          <m:nor/>
                        </m:rPr>
                        <a:rPr lang="en-US" sz="1600" b="0" i="0" smtClean="0"/>
                        <m:t>;      </m:t>
                      </m:r>
                      <m:r>
                        <m:rPr>
                          <m:nor/>
                        </m:rPr>
                        <a:rPr lang="en-US" sz="1600"/>
                        <m:t>c</m:t>
                      </m:r>
                      <m:r>
                        <m:rPr>
                          <m:nor/>
                        </m:rPr>
                        <a:rPr lang="en-US" sz="1600"/>
                        <m:t> = 1 + </m:t>
                      </m:r>
                      <m:f>
                        <m:f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16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1600"/>
                            <m:t>3(</m:t>
                          </m:r>
                          <m:r>
                            <m:rPr>
                              <m:nor/>
                            </m:rPr>
                            <a:rPr lang="en-US" sz="1600"/>
                            <m:t>k</m:t>
                          </m:r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 sz="1600"/>
                            <m:t>1)</m:t>
                          </m:r>
                        </m:den>
                      </m:f>
                      <m:d>
                        <m:d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f>
                                <m:f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1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sz="1600"/>
                                        <m:t>f</m:t>
                                      </m:r>
                                    </m:e>
                                    <m:sub>
                                      <m:r>
                                        <m:rPr>
                                          <m:nor/>
                                        </m:rPr>
                                        <a:rPr lang="en-US" sz="1600"/>
                                        <m:t>j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nary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sz="1600"/>
                                <m:t>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1600"/>
                                <m:t>f</m:t>
                              </m:r>
                            </m:den>
                          </m:f>
                        </m:e>
                      </m:d>
                      <m:r>
                        <m:rPr>
                          <m:nor/>
                        </m:rPr>
                        <a:rPr lang="en-US" sz="1600"/>
                        <m:t>;</m:t>
                      </m:r>
                    </m:oMath>
                  </m:oMathPara>
                </a14:m>
                <a:endParaRPr lang="en-US" sz="1600" dirty="0"/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1600"/>
                        <m:t>RKG</m:t>
                      </m:r>
                      <m:r>
                        <m:rPr>
                          <m:nor/>
                        </m:rPr>
                        <a:rPr lang="en-US" sz="1600"/>
                        <m:t> = </m:t>
                      </m:r>
                      <m:r>
                        <m:rPr>
                          <m:nor/>
                        </m:rPr>
                        <a:rPr lang="en-US" sz="1600"/>
                        <m:t>rerata</m:t>
                      </m:r>
                      <m:r>
                        <m:rPr>
                          <m:nor/>
                        </m:rPr>
                        <a:rPr lang="en-US" sz="1600"/>
                        <m:t> </m:t>
                      </m:r>
                      <m:r>
                        <m:rPr>
                          <m:nor/>
                        </m:rPr>
                        <a:rPr lang="en-US" sz="1600"/>
                        <m:t>kuadrat</m:t>
                      </m:r>
                      <m:r>
                        <m:rPr>
                          <m:nor/>
                        </m:rPr>
                        <a:rPr lang="en-US" sz="1600"/>
                        <m:t> </m:t>
                      </m:r>
                      <m:r>
                        <m:rPr>
                          <m:nor/>
                        </m:rPr>
                        <a:rPr lang="en-US" sz="1600"/>
                        <m:t>galat</m:t>
                      </m:r>
                      <m:r>
                        <m:rPr>
                          <m:nor/>
                        </m:rPr>
                        <a:rPr lang="en-US" sz="1600"/>
                        <m:t> =</m:t>
                      </m:r>
                      <m:f>
                        <m:f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b>
                                <m:sSub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SS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j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b>
                                <m:sSub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f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j</m:t>
                                  </m:r>
                                </m:sub>
                              </m:sSub>
                            </m:e>
                          </m:nary>
                        </m:den>
                      </m:f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;                                    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 sz="1600"/>
                            <m:t>SS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 sz="1600"/>
                            <m:t>j</m:t>
                          </m:r>
                        </m:sub>
                      </m:sSub>
                      <m:r>
                        <m:rPr>
                          <m:nor/>
                        </m:rPr>
                        <a:rPr lang="en-US" sz="1600"/>
                        <m:t> = </m:t>
                      </m:r>
                      <m:nary>
                        <m:naryPr>
                          <m:chr m:val="∑"/>
                          <m:limLoc m:val="undOvr"/>
                          <m:subHide m:val="on"/>
                          <m:supHide m:val="on"/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Sup>
                            <m:sSubSup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nor/>
                                </m:rPr>
                                <a:rPr lang="en-US" sz="1600"/>
                                <m:t>X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600"/>
                                <m:t>j</m:t>
                              </m:r>
                            </m:sub>
                            <m:sup>
                              <m:r>
                                <m:rPr>
                                  <m:nor/>
                                </m:rPr>
                                <a:rPr lang="en-US" sz="1600"/>
                                <m:t>2</m:t>
                              </m:r>
                            </m:sup>
                          </m:sSubSup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nary>
                                        <m:naryPr>
                                          <m:chr m:val="∑"/>
                                          <m:limLoc m:val="undOvr"/>
                                          <m:subHide m:val="on"/>
                                          <m:supHide m:val="on"/>
                                          <m:ctrlPr>
                                            <a:rPr lang="en-US" sz="16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naryPr>
                                        <m:sub/>
                                        <m:sup/>
                                        <m:e>
                                          <m:sSub>
                                            <m:sSubPr>
                                              <m:ctrlPr>
                                                <a:rPr lang="en-US" sz="16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600"/>
                                                <m:t>X</m:t>
                                              </m:r>
                                            </m:e>
                                            <m:sub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600"/>
                                                <m:t>j</m:t>
                                              </m:r>
                                            </m:sub>
                                          </m:sSub>
                                        </m:e>
                                      </m:nary>
                                    </m:e>
                                  </m:d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b>
                                <m:sSub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n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j</m:t>
                                  </m:r>
                                </m:sub>
                              </m:sSub>
                            </m:den>
                          </m:f>
                        </m:e>
                      </m:nary>
                      <m:r>
                        <m:rPr>
                          <m:nor/>
                        </m:rPr>
                        <a:rPr lang="en-US" sz="1600"/>
                        <m:t> = </m:t>
                      </m:r>
                      <m:d>
                        <m:d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600"/>
                                <m:t>n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600"/>
                                <m:t>j</m:t>
                              </m:r>
                            </m:sub>
                          </m:s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 sz="1600"/>
                            <m:t>1</m:t>
                          </m:r>
                        </m:e>
                      </m:d>
                      <m:sSubSup>
                        <m:sSubSup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nor/>
                            </m:rPr>
                            <a:rPr lang="en-US" sz="1600"/>
                            <m:t>s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 sz="1600"/>
                            <m:t>j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 sz="1600"/>
                            <m:t>2</m:t>
                          </m:r>
                        </m:sup>
                      </m:sSubSup>
                    </m:oMath>
                  </m:oMathPara>
                </a14:m>
                <a:endParaRPr lang="en-US" sz="15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03411" y="2030507"/>
                <a:ext cx="8538882" cy="4827494"/>
              </a:xfrm>
              <a:blipFill rotWithShape="0">
                <a:blip r:embed="rId2"/>
                <a:stretch>
                  <a:fillRect l="-3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Homogenitas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 </a:t>
            </a:r>
            <a:r>
              <a:rPr lang="en-US" dirty="0" err="1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09672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Soal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1" y="2489199"/>
            <a:ext cx="7420877" cy="41978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pelatih</a:t>
            </a:r>
            <a:r>
              <a:rPr lang="en-US" dirty="0" smtClean="0"/>
              <a:t>, </a:t>
            </a:r>
            <a:r>
              <a:rPr lang="en-US" dirty="0" err="1" smtClean="0"/>
              <a:t>menemukan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melatih</a:t>
            </a:r>
            <a:r>
              <a:rPr lang="en-US" dirty="0" smtClean="0"/>
              <a:t> </a:t>
            </a:r>
            <a:r>
              <a:rPr lang="en-US" dirty="0" err="1" smtClean="0"/>
              <a:t>atlet</a:t>
            </a:r>
            <a:r>
              <a:rPr lang="en-US" dirty="0" smtClean="0"/>
              <a:t> </a:t>
            </a:r>
            <a:r>
              <a:rPr lang="en-US" dirty="0" err="1" smtClean="0"/>
              <a:t>lompat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. </a:t>
            </a:r>
            <a:r>
              <a:rPr lang="en-US" dirty="0" err="1" smtClean="0"/>
              <a:t>Pelatih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mengujicobakan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,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ujicoba</a:t>
            </a:r>
            <a:r>
              <a:rPr lang="en-US" dirty="0" smtClean="0"/>
              <a:t> </a:t>
            </a:r>
            <a:r>
              <a:rPr lang="en-US" dirty="0" err="1" smtClean="0"/>
              <a:t>pelatih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melihat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yang </a:t>
            </a:r>
            <a:r>
              <a:rPr lang="en-US" dirty="0" err="1" smtClean="0"/>
              <a:t>dikenai</a:t>
            </a:r>
            <a:r>
              <a:rPr lang="en-US" dirty="0" smtClean="0"/>
              <a:t> </a:t>
            </a:r>
            <a:r>
              <a:rPr lang="en-US" dirty="0" err="1" smtClean="0"/>
              <a:t>metodenya</a:t>
            </a:r>
            <a:r>
              <a:rPr lang="en-US" dirty="0" smtClean="0"/>
              <a:t> (</a:t>
            </a:r>
            <a:r>
              <a:rPr lang="en-US" dirty="0" err="1" smtClean="0"/>
              <a:t>kel</a:t>
            </a:r>
            <a:r>
              <a:rPr lang="en-US" dirty="0" smtClean="0"/>
              <a:t>. </a:t>
            </a:r>
            <a:r>
              <a:rPr lang="en-US" dirty="0" err="1" smtClean="0"/>
              <a:t>Eksperimen</a:t>
            </a:r>
            <a:r>
              <a:rPr lang="en-US" dirty="0" smtClean="0"/>
              <a:t>)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daripada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yang </a:t>
            </a:r>
            <a:r>
              <a:rPr lang="en-US" dirty="0" err="1" smtClean="0"/>
              <a:t>berlatih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(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pelatih</a:t>
            </a:r>
            <a:r>
              <a:rPr lang="en-US" dirty="0" smtClean="0"/>
              <a:t>/</a:t>
            </a:r>
            <a:r>
              <a:rPr lang="en-US" dirty="0" err="1" smtClean="0"/>
              <a:t>kel</a:t>
            </a:r>
            <a:r>
              <a:rPr lang="en-US" dirty="0" smtClean="0"/>
              <a:t>. </a:t>
            </a:r>
            <a:r>
              <a:rPr lang="en-US" dirty="0" err="1" smtClean="0"/>
              <a:t>kontrol</a:t>
            </a:r>
            <a:r>
              <a:rPr lang="en-US" dirty="0" smtClean="0"/>
              <a:t>). </a:t>
            </a:r>
            <a:r>
              <a:rPr lang="en-US" dirty="0" err="1" smtClean="0"/>
              <a:t>Diperoleh</a:t>
            </a:r>
            <a:r>
              <a:rPr lang="en-US" dirty="0" smtClean="0"/>
              <a:t> data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err="1" smtClean="0"/>
              <a:t>Kel</a:t>
            </a:r>
            <a:r>
              <a:rPr lang="en-US" dirty="0" smtClean="0"/>
              <a:t>. </a:t>
            </a:r>
            <a:r>
              <a:rPr lang="en-US" dirty="0" err="1" smtClean="0"/>
              <a:t>Eksperimen</a:t>
            </a:r>
            <a:r>
              <a:rPr lang="en-US" dirty="0" smtClean="0"/>
              <a:t>: 4,8; 4,9; 5,3; 5,0</a:t>
            </a:r>
          </a:p>
          <a:p>
            <a:pPr marL="0" indent="0">
              <a:buNone/>
            </a:pPr>
            <a:r>
              <a:rPr lang="en-US" dirty="0" err="1" smtClean="0"/>
              <a:t>Kel</a:t>
            </a:r>
            <a:r>
              <a:rPr lang="en-US" dirty="0" smtClean="0"/>
              <a:t>. </a:t>
            </a:r>
            <a:r>
              <a:rPr lang="en-US" dirty="0" err="1" smtClean="0"/>
              <a:t>Kontrol</a:t>
            </a:r>
            <a:r>
              <a:rPr lang="en-US" dirty="0" smtClean="0"/>
              <a:t>        : 4,3; 4,0; 3,8; 4,2; 3,9</a:t>
            </a:r>
          </a:p>
          <a:p>
            <a:pPr marL="0" indent="0">
              <a:buNone/>
            </a:pPr>
            <a:r>
              <a:rPr lang="en-US" dirty="0" err="1" smtClean="0"/>
              <a:t>Ujilah</a:t>
            </a:r>
            <a:r>
              <a:rPr lang="en-US" dirty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pelatih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signifikansi</a:t>
            </a:r>
            <a:r>
              <a:rPr lang="en-US" dirty="0" smtClean="0"/>
              <a:t> 5%.</a:t>
            </a:r>
          </a:p>
          <a:p>
            <a:pPr>
              <a:buFont typeface="+mj-lt"/>
              <a:buAutoNum type="arabicPeriod"/>
            </a:pPr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normalitas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endParaRPr lang="en-US" dirty="0" smtClean="0"/>
          </a:p>
          <a:p>
            <a:pPr>
              <a:buFont typeface="+mj-lt"/>
              <a:buAutoNum type="arabicPeriod"/>
            </a:pPr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homogenitas</a:t>
            </a:r>
            <a:r>
              <a:rPr lang="en-US" dirty="0" smtClean="0"/>
              <a:t> </a:t>
            </a:r>
            <a:r>
              <a:rPr lang="en-US" dirty="0" err="1" smtClean="0"/>
              <a:t>variansi</a:t>
            </a:r>
            <a:endParaRPr lang="en-US" dirty="0" smtClean="0"/>
          </a:p>
          <a:p>
            <a:pPr>
              <a:buFont typeface="+mj-lt"/>
              <a:buAutoNum type="arabicPeriod"/>
            </a:pPr>
            <a:r>
              <a:rPr lang="en-US" dirty="0" err="1" smtClean="0"/>
              <a:t>Uji</a:t>
            </a:r>
            <a:r>
              <a:rPr lang="en-US" dirty="0" smtClean="0"/>
              <a:t> t </a:t>
            </a:r>
            <a:r>
              <a:rPr lang="en-US" dirty="0" err="1" smtClean="0"/>
              <a:t>independen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2483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1ac89d772a439d7eb9a9c99c9b81634ad49c57b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3023</TotalTime>
  <Words>4578</Words>
  <Application>Microsoft Office PowerPoint</Application>
  <PresentationFormat>On-screen Show (4:3)</PresentationFormat>
  <Paragraphs>349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4" baseType="lpstr">
      <vt:lpstr>Arial</vt:lpstr>
      <vt:lpstr>Calibri</vt:lpstr>
      <vt:lpstr>Cambria Math</vt:lpstr>
      <vt:lpstr>Century Gothic</vt:lpstr>
      <vt:lpstr>Times New Roman</vt:lpstr>
      <vt:lpstr>Wingdings 3</vt:lpstr>
      <vt:lpstr>Ion Boardroom</vt:lpstr>
      <vt:lpstr>METODE STATISTIKA</vt:lpstr>
      <vt:lpstr>Uji Hipotesis:</vt:lpstr>
      <vt:lpstr>Pendahuluan</vt:lpstr>
      <vt:lpstr>Hipotesis Statistik</vt:lpstr>
      <vt:lpstr>Hipotesis Statistik</vt:lpstr>
      <vt:lpstr>Hipotesis Statistik</vt:lpstr>
      <vt:lpstr>Hipotesis Statistik</vt:lpstr>
      <vt:lpstr>Hipotesis Statistik</vt:lpstr>
      <vt:lpstr>Hipotesis Statistik</vt:lpstr>
      <vt:lpstr>Tipe Kesalahan</vt:lpstr>
      <vt:lpstr>Tipe Kesalahan</vt:lpstr>
      <vt:lpstr>Tipe Kesalahan</vt:lpstr>
      <vt:lpstr>Tipe Kesalahan</vt:lpstr>
      <vt:lpstr>Tipe Kesalahan</vt:lpstr>
      <vt:lpstr>Tipe Kesalahan</vt:lpstr>
      <vt:lpstr>Prosedur Uji Hipotesis</vt:lpstr>
      <vt:lpstr>Prosedur Uji Hipotesis</vt:lpstr>
      <vt:lpstr>Prosedur Uji Hipotesis</vt:lpstr>
      <vt:lpstr>Tingkat Signifikansi Amatan</vt:lpstr>
      <vt:lpstr>Tingkat Signifikansi Amatan</vt:lpstr>
      <vt:lpstr>Tingkat Signifikansi Amatan</vt:lpstr>
      <vt:lpstr>Tingkat Signifikansi Amatan</vt:lpstr>
      <vt:lpstr>Uji Hipotesis Mengenai Rerata</vt:lpstr>
      <vt:lpstr>Uji Hipotesis Mengenai Rerata</vt:lpstr>
      <vt:lpstr>Uji Hipotesis Mengenai Rerata</vt:lpstr>
      <vt:lpstr>Uji Hipotesis Mengenai Rerata</vt:lpstr>
      <vt:lpstr>Uji Hipotesis Mengenai Rerata</vt:lpstr>
      <vt:lpstr>Uji Hipotesis Mengenai Rerata</vt:lpstr>
      <vt:lpstr>Uji Hipotesis Mengenai Rerata</vt:lpstr>
      <vt:lpstr>Uji Hipotesis Mengenai Rerata</vt:lpstr>
      <vt:lpstr>Uji Hipotesis Mengenai Rerata</vt:lpstr>
      <vt:lpstr>Uji Hipotesis Mengenai Rerata</vt:lpstr>
      <vt:lpstr>Uji Hipotesis Mengenai Rerata</vt:lpstr>
      <vt:lpstr>Uji Hipotesis Mengenai Variansi Dan Proporsi</vt:lpstr>
      <vt:lpstr>Uji Hipotesis Mengenai Variansi Dan Proporsi</vt:lpstr>
      <vt:lpstr>Uji Hipotesis Mengenai Variansi Dan Proporsi</vt:lpstr>
      <vt:lpstr>Uji Hipotesis Mengenai Variansi Dan Proporsi</vt:lpstr>
      <vt:lpstr>Uji Hipotesis Mengenai Variansi Dan Proporsi</vt:lpstr>
      <vt:lpstr>Uji Kecocokan</vt:lpstr>
      <vt:lpstr>Uji Kecocokan</vt:lpstr>
      <vt:lpstr>Uji Kecocokan</vt:lpstr>
      <vt:lpstr>Uji Kecocokan</vt:lpstr>
      <vt:lpstr>Uji Normalitas Populasi</vt:lpstr>
      <vt:lpstr>Uji Normalitas Populasi</vt:lpstr>
      <vt:lpstr>Uji Normalitas Populasi</vt:lpstr>
      <vt:lpstr>Uji Normalitas Populasi</vt:lpstr>
      <vt:lpstr>Uji Normalitas Populasi</vt:lpstr>
      <vt:lpstr>Uji Normalitas Populasi</vt:lpstr>
      <vt:lpstr>Uji Independensi</vt:lpstr>
      <vt:lpstr>Uji Independensi</vt:lpstr>
      <vt:lpstr>Uji Independensi</vt:lpstr>
      <vt:lpstr>Uji Independensi</vt:lpstr>
      <vt:lpstr>Uji Homogenitas Variansi Populasi</vt:lpstr>
      <vt:lpstr>Uji Homogenitas Variansi Populasi</vt:lpstr>
      <vt:lpstr>Uji Homogenitas Variansi Populasi</vt:lpstr>
      <vt:lpstr>Uji Homogenitas Variansi Populasi</vt:lpstr>
      <vt:lpstr>Soal</vt:lpstr>
    </vt:vector>
  </TitlesOfParts>
  <Company>heaven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ALJABAR</dc:title>
  <dc:creator>trysna</dc:creator>
  <cp:lastModifiedBy>trysna</cp:lastModifiedBy>
  <cp:revision>489</cp:revision>
  <dcterms:created xsi:type="dcterms:W3CDTF">2013-09-28T07:14:32Z</dcterms:created>
  <dcterms:modified xsi:type="dcterms:W3CDTF">2019-05-07T06:56:10Z</dcterms:modified>
</cp:coreProperties>
</file>