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1"/>
  </p:sldMasterIdLst>
  <p:notesMasterIdLst>
    <p:notesMasterId r:id="rId13"/>
  </p:notesMasterIdLst>
  <p:handoutMasterIdLst>
    <p:handoutMasterId r:id="rId14"/>
  </p:handoutMasterIdLst>
  <p:sldIdLst>
    <p:sldId id="260" r:id="rId2"/>
    <p:sldId id="261" r:id="rId3"/>
    <p:sldId id="262" r:id="rId4"/>
    <p:sldId id="263" r:id="rId5"/>
    <p:sldId id="264" r:id="rId6"/>
    <p:sldId id="269" r:id="rId7"/>
    <p:sldId id="265" r:id="rId8"/>
    <p:sldId id="266" r:id="rId9"/>
    <p:sldId id="283" r:id="rId10"/>
    <p:sldId id="273" r:id="rId11"/>
    <p:sldId id="274" r:id="rId12"/>
  </p:sldIdLst>
  <p:sldSz cx="9144000" cy="6858000" type="screen4x3"/>
  <p:notesSz cx="9144000" cy="6858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FF3300"/>
    <a:srgbClr val="66CCFF"/>
    <a:srgbClr val="990033"/>
    <a:srgbClr val="660033"/>
    <a:srgbClr val="FFCC66"/>
    <a:srgbClr val="FF99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00" autoAdjust="0"/>
    <p:restoredTop sz="94660"/>
  </p:normalViewPr>
  <p:slideViewPr>
    <p:cSldViewPr snapToGrid="0">
      <p:cViewPr>
        <p:scale>
          <a:sx n="75" d="100"/>
          <a:sy n="75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8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en-US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ACE712E3-3DD8-41C5-A4A2-595B5BC0CD3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5800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CAFFF655-0159-461C-8FD7-C6A74B420EC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0582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032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11843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83968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A609B60-A5CE-411F-BB8A-BEC5B95087E4}" type="datetime3">
              <a:rPr lang="en-US" smtClean="0"/>
              <a:pPr/>
              <a:t>29 October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-- Zaiem Rosyadi --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F86291F-1E87-400B-B126-B738159120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983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2022B5E-4FC1-40AF-A543-88B57EF37361}" type="datetime3">
              <a:rPr lang="en-US" smtClean="0"/>
              <a:pPr/>
              <a:t>29 October 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-- Zaiem Rosyadi --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5AE3B1B-4C2D-417C-9F72-3AEF61440D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824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F84E4D7-72B2-4E8C-AD95-7F171C4635B4}" type="datetime3">
              <a:rPr lang="en-US" smtClean="0"/>
              <a:pPr/>
              <a:t>29 October 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-- Zaiem Rosyadi --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B9D748C-3EDB-4D36-9FE1-5BEEA0241C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285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1523B3D-70D8-400C-93F6-727C7A6DC139}" type="datetime3">
              <a:rPr lang="en-US" smtClean="0"/>
              <a:pPr/>
              <a:t>29 October 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-- Zaiem Rosyadi --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704D28D-0FA2-41B7-8625-2FFECFCC1C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114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500A369-6E24-4275-B0DA-CB91319521CD}" type="datetime3">
              <a:rPr lang="en-US" smtClean="0"/>
              <a:pPr/>
              <a:t>29 October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-- Zaiem Rosyadi --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06D33B1-AB8B-4C35-916D-CC31DFBA4B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953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6F31099-B2C9-431C-90A7-56FBDBCB95FF}" type="datetime3">
              <a:rPr lang="en-US" smtClean="0"/>
              <a:pPr/>
              <a:t>29 October 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-- Zaiem Rosyadi --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F00923A-6C15-4891-A7F3-94BA691A2E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531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D9F444C-0811-4B59-85CC-C2025CB0891F}" type="datetime3">
              <a:rPr lang="en-US" smtClean="0"/>
              <a:pPr/>
              <a:t>29 October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-- Zaiem Rosyadi --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79B80A7-BBC4-4C65-ACE8-D7291833A4D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868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9DB3B14-3E03-4DFA-B50B-754BD1FADC1D}" type="datetime3">
              <a:rPr lang="en-US" smtClean="0"/>
              <a:pPr/>
              <a:t>29 October 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-- Zaiem Rosyadi --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6B4DA3B-9F12-45C3-9575-A2B11EA563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419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812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812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812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812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812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812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812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812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812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590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  <p:sldLayoutId id="2147483730" r:id="rId13"/>
    <p:sldLayoutId id="2147483731" r:id="rId14"/>
    <p:sldLayoutId id="2147483732" r:id="rId15"/>
    <p:sldLayoutId id="2147483733" r:id="rId16"/>
    <p:sldLayoutId id="2147483734" r:id="rId17"/>
    <p:sldLayoutId id="2147483735" r:id="rId18"/>
    <p:sldLayoutId id="2147483737" r:id="rId19"/>
    <p:sldLayoutId id="2147483738" r:id="rId20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828800" y="152400"/>
            <a:ext cx="7315200" cy="6365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/>
              <a:t>MESIN PERKAKAS</a:t>
            </a:r>
          </a:p>
        </p:txBody>
      </p:sp>
      <p:sp>
        <p:nvSpPr>
          <p:cNvPr id="12291" name="Line 3"/>
          <p:cNvSpPr>
            <a:spLocks noChangeShapeType="1"/>
          </p:cNvSpPr>
          <p:nvPr/>
        </p:nvSpPr>
        <p:spPr bwMode="auto">
          <a:xfrm>
            <a:off x="1371600" y="866775"/>
            <a:ext cx="73914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461963" y="2008188"/>
            <a:ext cx="8229600" cy="404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10000"/>
              </a:lnSpc>
              <a:buClr>
                <a:srgbClr val="FF0000"/>
              </a:buClr>
              <a:buSzPct val="75000"/>
              <a:buFont typeface="Wingdings" pitchFamily="2" charset="2"/>
              <a:buChar char="q"/>
            </a:pPr>
            <a:endParaRPr lang="en-US" sz="1400" b="1"/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0" y="1362075"/>
            <a:ext cx="9144000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16059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bIns="0" anchor="ctr">
            <a:spAutoFit/>
          </a:bodyPr>
          <a:lstStyle/>
          <a:p>
            <a:pPr marL="393700" indent="-393700">
              <a:lnSpc>
                <a:spcPct val="115000"/>
              </a:lnSpc>
              <a:spcAft>
                <a:spcPct val="50000"/>
              </a:spcAft>
              <a:buSzPct val="120000"/>
              <a:buFontTx/>
              <a:buBlip>
                <a:blip r:embed="rId2"/>
              </a:buBlip>
            </a:pPr>
            <a:r>
              <a:rPr lang="en-US" sz="1400" dirty="0" err="1"/>
              <a:t>Untuk</a:t>
            </a:r>
            <a:r>
              <a:rPr lang="en-US" sz="1400" dirty="0"/>
              <a:t> </a:t>
            </a:r>
            <a:r>
              <a:rPr lang="en-US" sz="1400" dirty="0" err="1"/>
              <a:t>memenuhi</a:t>
            </a:r>
            <a:r>
              <a:rPr lang="en-US" sz="1400" dirty="0"/>
              <a:t> </a:t>
            </a:r>
            <a:r>
              <a:rPr lang="en-US" sz="1400" dirty="0" err="1"/>
              <a:t>kebutuhan</a:t>
            </a:r>
            <a:r>
              <a:rPr lang="en-US" sz="1400" dirty="0"/>
              <a:t> </a:t>
            </a:r>
            <a:r>
              <a:rPr lang="en-US" sz="1400" dirty="0" err="1"/>
              <a:t>sehari-hari</a:t>
            </a:r>
            <a:r>
              <a:rPr lang="en-US" sz="1400" dirty="0"/>
              <a:t> / </a:t>
            </a:r>
            <a:r>
              <a:rPr lang="en-US" sz="1400" dirty="0" err="1"/>
              <a:t>industri</a:t>
            </a:r>
            <a:r>
              <a:rPr lang="en-US" sz="1400" dirty="0"/>
              <a:t>, </a:t>
            </a:r>
            <a:r>
              <a:rPr lang="en-US" sz="1400" dirty="0" err="1"/>
              <a:t>diperlukan</a:t>
            </a:r>
            <a:r>
              <a:rPr lang="en-US" sz="1400" dirty="0"/>
              <a:t> </a:t>
            </a:r>
            <a:r>
              <a:rPr lang="en-US" sz="1400" dirty="0" err="1"/>
              <a:t>mesin</a:t>
            </a:r>
            <a:r>
              <a:rPr lang="en-US" sz="1400" dirty="0"/>
              <a:t> </a:t>
            </a:r>
            <a:r>
              <a:rPr lang="en-US" sz="1400" dirty="0" err="1"/>
              <a:t>perkakas</a:t>
            </a:r>
            <a:r>
              <a:rPr lang="en-US" sz="1400" dirty="0"/>
              <a:t> yang </a:t>
            </a:r>
            <a:r>
              <a:rPr lang="en-US" sz="1400" dirty="0" err="1"/>
              <a:t>dapat</a:t>
            </a:r>
            <a:r>
              <a:rPr lang="en-US" sz="1400" dirty="0"/>
              <a:t> </a:t>
            </a:r>
            <a:r>
              <a:rPr lang="en-US" sz="1400" dirty="0" err="1"/>
              <a:t>menghasilkan</a:t>
            </a:r>
            <a:r>
              <a:rPr lang="en-US" sz="1400" dirty="0"/>
              <a:t> </a:t>
            </a:r>
            <a:r>
              <a:rPr lang="en-US" sz="1400" dirty="0" err="1"/>
              <a:t>benda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jumlah</a:t>
            </a:r>
            <a:r>
              <a:rPr lang="en-US" sz="1400" dirty="0"/>
              <a:t> </a:t>
            </a:r>
            <a:r>
              <a:rPr lang="en-US" sz="1400" dirty="0" err="1"/>
              <a:t>banyak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/>
              <a:t>harga</a:t>
            </a:r>
            <a:r>
              <a:rPr lang="en-US" sz="1400" dirty="0"/>
              <a:t> </a:t>
            </a:r>
            <a:r>
              <a:rPr lang="en-US" sz="1400" dirty="0" err="1"/>
              <a:t>murah</a:t>
            </a:r>
            <a:r>
              <a:rPr lang="en-US" sz="1400" dirty="0"/>
              <a:t>, </a:t>
            </a:r>
            <a:r>
              <a:rPr lang="en-US" sz="1400" dirty="0" err="1"/>
              <a:t>benda</a:t>
            </a:r>
            <a:r>
              <a:rPr lang="en-US" sz="1400" dirty="0"/>
              <a:t> yang </a:t>
            </a:r>
            <a:r>
              <a:rPr lang="en-US" sz="1400" dirty="0" err="1"/>
              <a:t>dihasilkan</a:t>
            </a:r>
            <a:r>
              <a:rPr lang="en-US" sz="1400" dirty="0"/>
              <a:t> </a:t>
            </a:r>
            <a:r>
              <a:rPr lang="en-US" sz="1400" dirty="0" err="1"/>
              <a:t>harus</a:t>
            </a:r>
            <a:r>
              <a:rPr lang="en-US" sz="1400" dirty="0"/>
              <a:t> </a:t>
            </a:r>
            <a:r>
              <a:rPr lang="en-US" sz="1400" dirty="0" err="1"/>
              <a:t>memenuhi</a:t>
            </a:r>
            <a:r>
              <a:rPr lang="en-US" sz="1400" dirty="0"/>
              <a:t> </a:t>
            </a:r>
            <a:r>
              <a:rPr lang="en-US" sz="1400" dirty="0" err="1"/>
              <a:t>syarat</a:t>
            </a:r>
            <a:r>
              <a:rPr lang="en-US" sz="1400" dirty="0"/>
              <a:t> </a:t>
            </a:r>
            <a:r>
              <a:rPr lang="en-US" sz="1400" dirty="0" err="1"/>
              <a:t>teknis</a:t>
            </a:r>
            <a:r>
              <a:rPr lang="en-US" sz="1400" dirty="0"/>
              <a:t> (</a:t>
            </a:r>
            <a:r>
              <a:rPr lang="en-US" sz="1400" dirty="0" err="1"/>
              <a:t>mempunyai</a:t>
            </a:r>
            <a:r>
              <a:rPr lang="en-US" sz="1400" dirty="0"/>
              <a:t> </a:t>
            </a:r>
            <a:r>
              <a:rPr lang="en-US" sz="1400" dirty="0" err="1"/>
              <a:t>ketelitian</a:t>
            </a:r>
            <a:r>
              <a:rPr lang="en-US" sz="1400" dirty="0"/>
              <a:t> </a:t>
            </a:r>
            <a:r>
              <a:rPr lang="en-US" sz="1400" dirty="0" err="1"/>
              <a:t>sesuai</a:t>
            </a:r>
            <a:r>
              <a:rPr lang="en-US" sz="1400" dirty="0"/>
              <a:t> </a:t>
            </a:r>
            <a:r>
              <a:rPr lang="en-US" sz="1400" dirty="0" err="1"/>
              <a:t>dengan</a:t>
            </a:r>
            <a:r>
              <a:rPr lang="en-US" sz="1400" dirty="0"/>
              <a:t> </a:t>
            </a:r>
            <a:r>
              <a:rPr lang="en-US" sz="1400" dirty="0" err="1"/>
              <a:t>fungsi-nya</a:t>
            </a:r>
            <a:r>
              <a:rPr lang="en-US" sz="1400" dirty="0"/>
              <a:t>).</a:t>
            </a:r>
          </a:p>
          <a:p>
            <a:pPr marL="393700" indent="-393700">
              <a:spcAft>
                <a:spcPct val="50000"/>
              </a:spcAft>
              <a:buSzPct val="120000"/>
              <a:buFontTx/>
              <a:buBlip>
                <a:blip r:embed="rId2"/>
              </a:buBlip>
            </a:pPr>
            <a:r>
              <a:rPr lang="sv-SE" sz="1400" dirty="0"/>
              <a:t>Faktor yang harus diperhatikan pada Mesin Perkakas</a:t>
            </a:r>
            <a:endParaRPr lang="en-US" sz="1400" dirty="0"/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226220" y="2612057"/>
            <a:ext cx="8689180" cy="4067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Aft>
                <a:spcPct val="40000"/>
              </a:spcAft>
              <a:buFontTx/>
              <a:buAutoNum type="arabicPeriod"/>
            </a:pPr>
            <a:r>
              <a:rPr lang="fi-FI" sz="1400" b="1" dirty="0"/>
              <a:t>Produksi	</a:t>
            </a:r>
            <a:endParaRPr lang="fi-FI" sz="1400" dirty="0"/>
          </a:p>
          <a:p>
            <a:pPr>
              <a:spcAft>
                <a:spcPct val="25000"/>
              </a:spcAft>
            </a:pPr>
            <a:r>
              <a:rPr lang="fi-FI" sz="1400" dirty="0"/>
              <a:t>	Produksi suatu mesin perkakas ditentukan oleh</a:t>
            </a:r>
          </a:p>
          <a:p>
            <a:pPr>
              <a:spcAft>
                <a:spcPct val="25000"/>
              </a:spcAft>
            </a:pPr>
            <a:r>
              <a:rPr lang="fi-FI" sz="1400" dirty="0"/>
              <a:t>		-  Jumlah tatal yang dihasilkan Kg/jam atau cm3/menit </a:t>
            </a:r>
            <a:r>
              <a:rPr lang="en-US" sz="1400" dirty="0">
                <a:sym typeface="Wingdings" pitchFamily="2" charset="2"/>
              </a:rPr>
              <a:t></a:t>
            </a:r>
            <a:r>
              <a:rPr lang="fi-FI" sz="1400" dirty="0"/>
              <a:t>  </a:t>
            </a:r>
            <a:r>
              <a:rPr lang="fi-FI" sz="1400" b="1" i="1" dirty="0"/>
              <a:t>untuk mesin pengerjaan awal</a:t>
            </a:r>
            <a:endParaRPr lang="fi-FI" sz="1400" b="1" dirty="0"/>
          </a:p>
          <a:p>
            <a:r>
              <a:rPr lang="fi-FI" sz="1400" dirty="0"/>
              <a:t>		-  Jumlah benda kerja yang dihasilkan tiap satuan waktu , potong/jam </a:t>
            </a:r>
            <a:r>
              <a:rPr lang="en-US" sz="1400" dirty="0">
                <a:sym typeface="Wingdings" pitchFamily="2" charset="2"/>
              </a:rPr>
              <a:t></a:t>
            </a:r>
            <a:r>
              <a:rPr lang="fi-FI" sz="1400" dirty="0"/>
              <a:t> </a:t>
            </a:r>
            <a:r>
              <a:rPr lang="fi-FI" sz="1400" b="1" i="1" dirty="0"/>
              <a:t>untuk mesin </a:t>
            </a:r>
          </a:p>
          <a:p>
            <a:pPr>
              <a:spcAft>
                <a:spcPct val="25000"/>
              </a:spcAft>
            </a:pPr>
            <a:r>
              <a:rPr lang="fi-FI" sz="1400" b="1" i="1" dirty="0"/>
              <a:t>		    produksi massal</a:t>
            </a:r>
            <a:endParaRPr lang="fi-FI" sz="1400" b="1" dirty="0"/>
          </a:p>
          <a:p>
            <a:r>
              <a:rPr lang="fi-FI" sz="1400" dirty="0"/>
              <a:t>		-  Penentuan luas permukaan yang dapat dikerjakan tiap satuan waktu (biasanya akan </a:t>
            </a:r>
          </a:p>
          <a:p>
            <a:r>
              <a:rPr lang="fi-FI" sz="1400" dirty="0"/>
              <a:t>		   digunakan alat iris yang keras dan dengan kecepatan tinggi) </a:t>
            </a:r>
            <a:r>
              <a:rPr lang="en-US" sz="1400" dirty="0">
                <a:sym typeface="Wingdings" pitchFamily="2" charset="2"/>
              </a:rPr>
              <a:t></a:t>
            </a:r>
            <a:r>
              <a:rPr lang="fi-FI" sz="1400" dirty="0"/>
              <a:t>  </a:t>
            </a:r>
            <a:r>
              <a:rPr lang="fi-FI" sz="1400" b="1" dirty="0"/>
              <a:t>untuk mesin </a:t>
            </a:r>
          </a:p>
          <a:p>
            <a:pPr>
              <a:spcAft>
                <a:spcPct val="40000"/>
              </a:spcAft>
            </a:pPr>
            <a:r>
              <a:rPr lang="fi-FI" sz="1400" b="1" dirty="0"/>
              <a:t>		   pengerjaan akhir</a:t>
            </a:r>
            <a:endParaRPr lang="en-US" sz="1400" b="1" dirty="0"/>
          </a:p>
          <a:p>
            <a:pPr>
              <a:spcAft>
                <a:spcPct val="40000"/>
              </a:spcAft>
            </a:pPr>
            <a:r>
              <a:rPr lang="en-US" sz="1400" b="1" dirty="0"/>
              <a:t>2.	</a:t>
            </a:r>
            <a:r>
              <a:rPr lang="en-US" sz="1400" b="1" dirty="0" err="1"/>
              <a:t>Ketelitian</a:t>
            </a:r>
            <a:endParaRPr lang="sv-SE" sz="1400" dirty="0"/>
          </a:p>
          <a:p>
            <a:pPr>
              <a:spcAft>
                <a:spcPct val="25000"/>
              </a:spcAft>
            </a:pPr>
            <a:r>
              <a:rPr lang="sv-SE" sz="1400" dirty="0"/>
              <a:t>	Benda yang dihasilkan harus mempunyai ketelitian tertentu sesuai dengan fungsinya. </a:t>
            </a:r>
            <a:r>
              <a:rPr lang="en-US" sz="1400" dirty="0" err="1"/>
              <a:t>Apabila</a:t>
            </a:r>
            <a:r>
              <a:rPr lang="en-US" sz="1400" dirty="0"/>
              <a:t> </a:t>
            </a:r>
            <a:r>
              <a:rPr lang="en-US" sz="1400" dirty="0" err="1"/>
              <a:t>tingkat</a:t>
            </a:r>
            <a:r>
              <a:rPr lang="en-US" sz="1400" dirty="0"/>
              <a:t> </a:t>
            </a:r>
            <a:r>
              <a:rPr lang="en-US" sz="1400" dirty="0" err="1"/>
              <a:t>ketelitiannya</a:t>
            </a:r>
            <a:r>
              <a:rPr lang="en-US" sz="1400" dirty="0"/>
              <a:t> </a:t>
            </a:r>
            <a:r>
              <a:rPr lang="en-US" sz="1400" dirty="0" err="1"/>
              <a:t>dinaikkan</a:t>
            </a:r>
            <a:r>
              <a:rPr lang="en-US" sz="1400" dirty="0"/>
              <a:t> </a:t>
            </a:r>
            <a:r>
              <a:rPr lang="en-US" sz="1400" dirty="0" err="1"/>
              <a:t>akan</a:t>
            </a:r>
            <a:r>
              <a:rPr lang="en-US" sz="1400" dirty="0"/>
              <a:t> </a:t>
            </a:r>
            <a:r>
              <a:rPr lang="en-US" sz="1400" dirty="0" err="1"/>
              <a:t>mengakibatkan</a:t>
            </a:r>
            <a:r>
              <a:rPr lang="en-US" sz="1400" dirty="0"/>
              <a:t> :</a:t>
            </a:r>
            <a:endParaRPr lang="sv-SE" sz="1400" dirty="0"/>
          </a:p>
          <a:p>
            <a:pPr>
              <a:spcAft>
                <a:spcPct val="25000"/>
              </a:spcAft>
            </a:pPr>
            <a:r>
              <a:rPr lang="sv-SE" sz="1400" dirty="0"/>
              <a:t>		-  Proses penggantian bagian/komponen yang aus akan lebih mudah</a:t>
            </a:r>
            <a:endParaRPr lang="en-US" sz="1400" dirty="0"/>
          </a:p>
          <a:p>
            <a:r>
              <a:rPr lang="en-US" sz="1400" dirty="0"/>
              <a:t>		-  </a:t>
            </a:r>
            <a:r>
              <a:rPr lang="en-US" sz="1400" dirty="0" err="1"/>
              <a:t>Keausan</a:t>
            </a:r>
            <a:r>
              <a:rPr lang="en-US" sz="1400" dirty="0"/>
              <a:t> </a:t>
            </a:r>
            <a:r>
              <a:rPr lang="en-US" sz="1400" dirty="0" err="1"/>
              <a:t>akan</a:t>
            </a:r>
            <a:r>
              <a:rPr lang="en-US" sz="1400" dirty="0"/>
              <a:t> </a:t>
            </a:r>
            <a:r>
              <a:rPr lang="en-US" sz="1400" dirty="0" err="1"/>
              <a:t>berkurang</a:t>
            </a:r>
            <a:r>
              <a:rPr lang="en-US" sz="1400" dirty="0"/>
              <a:t>, </a:t>
            </a:r>
            <a:r>
              <a:rPr lang="en-US" sz="1400" dirty="0" err="1"/>
              <a:t>bagian-bagian</a:t>
            </a:r>
            <a:r>
              <a:rPr lang="en-US" sz="1400" dirty="0"/>
              <a:t> yang </a:t>
            </a:r>
            <a:r>
              <a:rPr lang="en-US" sz="1400" dirty="0" err="1"/>
              <a:t>saling</a:t>
            </a:r>
            <a:r>
              <a:rPr lang="en-US" sz="1400" dirty="0"/>
              <a:t> </a:t>
            </a:r>
            <a:r>
              <a:rPr lang="en-US" sz="1400" dirty="0" err="1"/>
              <a:t>bergesekan</a:t>
            </a:r>
            <a:r>
              <a:rPr lang="en-US" sz="1400" dirty="0"/>
              <a:t> </a:t>
            </a:r>
            <a:r>
              <a:rPr lang="en-US" sz="1400" dirty="0" err="1"/>
              <a:t>akan</a:t>
            </a:r>
            <a:r>
              <a:rPr lang="en-US" sz="1400" dirty="0"/>
              <a:t> </a:t>
            </a:r>
            <a:r>
              <a:rPr lang="en-US" sz="1400" dirty="0" err="1"/>
              <a:t>lebih</a:t>
            </a:r>
            <a:r>
              <a:rPr lang="en-US" sz="1400" dirty="0"/>
              <a:t> </a:t>
            </a:r>
            <a:r>
              <a:rPr lang="en-US" sz="1400" dirty="0" err="1"/>
              <a:t>tahan</a:t>
            </a:r>
            <a:r>
              <a:rPr lang="en-US" sz="1400" dirty="0"/>
              <a:t> </a:t>
            </a:r>
          </a:p>
          <a:p>
            <a:r>
              <a:rPr lang="en-US" sz="1400" dirty="0"/>
              <a:t>		   lama,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ekonomi</a:t>
            </a:r>
            <a:r>
              <a:rPr lang="en-US" sz="1400" dirty="0"/>
              <a:t> </a:t>
            </a:r>
            <a:r>
              <a:rPr lang="en-US" sz="1400" dirty="0" err="1"/>
              <a:t>perusahaan</a:t>
            </a:r>
            <a:r>
              <a:rPr lang="en-US" sz="1400" dirty="0"/>
              <a:t> </a:t>
            </a:r>
            <a:r>
              <a:rPr lang="en-US" sz="1400" dirty="0" err="1"/>
              <a:t>akan</a:t>
            </a:r>
            <a:r>
              <a:rPr lang="en-US" sz="1400" dirty="0"/>
              <a:t> </a:t>
            </a:r>
            <a:r>
              <a:rPr lang="en-US" sz="1400" dirty="0" err="1"/>
              <a:t>berarti</a:t>
            </a:r>
            <a:r>
              <a:rPr lang="en-US" sz="1400" dirty="0"/>
              <a:t> : </a:t>
            </a:r>
            <a:r>
              <a:rPr lang="en-US" sz="1400" dirty="0" err="1"/>
              <a:t>penyusutan</a:t>
            </a:r>
            <a:r>
              <a:rPr lang="en-US" sz="1400" dirty="0"/>
              <a:t> </a:t>
            </a:r>
            <a:r>
              <a:rPr lang="en-US" sz="1400" dirty="0" err="1"/>
              <a:t>menjadi</a:t>
            </a:r>
            <a:r>
              <a:rPr lang="en-US" sz="1400" dirty="0"/>
              <a:t> </a:t>
            </a:r>
            <a:r>
              <a:rPr lang="en-US" sz="1400" dirty="0" err="1"/>
              <a:t>rendah</a:t>
            </a:r>
            <a:r>
              <a:rPr lang="en-US" sz="1400" dirty="0"/>
              <a:t> ,</a:t>
            </a:r>
          </a:p>
          <a:p>
            <a:r>
              <a:rPr lang="en-US" sz="1400" dirty="0"/>
              <a:t>		   </a:t>
            </a:r>
            <a:r>
              <a:rPr lang="en-US" sz="1400" dirty="0" err="1"/>
              <a:t>biaya</a:t>
            </a:r>
            <a:r>
              <a:rPr lang="en-US" sz="1400" dirty="0"/>
              <a:t>/</a:t>
            </a:r>
            <a:r>
              <a:rPr lang="en-US" sz="1400" dirty="0" err="1"/>
              <a:t>ongkos</a:t>
            </a:r>
            <a:r>
              <a:rPr lang="en-US" sz="1400" dirty="0"/>
              <a:t> </a:t>
            </a:r>
            <a:r>
              <a:rPr lang="en-US" sz="1400" dirty="0" err="1"/>
              <a:t>produksi</a:t>
            </a:r>
            <a:r>
              <a:rPr lang="en-US" sz="1400" dirty="0"/>
              <a:t> </a:t>
            </a:r>
            <a:r>
              <a:rPr lang="en-US" sz="1400" dirty="0" err="1"/>
              <a:t>menjadi</a:t>
            </a:r>
            <a:r>
              <a:rPr lang="en-US" sz="1400" dirty="0"/>
              <a:t> </a:t>
            </a:r>
            <a:r>
              <a:rPr lang="en-US" sz="1400" dirty="0" err="1"/>
              <a:t>rendah</a:t>
            </a:r>
            <a:r>
              <a:rPr lang="en-US" sz="1400" dirty="0"/>
              <a:t>.</a:t>
            </a:r>
          </a:p>
          <a:p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2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123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123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3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3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3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3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3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3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3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3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3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3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3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3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3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3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3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3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3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3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3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23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5" dur="1000"/>
                                        <p:tgtEl>
                                          <p:spTgt spid="123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1230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1230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1230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828800" y="152400"/>
            <a:ext cx="7315200" cy="6365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/>
              <a:t>MESIN PERKAKAS</a:t>
            </a:r>
          </a:p>
        </p:txBody>
      </p:sp>
      <p:sp>
        <p:nvSpPr>
          <p:cNvPr id="33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7010400" y="6248400"/>
            <a:ext cx="2133600" cy="457200"/>
          </a:xfrm>
          <a:prstGeom prst="rect">
            <a:avLst/>
          </a:prstGeom>
        </p:spPr>
        <p:txBody>
          <a:bodyPr/>
          <a:lstStyle/>
          <a:p>
            <a:fld id="{0B0492E4-829E-408C-8E16-176B4C2C1936}" type="slidenum">
              <a:rPr lang="en-US"/>
              <a:pPr/>
              <a:t>2</a:t>
            </a:fld>
            <a:endParaRPr lang="en-US"/>
          </a:p>
        </p:txBody>
      </p:sp>
      <p:sp>
        <p:nvSpPr>
          <p:cNvPr id="13315" name="Line 3"/>
          <p:cNvSpPr>
            <a:spLocks noChangeShapeType="1"/>
          </p:cNvSpPr>
          <p:nvPr/>
        </p:nvSpPr>
        <p:spPr bwMode="auto">
          <a:xfrm>
            <a:off x="1371600" y="914400"/>
            <a:ext cx="73914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461963" y="2008188"/>
            <a:ext cx="8229600" cy="404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10000"/>
              </a:lnSpc>
              <a:buClr>
                <a:srgbClr val="FF0000"/>
              </a:buClr>
              <a:buSzPct val="75000"/>
              <a:buFont typeface="Wingdings" pitchFamily="2" charset="2"/>
              <a:buChar char="q"/>
            </a:pPr>
            <a:endParaRPr lang="en-US" sz="1400" b="1"/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290513" y="1295400"/>
            <a:ext cx="8853487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90513" indent="-290513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Aft>
                <a:spcPct val="60000"/>
              </a:spcAft>
            </a:pPr>
            <a:r>
              <a:rPr lang="en-US" sz="1400" b="1">
                <a:solidFill>
                  <a:schemeClr val="tx2"/>
                </a:solidFill>
              </a:rPr>
              <a:t>3.   Randemen Mesin</a:t>
            </a:r>
            <a:endParaRPr lang="en-US" sz="1400">
              <a:solidFill>
                <a:schemeClr val="tx2"/>
              </a:solidFill>
            </a:endParaRPr>
          </a:p>
          <a:p>
            <a:r>
              <a:rPr lang="en-US" sz="1400"/>
              <a:t>	Adalah perbandingan antara kerja yang dilakukan oleh alat iris dengan kerja yang disediakan oleh </a:t>
            </a:r>
          </a:p>
          <a:p>
            <a:r>
              <a:rPr lang="en-US" sz="1400"/>
              <a:t>      motor penggerak, yang besarnya akan mempengaruhi biaya produksi</a:t>
            </a:r>
          </a:p>
        </p:txBody>
      </p:sp>
      <p:sp>
        <p:nvSpPr>
          <p:cNvPr id="13348" name="Rectangle 36"/>
          <p:cNvSpPr>
            <a:spLocks noChangeArrowheads="1"/>
          </p:cNvSpPr>
          <p:nvPr/>
        </p:nvSpPr>
        <p:spPr bwMode="auto">
          <a:xfrm>
            <a:off x="1604963" y="2500313"/>
            <a:ext cx="1447800" cy="1905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3349" name="Rectangle 37"/>
          <p:cNvSpPr>
            <a:spLocks noChangeArrowheads="1"/>
          </p:cNvSpPr>
          <p:nvPr/>
        </p:nvSpPr>
        <p:spPr bwMode="auto">
          <a:xfrm>
            <a:off x="2205038" y="3884613"/>
            <a:ext cx="727075" cy="520700"/>
          </a:xfrm>
          <a:prstGeom prst="rect">
            <a:avLst/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50" name="Line 38"/>
          <p:cNvSpPr>
            <a:spLocks noChangeShapeType="1"/>
          </p:cNvSpPr>
          <p:nvPr/>
        </p:nvSpPr>
        <p:spPr bwMode="auto">
          <a:xfrm flipH="1">
            <a:off x="1828800" y="4148138"/>
            <a:ext cx="36671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51" name="Line 39"/>
          <p:cNvSpPr>
            <a:spLocks noChangeShapeType="1"/>
          </p:cNvSpPr>
          <p:nvPr/>
        </p:nvSpPr>
        <p:spPr bwMode="auto">
          <a:xfrm flipV="1">
            <a:off x="1828800" y="3009900"/>
            <a:ext cx="0" cy="11382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53" name="Rectangle 41"/>
          <p:cNvSpPr>
            <a:spLocks noChangeArrowheads="1"/>
          </p:cNvSpPr>
          <p:nvPr/>
        </p:nvSpPr>
        <p:spPr bwMode="auto">
          <a:xfrm>
            <a:off x="3046413" y="2946400"/>
            <a:ext cx="266700" cy="1730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54" name="Rectangle 42"/>
          <p:cNvSpPr>
            <a:spLocks noChangeArrowheads="1"/>
          </p:cNvSpPr>
          <p:nvPr/>
        </p:nvSpPr>
        <p:spPr bwMode="auto">
          <a:xfrm>
            <a:off x="3125788" y="2616200"/>
            <a:ext cx="301625" cy="804863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55" name="Rectangle 43"/>
          <p:cNvSpPr>
            <a:spLocks noChangeArrowheads="1"/>
          </p:cNvSpPr>
          <p:nvPr/>
        </p:nvSpPr>
        <p:spPr bwMode="auto">
          <a:xfrm>
            <a:off x="3430588" y="2905125"/>
            <a:ext cx="914400" cy="23653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56" name="Rectangle 44"/>
          <p:cNvSpPr>
            <a:spLocks noChangeArrowheads="1"/>
          </p:cNvSpPr>
          <p:nvPr/>
        </p:nvSpPr>
        <p:spPr bwMode="auto">
          <a:xfrm>
            <a:off x="3430588" y="2740025"/>
            <a:ext cx="138112" cy="16668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57" name="Rectangle 45"/>
          <p:cNvSpPr>
            <a:spLocks noChangeArrowheads="1"/>
          </p:cNvSpPr>
          <p:nvPr/>
        </p:nvSpPr>
        <p:spPr bwMode="auto">
          <a:xfrm>
            <a:off x="3430588" y="3130550"/>
            <a:ext cx="138112" cy="16668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58" name="Rectangle 46"/>
          <p:cNvSpPr>
            <a:spLocks noChangeArrowheads="1"/>
          </p:cNvSpPr>
          <p:nvPr/>
        </p:nvSpPr>
        <p:spPr bwMode="auto">
          <a:xfrm>
            <a:off x="3573463" y="3130550"/>
            <a:ext cx="147637" cy="100013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59" name="Rectangle 47"/>
          <p:cNvSpPr>
            <a:spLocks noChangeArrowheads="1"/>
          </p:cNvSpPr>
          <p:nvPr/>
        </p:nvSpPr>
        <p:spPr bwMode="auto">
          <a:xfrm>
            <a:off x="3573463" y="2806700"/>
            <a:ext cx="147637" cy="100013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60" name="Line 48"/>
          <p:cNvSpPr>
            <a:spLocks noChangeShapeType="1"/>
          </p:cNvSpPr>
          <p:nvPr/>
        </p:nvSpPr>
        <p:spPr bwMode="auto">
          <a:xfrm>
            <a:off x="1814513" y="3024188"/>
            <a:ext cx="12287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62" name="AutoShape 50"/>
          <p:cNvSpPr>
            <a:spLocks noChangeArrowheads="1"/>
          </p:cNvSpPr>
          <p:nvPr/>
        </p:nvSpPr>
        <p:spPr bwMode="auto">
          <a:xfrm rot="16200000">
            <a:off x="5634832" y="3629819"/>
            <a:ext cx="876300" cy="579437"/>
          </a:xfrm>
          <a:prstGeom prst="flowChartManualInput">
            <a:avLst/>
          </a:prstGeom>
          <a:solidFill>
            <a:schemeClr val="accent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63" name="Rectangle 51"/>
          <p:cNvSpPr>
            <a:spLocks noChangeArrowheads="1"/>
          </p:cNvSpPr>
          <p:nvPr/>
        </p:nvSpPr>
        <p:spPr bwMode="auto">
          <a:xfrm>
            <a:off x="3052763" y="3471863"/>
            <a:ext cx="3314700" cy="2952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64" name="Rectangle 52"/>
          <p:cNvSpPr>
            <a:spLocks noChangeArrowheads="1"/>
          </p:cNvSpPr>
          <p:nvPr/>
        </p:nvSpPr>
        <p:spPr bwMode="auto">
          <a:xfrm>
            <a:off x="4405313" y="3262313"/>
            <a:ext cx="219075" cy="20955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65" name="Rectangle 53"/>
          <p:cNvSpPr>
            <a:spLocks noChangeArrowheads="1"/>
          </p:cNvSpPr>
          <p:nvPr/>
        </p:nvSpPr>
        <p:spPr bwMode="auto">
          <a:xfrm>
            <a:off x="4452938" y="3052763"/>
            <a:ext cx="114300" cy="20955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367" name="Text Box 55"/>
          <p:cNvSpPr txBox="1">
            <a:spLocks noChangeArrowheads="1"/>
          </p:cNvSpPr>
          <p:nvPr/>
        </p:nvSpPr>
        <p:spPr bwMode="auto">
          <a:xfrm>
            <a:off x="1979613" y="3571875"/>
            <a:ext cx="12287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800" b="1"/>
              <a:t>Motor penggerak </a:t>
            </a:r>
          </a:p>
          <a:p>
            <a:pPr algn="ctr"/>
            <a:r>
              <a:rPr lang="en-US" sz="800" b="1"/>
              <a:t>2 pk</a:t>
            </a:r>
          </a:p>
        </p:txBody>
      </p:sp>
      <p:sp>
        <p:nvSpPr>
          <p:cNvPr id="13368" name="Text Box 56"/>
          <p:cNvSpPr txBox="1">
            <a:spLocks noChangeArrowheads="1"/>
          </p:cNvSpPr>
          <p:nvPr/>
        </p:nvSpPr>
        <p:spPr bwMode="auto">
          <a:xfrm>
            <a:off x="3494088" y="2714625"/>
            <a:ext cx="12287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800" b="1"/>
              <a:t>Benda Kerja</a:t>
            </a:r>
          </a:p>
        </p:txBody>
      </p:sp>
      <p:sp>
        <p:nvSpPr>
          <p:cNvPr id="13369" name="Text Box 57"/>
          <p:cNvSpPr txBox="1">
            <a:spLocks noChangeArrowheads="1"/>
          </p:cNvSpPr>
          <p:nvPr/>
        </p:nvSpPr>
        <p:spPr bwMode="auto">
          <a:xfrm>
            <a:off x="4284663" y="2867025"/>
            <a:ext cx="12287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800" b="1"/>
              <a:t>Alat iris, 0,5 pk</a:t>
            </a:r>
          </a:p>
        </p:txBody>
      </p:sp>
      <p:sp>
        <p:nvSpPr>
          <p:cNvPr id="13370" name="Text Box 58"/>
          <p:cNvSpPr txBox="1">
            <a:spLocks noChangeArrowheads="1"/>
          </p:cNvSpPr>
          <p:nvPr/>
        </p:nvSpPr>
        <p:spPr bwMode="auto">
          <a:xfrm>
            <a:off x="3449638" y="4276725"/>
            <a:ext cx="3810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sv-SE"/>
              <a:t> </a:t>
            </a:r>
            <a:r>
              <a:rPr lang="sv-SE" sz="1200" b="1" i="1"/>
              <a:t>Randemen  =  ( 0,5 / 2 ) x 100%  = 25 %</a:t>
            </a:r>
            <a:endParaRPr lang="en-US" sz="1200" b="1" i="1"/>
          </a:p>
        </p:txBody>
      </p:sp>
      <p:sp>
        <p:nvSpPr>
          <p:cNvPr id="13371" name="Text Box 59"/>
          <p:cNvSpPr txBox="1">
            <a:spLocks noChangeArrowheads="1"/>
          </p:cNvSpPr>
          <p:nvPr/>
        </p:nvSpPr>
        <p:spPr bwMode="auto">
          <a:xfrm>
            <a:off x="303213" y="4752975"/>
            <a:ext cx="8783637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90513" indent="-290513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Aft>
                <a:spcPct val="70000"/>
              </a:spcAft>
            </a:pPr>
            <a:r>
              <a:rPr lang="en-US" sz="1400" b="1">
                <a:solidFill>
                  <a:schemeClr val="tx2"/>
                </a:solidFill>
              </a:rPr>
              <a:t>4.   Kesederhanaan dan Keamanan Mesin</a:t>
            </a:r>
            <a:endParaRPr lang="en-US" sz="1400">
              <a:solidFill>
                <a:schemeClr val="tx2"/>
              </a:solidFill>
            </a:endParaRPr>
          </a:p>
          <a:p>
            <a:r>
              <a:rPr lang="en-US" sz="1400"/>
              <a:t>	Mesin Perkakas harus dikonstruksikan cukup sederhana sehingga mudah dalam </a:t>
            </a:r>
          </a:p>
          <a:p>
            <a:r>
              <a:rPr lang="en-US" sz="1400"/>
              <a:t>      pengoperasiannya dan dikonstruksikan sedemikian rupa sehingga operator terjamin keamanan, </a:t>
            </a:r>
          </a:p>
          <a:p>
            <a:r>
              <a:rPr lang="en-US" sz="1400"/>
              <a:t>      keselamatan dan kesehatannya.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3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3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3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3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3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3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3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3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3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3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3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3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3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3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3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3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3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3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3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3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3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3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3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3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3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3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3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3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13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12" presetClass="entr" presetSubtype="8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8" dur="1000"/>
                                        <p:tgtEl>
                                          <p:spTgt spid="13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2" presetClass="entr" presetSubtype="4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1" dur="1000"/>
                                        <p:tgtEl>
                                          <p:spTgt spid="13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2" presetClass="entr" presetSubtype="2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4" dur="1000"/>
                                        <p:tgtEl>
                                          <p:spTgt spid="13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3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3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3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3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3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3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3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13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13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3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3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3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3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3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13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3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3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13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3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48" grpId="0" animBg="1"/>
      <p:bldP spid="13349" grpId="0" animBg="1"/>
      <p:bldP spid="13350" grpId="0" animBg="1"/>
      <p:bldP spid="13350" grpId="1" animBg="1"/>
      <p:bldP spid="13351" grpId="0" animBg="1"/>
      <p:bldP spid="13351" grpId="1" animBg="1"/>
      <p:bldP spid="13353" grpId="0" animBg="1"/>
      <p:bldP spid="13354" grpId="0" animBg="1"/>
      <p:bldP spid="13355" grpId="0" animBg="1"/>
      <p:bldP spid="13356" grpId="0" animBg="1"/>
      <p:bldP spid="13357" grpId="0" animBg="1"/>
      <p:bldP spid="13358" grpId="0" animBg="1"/>
      <p:bldP spid="13359" grpId="0" animBg="1"/>
      <p:bldP spid="13360" grpId="0" animBg="1"/>
      <p:bldP spid="13360" grpId="1" animBg="1"/>
      <p:bldP spid="13362" grpId="0" animBg="1"/>
      <p:bldP spid="13363" grpId="0" animBg="1"/>
      <p:bldP spid="13364" grpId="0" animBg="1"/>
      <p:bldP spid="13365" grpId="0" animBg="1"/>
      <p:bldP spid="13367" grpId="0"/>
      <p:bldP spid="13368" grpId="0"/>
      <p:bldP spid="13369" grpId="0"/>
      <p:bldP spid="133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828800" y="152400"/>
            <a:ext cx="7315200" cy="6365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/>
              <a:t>MESIN PERKAKAS</a:t>
            </a:r>
          </a:p>
        </p:txBody>
      </p:sp>
      <p:sp>
        <p:nvSpPr>
          <p:cNvPr id="3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7010400" y="6248400"/>
            <a:ext cx="2133600" cy="457200"/>
          </a:xfrm>
          <a:prstGeom prst="rect">
            <a:avLst/>
          </a:prstGeom>
        </p:spPr>
        <p:txBody>
          <a:bodyPr/>
          <a:lstStyle/>
          <a:p>
            <a:fld id="{27B49BC3-A5FC-43D6-A337-C84025CCAAF0}" type="slidenum">
              <a:rPr lang="en-US"/>
              <a:pPr/>
              <a:t>3</a:t>
            </a:fld>
            <a:endParaRPr lang="en-US"/>
          </a:p>
        </p:txBody>
      </p:sp>
      <p:sp>
        <p:nvSpPr>
          <p:cNvPr id="14339" name="Line 3"/>
          <p:cNvSpPr>
            <a:spLocks noChangeShapeType="1"/>
          </p:cNvSpPr>
          <p:nvPr/>
        </p:nvSpPr>
        <p:spPr bwMode="auto">
          <a:xfrm>
            <a:off x="1371600" y="914400"/>
            <a:ext cx="73914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461963" y="2008188"/>
            <a:ext cx="8229600" cy="404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110000"/>
              </a:lnSpc>
              <a:buClr>
                <a:srgbClr val="FF0000"/>
              </a:buClr>
              <a:buSzPct val="75000"/>
              <a:buFont typeface="Wingdings" pitchFamily="2" charset="2"/>
              <a:buChar char="q"/>
            </a:pPr>
            <a:endParaRPr lang="en-US" sz="1400" b="1"/>
          </a:p>
        </p:txBody>
      </p:sp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271463" y="1671638"/>
            <a:ext cx="8966200" cy="183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bIns="0" anchor="ctr">
            <a:spAutoFit/>
          </a:bodyPr>
          <a:lstStyle/>
          <a:p>
            <a:pPr marL="403225" indent="-403225">
              <a:spcAft>
                <a:spcPct val="40000"/>
              </a:spcAft>
              <a:buClr>
                <a:srgbClr val="66CCFF"/>
              </a:buClr>
              <a:buSzPct val="120000"/>
              <a:buFont typeface="Wingdings" pitchFamily="2" charset="2"/>
              <a:buChar char="q"/>
              <a:tabLst>
                <a:tab pos="914400" algn="l"/>
              </a:tabLst>
            </a:pPr>
            <a:r>
              <a:rPr lang="en-US" sz="1400" dirty="0" err="1"/>
              <a:t>Sebuah</a:t>
            </a:r>
            <a:r>
              <a:rPr lang="en-US" sz="1400" dirty="0"/>
              <a:t> </a:t>
            </a:r>
            <a:r>
              <a:rPr lang="en-US" sz="1400" dirty="0" err="1"/>
              <a:t>mesin</a:t>
            </a:r>
            <a:r>
              <a:rPr lang="en-US" sz="1400" dirty="0"/>
              <a:t> </a:t>
            </a:r>
            <a:r>
              <a:rPr lang="en-US" sz="1400" dirty="0" err="1"/>
              <a:t>perkakas</a:t>
            </a:r>
            <a:r>
              <a:rPr lang="en-US" sz="1400" dirty="0"/>
              <a:t> </a:t>
            </a:r>
            <a:r>
              <a:rPr lang="en-US" sz="1400" dirty="0" err="1"/>
              <a:t>secara</a:t>
            </a:r>
            <a:r>
              <a:rPr lang="en-US" sz="1400" dirty="0"/>
              <a:t> </a:t>
            </a:r>
            <a:r>
              <a:rPr lang="en-US" sz="1400" dirty="0" err="1"/>
              <a:t>umum</a:t>
            </a:r>
            <a:r>
              <a:rPr lang="en-US" sz="1400" dirty="0"/>
              <a:t> </a:t>
            </a:r>
            <a:r>
              <a:rPr lang="en-US" sz="1400" dirty="0" err="1"/>
              <a:t>akan</a:t>
            </a:r>
            <a:r>
              <a:rPr lang="en-US" sz="1400" dirty="0"/>
              <a:t> </a:t>
            </a:r>
            <a:r>
              <a:rPr lang="en-US" sz="1400" dirty="0" err="1"/>
              <a:t>mempunyai</a:t>
            </a:r>
            <a:r>
              <a:rPr lang="en-US" sz="1400" dirty="0"/>
              <a:t> </a:t>
            </a:r>
            <a:r>
              <a:rPr lang="en-US" sz="1400" dirty="0" err="1"/>
              <a:t>bagian-bagian</a:t>
            </a:r>
            <a:r>
              <a:rPr lang="en-US" sz="1400" dirty="0"/>
              <a:t> </a:t>
            </a:r>
            <a:r>
              <a:rPr lang="en-US" sz="1400" dirty="0" err="1"/>
              <a:t>utama</a:t>
            </a:r>
            <a:r>
              <a:rPr lang="en-US" sz="1400" dirty="0"/>
              <a:t> </a:t>
            </a:r>
            <a:r>
              <a:rPr lang="en-US" sz="1400" dirty="0" err="1"/>
              <a:t>sebagai</a:t>
            </a:r>
            <a:r>
              <a:rPr lang="en-US" sz="1400" dirty="0"/>
              <a:t> </a:t>
            </a:r>
            <a:r>
              <a:rPr lang="en-US" sz="1400" dirty="0" err="1"/>
              <a:t>berikut</a:t>
            </a:r>
            <a:r>
              <a:rPr lang="en-US" sz="1400" dirty="0"/>
              <a:t>	:</a:t>
            </a:r>
          </a:p>
          <a:p>
            <a:pPr marL="403225" indent="-403225">
              <a:buClr>
                <a:srgbClr val="66CCFF"/>
              </a:buClr>
              <a:buSzPct val="120000"/>
              <a:buFont typeface="Wingdings" pitchFamily="2" charset="2"/>
              <a:buNone/>
              <a:tabLst>
                <a:tab pos="914400" algn="l"/>
              </a:tabLst>
            </a:pPr>
            <a:r>
              <a:rPr lang="en-US" sz="1400" dirty="0"/>
              <a:t>		1.  Motor </a:t>
            </a:r>
            <a:r>
              <a:rPr lang="en-US" sz="1400" dirty="0" err="1"/>
              <a:t>Penggerak</a:t>
            </a:r>
            <a:r>
              <a:rPr lang="en-US" sz="1400" dirty="0"/>
              <a:t> , </a:t>
            </a:r>
            <a:r>
              <a:rPr lang="en-US" sz="1400" dirty="0" err="1"/>
              <a:t>sebagai</a:t>
            </a:r>
            <a:r>
              <a:rPr lang="en-US" sz="1400" dirty="0"/>
              <a:t> </a:t>
            </a:r>
            <a:r>
              <a:rPr lang="en-US" sz="1400" dirty="0" err="1"/>
              <a:t>sumber</a:t>
            </a:r>
            <a:r>
              <a:rPr lang="en-US" sz="1400" dirty="0"/>
              <a:t> </a:t>
            </a:r>
            <a:r>
              <a:rPr lang="en-US" sz="1400" dirty="0" err="1"/>
              <a:t>tenaga</a:t>
            </a:r>
            <a:endParaRPr lang="en-US" sz="1400" dirty="0"/>
          </a:p>
          <a:p>
            <a:pPr marL="403225" indent="-403225">
              <a:buClr>
                <a:srgbClr val="66CCFF"/>
              </a:buClr>
              <a:buSzPct val="120000"/>
              <a:buFont typeface="Wingdings" pitchFamily="2" charset="2"/>
              <a:buNone/>
              <a:tabLst>
                <a:tab pos="914400" algn="l"/>
              </a:tabLst>
            </a:pPr>
            <a:r>
              <a:rPr lang="sv-SE" sz="1400" dirty="0"/>
              <a:t>		2.  Kotak Transmisi , sebagai pengatur putaran dan penghubung antara motor penggerak dengan </a:t>
            </a:r>
          </a:p>
          <a:p>
            <a:pPr marL="403225" indent="-403225">
              <a:buClr>
                <a:srgbClr val="66CCFF"/>
              </a:buClr>
              <a:buSzPct val="120000"/>
              <a:buFont typeface="Wingdings" pitchFamily="2" charset="2"/>
              <a:buNone/>
              <a:tabLst>
                <a:tab pos="914400" algn="l"/>
              </a:tabLst>
            </a:pPr>
            <a:r>
              <a:rPr lang="sv-SE" sz="1400" dirty="0"/>
              <a:t>		     pemegang benda kerja/alat iris</a:t>
            </a:r>
            <a:endParaRPr lang="en-US" sz="1400" dirty="0"/>
          </a:p>
          <a:p>
            <a:pPr marL="403225" indent="-403225">
              <a:buClr>
                <a:srgbClr val="66CCFF"/>
              </a:buClr>
              <a:buSzPct val="120000"/>
              <a:buFont typeface="Wingdings" pitchFamily="2" charset="2"/>
              <a:buNone/>
              <a:tabLst>
                <a:tab pos="914400" algn="l"/>
              </a:tabLst>
            </a:pPr>
            <a:r>
              <a:rPr lang="en-US" sz="1400" dirty="0"/>
              <a:t>		3.  </a:t>
            </a:r>
            <a:r>
              <a:rPr lang="en-US" sz="1400" dirty="0" err="1"/>
              <a:t>Pemegang</a:t>
            </a:r>
            <a:r>
              <a:rPr lang="en-US" sz="1400" dirty="0"/>
              <a:t> Benda </a:t>
            </a:r>
            <a:r>
              <a:rPr lang="en-US" sz="1400" dirty="0" err="1"/>
              <a:t>Kerja</a:t>
            </a:r>
            <a:r>
              <a:rPr lang="en-US" sz="1400" dirty="0"/>
              <a:t>.</a:t>
            </a:r>
          </a:p>
          <a:p>
            <a:pPr marL="403225" indent="-403225">
              <a:buClr>
                <a:srgbClr val="66CCFF"/>
              </a:buClr>
              <a:buSzPct val="120000"/>
              <a:buFont typeface="Wingdings" pitchFamily="2" charset="2"/>
              <a:buNone/>
              <a:tabLst>
                <a:tab pos="914400" algn="l"/>
              </a:tabLst>
            </a:pPr>
            <a:r>
              <a:rPr lang="en-US" sz="1400" dirty="0"/>
              <a:t>		4.  </a:t>
            </a:r>
            <a:r>
              <a:rPr lang="en-US" sz="1400" dirty="0" err="1"/>
              <a:t>Pemegang</a:t>
            </a:r>
            <a:r>
              <a:rPr lang="en-US" sz="1400" dirty="0"/>
              <a:t> </a:t>
            </a:r>
            <a:r>
              <a:rPr lang="en-US" sz="1400" dirty="0" err="1"/>
              <a:t>Alat</a:t>
            </a:r>
            <a:r>
              <a:rPr lang="en-US" sz="1400" dirty="0"/>
              <a:t> Iris.</a:t>
            </a:r>
          </a:p>
          <a:p>
            <a:pPr marL="403225" indent="-403225">
              <a:buClr>
                <a:srgbClr val="66CCFF"/>
              </a:buClr>
              <a:buSzPct val="120000"/>
              <a:buFont typeface="Wingdings" pitchFamily="2" charset="2"/>
              <a:buNone/>
              <a:tabLst>
                <a:tab pos="914400" algn="l"/>
              </a:tabLst>
            </a:pPr>
            <a:r>
              <a:rPr lang="en-US" sz="1400" dirty="0"/>
              <a:t>		5.  </a:t>
            </a:r>
            <a:r>
              <a:rPr lang="en-US" sz="1400" dirty="0" err="1"/>
              <a:t>Rangka</a:t>
            </a:r>
            <a:r>
              <a:rPr lang="en-US" sz="1400" dirty="0"/>
              <a:t> yang </a:t>
            </a:r>
            <a:r>
              <a:rPr lang="en-US" sz="1400" dirty="0" err="1"/>
              <a:t>kokoh</a:t>
            </a:r>
            <a:r>
              <a:rPr lang="en-US" sz="1400" dirty="0"/>
              <a:t>.</a:t>
            </a:r>
          </a:p>
          <a:p>
            <a:pPr marL="403225" indent="-403225">
              <a:buClr>
                <a:srgbClr val="66CCFF"/>
              </a:buClr>
              <a:buSzPct val="120000"/>
              <a:buFont typeface="Wingdings" pitchFamily="2" charset="2"/>
              <a:buChar char="q"/>
              <a:tabLst>
                <a:tab pos="914400" algn="l"/>
              </a:tabLst>
            </a:pPr>
            <a:endParaRPr lang="en-US" sz="1400" dirty="0"/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355600" y="1158875"/>
            <a:ext cx="5599113" cy="395288"/>
          </a:xfrm>
          <a:prstGeom prst="rect">
            <a:avLst/>
          </a:prstGeom>
          <a:solidFill>
            <a:srgbClr val="99CCFF"/>
          </a:solidFill>
          <a:ln w="2857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BAGIAN-BAGIAN UTAMA dari MESIN PERKAKAS</a:t>
            </a:r>
          </a:p>
        </p:txBody>
      </p:sp>
      <p:sp>
        <p:nvSpPr>
          <p:cNvPr id="14350" name="Rectangle 14"/>
          <p:cNvSpPr>
            <a:spLocks noChangeArrowheads="1"/>
          </p:cNvSpPr>
          <p:nvPr/>
        </p:nvSpPr>
        <p:spPr bwMode="auto">
          <a:xfrm>
            <a:off x="1604963" y="3627438"/>
            <a:ext cx="1447800" cy="1905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4351" name="Rectangle 15"/>
          <p:cNvSpPr>
            <a:spLocks noChangeArrowheads="1"/>
          </p:cNvSpPr>
          <p:nvPr/>
        </p:nvSpPr>
        <p:spPr bwMode="auto">
          <a:xfrm>
            <a:off x="2205038" y="5011738"/>
            <a:ext cx="727075" cy="520700"/>
          </a:xfrm>
          <a:prstGeom prst="rect">
            <a:avLst/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52" name="Line 16"/>
          <p:cNvSpPr>
            <a:spLocks noChangeShapeType="1"/>
          </p:cNvSpPr>
          <p:nvPr/>
        </p:nvSpPr>
        <p:spPr bwMode="auto">
          <a:xfrm flipH="1">
            <a:off x="1828800" y="5275263"/>
            <a:ext cx="3667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3" name="Line 17"/>
          <p:cNvSpPr>
            <a:spLocks noChangeShapeType="1"/>
          </p:cNvSpPr>
          <p:nvPr/>
        </p:nvSpPr>
        <p:spPr bwMode="auto">
          <a:xfrm flipV="1">
            <a:off x="1828800" y="4137025"/>
            <a:ext cx="0" cy="11382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55" name="Rectangle 19"/>
          <p:cNvSpPr>
            <a:spLocks noChangeArrowheads="1"/>
          </p:cNvSpPr>
          <p:nvPr/>
        </p:nvSpPr>
        <p:spPr bwMode="auto">
          <a:xfrm>
            <a:off x="3113088" y="3743325"/>
            <a:ext cx="301625" cy="804863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56" name="Rectangle 20"/>
          <p:cNvSpPr>
            <a:spLocks noChangeArrowheads="1"/>
          </p:cNvSpPr>
          <p:nvPr/>
        </p:nvSpPr>
        <p:spPr bwMode="auto">
          <a:xfrm>
            <a:off x="3417888" y="4032250"/>
            <a:ext cx="914400" cy="23653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57" name="Rectangle 21"/>
          <p:cNvSpPr>
            <a:spLocks noChangeArrowheads="1"/>
          </p:cNvSpPr>
          <p:nvPr/>
        </p:nvSpPr>
        <p:spPr bwMode="auto">
          <a:xfrm>
            <a:off x="3417888" y="3867150"/>
            <a:ext cx="138112" cy="16668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58" name="Rectangle 22"/>
          <p:cNvSpPr>
            <a:spLocks noChangeArrowheads="1"/>
          </p:cNvSpPr>
          <p:nvPr/>
        </p:nvSpPr>
        <p:spPr bwMode="auto">
          <a:xfrm>
            <a:off x="3417888" y="4257675"/>
            <a:ext cx="138112" cy="16668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59" name="Rectangle 23"/>
          <p:cNvSpPr>
            <a:spLocks noChangeArrowheads="1"/>
          </p:cNvSpPr>
          <p:nvPr/>
        </p:nvSpPr>
        <p:spPr bwMode="auto">
          <a:xfrm>
            <a:off x="3560763" y="4257675"/>
            <a:ext cx="147637" cy="100013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0" name="Rectangle 24"/>
          <p:cNvSpPr>
            <a:spLocks noChangeArrowheads="1"/>
          </p:cNvSpPr>
          <p:nvPr/>
        </p:nvSpPr>
        <p:spPr bwMode="auto">
          <a:xfrm>
            <a:off x="3560763" y="3933825"/>
            <a:ext cx="147637" cy="100013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1" name="Line 25"/>
          <p:cNvSpPr>
            <a:spLocks noChangeShapeType="1"/>
          </p:cNvSpPr>
          <p:nvPr/>
        </p:nvSpPr>
        <p:spPr bwMode="auto">
          <a:xfrm>
            <a:off x="1814513" y="4151313"/>
            <a:ext cx="12287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62" name="AutoShape 26"/>
          <p:cNvSpPr>
            <a:spLocks noChangeArrowheads="1"/>
          </p:cNvSpPr>
          <p:nvPr/>
        </p:nvSpPr>
        <p:spPr bwMode="auto">
          <a:xfrm rot="16200000">
            <a:off x="5634832" y="4756944"/>
            <a:ext cx="876300" cy="579437"/>
          </a:xfrm>
          <a:prstGeom prst="flowChartManualInput">
            <a:avLst/>
          </a:prstGeom>
          <a:solidFill>
            <a:schemeClr val="accent1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3" name="Rectangle 27"/>
          <p:cNvSpPr>
            <a:spLocks noChangeArrowheads="1"/>
          </p:cNvSpPr>
          <p:nvPr/>
        </p:nvSpPr>
        <p:spPr bwMode="auto">
          <a:xfrm>
            <a:off x="3052763" y="4598988"/>
            <a:ext cx="3314700" cy="2952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4" name="Rectangle 28"/>
          <p:cNvSpPr>
            <a:spLocks noChangeArrowheads="1"/>
          </p:cNvSpPr>
          <p:nvPr/>
        </p:nvSpPr>
        <p:spPr bwMode="auto">
          <a:xfrm>
            <a:off x="4405313" y="4389438"/>
            <a:ext cx="219075" cy="20955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5" name="Rectangle 29"/>
          <p:cNvSpPr>
            <a:spLocks noChangeArrowheads="1"/>
          </p:cNvSpPr>
          <p:nvPr/>
        </p:nvSpPr>
        <p:spPr bwMode="auto">
          <a:xfrm>
            <a:off x="4452938" y="4179888"/>
            <a:ext cx="114300" cy="20955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66" name="Text Box 30"/>
          <p:cNvSpPr txBox="1">
            <a:spLocks noChangeArrowheads="1"/>
          </p:cNvSpPr>
          <p:nvPr/>
        </p:nvSpPr>
        <p:spPr bwMode="auto">
          <a:xfrm>
            <a:off x="1979613" y="4826000"/>
            <a:ext cx="12287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800" b="1"/>
              <a:t>1. Motor penggerak </a:t>
            </a:r>
          </a:p>
        </p:txBody>
      </p:sp>
      <p:sp>
        <p:nvSpPr>
          <p:cNvPr id="14367" name="Text Box 31"/>
          <p:cNvSpPr txBox="1">
            <a:spLocks noChangeArrowheads="1"/>
          </p:cNvSpPr>
          <p:nvPr/>
        </p:nvSpPr>
        <p:spPr bwMode="auto">
          <a:xfrm>
            <a:off x="3382963" y="3762375"/>
            <a:ext cx="12287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800" b="1"/>
              <a:t>3. Benda Kerja</a:t>
            </a:r>
          </a:p>
        </p:txBody>
      </p:sp>
      <p:sp>
        <p:nvSpPr>
          <p:cNvPr id="14368" name="Text Box 32"/>
          <p:cNvSpPr txBox="1">
            <a:spLocks noChangeArrowheads="1"/>
          </p:cNvSpPr>
          <p:nvPr/>
        </p:nvSpPr>
        <p:spPr bwMode="auto">
          <a:xfrm>
            <a:off x="4411663" y="4025900"/>
            <a:ext cx="12287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800" b="1"/>
              <a:t>4. Pemegang Alat iris</a:t>
            </a:r>
          </a:p>
        </p:txBody>
      </p:sp>
      <p:sp>
        <p:nvSpPr>
          <p:cNvPr id="14369" name="Rectangle 33"/>
          <p:cNvSpPr>
            <a:spLocks noChangeArrowheads="1"/>
          </p:cNvSpPr>
          <p:nvPr/>
        </p:nvSpPr>
        <p:spPr bwMode="auto">
          <a:xfrm>
            <a:off x="2011363" y="3892550"/>
            <a:ext cx="838200" cy="46513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70" name="Rectangle 34"/>
          <p:cNvSpPr>
            <a:spLocks noChangeArrowheads="1"/>
          </p:cNvSpPr>
          <p:nvPr/>
        </p:nvSpPr>
        <p:spPr bwMode="auto">
          <a:xfrm>
            <a:off x="2849563" y="4051300"/>
            <a:ext cx="266700" cy="173038"/>
          </a:xfrm>
          <a:prstGeom prst="rect">
            <a:avLst/>
          </a:prstGeom>
          <a:solidFill>
            <a:srgbClr val="C0934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371" name="Text Box 35"/>
          <p:cNvSpPr txBox="1">
            <a:spLocks noChangeArrowheads="1"/>
          </p:cNvSpPr>
          <p:nvPr/>
        </p:nvSpPr>
        <p:spPr bwMode="auto">
          <a:xfrm>
            <a:off x="1833563" y="3671888"/>
            <a:ext cx="1092200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800" b="1"/>
              <a:t>2. Kotak Transmisi</a:t>
            </a:r>
          </a:p>
        </p:txBody>
      </p:sp>
      <p:sp>
        <p:nvSpPr>
          <p:cNvPr id="14372" name="Text Box 36"/>
          <p:cNvSpPr txBox="1">
            <a:spLocks noChangeArrowheads="1"/>
          </p:cNvSpPr>
          <p:nvPr/>
        </p:nvSpPr>
        <p:spPr bwMode="auto">
          <a:xfrm>
            <a:off x="4151313" y="4654550"/>
            <a:ext cx="12287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800" b="1"/>
              <a:t>5. Rangka yg kokoh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4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43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3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3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3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3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3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3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143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3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3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3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3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4" dur="10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10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0" dur="10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10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6" dur="10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9" dur="10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2" dur="10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5" dur="10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8" dur="100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1" dur="1000"/>
                                        <p:tgtEl>
                                          <p:spTgt spid="14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4" dur="1000"/>
                                        <p:tgtEl>
                                          <p:spTgt spid="14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7" dur="100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0" dur="10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3" dur="100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6" dur="10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9" dur="10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2" dur="10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5" dur="1000"/>
                                        <p:tgtEl>
                                          <p:spTgt spid="14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8" dur="1000"/>
                                        <p:tgtEl>
                                          <p:spTgt spid="1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1" dur="100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4" dur="100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7" dur="100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50" grpId="0" animBg="1"/>
      <p:bldP spid="14351" grpId="0" animBg="1"/>
      <p:bldP spid="14352" grpId="0" animBg="1"/>
      <p:bldP spid="14353" grpId="0" animBg="1"/>
      <p:bldP spid="14355" grpId="0" animBg="1"/>
      <p:bldP spid="14356" grpId="0" animBg="1"/>
      <p:bldP spid="14357" grpId="0" animBg="1"/>
      <p:bldP spid="14358" grpId="0" animBg="1"/>
      <p:bldP spid="14359" grpId="0" animBg="1"/>
      <p:bldP spid="14360" grpId="0" animBg="1"/>
      <p:bldP spid="14361" grpId="0" animBg="1"/>
      <p:bldP spid="14362" grpId="0" animBg="1"/>
      <p:bldP spid="14363" grpId="0" animBg="1"/>
      <p:bldP spid="14364" grpId="0" animBg="1"/>
      <p:bldP spid="14365" grpId="0" animBg="1"/>
      <p:bldP spid="14366" grpId="0"/>
      <p:bldP spid="14367" grpId="0"/>
      <p:bldP spid="14368" grpId="0"/>
      <p:bldP spid="14369" grpId="0" animBg="1"/>
      <p:bldP spid="14370" grpId="0" animBg="1"/>
      <p:bldP spid="14371" grpId="0"/>
      <p:bldP spid="1437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828800" y="152400"/>
            <a:ext cx="7315200" cy="6365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/>
              <a:t>MESIN PERKAKAS</a:t>
            </a:r>
          </a:p>
        </p:txBody>
      </p:sp>
      <p:sp>
        <p:nvSpPr>
          <p:cNvPr id="38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7010400" y="6248400"/>
            <a:ext cx="2133600" cy="457200"/>
          </a:xfrm>
          <a:prstGeom prst="rect">
            <a:avLst/>
          </a:prstGeom>
        </p:spPr>
        <p:txBody>
          <a:bodyPr/>
          <a:lstStyle/>
          <a:p>
            <a:fld id="{CEAA234E-F6AD-4176-B36A-11C9F615EDBB}" type="slidenum">
              <a:rPr lang="en-US"/>
              <a:pPr/>
              <a:t>4</a:t>
            </a:fld>
            <a:endParaRPr lang="en-US"/>
          </a:p>
        </p:txBody>
      </p:sp>
      <p:sp>
        <p:nvSpPr>
          <p:cNvPr id="15363" name="Line 3"/>
          <p:cNvSpPr>
            <a:spLocks noChangeShapeType="1"/>
          </p:cNvSpPr>
          <p:nvPr/>
        </p:nvSpPr>
        <p:spPr bwMode="auto">
          <a:xfrm>
            <a:off x="1371600" y="914400"/>
            <a:ext cx="73914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355600" y="1158875"/>
            <a:ext cx="7224713" cy="395288"/>
          </a:xfrm>
          <a:prstGeom prst="rect">
            <a:avLst/>
          </a:prstGeom>
          <a:solidFill>
            <a:srgbClr val="99CCFF"/>
          </a:solidFill>
          <a:ln w="2857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v-SE" b="1"/>
              <a:t>MACAM-MACAM GERAK yang terdapat pada MESIN PERKAKAS</a:t>
            </a:r>
            <a:endParaRPr lang="en-US" b="1"/>
          </a:p>
        </p:txBody>
      </p:sp>
      <p:sp>
        <p:nvSpPr>
          <p:cNvPr id="15394" name="Rectangle 34"/>
          <p:cNvSpPr>
            <a:spLocks noChangeArrowheads="1"/>
          </p:cNvSpPr>
          <p:nvPr/>
        </p:nvSpPr>
        <p:spPr bwMode="auto">
          <a:xfrm>
            <a:off x="293688" y="1700213"/>
            <a:ext cx="8850312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403225" indent="-403225">
              <a:buClr>
                <a:srgbClr val="66CCFF"/>
              </a:buClr>
              <a:buSzPct val="130000"/>
              <a:buFont typeface="Wingdings" pitchFamily="2" charset="2"/>
              <a:buChar char="Ø"/>
              <a:tabLst>
                <a:tab pos="914400" algn="l"/>
              </a:tabLst>
            </a:pPr>
            <a:r>
              <a:rPr lang="en-US" sz="1400"/>
              <a:t>Sebuah Mesin Perkakas pada umumnya akan mempunyai berbagai gerak seperti disebut di bawah dengan berbagai variasi bagian yang melakukan gerak-gerak tersebut.</a:t>
            </a:r>
          </a:p>
        </p:txBody>
      </p:sp>
      <p:sp>
        <p:nvSpPr>
          <p:cNvPr id="15395" name="Text Box 35"/>
          <p:cNvSpPr txBox="1">
            <a:spLocks noChangeArrowheads="1"/>
          </p:cNvSpPr>
          <p:nvPr/>
        </p:nvSpPr>
        <p:spPr bwMode="auto">
          <a:xfrm>
            <a:off x="369888" y="2225675"/>
            <a:ext cx="4575175" cy="2108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03225" indent="-403225">
              <a:defRPr>
                <a:solidFill>
                  <a:schemeClr val="tx1"/>
                </a:solidFill>
                <a:latin typeface="Arial" charset="0"/>
              </a:defRPr>
            </a:lvl1pPr>
            <a:lvl2pPr marL="579438"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Aft>
                <a:spcPct val="30000"/>
              </a:spcAft>
            </a:pPr>
            <a:r>
              <a:rPr lang="en-US" sz="1400" b="1" dirty="0"/>
              <a:t>1.  </a:t>
            </a:r>
            <a:r>
              <a:rPr lang="en-US" sz="1400" b="1" dirty="0" err="1"/>
              <a:t>Gerak</a:t>
            </a:r>
            <a:r>
              <a:rPr lang="en-US" sz="1400" b="1" dirty="0"/>
              <a:t> </a:t>
            </a:r>
            <a:r>
              <a:rPr lang="en-US" sz="1400" b="1" dirty="0" err="1"/>
              <a:t>Utama</a:t>
            </a:r>
            <a:r>
              <a:rPr lang="en-US" sz="1400" b="1" dirty="0"/>
              <a:t> ( </a:t>
            </a:r>
            <a:r>
              <a:rPr lang="en-US" sz="1400" b="1" dirty="0" err="1"/>
              <a:t>gerak</a:t>
            </a:r>
            <a:r>
              <a:rPr lang="en-US" sz="1400" b="1" dirty="0"/>
              <a:t> </a:t>
            </a:r>
            <a:r>
              <a:rPr lang="en-US" sz="1400" b="1" dirty="0" err="1"/>
              <a:t>pengirisan</a:t>
            </a:r>
            <a:r>
              <a:rPr lang="en-US" sz="1400" b="1" dirty="0"/>
              <a:t> )</a:t>
            </a:r>
            <a:endParaRPr lang="en-US" sz="1400" dirty="0"/>
          </a:p>
          <a:p>
            <a:r>
              <a:rPr lang="en-US" sz="1200" dirty="0" err="1">
                <a:latin typeface="Garamond" pitchFamily="18" charset="0"/>
              </a:rPr>
              <a:t>yaitu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suatu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gerakan</a:t>
            </a:r>
            <a:r>
              <a:rPr lang="en-US" sz="1200" dirty="0">
                <a:latin typeface="Garamond" pitchFamily="18" charset="0"/>
              </a:rPr>
              <a:t> yang </a:t>
            </a:r>
            <a:r>
              <a:rPr lang="en-US" sz="1200" dirty="0" err="1">
                <a:latin typeface="Garamond" pitchFamily="18" charset="0"/>
              </a:rPr>
              <a:t>menyebabkan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mengirisnya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alat</a:t>
            </a:r>
            <a:r>
              <a:rPr lang="en-US" sz="1200" dirty="0">
                <a:latin typeface="Garamond" pitchFamily="18" charset="0"/>
              </a:rPr>
              <a:t> iris </a:t>
            </a:r>
            <a:r>
              <a:rPr lang="en-US" sz="1200" dirty="0" err="1">
                <a:latin typeface="Garamond" pitchFamily="18" charset="0"/>
              </a:rPr>
              <a:t>pada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benda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kerja</a:t>
            </a:r>
            <a:r>
              <a:rPr lang="en-US" sz="1200" dirty="0">
                <a:latin typeface="Garamond" pitchFamily="18" charset="0"/>
              </a:rPr>
              <a:t>.</a:t>
            </a:r>
          </a:p>
          <a:p>
            <a:pPr>
              <a:spcAft>
                <a:spcPct val="20000"/>
              </a:spcAft>
            </a:pPr>
            <a:r>
              <a:rPr lang="sv-SE" sz="1200" b="1" i="1" dirty="0">
                <a:latin typeface="Garamond" pitchFamily="18" charset="0"/>
              </a:rPr>
              <a:t>Gerak Utama</a:t>
            </a:r>
            <a:r>
              <a:rPr lang="sv-SE" sz="1200" dirty="0">
                <a:latin typeface="Garamond" pitchFamily="18" charset="0"/>
              </a:rPr>
              <a:t> dapat dibagi menjadi </a:t>
            </a:r>
            <a:endParaRPr lang="en-US" sz="1200" dirty="0">
              <a:latin typeface="Garamond" pitchFamily="18" charset="0"/>
            </a:endParaRPr>
          </a:p>
          <a:p>
            <a:pPr>
              <a:spcAft>
                <a:spcPct val="20000"/>
              </a:spcAft>
              <a:buClr>
                <a:schemeClr val="tx2"/>
              </a:buClr>
              <a:buSzPct val="120000"/>
              <a:buFont typeface="Wingdings" pitchFamily="2" charset="2"/>
              <a:buChar char="v"/>
            </a:pPr>
            <a:r>
              <a:rPr lang="sv-SE" sz="1200" b="1" i="1" dirty="0"/>
              <a:t>Gerak Utama Berputar</a:t>
            </a:r>
            <a:r>
              <a:rPr lang="sv-SE" sz="1200" dirty="0"/>
              <a:t>, </a:t>
            </a:r>
            <a:r>
              <a:rPr lang="sv-SE" sz="1200" dirty="0">
                <a:latin typeface="Garamond" pitchFamily="18" charset="0"/>
              </a:rPr>
              <a:t>misal pada mesin bubut, mesin frais, mesin drill/bor. Mesin Perkakas dengan gerak utama berputar, biasanya mempunyai gerak voeding (pemakanan) yang kontinyu</a:t>
            </a:r>
            <a:endParaRPr lang="en-US" sz="1200" dirty="0">
              <a:latin typeface="Garamond" pitchFamily="18" charset="0"/>
            </a:endParaRPr>
          </a:p>
          <a:p>
            <a:pPr>
              <a:buClr>
                <a:schemeClr val="tx2"/>
              </a:buClr>
              <a:buSzPct val="120000"/>
              <a:buFont typeface="Wingdings" pitchFamily="2" charset="2"/>
              <a:buChar char="v"/>
            </a:pPr>
            <a:r>
              <a:rPr lang="en-US" sz="1200" b="1" i="1" dirty="0" err="1"/>
              <a:t>Gerak</a:t>
            </a:r>
            <a:r>
              <a:rPr lang="en-US" sz="1200" b="1" i="1" dirty="0"/>
              <a:t> </a:t>
            </a:r>
            <a:r>
              <a:rPr lang="en-US" sz="1200" b="1" i="1" dirty="0" err="1"/>
              <a:t>Utama</a:t>
            </a:r>
            <a:r>
              <a:rPr lang="en-US" sz="1200" b="1" i="1" dirty="0"/>
              <a:t> </a:t>
            </a:r>
            <a:r>
              <a:rPr lang="en-US" sz="1200" b="1" i="1" dirty="0" err="1"/>
              <a:t>Lurus</a:t>
            </a:r>
            <a:r>
              <a:rPr lang="en-US" sz="1200" dirty="0"/>
              <a:t> , </a:t>
            </a:r>
            <a:r>
              <a:rPr lang="en-US" sz="1200" dirty="0" err="1">
                <a:latin typeface="Garamond" pitchFamily="18" charset="0"/>
              </a:rPr>
              <a:t>Misal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pada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mesin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skrap</a:t>
            </a:r>
            <a:r>
              <a:rPr lang="en-US" sz="1200" dirty="0">
                <a:latin typeface="Garamond" pitchFamily="18" charset="0"/>
              </a:rPr>
              <a:t>.</a:t>
            </a:r>
          </a:p>
          <a:p>
            <a:pPr>
              <a:buClr>
                <a:schemeClr val="tx2"/>
              </a:buClr>
              <a:buSzPct val="120000"/>
              <a:buFont typeface="Wingdings" pitchFamily="2" charset="2"/>
              <a:buNone/>
            </a:pPr>
            <a:r>
              <a:rPr lang="sv-SE" sz="1200" dirty="0">
                <a:latin typeface="Garamond" pitchFamily="18" charset="0"/>
              </a:rPr>
              <a:t>	Mesin Perkakas dengan gerak utama lurus ini biasanya mempunyai gerak voeding (pemakanan) yang periodik</a:t>
            </a:r>
            <a:endParaRPr lang="en-US" sz="1200" dirty="0">
              <a:latin typeface="Garamond" pitchFamily="18" charset="0"/>
            </a:endParaRPr>
          </a:p>
        </p:txBody>
      </p:sp>
      <p:sp>
        <p:nvSpPr>
          <p:cNvPr id="15396" name="Text Box 36"/>
          <p:cNvSpPr txBox="1">
            <a:spLocks noChangeArrowheads="1"/>
          </p:cNvSpPr>
          <p:nvPr/>
        </p:nvSpPr>
        <p:spPr bwMode="auto">
          <a:xfrm>
            <a:off x="401638" y="4329113"/>
            <a:ext cx="4467225" cy="720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7663" indent="-347663">
              <a:defRPr>
                <a:solidFill>
                  <a:schemeClr val="tx1"/>
                </a:solidFill>
                <a:latin typeface="Arial" charset="0"/>
              </a:defRPr>
            </a:lvl1pPr>
            <a:lvl2pPr marL="860425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317625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74825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232025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89225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146425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03625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60825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Aft>
                <a:spcPct val="20000"/>
              </a:spcAft>
            </a:pPr>
            <a:r>
              <a:rPr lang="en-US" sz="1400" b="1" dirty="0"/>
              <a:t>2. </a:t>
            </a:r>
            <a:r>
              <a:rPr lang="en-US" sz="1400" b="1" dirty="0" err="1"/>
              <a:t>Gerak</a:t>
            </a:r>
            <a:r>
              <a:rPr lang="en-US" sz="1400" b="1" dirty="0"/>
              <a:t> </a:t>
            </a:r>
            <a:r>
              <a:rPr lang="en-US" sz="1400" b="1" dirty="0" err="1"/>
              <a:t>Voeding</a:t>
            </a:r>
            <a:r>
              <a:rPr lang="en-US" sz="1400" b="1" dirty="0"/>
              <a:t> ( </a:t>
            </a:r>
            <a:r>
              <a:rPr lang="en-US" sz="1400" b="1" dirty="0" err="1"/>
              <a:t>Pemakanan</a:t>
            </a:r>
            <a:r>
              <a:rPr lang="en-US" sz="1400" b="1" dirty="0"/>
              <a:t> )</a:t>
            </a:r>
            <a:endParaRPr lang="en-US" sz="1400" dirty="0"/>
          </a:p>
          <a:p>
            <a:r>
              <a:rPr lang="en-US" sz="1200" dirty="0" err="1">
                <a:latin typeface="Garamond" pitchFamily="18" charset="0"/>
              </a:rPr>
              <a:t>yaitu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gerak</a:t>
            </a:r>
            <a:r>
              <a:rPr lang="en-US" sz="1200" dirty="0">
                <a:latin typeface="Garamond" pitchFamily="18" charset="0"/>
              </a:rPr>
              <a:t> yang </a:t>
            </a:r>
            <a:r>
              <a:rPr lang="en-US" sz="1200" dirty="0" err="1">
                <a:latin typeface="Garamond" pitchFamily="18" charset="0"/>
              </a:rPr>
              <a:t>memindahkan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benda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kerja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atau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alat</a:t>
            </a:r>
            <a:r>
              <a:rPr lang="en-US" sz="1200" dirty="0">
                <a:latin typeface="Garamond" pitchFamily="18" charset="0"/>
              </a:rPr>
              <a:t> iris </a:t>
            </a:r>
            <a:r>
              <a:rPr lang="en-US" sz="1200" dirty="0" err="1">
                <a:latin typeface="Garamond" pitchFamily="18" charset="0"/>
              </a:rPr>
              <a:t>pada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arah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tegak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lurus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pada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gerak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utama</a:t>
            </a:r>
            <a:r>
              <a:rPr lang="en-US" sz="1200" dirty="0">
                <a:latin typeface="Garamond" pitchFamily="18" charset="0"/>
              </a:rPr>
              <a:t>.</a:t>
            </a:r>
          </a:p>
        </p:txBody>
      </p:sp>
      <p:pic>
        <p:nvPicPr>
          <p:cNvPr id="15397" name="Picture 37" descr="mso652B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2443163"/>
            <a:ext cx="1828800" cy="1652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98" name="Rectangle 38"/>
          <p:cNvSpPr>
            <a:spLocks noChangeArrowheads="1"/>
          </p:cNvSpPr>
          <p:nvPr/>
        </p:nvSpPr>
        <p:spPr bwMode="auto">
          <a:xfrm>
            <a:off x="5297488" y="3911600"/>
            <a:ext cx="557212" cy="15398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399" name="Rectangle 39"/>
          <p:cNvSpPr>
            <a:spLocks noChangeArrowheads="1"/>
          </p:cNvSpPr>
          <p:nvPr/>
        </p:nvSpPr>
        <p:spPr bwMode="auto">
          <a:xfrm>
            <a:off x="5421313" y="2476500"/>
            <a:ext cx="903287" cy="1333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800" b="1"/>
              <a:t>Gerak Utama</a:t>
            </a:r>
          </a:p>
        </p:txBody>
      </p:sp>
      <p:sp>
        <p:nvSpPr>
          <p:cNvPr id="15400" name="Rectangle 40"/>
          <p:cNvSpPr>
            <a:spLocks noChangeArrowheads="1"/>
          </p:cNvSpPr>
          <p:nvPr/>
        </p:nvSpPr>
        <p:spPr bwMode="auto">
          <a:xfrm>
            <a:off x="5307013" y="3381375"/>
            <a:ext cx="655637" cy="257175"/>
          </a:xfrm>
          <a:prstGeom prst="rect">
            <a:avLst/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800" b="1"/>
              <a:t>Gerak </a:t>
            </a:r>
          </a:p>
          <a:p>
            <a:pPr algn="ctr"/>
            <a:r>
              <a:rPr lang="en-US" sz="800" b="1"/>
              <a:t>Pemakanan</a:t>
            </a:r>
          </a:p>
        </p:txBody>
      </p:sp>
      <p:sp>
        <p:nvSpPr>
          <p:cNvPr id="15401" name="AutoShape 41"/>
          <p:cNvSpPr>
            <a:spLocks noChangeArrowheads="1"/>
          </p:cNvSpPr>
          <p:nvPr/>
        </p:nvSpPr>
        <p:spPr bwMode="auto">
          <a:xfrm>
            <a:off x="6507163" y="3533775"/>
            <a:ext cx="114300" cy="300038"/>
          </a:xfrm>
          <a:prstGeom prst="upArrow">
            <a:avLst>
              <a:gd name="adj1" fmla="val 50000"/>
              <a:gd name="adj2" fmla="val 6562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02" name="Rectangle 42"/>
          <p:cNvSpPr>
            <a:spLocks noChangeArrowheads="1"/>
          </p:cNvSpPr>
          <p:nvPr/>
        </p:nvSpPr>
        <p:spPr bwMode="auto">
          <a:xfrm>
            <a:off x="5211763" y="2428875"/>
            <a:ext cx="1828800" cy="1666875"/>
          </a:xfrm>
          <a:prstGeom prst="rect">
            <a:avLst/>
          </a:prstGeom>
          <a:noFill/>
          <a:ln w="28575">
            <a:solidFill>
              <a:srgbClr val="00CC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03" name="Rectangle 43"/>
          <p:cNvSpPr>
            <a:spLocks noChangeArrowheads="1"/>
          </p:cNvSpPr>
          <p:nvPr/>
        </p:nvSpPr>
        <p:spPr bwMode="auto">
          <a:xfrm>
            <a:off x="6659563" y="3695700"/>
            <a:ext cx="952500" cy="152400"/>
          </a:xfrm>
          <a:prstGeom prst="rect">
            <a:avLst/>
          </a:prstGeom>
          <a:solidFill>
            <a:srgbClr val="FF66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800" b="1"/>
              <a:t>Gerak Penyetelan</a:t>
            </a:r>
          </a:p>
        </p:txBody>
      </p:sp>
      <p:pic>
        <p:nvPicPr>
          <p:cNvPr id="15405" name="Picture 45" descr="mso1680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650" y="4316413"/>
            <a:ext cx="1852613" cy="172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406" name="Rectangle 46"/>
          <p:cNvSpPr>
            <a:spLocks noChangeArrowheads="1"/>
          </p:cNvSpPr>
          <p:nvPr/>
        </p:nvSpPr>
        <p:spPr bwMode="auto">
          <a:xfrm>
            <a:off x="5211763" y="4324350"/>
            <a:ext cx="1828800" cy="1724025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07" name="Rectangle 47"/>
          <p:cNvSpPr>
            <a:spLocks noChangeArrowheads="1"/>
          </p:cNvSpPr>
          <p:nvPr/>
        </p:nvSpPr>
        <p:spPr bwMode="auto">
          <a:xfrm>
            <a:off x="5230813" y="4371975"/>
            <a:ext cx="712787" cy="1333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800" b="1"/>
              <a:t>Gerak Utama</a:t>
            </a:r>
          </a:p>
        </p:txBody>
      </p:sp>
      <p:sp>
        <p:nvSpPr>
          <p:cNvPr id="15408" name="Rectangle 48"/>
          <p:cNvSpPr>
            <a:spLocks noChangeArrowheads="1"/>
          </p:cNvSpPr>
          <p:nvPr/>
        </p:nvSpPr>
        <p:spPr bwMode="auto">
          <a:xfrm>
            <a:off x="5238750" y="5686425"/>
            <a:ext cx="963613" cy="161925"/>
          </a:xfrm>
          <a:prstGeom prst="rect">
            <a:avLst/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800" b="1"/>
              <a:t>Gerak Pemakanan</a:t>
            </a:r>
          </a:p>
        </p:txBody>
      </p:sp>
      <p:sp>
        <p:nvSpPr>
          <p:cNvPr id="15409" name="Rectangle 49"/>
          <p:cNvSpPr>
            <a:spLocks noChangeArrowheads="1"/>
          </p:cNvSpPr>
          <p:nvPr/>
        </p:nvSpPr>
        <p:spPr bwMode="auto">
          <a:xfrm>
            <a:off x="5287963" y="5876925"/>
            <a:ext cx="457200" cy="1143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10" name="Oval 50"/>
          <p:cNvSpPr>
            <a:spLocks noChangeArrowheads="1"/>
          </p:cNvSpPr>
          <p:nvPr/>
        </p:nvSpPr>
        <p:spPr bwMode="auto">
          <a:xfrm>
            <a:off x="6362700" y="5353050"/>
            <a:ext cx="552450" cy="504825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11" name="AutoShape 51"/>
          <p:cNvSpPr>
            <a:spLocks noChangeArrowheads="1"/>
          </p:cNvSpPr>
          <p:nvPr/>
        </p:nvSpPr>
        <p:spPr bwMode="auto">
          <a:xfrm flipV="1">
            <a:off x="6049963" y="4386263"/>
            <a:ext cx="103187" cy="328612"/>
          </a:xfrm>
          <a:prstGeom prst="upArrow">
            <a:avLst>
              <a:gd name="adj1" fmla="val 50000"/>
              <a:gd name="adj2" fmla="val 79616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12" name="Rectangle 52"/>
          <p:cNvSpPr>
            <a:spLocks noChangeArrowheads="1"/>
          </p:cNvSpPr>
          <p:nvPr/>
        </p:nvSpPr>
        <p:spPr bwMode="auto">
          <a:xfrm>
            <a:off x="6221413" y="4467225"/>
            <a:ext cx="952500" cy="152400"/>
          </a:xfrm>
          <a:prstGeom prst="rect">
            <a:avLst/>
          </a:prstGeom>
          <a:solidFill>
            <a:srgbClr val="FF66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800" b="1"/>
              <a:t>Gerak Penyetelan</a:t>
            </a:r>
          </a:p>
        </p:txBody>
      </p:sp>
      <p:sp>
        <p:nvSpPr>
          <p:cNvPr id="15413" name="Rectangle 53"/>
          <p:cNvSpPr>
            <a:spLocks noChangeArrowheads="1"/>
          </p:cNvSpPr>
          <p:nvPr/>
        </p:nvSpPr>
        <p:spPr bwMode="auto">
          <a:xfrm>
            <a:off x="401638" y="5058380"/>
            <a:ext cx="5010150" cy="741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spcAft>
                <a:spcPct val="30000"/>
              </a:spcAft>
              <a:tabLst>
                <a:tab pos="457200" algn="l"/>
              </a:tabLst>
            </a:pPr>
            <a:r>
              <a:rPr lang="en-US" sz="1400" b="1" dirty="0"/>
              <a:t>3.  </a:t>
            </a:r>
            <a:r>
              <a:rPr lang="en-US" sz="1400" b="1" dirty="0" err="1"/>
              <a:t>Gerak</a:t>
            </a:r>
            <a:r>
              <a:rPr lang="en-US" sz="1400" b="1" dirty="0"/>
              <a:t> </a:t>
            </a:r>
            <a:r>
              <a:rPr lang="en-US" sz="1400" b="1" dirty="0" err="1"/>
              <a:t>Penyetel</a:t>
            </a:r>
            <a:endParaRPr lang="en-US" sz="1400" dirty="0"/>
          </a:p>
          <a:p>
            <a:pPr>
              <a:tabLst>
                <a:tab pos="457200" algn="l"/>
              </a:tabLst>
            </a:pPr>
            <a:r>
              <a:rPr lang="en-US" sz="1200" dirty="0" err="1">
                <a:latin typeface="Garamond" pitchFamily="18" charset="0"/>
              </a:rPr>
              <a:t>Gerak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Penyetelan</a:t>
            </a:r>
            <a:r>
              <a:rPr lang="en-US" sz="1200" dirty="0">
                <a:latin typeface="Garamond" pitchFamily="18" charset="0"/>
              </a:rPr>
              <a:t> di </a:t>
            </a:r>
            <a:r>
              <a:rPr lang="en-US" sz="1200" dirty="0" err="1">
                <a:latin typeface="Garamond" pitchFamily="18" charset="0"/>
              </a:rPr>
              <a:t>sini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berarti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suatu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gerak</a:t>
            </a:r>
            <a:r>
              <a:rPr lang="en-US" sz="1200" dirty="0">
                <a:latin typeface="Garamond" pitchFamily="18" charset="0"/>
              </a:rPr>
              <a:t> yang </a:t>
            </a:r>
            <a:r>
              <a:rPr lang="en-US" sz="1200" dirty="0" err="1">
                <a:latin typeface="Garamond" pitchFamily="18" charset="0"/>
              </a:rPr>
              <a:t>mengatur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tebal-tipisnya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tatal</a:t>
            </a:r>
            <a:r>
              <a:rPr lang="en-US" sz="1200" dirty="0">
                <a:latin typeface="Garamond" pitchFamily="18" charset="0"/>
              </a:rPr>
              <a:t> yang </a:t>
            </a:r>
            <a:r>
              <a:rPr lang="en-US" sz="1200" dirty="0" err="1">
                <a:latin typeface="Garamond" pitchFamily="18" charset="0"/>
              </a:rPr>
              <a:t>dihasilkan</a:t>
            </a:r>
            <a:r>
              <a:rPr lang="en-US" sz="1200" dirty="0">
                <a:latin typeface="Garamond" pitchFamily="18" charset="0"/>
              </a:rPr>
              <a:t>, </a:t>
            </a:r>
            <a:r>
              <a:rPr lang="en-US" sz="1200" dirty="0" err="1">
                <a:latin typeface="Garamond" pitchFamily="18" charset="0"/>
              </a:rPr>
              <a:t>mengatur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dalamnya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alat</a:t>
            </a:r>
            <a:r>
              <a:rPr lang="en-US" sz="1200" dirty="0">
                <a:latin typeface="Garamond" pitchFamily="18" charset="0"/>
              </a:rPr>
              <a:t> iris </a:t>
            </a:r>
            <a:r>
              <a:rPr lang="en-US" sz="1200" dirty="0" err="1">
                <a:latin typeface="Garamond" pitchFamily="18" charset="0"/>
              </a:rPr>
              <a:t>masuk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ke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dalam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benda</a:t>
            </a:r>
            <a:r>
              <a:rPr lang="en-US" sz="1200" dirty="0">
                <a:latin typeface="Garamond" pitchFamily="18" charset="0"/>
              </a:rPr>
              <a:t> </a:t>
            </a:r>
            <a:r>
              <a:rPr lang="en-US" sz="1200" dirty="0" err="1">
                <a:latin typeface="Garamond" pitchFamily="18" charset="0"/>
              </a:rPr>
              <a:t>kerja</a:t>
            </a:r>
            <a:r>
              <a:rPr lang="en-US" sz="1200" dirty="0"/>
              <a:t>.</a:t>
            </a:r>
          </a:p>
        </p:txBody>
      </p:sp>
      <p:sp>
        <p:nvSpPr>
          <p:cNvPr id="15416" name="Rectangle 56"/>
          <p:cNvSpPr>
            <a:spLocks noChangeArrowheads="1"/>
          </p:cNvSpPr>
          <p:nvPr/>
        </p:nvSpPr>
        <p:spPr bwMode="auto">
          <a:xfrm>
            <a:off x="5575300" y="2635250"/>
            <a:ext cx="723900" cy="2413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21" name="AutoShape 61"/>
          <p:cNvSpPr>
            <a:spLocks noChangeArrowheads="1"/>
          </p:cNvSpPr>
          <p:nvPr/>
        </p:nvSpPr>
        <p:spPr bwMode="auto">
          <a:xfrm>
            <a:off x="6000750" y="3371850"/>
            <a:ext cx="436563" cy="257175"/>
          </a:xfrm>
          <a:prstGeom prst="leftArrow">
            <a:avLst>
              <a:gd name="adj1" fmla="val 50000"/>
              <a:gd name="adj2" fmla="val 4243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24" name="Rectangle 64"/>
          <p:cNvSpPr>
            <a:spLocks noChangeArrowheads="1"/>
          </p:cNvSpPr>
          <p:nvPr/>
        </p:nvSpPr>
        <p:spPr bwMode="auto">
          <a:xfrm>
            <a:off x="5386388" y="2890838"/>
            <a:ext cx="1120775" cy="461962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25" name="AutoShape 65"/>
          <p:cNvSpPr>
            <a:spLocks noChangeArrowheads="1"/>
          </p:cNvSpPr>
          <p:nvPr/>
        </p:nvSpPr>
        <p:spPr bwMode="auto">
          <a:xfrm>
            <a:off x="5632450" y="2770188"/>
            <a:ext cx="598488" cy="263525"/>
          </a:xfrm>
          <a:prstGeom prst="curvedDownArrow">
            <a:avLst>
              <a:gd name="adj1" fmla="val 45422"/>
              <a:gd name="adj2" fmla="val 90843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26" name="Rectangle 66"/>
          <p:cNvSpPr>
            <a:spLocks noChangeArrowheads="1"/>
          </p:cNvSpPr>
          <p:nvPr/>
        </p:nvSpPr>
        <p:spPr bwMode="auto">
          <a:xfrm>
            <a:off x="5421313" y="2900363"/>
            <a:ext cx="522287" cy="2667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27" name="Line 67"/>
          <p:cNvSpPr>
            <a:spLocks noChangeShapeType="1"/>
          </p:cNvSpPr>
          <p:nvPr/>
        </p:nvSpPr>
        <p:spPr bwMode="auto">
          <a:xfrm flipV="1">
            <a:off x="5386388" y="2886075"/>
            <a:ext cx="571500" cy="47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428" name="AutoShape 68"/>
          <p:cNvSpPr>
            <a:spLocks noChangeArrowheads="1"/>
          </p:cNvSpPr>
          <p:nvPr/>
        </p:nvSpPr>
        <p:spPr bwMode="auto">
          <a:xfrm rot="-1498978">
            <a:off x="5505450" y="4543425"/>
            <a:ext cx="342900" cy="203200"/>
          </a:xfrm>
          <a:prstGeom prst="leftArrow">
            <a:avLst>
              <a:gd name="adj1" fmla="val 50000"/>
              <a:gd name="adj2" fmla="val 4218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429" name="AutoShape 69"/>
          <p:cNvSpPr>
            <a:spLocks noChangeArrowheads="1"/>
          </p:cNvSpPr>
          <p:nvPr/>
        </p:nvSpPr>
        <p:spPr bwMode="auto">
          <a:xfrm rot="12833029">
            <a:off x="5348288" y="5448300"/>
            <a:ext cx="419100" cy="192088"/>
          </a:xfrm>
          <a:prstGeom prst="leftArrow">
            <a:avLst>
              <a:gd name="adj1" fmla="val 50000"/>
              <a:gd name="adj2" fmla="val 545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15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15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15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5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15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15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15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15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5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5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5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5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2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6" dur="1000"/>
                                        <p:tgtEl>
                                          <p:spTgt spid="15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15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2" dur="1000"/>
                                        <p:tgtEl>
                                          <p:spTgt spid="15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15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54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54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5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2" dur="1000" fill="hold"/>
                                        <p:tgtEl>
                                          <p:spTgt spid="15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15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0" dur="1000"/>
                                        <p:tgtEl>
                                          <p:spTgt spid="15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3" dur="1000"/>
                                        <p:tgtEl>
                                          <p:spTgt spid="15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6" dur="1000"/>
                                        <p:tgtEl>
                                          <p:spTgt spid="15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9" dur="1000"/>
                                        <p:tgtEl>
                                          <p:spTgt spid="15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2" dur="1000"/>
                                        <p:tgtEl>
                                          <p:spTgt spid="15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5" dur="1000"/>
                                        <p:tgtEl>
                                          <p:spTgt spid="1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8" dur="1000"/>
                                        <p:tgtEl>
                                          <p:spTgt spid="15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1" dur="1000"/>
                                        <p:tgtEl>
                                          <p:spTgt spid="15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3" presetID="12" presetClass="entr" presetSubtype="1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45" dur="1000"/>
                                        <p:tgtEl>
                                          <p:spTgt spid="15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5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5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15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3" dur="500"/>
                                        <p:tgtEl>
                                          <p:spTgt spid="15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6" dur="1000" fill="hold"/>
                                        <p:tgtEl>
                                          <p:spTgt spid="15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8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9" dur="1000" fill="hold"/>
                                        <p:tgtEl>
                                          <p:spTgt spid="15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98" grpId="0" animBg="1"/>
      <p:bldP spid="15399" grpId="0" animBg="1"/>
      <p:bldP spid="15400" grpId="0" animBg="1"/>
      <p:bldP spid="15401" grpId="0" animBg="1"/>
      <p:bldP spid="15401" grpId="1" animBg="1"/>
      <p:bldP spid="15402" grpId="0" animBg="1"/>
      <p:bldP spid="15403" grpId="0" animBg="1"/>
      <p:bldP spid="15406" grpId="0" animBg="1"/>
      <p:bldP spid="15407" grpId="0" animBg="1"/>
      <p:bldP spid="15408" grpId="0" animBg="1"/>
      <p:bldP spid="15409" grpId="0" animBg="1"/>
      <p:bldP spid="15410" grpId="0" animBg="1"/>
      <p:bldP spid="15411" grpId="0" animBg="1"/>
      <p:bldP spid="15411" grpId="1" animBg="1"/>
      <p:bldP spid="15412" grpId="0" animBg="1"/>
      <p:bldP spid="15416" grpId="0" animBg="1"/>
      <p:bldP spid="15421" grpId="0" animBg="1"/>
      <p:bldP spid="15424" grpId="0" animBg="1"/>
      <p:bldP spid="15425" grpId="0" animBg="1"/>
      <p:bldP spid="15425" grpId="1" animBg="1"/>
      <p:bldP spid="15426" grpId="0" animBg="1"/>
      <p:bldP spid="15427" grpId="0" animBg="1"/>
      <p:bldP spid="15428" grpId="0" animBg="1"/>
      <p:bldP spid="15428" grpId="1" animBg="1"/>
      <p:bldP spid="15429" grpId="0" animBg="1"/>
      <p:bldP spid="1542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828800" y="152400"/>
            <a:ext cx="7315200" cy="6365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/>
              <a:t>MESIN PERKAKAS</a:t>
            </a:r>
          </a:p>
        </p:txBody>
      </p:sp>
      <p:sp>
        <p:nvSpPr>
          <p:cNvPr id="39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7010400" y="6248400"/>
            <a:ext cx="2133600" cy="457200"/>
          </a:xfrm>
          <a:prstGeom prst="rect">
            <a:avLst/>
          </a:prstGeom>
        </p:spPr>
        <p:txBody>
          <a:bodyPr/>
          <a:lstStyle/>
          <a:p>
            <a:fld id="{0F50F3BE-880D-4AAE-8FC5-029D04C3D0F7}" type="slidenum">
              <a:rPr lang="en-US"/>
              <a:pPr/>
              <a:t>5</a:t>
            </a:fld>
            <a:endParaRPr lang="en-US"/>
          </a:p>
        </p:txBody>
      </p:sp>
      <p:sp>
        <p:nvSpPr>
          <p:cNvPr id="16387" name="Line 3"/>
          <p:cNvSpPr>
            <a:spLocks noChangeShapeType="1"/>
          </p:cNvSpPr>
          <p:nvPr/>
        </p:nvSpPr>
        <p:spPr bwMode="auto">
          <a:xfrm>
            <a:off x="1371600" y="914400"/>
            <a:ext cx="73914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8" name="Text Box 14"/>
          <p:cNvSpPr txBox="1">
            <a:spLocks noChangeArrowheads="1"/>
          </p:cNvSpPr>
          <p:nvPr/>
        </p:nvSpPr>
        <p:spPr bwMode="auto">
          <a:xfrm>
            <a:off x="4068763" y="1049338"/>
            <a:ext cx="4406900" cy="494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79400" indent="-27940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Aft>
                <a:spcPct val="40000"/>
              </a:spcAft>
              <a:buSzPct val="120000"/>
              <a:buFontTx/>
              <a:buBlip>
                <a:blip r:embed="rId2"/>
              </a:buBlip>
            </a:pPr>
            <a:r>
              <a:rPr lang="en-US" sz="1400"/>
              <a:t>Pada mesin perkakas dengan gerak utama berputar, kecepatan mengiris ( </a:t>
            </a:r>
            <a:r>
              <a:rPr lang="en-US" sz="1400" i="1">
                <a:solidFill>
                  <a:schemeClr val="tx2"/>
                </a:solidFill>
              </a:rPr>
              <a:t>Cutting Speed</a:t>
            </a:r>
            <a:r>
              <a:rPr lang="en-US" sz="1400" i="1"/>
              <a:t> </a:t>
            </a:r>
            <a:r>
              <a:rPr lang="en-US" sz="1400"/>
              <a:t>) ditentukan oleh kecepatan keliling dari benda kerja yang berputar atau alat irisnya yang melakukan gerak utama tersebut. </a:t>
            </a:r>
          </a:p>
          <a:p>
            <a:pPr>
              <a:buSzPct val="120000"/>
              <a:buFontTx/>
              <a:buBlip>
                <a:blip r:embed="rId2"/>
              </a:buBlip>
            </a:pPr>
            <a:r>
              <a:rPr lang="en-US" sz="1400"/>
              <a:t>Bila Gerak Utama mempunyai  </a:t>
            </a:r>
            <a:r>
              <a:rPr lang="en-US" sz="1400" b="1" i="1"/>
              <a:t>n</a:t>
            </a:r>
            <a:r>
              <a:rPr lang="en-US" sz="1400"/>
              <a:t>  putaran / menit , maka </a:t>
            </a:r>
            <a:r>
              <a:rPr lang="en-US" sz="1400" b="1" i="1">
                <a:solidFill>
                  <a:schemeClr val="tx2"/>
                </a:solidFill>
              </a:rPr>
              <a:t>kecepatan keliling ( kecepatan potong ) </a:t>
            </a:r>
          </a:p>
          <a:p>
            <a:pPr>
              <a:spcBef>
                <a:spcPct val="40000"/>
              </a:spcBef>
              <a:spcAft>
                <a:spcPct val="40000"/>
              </a:spcAft>
              <a:buSzPct val="120000"/>
            </a:pPr>
            <a:r>
              <a:rPr lang="en-US" sz="1400"/>
              <a:t>		</a:t>
            </a:r>
            <a:r>
              <a:rPr lang="en-US" sz="1400" b="1">
                <a:solidFill>
                  <a:schemeClr val="tx2"/>
                </a:solidFill>
              </a:rPr>
              <a:t>V = </a:t>
            </a:r>
            <a:r>
              <a:rPr lang="en-US" sz="1400" b="1">
                <a:solidFill>
                  <a:schemeClr val="tx2"/>
                </a:solidFill>
                <a:latin typeface="Symbol" pitchFamily="18" charset="2"/>
              </a:rPr>
              <a:t>p</a:t>
            </a:r>
            <a:r>
              <a:rPr lang="en-US" sz="1400" b="1">
                <a:solidFill>
                  <a:schemeClr val="tx2"/>
                </a:solidFill>
              </a:rPr>
              <a:t> x d x n</a:t>
            </a:r>
            <a:r>
              <a:rPr lang="en-US" sz="1400"/>
              <a:t>  meter / menit</a:t>
            </a:r>
          </a:p>
          <a:p>
            <a:pPr>
              <a:buSzPct val="120000"/>
            </a:pPr>
            <a:r>
              <a:rPr lang="en-US" sz="1400"/>
              <a:t>		d    =  diameter benda kerja yang </a:t>
            </a:r>
          </a:p>
          <a:p>
            <a:pPr>
              <a:buSzPct val="120000"/>
            </a:pPr>
            <a:r>
              <a:rPr lang="en-US" sz="1400"/>
              <a:t>		          sedang diiris pd mesin bubut (mtr)</a:t>
            </a:r>
          </a:p>
          <a:p>
            <a:pPr>
              <a:buSzPct val="120000"/>
            </a:pPr>
            <a:r>
              <a:rPr lang="sv-SE" sz="1400"/>
              <a:t>		      =  diameter alat iris (meter), pd mesin </a:t>
            </a:r>
          </a:p>
          <a:p>
            <a:pPr>
              <a:buSzPct val="120000"/>
            </a:pPr>
            <a:r>
              <a:rPr lang="sv-SE" sz="1400"/>
              <a:t>		          frais</a:t>
            </a:r>
          </a:p>
          <a:p>
            <a:pPr>
              <a:buSzPct val="120000"/>
            </a:pPr>
            <a:r>
              <a:rPr lang="sv-SE" sz="1400"/>
              <a:t>		      =  diameter batu gerinda (meter), </a:t>
            </a:r>
          </a:p>
          <a:p>
            <a:pPr>
              <a:buSzPct val="120000"/>
            </a:pPr>
            <a:r>
              <a:rPr lang="sv-SE" sz="1400"/>
              <a:t>		          pada mesin gerinda</a:t>
            </a:r>
          </a:p>
          <a:p>
            <a:pPr>
              <a:spcBef>
                <a:spcPct val="30000"/>
              </a:spcBef>
              <a:buSzPct val="120000"/>
              <a:buFontTx/>
              <a:buBlip>
                <a:blip r:embed="rId2"/>
              </a:buBlip>
            </a:pPr>
            <a:r>
              <a:rPr lang="en-US" sz="1400"/>
              <a:t>Dari persamaan di atas  </a:t>
            </a:r>
            <a:r>
              <a:rPr lang="en-US" sz="1400">
                <a:sym typeface="Wingdings" pitchFamily="2" charset="2"/>
              </a:rPr>
              <a:t> </a:t>
            </a:r>
            <a:r>
              <a:rPr lang="en-US" sz="1400" b="1">
                <a:solidFill>
                  <a:schemeClr val="tx2"/>
                </a:solidFill>
              </a:rPr>
              <a:t>V = (</a:t>
            </a:r>
            <a:r>
              <a:rPr lang="en-US" sz="1400" b="1">
                <a:solidFill>
                  <a:schemeClr val="tx2"/>
                </a:solidFill>
                <a:latin typeface="Symbol" pitchFamily="18" charset="2"/>
              </a:rPr>
              <a:t>p</a:t>
            </a:r>
            <a:r>
              <a:rPr lang="en-US" sz="1400" b="1">
                <a:solidFill>
                  <a:schemeClr val="tx2"/>
                </a:solidFill>
              </a:rPr>
              <a:t> x n) x d</a:t>
            </a:r>
            <a:r>
              <a:rPr lang="en-US" sz="1400"/>
              <a:t> </a:t>
            </a:r>
          </a:p>
          <a:p>
            <a:pPr>
              <a:spcBef>
                <a:spcPct val="30000"/>
              </a:spcBef>
              <a:buSzPct val="120000"/>
              <a:buFontTx/>
              <a:buBlip>
                <a:blip r:embed="rId2"/>
              </a:buBlip>
            </a:pPr>
            <a:r>
              <a:rPr lang="en-US" sz="1400"/>
              <a:t>Biasanya telah ada </a:t>
            </a:r>
          </a:p>
          <a:p>
            <a:pPr>
              <a:buSzPct val="120000"/>
            </a:pPr>
            <a:r>
              <a:rPr lang="en-US" sz="1400"/>
              <a:t>	acuan yg berdasar pd</a:t>
            </a:r>
          </a:p>
          <a:p>
            <a:pPr>
              <a:buSzPct val="120000"/>
            </a:pPr>
            <a:r>
              <a:rPr lang="en-US" sz="1400"/>
              <a:t>	pengalaman ttg CS</a:t>
            </a:r>
          </a:p>
          <a:p>
            <a:pPr>
              <a:buSzPct val="120000"/>
            </a:pPr>
            <a:r>
              <a:rPr lang="en-US" sz="1400"/>
              <a:t>	utk.benda kerja ter</a:t>
            </a:r>
          </a:p>
          <a:p>
            <a:pPr>
              <a:buSzPct val="120000"/>
            </a:pPr>
            <a:r>
              <a:rPr lang="en-US" sz="1400"/>
              <a:t>	tentu, alat iris tertentu</a:t>
            </a:r>
          </a:p>
          <a:p>
            <a:pPr>
              <a:buSzPct val="120000"/>
            </a:pPr>
            <a:r>
              <a:rPr lang="en-US" sz="1400"/>
              <a:t>	(bentuk dan bahan)</a:t>
            </a:r>
          </a:p>
        </p:txBody>
      </p:sp>
      <p:pic>
        <p:nvPicPr>
          <p:cNvPr id="16399" name="Picture 15" descr="mso78E7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88" y="3892550"/>
            <a:ext cx="3554412" cy="2355850"/>
          </a:xfrm>
          <a:prstGeom prst="rect">
            <a:avLst/>
          </a:prstGeom>
          <a:noFill/>
          <a:ln w="28575">
            <a:solidFill>
              <a:srgbClr val="66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0" name="Picture 16" descr="mso4D72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1047750"/>
            <a:ext cx="3554413" cy="2743200"/>
          </a:xfrm>
          <a:prstGeom prst="rect">
            <a:avLst/>
          </a:prstGeom>
          <a:noFill/>
          <a:ln w="2857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401" name="Rectangle 17"/>
          <p:cNvSpPr>
            <a:spLocks noChangeArrowheads="1"/>
          </p:cNvSpPr>
          <p:nvPr/>
        </p:nvSpPr>
        <p:spPr bwMode="auto">
          <a:xfrm>
            <a:off x="266700" y="3362325"/>
            <a:ext cx="639763" cy="2381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402" name="Rectangle 18"/>
          <p:cNvSpPr>
            <a:spLocks noChangeArrowheads="1"/>
          </p:cNvSpPr>
          <p:nvPr/>
        </p:nvSpPr>
        <p:spPr bwMode="auto">
          <a:xfrm>
            <a:off x="239713" y="5905500"/>
            <a:ext cx="636587" cy="2381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403" name="Line 19"/>
          <p:cNvSpPr>
            <a:spLocks noChangeShapeType="1"/>
          </p:cNvSpPr>
          <p:nvPr/>
        </p:nvSpPr>
        <p:spPr bwMode="auto">
          <a:xfrm flipV="1">
            <a:off x="811213" y="5305425"/>
            <a:ext cx="0" cy="32385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5" name="Line 21"/>
          <p:cNvSpPr>
            <a:spLocks noChangeShapeType="1"/>
          </p:cNvSpPr>
          <p:nvPr/>
        </p:nvSpPr>
        <p:spPr bwMode="auto">
          <a:xfrm flipV="1">
            <a:off x="2343150" y="4333875"/>
            <a:ext cx="0" cy="32385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lg"/>
            <a:tailEnd type="non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6" name="Line 22"/>
          <p:cNvSpPr>
            <a:spLocks noChangeShapeType="1"/>
          </p:cNvSpPr>
          <p:nvPr/>
        </p:nvSpPr>
        <p:spPr bwMode="auto">
          <a:xfrm flipV="1">
            <a:off x="3333750" y="4038600"/>
            <a:ext cx="0" cy="32385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lg"/>
            <a:tailEnd type="non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7" name="Line 23"/>
          <p:cNvSpPr>
            <a:spLocks noChangeShapeType="1"/>
          </p:cNvSpPr>
          <p:nvPr/>
        </p:nvSpPr>
        <p:spPr bwMode="auto">
          <a:xfrm flipH="1">
            <a:off x="666750" y="2952750"/>
            <a:ext cx="506413" cy="85725"/>
          </a:xfrm>
          <a:prstGeom prst="line">
            <a:avLst/>
          </a:prstGeom>
          <a:noFill/>
          <a:ln w="28575">
            <a:solidFill>
              <a:srgbClr val="66CCFF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8" name="Line 24"/>
          <p:cNvSpPr>
            <a:spLocks noChangeShapeType="1"/>
          </p:cNvSpPr>
          <p:nvPr/>
        </p:nvSpPr>
        <p:spPr bwMode="auto">
          <a:xfrm flipH="1">
            <a:off x="590550" y="1924050"/>
            <a:ext cx="411163" cy="0"/>
          </a:xfrm>
          <a:prstGeom prst="line">
            <a:avLst/>
          </a:prstGeom>
          <a:noFill/>
          <a:ln w="28575">
            <a:solidFill>
              <a:srgbClr val="66CCFF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9" name="Line 25"/>
          <p:cNvSpPr>
            <a:spLocks noChangeShapeType="1"/>
          </p:cNvSpPr>
          <p:nvPr/>
        </p:nvSpPr>
        <p:spPr bwMode="auto">
          <a:xfrm flipH="1">
            <a:off x="2914650" y="2695575"/>
            <a:ext cx="582613" cy="304800"/>
          </a:xfrm>
          <a:prstGeom prst="line">
            <a:avLst/>
          </a:prstGeom>
          <a:noFill/>
          <a:ln w="28575">
            <a:solidFill>
              <a:srgbClr val="66CCFF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0" name="Line 26"/>
          <p:cNvSpPr>
            <a:spLocks noChangeShapeType="1"/>
          </p:cNvSpPr>
          <p:nvPr/>
        </p:nvSpPr>
        <p:spPr bwMode="auto">
          <a:xfrm>
            <a:off x="2582863" y="2657475"/>
            <a:ext cx="217487" cy="114300"/>
          </a:xfrm>
          <a:prstGeom prst="line">
            <a:avLst/>
          </a:prstGeom>
          <a:noFill/>
          <a:ln w="28575">
            <a:solidFill>
              <a:srgbClr val="2118DC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1" name="Line 27"/>
          <p:cNvSpPr>
            <a:spLocks noChangeShapeType="1"/>
          </p:cNvSpPr>
          <p:nvPr/>
        </p:nvSpPr>
        <p:spPr bwMode="auto">
          <a:xfrm flipH="1">
            <a:off x="3028950" y="1619250"/>
            <a:ext cx="495300" cy="2571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lg"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2" name="Line 28"/>
          <p:cNvSpPr>
            <a:spLocks noChangeShapeType="1"/>
          </p:cNvSpPr>
          <p:nvPr/>
        </p:nvSpPr>
        <p:spPr bwMode="auto">
          <a:xfrm>
            <a:off x="2582863" y="1685925"/>
            <a:ext cx="350837" cy="161925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triangle" w="med" len="lg"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3" name="Line 29"/>
          <p:cNvSpPr>
            <a:spLocks noChangeShapeType="1"/>
          </p:cNvSpPr>
          <p:nvPr/>
        </p:nvSpPr>
        <p:spPr bwMode="auto">
          <a:xfrm flipH="1" flipV="1">
            <a:off x="1390650" y="1238250"/>
            <a:ext cx="258763" cy="133350"/>
          </a:xfrm>
          <a:prstGeom prst="line">
            <a:avLst/>
          </a:prstGeom>
          <a:noFill/>
          <a:ln w="28575">
            <a:solidFill>
              <a:srgbClr val="2118D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4" name="Line 30"/>
          <p:cNvSpPr>
            <a:spLocks noChangeShapeType="1"/>
          </p:cNvSpPr>
          <p:nvPr/>
        </p:nvSpPr>
        <p:spPr bwMode="auto">
          <a:xfrm>
            <a:off x="1485900" y="1590675"/>
            <a:ext cx="152400" cy="666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6417" name="Picture 33" descr="msoD7BB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4730750"/>
            <a:ext cx="2597150" cy="1225550"/>
          </a:xfrm>
          <a:prstGeom prst="rect">
            <a:avLst/>
          </a:prstGeom>
          <a:noFill/>
          <a:ln w="28575">
            <a:solidFill>
              <a:srgbClr val="FF66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418" name="Line 34"/>
          <p:cNvSpPr>
            <a:spLocks noChangeShapeType="1"/>
          </p:cNvSpPr>
          <p:nvPr/>
        </p:nvSpPr>
        <p:spPr bwMode="auto">
          <a:xfrm>
            <a:off x="6623050" y="5721350"/>
            <a:ext cx="1581150" cy="63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9" name="Line 35"/>
          <p:cNvSpPr>
            <a:spLocks noChangeShapeType="1"/>
          </p:cNvSpPr>
          <p:nvPr/>
        </p:nvSpPr>
        <p:spPr bwMode="auto">
          <a:xfrm flipV="1">
            <a:off x="6623050" y="4908550"/>
            <a:ext cx="12700" cy="825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20" name="Line 36"/>
          <p:cNvSpPr>
            <a:spLocks noChangeShapeType="1"/>
          </p:cNvSpPr>
          <p:nvPr/>
        </p:nvSpPr>
        <p:spPr bwMode="auto">
          <a:xfrm flipV="1">
            <a:off x="6635750" y="4902200"/>
            <a:ext cx="495300" cy="787400"/>
          </a:xfrm>
          <a:prstGeom prst="line">
            <a:avLst/>
          </a:prstGeom>
          <a:noFill/>
          <a:ln w="19050">
            <a:solidFill>
              <a:srgbClr val="00CC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21" name="Line 37"/>
          <p:cNvSpPr>
            <a:spLocks noChangeShapeType="1"/>
          </p:cNvSpPr>
          <p:nvPr/>
        </p:nvSpPr>
        <p:spPr bwMode="auto">
          <a:xfrm flipV="1">
            <a:off x="6642100" y="4972050"/>
            <a:ext cx="812800" cy="723900"/>
          </a:xfrm>
          <a:prstGeom prst="line">
            <a:avLst/>
          </a:prstGeom>
          <a:noFill/>
          <a:ln w="19050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22" name="Line 38"/>
          <p:cNvSpPr>
            <a:spLocks noChangeShapeType="1"/>
          </p:cNvSpPr>
          <p:nvPr/>
        </p:nvSpPr>
        <p:spPr bwMode="auto">
          <a:xfrm flipV="1">
            <a:off x="6616700" y="5137150"/>
            <a:ext cx="1098550" cy="565150"/>
          </a:xfrm>
          <a:prstGeom prst="line">
            <a:avLst/>
          </a:prstGeom>
          <a:noFill/>
          <a:ln w="19050">
            <a:solidFill>
              <a:srgbClr val="3399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23" name="AutoShape 39"/>
          <p:cNvSpPr>
            <a:spLocks noChangeArrowheads="1"/>
          </p:cNvSpPr>
          <p:nvPr/>
        </p:nvSpPr>
        <p:spPr bwMode="auto">
          <a:xfrm rot="-3002294">
            <a:off x="1654969" y="2493169"/>
            <a:ext cx="350838" cy="120650"/>
          </a:xfrm>
          <a:prstGeom prst="leftArrow">
            <a:avLst>
              <a:gd name="adj1" fmla="val 50000"/>
              <a:gd name="adj2" fmla="val 7269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425" name="Rectangle 41"/>
          <p:cNvSpPr>
            <a:spLocks noChangeArrowheads="1"/>
          </p:cNvSpPr>
          <p:nvPr/>
        </p:nvSpPr>
        <p:spPr bwMode="auto">
          <a:xfrm>
            <a:off x="3035300" y="4929188"/>
            <a:ext cx="190500" cy="8001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426" name="AutoShape 42"/>
          <p:cNvSpPr>
            <a:spLocks noChangeArrowheads="1"/>
          </p:cNvSpPr>
          <p:nvPr/>
        </p:nvSpPr>
        <p:spPr bwMode="auto">
          <a:xfrm rot="-238533">
            <a:off x="3090863" y="5159375"/>
            <a:ext cx="295275" cy="228600"/>
          </a:xfrm>
          <a:prstGeom prst="rtTriangl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427" name="AutoShape 43"/>
          <p:cNvSpPr>
            <a:spLocks noChangeArrowheads="1"/>
          </p:cNvSpPr>
          <p:nvPr/>
        </p:nvSpPr>
        <p:spPr bwMode="auto">
          <a:xfrm rot="-48218309">
            <a:off x="3243262" y="5181601"/>
            <a:ext cx="295275" cy="228600"/>
          </a:xfrm>
          <a:prstGeom prst="rtTriangl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428" name="Rectangle 44"/>
          <p:cNvSpPr>
            <a:spLocks noChangeArrowheads="1"/>
          </p:cNvSpPr>
          <p:nvPr/>
        </p:nvSpPr>
        <p:spPr bwMode="auto">
          <a:xfrm>
            <a:off x="3427413" y="4933950"/>
            <a:ext cx="211137" cy="8001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429" name="Rectangle 45"/>
          <p:cNvSpPr>
            <a:spLocks noChangeArrowheads="1"/>
          </p:cNvSpPr>
          <p:nvPr/>
        </p:nvSpPr>
        <p:spPr bwMode="auto">
          <a:xfrm>
            <a:off x="3035300" y="5340350"/>
            <a:ext cx="601663" cy="3952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431" name="Line 47"/>
          <p:cNvSpPr>
            <a:spLocks noChangeShapeType="1"/>
          </p:cNvSpPr>
          <p:nvPr/>
        </p:nvSpPr>
        <p:spPr bwMode="auto">
          <a:xfrm>
            <a:off x="3338513" y="5330825"/>
            <a:ext cx="0" cy="40957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6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2" presetClass="entr" presetSubtype="4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10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2" presetClass="entr" presetSubtype="1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4" dur="10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4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4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6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6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6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6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1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87" dur="10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6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6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6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6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6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6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6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6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6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7" dur="500"/>
                                        <p:tgtEl>
                                          <p:spTgt spid="163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63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63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63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63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63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63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63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63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63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63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63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63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63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63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63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63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63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63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63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63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63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63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63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63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63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63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63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163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63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63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63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63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2" dur="500"/>
                                        <p:tgtEl>
                                          <p:spTgt spid="163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16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6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6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16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16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6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16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 nodeType="clickPar">
                      <p:stCondLst>
                        <p:cond delay="indefinite"/>
                      </p:stCondLst>
                      <p:childTnLst>
                        <p:par>
                          <p:cTn id="1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163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1639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1639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1639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1639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1639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1639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1639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1639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1639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1639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1639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1" grpId="0" animBg="1"/>
      <p:bldP spid="16402" grpId="0" animBg="1"/>
      <p:bldP spid="16403" grpId="0" animBg="1"/>
      <p:bldP spid="16403" grpId="1" animBg="1"/>
      <p:bldP spid="16405" grpId="0" animBg="1"/>
      <p:bldP spid="16405" grpId="1" animBg="1"/>
      <p:bldP spid="16406" grpId="0" animBg="1"/>
      <p:bldP spid="16406" grpId="1" animBg="1"/>
      <p:bldP spid="16407" grpId="0" animBg="1"/>
      <p:bldP spid="16408" grpId="0" animBg="1"/>
      <p:bldP spid="16409" grpId="0" animBg="1"/>
      <p:bldP spid="16410" grpId="0" animBg="1"/>
      <p:bldP spid="16411" grpId="0" animBg="1"/>
      <p:bldP spid="16412" grpId="0" animBg="1"/>
      <p:bldP spid="16413" grpId="0" animBg="1"/>
      <p:bldP spid="16414" grpId="0" animBg="1"/>
      <p:bldP spid="16418" grpId="0" animBg="1"/>
      <p:bldP spid="16419" grpId="0" animBg="1"/>
      <p:bldP spid="16420" grpId="0" animBg="1"/>
      <p:bldP spid="16421" grpId="0" animBg="1"/>
      <p:bldP spid="16422" grpId="0" animBg="1"/>
      <p:bldP spid="16425" grpId="0" animBg="1"/>
      <p:bldP spid="16426" grpId="0" animBg="1"/>
      <p:bldP spid="16427" grpId="0" animBg="1"/>
      <p:bldP spid="16428" grpId="0" animBg="1"/>
      <p:bldP spid="16429" grpId="0" animBg="1"/>
      <p:bldP spid="164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828800" y="152400"/>
            <a:ext cx="7315200" cy="6365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/>
              <a:t>MESIN PERKAKAS</a:t>
            </a:r>
          </a:p>
        </p:txBody>
      </p:sp>
      <p:sp>
        <p:nvSpPr>
          <p:cNvPr id="36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7010400" y="6248400"/>
            <a:ext cx="2133600" cy="457200"/>
          </a:xfrm>
          <a:prstGeom prst="rect">
            <a:avLst/>
          </a:prstGeom>
        </p:spPr>
        <p:txBody>
          <a:bodyPr/>
          <a:lstStyle/>
          <a:p>
            <a:fld id="{21193BFE-F99E-4FA4-8236-A17E1AD983B9}" type="slidenum">
              <a:rPr lang="en-US"/>
              <a:pPr/>
              <a:t>6</a:t>
            </a:fld>
            <a:endParaRPr lang="en-US"/>
          </a:p>
        </p:txBody>
      </p:sp>
      <p:sp>
        <p:nvSpPr>
          <p:cNvPr id="24579" name="Line 3"/>
          <p:cNvSpPr>
            <a:spLocks noChangeShapeType="1"/>
          </p:cNvSpPr>
          <p:nvPr/>
        </p:nvSpPr>
        <p:spPr bwMode="auto">
          <a:xfrm>
            <a:off x="1371600" y="914400"/>
            <a:ext cx="73914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4580" name="Group 4"/>
          <p:cNvGrpSpPr>
            <a:grpSpLocks/>
          </p:cNvGrpSpPr>
          <p:nvPr/>
        </p:nvGrpSpPr>
        <p:grpSpPr bwMode="auto">
          <a:xfrm>
            <a:off x="6723063" y="4927600"/>
            <a:ext cx="1912937" cy="1431925"/>
            <a:chOff x="1632" y="1248"/>
            <a:chExt cx="2682" cy="2286"/>
          </a:xfrm>
        </p:grpSpPr>
        <p:sp>
          <p:nvSpPr>
            <p:cNvPr id="24581" name="Gear"/>
            <p:cNvSpPr>
              <a:spLocks noEditPoints="1" noChangeArrowheads="1"/>
            </p:cNvSpPr>
            <p:nvPr/>
          </p:nvSpPr>
          <p:spPr bwMode="auto">
            <a:xfrm>
              <a:off x="3119" y="1248"/>
              <a:ext cx="1195" cy="1048"/>
            </a:xfrm>
            <a:custGeom>
              <a:avLst/>
              <a:gdLst>
                <a:gd name="T0" fmla="*/ 10800 w 21600"/>
                <a:gd name="T1" fmla="*/ 0 h 21600"/>
                <a:gd name="T2" fmla="*/ 21600 w 21600"/>
                <a:gd name="T3" fmla="*/ 10800 h 21600"/>
                <a:gd name="T4" fmla="*/ 10800 w 21600"/>
                <a:gd name="T5" fmla="*/ 21600 h 21600"/>
                <a:gd name="T6" fmla="*/ 0 w 21600"/>
                <a:gd name="T7" fmla="*/ 10800 h 21600"/>
                <a:gd name="T8" fmla="*/ 4374 w 21600"/>
                <a:gd name="T9" fmla="*/ 3964 h 21600"/>
                <a:gd name="T10" fmla="*/ 17841 w 21600"/>
                <a:gd name="T11" fmla="*/ 1763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gradFill rotWithShape="1">
              <a:gsLst>
                <a:gs pos="0">
                  <a:srgbClr val="FFFFCC">
                    <a:alpha val="57001"/>
                  </a:srgbClr>
                </a:gs>
                <a:gs pos="100000">
                  <a:srgbClr val="FFFFCC">
                    <a:gamma/>
                    <a:shade val="46275"/>
                    <a:invGamma/>
                    <a:alpha val="56000"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20099999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CC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24582" name="AutoShape 6"/>
            <p:cNvSpPr>
              <a:spLocks noEditPoints="1" noChangeArrowheads="1"/>
            </p:cNvSpPr>
            <p:nvPr/>
          </p:nvSpPr>
          <p:spPr bwMode="auto">
            <a:xfrm>
              <a:off x="1632" y="1680"/>
              <a:ext cx="1429" cy="1253"/>
            </a:xfrm>
            <a:custGeom>
              <a:avLst/>
              <a:gdLst>
                <a:gd name="T0" fmla="*/ 10800 w 21600"/>
                <a:gd name="T1" fmla="*/ 0 h 21600"/>
                <a:gd name="T2" fmla="*/ 21600 w 21600"/>
                <a:gd name="T3" fmla="*/ 10800 h 21600"/>
                <a:gd name="T4" fmla="*/ 10800 w 21600"/>
                <a:gd name="T5" fmla="*/ 21600 h 21600"/>
                <a:gd name="T6" fmla="*/ 0 w 21600"/>
                <a:gd name="T7" fmla="*/ 10800 h 21600"/>
                <a:gd name="T8" fmla="*/ 4374 w 21600"/>
                <a:gd name="T9" fmla="*/ 3964 h 21600"/>
                <a:gd name="T10" fmla="*/ 17841 w 21600"/>
                <a:gd name="T11" fmla="*/ 1763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gradFill rotWithShape="1">
              <a:gsLst>
                <a:gs pos="0">
                  <a:srgbClr val="FFFFCC">
                    <a:alpha val="57001"/>
                  </a:srgbClr>
                </a:gs>
                <a:gs pos="100000">
                  <a:srgbClr val="FFFFCC">
                    <a:gamma/>
                    <a:shade val="46275"/>
                    <a:invGamma/>
                    <a:alpha val="56000"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20099999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CC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  <p:sp>
          <p:nvSpPr>
            <p:cNvPr id="24583" name="AutoShape 7"/>
            <p:cNvSpPr>
              <a:spLocks noEditPoints="1" noChangeArrowheads="1"/>
            </p:cNvSpPr>
            <p:nvPr/>
          </p:nvSpPr>
          <p:spPr bwMode="auto">
            <a:xfrm>
              <a:off x="2559" y="2142"/>
              <a:ext cx="1588" cy="1392"/>
            </a:xfrm>
            <a:custGeom>
              <a:avLst/>
              <a:gdLst>
                <a:gd name="T0" fmla="*/ 10800 w 21600"/>
                <a:gd name="T1" fmla="*/ 0 h 21600"/>
                <a:gd name="T2" fmla="*/ 21600 w 21600"/>
                <a:gd name="T3" fmla="*/ 10800 h 21600"/>
                <a:gd name="T4" fmla="*/ 10800 w 21600"/>
                <a:gd name="T5" fmla="*/ 21600 h 21600"/>
                <a:gd name="T6" fmla="*/ 0 w 21600"/>
                <a:gd name="T7" fmla="*/ 10800 h 21600"/>
                <a:gd name="T8" fmla="*/ 4374 w 21600"/>
                <a:gd name="T9" fmla="*/ 3964 h 21600"/>
                <a:gd name="T10" fmla="*/ 17841 w 21600"/>
                <a:gd name="T11" fmla="*/ 1763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gradFill rotWithShape="1">
              <a:gsLst>
                <a:gs pos="0">
                  <a:srgbClr val="FFFFCC">
                    <a:alpha val="57001"/>
                  </a:srgbClr>
                </a:gs>
                <a:gs pos="100000">
                  <a:srgbClr val="FFFFCC">
                    <a:gamma/>
                    <a:shade val="46275"/>
                    <a:invGamma/>
                    <a:alpha val="56000"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20099999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FFCC"/>
              </a:extrusion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en-US"/>
            </a:p>
          </p:txBody>
        </p:sp>
      </p:grpSp>
      <p:pic>
        <p:nvPicPr>
          <p:cNvPr id="24602" name="Picture 26" descr="mso1005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213" y="1352550"/>
            <a:ext cx="4908550" cy="19192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05" name="Picture 29" descr="msoD679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695450"/>
            <a:ext cx="3617913" cy="1787525"/>
          </a:xfrm>
          <a:prstGeom prst="rect">
            <a:avLst/>
          </a:prstGeom>
          <a:noFill/>
          <a:ln w="28575">
            <a:solidFill>
              <a:srgbClr val="2118D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06" name="Picture 30" descr="mso35EB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350" y="3475038"/>
            <a:ext cx="4983163" cy="2495550"/>
          </a:xfrm>
          <a:prstGeom prst="rect">
            <a:avLst/>
          </a:prstGeom>
          <a:noFill/>
          <a:ln w="2857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607" name="Line 31"/>
          <p:cNvSpPr>
            <a:spLocks noChangeShapeType="1"/>
          </p:cNvSpPr>
          <p:nvPr/>
        </p:nvSpPr>
        <p:spPr bwMode="auto">
          <a:xfrm flipV="1">
            <a:off x="5561013" y="4137025"/>
            <a:ext cx="236537" cy="133350"/>
          </a:xfrm>
          <a:prstGeom prst="line">
            <a:avLst/>
          </a:prstGeom>
          <a:noFill/>
          <a:ln w="12700">
            <a:solidFill>
              <a:srgbClr val="00CC00"/>
            </a:solidFill>
            <a:round/>
            <a:headEnd type="triangle" w="sm" len="med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08" name="Line 32"/>
          <p:cNvSpPr>
            <a:spLocks noChangeShapeType="1"/>
          </p:cNvSpPr>
          <p:nvPr/>
        </p:nvSpPr>
        <p:spPr bwMode="auto">
          <a:xfrm flipV="1">
            <a:off x="6864350" y="4784725"/>
            <a:ext cx="266700" cy="152400"/>
          </a:xfrm>
          <a:prstGeom prst="line">
            <a:avLst/>
          </a:prstGeom>
          <a:noFill/>
          <a:ln w="12700">
            <a:solidFill>
              <a:srgbClr val="2118DC"/>
            </a:solidFill>
            <a:round/>
            <a:headEnd type="triangle" w="sm" len="med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09" name="Line 33"/>
          <p:cNvSpPr>
            <a:spLocks noChangeShapeType="1"/>
          </p:cNvSpPr>
          <p:nvPr/>
        </p:nvSpPr>
        <p:spPr bwMode="auto">
          <a:xfrm>
            <a:off x="5035550" y="4832350"/>
            <a:ext cx="334963" cy="2000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10" name="Line 34"/>
          <p:cNvSpPr>
            <a:spLocks noChangeShapeType="1"/>
          </p:cNvSpPr>
          <p:nvPr/>
        </p:nvSpPr>
        <p:spPr bwMode="auto">
          <a:xfrm flipH="1">
            <a:off x="5408613" y="5175250"/>
            <a:ext cx="0" cy="304800"/>
          </a:xfrm>
          <a:prstGeom prst="line">
            <a:avLst/>
          </a:prstGeom>
          <a:noFill/>
          <a:ln w="19050">
            <a:solidFill>
              <a:srgbClr val="2118DC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11" name="Line 35"/>
          <p:cNvSpPr>
            <a:spLocks noChangeShapeType="1"/>
          </p:cNvSpPr>
          <p:nvPr/>
        </p:nvSpPr>
        <p:spPr bwMode="auto">
          <a:xfrm flipH="1">
            <a:off x="5397500" y="4318000"/>
            <a:ext cx="0" cy="304800"/>
          </a:xfrm>
          <a:prstGeom prst="line">
            <a:avLst/>
          </a:prstGeom>
          <a:noFill/>
          <a:ln w="19050">
            <a:solidFill>
              <a:srgbClr val="FF33CC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12" name="Line 36"/>
          <p:cNvSpPr>
            <a:spLocks noChangeShapeType="1"/>
          </p:cNvSpPr>
          <p:nvPr/>
        </p:nvSpPr>
        <p:spPr bwMode="auto">
          <a:xfrm flipH="1">
            <a:off x="8037513" y="4832350"/>
            <a:ext cx="0" cy="3048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 type="triangle" w="sm" len="med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13" name="Line 37"/>
          <p:cNvSpPr>
            <a:spLocks noChangeShapeType="1"/>
          </p:cNvSpPr>
          <p:nvPr/>
        </p:nvSpPr>
        <p:spPr bwMode="auto">
          <a:xfrm>
            <a:off x="7923213" y="4927600"/>
            <a:ext cx="236537" cy="1238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 type="triangle" w="sm" len="med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14" name="Line 38"/>
          <p:cNvSpPr>
            <a:spLocks noChangeShapeType="1"/>
          </p:cNvSpPr>
          <p:nvPr/>
        </p:nvSpPr>
        <p:spPr bwMode="auto">
          <a:xfrm>
            <a:off x="6951663" y="4394200"/>
            <a:ext cx="236537" cy="1238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 type="triangle" w="sm" len="med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15" name="Line 39"/>
          <p:cNvSpPr>
            <a:spLocks noChangeShapeType="1"/>
          </p:cNvSpPr>
          <p:nvPr/>
        </p:nvSpPr>
        <p:spPr bwMode="auto">
          <a:xfrm flipH="1">
            <a:off x="7065963" y="4318000"/>
            <a:ext cx="0" cy="3048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 type="triangle" w="sm" len="med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16" name="Line 40"/>
          <p:cNvSpPr>
            <a:spLocks noChangeShapeType="1"/>
          </p:cNvSpPr>
          <p:nvPr/>
        </p:nvSpPr>
        <p:spPr bwMode="auto">
          <a:xfrm flipH="1">
            <a:off x="7085013" y="3975100"/>
            <a:ext cx="0" cy="209550"/>
          </a:xfrm>
          <a:prstGeom prst="line">
            <a:avLst/>
          </a:prstGeom>
          <a:noFill/>
          <a:ln w="12700">
            <a:solidFill>
              <a:srgbClr val="2118DC"/>
            </a:solidFill>
            <a:round/>
            <a:headEnd type="triangle" w="sm" len="med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17" name="Line 41"/>
          <p:cNvSpPr>
            <a:spLocks noChangeShapeType="1"/>
          </p:cNvSpPr>
          <p:nvPr/>
        </p:nvSpPr>
        <p:spPr bwMode="auto">
          <a:xfrm>
            <a:off x="7435850" y="3851275"/>
            <a:ext cx="239713" cy="1238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 type="triangle" w="sm" len="med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18" name="Line 42"/>
          <p:cNvSpPr>
            <a:spLocks noChangeShapeType="1"/>
          </p:cNvSpPr>
          <p:nvPr/>
        </p:nvSpPr>
        <p:spPr bwMode="auto">
          <a:xfrm flipH="1">
            <a:off x="7550150" y="3765550"/>
            <a:ext cx="0" cy="2762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 type="triangle" w="sm" len="med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19" name="Line 43"/>
          <p:cNvSpPr>
            <a:spLocks noChangeShapeType="1"/>
          </p:cNvSpPr>
          <p:nvPr/>
        </p:nvSpPr>
        <p:spPr bwMode="auto">
          <a:xfrm>
            <a:off x="3244850" y="2692400"/>
            <a:ext cx="315913" cy="2000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20" name="Line 44"/>
          <p:cNvSpPr>
            <a:spLocks noChangeShapeType="1"/>
          </p:cNvSpPr>
          <p:nvPr/>
        </p:nvSpPr>
        <p:spPr bwMode="auto">
          <a:xfrm>
            <a:off x="1568450" y="2530475"/>
            <a:ext cx="258763" cy="1619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21" name="Line 45"/>
          <p:cNvSpPr>
            <a:spLocks noChangeShapeType="1"/>
          </p:cNvSpPr>
          <p:nvPr/>
        </p:nvSpPr>
        <p:spPr bwMode="auto">
          <a:xfrm flipV="1">
            <a:off x="1716088" y="2401888"/>
            <a:ext cx="238125" cy="133350"/>
          </a:xfrm>
          <a:prstGeom prst="line">
            <a:avLst/>
          </a:prstGeom>
          <a:noFill/>
          <a:ln w="12700">
            <a:solidFill>
              <a:srgbClr val="00CC00"/>
            </a:solidFill>
            <a:round/>
            <a:headEnd type="triangle" w="sm" len="med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22" name="Line 46"/>
          <p:cNvSpPr>
            <a:spLocks noChangeShapeType="1"/>
          </p:cNvSpPr>
          <p:nvPr/>
        </p:nvSpPr>
        <p:spPr bwMode="auto">
          <a:xfrm flipV="1">
            <a:off x="1712913" y="2368550"/>
            <a:ext cx="212725" cy="119063"/>
          </a:xfrm>
          <a:prstGeom prst="line">
            <a:avLst/>
          </a:prstGeom>
          <a:noFill/>
          <a:ln w="12700">
            <a:solidFill>
              <a:srgbClr val="2118DC"/>
            </a:solidFill>
            <a:round/>
            <a:headEnd type="triangle" w="sm" len="med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4623" name="Picture 47" descr="mso834C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3709988"/>
            <a:ext cx="3617913" cy="2033587"/>
          </a:xfrm>
          <a:prstGeom prst="rect">
            <a:avLst/>
          </a:prstGeom>
          <a:noFill/>
          <a:ln w="28575">
            <a:solidFill>
              <a:srgbClr val="2118D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624" name="Line 48"/>
          <p:cNvSpPr>
            <a:spLocks noChangeShapeType="1"/>
          </p:cNvSpPr>
          <p:nvPr/>
        </p:nvSpPr>
        <p:spPr bwMode="auto">
          <a:xfrm>
            <a:off x="2487613" y="4633913"/>
            <a:ext cx="333375" cy="2000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25" name="Line 49"/>
          <p:cNvSpPr>
            <a:spLocks noChangeShapeType="1"/>
          </p:cNvSpPr>
          <p:nvPr/>
        </p:nvSpPr>
        <p:spPr bwMode="auto">
          <a:xfrm>
            <a:off x="989013" y="4548188"/>
            <a:ext cx="333375" cy="2000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626" name="Rectangle 50"/>
          <p:cNvSpPr>
            <a:spLocks noChangeArrowheads="1"/>
          </p:cNvSpPr>
          <p:nvPr/>
        </p:nvSpPr>
        <p:spPr bwMode="auto">
          <a:xfrm>
            <a:off x="4144963" y="3005138"/>
            <a:ext cx="850900" cy="18573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627" name="AutoShape 51"/>
          <p:cNvSpPr>
            <a:spLocks noChangeArrowheads="1"/>
          </p:cNvSpPr>
          <p:nvPr/>
        </p:nvSpPr>
        <p:spPr bwMode="auto">
          <a:xfrm rot="7034539" flipV="1">
            <a:off x="5427663" y="2025650"/>
            <a:ext cx="358775" cy="371475"/>
          </a:xfrm>
          <a:custGeom>
            <a:avLst/>
            <a:gdLst>
              <a:gd name="G0" fmla="+- 1499040 0 0"/>
              <a:gd name="G1" fmla="+- 10186046 0 0"/>
              <a:gd name="G2" fmla="+- 1499040 0 10186046"/>
              <a:gd name="G3" fmla="+- 10800 0 0"/>
              <a:gd name="G4" fmla="+- 0 0 149904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6758 0 0"/>
              <a:gd name="G9" fmla="+- 0 0 10186046"/>
              <a:gd name="G10" fmla="+- 6758 0 2700"/>
              <a:gd name="G11" fmla="cos G10 1499040"/>
              <a:gd name="G12" fmla="sin G10 1499040"/>
              <a:gd name="G13" fmla="cos 13500 1499040"/>
              <a:gd name="G14" fmla="sin 13500 1499040"/>
              <a:gd name="G15" fmla="+- G11 10800 0"/>
              <a:gd name="G16" fmla="+- G12 10800 0"/>
              <a:gd name="G17" fmla="+- G13 10800 0"/>
              <a:gd name="G18" fmla="+- G14 10800 0"/>
              <a:gd name="G19" fmla="*/ 6758 1 2"/>
              <a:gd name="G20" fmla="+- G19 5400 0"/>
              <a:gd name="G21" fmla="cos G20 1499040"/>
              <a:gd name="G22" fmla="sin G20 1499040"/>
              <a:gd name="G23" fmla="+- G21 10800 0"/>
              <a:gd name="G24" fmla="+- G12 G23 G22"/>
              <a:gd name="G25" fmla="+- G22 G23 G11"/>
              <a:gd name="G26" fmla="cos 10800 1499040"/>
              <a:gd name="G27" fmla="sin 10800 1499040"/>
              <a:gd name="G28" fmla="cos 6758 1499040"/>
              <a:gd name="G29" fmla="sin 6758 149904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10186046"/>
              <a:gd name="G36" fmla="sin G34 10186046"/>
              <a:gd name="G37" fmla="+/ 10186046 149904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6758 G39"/>
              <a:gd name="G43" fmla="sin 6758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10639 w 21600"/>
              <a:gd name="T5" fmla="*/ 1 h 21600"/>
              <a:gd name="T6" fmla="*/ 2816 w 21600"/>
              <a:gd name="T7" fmla="*/ 14450 h 21600"/>
              <a:gd name="T8" fmla="*/ 10699 w 21600"/>
              <a:gd name="T9" fmla="*/ 4042 h 21600"/>
              <a:gd name="T10" fmla="*/ 23238 w 21600"/>
              <a:gd name="T11" fmla="*/ 16047 h 21600"/>
              <a:gd name="T12" fmla="*/ 17053 w 21600"/>
              <a:gd name="T13" fmla="*/ 18562 h 21600"/>
              <a:gd name="T14" fmla="*/ 14538 w 21600"/>
              <a:gd name="T15" fmla="*/ 12377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7026" y="13426"/>
                </a:moveTo>
                <a:cubicBezTo>
                  <a:pt x="17377" y="12595"/>
                  <a:pt x="17558" y="11702"/>
                  <a:pt x="17558" y="10800"/>
                </a:cubicBezTo>
                <a:cubicBezTo>
                  <a:pt x="17558" y="7067"/>
                  <a:pt x="14532" y="4042"/>
                  <a:pt x="10800" y="4042"/>
                </a:cubicBezTo>
                <a:cubicBezTo>
                  <a:pt x="7067" y="4042"/>
                  <a:pt x="4042" y="7067"/>
                  <a:pt x="4042" y="10800"/>
                </a:cubicBezTo>
                <a:cubicBezTo>
                  <a:pt x="4041" y="11769"/>
                  <a:pt x="4250" y="12728"/>
                  <a:pt x="4654" y="13610"/>
                </a:cubicBezTo>
                <a:lnTo>
                  <a:pt x="978" y="15291"/>
                </a:lnTo>
                <a:cubicBezTo>
                  <a:pt x="333" y="13881"/>
                  <a:pt x="0" y="12349"/>
                  <a:pt x="0" y="10800"/>
                </a:cubicBez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600" y="4835"/>
                  <a:pt x="21600" y="10800"/>
                </a:cubicBezTo>
                <a:cubicBezTo>
                  <a:pt x="21600" y="12241"/>
                  <a:pt x="21311" y="13669"/>
                  <a:pt x="20750" y="14997"/>
                </a:cubicBezTo>
                <a:lnTo>
                  <a:pt x="23238" y="16047"/>
                </a:lnTo>
                <a:lnTo>
                  <a:pt x="17053" y="18562"/>
                </a:lnTo>
                <a:lnTo>
                  <a:pt x="14538" y="12377"/>
                </a:lnTo>
                <a:lnTo>
                  <a:pt x="17026" y="13426"/>
                </a:lnTo>
                <a:close/>
              </a:path>
            </a:pathLst>
          </a:cu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628" name="AutoShape 52"/>
          <p:cNvSpPr>
            <a:spLocks noChangeArrowheads="1"/>
          </p:cNvSpPr>
          <p:nvPr/>
        </p:nvSpPr>
        <p:spPr bwMode="auto">
          <a:xfrm rot="7034539" flipV="1">
            <a:off x="7230269" y="2040732"/>
            <a:ext cx="319087" cy="330200"/>
          </a:xfrm>
          <a:custGeom>
            <a:avLst/>
            <a:gdLst>
              <a:gd name="G0" fmla="+- 1499040 0 0"/>
              <a:gd name="G1" fmla="+- 9607118 0 0"/>
              <a:gd name="G2" fmla="+- 1499040 0 9607118"/>
              <a:gd name="G3" fmla="+- 10800 0 0"/>
              <a:gd name="G4" fmla="+- 0 0 149904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6758 0 0"/>
              <a:gd name="G9" fmla="+- 0 0 9607118"/>
              <a:gd name="G10" fmla="+- 6758 0 2700"/>
              <a:gd name="G11" fmla="cos G10 1499040"/>
              <a:gd name="G12" fmla="sin G10 1499040"/>
              <a:gd name="G13" fmla="cos 13500 1499040"/>
              <a:gd name="G14" fmla="sin 13500 1499040"/>
              <a:gd name="G15" fmla="+- G11 10800 0"/>
              <a:gd name="G16" fmla="+- G12 10800 0"/>
              <a:gd name="G17" fmla="+- G13 10800 0"/>
              <a:gd name="G18" fmla="+- G14 10800 0"/>
              <a:gd name="G19" fmla="*/ 6758 1 2"/>
              <a:gd name="G20" fmla="+- G19 5400 0"/>
              <a:gd name="G21" fmla="cos G20 1499040"/>
              <a:gd name="G22" fmla="sin G20 1499040"/>
              <a:gd name="G23" fmla="+- G21 10800 0"/>
              <a:gd name="G24" fmla="+- G12 G23 G22"/>
              <a:gd name="G25" fmla="+- G22 G23 G11"/>
              <a:gd name="G26" fmla="cos 10800 1499040"/>
              <a:gd name="G27" fmla="sin 10800 1499040"/>
              <a:gd name="G28" fmla="cos 6758 1499040"/>
              <a:gd name="G29" fmla="sin 6758 149904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9607118"/>
              <a:gd name="G36" fmla="sin G34 9607118"/>
              <a:gd name="G37" fmla="+/ 9607118 149904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6758 G39"/>
              <a:gd name="G43" fmla="sin 6758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9808 w 21600"/>
              <a:gd name="T5" fmla="*/ 45 h 21600"/>
              <a:gd name="T6" fmla="*/ 3471 w 21600"/>
              <a:gd name="T7" fmla="*/ 15633 h 21600"/>
              <a:gd name="T8" fmla="*/ 10179 w 21600"/>
              <a:gd name="T9" fmla="*/ 4070 h 21600"/>
              <a:gd name="T10" fmla="*/ 23238 w 21600"/>
              <a:gd name="T11" fmla="*/ 16047 h 21600"/>
              <a:gd name="T12" fmla="*/ 17053 w 21600"/>
              <a:gd name="T13" fmla="*/ 18562 h 21600"/>
              <a:gd name="T14" fmla="*/ 14538 w 21600"/>
              <a:gd name="T15" fmla="*/ 12377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7026" y="13426"/>
                </a:moveTo>
                <a:cubicBezTo>
                  <a:pt x="17377" y="12595"/>
                  <a:pt x="17558" y="11702"/>
                  <a:pt x="17558" y="10800"/>
                </a:cubicBezTo>
                <a:cubicBezTo>
                  <a:pt x="17558" y="7067"/>
                  <a:pt x="14532" y="4042"/>
                  <a:pt x="10800" y="4042"/>
                </a:cubicBezTo>
                <a:cubicBezTo>
                  <a:pt x="7067" y="4042"/>
                  <a:pt x="4042" y="7067"/>
                  <a:pt x="4042" y="10800"/>
                </a:cubicBezTo>
                <a:cubicBezTo>
                  <a:pt x="4041" y="12122"/>
                  <a:pt x="4430" y="13416"/>
                  <a:pt x="5158" y="14520"/>
                </a:cubicBezTo>
                <a:lnTo>
                  <a:pt x="1784" y="16746"/>
                </a:lnTo>
                <a:cubicBezTo>
                  <a:pt x="620" y="14981"/>
                  <a:pt x="0" y="12914"/>
                  <a:pt x="0" y="10800"/>
                </a:cubicBez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600" y="4835"/>
                  <a:pt x="21600" y="10800"/>
                </a:cubicBezTo>
                <a:cubicBezTo>
                  <a:pt x="21600" y="12241"/>
                  <a:pt x="21311" y="13669"/>
                  <a:pt x="20750" y="14997"/>
                </a:cubicBezTo>
                <a:lnTo>
                  <a:pt x="23238" y="16047"/>
                </a:lnTo>
                <a:lnTo>
                  <a:pt x="17053" y="18562"/>
                </a:lnTo>
                <a:lnTo>
                  <a:pt x="14538" y="12377"/>
                </a:lnTo>
                <a:lnTo>
                  <a:pt x="17026" y="13426"/>
                </a:lnTo>
                <a:close/>
              </a:path>
            </a:pathLst>
          </a:cu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629" name="AutoShape 53"/>
          <p:cNvSpPr>
            <a:spLocks noChangeArrowheads="1"/>
          </p:cNvSpPr>
          <p:nvPr/>
        </p:nvSpPr>
        <p:spPr bwMode="auto">
          <a:xfrm rot="7034539" flipV="1">
            <a:off x="8510588" y="2136775"/>
            <a:ext cx="155575" cy="161925"/>
          </a:xfrm>
          <a:custGeom>
            <a:avLst/>
            <a:gdLst>
              <a:gd name="G0" fmla="+- -4227312 0 0"/>
              <a:gd name="G1" fmla="+- 9607118 0 0"/>
              <a:gd name="G2" fmla="+- -4227312 0 9607118"/>
              <a:gd name="G3" fmla="+- 10800 0 0"/>
              <a:gd name="G4" fmla="+- 0 0 -4227312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5299 0 0"/>
              <a:gd name="G9" fmla="+- 0 0 9607118"/>
              <a:gd name="G10" fmla="+- 5299 0 2700"/>
              <a:gd name="G11" fmla="cos G10 -4227312"/>
              <a:gd name="G12" fmla="sin G10 -4227312"/>
              <a:gd name="G13" fmla="cos 13500 -4227312"/>
              <a:gd name="G14" fmla="sin 13500 -4227312"/>
              <a:gd name="G15" fmla="+- G11 10800 0"/>
              <a:gd name="G16" fmla="+- G12 10800 0"/>
              <a:gd name="G17" fmla="+- G13 10800 0"/>
              <a:gd name="G18" fmla="+- G14 10800 0"/>
              <a:gd name="G19" fmla="*/ 5299 1 2"/>
              <a:gd name="G20" fmla="+- G19 5400 0"/>
              <a:gd name="G21" fmla="cos G20 -4227312"/>
              <a:gd name="G22" fmla="sin G20 -4227312"/>
              <a:gd name="G23" fmla="+- G21 10800 0"/>
              <a:gd name="G24" fmla="+- G12 G23 G22"/>
              <a:gd name="G25" fmla="+- G22 G23 G11"/>
              <a:gd name="G26" fmla="cos 10800 -4227312"/>
              <a:gd name="G27" fmla="sin 10800 -4227312"/>
              <a:gd name="G28" fmla="cos 5299 -4227312"/>
              <a:gd name="G29" fmla="sin 5299 -4227312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9607118"/>
              <a:gd name="G36" fmla="sin G34 9607118"/>
              <a:gd name="G37" fmla="+/ 9607118 -4227312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5299 G39"/>
              <a:gd name="G43" fmla="sin 5299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2654 w 21600"/>
              <a:gd name="T5" fmla="*/ 3708 h 21600"/>
              <a:gd name="T6" fmla="*/ 4080 w 21600"/>
              <a:gd name="T7" fmla="*/ 15232 h 21600"/>
              <a:gd name="T8" fmla="*/ 6803 w 21600"/>
              <a:gd name="T9" fmla="*/ 7320 h 21600"/>
              <a:gd name="T10" fmla="*/ 16611 w 21600"/>
              <a:gd name="T11" fmla="*/ -1386 h 21600"/>
              <a:gd name="T12" fmla="*/ 19186 w 21600"/>
              <a:gd name="T13" fmla="*/ 5880 h 21600"/>
              <a:gd name="T14" fmla="*/ 11918 w 21600"/>
              <a:gd name="T15" fmla="*/ 8454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3080" y="6017"/>
                </a:moveTo>
                <a:cubicBezTo>
                  <a:pt x="12368" y="5677"/>
                  <a:pt x="11589" y="5501"/>
                  <a:pt x="10800" y="5501"/>
                </a:cubicBezTo>
                <a:cubicBezTo>
                  <a:pt x="7873" y="5501"/>
                  <a:pt x="5501" y="7873"/>
                  <a:pt x="5501" y="10800"/>
                </a:cubicBezTo>
                <a:cubicBezTo>
                  <a:pt x="5500" y="11837"/>
                  <a:pt x="5805" y="12851"/>
                  <a:pt x="6376" y="13717"/>
                </a:cubicBezTo>
                <a:lnTo>
                  <a:pt x="1784" y="16746"/>
                </a:lnTo>
                <a:cubicBezTo>
                  <a:pt x="620" y="14981"/>
                  <a:pt x="0" y="12914"/>
                  <a:pt x="0" y="10800"/>
                </a:cubicBezTo>
                <a:cubicBezTo>
                  <a:pt x="0" y="4835"/>
                  <a:pt x="4835" y="0"/>
                  <a:pt x="10800" y="0"/>
                </a:cubicBezTo>
                <a:cubicBezTo>
                  <a:pt x="12408" y="-1"/>
                  <a:pt x="13996" y="359"/>
                  <a:pt x="15448" y="1051"/>
                </a:cubicBezTo>
                <a:lnTo>
                  <a:pt x="16611" y="-1386"/>
                </a:lnTo>
                <a:lnTo>
                  <a:pt x="19186" y="5880"/>
                </a:lnTo>
                <a:lnTo>
                  <a:pt x="11918" y="8454"/>
                </a:lnTo>
                <a:lnTo>
                  <a:pt x="13080" y="6017"/>
                </a:lnTo>
                <a:close/>
              </a:path>
            </a:pathLst>
          </a:cu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4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4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4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4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4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24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"/>
                                        <p:tgtEl>
                                          <p:spTgt spid="24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6" dur="500"/>
                                        <p:tgtEl>
                                          <p:spTgt spid="24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4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4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4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4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4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4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4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4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4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4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4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46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46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4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4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4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4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4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4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46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46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4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4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46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46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4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4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46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46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4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4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46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46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4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4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07" grpId="0" animBg="1"/>
      <p:bldP spid="24608" grpId="0" animBg="1"/>
      <p:bldP spid="24609" grpId="0" animBg="1"/>
      <p:bldP spid="24610" grpId="0" animBg="1"/>
      <p:bldP spid="24611" grpId="0" animBg="1"/>
      <p:bldP spid="24612" grpId="0" animBg="1"/>
      <p:bldP spid="24613" grpId="0" animBg="1"/>
      <p:bldP spid="24614" grpId="0" animBg="1"/>
      <p:bldP spid="24615" grpId="0" animBg="1"/>
      <p:bldP spid="24616" grpId="0" animBg="1"/>
      <p:bldP spid="24617" grpId="0" animBg="1"/>
      <p:bldP spid="24618" grpId="0" animBg="1"/>
      <p:bldP spid="24619" grpId="0" animBg="1"/>
      <p:bldP spid="24620" grpId="0" animBg="1"/>
      <p:bldP spid="24621" grpId="0" animBg="1"/>
      <p:bldP spid="24622" grpId="0" animBg="1"/>
      <p:bldP spid="24624" grpId="0" animBg="1"/>
      <p:bldP spid="24625" grpId="0" animBg="1"/>
      <p:bldP spid="24626" grpId="0" animBg="1"/>
      <p:bldP spid="24627" grpId="0" animBg="1"/>
      <p:bldP spid="24628" grpId="0" animBg="1"/>
      <p:bldP spid="246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633538" y="457200"/>
            <a:ext cx="7053262" cy="871538"/>
          </a:xfrm>
        </p:spPr>
        <p:txBody>
          <a:bodyPr/>
          <a:lstStyle/>
          <a:p>
            <a:pPr algn="ctr"/>
            <a:r>
              <a:rPr lang="en-US" sz="4000" b="1"/>
              <a:t>MESIN PERKAKAS</a:t>
            </a:r>
          </a:p>
        </p:txBody>
      </p:sp>
      <p:pic>
        <p:nvPicPr>
          <p:cNvPr id="17440" name="Picture 32" descr="mso4F84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38413" y="4005263"/>
            <a:ext cx="5132387" cy="1627187"/>
          </a:xfrm>
          <a:ln w="28575">
            <a:solidFill>
              <a:srgbClr val="2118DC"/>
            </a:solidFill>
            <a:miter lim="800000"/>
            <a:headEnd/>
            <a:tailEnd/>
          </a:ln>
        </p:spPr>
      </p:pic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9B635-CBD1-4404-9391-861E89FC2DD4}" type="slidenum">
              <a:rPr lang="en-US"/>
              <a:pPr/>
              <a:t>7</a:t>
            </a:fld>
            <a:endParaRPr lang="en-US"/>
          </a:p>
        </p:txBody>
      </p:sp>
      <p:sp>
        <p:nvSpPr>
          <p:cNvPr id="17411" name="Line 3"/>
          <p:cNvSpPr>
            <a:spLocks noChangeShapeType="1"/>
          </p:cNvSpPr>
          <p:nvPr/>
        </p:nvSpPr>
        <p:spPr bwMode="auto">
          <a:xfrm>
            <a:off x="728663" y="449451"/>
            <a:ext cx="73914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18" name="Rectangle 10"/>
          <p:cNvSpPr>
            <a:spLocks noChangeArrowheads="1"/>
          </p:cNvSpPr>
          <p:nvPr/>
        </p:nvSpPr>
        <p:spPr bwMode="auto">
          <a:xfrm>
            <a:off x="215900" y="1690688"/>
            <a:ext cx="7904163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279400" indent="-279400">
              <a:spcAft>
                <a:spcPct val="30000"/>
              </a:spcAft>
              <a:buFontTx/>
              <a:buBlip>
                <a:blip r:embed="rId3"/>
              </a:buBlip>
              <a:tabLst>
                <a:tab pos="1422400" algn="l"/>
              </a:tabLst>
            </a:pPr>
            <a:r>
              <a:rPr lang="en-US" sz="1600" b="1" dirty="0"/>
              <a:t>Proses </a:t>
            </a:r>
            <a:r>
              <a:rPr lang="en-US" sz="1600" b="1" dirty="0" err="1"/>
              <a:t>pemotongan</a:t>
            </a:r>
            <a:r>
              <a:rPr lang="en-US" sz="1600" b="1" dirty="0"/>
              <a:t> </a:t>
            </a:r>
            <a:r>
              <a:rPr lang="en-US" sz="1600" b="1" dirty="0" err="1"/>
              <a:t>ada</a:t>
            </a:r>
            <a:r>
              <a:rPr lang="en-US" sz="1600" b="1" dirty="0"/>
              <a:t> 2 </a:t>
            </a:r>
            <a:r>
              <a:rPr lang="en-US" sz="1600" b="1" dirty="0" err="1"/>
              <a:t>macam</a:t>
            </a:r>
            <a:r>
              <a:rPr lang="en-US" sz="1600" b="1" dirty="0"/>
              <a:t> :</a:t>
            </a:r>
          </a:p>
          <a:p>
            <a:pPr marL="279400" indent="-279400">
              <a:tabLst>
                <a:tab pos="1422400" algn="l"/>
              </a:tabLst>
            </a:pPr>
            <a:r>
              <a:rPr lang="sv-SE" sz="1600" b="1" i="1" dirty="0"/>
              <a:t>	</a:t>
            </a:r>
            <a:r>
              <a:rPr lang="sv-SE" sz="1400" b="1" i="1" dirty="0">
                <a:solidFill>
                  <a:schemeClr val="tx2"/>
                </a:solidFill>
              </a:rPr>
              <a:t>1.  Mengikis </a:t>
            </a:r>
            <a:r>
              <a:rPr lang="sv-SE" sz="1400" dirty="0"/>
              <a:t>, bagian-bagian logam yang kecil diambil dan digeserkan ke muka oleh alat iris, 	khusus dengan tangan ( kikir, ampelas )</a:t>
            </a:r>
            <a:endParaRPr lang="en-US" sz="1400" dirty="0"/>
          </a:p>
          <a:p>
            <a:pPr marL="279400" indent="-279400">
              <a:spcBef>
                <a:spcPct val="40000"/>
              </a:spcBef>
              <a:tabLst>
                <a:tab pos="1422400" algn="l"/>
              </a:tabLst>
            </a:pPr>
            <a:r>
              <a:rPr lang="en-US" sz="1400" b="1" i="1" dirty="0"/>
              <a:t>	</a:t>
            </a:r>
            <a:r>
              <a:rPr lang="en-US" sz="1400" b="1" i="1" dirty="0">
                <a:solidFill>
                  <a:schemeClr val="tx2"/>
                </a:solidFill>
              </a:rPr>
              <a:t>2.  </a:t>
            </a:r>
            <a:r>
              <a:rPr lang="en-US" sz="1400" b="1" i="1" dirty="0" err="1">
                <a:solidFill>
                  <a:schemeClr val="tx2"/>
                </a:solidFill>
              </a:rPr>
              <a:t>Memotong</a:t>
            </a:r>
            <a:r>
              <a:rPr lang="en-US" sz="1400" b="1" i="1" dirty="0">
                <a:solidFill>
                  <a:schemeClr val="tx2"/>
                </a:solidFill>
              </a:rPr>
              <a:t> </a:t>
            </a:r>
            <a:r>
              <a:rPr lang="en-US" sz="1400" dirty="0"/>
              <a:t>, </a:t>
            </a:r>
            <a:r>
              <a:rPr lang="en-US" sz="1400" dirty="0" err="1"/>
              <a:t>alat</a:t>
            </a:r>
            <a:r>
              <a:rPr lang="en-US" sz="1400" dirty="0"/>
              <a:t> </a:t>
            </a:r>
            <a:r>
              <a:rPr lang="en-US" sz="1400" dirty="0" err="1"/>
              <a:t>irisnya</a:t>
            </a:r>
            <a:r>
              <a:rPr lang="en-US" sz="1400" dirty="0"/>
              <a:t> </a:t>
            </a:r>
            <a:r>
              <a:rPr lang="en-US" sz="1400" dirty="0" err="1"/>
              <a:t>berupa</a:t>
            </a:r>
            <a:r>
              <a:rPr lang="en-US" sz="1400" dirty="0"/>
              <a:t> </a:t>
            </a:r>
            <a:r>
              <a:rPr lang="en-US" sz="1400" dirty="0" err="1"/>
              <a:t>baji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di </a:t>
            </a:r>
            <a:r>
              <a:rPr lang="en-US" sz="1400" dirty="0" err="1"/>
              <a:t>muka</a:t>
            </a:r>
            <a:r>
              <a:rPr lang="en-US" sz="1400" dirty="0"/>
              <a:t> </a:t>
            </a:r>
            <a:r>
              <a:rPr lang="en-US" sz="1400" dirty="0" err="1"/>
              <a:t>sisi</a:t>
            </a:r>
            <a:r>
              <a:rPr lang="en-US" sz="1400" dirty="0"/>
              <a:t> </a:t>
            </a:r>
            <a:r>
              <a:rPr lang="en-US" sz="1400" dirty="0" err="1"/>
              <a:t>potong</a:t>
            </a:r>
            <a:r>
              <a:rPr lang="en-US" sz="1400" dirty="0"/>
              <a:t>, </a:t>
            </a:r>
            <a:r>
              <a:rPr lang="en-US" sz="1400" dirty="0" err="1"/>
              <a:t>dilepaskan</a:t>
            </a:r>
            <a:r>
              <a:rPr lang="en-US" sz="1400" dirty="0"/>
              <a:t> </a:t>
            </a:r>
            <a:r>
              <a:rPr lang="en-US" sz="1400" dirty="0" err="1"/>
              <a:t>suatu</a:t>
            </a:r>
            <a:r>
              <a:rPr lang="en-US" sz="1400" dirty="0"/>
              <a:t> </a:t>
            </a:r>
            <a:r>
              <a:rPr lang="en-US" sz="1400" dirty="0" err="1"/>
              <a:t>lapisan</a:t>
            </a:r>
            <a:r>
              <a:rPr lang="en-US" sz="1400" dirty="0"/>
              <a:t> </a:t>
            </a:r>
          </a:p>
          <a:p>
            <a:pPr marL="279400" indent="-279400">
              <a:tabLst>
                <a:tab pos="1422400" algn="l"/>
              </a:tabLst>
            </a:pPr>
            <a:r>
              <a:rPr lang="en-US" sz="1400" dirty="0"/>
              <a:t>		</a:t>
            </a:r>
            <a:r>
              <a:rPr lang="en-US" sz="1400" dirty="0" err="1"/>
              <a:t>logam</a:t>
            </a:r>
            <a:r>
              <a:rPr lang="en-US" sz="1400" dirty="0"/>
              <a:t> yang </a:t>
            </a:r>
            <a:r>
              <a:rPr lang="en-US" sz="1400" dirty="0" err="1"/>
              <a:t>menggelincir</a:t>
            </a:r>
            <a:r>
              <a:rPr lang="en-US" sz="1400" dirty="0"/>
              <a:t> </a:t>
            </a:r>
            <a:r>
              <a:rPr lang="en-US" sz="1400" dirty="0" err="1"/>
              <a:t>ke</a:t>
            </a:r>
            <a:r>
              <a:rPr lang="en-US" sz="1400" dirty="0"/>
              <a:t> </a:t>
            </a:r>
            <a:r>
              <a:rPr lang="en-US" sz="1400" dirty="0" err="1"/>
              <a:t>atas</a:t>
            </a:r>
            <a:r>
              <a:rPr lang="en-US" sz="1400" dirty="0"/>
              <a:t> </a:t>
            </a:r>
            <a:r>
              <a:rPr lang="en-US" sz="1400" dirty="0" err="1"/>
              <a:t>melalui</a:t>
            </a:r>
            <a:r>
              <a:rPr lang="en-US" sz="1400" dirty="0"/>
              <a:t> </a:t>
            </a:r>
            <a:r>
              <a:rPr lang="en-US" sz="1400" dirty="0" err="1"/>
              <a:t>sisi</a:t>
            </a:r>
            <a:r>
              <a:rPr lang="en-US" sz="1400" dirty="0"/>
              <a:t> </a:t>
            </a:r>
            <a:r>
              <a:rPr lang="en-US" sz="1400" dirty="0" err="1"/>
              <a:t>depan</a:t>
            </a:r>
            <a:r>
              <a:rPr lang="en-US" sz="1400" dirty="0"/>
              <a:t> </a:t>
            </a:r>
            <a:r>
              <a:rPr lang="en-US" sz="1400" dirty="0" err="1"/>
              <a:t>dari</a:t>
            </a:r>
            <a:r>
              <a:rPr lang="en-US" sz="1400" dirty="0"/>
              <a:t> </a:t>
            </a:r>
            <a:r>
              <a:rPr lang="en-US" sz="1400" dirty="0" err="1"/>
              <a:t>alat</a:t>
            </a:r>
            <a:r>
              <a:rPr lang="en-US" sz="1400" dirty="0"/>
              <a:t> iris (</a:t>
            </a:r>
            <a:r>
              <a:rPr lang="en-US" sz="1400" dirty="0" err="1"/>
              <a:t>lihat</a:t>
            </a:r>
            <a:r>
              <a:rPr lang="en-US" sz="1400" dirty="0"/>
              <a:t> </a:t>
            </a:r>
            <a:r>
              <a:rPr lang="en-US" sz="1400" dirty="0" err="1"/>
              <a:t>gambar</a:t>
            </a:r>
            <a:r>
              <a:rPr lang="en-US" sz="1400" dirty="0"/>
              <a:t> di </a:t>
            </a:r>
          </a:p>
          <a:p>
            <a:pPr marL="279400" indent="-279400">
              <a:tabLst>
                <a:tab pos="1422400" algn="l"/>
              </a:tabLst>
            </a:pPr>
            <a:r>
              <a:rPr lang="en-US" sz="1400" dirty="0"/>
              <a:t>		</a:t>
            </a:r>
            <a:r>
              <a:rPr lang="en-US" sz="1400" dirty="0" err="1"/>
              <a:t>bawah</a:t>
            </a:r>
            <a:r>
              <a:rPr lang="en-US" sz="1400" dirty="0"/>
              <a:t> ). </a:t>
            </a: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waktu</a:t>
            </a:r>
            <a:r>
              <a:rPr lang="en-US" sz="1400" dirty="0"/>
              <a:t> </a:t>
            </a:r>
            <a:r>
              <a:rPr lang="en-US" sz="1400" dirty="0" err="1"/>
              <a:t>itu</a:t>
            </a:r>
            <a:r>
              <a:rPr lang="en-US" sz="1400" dirty="0"/>
              <a:t>, </a:t>
            </a:r>
            <a:r>
              <a:rPr lang="en-US" sz="1400" dirty="0" err="1"/>
              <a:t>lapisan</a:t>
            </a:r>
            <a:r>
              <a:rPr lang="en-US" sz="1400" dirty="0"/>
              <a:t> </a:t>
            </a:r>
            <a:r>
              <a:rPr lang="en-US" sz="1400" dirty="0" err="1"/>
              <a:t>tersebut</a:t>
            </a:r>
            <a:r>
              <a:rPr lang="en-US" sz="1400" dirty="0"/>
              <a:t> </a:t>
            </a:r>
            <a:r>
              <a:rPr lang="en-US" sz="1400" dirty="0" err="1"/>
              <a:t>dibengkokkan</a:t>
            </a:r>
            <a:r>
              <a:rPr lang="en-US" sz="1400" dirty="0"/>
              <a:t> </a:t>
            </a:r>
            <a:r>
              <a:rPr lang="en-US" sz="1400" dirty="0" err="1"/>
              <a:t>sehingga</a:t>
            </a:r>
            <a:r>
              <a:rPr lang="en-US" sz="1400" dirty="0"/>
              <a:t> </a:t>
            </a:r>
            <a:r>
              <a:rPr lang="en-US" sz="1400" dirty="0" err="1"/>
              <a:t>menghasilkan</a:t>
            </a:r>
            <a:r>
              <a:rPr lang="en-US" sz="1400" dirty="0"/>
              <a:t> 	</a:t>
            </a:r>
            <a:r>
              <a:rPr lang="en-US" sz="1400" dirty="0" err="1"/>
              <a:t>geram</a:t>
            </a:r>
            <a:r>
              <a:rPr lang="en-US" sz="1400" dirty="0"/>
              <a:t> ( </a:t>
            </a:r>
            <a:r>
              <a:rPr lang="en-US" sz="1400" dirty="0" err="1"/>
              <a:t>tatal</a:t>
            </a:r>
            <a:r>
              <a:rPr lang="en-US" sz="1400" dirty="0"/>
              <a:t> ) yang </a:t>
            </a:r>
            <a:r>
              <a:rPr lang="en-US" sz="1400" dirty="0" err="1"/>
              <a:t>mengikal</a:t>
            </a:r>
            <a:r>
              <a:rPr lang="en-US" sz="1400" dirty="0"/>
              <a:t>,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peristiwa</a:t>
            </a:r>
            <a:r>
              <a:rPr lang="en-US" sz="1400" dirty="0"/>
              <a:t> </a:t>
            </a:r>
            <a:r>
              <a:rPr lang="en-US" sz="1400" dirty="0" err="1"/>
              <a:t>ini</a:t>
            </a:r>
            <a:r>
              <a:rPr lang="en-US" sz="1400" dirty="0"/>
              <a:t> </a:t>
            </a:r>
            <a:r>
              <a:rPr lang="en-US" sz="1400" dirty="0" err="1"/>
              <a:t>disebut</a:t>
            </a:r>
            <a:r>
              <a:rPr lang="en-US" sz="1400" dirty="0"/>
              <a:t> </a:t>
            </a:r>
            <a:r>
              <a:rPr lang="en-US" sz="1400" dirty="0" err="1"/>
              <a:t>memotong</a:t>
            </a:r>
            <a:r>
              <a:rPr lang="en-US" sz="1400" dirty="0"/>
              <a:t>. Hal </a:t>
            </a:r>
            <a:r>
              <a:rPr lang="en-US" sz="1400" dirty="0" err="1"/>
              <a:t>ini</a:t>
            </a:r>
            <a:r>
              <a:rPr lang="en-US" sz="1400" dirty="0"/>
              <a:t> </a:t>
            </a:r>
            <a:r>
              <a:rPr lang="en-US" sz="1400" dirty="0" err="1"/>
              <a:t>akan</a:t>
            </a:r>
            <a:r>
              <a:rPr lang="en-US" sz="1400" dirty="0"/>
              <a:t> </a:t>
            </a:r>
          </a:p>
          <a:p>
            <a:pPr marL="279400" indent="-279400">
              <a:tabLst>
                <a:tab pos="1422400" algn="l"/>
              </a:tabLst>
            </a:pPr>
            <a:r>
              <a:rPr lang="en-US" sz="1400" dirty="0"/>
              <a:t>		</a:t>
            </a:r>
            <a:r>
              <a:rPr lang="en-US" sz="1400" dirty="0" err="1"/>
              <a:t>selalu</a:t>
            </a:r>
            <a:r>
              <a:rPr lang="en-US" sz="1400" dirty="0"/>
              <a:t> </a:t>
            </a:r>
            <a:r>
              <a:rPr lang="en-US" sz="1400" dirty="0" err="1"/>
              <a:t>terjadi</a:t>
            </a:r>
            <a:r>
              <a:rPr lang="en-US" sz="1400" dirty="0"/>
              <a:t> </a:t>
            </a:r>
            <a:r>
              <a:rPr lang="en-US" sz="1400" dirty="0" err="1"/>
              <a:t>pada</a:t>
            </a:r>
            <a:r>
              <a:rPr lang="en-US" sz="1400" dirty="0"/>
              <a:t> </a:t>
            </a:r>
            <a:r>
              <a:rPr lang="en-US" sz="1400" dirty="0" err="1"/>
              <a:t>mesin-mesin</a:t>
            </a:r>
            <a:r>
              <a:rPr lang="en-US" sz="1400" dirty="0"/>
              <a:t> </a:t>
            </a:r>
            <a:r>
              <a:rPr lang="en-US" sz="1400" dirty="0" err="1"/>
              <a:t>perkakas</a:t>
            </a:r>
            <a:r>
              <a:rPr lang="en-US" sz="1400" dirty="0"/>
              <a:t>.</a:t>
            </a: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373063" y="1065213"/>
            <a:ext cx="4746625" cy="395287"/>
          </a:xfrm>
          <a:prstGeom prst="rect">
            <a:avLst/>
          </a:prstGeom>
          <a:solidFill>
            <a:schemeClr val="tx2"/>
          </a:solidFill>
          <a:ln w="2857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TYPE / MACAM   PROSES PEMOTONGAN</a:t>
            </a:r>
          </a:p>
        </p:txBody>
      </p:sp>
      <p:sp>
        <p:nvSpPr>
          <p:cNvPr id="17441" name="AutoShape 33"/>
          <p:cNvSpPr>
            <a:spLocks noChangeArrowheads="1"/>
          </p:cNvSpPr>
          <p:nvPr/>
        </p:nvSpPr>
        <p:spPr bwMode="auto">
          <a:xfrm rot="2965995">
            <a:off x="2966244" y="4134644"/>
            <a:ext cx="1020763" cy="1139825"/>
          </a:xfrm>
          <a:prstGeom prst="flowChartMerge">
            <a:avLst/>
          </a:prstGeom>
          <a:solidFill>
            <a:srgbClr val="FB3F2B">
              <a:alpha val="34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4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4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4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4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4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4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4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7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616025" y="227013"/>
            <a:ext cx="7053262" cy="831850"/>
          </a:xfrm>
        </p:spPr>
        <p:txBody>
          <a:bodyPr/>
          <a:lstStyle/>
          <a:p>
            <a:pPr algn="ctr"/>
            <a:r>
              <a:rPr lang="en-US" sz="4000" b="1" dirty="0"/>
              <a:t>MESIN PERKAKAS</a:t>
            </a:r>
          </a:p>
        </p:txBody>
      </p:sp>
      <p:sp>
        <p:nvSpPr>
          <p:cNvPr id="2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48562-0374-4986-9040-34EF25595C5D}" type="slidenum">
              <a:rPr lang="en-US"/>
              <a:pPr/>
              <a:t>8</a:t>
            </a:fld>
            <a:endParaRPr lang="en-US"/>
          </a:p>
        </p:txBody>
      </p:sp>
      <p:sp>
        <p:nvSpPr>
          <p:cNvPr id="18435" name="Line 3"/>
          <p:cNvSpPr>
            <a:spLocks noChangeShapeType="1"/>
          </p:cNvSpPr>
          <p:nvPr/>
        </p:nvSpPr>
        <p:spPr bwMode="auto">
          <a:xfrm>
            <a:off x="1125487" y="433952"/>
            <a:ext cx="73914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309563" y="1058863"/>
            <a:ext cx="7747000" cy="388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79400" indent="-27940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Aft>
                <a:spcPct val="40000"/>
              </a:spcAft>
              <a:buSzPct val="120000"/>
              <a:buFontTx/>
              <a:buBlip>
                <a:blip r:embed="rId2"/>
              </a:buBlip>
            </a:pPr>
            <a:r>
              <a:rPr lang="en-US" sz="1400" dirty="0" err="1"/>
              <a:t>Pemotongan</a:t>
            </a:r>
            <a:r>
              <a:rPr lang="en-US" sz="1400" dirty="0"/>
              <a:t> </a:t>
            </a:r>
            <a:r>
              <a:rPr lang="en-US" sz="1400" dirty="0" err="1"/>
              <a:t>dapat</a:t>
            </a:r>
            <a:r>
              <a:rPr lang="en-US" sz="1400" dirty="0"/>
              <a:t> </a:t>
            </a:r>
            <a:r>
              <a:rPr lang="en-US" sz="1400" dirty="0" err="1"/>
              <a:t>dilakukan</a:t>
            </a:r>
            <a:r>
              <a:rPr lang="en-US" sz="1400" dirty="0"/>
              <a:t> </a:t>
            </a:r>
            <a:r>
              <a:rPr lang="en-US" sz="1400" dirty="0" err="1"/>
              <a:t>oleh</a:t>
            </a:r>
            <a:r>
              <a:rPr lang="en-US" sz="1400" dirty="0"/>
              <a:t> :</a:t>
            </a:r>
          </a:p>
          <a:p>
            <a:r>
              <a:rPr lang="en-US" sz="1400" dirty="0"/>
              <a:t>		1.  </a:t>
            </a:r>
            <a:r>
              <a:rPr lang="en-US" sz="1400" dirty="0" err="1"/>
              <a:t>Alat</a:t>
            </a:r>
            <a:r>
              <a:rPr lang="en-US" sz="1400" dirty="0"/>
              <a:t> iris </a:t>
            </a:r>
            <a:r>
              <a:rPr lang="en-US" sz="1400" dirty="0" err="1"/>
              <a:t>tunggal</a:t>
            </a:r>
            <a:r>
              <a:rPr lang="en-US" sz="1400" dirty="0"/>
              <a:t> </a:t>
            </a:r>
            <a:r>
              <a:rPr lang="en-US" sz="1400" dirty="0">
                <a:sym typeface="Wingdings" pitchFamily="2" charset="2"/>
              </a:rPr>
              <a:t></a:t>
            </a:r>
            <a:r>
              <a:rPr lang="en-US" sz="1400" dirty="0"/>
              <a:t> </a:t>
            </a:r>
            <a:r>
              <a:rPr lang="en-US" sz="1400" dirty="0" err="1"/>
              <a:t>misal</a:t>
            </a:r>
            <a:r>
              <a:rPr lang="en-US" sz="1400" dirty="0"/>
              <a:t> </a:t>
            </a:r>
            <a:r>
              <a:rPr lang="en-US" sz="1400" dirty="0" err="1"/>
              <a:t>mesin</a:t>
            </a:r>
            <a:r>
              <a:rPr lang="en-US" sz="1400" dirty="0"/>
              <a:t> </a:t>
            </a:r>
            <a:r>
              <a:rPr lang="en-US" sz="1400" dirty="0" err="1"/>
              <a:t>bubut</a:t>
            </a:r>
            <a:r>
              <a:rPr lang="en-US" sz="1400" dirty="0"/>
              <a:t>.</a:t>
            </a:r>
            <a:endParaRPr lang="en-US" sz="1400" dirty="0">
              <a:sym typeface="Wingdings" pitchFamily="2" charset="2"/>
            </a:endParaRPr>
          </a:p>
          <a:p>
            <a:r>
              <a:rPr lang="en-US" sz="1400" dirty="0">
                <a:sym typeface="Wingdings" pitchFamily="2" charset="2"/>
              </a:rPr>
              <a:t>		</a:t>
            </a:r>
          </a:p>
          <a:p>
            <a:endParaRPr lang="en-US" sz="1400" dirty="0">
              <a:sym typeface="Wingdings" pitchFamily="2" charset="2"/>
            </a:endParaRPr>
          </a:p>
          <a:p>
            <a:endParaRPr lang="en-US" sz="1400" dirty="0">
              <a:sym typeface="Wingdings" pitchFamily="2" charset="2"/>
            </a:endParaRPr>
          </a:p>
          <a:p>
            <a:endParaRPr lang="en-US" sz="1400" dirty="0">
              <a:sym typeface="Wingdings" pitchFamily="2" charset="2"/>
            </a:endParaRPr>
          </a:p>
          <a:p>
            <a:endParaRPr lang="en-US" sz="1400" dirty="0">
              <a:sym typeface="Wingdings" pitchFamily="2" charset="2"/>
            </a:endParaRPr>
          </a:p>
          <a:p>
            <a:endParaRPr lang="en-US" sz="1400" dirty="0">
              <a:sym typeface="Wingdings" pitchFamily="2" charset="2"/>
            </a:endParaRPr>
          </a:p>
          <a:p>
            <a:pPr>
              <a:spcBef>
                <a:spcPct val="45000"/>
              </a:spcBef>
            </a:pPr>
            <a:r>
              <a:rPr lang="en-US" sz="1400" dirty="0">
                <a:sym typeface="Wingdings" pitchFamily="2" charset="2"/>
              </a:rPr>
              <a:t>		2.  </a:t>
            </a:r>
            <a:r>
              <a:rPr lang="en-US" sz="1400" dirty="0" err="1">
                <a:sym typeface="Wingdings" pitchFamily="2" charset="2"/>
              </a:rPr>
              <a:t>Alat</a:t>
            </a:r>
            <a:r>
              <a:rPr lang="en-US" sz="1400" dirty="0">
                <a:sym typeface="Wingdings" pitchFamily="2" charset="2"/>
              </a:rPr>
              <a:t> iris yang </a:t>
            </a:r>
            <a:r>
              <a:rPr lang="en-US" sz="1400" dirty="0" err="1">
                <a:sym typeface="Wingdings" pitchFamily="2" charset="2"/>
              </a:rPr>
              <a:t>mempunyai</a:t>
            </a:r>
            <a:r>
              <a:rPr lang="en-US" sz="1400" dirty="0">
                <a:sym typeface="Wingdings" pitchFamily="2" charset="2"/>
              </a:rPr>
              <a:t> </a:t>
            </a:r>
            <a:r>
              <a:rPr lang="en-US" sz="1400" dirty="0" err="1">
                <a:sym typeface="Wingdings" pitchFamily="2" charset="2"/>
              </a:rPr>
              <a:t>sisi</a:t>
            </a:r>
            <a:r>
              <a:rPr lang="en-US" sz="1400" dirty="0">
                <a:sym typeface="Wingdings" pitchFamily="2" charset="2"/>
              </a:rPr>
              <a:t> </a:t>
            </a:r>
            <a:r>
              <a:rPr lang="en-US" sz="1400" dirty="0" err="1">
                <a:sym typeface="Wingdings" pitchFamily="2" charset="2"/>
              </a:rPr>
              <a:t>potong</a:t>
            </a:r>
            <a:r>
              <a:rPr lang="en-US" sz="1400" dirty="0">
                <a:sym typeface="Wingdings" pitchFamily="2" charset="2"/>
              </a:rPr>
              <a:t> </a:t>
            </a:r>
            <a:r>
              <a:rPr lang="en-US" sz="1400" dirty="0" err="1">
                <a:sym typeface="Wingdings" pitchFamily="2" charset="2"/>
              </a:rPr>
              <a:t>berurutan</a:t>
            </a:r>
            <a:r>
              <a:rPr lang="en-US" sz="1400" dirty="0">
                <a:sym typeface="Wingdings" pitchFamily="2" charset="2"/>
              </a:rPr>
              <a:t> </a:t>
            </a:r>
            <a:r>
              <a:rPr lang="en-US" sz="1400" dirty="0"/>
              <a:t> </a:t>
            </a:r>
            <a:r>
              <a:rPr lang="en-US" sz="1400" dirty="0" err="1"/>
              <a:t>misal</a:t>
            </a:r>
            <a:r>
              <a:rPr lang="en-US" sz="1400" dirty="0"/>
              <a:t> </a:t>
            </a:r>
            <a:r>
              <a:rPr lang="en-US" sz="1400" dirty="0" err="1"/>
              <a:t>alat</a:t>
            </a:r>
            <a:r>
              <a:rPr lang="en-US" sz="1400" dirty="0"/>
              <a:t> iris </a:t>
            </a:r>
            <a:r>
              <a:rPr lang="en-US" sz="1400" dirty="0" err="1"/>
              <a:t>mesin</a:t>
            </a:r>
            <a:r>
              <a:rPr lang="en-US" sz="1400" dirty="0"/>
              <a:t> </a:t>
            </a:r>
            <a:r>
              <a:rPr lang="en-US" sz="1400" dirty="0" err="1"/>
              <a:t>frais</a:t>
            </a:r>
            <a:r>
              <a:rPr lang="en-US" sz="1400" dirty="0"/>
              <a:t>.</a:t>
            </a:r>
            <a:endParaRPr lang="en-US" sz="1400" dirty="0">
              <a:sym typeface="Wingdings" pitchFamily="2" charset="2"/>
            </a:endParaRPr>
          </a:p>
          <a:p>
            <a:r>
              <a:rPr lang="en-US" sz="1400" dirty="0">
                <a:sym typeface="Wingdings" pitchFamily="2" charset="2"/>
              </a:rPr>
              <a:t>		</a:t>
            </a:r>
          </a:p>
          <a:p>
            <a:endParaRPr lang="en-US" sz="1400" dirty="0">
              <a:sym typeface="Wingdings" pitchFamily="2" charset="2"/>
            </a:endParaRPr>
          </a:p>
          <a:p>
            <a:endParaRPr lang="en-US" sz="1400" dirty="0">
              <a:sym typeface="Wingdings" pitchFamily="2" charset="2"/>
            </a:endParaRPr>
          </a:p>
          <a:p>
            <a:endParaRPr lang="en-US" sz="1400" dirty="0">
              <a:sym typeface="Wingdings" pitchFamily="2" charset="2"/>
            </a:endParaRPr>
          </a:p>
          <a:p>
            <a:endParaRPr lang="en-US" sz="1400" dirty="0">
              <a:sym typeface="Wingdings" pitchFamily="2" charset="2"/>
            </a:endParaRPr>
          </a:p>
          <a:p>
            <a:r>
              <a:rPr lang="en-US" sz="1400" dirty="0">
                <a:sym typeface="Wingdings" pitchFamily="2" charset="2"/>
              </a:rPr>
              <a:t>		</a:t>
            </a:r>
          </a:p>
          <a:p>
            <a:endParaRPr lang="en-US" sz="1400" dirty="0">
              <a:sym typeface="Wingdings" pitchFamily="2" charset="2"/>
            </a:endParaRPr>
          </a:p>
          <a:p>
            <a:endParaRPr lang="en-US" sz="1400" dirty="0">
              <a:sym typeface="Wingdings" pitchFamily="2" charset="2"/>
            </a:endParaRPr>
          </a:p>
        </p:txBody>
      </p:sp>
      <p:pic>
        <p:nvPicPr>
          <p:cNvPr id="18448" name="Picture 16" descr="mso50C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1766888"/>
            <a:ext cx="3394075" cy="11430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9" name="Picture 17" descr="mso98E5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238" y="3265488"/>
            <a:ext cx="2595562" cy="1581150"/>
          </a:xfrm>
          <a:prstGeom prst="rect">
            <a:avLst/>
          </a:prstGeom>
          <a:noFill/>
          <a:ln w="28575">
            <a:solidFill>
              <a:srgbClr val="2118D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50" name="Picture 18" descr="msoECB3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538" y="4225925"/>
            <a:ext cx="2049462" cy="1843088"/>
          </a:xfrm>
          <a:prstGeom prst="rect">
            <a:avLst/>
          </a:prstGeom>
          <a:noFill/>
          <a:ln w="38100">
            <a:solidFill>
              <a:srgbClr val="3399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51" name="AutoShape 19"/>
          <p:cNvSpPr>
            <a:spLocks noChangeArrowheads="1"/>
          </p:cNvSpPr>
          <p:nvPr/>
        </p:nvSpPr>
        <p:spPr bwMode="auto">
          <a:xfrm rot="7714852" flipV="1">
            <a:off x="2614613" y="3427413"/>
            <a:ext cx="746125" cy="758825"/>
          </a:xfrm>
          <a:custGeom>
            <a:avLst/>
            <a:gdLst>
              <a:gd name="G0" fmla="+- -5978476 0 0"/>
              <a:gd name="G1" fmla="+- 10793938 0 0"/>
              <a:gd name="G2" fmla="+- -5978476 0 10793938"/>
              <a:gd name="G3" fmla="+- 10800 0 0"/>
              <a:gd name="G4" fmla="+- 0 0 -5978476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9220 0 0"/>
              <a:gd name="G9" fmla="+- 0 0 10793938"/>
              <a:gd name="G10" fmla="+- 9220 0 2700"/>
              <a:gd name="G11" fmla="cos G10 -5978476"/>
              <a:gd name="G12" fmla="sin G10 -5978476"/>
              <a:gd name="G13" fmla="cos 13500 -5978476"/>
              <a:gd name="G14" fmla="sin 13500 -5978476"/>
              <a:gd name="G15" fmla="+- G11 10800 0"/>
              <a:gd name="G16" fmla="+- G12 10800 0"/>
              <a:gd name="G17" fmla="+- G13 10800 0"/>
              <a:gd name="G18" fmla="+- G14 10800 0"/>
              <a:gd name="G19" fmla="*/ 9220 1 2"/>
              <a:gd name="G20" fmla="+- G19 5400 0"/>
              <a:gd name="G21" fmla="cos G20 -5978476"/>
              <a:gd name="G22" fmla="sin G20 -5978476"/>
              <a:gd name="G23" fmla="+- G21 10800 0"/>
              <a:gd name="G24" fmla="+- G12 G23 G22"/>
              <a:gd name="G25" fmla="+- G22 G23 G11"/>
              <a:gd name="G26" fmla="cos 10800 -5978476"/>
              <a:gd name="G27" fmla="sin 10800 -5978476"/>
              <a:gd name="G28" fmla="cos 9220 -5978476"/>
              <a:gd name="G29" fmla="sin 9220 -5978476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10793938"/>
              <a:gd name="G36" fmla="sin G34 10793938"/>
              <a:gd name="G37" fmla="+/ 10793938 -5978476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9220 G39"/>
              <a:gd name="G43" fmla="sin 922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2145 w 21600"/>
              <a:gd name="T5" fmla="*/ 4339 h 21600"/>
              <a:gd name="T6" fmla="*/ 1144 w 21600"/>
              <a:gd name="T7" fmla="*/ 13440 h 21600"/>
              <a:gd name="T8" fmla="*/ 3411 w 21600"/>
              <a:gd name="T9" fmla="*/ 5284 h 21600"/>
              <a:gd name="T10" fmla="*/ 10511 w 21600"/>
              <a:gd name="T11" fmla="*/ -2697 h 21600"/>
              <a:gd name="T12" fmla="*/ 14075 w 21600"/>
              <a:gd name="T13" fmla="*/ 718 h 21600"/>
              <a:gd name="T14" fmla="*/ 10660 w 21600"/>
              <a:gd name="T15" fmla="*/ 4281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0603" y="1582"/>
                </a:moveTo>
                <a:cubicBezTo>
                  <a:pt x="5588" y="1689"/>
                  <a:pt x="1580" y="5784"/>
                  <a:pt x="1580" y="10799"/>
                </a:cubicBezTo>
                <a:cubicBezTo>
                  <a:pt x="1579" y="11621"/>
                  <a:pt x="1689" y="12439"/>
                  <a:pt x="1906" y="13232"/>
                </a:cubicBezTo>
                <a:lnTo>
                  <a:pt x="382" y="13649"/>
                </a:lnTo>
                <a:cubicBezTo>
                  <a:pt x="128" y="12720"/>
                  <a:pt x="0" y="11762"/>
                  <a:pt x="0" y="10800"/>
                </a:cubicBezTo>
                <a:cubicBezTo>
                  <a:pt x="-1" y="4925"/>
                  <a:pt x="4695" y="127"/>
                  <a:pt x="10569" y="2"/>
                </a:cubicBezTo>
                <a:lnTo>
                  <a:pt x="10511" y="-2697"/>
                </a:lnTo>
                <a:lnTo>
                  <a:pt x="14075" y="718"/>
                </a:lnTo>
                <a:lnTo>
                  <a:pt x="10660" y="4281"/>
                </a:lnTo>
                <a:lnTo>
                  <a:pt x="10603" y="1582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2" name="AutoShape 20"/>
          <p:cNvSpPr>
            <a:spLocks noChangeArrowheads="1"/>
          </p:cNvSpPr>
          <p:nvPr/>
        </p:nvSpPr>
        <p:spPr bwMode="auto">
          <a:xfrm>
            <a:off x="2781300" y="4210050"/>
            <a:ext cx="795338" cy="152400"/>
          </a:xfrm>
          <a:prstGeom prst="leftArrow">
            <a:avLst>
              <a:gd name="adj1" fmla="val 50000"/>
              <a:gd name="adj2" fmla="val 130469"/>
            </a:avLst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3" name="Rectangle 21"/>
          <p:cNvSpPr>
            <a:spLocks noChangeArrowheads="1"/>
          </p:cNvSpPr>
          <p:nvPr/>
        </p:nvSpPr>
        <p:spPr bwMode="auto">
          <a:xfrm>
            <a:off x="2582863" y="4657725"/>
            <a:ext cx="6477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4" name="Rectangle 22"/>
          <p:cNvSpPr>
            <a:spLocks noChangeArrowheads="1"/>
          </p:cNvSpPr>
          <p:nvPr/>
        </p:nvSpPr>
        <p:spPr bwMode="auto">
          <a:xfrm>
            <a:off x="5205413" y="5822950"/>
            <a:ext cx="381000" cy="1714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5" name="AutoShape 23"/>
          <p:cNvSpPr>
            <a:spLocks noChangeArrowheads="1"/>
          </p:cNvSpPr>
          <p:nvPr/>
        </p:nvSpPr>
        <p:spPr bwMode="auto">
          <a:xfrm>
            <a:off x="1949450" y="2282825"/>
            <a:ext cx="452438" cy="104775"/>
          </a:xfrm>
          <a:prstGeom prst="rightArrow">
            <a:avLst>
              <a:gd name="adj1" fmla="val 50000"/>
              <a:gd name="adj2" fmla="val 107955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6" name="AutoShape 24"/>
          <p:cNvSpPr>
            <a:spLocks noChangeArrowheads="1"/>
          </p:cNvSpPr>
          <p:nvPr/>
        </p:nvSpPr>
        <p:spPr bwMode="auto">
          <a:xfrm>
            <a:off x="3865563" y="1901825"/>
            <a:ext cx="84137" cy="490538"/>
          </a:xfrm>
          <a:prstGeom prst="downArrow">
            <a:avLst>
              <a:gd name="adj1" fmla="val 50000"/>
              <a:gd name="adj2" fmla="val 145756"/>
            </a:avLst>
          </a:prstGeom>
          <a:solidFill>
            <a:schemeClr val="accent2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8457" name="AutoShape 25"/>
          <p:cNvSpPr>
            <a:spLocks noChangeArrowheads="1"/>
          </p:cNvSpPr>
          <p:nvPr/>
        </p:nvSpPr>
        <p:spPr bwMode="auto">
          <a:xfrm>
            <a:off x="3949700" y="2320925"/>
            <a:ext cx="223838" cy="123825"/>
          </a:xfrm>
          <a:prstGeom prst="leftArrow">
            <a:avLst>
              <a:gd name="adj1" fmla="val 50000"/>
              <a:gd name="adj2" fmla="val 45192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9" name="Text Box 27"/>
          <p:cNvSpPr txBox="1">
            <a:spLocks noChangeArrowheads="1"/>
          </p:cNvSpPr>
          <p:nvPr/>
        </p:nvSpPr>
        <p:spPr bwMode="auto">
          <a:xfrm>
            <a:off x="1192213" y="4930775"/>
            <a:ext cx="4057650" cy="94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31775" indent="-231775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AutoNum type="arabicPeriod" startAt="3"/>
            </a:pPr>
            <a:r>
              <a:rPr lang="en-US" sz="1400">
                <a:sym typeface="Wingdings" pitchFamily="2" charset="2"/>
              </a:rPr>
              <a:t>Alat iris yang sisi potongnya banyak sekali,      </a:t>
            </a:r>
          </a:p>
          <a:p>
            <a:r>
              <a:rPr lang="en-US" sz="1400">
                <a:sym typeface="Wingdings" pitchFamily="2" charset="2"/>
              </a:rPr>
              <a:t>	misal pada batu gerinda, terdiri dari beribu-ribu sisi potong.</a:t>
            </a:r>
            <a:endParaRPr lang="en-US" sz="1400"/>
          </a:p>
          <a:p>
            <a:endParaRPr lang="en-US" sz="1400"/>
          </a:p>
        </p:txBody>
      </p:sp>
      <p:sp>
        <p:nvSpPr>
          <p:cNvPr id="18460" name="Oval 28"/>
          <p:cNvSpPr>
            <a:spLocks noChangeArrowheads="1"/>
          </p:cNvSpPr>
          <p:nvPr/>
        </p:nvSpPr>
        <p:spPr bwMode="auto">
          <a:xfrm>
            <a:off x="6831013" y="5181600"/>
            <a:ext cx="312737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61" name="AutoShape 29"/>
          <p:cNvSpPr>
            <a:spLocks noChangeArrowheads="1"/>
          </p:cNvSpPr>
          <p:nvPr/>
        </p:nvSpPr>
        <p:spPr bwMode="auto">
          <a:xfrm>
            <a:off x="7319963" y="4976813"/>
            <a:ext cx="833437" cy="214312"/>
          </a:xfrm>
          <a:prstGeom prst="wedgeRoundRectCallout">
            <a:avLst>
              <a:gd name="adj1" fmla="val -91144"/>
              <a:gd name="adj2" fmla="val 4815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800" b="1" i="1"/>
              <a:t>Chip (tatal)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8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8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8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8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1000"/>
                                        <p:tgtEl>
                                          <p:spTgt spid="18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1000"/>
                                        <p:tgtEl>
                                          <p:spTgt spid="1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0" dur="1000"/>
                                        <p:tgtEl>
                                          <p:spTgt spid="18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" dur="10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2" presetClass="entr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5" dur="10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6" dur="1000"/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8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8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51" grpId="0" animBg="1"/>
      <p:bldP spid="18451" grpId="1" animBg="1"/>
      <p:bldP spid="18452" grpId="0" animBg="1"/>
      <p:bldP spid="18453" grpId="0" animBg="1"/>
      <p:bldP spid="18454" grpId="0" animBg="1"/>
      <p:bldP spid="18455" grpId="0" animBg="1"/>
      <p:bldP spid="18456" grpId="0" animBg="1"/>
      <p:bldP spid="18457" grpId="0" animBg="1"/>
      <p:bldP spid="18459" grpId="0"/>
      <p:bldP spid="18460" grpId="0" animBg="1"/>
      <p:bldP spid="1846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828800" y="152400"/>
            <a:ext cx="7315200" cy="6365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/>
              <a:t>MESIN PERKAKAS</a:t>
            </a:r>
          </a:p>
        </p:txBody>
      </p:sp>
      <p:sp>
        <p:nvSpPr>
          <p:cNvPr id="23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7010400" y="6248400"/>
            <a:ext cx="2133600" cy="457200"/>
          </a:xfrm>
          <a:prstGeom prst="rect">
            <a:avLst/>
          </a:prstGeom>
        </p:spPr>
        <p:txBody>
          <a:bodyPr/>
          <a:lstStyle/>
          <a:p>
            <a:fld id="{D572C2D6-58D3-4ACE-8E01-74C62A34D872}" type="slidenum">
              <a:rPr lang="en-US"/>
              <a:pPr/>
              <a:t>9</a:t>
            </a:fld>
            <a:endParaRPr lang="en-US"/>
          </a:p>
        </p:txBody>
      </p:sp>
      <p:sp>
        <p:nvSpPr>
          <p:cNvPr id="47107" name="Line 3"/>
          <p:cNvSpPr>
            <a:spLocks noChangeShapeType="1"/>
          </p:cNvSpPr>
          <p:nvPr/>
        </p:nvSpPr>
        <p:spPr bwMode="auto">
          <a:xfrm>
            <a:off x="1371600" y="914400"/>
            <a:ext cx="73914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13" name="Rectangle 9"/>
          <p:cNvSpPr>
            <a:spLocks noChangeArrowheads="1"/>
          </p:cNvSpPr>
          <p:nvPr/>
        </p:nvSpPr>
        <p:spPr bwMode="auto">
          <a:xfrm>
            <a:off x="0" y="1598613"/>
            <a:ext cx="91440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511175" indent="-511175">
              <a:buClr>
                <a:srgbClr val="00CCFF"/>
              </a:buClr>
              <a:buSzPct val="120000"/>
              <a:buFont typeface="Wingdings" pitchFamily="2" charset="2"/>
              <a:buChar char="v"/>
              <a:tabLst>
                <a:tab pos="457200" algn="l"/>
              </a:tabLst>
            </a:pPr>
            <a:r>
              <a:rPr lang="sv-SE" sz="1400"/>
              <a:t>Bila sebuah alat iris/pahat ditekan dalam arah sejajar dengan permukaan benda kerja, maka akan timbul/dihasilkan tatal.</a:t>
            </a:r>
            <a:endParaRPr lang="en-US" sz="1400"/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279400" y="1144588"/>
            <a:ext cx="3630613" cy="395287"/>
          </a:xfrm>
          <a:prstGeom prst="rect">
            <a:avLst/>
          </a:prstGeom>
          <a:solidFill>
            <a:schemeClr val="tx2"/>
          </a:solidFill>
          <a:ln w="2857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v-SE" b="1"/>
              <a:t>PROSES  TERJADINYA  TATAL</a:t>
            </a:r>
            <a:endParaRPr lang="en-US" b="1"/>
          </a:p>
        </p:txBody>
      </p:sp>
      <p:pic>
        <p:nvPicPr>
          <p:cNvPr id="47115" name="Picture 11" descr="mso1686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012950"/>
            <a:ext cx="2025650" cy="1703388"/>
          </a:xfrm>
          <a:prstGeom prst="rect">
            <a:avLst/>
          </a:prstGeom>
          <a:noFill/>
          <a:ln w="38100">
            <a:solidFill>
              <a:srgbClr val="2118D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16" name="Text Box 12"/>
          <p:cNvSpPr txBox="1">
            <a:spLocks noChangeArrowheads="1"/>
          </p:cNvSpPr>
          <p:nvPr/>
        </p:nvSpPr>
        <p:spPr bwMode="auto">
          <a:xfrm>
            <a:off x="207963" y="2165350"/>
            <a:ext cx="4991100" cy="246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Aft>
                <a:spcPct val="30000"/>
              </a:spcAft>
            </a:pPr>
            <a:r>
              <a:rPr lang="en-US" sz="1500" b="1"/>
              <a:t>MACAM - MACAM  TATAL</a:t>
            </a:r>
            <a:endParaRPr lang="en-US" sz="1500"/>
          </a:p>
          <a:p>
            <a:pPr>
              <a:spcAft>
                <a:spcPct val="30000"/>
              </a:spcAft>
            </a:pPr>
            <a:r>
              <a:rPr lang="en-US" sz="1500" b="1" i="1">
                <a:solidFill>
                  <a:schemeClr val="tx2"/>
                </a:solidFill>
              </a:rPr>
              <a:t>1.   Sheared Chip</a:t>
            </a:r>
            <a:endParaRPr lang="en-US" sz="1500" i="1">
              <a:solidFill>
                <a:schemeClr val="tx2"/>
              </a:solidFill>
            </a:endParaRPr>
          </a:p>
          <a:p>
            <a:r>
              <a:rPr lang="en-US" sz="1400"/>
              <a:t>	Tatal berupa elemn yang mempunyai bentuk teratur dan terikat lemah satu sama lain. Hal ini terjadi pada logam yang </a:t>
            </a:r>
            <a:r>
              <a:rPr lang="en-US" sz="1500" i="1">
                <a:solidFill>
                  <a:schemeClr val="tx2"/>
                </a:solidFill>
              </a:rPr>
              <a:t>keras</a:t>
            </a:r>
            <a:r>
              <a:rPr lang="en-US" sz="1400"/>
              <a:t> dan</a:t>
            </a:r>
            <a:r>
              <a:rPr lang="en-US" sz="1400" b="1" i="1"/>
              <a:t> </a:t>
            </a:r>
            <a:r>
              <a:rPr lang="en-US" sz="1500" i="1">
                <a:solidFill>
                  <a:schemeClr val="tx2"/>
                </a:solidFill>
              </a:rPr>
              <a:t>liat</a:t>
            </a:r>
            <a:r>
              <a:rPr lang="en-US" sz="1400" b="1" i="1">
                <a:solidFill>
                  <a:schemeClr val="tx2"/>
                </a:solidFill>
              </a:rPr>
              <a:t> </a:t>
            </a:r>
            <a:r>
              <a:rPr lang="en-US" sz="1400"/>
              <a:t>, misal baja</a:t>
            </a:r>
            <a:r>
              <a:rPr lang="en-US" sz="1500"/>
              <a:t> 60</a:t>
            </a:r>
            <a:r>
              <a:rPr lang="en-US" sz="1400"/>
              <a:t>, baja </a:t>
            </a:r>
            <a:r>
              <a:rPr lang="en-US" sz="1500"/>
              <a:t>70</a:t>
            </a:r>
          </a:p>
          <a:p>
            <a:endParaRPr lang="en-US" sz="1500"/>
          </a:p>
          <a:p>
            <a:r>
              <a:rPr lang="en-US" sz="1500" b="1" i="1">
                <a:solidFill>
                  <a:schemeClr val="tx2"/>
                </a:solidFill>
              </a:rPr>
              <a:t>2.   Continous Chip</a:t>
            </a:r>
            <a:endParaRPr lang="sv-SE" sz="1500" b="1" i="1">
              <a:solidFill>
                <a:schemeClr val="tx2"/>
              </a:solidFill>
            </a:endParaRPr>
          </a:p>
          <a:p>
            <a:r>
              <a:rPr lang="sv-SE" sz="1400"/>
              <a:t>	Tatal berupa elemen-elemen yang bersatu. Ini terjadi pada logam-logam yang </a:t>
            </a:r>
            <a:r>
              <a:rPr lang="sv-SE" sz="1500" i="1">
                <a:solidFill>
                  <a:schemeClr val="tx2"/>
                </a:solidFill>
              </a:rPr>
              <a:t>lunak</a:t>
            </a:r>
            <a:r>
              <a:rPr lang="sv-SE" sz="1500"/>
              <a:t> </a:t>
            </a:r>
            <a:r>
              <a:rPr lang="sv-SE" sz="1400"/>
              <a:t>dan </a:t>
            </a:r>
            <a:r>
              <a:rPr lang="sv-SE" sz="1500" i="1">
                <a:solidFill>
                  <a:schemeClr val="tx2"/>
                </a:solidFill>
              </a:rPr>
              <a:t>liat</a:t>
            </a:r>
            <a:r>
              <a:rPr lang="sv-SE" sz="1400"/>
              <a:t>, misal baja 34, baja </a:t>
            </a:r>
            <a:r>
              <a:rPr lang="sv-SE" sz="1500"/>
              <a:t>37, Al , Cu</a:t>
            </a:r>
            <a:endParaRPr lang="en-US" sz="1500"/>
          </a:p>
        </p:txBody>
      </p:sp>
      <p:sp>
        <p:nvSpPr>
          <p:cNvPr id="47117" name="Text Box 13"/>
          <p:cNvSpPr txBox="1">
            <a:spLocks noChangeArrowheads="1"/>
          </p:cNvSpPr>
          <p:nvPr/>
        </p:nvSpPr>
        <p:spPr bwMode="auto">
          <a:xfrm>
            <a:off x="5719763" y="3355975"/>
            <a:ext cx="1692275" cy="3302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Aft>
                <a:spcPct val="30000"/>
              </a:spcAft>
            </a:pPr>
            <a:r>
              <a:rPr lang="en-US" sz="1500" b="1" i="1">
                <a:solidFill>
                  <a:schemeClr val="tx2"/>
                </a:solidFill>
              </a:rPr>
              <a:t>Sheared Chip</a:t>
            </a:r>
            <a:endParaRPr lang="en-US" sz="1500"/>
          </a:p>
        </p:txBody>
      </p:sp>
      <p:sp>
        <p:nvSpPr>
          <p:cNvPr id="47118" name="Line 14"/>
          <p:cNvSpPr>
            <a:spLocks noChangeShapeType="1"/>
          </p:cNvSpPr>
          <p:nvPr/>
        </p:nvSpPr>
        <p:spPr bwMode="auto">
          <a:xfrm flipH="1" flipV="1">
            <a:off x="7035800" y="2427288"/>
            <a:ext cx="496888" cy="1587"/>
          </a:xfrm>
          <a:prstGeom prst="line">
            <a:avLst/>
          </a:prstGeom>
          <a:noFill/>
          <a:ln w="38100">
            <a:solidFill>
              <a:srgbClr val="2118DC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47119" name="Picture 15" descr="mso60FE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300" y="3937000"/>
            <a:ext cx="2043113" cy="1654175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20" name="Text Box 16"/>
          <p:cNvSpPr txBox="1">
            <a:spLocks noChangeArrowheads="1"/>
          </p:cNvSpPr>
          <p:nvPr/>
        </p:nvSpPr>
        <p:spPr bwMode="auto">
          <a:xfrm>
            <a:off x="5745163" y="5270500"/>
            <a:ext cx="1690687" cy="3302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Aft>
                <a:spcPct val="30000"/>
              </a:spcAft>
            </a:pPr>
            <a:r>
              <a:rPr lang="en-US" sz="1500" b="1" i="1">
                <a:solidFill>
                  <a:schemeClr val="tx2"/>
                </a:solidFill>
              </a:rPr>
              <a:t>Continous Chip</a:t>
            </a:r>
            <a:endParaRPr lang="sv-SE" sz="1500" b="1" i="1">
              <a:solidFill>
                <a:schemeClr val="tx2"/>
              </a:solidFill>
            </a:endParaRPr>
          </a:p>
        </p:txBody>
      </p:sp>
      <p:sp>
        <p:nvSpPr>
          <p:cNvPr id="47121" name="Line 17"/>
          <p:cNvSpPr>
            <a:spLocks noChangeShapeType="1"/>
          </p:cNvSpPr>
          <p:nvPr/>
        </p:nvSpPr>
        <p:spPr bwMode="auto">
          <a:xfrm flipH="1" flipV="1">
            <a:off x="6865938" y="4386263"/>
            <a:ext cx="542925" cy="15875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122" name="Text Box 18"/>
          <p:cNvSpPr txBox="1">
            <a:spLocks noChangeArrowheads="1"/>
          </p:cNvSpPr>
          <p:nvPr/>
        </p:nvSpPr>
        <p:spPr bwMode="auto">
          <a:xfrm>
            <a:off x="203200" y="4575175"/>
            <a:ext cx="3176588" cy="162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500" b="1" i="1">
                <a:solidFill>
                  <a:schemeClr val="tx2"/>
                </a:solidFill>
              </a:rPr>
              <a:t>3.   Discontinous Chip</a:t>
            </a:r>
            <a:endParaRPr lang="sv-SE" sz="1500" i="1">
              <a:solidFill>
                <a:schemeClr val="tx2"/>
              </a:solidFill>
            </a:endParaRPr>
          </a:p>
          <a:p>
            <a:r>
              <a:rPr lang="sv-SE" sz="1400"/>
              <a:t>	Tatal berupa elemen-elemen yang terpecah, mempunyai bentuk yang tak teratur. Ini terjadi pada logam-logam yang </a:t>
            </a:r>
            <a:r>
              <a:rPr lang="sv-SE" sz="1500" i="1">
                <a:solidFill>
                  <a:schemeClr val="tx2"/>
                </a:solidFill>
              </a:rPr>
              <a:t>keras </a:t>
            </a:r>
            <a:r>
              <a:rPr lang="sv-SE" sz="1400"/>
              <a:t>dan </a:t>
            </a:r>
            <a:r>
              <a:rPr lang="sv-SE" sz="1500" i="1">
                <a:solidFill>
                  <a:schemeClr val="tx2"/>
                </a:solidFill>
              </a:rPr>
              <a:t>rapuh /getas</a:t>
            </a:r>
            <a:r>
              <a:rPr lang="sv-SE" sz="1400"/>
              <a:t>, misal besi tuang dan bronze ( perunggu )</a:t>
            </a:r>
            <a:endParaRPr lang="en-US" sz="1400"/>
          </a:p>
        </p:txBody>
      </p:sp>
      <p:pic>
        <p:nvPicPr>
          <p:cNvPr id="47123" name="Picture 19" descr="mso86BE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0" y="4419600"/>
            <a:ext cx="1827213" cy="1797050"/>
          </a:xfrm>
          <a:prstGeom prst="rect">
            <a:avLst/>
          </a:prstGeom>
          <a:noFill/>
          <a:ln w="38100">
            <a:solidFill>
              <a:srgbClr val="FF33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24" name="Text Box 20"/>
          <p:cNvSpPr txBox="1">
            <a:spLocks noChangeArrowheads="1"/>
          </p:cNvSpPr>
          <p:nvPr/>
        </p:nvSpPr>
        <p:spPr bwMode="auto">
          <a:xfrm>
            <a:off x="3468688" y="5835650"/>
            <a:ext cx="1692275" cy="300038"/>
          </a:xfrm>
          <a:prstGeom prst="rect">
            <a:avLst/>
          </a:prstGeom>
          <a:solidFill>
            <a:schemeClr val="bg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Aft>
                <a:spcPct val="30000"/>
              </a:spcAft>
            </a:pPr>
            <a:r>
              <a:rPr lang="en-US" sz="1300" b="1" i="1">
                <a:solidFill>
                  <a:schemeClr val="tx2"/>
                </a:solidFill>
              </a:rPr>
              <a:t>Discontinous Chip</a:t>
            </a:r>
            <a:endParaRPr lang="sv-SE" sz="1300" b="1" i="1">
              <a:solidFill>
                <a:schemeClr val="tx2"/>
              </a:solidFill>
            </a:endParaRPr>
          </a:p>
        </p:txBody>
      </p:sp>
      <p:sp>
        <p:nvSpPr>
          <p:cNvPr id="47125" name="Line 21"/>
          <p:cNvSpPr>
            <a:spLocks noChangeShapeType="1"/>
          </p:cNvSpPr>
          <p:nvPr/>
        </p:nvSpPr>
        <p:spPr bwMode="auto">
          <a:xfrm flipH="1" flipV="1">
            <a:off x="4662488" y="4911725"/>
            <a:ext cx="558800" cy="0"/>
          </a:xfrm>
          <a:prstGeom prst="line">
            <a:avLst/>
          </a:prstGeom>
          <a:noFill/>
          <a:ln w="38100">
            <a:solidFill>
              <a:srgbClr val="339966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7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7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7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7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7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7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7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7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7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7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7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7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0" dur="1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7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7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71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71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7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7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7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7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7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7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7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2" presetClass="entr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6" dur="1000"/>
                                        <p:tgtEl>
                                          <p:spTgt spid="4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47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47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8" dur="1000"/>
                                        <p:tgtEl>
                                          <p:spTgt spid="47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1" dur="1000"/>
                                        <p:tgtEl>
                                          <p:spTgt spid="47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4" dur="1000"/>
                                        <p:tgtEl>
                                          <p:spTgt spid="47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7" grpId="0" animBg="1"/>
      <p:bldP spid="47118" grpId="0" animBg="1"/>
      <p:bldP spid="47120" grpId="0" animBg="1"/>
      <p:bldP spid="47121" grpId="0" animBg="1"/>
      <p:bldP spid="47124" grpId="0" animBg="1"/>
      <p:bldP spid="471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828800" y="152400"/>
            <a:ext cx="7315200" cy="6365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/>
              <a:t>MESIN PERKAKAS</a:t>
            </a:r>
          </a:p>
        </p:txBody>
      </p:sp>
      <p:sp>
        <p:nvSpPr>
          <p:cNvPr id="20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7010400" y="6248400"/>
            <a:ext cx="2133600" cy="457200"/>
          </a:xfrm>
          <a:prstGeom prst="rect">
            <a:avLst/>
          </a:prstGeom>
        </p:spPr>
        <p:txBody>
          <a:bodyPr/>
          <a:lstStyle/>
          <a:p>
            <a:fld id="{E6033675-52C7-4E9C-ADBA-56F861B677AE}" type="slidenum">
              <a:rPr lang="en-US"/>
              <a:pPr/>
              <a:t>10</a:t>
            </a:fld>
            <a:endParaRPr lang="en-US"/>
          </a:p>
        </p:txBody>
      </p:sp>
      <p:sp>
        <p:nvSpPr>
          <p:cNvPr id="36867" name="Line 3"/>
          <p:cNvSpPr>
            <a:spLocks noChangeShapeType="1"/>
          </p:cNvSpPr>
          <p:nvPr/>
        </p:nvSpPr>
        <p:spPr bwMode="auto">
          <a:xfrm>
            <a:off x="1371600" y="914400"/>
            <a:ext cx="73914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279400" y="1144588"/>
            <a:ext cx="3630613" cy="395287"/>
          </a:xfrm>
          <a:prstGeom prst="rect">
            <a:avLst/>
          </a:prstGeom>
          <a:solidFill>
            <a:schemeClr val="tx2"/>
          </a:solidFill>
          <a:ln w="2857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v-SE" b="1"/>
              <a:t>PROSES  TERJADINYA  TATAL</a:t>
            </a:r>
            <a:endParaRPr lang="en-US" b="1"/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227013" y="1778000"/>
            <a:ext cx="7653337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79400" indent="-27940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Blip>
                <a:blip r:embed="rId2"/>
              </a:buBlip>
            </a:pPr>
            <a:r>
              <a:rPr lang="sv-SE" sz="1400"/>
              <a:t>Dalam batas-batas tertentu , type dari tatal yang terjadi juga tergantung pada kondisi pemotongan.  </a:t>
            </a:r>
            <a:endParaRPr lang="en-US" sz="1400" b="1" i="1">
              <a:solidFill>
                <a:schemeClr val="tx2"/>
              </a:solidFill>
            </a:endParaRPr>
          </a:p>
        </p:txBody>
      </p:sp>
      <p:sp>
        <p:nvSpPr>
          <p:cNvPr id="36875" name="Oval 11"/>
          <p:cNvSpPr>
            <a:spLocks noChangeArrowheads="1"/>
          </p:cNvSpPr>
          <p:nvPr/>
        </p:nvSpPr>
        <p:spPr bwMode="auto">
          <a:xfrm>
            <a:off x="444500" y="3611563"/>
            <a:ext cx="1581150" cy="57308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sz="1600" b="1" i="1">
                <a:solidFill>
                  <a:srgbClr val="CC0000"/>
                </a:solidFill>
              </a:rPr>
              <a:t>sheared chip</a:t>
            </a:r>
            <a:endParaRPr lang="en-US" sz="1600" b="1" i="1">
              <a:solidFill>
                <a:srgbClr val="CC0000"/>
              </a:solidFill>
            </a:endParaRPr>
          </a:p>
        </p:txBody>
      </p:sp>
      <p:sp>
        <p:nvSpPr>
          <p:cNvPr id="36876" name="Rectangle 12"/>
          <p:cNvSpPr>
            <a:spLocks noChangeArrowheads="1"/>
          </p:cNvSpPr>
          <p:nvPr/>
        </p:nvSpPr>
        <p:spPr bwMode="auto">
          <a:xfrm>
            <a:off x="3195638" y="2627313"/>
            <a:ext cx="1549400" cy="4508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sz="1200" b="1" dirty="0"/>
              <a:t>Penambahan </a:t>
            </a:r>
          </a:p>
          <a:p>
            <a:pPr algn="ctr"/>
            <a:r>
              <a:rPr lang="sv-SE" sz="1200" b="1" dirty="0"/>
              <a:t>kecepatan potong</a:t>
            </a:r>
            <a:endParaRPr lang="en-US" sz="1200" b="1" dirty="0"/>
          </a:p>
        </p:txBody>
      </p:sp>
      <p:sp>
        <p:nvSpPr>
          <p:cNvPr id="36877" name="Rectangle 13"/>
          <p:cNvSpPr>
            <a:spLocks noChangeArrowheads="1"/>
          </p:cNvSpPr>
          <p:nvPr/>
        </p:nvSpPr>
        <p:spPr bwMode="auto">
          <a:xfrm>
            <a:off x="3189288" y="3303588"/>
            <a:ext cx="1549400" cy="4508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sz="1200" b="1" dirty="0"/>
              <a:t>Pengecilan </a:t>
            </a:r>
          </a:p>
          <a:p>
            <a:pPr algn="ctr"/>
            <a:r>
              <a:rPr lang="sv-SE" sz="1200" b="1" dirty="0"/>
              <a:t>sudut baji  </a:t>
            </a:r>
            <a:r>
              <a:rPr lang="en-US" sz="1200" b="1" dirty="0">
                <a:latin typeface="Symbol" pitchFamily="18" charset="2"/>
              </a:rPr>
              <a:t>b</a:t>
            </a:r>
          </a:p>
        </p:txBody>
      </p:sp>
      <p:sp>
        <p:nvSpPr>
          <p:cNvPr id="36878" name="Rectangle 14"/>
          <p:cNvSpPr>
            <a:spLocks noChangeArrowheads="1"/>
          </p:cNvSpPr>
          <p:nvPr/>
        </p:nvSpPr>
        <p:spPr bwMode="auto">
          <a:xfrm>
            <a:off x="3198813" y="3995738"/>
            <a:ext cx="1549400" cy="4508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sz="1200" b="1"/>
              <a:t>Pembesaran </a:t>
            </a:r>
          </a:p>
          <a:p>
            <a:pPr algn="ctr"/>
            <a:r>
              <a:rPr lang="sv-SE" sz="1200" b="1"/>
              <a:t>sudut  </a:t>
            </a:r>
            <a:r>
              <a:rPr lang="en-US" sz="1200" b="1">
                <a:latin typeface="Symbol" pitchFamily="18" charset="2"/>
              </a:rPr>
              <a:t>g</a:t>
            </a:r>
          </a:p>
        </p:txBody>
      </p:sp>
      <p:sp>
        <p:nvSpPr>
          <p:cNvPr id="36879" name="Rectangle 15"/>
          <p:cNvSpPr>
            <a:spLocks noChangeArrowheads="1"/>
          </p:cNvSpPr>
          <p:nvPr/>
        </p:nvSpPr>
        <p:spPr bwMode="auto">
          <a:xfrm>
            <a:off x="3192463" y="4672013"/>
            <a:ext cx="1549400" cy="450850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sz="1200" b="1" dirty="0"/>
              <a:t>Pengurangan </a:t>
            </a:r>
          </a:p>
          <a:p>
            <a:pPr algn="ctr"/>
            <a:r>
              <a:rPr lang="sv-SE" sz="1200" b="1" dirty="0"/>
              <a:t>tebal tatal</a:t>
            </a:r>
            <a:endParaRPr lang="en-US" sz="1200" b="1" dirty="0"/>
          </a:p>
        </p:txBody>
      </p:sp>
      <p:sp>
        <p:nvSpPr>
          <p:cNvPr id="36880" name="AutoShape 16"/>
          <p:cNvSpPr>
            <a:spLocks noChangeArrowheads="1"/>
          </p:cNvSpPr>
          <p:nvPr/>
        </p:nvSpPr>
        <p:spPr bwMode="auto">
          <a:xfrm>
            <a:off x="2236788" y="3662363"/>
            <a:ext cx="714375" cy="485775"/>
          </a:xfrm>
          <a:prstGeom prst="rightArrow">
            <a:avLst>
              <a:gd name="adj1" fmla="val 50000"/>
              <a:gd name="adj2" fmla="val 36765"/>
            </a:avLst>
          </a:prstGeom>
          <a:solidFill>
            <a:schemeClr val="accent2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81" name="AutoShape 17"/>
          <p:cNvSpPr>
            <a:spLocks noChangeArrowheads="1"/>
          </p:cNvSpPr>
          <p:nvPr/>
        </p:nvSpPr>
        <p:spPr bwMode="auto">
          <a:xfrm>
            <a:off x="4976813" y="3671888"/>
            <a:ext cx="712787" cy="485775"/>
          </a:xfrm>
          <a:prstGeom prst="rightArrow">
            <a:avLst>
              <a:gd name="adj1" fmla="val 50000"/>
              <a:gd name="adj2" fmla="val 36683"/>
            </a:avLst>
          </a:prstGeom>
          <a:solidFill>
            <a:schemeClr val="accent2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882" name="Oval 18"/>
          <p:cNvSpPr>
            <a:spLocks noChangeArrowheads="1"/>
          </p:cNvSpPr>
          <p:nvPr/>
        </p:nvSpPr>
        <p:spPr bwMode="auto">
          <a:xfrm>
            <a:off x="5945188" y="3656013"/>
            <a:ext cx="1797050" cy="57308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sz="1600" b="1" i="1">
                <a:solidFill>
                  <a:srgbClr val="CC0000"/>
                </a:solidFill>
              </a:rPr>
              <a:t>Continous chip</a:t>
            </a:r>
            <a:endParaRPr lang="en-US" sz="1600" b="1" i="1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828800" y="152400"/>
            <a:ext cx="7315200" cy="6365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/>
              <a:t>MESIN PERKAKAS</a:t>
            </a:r>
          </a:p>
        </p:txBody>
      </p:sp>
      <p:sp>
        <p:nvSpPr>
          <p:cNvPr id="37891" name="Line 3"/>
          <p:cNvSpPr>
            <a:spLocks noChangeShapeType="1"/>
          </p:cNvSpPr>
          <p:nvPr/>
        </p:nvSpPr>
        <p:spPr bwMode="auto">
          <a:xfrm>
            <a:off x="1371600" y="914400"/>
            <a:ext cx="7391400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7" name="Text Box 9"/>
          <p:cNvSpPr txBox="1">
            <a:spLocks noChangeArrowheads="1"/>
          </p:cNvSpPr>
          <p:nvPr/>
        </p:nvSpPr>
        <p:spPr bwMode="auto">
          <a:xfrm>
            <a:off x="279400" y="1144588"/>
            <a:ext cx="3630613" cy="395287"/>
          </a:xfrm>
          <a:prstGeom prst="rect">
            <a:avLst/>
          </a:prstGeom>
          <a:solidFill>
            <a:schemeClr val="tx2"/>
          </a:solidFill>
          <a:ln w="2857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v-SE" b="1"/>
              <a:t>PROSES  TERJADINYA  TATAL</a:t>
            </a:r>
            <a:endParaRPr lang="en-US" b="1"/>
          </a:p>
        </p:txBody>
      </p:sp>
      <p:pic>
        <p:nvPicPr>
          <p:cNvPr id="37907" name="Picture 19" descr="msoA3D4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0" y="1800225"/>
            <a:ext cx="7640638" cy="4251325"/>
          </a:xfrm>
          <a:prstGeom prst="rect">
            <a:avLst/>
          </a:prstGeom>
          <a:noFill/>
          <a:ln w="57150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908" name="Rectangle 20"/>
          <p:cNvSpPr>
            <a:spLocks noChangeArrowheads="1"/>
          </p:cNvSpPr>
          <p:nvPr/>
        </p:nvSpPr>
        <p:spPr bwMode="auto">
          <a:xfrm>
            <a:off x="785813" y="4789488"/>
            <a:ext cx="1208087" cy="5730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09" name="Oval 21"/>
          <p:cNvSpPr>
            <a:spLocks noChangeArrowheads="1"/>
          </p:cNvSpPr>
          <p:nvPr/>
        </p:nvSpPr>
        <p:spPr bwMode="auto">
          <a:xfrm>
            <a:off x="3795713" y="1939925"/>
            <a:ext cx="1022350" cy="403225"/>
          </a:xfrm>
          <a:prstGeom prst="ellipse">
            <a:avLst/>
          </a:prstGeom>
          <a:solidFill>
            <a:srgbClr val="CC0000">
              <a:alpha val="34000"/>
            </a:srgb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10" name="Oval 22"/>
          <p:cNvSpPr>
            <a:spLocks noChangeArrowheads="1"/>
          </p:cNvSpPr>
          <p:nvPr/>
        </p:nvSpPr>
        <p:spPr bwMode="auto">
          <a:xfrm>
            <a:off x="2106613" y="4752975"/>
            <a:ext cx="266700" cy="200025"/>
          </a:xfrm>
          <a:prstGeom prst="ellipse">
            <a:avLst/>
          </a:prstGeom>
          <a:solidFill>
            <a:srgbClr val="FF9900">
              <a:alpha val="49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11" name="Oval 23"/>
          <p:cNvSpPr>
            <a:spLocks noChangeArrowheads="1"/>
          </p:cNvSpPr>
          <p:nvPr/>
        </p:nvSpPr>
        <p:spPr bwMode="auto">
          <a:xfrm>
            <a:off x="2095500" y="5219700"/>
            <a:ext cx="266700" cy="200025"/>
          </a:xfrm>
          <a:prstGeom prst="ellipse">
            <a:avLst/>
          </a:prstGeom>
          <a:solidFill>
            <a:srgbClr val="FF9900">
              <a:alpha val="49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12" name="Oval 24"/>
          <p:cNvSpPr>
            <a:spLocks noChangeArrowheads="1"/>
          </p:cNvSpPr>
          <p:nvPr/>
        </p:nvSpPr>
        <p:spPr bwMode="auto">
          <a:xfrm>
            <a:off x="3752850" y="4743450"/>
            <a:ext cx="266700" cy="200025"/>
          </a:xfrm>
          <a:prstGeom prst="ellipse">
            <a:avLst/>
          </a:prstGeom>
          <a:solidFill>
            <a:srgbClr val="66CCFF">
              <a:alpha val="49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13" name="Oval 25"/>
          <p:cNvSpPr>
            <a:spLocks noChangeArrowheads="1"/>
          </p:cNvSpPr>
          <p:nvPr/>
        </p:nvSpPr>
        <p:spPr bwMode="auto">
          <a:xfrm>
            <a:off x="5326063" y="5210175"/>
            <a:ext cx="266700" cy="200025"/>
          </a:xfrm>
          <a:prstGeom prst="ellipse">
            <a:avLst/>
          </a:prstGeom>
          <a:solidFill>
            <a:srgbClr val="66CCFF">
              <a:alpha val="49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14" name="Oval 26"/>
          <p:cNvSpPr>
            <a:spLocks noChangeArrowheads="1"/>
          </p:cNvSpPr>
          <p:nvPr/>
        </p:nvSpPr>
        <p:spPr bwMode="auto">
          <a:xfrm>
            <a:off x="5276850" y="4743450"/>
            <a:ext cx="266700" cy="200025"/>
          </a:xfrm>
          <a:prstGeom prst="ellipse">
            <a:avLst/>
          </a:prstGeom>
          <a:solidFill>
            <a:srgbClr val="FF3300">
              <a:alpha val="49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15" name="Oval 27"/>
          <p:cNvSpPr>
            <a:spLocks noChangeArrowheads="1"/>
          </p:cNvSpPr>
          <p:nvPr/>
        </p:nvSpPr>
        <p:spPr bwMode="auto">
          <a:xfrm>
            <a:off x="3668713" y="5372100"/>
            <a:ext cx="266700" cy="200025"/>
          </a:xfrm>
          <a:prstGeom prst="ellipse">
            <a:avLst/>
          </a:prstGeom>
          <a:solidFill>
            <a:srgbClr val="FF3300">
              <a:alpha val="49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16" name="Oval 28"/>
          <p:cNvSpPr>
            <a:spLocks noChangeArrowheads="1"/>
          </p:cNvSpPr>
          <p:nvPr/>
        </p:nvSpPr>
        <p:spPr bwMode="auto">
          <a:xfrm>
            <a:off x="6831013" y="4733925"/>
            <a:ext cx="266700" cy="200025"/>
          </a:xfrm>
          <a:prstGeom prst="ellipse">
            <a:avLst/>
          </a:prstGeom>
          <a:solidFill>
            <a:srgbClr val="66FF33">
              <a:alpha val="49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17" name="Oval 29"/>
          <p:cNvSpPr>
            <a:spLocks noChangeArrowheads="1"/>
          </p:cNvSpPr>
          <p:nvPr/>
        </p:nvSpPr>
        <p:spPr bwMode="auto">
          <a:xfrm>
            <a:off x="7059613" y="5362575"/>
            <a:ext cx="266700" cy="200025"/>
          </a:xfrm>
          <a:prstGeom prst="ellipse">
            <a:avLst/>
          </a:prstGeom>
          <a:solidFill>
            <a:srgbClr val="66FF33">
              <a:alpha val="49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918" name="Line 30"/>
          <p:cNvSpPr>
            <a:spLocks noChangeShapeType="1"/>
          </p:cNvSpPr>
          <p:nvPr/>
        </p:nvSpPr>
        <p:spPr bwMode="auto">
          <a:xfrm flipH="1" flipV="1">
            <a:off x="2678113" y="3114675"/>
            <a:ext cx="484187" cy="952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9" name="Line 31"/>
          <p:cNvSpPr>
            <a:spLocks noChangeShapeType="1"/>
          </p:cNvSpPr>
          <p:nvPr/>
        </p:nvSpPr>
        <p:spPr bwMode="auto">
          <a:xfrm flipH="1">
            <a:off x="4259263" y="3105150"/>
            <a:ext cx="476250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20" name="Line 32"/>
          <p:cNvSpPr>
            <a:spLocks noChangeShapeType="1"/>
          </p:cNvSpPr>
          <p:nvPr/>
        </p:nvSpPr>
        <p:spPr bwMode="auto">
          <a:xfrm flipH="1">
            <a:off x="5791200" y="3095625"/>
            <a:ext cx="449263" cy="952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21" name="Line 33"/>
          <p:cNvSpPr>
            <a:spLocks noChangeShapeType="1"/>
          </p:cNvSpPr>
          <p:nvPr/>
        </p:nvSpPr>
        <p:spPr bwMode="auto">
          <a:xfrm flipH="1">
            <a:off x="7334250" y="3076575"/>
            <a:ext cx="449263" cy="952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2791</TotalTime>
  <Words>458</Words>
  <Application>Microsoft Office PowerPoint</Application>
  <PresentationFormat>On-screen Show (4:3)</PresentationFormat>
  <Paragraphs>147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MESIN PERKAKAS</vt:lpstr>
      <vt:lpstr>MESIN PERKAKAS</vt:lpstr>
      <vt:lpstr>MESIN PERKAKAS</vt:lpstr>
      <vt:lpstr>MESIN PERKAKAS</vt:lpstr>
      <vt:lpstr>MESIN PERKAKAS</vt:lpstr>
      <vt:lpstr>MESIN PERKAKAS</vt:lpstr>
      <vt:lpstr>MESIN PERKAKAS</vt:lpstr>
      <vt:lpstr>MESIN PERKAKAS</vt:lpstr>
      <vt:lpstr>MESIN PERKAKAS</vt:lpstr>
      <vt:lpstr>MESIN PERKAKAS</vt:lpstr>
      <vt:lpstr>MESIN PERKAKAS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JURUSAN TEKNIK MESIN FT - UGM</dc:title>
  <dc:creator>notebook</dc:creator>
  <cp:lastModifiedBy>didi123</cp:lastModifiedBy>
  <cp:revision>67</cp:revision>
  <dcterms:created xsi:type="dcterms:W3CDTF">2005-02-13T20:33:37Z</dcterms:created>
  <dcterms:modified xsi:type="dcterms:W3CDTF">2014-10-29T01:55:06Z</dcterms:modified>
</cp:coreProperties>
</file>