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85" r:id="rId2"/>
    <p:sldId id="274" r:id="rId3"/>
    <p:sldId id="272" r:id="rId4"/>
    <p:sldId id="275" r:id="rId5"/>
    <p:sldId id="283" r:id="rId6"/>
    <p:sldId id="284" r:id="rId7"/>
    <p:sldId id="277" r:id="rId8"/>
    <p:sldId id="280" r:id="rId9"/>
    <p:sldId id="286" r:id="rId10"/>
    <p:sldId id="287" r:id="rId11"/>
    <p:sldId id="288" r:id="rId12"/>
    <p:sldId id="289" r:id="rId13"/>
    <p:sldId id="290" r:id="rId14"/>
    <p:sldId id="291" r:id="rId15"/>
    <p:sldId id="292" r:id="rId16"/>
    <p:sldId id="293" r:id="rId17"/>
    <p:sldId id="294"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582"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C7201E-2EC1-49CB-89DF-B7859C5EEA80}" type="datetimeFigureOut">
              <a:rPr lang="en-US" smtClean="0"/>
              <a:t>9/28/2018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4DE470-A464-4EB5-A9D6-D30E388A3675}" type="slidenum">
              <a:rPr lang="en-US" smtClean="0"/>
              <a:t>‹#›</a:t>
            </a:fld>
            <a:endParaRPr lang="en-US"/>
          </a:p>
        </p:txBody>
      </p:sp>
    </p:spTree>
    <p:extLst>
      <p:ext uri="{BB962C8B-B14F-4D97-AF65-F5344CB8AC3E}">
        <p14:creationId xmlns:p14="http://schemas.microsoft.com/office/powerpoint/2010/main" val="2738291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8DFBEC2-818F-44B1-B7ED-03DB4C467DE8}"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97669C0-2851-4678-9D44-B432934D8A59}" type="datetimeFigureOut">
              <a:rPr lang="en-US" smtClean="0"/>
              <a:pPr/>
              <a:t>9/28/2018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7669C0-2851-4678-9D44-B432934D8A59}" type="datetimeFigureOut">
              <a:rPr lang="en-US" smtClean="0"/>
              <a:pPr/>
              <a:t>9/28/2018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7669C0-2851-4678-9D44-B432934D8A59}" type="datetimeFigureOut">
              <a:rPr lang="en-US" smtClean="0"/>
              <a:pPr/>
              <a:t>9/28/2018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97669C0-2851-4678-9D44-B432934D8A59}" type="datetimeFigureOut">
              <a:rPr lang="en-US" smtClean="0"/>
              <a:pPr/>
              <a:t>9/28/2018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7669C0-2851-4678-9D44-B432934D8A59}" type="datetimeFigureOut">
              <a:rPr lang="en-US" smtClean="0"/>
              <a:pPr/>
              <a:t>9/28/2018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97669C0-2851-4678-9D44-B432934D8A59}" type="datetimeFigureOut">
              <a:rPr lang="en-US" smtClean="0"/>
              <a:pPr/>
              <a:t>9/28/2018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7669C0-2851-4678-9D44-B432934D8A59}" type="datetimeFigureOut">
              <a:rPr lang="en-US" smtClean="0"/>
              <a:pPr/>
              <a:t>9/28/2018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7669C0-2851-4678-9D44-B432934D8A59}" type="datetimeFigureOut">
              <a:rPr lang="en-US" smtClean="0"/>
              <a:pPr/>
              <a:t>9/28/2018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7669C0-2851-4678-9D44-B432934D8A59}" type="datetimeFigureOut">
              <a:rPr lang="en-US" smtClean="0"/>
              <a:pPr/>
              <a:t>9/28/2018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7669C0-2851-4678-9D44-B432934D8A59}" type="datetimeFigureOut">
              <a:rPr lang="en-US" smtClean="0"/>
              <a:pPr/>
              <a:t>9/28/2018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7669C0-2851-4678-9D44-B432934D8A59}" type="datetimeFigureOut">
              <a:rPr lang="en-US" smtClean="0"/>
              <a:pPr/>
              <a:t>9/28/2018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ADAC71-E120-4483-A79A-3A2D48B9466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7669C0-2851-4678-9D44-B432934D8A59}" type="datetimeFigureOut">
              <a:rPr lang="en-US" smtClean="0"/>
              <a:pPr/>
              <a:t>9/28/2018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ADAC71-E120-4483-A79A-3A2D48B9466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14401"/>
            <a:ext cx="7772400" cy="2686050"/>
          </a:xfrm>
          <a:solidFill>
            <a:schemeClr val="accent6">
              <a:lumMod val="40000"/>
              <a:lumOff val="60000"/>
            </a:schemeClr>
          </a:solidFill>
        </p:spPr>
        <p:txBody>
          <a:bodyPr>
            <a:normAutofit fontScale="90000"/>
          </a:bodyPr>
          <a:lstStyle/>
          <a:p>
            <a:r>
              <a:rPr lang="en-US" dirty="0" smtClean="0">
                <a:latin typeface="Arial Black" pitchFamily="34" charset="0"/>
              </a:rPr>
              <a:t>ANALISIS CHI KUADRAD K SAMPEL DAN WILCOXON MATCH PAIRS TEST</a:t>
            </a:r>
            <a:endParaRPr lang="en-US" dirty="0">
              <a:latin typeface="Arial Black" pitchFamily="34" charset="0"/>
            </a:endParaRPr>
          </a:p>
        </p:txBody>
      </p:sp>
      <p:sp>
        <p:nvSpPr>
          <p:cNvPr id="3" name="Subtitle 2"/>
          <p:cNvSpPr>
            <a:spLocks noGrp="1"/>
          </p:cNvSpPr>
          <p:nvPr>
            <p:ph type="subTitle" idx="1"/>
          </p:nvPr>
        </p:nvSpPr>
        <p:spPr>
          <a:solidFill>
            <a:srgbClr val="FFFF00"/>
          </a:solidFill>
        </p:spPr>
        <p:txBody>
          <a:bodyPr>
            <a:normAutofit fontScale="92500"/>
          </a:bodyPr>
          <a:lstStyle/>
          <a:p>
            <a:r>
              <a:rPr lang="en-US" dirty="0" smtClean="0">
                <a:solidFill>
                  <a:srgbClr val="C00000"/>
                </a:solidFill>
                <a:latin typeface="Arial Black" pitchFamily="34" charset="0"/>
              </a:rPr>
              <a:t>STATISTIK LANJUT PERTEMUAN KE 4 </a:t>
            </a:r>
          </a:p>
          <a:p>
            <a:r>
              <a:rPr lang="en-US" dirty="0" smtClean="0">
                <a:solidFill>
                  <a:srgbClr val="C00000"/>
                </a:solidFill>
                <a:latin typeface="Arial Black" pitchFamily="34" charset="0"/>
              </a:rPr>
              <a:t>BK –FIP UPGRIS SEMARANG</a:t>
            </a:r>
            <a:endParaRPr lang="en-US" dirty="0">
              <a:solidFill>
                <a:srgbClr val="C00000"/>
              </a:solidFill>
              <a:latin typeface="Arial Black" pitchFamily="34" charset="0"/>
            </a:endParaRPr>
          </a:p>
        </p:txBody>
      </p:sp>
    </p:spTree>
    <p:extLst>
      <p:ext uri="{BB962C8B-B14F-4D97-AF65-F5344CB8AC3E}">
        <p14:creationId xmlns:p14="http://schemas.microsoft.com/office/powerpoint/2010/main" val="13069165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a:bodyPr>
          <a:lstStyle/>
          <a:p>
            <a:r>
              <a:rPr lang="en-US" sz="2800" dirty="0" smtClean="0">
                <a:solidFill>
                  <a:srgbClr val="C00000"/>
                </a:solidFill>
                <a:latin typeface="Arial Black" pitchFamily="34" charset="0"/>
              </a:rPr>
              <a:t>PENGUJIAN HIPOTESIS KOMPARATIF DENGAN K SAMPEL INEPENDEN</a:t>
            </a:r>
            <a:endParaRPr lang="en-US" sz="2800" dirty="0">
              <a:solidFill>
                <a:srgbClr val="C00000"/>
              </a:solidFill>
              <a:latin typeface="Arial Black" pitchFamily="34" charset="0"/>
            </a:endParaRPr>
          </a:p>
        </p:txBody>
      </p:sp>
      <p:sp>
        <p:nvSpPr>
          <p:cNvPr id="3" name="Content Placeholder 2"/>
          <p:cNvSpPr>
            <a:spLocks noGrp="1"/>
          </p:cNvSpPr>
          <p:nvPr>
            <p:ph idx="1"/>
          </p:nvPr>
        </p:nvSpPr>
        <p:spPr>
          <a:xfrm>
            <a:off x="457200" y="1600200"/>
            <a:ext cx="8458200" cy="4525963"/>
          </a:xfrm>
        </p:spPr>
        <p:txBody>
          <a:bodyPr/>
          <a:lstStyle/>
          <a:p>
            <a:r>
              <a:rPr lang="en-US" dirty="0" smtClean="0"/>
              <a:t>CHI KUADRAT K SAMPEL DIGUNAKAN UNTUK MENGUJI HIPOTESIS LEBIH DARI DUA SAMPEL, DATANYA BERBENTUK DESKRIT ATAU NOMINAL.</a:t>
            </a:r>
          </a:p>
          <a:p>
            <a:r>
              <a:rPr lang="en-US" dirty="0" smtClean="0"/>
              <a:t>RUMUSNYA SEBAGAI BERIKUT:</a:t>
            </a:r>
          </a:p>
          <a:p>
            <a:endParaRPr lang="en-US" dirty="0" smtClean="0"/>
          </a:p>
        </p:txBody>
      </p:sp>
      <p:sp>
        <p:nvSpPr>
          <p:cNvPr id="409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099" name="Rectangle 3"/>
          <p:cNvSpPr>
            <a:spLocks noChangeArrowheads="1"/>
          </p:cNvSpPr>
          <p:nvPr/>
        </p:nvSpPr>
        <p:spPr bwMode="auto">
          <a:xfrm>
            <a:off x="0" y="1514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1"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100" name="Picture 4"/>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219200" y="3657600"/>
            <a:ext cx="3657600" cy="1752600"/>
          </a:xfrm>
          <a:prstGeom prst="rect">
            <a:avLst/>
          </a:prstGeom>
          <a:noFill/>
        </p:spPr>
      </p:pic>
      <p:sp>
        <p:nvSpPr>
          <p:cNvPr id="4102" name="Rectangle 6"/>
          <p:cNvSpPr>
            <a:spLocks noChangeArrowheads="1"/>
          </p:cNvSpPr>
          <p:nvPr/>
        </p:nvSpPr>
        <p:spPr bwMode="auto">
          <a:xfrm>
            <a:off x="0" y="15144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p:spPr>
        <p:txBody>
          <a:bodyPr>
            <a:normAutofit/>
          </a:bodyPr>
          <a:lstStyle/>
          <a:p>
            <a:r>
              <a:rPr lang="en-US" dirty="0" smtClean="0">
                <a:latin typeface="Arial Black" pitchFamily="34" charset="0"/>
              </a:rPr>
              <a:t>CONTOH CARA ANALISIS</a:t>
            </a:r>
            <a:endParaRPr lang="en-US" dirty="0">
              <a:latin typeface="Arial Black" pitchFamily="34" charset="0"/>
            </a:endParaRPr>
          </a:p>
        </p:txBody>
      </p:sp>
      <p:sp>
        <p:nvSpPr>
          <p:cNvPr id="3" name="Content Placeholder 2"/>
          <p:cNvSpPr>
            <a:spLocks noGrp="1"/>
          </p:cNvSpPr>
          <p:nvPr>
            <p:ph idx="1"/>
          </p:nvPr>
        </p:nvSpPr>
        <p:spPr/>
        <p:txBody>
          <a:bodyPr/>
          <a:lstStyle/>
          <a:p>
            <a:r>
              <a:rPr lang="en-US" b="1" dirty="0" smtClean="0"/>
              <a:t>SAMPELNYA DAPAT TERDIRI DARI 3 JENIS BIMBINGAN DAN TIAP JENIS TERDAPAT  TIGA KATEGORI ATAU LEBIH. CONTOH SBB:</a:t>
            </a:r>
            <a:endParaRPr lang="en-US" b="1" dirty="0"/>
          </a:p>
        </p:txBody>
      </p:sp>
      <p:graphicFrame>
        <p:nvGraphicFramePr>
          <p:cNvPr id="5" name="Table 4"/>
          <p:cNvGraphicFramePr>
            <a:graphicFrameLocks noGrp="1"/>
          </p:cNvGraphicFramePr>
          <p:nvPr/>
        </p:nvGraphicFramePr>
        <p:xfrm>
          <a:off x="762000" y="3276600"/>
          <a:ext cx="6172200" cy="2819400"/>
        </p:xfrm>
        <a:graphic>
          <a:graphicData uri="http://schemas.openxmlformats.org/drawingml/2006/table">
            <a:tbl>
              <a:tblPr firstRow="1" bandRow="1">
                <a:tableStyleId>{5C22544A-7EE6-4342-B048-85BDC9FD1C3A}</a:tableStyleId>
              </a:tblPr>
              <a:tblGrid>
                <a:gridCol w="1752600"/>
                <a:gridCol w="1341967"/>
                <a:gridCol w="1401233"/>
                <a:gridCol w="1676400"/>
              </a:tblGrid>
              <a:tr h="56388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563880">
                <a:tc>
                  <a:txBody>
                    <a:bodyPr/>
                    <a:lstStyle/>
                    <a:p>
                      <a:endParaRPr lang="en-US"/>
                    </a:p>
                  </a:txBody>
                  <a:tcPr/>
                </a:tc>
                <a:tc>
                  <a:txBody>
                    <a:bodyPr/>
                    <a:lstStyle/>
                    <a:p>
                      <a:r>
                        <a:rPr lang="en-US" b="1" dirty="0" smtClean="0"/>
                        <a:t>           30</a:t>
                      </a:r>
                      <a:endParaRPr lang="en-US" b="1" dirty="0"/>
                    </a:p>
                  </a:txBody>
                  <a:tcPr/>
                </a:tc>
                <a:tc>
                  <a:txBody>
                    <a:bodyPr/>
                    <a:lstStyle/>
                    <a:p>
                      <a:r>
                        <a:rPr lang="en-US" b="1" dirty="0" smtClean="0"/>
                        <a:t>       25</a:t>
                      </a:r>
                      <a:endParaRPr lang="en-US" b="1" dirty="0"/>
                    </a:p>
                  </a:txBody>
                  <a:tcPr/>
                </a:tc>
                <a:tc>
                  <a:txBody>
                    <a:bodyPr/>
                    <a:lstStyle/>
                    <a:p>
                      <a:r>
                        <a:rPr lang="en-US" b="1" dirty="0" smtClean="0"/>
                        <a:t>           </a:t>
                      </a:r>
                      <a:r>
                        <a:rPr lang="en-US" b="1" baseline="0" dirty="0" smtClean="0"/>
                        <a:t> 5</a:t>
                      </a:r>
                      <a:endParaRPr lang="en-US" b="1" dirty="0"/>
                    </a:p>
                  </a:txBody>
                  <a:tcPr/>
                </a:tc>
              </a:tr>
              <a:tr h="563880">
                <a:tc>
                  <a:txBody>
                    <a:bodyPr/>
                    <a:lstStyle/>
                    <a:p>
                      <a:endParaRPr lang="en-US" dirty="0"/>
                    </a:p>
                  </a:txBody>
                  <a:tcPr/>
                </a:tc>
                <a:tc>
                  <a:txBody>
                    <a:bodyPr/>
                    <a:lstStyle/>
                    <a:p>
                      <a:r>
                        <a:rPr lang="en-US" b="1" dirty="0" smtClean="0"/>
                        <a:t>           10</a:t>
                      </a:r>
                      <a:endParaRPr lang="en-US" b="1" dirty="0"/>
                    </a:p>
                  </a:txBody>
                  <a:tcPr/>
                </a:tc>
                <a:tc>
                  <a:txBody>
                    <a:bodyPr/>
                    <a:lstStyle/>
                    <a:p>
                      <a:r>
                        <a:rPr lang="en-US" b="1" dirty="0" smtClean="0"/>
                        <a:t>       25</a:t>
                      </a:r>
                      <a:endParaRPr lang="en-US" b="1" dirty="0"/>
                    </a:p>
                  </a:txBody>
                  <a:tcPr/>
                </a:tc>
                <a:tc>
                  <a:txBody>
                    <a:bodyPr/>
                    <a:lstStyle/>
                    <a:p>
                      <a:r>
                        <a:rPr lang="en-US" b="1" dirty="0" smtClean="0"/>
                        <a:t>           15</a:t>
                      </a:r>
                      <a:endParaRPr lang="en-US" b="1" dirty="0"/>
                    </a:p>
                  </a:txBody>
                  <a:tcPr/>
                </a:tc>
              </a:tr>
              <a:tr h="563880">
                <a:tc>
                  <a:txBody>
                    <a:bodyPr/>
                    <a:lstStyle/>
                    <a:p>
                      <a:endParaRPr lang="en-US" dirty="0"/>
                    </a:p>
                  </a:txBody>
                  <a:tcPr/>
                </a:tc>
                <a:tc>
                  <a:txBody>
                    <a:bodyPr/>
                    <a:lstStyle/>
                    <a:p>
                      <a:r>
                        <a:rPr lang="en-US" b="1" dirty="0" smtClean="0"/>
                        <a:t>           25</a:t>
                      </a:r>
                      <a:endParaRPr lang="en-US" b="1" dirty="0"/>
                    </a:p>
                  </a:txBody>
                  <a:tcPr/>
                </a:tc>
                <a:tc>
                  <a:txBody>
                    <a:bodyPr/>
                    <a:lstStyle/>
                    <a:p>
                      <a:r>
                        <a:rPr lang="en-US" b="1" dirty="0" smtClean="0"/>
                        <a:t>       10</a:t>
                      </a:r>
                      <a:endParaRPr lang="en-US" b="1" dirty="0"/>
                    </a:p>
                  </a:txBody>
                  <a:tcPr/>
                </a:tc>
                <a:tc>
                  <a:txBody>
                    <a:bodyPr/>
                    <a:lstStyle/>
                    <a:p>
                      <a:r>
                        <a:rPr lang="en-US" b="1" dirty="0" smtClean="0"/>
                        <a:t>              5</a:t>
                      </a:r>
                      <a:endParaRPr lang="en-US" b="1" dirty="0"/>
                    </a:p>
                  </a:txBody>
                  <a:tcPr/>
                </a:tc>
              </a:tr>
              <a:tr h="563880">
                <a:tc>
                  <a:txBody>
                    <a:bodyPr/>
                    <a:lstStyle/>
                    <a:p>
                      <a:endParaRPr lang="en-US" dirty="0"/>
                    </a:p>
                  </a:txBody>
                  <a:tcPr/>
                </a:tc>
                <a:tc>
                  <a:txBody>
                    <a:bodyPr/>
                    <a:lstStyle/>
                    <a:p>
                      <a:r>
                        <a:rPr lang="en-US" sz="2000" b="1" smtClean="0"/>
                        <a:t>           65                       </a:t>
                      </a:r>
                      <a:endParaRPr lang="en-US" sz="2000" b="1" dirty="0"/>
                    </a:p>
                  </a:txBody>
                  <a:tcPr/>
                </a:tc>
                <a:tc>
                  <a:txBody>
                    <a:bodyPr/>
                    <a:lstStyle/>
                    <a:p>
                      <a:r>
                        <a:rPr lang="en-US" sz="2000" b="1" dirty="0" smtClean="0"/>
                        <a:t>       60</a:t>
                      </a:r>
                      <a:endParaRPr lang="en-US" sz="2000" b="1" dirty="0"/>
                    </a:p>
                  </a:txBody>
                  <a:tcPr/>
                </a:tc>
                <a:tc>
                  <a:txBody>
                    <a:bodyPr/>
                    <a:lstStyle/>
                    <a:p>
                      <a:r>
                        <a:rPr lang="en-US" sz="2000" b="1" dirty="0" smtClean="0"/>
                        <a:t>            25</a:t>
                      </a:r>
                      <a:endParaRPr lang="en-US" sz="2000" b="1" dirty="0"/>
                    </a:p>
                  </a:txBody>
                  <a:tcPr/>
                </a:tc>
              </a:tr>
            </a:tbl>
          </a:graphicData>
        </a:graphic>
      </p:graphicFrame>
      <p:sp>
        <p:nvSpPr>
          <p:cNvPr id="6" name="TextBox 5"/>
          <p:cNvSpPr txBox="1"/>
          <p:nvPr/>
        </p:nvSpPr>
        <p:spPr>
          <a:xfrm>
            <a:off x="762000" y="3352800"/>
            <a:ext cx="1905000" cy="369332"/>
          </a:xfrm>
          <a:prstGeom prst="rect">
            <a:avLst/>
          </a:prstGeom>
          <a:noFill/>
        </p:spPr>
        <p:txBody>
          <a:bodyPr wrap="square" rtlCol="0">
            <a:spAutoFit/>
          </a:bodyPr>
          <a:lstStyle/>
          <a:p>
            <a:r>
              <a:rPr lang="en-US" b="1" dirty="0" smtClean="0">
                <a:latin typeface="Arial Black" pitchFamily="34" charset="0"/>
              </a:rPr>
              <a:t>JENIS BIMB.</a:t>
            </a:r>
            <a:endParaRPr lang="en-US" b="1" dirty="0">
              <a:latin typeface="Arial Black" pitchFamily="34" charset="0"/>
            </a:endParaRPr>
          </a:p>
        </p:txBody>
      </p:sp>
      <p:sp>
        <p:nvSpPr>
          <p:cNvPr id="7" name="TextBox 6"/>
          <p:cNvSpPr txBox="1"/>
          <p:nvPr/>
        </p:nvSpPr>
        <p:spPr>
          <a:xfrm>
            <a:off x="1447800" y="3886200"/>
            <a:ext cx="683072" cy="461665"/>
          </a:xfrm>
          <a:prstGeom prst="rect">
            <a:avLst/>
          </a:prstGeom>
          <a:noFill/>
        </p:spPr>
        <p:txBody>
          <a:bodyPr wrap="none" rtlCol="0">
            <a:spAutoFit/>
          </a:bodyPr>
          <a:lstStyle/>
          <a:p>
            <a:r>
              <a:rPr lang="en-US" sz="2400" b="1" dirty="0" err="1" smtClean="0"/>
              <a:t>KKp</a:t>
            </a:r>
            <a:endParaRPr lang="en-US" sz="2400" b="1" dirty="0"/>
          </a:p>
        </p:txBody>
      </p:sp>
      <p:sp>
        <p:nvSpPr>
          <p:cNvPr id="8" name="TextBox 7"/>
          <p:cNvSpPr txBox="1"/>
          <p:nvPr/>
        </p:nvSpPr>
        <p:spPr>
          <a:xfrm>
            <a:off x="1447800" y="4495800"/>
            <a:ext cx="772327" cy="523220"/>
          </a:xfrm>
          <a:prstGeom prst="rect">
            <a:avLst/>
          </a:prstGeom>
          <a:noFill/>
        </p:spPr>
        <p:txBody>
          <a:bodyPr wrap="none" rtlCol="0">
            <a:spAutoFit/>
          </a:bodyPr>
          <a:lstStyle/>
          <a:p>
            <a:r>
              <a:rPr lang="en-US" sz="2800" b="1" dirty="0" err="1" smtClean="0"/>
              <a:t>BKp</a:t>
            </a:r>
            <a:endParaRPr lang="en-US" sz="2800" b="1" dirty="0"/>
          </a:p>
        </p:txBody>
      </p:sp>
      <p:sp>
        <p:nvSpPr>
          <p:cNvPr id="9" name="TextBox 8"/>
          <p:cNvSpPr txBox="1"/>
          <p:nvPr/>
        </p:nvSpPr>
        <p:spPr>
          <a:xfrm>
            <a:off x="1447800" y="5105400"/>
            <a:ext cx="795472" cy="461665"/>
          </a:xfrm>
          <a:prstGeom prst="rect">
            <a:avLst/>
          </a:prstGeom>
          <a:noFill/>
        </p:spPr>
        <p:txBody>
          <a:bodyPr wrap="square" rtlCol="0">
            <a:spAutoFit/>
          </a:bodyPr>
          <a:lstStyle/>
          <a:p>
            <a:r>
              <a:rPr lang="en-US" sz="2400" b="1" dirty="0" smtClean="0"/>
              <a:t>LKI</a:t>
            </a:r>
            <a:endParaRPr lang="en-US" sz="2400" b="1" dirty="0"/>
          </a:p>
        </p:txBody>
      </p:sp>
      <p:sp>
        <p:nvSpPr>
          <p:cNvPr id="10" name="TextBox 9"/>
          <p:cNvSpPr txBox="1"/>
          <p:nvPr/>
        </p:nvSpPr>
        <p:spPr>
          <a:xfrm>
            <a:off x="1066800" y="5638800"/>
            <a:ext cx="1266693" cy="461665"/>
          </a:xfrm>
          <a:prstGeom prst="rect">
            <a:avLst/>
          </a:prstGeom>
          <a:noFill/>
        </p:spPr>
        <p:txBody>
          <a:bodyPr wrap="none" rtlCol="0">
            <a:spAutoFit/>
          </a:bodyPr>
          <a:lstStyle/>
          <a:p>
            <a:r>
              <a:rPr lang="en-US" sz="2400" b="1" dirty="0" smtClean="0"/>
              <a:t>JUMLAH</a:t>
            </a:r>
            <a:endParaRPr lang="en-US" sz="2400" b="1" dirty="0"/>
          </a:p>
        </p:txBody>
      </p:sp>
      <p:sp>
        <p:nvSpPr>
          <p:cNvPr id="11" name="TextBox 10"/>
          <p:cNvSpPr txBox="1"/>
          <p:nvPr/>
        </p:nvSpPr>
        <p:spPr>
          <a:xfrm>
            <a:off x="2895600" y="3276600"/>
            <a:ext cx="976138" cy="523220"/>
          </a:xfrm>
          <a:prstGeom prst="rect">
            <a:avLst/>
          </a:prstGeom>
          <a:noFill/>
        </p:spPr>
        <p:txBody>
          <a:bodyPr wrap="square" rtlCol="0">
            <a:spAutoFit/>
          </a:bodyPr>
          <a:lstStyle/>
          <a:p>
            <a:r>
              <a:rPr lang="en-US" sz="2800" b="1" dirty="0" smtClean="0"/>
              <a:t>KOTA </a:t>
            </a:r>
            <a:endParaRPr lang="en-US" sz="2800" b="1" dirty="0"/>
          </a:p>
        </p:txBody>
      </p:sp>
      <p:sp>
        <p:nvSpPr>
          <p:cNvPr id="12" name="TextBox 11"/>
          <p:cNvSpPr txBox="1"/>
          <p:nvPr/>
        </p:nvSpPr>
        <p:spPr>
          <a:xfrm>
            <a:off x="3962400" y="3352800"/>
            <a:ext cx="1447800" cy="369332"/>
          </a:xfrm>
          <a:prstGeom prst="rect">
            <a:avLst/>
          </a:prstGeom>
          <a:noFill/>
        </p:spPr>
        <p:txBody>
          <a:bodyPr wrap="square" rtlCol="0">
            <a:spAutoFit/>
          </a:bodyPr>
          <a:lstStyle/>
          <a:p>
            <a:r>
              <a:rPr lang="en-US" dirty="0" smtClean="0">
                <a:latin typeface="Arial Black" pitchFamily="34" charset="0"/>
              </a:rPr>
              <a:t>PINGGIR</a:t>
            </a:r>
            <a:endParaRPr lang="en-US" dirty="0">
              <a:latin typeface="Arial Black" pitchFamily="34" charset="0"/>
            </a:endParaRPr>
          </a:p>
        </p:txBody>
      </p:sp>
      <p:sp>
        <p:nvSpPr>
          <p:cNvPr id="13" name="TextBox 12"/>
          <p:cNvSpPr txBox="1"/>
          <p:nvPr/>
        </p:nvSpPr>
        <p:spPr>
          <a:xfrm>
            <a:off x="5562600" y="3352800"/>
            <a:ext cx="854336" cy="461665"/>
          </a:xfrm>
          <a:prstGeom prst="rect">
            <a:avLst/>
          </a:prstGeom>
          <a:noFill/>
        </p:spPr>
        <p:txBody>
          <a:bodyPr wrap="none" rtlCol="0">
            <a:spAutoFit/>
          </a:bodyPr>
          <a:lstStyle/>
          <a:p>
            <a:r>
              <a:rPr lang="en-US" sz="2400" b="1" dirty="0" smtClean="0"/>
              <a:t>DESA</a:t>
            </a:r>
            <a:endParaRPr lang="en-US" sz="2400" b="1" dirty="0"/>
          </a:p>
        </p:txBody>
      </p:sp>
      <p:graphicFrame>
        <p:nvGraphicFramePr>
          <p:cNvPr id="15" name="Table 14"/>
          <p:cNvGraphicFramePr>
            <a:graphicFrameLocks noGrp="1"/>
          </p:cNvGraphicFramePr>
          <p:nvPr/>
        </p:nvGraphicFramePr>
        <p:xfrm>
          <a:off x="7010400" y="3276600"/>
          <a:ext cx="1524000" cy="2834640"/>
        </p:xfrm>
        <a:graphic>
          <a:graphicData uri="http://schemas.openxmlformats.org/drawingml/2006/table">
            <a:tbl>
              <a:tblPr firstRow="1" bandRow="1">
                <a:tableStyleId>{5C22544A-7EE6-4342-B048-85BDC9FD1C3A}</a:tableStyleId>
              </a:tblPr>
              <a:tblGrid>
                <a:gridCol w="1524000"/>
              </a:tblGrid>
              <a:tr h="563880">
                <a:tc>
                  <a:txBody>
                    <a:bodyPr/>
                    <a:lstStyle/>
                    <a:p>
                      <a:pPr algn="ctr"/>
                      <a:r>
                        <a:rPr lang="en-US" sz="2400" b="1" dirty="0" smtClean="0">
                          <a:solidFill>
                            <a:schemeClr val="tx1"/>
                          </a:solidFill>
                        </a:rPr>
                        <a:t>JUMLAH</a:t>
                      </a:r>
                      <a:endParaRPr lang="en-US" sz="2400" b="1" dirty="0">
                        <a:solidFill>
                          <a:schemeClr val="tx1"/>
                        </a:solidFill>
                      </a:endParaRPr>
                    </a:p>
                  </a:txBody>
                  <a:tcPr anchor="ctr"/>
                </a:tc>
              </a:tr>
              <a:tr h="579120">
                <a:tc>
                  <a:txBody>
                    <a:bodyPr/>
                    <a:lstStyle/>
                    <a:p>
                      <a:r>
                        <a:rPr lang="en-US" sz="2000" b="1" dirty="0" smtClean="0"/>
                        <a:t>       60</a:t>
                      </a:r>
                      <a:endParaRPr lang="en-US" sz="2000" b="1" dirty="0"/>
                    </a:p>
                  </a:txBody>
                  <a:tcPr/>
                </a:tc>
              </a:tr>
              <a:tr h="563880">
                <a:tc>
                  <a:txBody>
                    <a:bodyPr/>
                    <a:lstStyle/>
                    <a:p>
                      <a:r>
                        <a:rPr lang="en-US" sz="2000" b="1" dirty="0" smtClean="0"/>
                        <a:t>       50</a:t>
                      </a:r>
                      <a:endParaRPr lang="en-US" sz="2000" b="1" dirty="0"/>
                    </a:p>
                  </a:txBody>
                  <a:tcPr/>
                </a:tc>
              </a:tr>
              <a:tr h="563880">
                <a:tc>
                  <a:txBody>
                    <a:bodyPr/>
                    <a:lstStyle/>
                    <a:p>
                      <a:r>
                        <a:rPr lang="en-US" sz="2000" b="1" dirty="0" smtClean="0"/>
                        <a:t>       40</a:t>
                      </a:r>
                      <a:endParaRPr lang="en-US" sz="2000" b="1" dirty="0"/>
                    </a:p>
                  </a:txBody>
                  <a:tcPr/>
                </a:tc>
              </a:tr>
              <a:tr h="563880">
                <a:tc>
                  <a:txBody>
                    <a:bodyPr/>
                    <a:lstStyle/>
                    <a:p>
                      <a:r>
                        <a:rPr lang="en-US" sz="2000" b="1" dirty="0" smtClean="0"/>
                        <a:t>      150</a:t>
                      </a:r>
                      <a:endParaRPr lang="en-US" sz="2000" b="1" dirty="0"/>
                    </a:p>
                  </a:txBody>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Autofit/>
          </a:bodyPr>
          <a:lstStyle/>
          <a:p>
            <a:r>
              <a:rPr lang="en-US" sz="3600" dirty="0" smtClean="0">
                <a:latin typeface="Arial Black" pitchFamily="34" charset="0"/>
              </a:rPr>
              <a:t>LANGKAH MENCARI FREKUENSI YG DIHARAPKAN</a:t>
            </a:r>
            <a:endParaRPr lang="en-US" sz="3600" dirty="0">
              <a:latin typeface="Arial Black" pitchFamily="34" charset="0"/>
            </a:endParaRPr>
          </a:p>
        </p:txBody>
      </p:sp>
      <p:sp>
        <p:nvSpPr>
          <p:cNvPr id="3" name="Content Placeholder 2"/>
          <p:cNvSpPr>
            <a:spLocks noGrp="1"/>
          </p:cNvSpPr>
          <p:nvPr>
            <p:ph idx="1"/>
          </p:nvPr>
        </p:nvSpPr>
        <p:spPr/>
        <p:txBody>
          <a:bodyPr/>
          <a:lstStyle/>
          <a:p>
            <a:r>
              <a:rPr lang="en-US" dirty="0" smtClean="0"/>
              <a:t>UNTUK MENCARI </a:t>
            </a:r>
            <a:r>
              <a:rPr lang="en-US" dirty="0" err="1" smtClean="0"/>
              <a:t>Fh</a:t>
            </a:r>
            <a:r>
              <a:rPr lang="en-US" dirty="0" smtClean="0"/>
              <a:t> LANGKAHNYA SEBAGAI BERIKUT:  </a:t>
            </a:r>
            <a:r>
              <a:rPr lang="en-US" dirty="0" err="1" smtClean="0"/>
              <a:t>Fh</a:t>
            </a:r>
            <a:r>
              <a:rPr lang="en-US" dirty="0" smtClean="0"/>
              <a:t> 1.1 = JUMLAH KATEGORI x JUMLAH YANG MENDAPAT JENIS </a:t>
            </a:r>
            <a:r>
              <a:rPr lang="en-US" dirty="0" err="1" smtClean="0"/>
              <a:t>KKp</a:t>
            </a:r>
            <a:r>
              <a:rPr lang="en-US" dirty="0" smtClean="0"/>
              <a:t> DIBAGI JUMLAH TOTAL:</a:t>
            </a:r>
          </a:p>
          <a:p>
            <a:r>
              <a:rPr lang="en-US" dirty="0" err="1" smtClean="0"/>
              <a:t>Fh</a:t>
            </a:r>
            <a:r>
              <a:rPr lang="en-US" dirty="0" smtClean="0"/>
              <a:t> 1.1 =  60 x 65/150 = 26</a:t>
            </a:r>
          </a:p>
          <a:p>
            <a:r>
              <a:rPr lang="en-US" dirty="0" err="1" smtClean="0"/>
              <a:t>Fh</a:t>
            </a:r>
            <a:r>
              <a:rPr lang="en-US" dirty="0" smtClean="0"/>
              <a:t> 1.2 =   60 X 60/150 = 24</a:t>
            </a:r>
          </a:p>
          <a:p>
            <a:r>
              <a:rPr lang="en-US" dirty="0" err="1" smtClean="0"/>
              <a:t>Fh</a:t>
            </a:r>
            <a:r>
              <a:rPr lang="en-US" dirty="0" smtClean="0"/>
              <a:t> 1.3 =   60 X 25/150 = 10</a:t>
            </a:r>
          </a:p>
          <a:p>
            <a:r>
              <a:rPr lang="en-US" dirty="0" smtClean="0"/>
              <a:t>COBA CARI </a:t>
            </a:r>
            <a:r>
              <a:rPr lang="en-US" dirty="0" err="1" smtClean="0"/>
              <a:t>Fh</a:t>
            </a:r>
            <a:r>
              <a:rPr lang="en-US" dirty="0" smtClean="0"/>
              <a:t> 2.1 </a:t>
            </a:r>
            <a:r>
              <a:rPr lang="en-US" dirty="0" err="1" smtClean="0"/>
              <a:t>dan</a:t>
            </a:r>
            <a:r>
              <a:rPr lang="en-US" dirty="0" smtClean="0"/>
              <a:t> </a:t>
            </a:r>
            <a:r>
              <a:rPr lang="en-US" dirty="0" err="1" smtClean="0"/>
              <a:t>selanjutnya</a:t>
            </a:r>
            <a:r>
              <a:rPr lang="en-US" dirty="0" smtClean="0"/>
              <a:t>.</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p:spPr>
        <p:txBody>
          <a:bodyPr>
            <a:normAutofit fontScale="90000"/>
          </a:bodyPr>
          <a:lstStyle/>
          <a:p>
            <a:r>
              <a:rPr lang="en-US" dirty="0" err="1" smtClean="0">
                <a:latin typeface="Arial Black" pitchFamily="34" charset="0"/>
              </a:rPr>
              <a:t>Jumlah</a:t>
            </a:r>
            <a:r>
              <a:rPr lang="en-US" dirty="0" smtClean="0">
                <a:latin typeface="Arial Black" pitchFamily="34" charset="0"/>
              </a:rPr>
              <a:t> </a:t>
            </a:r>
            <a:r>
              <a:rPr lang="en-US" dirty="0" err="1" smtClean="0">
                <a:latin typeface="Arial Black" pitchFamily="34" charset="0"/>
              </a:rPr>
              <a:t>Frekuensi</a:t>
            </a:r>
            <a:r>
              <a:rPr lang="en-US" dirty="0" smtClean="0">
                <a:latin typeface="Arial Black" pitchFamily="34" charset="0"/>
              </a:rPr>
              <a:t> </a:t>
            </a:r>
            <a:r>
              <a:rPr lang="en-US" dirty="0" err="1" smtClean="0">
                <a:latin typeface="Arial Black" pitchFamily="34" charset="0"/>
              </a:rPr>
              <a:t>Harapan</a:t>
            </a:r>
            <a:r>
              <a:rPr lang="en-US" dirty="0" smtClean="0">
                <a:latin typeface="Arial Black" pitchFamily="34" charset="0"/>
              </a:rPr>
              <a:t> (</a:t>
            </a:r>
            <a:r>
              <a:rPr lang="en-US" dirty="0" err="1" smtClean="0">
                <a:latin typeface="Arial Black" pitchFamily="34" charset="0"/>
              </a:rPr>
              <a:t>fh</a:t>
            </a:r>
            <a:r>
              <a:rPr lang="en-US" dirty="0" smtClean="0">
                <a:latin typeface="Arial Black" pitchFamily="34" charset="0"/>
              </a:rPr>
              <a:t>)</a:t>
            </a:r>
            <a:endParaRPr lang="en-US" dirty="0">
              <a:latin typeface="Arial Black" pitchFamily="34" charset="0"/>
            </a:endParaRPr>
          </a:p>
        </p:txBody>
      </p:sp>
      <p:sp>
        <p:nvSpPr>
          <p:cNvPr id="3" name="Content Placeholder 2"/>
          <p:cNvSpPr>
            <a:spLocks noGrp="1"/>
          </p:cNvSpPr>
          <p:nvPr>
            <p:ph idx="1"/>
          </p:nvPr>
        </p:nvSpPr>
        <p:spPr/>
        <p:txBody>
          <a:bodyPr/>
          <a:lstStyle/>
          <a:p>
            <a:r>
              <a:rPr lang="en-US" b="1" dirty="0" smtClean="0"/>
              <a:t>SAMPELNYA DAPAT TERDIRI DARI 3 JENIS BIMBINGAN DAN TIAP JENIS TERDAPAT  TIGA KATEGORI ATAU LEBIH. CONTOH SBB:</a:t>
            </a:r>
            <a:endParaRPr lang="en-US" b="1" dirty="0"/>
          </a:p>
        </p:txBody>
      </p:sp>
      <p:graphicFrame>
        <p:nvGraphicFramePr>
          <p:cNvPr id="5" name="Table 4"/>
          <p:cNvGraphicFramePr>
            <a:graphicFrameLocks noGrp="1"/>
          </p:cNvGraphicFramePr>
          <p:nvPr>
            <p:extLst>
              <p:ext uri="{D42A27DB-BD31-4B8C-83A1-F6EECF244321}">
                <p14:modId xmlns:p14="http://schemas.microsoft.com/office/powerpoint/2010/main" val="163569533"/>
              </p:ext>
            </p:extLst>
          </p:nvPr>
        </p:nvGraphicFramePr>
        <p:xfrm>
          <a:off x="762000" y="3276600"/>
          <a:ext cx="6172200" cy="2819400"/>
        </p:xfrm>
        <a:graphic>
          <a:graphicData uri="http://schemas.openxmlformats.org/drawingml/2006/table">
            <a:tbl>
              <a:tblPr firstRow="1" bandRow="1">
                <a:tableStyleId>{5C22544A-7EE6-4342-B048-85BDC9FD1C3A}</a:tableStyleId>
              </a:tblPr>
              <a:tblGrid>
                <a:gridCol w="1752600"/>
                <a:gridCol w="1341967"/>
                <a:gridCol w="1401233"/>
                <a:gridCol w="1676400"/>
              </a:tblGrid>
              <a:tr h="56388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563880">
                <a:tc>
                  <a:txBody>
                    <a:bodyPr/>
                    <a:lstStyle/>
                    <a:p>
                      <a:endParaRPr lang="en-US"/>
                    </a:p>
                  </a:txBody>
                  <a:tcPr/>
                </a:tc>
                <a:tc>
                  <a:txBody>
                    <a:bodyPr/>
                    <a:lstStyle/>
                    <a:p>
                      <a:r>
                        <a:rPr lang="en-US" b="1" dirty="0" smtClean="0"/>
                        <a:t>           26</a:t>
                      </a:r>
                      <a:endParaRPr lang="en-US" b="1" dirty="0"/>
                    </a:p>
                  </a:txBody>
                  <a:tcPr/>
                </a:tc>
                <a:tc>
                  <a:txBody>
                    <a:bodyPr/>
                    <a:lstStyle/>
                    <a:p>
                      <a:r>
                        <a:rPr lang="en-US" b="1" dirty="0" smtClean="0"/>
                        <a:t>       24</a:t>
                      </a:r>
                      <a:endParaRPr lang="en-US" b="1" dirty="0"/>
                    </a:p>
                  </a:txBody>
                  <a:tcPr/>
                </a:tc>
                <a:tc>
                  <a:txBody>
                    <a:bodyPr/>
                    <a:lstStyle/>
                    <a:p>
                      <a:r>
                        <a:rPr lang="en-US" b="1" dirty="0" smtClean="0"/>
                        <a:t>           </a:t>
                      </a:r>
                      <a:r>
                        <a:rPr lang="en-US" b="1" baseline="0" dirty="0" smtClean="0"/>
                        <a:t> 10</a:t>
                      </a:r>
                      <a:endParaRPr lang="en-US" b="1" dirty="0"/>
                    </a:p>
                  </a:txBody>
                  <a:tcPr/>
                </a:tc>
              </a:tr>
              <a:tr h="563880">
                <a:tc>
                  <a:txBody>
                    <a:bodyPr/>
                    <a:lstStyle/>
                    <a:p>
                      <a:endParaRPr lang="en-US" dirty="0"/>
                    </a:p>
                  </a:txBody>
                  <a:tcPr/>
                </a:tc>
                <a:tc>
                  <a:txBody>
                    <a:bodyPr/>
                    <a:lstStyle/>
                    <a:p>
                      <a:r>
                        <a:rPr lang="en-US" b="1" dirty="0" smtClean="0"/>
                        <a:t>           21,67</a:t>
                      </a:r>
                      <a:endParaRPr lang="en-US" b="1" dirty="0"/>
                    </a:p>
                  </a:txBody>
                  <a:tcPr/>
                </a:tc>
                <a:tc>
                  <a:txBody>
                    <a:bodyPr/>
                    <a:lstStyle/>
                    <a:p>
                      <a:r>
                        <a:rPr lang="en-US" b="1" dirty="0" smtClean="0"/>
                        <a:t>       20</a:t>
                      </a:r>
                      <a:endParaRPr lang="en-US" b="1" dirty="0"/>
                    </a:p>
                  </a:txBody>
                  <a:tcPr/>
                </a:tc>
                <a:tc>
                  <a:txBody>
                    <a:bodyPr/>
                    <a:lstStyle/>
                    <a:p>
                      <a:r>
                        <a:rPr lang="en-US" b="1" dirty="0" smtClean="0"/>
                        <a:t>           8,33</a:t>
                      </a:r>
                      <a:endParaRPr lang="en-US" b="1" dirty="0"/>
                    </a:p>
                  </a:txBody>
                  <a:tcPr/>
                </a:tc>
              </a:tr>
              <a:tr h="563880">
                <a:tc>
                  <a:txBody>
                    <a:bodyPr/>
                    <a:lstStyle/>
                    <a:p>
                      <a:endParaRPr lang="en-US" dirty="0"/>
                    </a:p>
                  </a:txBody>
                  <a:tcPr/>
                </a:tc>
                <a:tc>
                  <a:txBody>
                    <a:bodyPr/>
                    <a:lstStyle/>
                    <a:p>
                      <a:r>
                        <a:rPr lang="en-US" b="1" dirty="0" smtClean="0"/>
                        <a:t>           17,33</a:t>
                      </a:r>
                      <a:endParaRPr lang="en-US" b="1" dirty="0"/>
                    </a:p>
                  </a:txBody>
                  <a:tcPr/>
                </a:tc>
                <a:tc>
                  <a:txBody>
                    <a:bodyPr/>
                    <a:lstStyle/>
                    <a:p>
                      <a:r>
                        <a:rPr lang="en-US" b="1" dirty="0" smtClean="0"/>
                        <a:t>       16</a:t>
                      </a:r>
                      <a:endParaRPr lang="en-US" b="1" dirty="0"/>
                    </a:p>
                  </a:txBody>
                  <a:tcPr/>
                </a:tc>
                <a:tc>
                  <a:txBody>
                    <a:bodyPr/>
                    <a:lstStyle/>
                    <a:p>
                      <a:r>
                        <a:rPr lang="en-US" b="1" dirty="0" smtClean="0"/>
                        <a:t>              6,67</a:t>
                      </a:r>
                      <a:endParaRPr lang="en-US" b="1" dirty="0"/>
                    </a:p>
                  </a:txBody>
                  <a:tcPr/>
                </a:tc>
              </a:tr>
              <a:tr h="563880">
                <a:tc>
                  <a:txBody>
                    <a:bodyPr/>
                    <a:lstStyle/>
                    <a:p>
                      <a:endParaRPr lang="en-US" dirty="0"/>
                    </a:p>
                  </a:txBody>
                  <a:tcPr/>
                </a:tc>
                <a:tc>
                  <a:txBody>
                    <a:bodyPr/>
                    <a:lstStyle/>
                    <a:p>
                      <a:r>
                        <a:rPr lang="en-US" sz="2000" b="1" smtClean="0"/>
                        <a:t>           65                       </a:t>
                      </a:r>
                      <a:endParaRPr lang="en-US" sz="2000" b="1" dirty="0"/>
                    </a:p>
                  </a:txBody>
                  <a:tcPr/>
                </a:tc>
                <a:tc>
                  <a:txBody>
                    <a:bodyPr/>
                    <a:lstStyle/>
                    <a:p>
                      <a:r>
                        <a:rPr lang="en-US" sz="2000" b="1" dirty="0" smtClean="0"/>
                        <a:t>       60</a:t>
                      </a:r>
                      <a:endParaRPr lang="en-US" sz="2000" b="1" dirty="0"/>
                    </a:p>
                  </a:txBody>
                  <a:tcPr/>
                </a:tc>
                <a:tc>
                  <a:txBody>
                    <a:bodyPr/>
                    <a:lstStyle/>
                    <a:p>
                      <a:r>
                        <a:rPr lang="en-US" sz="2000" b="1" dirty="0" smtClean="0"/>
                        <a:t>            25</a:t>
                      </a:r>
                      <a:endParaRPr lang="en-US" sz="2000" b="1" dirty="0"/>
                    </a:p>
                  </a:txBody>
                  <a:tcPr/>
                </a:tc>
              </a:tr>
            </a:tbl>
          </a:graphicData>
        </a:graphic>
      </p:graphicFrame>
      <p:sp>
        <p:nvSpPr>
          <p:cNvPr id="6" name="TextBox 5"/>
          <p:cNvSpPr txBox="1"/>
          <p:nvPr/>
        </p:nvSpPr>
        <p:spPr>
          <a:xfrm>
            <a:off x="762000" y="3352800"/>
            <a:ext cx="1905000" cy="369332"/>
          </a:xfrm>
          <a:prstGeom prst="rect">
            <a:avLst/>
          </a:prstGeom>
          <a:noFill/>
        </p:spPr>
        <p:txBody>
          <a:bodyPr wrap="square" rtlCol="0">
            <a:spAutoFit/>
          </a:bodyPr>
          <a:lstStyle/>
          <a:p>
            <a:r>
              <a:rPr lang="en-US" b="1" dirty="0" smtClean="0">
                <a:latin typeface="Arial Black" pitchFamily="34" charset="0"/>
              </a:rPr>
              <a:t>JENIS BIMB.</a:t>
            </a:r>
            <a:endParaRPr lang="en-US" b="1" dirty="0">
              <a:latin typeface="Arial Black" pitchFamily="34" charset="0"/>
            </a:endParaRPr>
          </a:p>
        </p:txBody>
      </p:sp>
      <p:sp>
        <p:nvSpPr>
          <p:cNvPr id="7" name="TextBox 6"/>
          <p:cNvSpPr txBox="1"/>
          <p:nvPr/>
        </p:nvSpPr>
        <p:spPr>
          <a:xfrm>
            <a:off x="1447800" y="3886200"/>
            <a:ext cx="683072" cy="461665"/>
          </a:xfrm>
          <a:prstGeom prst="rect">
            <a:avLst/>
          </a:prstGeom>
          <a:noFill/>
        </p:spPr>
        <p:txBody>
          <a:bodyPr wrap="none" rtlCol="0">
            <a:spAutoFit/>
          </a:bodyPr>
          <a:lstStyle/>
          <a:p>
            <a:r>
              <a:rPr lang="en-US" sz="2400" b="1" dirty="0" err="1" smtClean="0"/>
              <a:t>KKp</a:t>
            </a:r>
            <a:endParaRPr lang="en-US" sz="2400" b="1" dirty="0"/>
          </a:p>
        </p:txBody>
      </p:sp>
      <p:sp>
        <p:nvSpPr>
          <p:cNvPr id="8" name="TextBox 7"/>
          <p:cNvSpPr txBox="1"/>
          <p:nvPr/>
        </p:nvSpPr>
        <p:spPr>
          <a:xfrm>
            <a:off x="1447800" y="4495800"/>
            <a:ext cx="772327" cy="523220"/>
          </a:xfrm>
          <a:prstGeom prst="rect">
            <a:avLst/>
          </a:prstGeom>
          <a:noFill/>
        </p:spPr>
        <p:txBody>
          <a:bodyPr wrap="none" rtlCol="0">
            <a:spAutoFit/>
          </a:bodyPr>
          <a:lstStyle/>
          <a:p>
            <a:r>
              <a:rPr lang="en-US" sz="2800" b="1" dirty="0" err="1" smtClean="0"/>
              <a:t>BKp</a:t>
            </a:r>
            <a:endParaRPr lang="en-US" sz="2800" b="1" dirty="0"/>
          </a:p>
        </p:txBody>
      </p:sp>
      <p:sp>
        <p:nvSpPr>
          <p:cNvPr id="9" name="TextBox 8"/>
          <p:cNvSpPr txBox="1"/>
          <p:nvPr/>
        </p:nvSpPr>
        <p:spPr>
          <a:xfrm>
            <a:off x="1447800" y="5105400"/>
            <a:ext cx="795472" cy="461665"/>
          </a:xfrm>
          <a:prstGeom prst="rect">
            <a:avLst/>
          </a:prstGeom>
          <a:noFill/>
        </p:spPr>
        <p:txBody>
          <a:bodyPr wrap="square" rtlCol="0">
            <a:spAutoFit/>
          </a:bodyPr>
          <a:lstStyle/>
          <a:p>
            <a:r>
              <a:rPr lang="en-US" sz="2400" b="1" dirty="0" smtClean="0"/>
              <a:t>LKI</a:t>
            </a:r>
            <a:endParaRPr lang="en-US" sz="2400" b="1" dirty="0"/>
          </a:p>
        </p:txBody>
      </p:sp>
      <p:sp>
        <p:nvSpPr>
          <p:cNvPr id="10" name="TextBox 9"/>
          <p:cNvSpPr txBox="1"/>
          <p:nvPr/>
        </p:nvSpPr>
        <p:spPr>
          <a:xfrm>
            <a:off x="1066800" y="5638800"/>
            <a:ext cx="1266693" cy="461665"/>
          </a:xfrm>
          <a:prstGeom prst="rect">
            <a:avLst/>
          </a:prstGeom>
          <a:noFill/>
        </p:spPr>
        <p:txBody>
          <a:bodyPr wrap="none" rtlCol="0">
            <a:spAutoFit/>
          </a:bodyPr>
          <a:lstStyle/>
          <a:p>
            <a:r>
              <a:rPr lang="en-US" sz="2400" b="1" dirty="0" smtClean="0"/>
              <a:t>JUMLAH</a:t>
            </a:r>
            <a:endParaRPr lang="en-US" sz="2400" b="1" dirty="0"/>
          </a:p>
        </p:txBody>
      </p:sp>
      <p:sp>
        <p:nvSpPr>
          <p:cNvPr id="11" name="TextBox 10"/>
          <p:cNvSpPr txBox="1"/>
          <p:nvPr/>
        </p:nvSpPr>
        <p:spPr>
          <a:xfrm>
            <a:off x="2895600" y="3276600"/>
            <a:ext cx="976138" cy="523220"/>
          </a:xfrm>
          <a:prstGeom prst="rect">
            <a:avLst/>
          </a:prstGeom>
          <a:noFill/>
        </p:spPr>
        <p:txBody>
          <a:bodyPr wrap="square" rtlCol="0">
            <a:spAutoFit/>
          </a:bodyPr>
          <a:lstStyle/>
          <a:p>
            <a:r>
              <a:rPr lang="en-US" sz="2800" b="1" dirty="0" smtClean="0"/>
              <a:t>KOTA </a:t>
            </a:r>
            <a:endParaRPr lang="en-US" sz="2800" b="1" dirty="0"/>
          </a:p>
        </p:txBody>
      </p:sp>
      <p:sp>
        <p:nvSpPr>
          <p:cNvPr id="12" name="TextBox 11"/>
          <p:cNvSpPr txBox="1"/>
          <p:nvPr/>
        </p:nvSpPr>
        <p:spPr>
          <a:xfrm>
            <a:off x="3962400" y="3352800"/>
            <a:ext cx="1447800" cy="369332"/>
          </a:xfrm>
          <a:prstGeom prst="rect">
            <a:avLst/>
          </a:prstGeom>
          <a:noFill/>
        </p:spPr>
        <p:txBody>
          <a:bodyPr wrap="square" rtlCol="0">
            <a:spAutoFit/>
          </a:bodyPr>
          <a:lstStyle/>
          <a:p>
            <a:r>
              <a:rPr lang="en-US" dirty="0" smtClean="0">
                <a:latin typeface="Arial Black" pitchFamily="34" charset="0"/>
              </a:rPr>
              <a:t>PINGGIR</a:t>
            </a:r>
            <a:endParaRPr lang="en-US" dirty="0">
              <a:latin typeface="Arial Black" pitchFamily="34" charset="0"/>
            </a:endParaRPr>
          </a:p>
        </p:txBody>
      </p:sp>
      <p:sp>
        <p:nvSpPr>
          <p:cNvPr id="13" name="TextBox 12"/>
          <p:cNvSpPr txBox="1"/>
          <p:nvPr/>
        </p:nvSpPr>
        <p:spPr>
          <a:xfrm>
            <a:off x="5562600" y="3352800"/>
            <a:ext cx="854336" cy="461665"/>
          </a:xfrm>
          <a:prstGeom prst="rect">
            <a:avLst/>
          </a:prstGeom>
          <a:noFill/>
        </p:spPr>
        <p:txBody>
          <a:bodyPr wrap="none" rtlCol="0">
            <a:spAutoFit/>
          </a:bodyPr>
          <a:lstStyle/>
          <a:p>
            <a:r>
              <a:rPr lang="en-US" sz="2400" b="1" dirty="0" smtClean="0"/>
              <a:t>DESA</a:t>
            </a:r>
            <a:endParaRPr lang="en-US" sz="2400" b="1" dirty="0"/>
          </a:p>
        </p:txBody>
      </p:sp>
      <p:graphicFrame>
        <p:nvGraphicFramePr>
          <p:cNvPr id="15" name="Table 14"/>
          <p:cNvGraphicFramePr>
            <a:graphicFrameLocks noGrp="1"/>
          </p:cNvGraphicFramePr>
          <p:nvPr/>
        </p:nvGraphicFramePr>
        <p:xfrm>
          <a:off x="7010400" y="3276600"/>
          <a:ext cx="1524000" cy="2834640"/>
        </p:xfrm>
        <a:graphic>
          <a:graphicData uri="http://schemas.openxmlformats.org/drawingml/2006/table">
            <a:tbl>
              <a:tblPr firstRow="1" bandRow="1">
                <a:tableStyleId>{5C22544A-7EE6-4342-B048-85BDC9FD1C3A}</a:tableStyleId>
              </a:tblPr>
              <a:tblGrid>
                <a:gridCol w="1524000"/>
              </a:tblGrid>
              <a:tr h="563880">
                <a:tc>
                  <a:txBody>
                    <a:bodyPr/>
                    <a:lstStyle/>
                    <a:p>
                      <a:pPr algn="ctr"/>
                      <a:r>
                        <a:rPr lang="en-US" sz="2400" b="1" dirty="0" smtClean="0">
                          <a:solidFill>
                            <a:schemeClr val="tx1"/>
                          </a:solidFill>
                        </a:rPr>
                        <a:t>JUMLAH</a:t>
                      </a:r>
                      <a:endParaRPr lang="en-US" sz="2400" b="1" dirty="0">
                        <a:solidFill>
                          <a:schemeClr val="tx1"/>
                        </a:solidFill>
                      </a:endParaRPr>
                    </a:p>
                  </a:txBody>
                  <a:tcPr anchor="ctr"/>
                </a:tc>
              </a:tr>
              <a:tr h="579120">
                <a:tc>
                  <a:txBody>
                    <a:bodyPr/>
                    <a:lstStyle/>
                    <a:p>
                      <a:r>
                        <a:rPr lang="en-US" sz="2000" b="1" dirty="0" smtClean="0"/>
                        <a:t>       60</a:t>
                      </a:r>
                      <a:endParaRPr lang="en-US" sz="2000" b="1" dirty="0"/>
                    </a:p>
                  </a:txBody>
                  <a:tcPr/>
                </a:tc>
              </a:tr>
              <a:tr h="563880">
                <a:tc>
                  <a:txBody>
                    <a:bodyPr/>
                    <a:lstStyle/>
                    <a:p>
                      <a:r>
                        <a:rPr lang="en-US" sz="2000" b="1" dirty="0" smtClean="0"/>
                        <a:t>       50</a:t>
                      </a:r>
                      <a:endParaRPr lang="en-US" sz="2000" b="1" dirty="0"/>
                    </a:p>
                  </a:txBody>
                  <a:tcPr/>
                </a:tc>
              </a:tr>
              <a:tr h="563880">
                <a:tc>
                  <a:txBody>
                    <a:bodyPr/>
                    <a:lstStyle/>
                    <a:p>
                      <a:r>
                        <a:rPr lang="en-US" sz="2000" b="1" dirty="0" smtClean="0"/>
                        <a:t>       40</a:t>
                      </a:r>
                      <a:endParaRPr lang="en-US" sz="2000" b="1" dirty="0"/>
                    </a:p>
                  </a:txBody>
                  <a:tcPr/>
                </a:tc>
              </a:tr>
              <a:tr h="563880">
                <a:tc>
                  <a:txBody>
                    <a:bodyPr/>
                    <a:lstStyle/>
                    <a:p>
                      <a:r>
                        <a:rPr lang="en-US" sz="2000" b="1" dirty="0" smtClean="0"/>
                        <a:t>      150</a:t>
                      </a:r>
                      <a:endParaRPr lang="en-US" sz="2000" b="1" dirty="0"/>
                    </a:p>
                  </a:txBody>
                  <a:tcPr/>
                </a:tc>
              </a:tr>
            </a:tbl>
          </a:graphicData>
        </a:graphic>
      </p:graphicFrame>
    </p:spTree>
    <p:extLst>
      <p:ext uri="{BB962C8B-B14F-4D97-AF65-F5344CB8AC3E}">
        <p14:creationId xmlns:p14="http://schemas.microsoft.com/office/powerpoint/2010/main" val="12288098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a:solidFill>
            <a:srgbClr val="FFFF00"/>
          </a:solidFill>
        </p:spPr>
        <p:txBody>
          <a:bodyPr/>
          <a:lstStyle/>
          <a:p>
            <a:r>
              <a:rPr lang="en-US" dirty="0" smtClean="0">
                <a:latin typeface="Arial Black" pitchFamily="34" charset="0"/>
              </a:rPr>
              <a:t>LANJUTAN</a:t>
            </a:r>
            <a:endParaRPr lang="en-US" dirty="0">
              <a:latin typeface="Arial Black"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34718864"/>
              </p:ext>
            </p:extLst>
          </p:nvPr>
        </p:nvGraphicFramePr>
        <p:xfrm>
          <a:off x="457200" y="1828800"/>
          <a:ext cx="8229600" cy="1849120"/>
        </p:xfrm>
        <a:graphic>
          <a:graphicData uri="http://schemas.openxmlformats.org/drawingml/2006/table">
            <a:tbl>
              <a:tblPr firstRow="1" bandRow="1">
                <a:tableStyleId>{5C22544A-7EE6-4342-B048-85BDC9FD1C3A}</a:tableStyleId>
              </a:tblPr>
              <a:tblGrid>
                <a:gridCol w="1371600"/>
                <a:gridCol w="1371600"/>
                <a:gridCol w="1371600"/>
                <a:gridCol w="1371600"/>
                <a:gridCol w="1371600"/>
                <a:gridCol w="1371600"/>
              </a:tblGrid>
              <a:tr h="370840">
                <a:tc>
                  <a:txBody>
                    <a:bodyPr/>
                    <a:lstStyle/>
                    <a:p>
                      <a:r>
                        <a:rPr lang="en-US" dirty="0" smtClean="0"/>
                        <a:t>  JENIS BIM.</a:t>
                      </a:r>
                      <a:endParaRPr lang="en-US" dirty="0"/>
                    </a:p>
                  </a:txBody>
                  <a:tcPr/>
                </a:tc>
                <a:tc>
                  <a:txBody>
                    <a:bodyPr/>
                    <a:lstStyle/>
                    <a:p>
                      <a:r>
                        <a:rPr lang="en-US" dirty="0" smtClean="0"/>
                        <a:t>  LETAK</a:t>
                      </a:r>
                      <a:endParaRPr lang="en-US" dirty="0"/>
                    </a:p>
                  </a:txBody>
                  <a:tcPr/>
                </a:tc>
                <a:tc>
                  <a:txBody>
                    <a:bodyPr/>
                    <a:lstStyle/>
                    <a:p>
                      <a:r>
                        <a:rPr lang="en-US" dirty="0" smtClean="0"/>
                        <a:t>       </a:t>
                      </a:r>
                      <a:r>
                        <a:rPr lang="en-US" dirty="0" err="1" smtClean="0"/>
                        <a:t>fo</a:t>
                      </a:r>
                      <a:endParaRPr lang="en-US" dirty="0"/>
                    </a:p>
                  </a:txBody>
                  <a:tcPr/>
                </a:tc>
                <a:tc>
                  <a:txBody>
                    <a:bodyPr/>
                    <a:lstStyle/>
                    <a:p>
                      <a:r>
                        <a:rPr lang="en-US" dirty="0" smtClean="0"/>
                        <a:t>      </a:t>
                      </a:r>
                      <a:r>
                        <a:rPr lang="en-US" dirty="0" err="1" smtClean="0"/>
                        <a:t>fh</a:t>
                      </a:r>
                      <a:r>
                        <a:rPr lang="en-US" dirty="0" smtClean="0"/>
                        <a:t>  </a:t>
                      </a:r>
                      <a:endParaRPr lang="en-US" dirty="0"/>
                    </a:p>
                  </a:txBody>
                  <a:tcPr/>
                </a:tc>
                <a:tc>
                  <a:txBody>
                    <a:bodyPr/>
                    <a:lstStyle/>
                    <a:p>
                      <a:r>
                        <a:rPr lang="en-US" dirty="0" smtClean="0"/>
                        <a:t> (</a:t>
                      </a:r>
                      <a:r>
                        <a:rPr lang="en-US" dirty="0" err="1" smtClean="0"/>
                        <a:t>fo-fh</a:t>
                      </a:r>
                      <a:r>
                        <a:rPr lang="en-US" dirty="0" smtClean="0"/>
                        <a:t>)2</a:t>
                      </a:r>
                      <a:endParaRPr lang="en-US" dirty="0"/>
                    </a:p>
                  </a:txBody>
                  <a:tcPr/>
                </a:tc>
                <a:tc>
                  <a:txBody>
                    <a:bodyPr/>
                    <a:lstStyle/>
                    <a:p>
                      <a:r>
                        <a:rPr lang="en-US" dirty="0" smtClean="0"/>
                        <a:t>(</a:t>
                      </a:r>
                      <a:r>
                        <a:rPr lang="en-US" dirty="0" err="1" smtClean="0"/>
                        <a:t>fo-fh</a:t>
                      </a:r>
                      <a:r>
                        <a:rPr lang="en-US" dirty="0" smtClean="0"/>
                        <a:t>)2/</a:t>
                      </a:r>
                      <a:r>
                        <a:rPr lang="en-US" dirty="0" err="1" smtClean="0"/>
                        <a:t>fh</a:t>
                      </a:r>
                      <a:endParaRPr lang="en-US" dirty="0"/>
                    </a:p>
                  </a:txBody>
                  <a:tcPr/>
                </a:tc>
              </a:tr>
              <a:tr h="37084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r>
              <a:tr h="370840">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r>
              <a:tr h="25908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r>
              <a:tr h="37084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dirty="0"/>
                    </a:p>
                  </a:txBody>
                  <a:tcPr/>
                </a:tc>
              </a:tr>
            </a:tbl>
          </a:graphicData>
        </a:graphic>
      </p:graphicFrame>
    </p:spTree>
    <p:extLst>
      <p:ext uri="{BB962C8B-B14F-4D97-AF65-F5344CB8AC3E}">
        <p14:creationId xmlns:p14="http://schemas.microsoft.com/office/powerpoint/2010/main" val="18818484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smtClean="0">
                <a:latin typeface="Arial Black" pitchFamily="34" charset="0"/>
              </a:rPr>
              <a:t>PENGUJIAN HIPOTESIS</a:t>
            </a:r>
            <a:endParaRPr lang="en-US" dirty="0">
              <a:latin typeface="Arial Black" pitchFamily="34" charset="0"/>
            </a:endParaRPr>
          </a:p>
        </p:txBody>
      </p:sp>
      <p:sp>
        <p:nvSpPr>
          <p:cNvPr id="3" name="Content Placeholder 2"/>
          <p:cNvSpPr>
            <a:spLocks noGrp="1"/>
          </p:cNvSpPr>
          <p:nvPr>
            <p:ph idx="1"/>
          </p:nvPr>
        </p:nvSpPr>
        <p:spPr/>
        <p:txBody>
          <a:bodyPr>
            <a:normAutofit lnSpcReduction="10000"/>
          </a:bodyPr>
          <a:lstStyle/>
          <a:p>
            <a:r>
              <a:rPr lang="en-US" b="1" dirty="0" smtClean="0"/>
              <a:t>Ho: </a:t>
            </a:r>
            <a:r>
              <a:rPr lang="en-US" b="1" dirty="0" err="1" smtClean="0"/>
              <a:t>Tidak</a:t>
            </a:r>
            <a:r>
              <a:rPr lang="en-US" b="1" dirty="0" smtClean="0"/>
              <a:t> </a:t>
            </a:r>
            <a:r>
              <a:rPr lang="en-US" b="1" dirty="0" err="1" smtClean="0"/>
              <a:t>terdapat</a:t>
            </a:r>
            <a:r>
              <a:rPr lang="en-US" b="1" dirty="0" smtClean="0"/>
              <a:t> </a:t>
            </a:r>
            <a:r>
              <a:rPr lang="en-US" b="1" dirty="0" err="1" smtClean="0"/>
              <a:t>perbedaan</a:t>
            </a:r>
            <a:r>
              <a:rPr lang="en-US" b="1" dirty="0" smtClean="0"/>
              <a:t> yang </a:t>
            </a:r>
            <a:r>
              <a:rPr lang="en-US" b="1" dirty="0" err="1" smtClean="0"/>
              <a:t>signifikan</a:t>
            </a:r>
            <a:r>
              <a:rPr lang="en-US" b="1" dirty="0" smtClean="0"/>
              <a:t> </a:t>
            </a:r>
            <a:r>
              <a:rPr lang="en-US" b="1" dirty="0" err="1" smtClean="0"/>
              <a:t>antara</a:t>
            </a:r>
            <a:r>
              <a:rPr lang="en-US" b="1" dirty="0" smtClean="0"/>
              <a:t> </a:t>
            </a:r>
            <a:r>
              <a:rPr lang="en-US" b="1" dirty="0" err="1" smtClean="0"/>
              <a:t>jenis</a:t>
            </a:r>
            <a:r>
              <a:rPr lang="en-US" b="1" dirty="0" smtClean="0"/>
              <a:t> </a:t>
            </a:r>
            <a:r>
              <a:rPr lang="en-US" b="1" dirty="0" err="1" smtClean="0"/>
              <a:t>layanan</a:t>
            </a:r>
            <a:r>
              <a:rPr lang="en-US" b="1" dirty="0" smtClean="0"/>
              <a:t> </a:t>
            </a:r>
            <a:r>
              <a:rPr lang="en-US" b="1" dirty="0" err="1" smtClean="0"/>
              <a:t>konseling</a:t>
            </a:r>
            <a:r>
              <a:rPr lang="en-US" b="1" dirty="0" smtClean="0"/>
              <a:t> </a:t>
            </a:r>
            <a:r>
              <a:rPr lang="en-US" b="1" dirty="0" err="1" smtClean="0"/>
              <a:t>dengan</a:t>
            </a:r>
            <a:r>
              <a:rPr lang="en-US" b="1" dirty="0" smtClean="0"/>
              <a:t> </a:t>
            </a:r>
            <a:r>
              <a:rPr lang="en-US" b="1" dirty="0" err="1" smtClean="0"/>
              <a:t>lokasi</a:t>
            </a:r>
            <a:r>
              <a:rPr lang="en-US" b="1" dirty="0" smtClean="0"/>
              <a:t> </a:t>
            </a:r>
            <a:r>
              <a:rPr lang="en-US" b="1" dirty="0" err="1" smtClean="0"/>
              <a:t>sekolah</a:t>
            </a:r>
            <a:r>
              <a:rPr lang="en-US" b="1" dirty="0" smtClean="0"/>
              <a:t>.</a:t>
            </a:r>
          </a:p>
          <a:p>
            <a:r>
              <a:rPr lang="en-US" b="1" dirty="0" smtClean="0"/>
              <a:t>Ha: </a:t>
            </a:r>
            <a:r>
              <a:rPr lang="en-US" b="1" dirty="0" err="1" smtClean="0"/>
              <a:t>Terdapat</a:t>
            </a:r>
            <a:r>
              <a:rPr lang="en-US" b="1" dirty="0" smtClean="0"/>
              <a:t> </a:t>
            </a:r>
            <a:r>
              <a:rPr lang="en-US" b="1" dirty="0" err="1" smtClean="0"/>
              <a:t>perbedaan</a:t>
            </a:r>
            <a:r>
              <a:rPr lang="en-US" b="1" dirty="0" smtClean="0"/>
              <a:t> yang </a:t>
            </a:r>
            <a:r>
              <a:rPr lang="en-US" b="1" dirty="0" err="1" smtClean="0"/>
              <a:t>signifikan</a:t>
            </a:r>
            <a:r>
              <a:rPr lang="en-US" b="1" dirty="0" smtClean="0"/>
              <a:t> </a:t>
            </a:r>
            <a:r>
              <a:rPr lang="en-US" b="1" dirty="0" err="1" smtClean="0"/>
              <a:t>antara</a:t>
            </a:r>
            <a:r>
              <a:rPr lang="en-US" b="1" dirty="0" smtClean="0"/>
              <a:t> </a:t>
            </a:r>
            <a:r>
              <a:rPr lang="en-US" b="1" dirty="0" err="1" smtClean="0"/>
              <a:t>jenis</a:t>
            </a:r>
            <a:r>
              <a:rPr lang="en-US" b="1" dirty="0" smtClean="0"/>
              <a:t> </a:t>
            </a:r>
            <a:r>
              <a:rPr lang="en-US" b="1" dirty="0" err="1" smtClean="0"/>
              <a:t>layanan</a:t>
            </a:r>
            <a:r>
              <a:rPr lang="en-US" b="1" dirty="0" smtClean="0"/>
              <a:t> </a:t>
            </a:r>
            <a:r>
              <a:rPr lang="en-US" b="1" dirty="0" err="1" smtClean="0"/>
              <a:t>konseling</a:t>
            </a:r>
            <a:r>
              <a:rPr lang="en-US" b="1" dirty="0" smtClean="0"/>
              <a:t> </a:t>
            </a:r>
            <a:r>
              <a:rPr lang="en-US" b="1" dirty="0" err="1" smtClean="0"/>
              <a:t>dengan</a:t>
            </a:r>
            <a:r>
              <a:rPr lang="en-US" b="1" dirty="0" smtClean="0"/>
              <a:t> </a:t>
            </a:r>
            <a:r>
              <a:rPr lang="en-US" b="1" dirty="0" err="1" smtClean="0"/>
              <a:t>lokasi</a:t>
            </a:r>
            <a:r>
              <a:rPr lang="en-US" b="1" dirty="0" smtClean="0"/>
              <a:t> </a:t>
            </a:r>
            <a:r>
              <a:rPr lang="en-US" b="1" dirty="0" err="1" smtClean="0"/>
              <a:t>sekolah</a:t>
            </a:r>
            <a:r>
              <a:rPr lang="en-US" b="1" dirty="0" smtClean="0"/>
              <a:t>. </a:t>
            </a:r>
          </a:p>
          <a:p>
            <a:r>
              <a:rPr lang="en-US" b="1" dirty="0" smtClean="0"/>
              <a:t> </a:t>
            </a:r>
            <a:r>
              <a:rPr lang="en-US" b="1" i="1" dirty="0" smtClean="0"/>
              <a:t>KRITERIA PENGUJIAN HIPOTESIS</a:t>
            </a:r>
            <a:r>
              <a:rPr lang="en-US" b="1" dirty="0" smtClean="0"/>
              <a:t>: </a:t>
            </a:r>
          </a:p>
          <a:p>
            <a:pPr>
              <a:buNone/>
            </a:pPr>
            <a:r>
              <a:rPr lang="en-US" b="1" dirty="0" smtClean="0"/>
              <a:t>    </a:t>
            </a:r>
            <a:r>
              <a:rPr lang="en-US" b="1" dirty="0" err="1" smtClean="0"/>
              <a:t>Terima</a:t>
            </a:r>
            <a:r>
              <a:rPr lang="en-US" b="1" dirty="0" smtClean="0"/>
              <a:t> Ho </a:t>
            </a:r>
            <a:r>
              <a:rPr lang="en-US" b="1" dirty="0" err="1" smtClean="0"/>
              <a:t>bila</a:t>
            </a:r>
            <a:r>
              <a:rPr lang="en-US" b="1" dirty="0" smtClean="0"/>
              <a:t> </a:t>
            </a:r>
            <a:r>
              <a:rPr lang="en-US" b="1" dirty="0" err="1" smtClean="0"/>
              <a:t>harga</a:t>
            </a:r>
            <a:r>
              <a:rPr lang="en-US" b="1" dirty="0" smtClean="0"/>
              <a:t> Chi </a:t>
            </a:r>
            <a:r>
              <a:rPr lang="en-US" b="1" dirty="0" err="1" smtClean="0"/>
              <a:t>kuadrat</a:t>
            </a:r>
            <a:r>
              <a:rPr lang="en-US" b="1" dirty="0" smtClean="0"/>
              <a:t> </a:t>
            </a:r>
            <a:r>
              <a:rPr lang="en-US" b="1" dirty="0" err="1" smtClean="0"/>
              <a:t>Hitung</a:t>
            </a:r>
            <a:r>
              <a:rPr lang="en-US" b="1" dirty="0" smtClean="0"/>
              <a:t> </a:t>
            </a:r>
            <a:r>
              <a:rPr lang="en-US" b="1" dirty="0" err="1" smtClean="0"/>
              <a:t>lebih</a:t>
            </a:r>
            <a:r>
              <a:rPr lang="en-US" b="1" dirty="0" smtClean="0"/>
              <a:t> </a:t>
            </a:r>
            <a:r>
              <a:rPr lang="en-US" b="1" dirty="0" err="1" smtClean="0"/>
              <a:t>kecil</a:t>
            </a:r>
            <a:r>
              <a:rPr lang="en-US" b="1" dirty="0" smtClean="0"/>
              <a:t> </a:t>
            </a:r>
            <a:r>
              <a:rPr lang="en-US" b="1" dirty="0" err="1" smtClean="0"/>
              <a:t>dari</a:t>
            </a:r>
            <a:r>
              <a:rPr lang="en-US" b="1" dirty="0" smtClean="0"/>
              <a:t> </a:t>
            </a:r>
            <a:r>
              <a:rPr lang="en-US" b="1" dirty="0" err="1" smtClean="0"/>
              <a:t>harga</a:t>
            </a:r>
            <a:r>
              <a:rPr lang="en-US" b="1" dirty="0" smtClean="0"/>
              <a:t> Chi </a:t>
            </a:r>
            <a:r>
              <a:rPr lang="en-US" b="1" dirty="0" err="1" smtClean="0"/>
              <a:t>Kuadrat</a:t>
            </a:r>
            <a:r>
              <a:rPr lang="en-US" b="1" dirty="0" smtClean="0"/>
              <a:t> </a:t>
            </a:r>
            <a:r>
              <a:rPr lang="en-US" b="1" dirty="0" err="1" smtClean="0"/>
              <a:t>Tabel</a:t>
            </a:r>
            <a:endParaRPr lang="en-US"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smtClean="0">
                <a:latin typeface="Arial Black" pitchFamily="34" charset="0"/>
              </a:rPr>
              <a:t>SOAL TUGAS </a:t>
            </a:r>
            <a:endParaRPr lang="en-US" dirty="0">
              <a:latin typeface="Arial Black" pitchFamily="34" charset="0"/>
            </a:endParaRPr>
          </a:p>
        </p:txBody>
      </p:sp>
      <p:sp>
        <p:nvSpPr>
          <p:cNvPr id="3" name="Content Placeholder 2"/>
          <p:cNvSpPr>
            <a:spLocks noGrp="1"/>
          </p:cNvSpPr>
          <p:nvPr>
            <p:ph idx="1"/>
          </p:nvPr>
        </p:nvSpPr>
        <p:spPr>
          <a:xfrm>
            <a:off x="304800" y="1600200"/>
            <a:ext cx="8610600" cy="4525963"/>
          </a:xfrm>
        </p:spPr>
        <p:txBody>
          <a:bodyPr>
            <a:normAutofit fontScale="92500" lnSpcReduction="20000"/>
          </a:bodyPr>
          <a:lstStyle/>
          <a:p>
            <a:pPr algn="just"/>
            <a:r>
              <a:rPr lang="en-US" dirty="0" smtClean="0"/>
              <a:t> </a:t>
            </a:r>
            <a:r>
              <a:rPr lang="en-US" b="1" dirty="0" smtClean="0"/>
              <a:t>ADA TIGA KELOMPOK PEKERJAAN DARI 250 ORANG TUA SISWA YAITU 75 DOKTER, 85 GURU DAN SISANYA PEGAWAI SWASTA. KECEDERUNGAN MEREKA UNTUK MENYEKOLAHKAN ANAKNYA, KELOMP. I KE KEDOKTERAN 30 ORANG, 20 KE PENDIDIKAN, 25 TERSERAH ANAK, KELOMP. II, KE KEDOKTERAN 25 ORANG, 45 ORANG KE PENDIDIKAN, 15 ORANG TERSERAH ANAK, KELOMPOK. III, 20 KE KEDOKTERAN, 50 KE PENDIDIKAN DAN 20 TERSERAH ANAK. SUSUN HIPOTESISNYA, DAN UJILAH DENGAN RUMUS YANG TEPAT   </a:t>
            </a:r>
            <a:endParaRPr lang="en-US"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b="1" dirty="0" smtClean="0"/>
              <a:t>WILCOXON MATCH PAIRS TEST</a:t>
            </a:r>
            <a:endParaRPr lang="en-US" b="1" dirty="0"/>
          </a:p>
        </p:txBody>
      </p:sp>
      <p:sp>
        <p:nvSpPr>
          <p:cNvPr id="3" name="Content Placeholder 2"/>
          <p:cNvSpPr>
            <a:spLocks noGrp="1"/>
          </p:cNvSpPr>
          <p:nvPr>
            <p:ph idx="1"/>
          </p:nvPr>
        </p:nvSpPr>
        <p:spPr/>
        <p:txBody>
          <a:bodyPr/>
          <a:lstStyle/>
          <a:p>
            <a:r>
              <a:rPr lang="en-US" dirty="0" smtClean="0"/>
              <a:t>TEKNIK INI DIGUNAKAN UNTUK MENGUJI HIPOTESIS KOMPARATIF DUA SAMPEL YANG BERKORELASI BILA DATANYA BERBENTUK ORDINAL (BERJENJANG)</a:t>
            </a:r>
          </a:p>
          <a:p>
            <a:endParaRPr lang="en-US" dirty="0"/>
          </a:p>
        </p:txBody>
      </p:sp>
      <p:sp>
        <p:nvSpPr>
          <p:cNvPr id="4" name="Rectangle 3"/>
          <p:cNvSpPr/>
          <p:nvPr/>
        </p:nvSpPr>
        <p:spPr>
          <a:xfrm>
            <a:off x="457200" y="4038600"/>
            <a:ext cx="2057400" cy="2057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SAMPEL 10 GURU DIUKUR KOMPETENSINYA SEBELUM MENGIKUTI PLPG</a:t>
            </a:r>
            <a:endParaRPr lang="en-US" b="1" dirty="0"/>
          </a:p>
        </p:txBody>
      </p:sp>
      <p:sp>
        <p:nvSpPr>
          <p:cNvPr id="5" name="Oval 4"/>
          <p:cNvSpPr/>
          <p:nvPr/>
        </p:nvSpPr>
        <p:spPr>
          <a:xfrm>
            <a:off x="3962400" y="4191000"/>
            <a:ext cx="1371600" cy="152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PLPG</a:t>
            </a:r>
            <a:endParaRPr lang="en-US" sz="2800" b="1" dirty="0"/>
          </a:p>
        </p:txBody>
      </p:sp>
      <p:sp>
        <p:nvSpPr>
          <p:cNvPr id="6" name="Rectangle 5"/>
          <p:cNvSpPr/>
          <p:nvPr/>
        </p:nvSpPr>
        <p:spPr>
          <a:xfrm>
            <a:off x="6400800" y="4191000"/>
            <a:ext cx="2209800" cy="182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SAMPEL 10 GURU DIUKUR KOMPETENSI SETELAH MENGIKUTI PLPG</a:t>
            </a:r>
            <a:endParaRPr lang="en-US" b="1" dirty="0"/>
          </a:p>
        </p:txBody>
      </p:sp>
      <p:sp>
        <p:nvSpPr>
          <p:cNvPr id="7" name="Right Arrow 6"/>
          <p:cNvSpPr/>
          <p:nvPr/>
        </p:nvSpPr>
        <p:spPr>
          <a:xfrm>
            <a:off x="2590800" y="4800600"/>
            <a:ext cx="1295400" cy="3810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5410200" y="4800600"/>
            <a:ext cx="838200" cy="304800"/>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120877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b="1" dirty="0" smtClean="0">
                <a:latin typeface="Arial Black" pitchFamily="34" charset="0"/>
              </a:rPr>
              <a:t> </a:t>
            </a:r>
            <a:r>
              <a:rPr lang="en-US" b="1" dirty="0" err="1" smtClean="0">
                <a:latin typeface="Arial Black" pitchFamily="34" charset="0"/>
              </a:rPr>
              <a:t>Contoh</a:t>
            </a:r>
            <a:r>
              <a:rPr lang="en-US" b="1" dirty="0" smtClean="0">
                <a:latin typeface="Arial Black" pitchFamily="34" charset="0"/>
              </a:rPr>
              <a:t> </a:t>
            </a:r>
            <a:r>
              <a:rPr lang="en-US" b="1" dirty="0" err="1" smtClean="0">
                <a:latin typeface="Arial Black" pitchFamily="34" charset="0"/>
              </a:rPr>
              <a:t>penelitian</a:t>
            </a:r>
            <a:endParaRPr lang="en-US" b="1" dirty="0">
              <a:latin typeface="Arial Black" pitchFamily="34" charset="0"/>
            </a:endParaRPr>
          </a:p>
        </p:txBody>
      </p:sp>
      <p:sp>
        <p:nvSpPr>
          <p:cNvPr id="3" name="Content Placeholder 2"/>
          <p:cNvSpPr>
            <a:spLocks noGrp="1"/>
          </p:cNvSpPr>
          <p:nvPr>
            <p:ph idx="1"/>
          </p:nvPr>
        </p:nvSpPr>
        <p:spPr/>
        <p:txBody>
          <a:bodyPr/>
          <a:lstStyle/>
          <a:p>
            <a:r>
              <a:rPr lang="en-US" b="1" dirty="0" err="1" smtClean="0"/>
              <a:t>Seorang</a:t>
            </a:r>
            <a:r>
              <a:rPr lang="en-US" b="1" dirty="0" smtClean="0"/>
              <a:t> </a:t>
            </a:r>
            <a:r>
              <a:rPr lang="en-US" b="1" dirty="0" err="1" smtClean="0"/>
              <a:t>peneliti</a:t>
            </a:r>
            <a:r>
              <a:rPr lang="en-US" b="1" dirty="0" smtClean="0"/>
              <a:t> </a:t>
            </a:r>
            <a:r>
              <a:rPr lang="en-US" b="1" dirty="0" err="1" smtClean="0"/>
              <a:t>ingin</a:t>
            </a:r>
            <a:r>
              <a:rPr lang="en-US" b="1" dirty="0" smtClean="0"/>
              <a:t> </a:t>
            </a:r>
            <a:r>
              <a:rPr lang="en-US" b="1" dirty="0" err="1" smtClean="0"/>
              <a:t>meneliti</a:t>
            </a:r>
            <a:r>
              <a:rPr lang="en-US" b="1" dirty="0" smtClean="0"/>
              <a:t> </a:t>
            </a:r>
            <a:r>
              <a:rPr lang="en-US" b="1" dirty="0" err="1" smtClean="0"/>
              <a:t>pengaruh</a:t>
            </a:r>
            <a:r>
              <a:rPr lang="en-US" b="1" dirty="0" smtClean="0"/>
              <a:t> </a:t>
            </a:r>
            <a:r>
              <a:rPr lang="en-US" b="1" dirty="0" err="1" smtClean="0"/>
              <a:t>pelatihan</a:t>
            </a:r>
            <a:r>
              <a:rPr lang="en-US" b="1" dirty="0" smtClean="0"/>
              <a:t> </a:t>
            </a:r>
            <a:r>
              <a:rPr lang="en-US" b="1" dirty="0" err="1" smtClean="0"/>
              <a:t>sertifikasi</a:t>
            </a:r>
            <a:r>
              <a:rPr lang="en-US" b="1" dirty="0" smtClean="0"/>
              <a:t> guru </a:t>
            </a:r>
            <a:r>
              <a:rPr lang="en-US" b="1" dirty="0" err="1" smtClean="0"/>
              <a:t>melalui</a:t>
            </a:r>
            <a:r>
              <a:rPr lang="en-US" b="1" dirty="0" smtClean="0"/>
              <a:t> PPG </a:t>
            </a:r>
            <a:r>
              <a:rPr lang="en-US" b="1" dirty="0" err="1" smtClean="0"/>
              <a:t>untuk</a:t>
            </a:r>
            <a:r>
              <a:rPr lang="en-US" b="1" dirty="0" smtClean="0"/>
              <a:t> </a:t>
            </a:r>
            <a:r>
              <a:rPr lang="en-US" b="1" dirty="0" err="1" smtClean="0"/>
              <a:t>meningkatkan</a:t>
            </a:r>
            <a:r>
              <a:rPr lang="en-US" b="1" dirty="0" smtClean="0"/>
              <a:t> </a:t>
            </a:r>
            <a:r>
              <a:rPr lang="en-US" b="1" dirty="0" err="1" smtClean="0"/>
              <a:t>kompetensi</a:t>
            </a:r>
            <a:r>
              <a:rPr lang="en-US" b="1" dirty="0" smtClean="0"/>
              <a:t> guru </a:t>
            </a:r>
            <a:r>
              <a:rPr lang="en-US" b="1" dirty="0" err="1" smtClean="0"/>
              <a:t>dalam</a:t>
            </a:r>
            <a:r>
              <a:rPr lang="en-US" b="1" dirty="0" smtClean="0"/>
              <a:t> </a:t>
            </a:r>
            <a:r>
              <a:rPr lang="en-US" b="1" dirty="0" err="1" smtClean="0"/>
              <a:t>meningkatkan</a:t>
            </a:r>
            <a:r>
              <a:rPr lang="en-US" b="1" dirty="0" smtClean="0"/>
              <a:t> </a:t>
            </a:r>
            <a:r>
              <a:rPr lang="en-US" b="1" dirty="0" err="1" smtClean="0"/>
              <a:t>profesinya</a:t>
            </a:r>
            <a:r>
              <a:rPr lang="en-US" b="1" dirty="0" smtClean="0"/>
              <a:t>. </a:t>
            </a:r>
            <a:r>
              <a:rPr lang="en-US" b="1" dirty="0" err="1" smtClean="0"/>
              <a:t>Dilakukan</a:t>
            </a:r>
            <a:r>
              <a:rPr lang="en-US" b="1" dirty="0" smtClean="0"/>
              <a:t> </a:t>
            </a:r>
            <a:r>
              <a:rPr lang="en-US" b="1" dirty="0" err="1" smtClean="0"/>
              <a:t>penelitian</a:t>
            </a:r>
            <a:r>
              <a:rPr lang="en-US" b="1" dirty="0" smtClean="0"/>
              <a:t> </a:t>
            </a:r>
            <a:r>
              <a:rPr lang="en-US" b="1" dirty="0" err="1" smtClean="0"/>
              <a:t>terhadap</a:t>
            </a:r>
            <a:r>
              <a:rPr lang="en-US" b="1" dirty="0" smtClean="0"/>
              <a:t> 10 orang guru yang </a:t>
            </a:r>
            <a:r>
              <a:rPr lang="en-US" b="1" dirty="0" err="1" smtClean="0"/>
              <a:t>mengikuti</a:t>
            </a:r>
            <a:r>
              <a:rPr lang="en-US" b="1" dirty="0" smtClean="0"/>
              <a:t> </a:t>
            </a:r>
            <a:r>
              <a:rPr lang="en-US" b="1" dirty="0" err="1" smtClean="0"/>
              <a:t>pelatihan</a:t>
            </a:r>
            <a:r>
              <a:rPr lang="en-US" b="1" dirty="0" smtClean="0"/>
              <a:t> PPG yang </a:t>
            </a:r>
            <a:r>
              <a:rPr lang="en-US" b="1" dirty="0" err="1" smtClean="0"/>
              <a:t>lamanya</a:t>
            </a:r>
            <a:r>
              <a:rPr lang="en-US" b="1" dirty="0" smtClean="0"/>
              <a:t> 12 </a:t>
            </a:r>
            <a:r>
              <a:rPr lang="en-US" b="1" dirty="0" err="1" smtClean="0"/>
              <a:t>hari</a:t>
            </a:r>
            <a:r>
              <a:rPr lang="en-US" b="1" dirty="0" smtClean="0"/>
              <a:t> . </a:t>
            </a:r>
            <a:r>
              <a:rPr lang="en-US" b="1" dirty="0" err="1" smtClean="0"/>
              <a:t>Sebelum</a:t>
            </a:r>
            <a:r>
              <a:rPr lang="en-US" b="1" dirty="0" smtClean="0"/>
              <a:t> PPG di test </a:t>
            </a:r>
            <a:r>
              <a:rPr lang="en-US" b="1" dirty="0" err="1" smtClean="0"/>
              <a:t>dan</a:t>
            </a:r>
            <a:r>
              <a:rPr lang="en-US" b="1" dirty="0" smtClean="0"/>
              <a:t> </a:t>
            </a:r>
            <a:r>
              <a:rPr lang="en-US" b="1" dirty="0" err="1" smtClean="0"/>
              <a:t>sesudah</a:t>
            </a:r>
            <a:r>
              <a:rPr lang="en-US" b="1" dirty="0" smtClean="0"/>
              <a:t> </a:t>
            </a:r>
            <a:r>
              <a:rPr lang="en-US" b="1" dirty="0" err="1" smtClean="0"/>
              <a:t>nya</a:t>
            </a:r>
            <a:r>
              <a:rPr lang="en-US" b="1" dirty="0" smtClean="0"/>
              <a:t> </a:t>
            </a:r>
            <a:r>
              <a:rPr lang="en-US" b="1" dirty="0" err="1" smtClean="0"/>
              <a:t>juga</a:t>
            </a:r>
            <a:r>
              <a:rPr lang="en-US" b="1" dirty="0" smtClean="0"/>
              <a:t> </a:t>
            </a:r>
            <a:r>
              <a:rPr lang="en-US" b="1" dirty="0" err="1" smtClean="0"/>
              <a:t>dilakukan</a:t>
            </a:r>
            <a:r>
              <a:rPr lang="en-US" b="1" dirty="0" smtClean="0"/>
              <a:t> </a:t>
            </a:r>
            <a:r>
              <a:rPr lang="en-US" b="1" dirty="0" err="1" smtClean="0"/>
              <a:t>ujian</a:t>
            </a:r>
            <a:r>
              <a:rPr lang="en-US" b="1" dirty="0" smtClean="0"/>
              <a:t>, </a:t>
            </a:r>
            <a:r>
              <a:rPr lang="en-US" b="1" dirty="0" err="1" smtClean="0"/>
              <a:t>hasilnya</a:t>
            </a:r>
            <a:r>
              <a:rPr lang="en-US" b="1" dirty="0" smtClean="0"/>
              <a:t> </a:t>
            </a:r>
            <a:r>
              <a:rPr lang="en-US" b="1" dirty="0" err="1" smtClean="0"/>
              <a:t>adalah</a:t>
            </a:r>
            <a:r>
              <a:rPr lang="en-US" b="1" dirty="0" smtClean="0"/>
              <a:t> </a:t>
            </a:r>
            <a:r>
              <a:rPr lang="en-US" b="1" dirty="0" err="1" smtClean="0"/>
              <a:t>sebagai</a:t>
            </a:r>
            <a:r>
              <a:rPr lang="en-US" b="1" dirty="0" smtClean="0"/>
              <a:t> </a:t>
            </a:r>
            <a:r>
              <a:rPr lang="en-US" b="1" dirty="0" err="1" smtClean="0"/>
              <a:t>berikut</a:t>
            </a:r>
            <a:r>
              <a:rPr lang="en-US" b="1" dirty="0" smtClean="0"/>
              <a:t>:  </a:t>
            </a:r>
            <a:endParaRPr lang="en-US" b="1" dirty="0"/>
          </a:p>
        </p:txBody>
      </p:sp>
    </p:spTree>
    <p:extLst>
      <p:ext uri="{BB962C8B-B14F-4D97-AF65-F5344CB8AC3E}">
        <p14:creationId xmlns:p14="http://schemas.microsoft.com/office/powerpoint/2010/main" val="30763229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457200"/>
            <a:ext cx="76962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latin typeface="Arial Black" pitchFamily="34" charset="0"/>
              </a:rPr>
              <a:t>KOMPETENSI GURU SEBELUM DAN SESUDAH PLPG</a:t>
            </a:r>
            <a:endParaRPr lang="en-US" sz="2400" dirty="0">
              <a:latin typeface="Arial Black" pitchFamily="34" charset="0"/>
            </a:endParaRPr>
          </a:p>
        </p:txBody>
      </p:sp>
      <p:graphicFrame>
        <p:nvGraphicFramePr>
          <p:cNvPr id="5" name="Table 4"/>
          <p:cNvGraphicFramePr>
            <a:graphicFrameLocks noGrp="1"/>
          </p:cNvGraphicFramePr>
          <p:nvPr/>
        </p:nvGraphicFramePr>
        <p:xfrm>
          <a:off x="990600" y="1600200"/>
          <a:ext cx="7696200" cy="3749040"/>
        </p:xfrm>
        <a:graphic>
          <a:graphicData uri="http://schemas.openxmlformats.org/drawingml/2006/table">
            <a:tbl>
              <a:tblPr firstRow="1" bandRow="1">
                <a:tableStyleId>{5C22544A-7EE6-4342-B048-85BDC9FD1C3A}</a:tableStyleId>
              </a:tblPr>
              <a:tblGrid>
                <a:gridCol w="653451"/>
                <a:gridCol w="3412466"/>
                <a:gridCol w="3630283"/>
              </a:tblGrid>
              <a:tr h="609600">
                <a:tc>
                  <a:txBody>
                    <a:bodyPr/>
                    <a:lstStyle/>
                    <a:p>
                      <a:r>
                        <a:rPr lang="en-US" dirty="0" smtClean="0"/>
                        <a:t>  NO</a:t>
                      </a:r>
                      <a:endParaRPr lang="en-US" dirty="0"/>
                    </a:p>
                  </a:txBody>
                  <a:tcPr/>
                </a:tc>
                <a:tc>
                  <a:txBody>
                    <a:bodyPr/>
                    <a:lstStyle/>
                    <a:p>
                      <a:pPr algn="ctr"/>
                      <a:r>
                        <a:rPr lang="en-US" dirty="0" smtClean="0"/>
                        <a:t>   Xa1 (NILAI SEBELUM)</a:t>
                      </a:r>
                      <a:endParaRPr lang="en-US" dirty="0"/>
                    </a:p>
                  </a:txBody>
                  <a:tcPr/>
                </a:tc>
                <a:tc>
                  <a:txBody>
                    <a:bodyPr/>
                    <a:lstStyle/>
                    <a:p>
                      <a:r>
                        <a:rPr lang="en-US" dirty="0" smtClean="0"/>
                        <a:t>          </a:t>
                      </a:r>
                      <a:r>
                        <a:rPr lang="en-US" smtClean="0"/>
                        <a:t>X a2(NILAI </a:t>
                      </a:r>
                      <a:r>
                        <a:rPr lang="en-US" dirty="0" smtClean="0"/>
                        <a:t>SESUDAH)</a:t>
                      </a:r>
                      <a:endParaRPr lang="en-US" dirty="0"/>
                    </a:p>
                  </a:txBody>
                  <a:tcPr/>
                </a:tc>
              </a:tr>
              <a:tr h="2263403">
                <a:tc>
                  <a:txBody>
                    <a:bodyPr/>
                    <a:lstStyle/>
                    <a:p>
                      <a:r>
                        <a:rPr lang="en-US" sz="2000" b="1" dirty="0" smtClean="0"/>
                        <a:t>   1.</a:t>
                      </a:r>
                    </a:p>
                    <a:p>
                      <a:r>
                        <a:rPr lang="en-US" sz="2000" b="1" dirty="0" smtClean="0"/>
                        <a:t>   2.</a:t>
                      </a:r>
                    </a:p>
                    <a:p>
                      <a:r>
                        <a:rPr lang="en-US" sz="2000" b="1" dirty="0" smtClean="0"/>
                        <a:t>   3.</a:t>
                      </a:r>
                    </a:p>
                    <a:p>
                      <a:r>
                        <a:rPr lang="en-US" sz="2000" b="1" dirty="0" smtClean="0"/>
                        <a:t>   4</a:t>
                      </a:r>
                    </a:p>
                    <a:p>
                      <a:r>
                        <a:rPr lang="en-US" sz="2000" b="1" dirty="0" smtClean="0"/>
                        <a:t>   5</a:t>
                      </a:r>
                    </a:p>
                    <a:p>
                      <a:r>
                        <a:rPr lang="en-US" sz="2000" b="1" dirty="0" smtClean="0"/>
                        <a:t>   6</a:t>
                      </a:r>
                    </a:p>
                    <a:p>
                      <a:r>
                        <a:rPr lang="en-US" sz="2000" b="1" dirty="0" smtClean="0"/>
                        <a:t>   7.</a:t>
                      </a:r>
                    </a:p>
                    <a:p>
                      <a:r>
                        <a:rPr lang="en-US" sz="2000" b="1" dirty="0" smtClean="0"/>
                        <a:t>   8</a:t>
                      </a:r>
                    </a:p>
                    <a:p>
                      <a:r>
                        <a:rPr lang="en-US" sz="2000" b="1" dirty="0" smtClean="0"/>
                        <a:t>   9</a:t>
                      </a:r>
                    </a:p>
                    <a:p>
                      <a:r>
                        <a:rPr lang="en-US" sz="2000" b="1" dirty="0" smtClean="0"/>
                        <a:t>  10</a:t>
                      </a:r>
                      <a:endParaRPr lang="en-US" sz="2000" b="1" dirty="0"/>
                    </a:p>
                  </a:txBody>
                  <a:tcPr/>
                </a:tc>
                <a:tc>
                  <a:txBody>
                    <a:bodyPr/>
                    <a:lstStyle/>
                    <a:p>
                      <a:r>
                        <a:rPr lang="en-US" dirty="0" smtClean="0"/>
                        <a:t>                    </a:t>
                      </a:r>
                      <a:r>
                        <a:rPr lang="en-US" sz="2000" b="1" dirty="0" smtClean="0"/>
                        <a:t>100</a:t>
                      </a:r>
                    </a:p>
                    <a:p>
                      <a:r>
                        <a:rPr lang="en-US" sz="2000" b="1" baseline="0" dirty="0" smtClean="0"/>
                        <a:t>                    98</a:t>
                      </a:r>
                    </a:p>
                    <a:p>
                      <a:r>
                        <a:rPr lang="en-US" sz="2000" b="1" baseline="0" dirty="0" smtClean="0"/>
                        <a:t>                    76</a:t>
                      </a:r>
                    </a:p>
                    <a:p>
                      <a:r>
                        <a:rPr lang="en-US" sz="2000" b="1" baseline="0" dirty="0" smtClean="0"/>
                        <a:t>                    90</a:t>
                      </a:r>
                    </a:p>
                    <a:p>
                      <a:r>
                        <a:rPr lang="en-US" sz="2000" b="1" baseline="0" dirty="0" smtClean="0"/>
                        <a:t>                    87</a:t>
                      </a:r>
                    </a:p>
                    <a:p>
                      <a:r>
                        <a:rPr lang="en-US" sz="2000" b="1" baseline="0" dirty="0" smtClean="0"/>
                        <a:t>                     89</a:t>
                      </a:r>
                    </a:p>
                    <a:p>
                      <a:r>
                        <a:rPr lang="en-US" sz="2000" b="1" baseline="0" dirty="0" smtClean="0"/>
                        <a:t>                     77</a:t>
                      </a:r>
                    </a:p>
                    <a:p>
                      <a:r>
                        <a:rPr lang="en-US" sz="2000" b="1" baseline="0" dirty="0" smtClean="0"/>
                        <a:t>                     92</a:t>
                      </a:r>
                    </a:p>
                    <a:p>
                      <a:r>
                        <a:rPr lang="en-US" sz="2000" b="1" baseline="0" dirty="0" smtClean="0"/>
                        <a:t>                     78</a:t>
                      </a:r>
                    </a:p>
                    <a:p>
                      <a:r>
                        <a:rPr lang="en-US" sz="2000" b="1" baseline="0" dirty="0" smtClean="0"/>
                        <a:t>                     82</a:t>
                      </a:r>
                      <a:endParaRPr lang="en-US" sz="2000" b="1" dirty="0"/>
                    </a:p>
                  </a:txBody>
                  <a:tcPr/>
                </a:tc>
                <a:tc>
                  <a:txBody>
                    <a:bodyPr/>
                    <a:lstStyle/>
                    <a:p>
                      <a:r>
                        <a:rPr lang="en-US" dirty="0" smtClean="0"/>
                        <a:t>                        </a:t>
                      </a:r>
                      <a:r>
                        <a:rPr lang="en-US" sz="2000" b="1" dirty="0" smtClean="0"/>
                        <a:t>105</a:t>
                      </a:r>
                    </a:p>
                    <a:p>
                      <a:r>
                        <a:rPr lang="en-US" sz="2000" b="1" dirty="0" smtClean="0"/>
                        <a:t>                         94</a:t>
                      </a:r>
                    </a:p>
                    <a:p>
                      <a:r>
                        <a:rPr lang="en-US" sz="2000" b="1" dirty="0" smtClean="0"/>
                        <a:t>                         78</a:t>
                      </a:r>
                    </a:p>
                    <a:p>
                      <a:r>
                        <a:rPr lang="en-US" sz="2000" b="1" dirty="0" smtClean="0"/>
                        <a:t>                         98</a:t>
                      </a:r>
                    </a:p>
                    <a:p>
                      <a:r>
                        <a:rPr lang="en-US" sz="2000" b="1" dirty="0" smtClean="0"/>
                        <a:t>                          90</a:t>
                      </a:r>
                    </a:p>
                    <a:p>
                      <a:r>
                        <a:rPr lang="en-US" sz="2000" b="1" baseline="0" dirty="0" smtClean="0"/>
                        <a:t>                          85</a:t>
                      </a:r>
                    </a:p>
                    <a:p>
                      <a:r>
                        <a:rPr lang="en-US" sz="2000" b="1" baseline="0" dirty="0" smtClean="0"/>
                        <a:t>                          86</a:t>
                      </a:r>
                    </a:p>
                    <a:p>
                      <a:r>
                        <a:rPr lang="en-US" sz="2000" b="1" baseline="0" dirty="0" smtClean="0"/>
                        <a:t>                          87</a:t>
                      </a:r>
                    </a:p>
                    <a:p>
                      <a:r>
                        <a:rPr lang="en-US" sz="2000" b="1" baseline="0" dirty="0" smtClean="0"/>
                        <a:t>                          80</a:t>
                      </a:r>
                    </a:p>
                    <a:p>
                      <a:r>
                        <a:rPr lang="en-US" sz="2000" b="1" baseline="0" dirty="0" smtClean="0"/>
                        <a:t>                          83</a:t>
                      </a:r>
                      <a:endParaRPr lang="en-US" sz="2000" b="1" dirty="0"/>
                    </a:p>
                  </a:txBody>
                  <a:tcPr/>
                </a:tc>
              </a:tr>
            </a:tbl>
          </a:graphicData>
        </a:graphic>
      </p:graphicFrame>
      <p:sp>
        <p:nvSpPr>
          <p:cNvPr id="6" name="Rectangle 5"/>
          <p:cNvSpPr/>
          <p:nvPr/>
        </p:nvSpPr>
        <p:spPr>
          <a:xfrm>
            <a:off x="914400" y="5486400"/>
            <a:ext cx="7848600" cy="838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PENGUJIAN HIPOTESIS: BERDASARKAN TABEL VIII n = 10 </a:t>
            </a:r>
            <a:r>
              <a:rPr lang="en-US" b="1" dirty="0" err="1" smtClean="0"/>
              <a:t>taraf</a:t>
            </a:r>
            <a:r>
              <a:rPr lang="en-US" b="1" dirty="0" smtClean="0"/>
              <a:t> sig, 5%  (</a:t>
            </a:r>
            <a:r>
              <a:rPr lang="en-US" b="1" dirty="0" err="1" smtClean="0"/>
              <a:t>uji</a:t>
            </a:r>
            <a:r>
              <a:rPr lang="en-US" b="1" dirty="0" smtClean="0"/>
              <a:t> 2 </a:t>
            </a:r>
            <a:r>
              <a:rPr lang="en-US" b="1" dirty="0" err="1" smtClean="0"/>
              <a:t>fihak</a:t>
            </a:r>
            <a:r>
              <a:rPr lang="en-US" b="1" dirty="0" smtClean="0"/>
              <a:t>) </a:t>
            </a:r>
            <a:r>
              <a:rPr lang="en-US" b="1" dirty="0" err="1" smtClean="0"/>
              <a:t>maka</a:t>
            </a:r>
            <a:r>
              <a:rPr lang="en-US" b="1" dirty="0" smtClean="0"/>
              <a:t> T </a:t>
            </a:r>
            <a:r>
              <a:rPr lang="en-US" b="1" dirty="0" err="1" smtClean="0"/>
              <a:t>tabel</a:t>
            </a:r>
            <a:r>
              <a:rPr lang="en-US" b="1" dirty="0" smtClean="0"/>
              <a:t> = 8. </a:t>
            </a:r>
            <a:r>
              <a:rPr lang="en-US" b="1" dirty="0" err="1" smtClean="0"/>
              <a:t>Jadi</a:t>
            </a:r>
            <a:r>
              <a:rPr lang="en-US" b="1" dirty="0" smtClean="0"/>
              <a:t>  Ho </a:t>
            </a:r>
            <a:r>
              <a:rPr lang="en-US" b="1" dirty="0" err="1" smtClean="0"/>
              <a:t>diterima</a:t>
            </a:r>
            <a:r>
              <a:rPr lang="en-US" b="1" dirty="0" smtClean="0"/>
              <a:t>.</a:t>
            </a:r>
            <a:endParaRPr lang="en-US" b="1" dirty="0"/>
          </a:p>
        </p:txBody>
      </p:sp>
    </p:spTree>
    <p:extLst>
      <p:ext uri="{BB962C8B-B14F-4D97-AF65-F5344CB8AC3E}">
        <p14:creationId xmlns:p14="http://schemas.microsoft.com/office/powerpoint/2010/main" val="3131697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609600"/>
            <a:ext cx="8153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t>TABEL PENOLONG UJI TEST WILCOXON</a:t>
            </a:r>
            <a:endParaRPr lang="en-US" sz="3200" b="1" dirty="0"/>
          </a:p>
        </p:txBody>
      </p:sp>
      <p:graphicFrame>
        <p:nvGraphicFramePr>
          <p:cNvPr id="5" name="Table 4"/>
          <p:cNvGraphicFramePr>
            <a:graphicFrameLocks noGrp="1"/>
          </p:cNvGraphicFramePr>
          <p:nvPr/>
        </p:nvGraphicFramePr>
        <p:xfrm>
          <a:off x="609598" y="1981201"/>
          <a:ext cx="8153404" cy="4611013"/>
        </p:xfrm>
        <a:graphic>
          <a:graphicData uri="http://schemas.openxmlformats.org/drawingml/2006/table">
            <a:tbl>
              <a:tblPr firstRow="1" bandRow="1">
                <a:tableStyleId>{5C22544A-7EE6-4342-B048-85BDC9FD1C3A}</a:tableStyleId>
              </a:tblPr>
              <a:tblGrid>
                <a:gridCol w="1164772"/>
                <a:gridCol w="1164772"/>
                <a:gridCol w="1164772"/>
                <a:gridCol w="1164772"/>
                <a:gridCol w="1164772"/>
                <a:gridCol w="1164772"/>
                <a:gridCol w="1164772"/>
              </a:tblGrid>
              <a:tr h="439625">
                <a:tc>
                  <a:txBody>
                    <a:bodyPr/>
                    <a:lstStyle/>
                    <a:p>
                      <a:r>
                        <a:rPr lang="en-US" dirty="0" smtClean="0"/>
                        <a:t>      NO</a:t>
                      </a:r>
                      <a:endParaRPr lang="en-US" dirty="0"/>
                    </a:p>
                  </a:txBody>
                  <a:tcPr/>
                </a:tc>
                <a:tc>
                  <a:txBody>
                    <a:bodyPr/>
                    <a:lstStyle/>
                    <a:p>
                      <a:r>
                        <a:rPr lang="en-US" dirty="0" smtClean="0"/>
                        <a:t>  X a1</a:t>
                      </a:r>
                      <a:endParaRPr lang="en-US" dirty="0"/>
                    </a:p>
                  </a:txBody>
                  <a:tcPr/>
                </a:tc>
                <a:tc>
                  <a:txBody>
                    <a:bodyPr/>
                    <a:lstStyle/>
                    <a:p>
                      <a:r>
                        <a:rPr lang="en-US" dirty="0" smtClean="0"/>
                        <a:t>  X a2</a:t>
                      </a:r>
                      <a:endParaRPr lang="en-US" dirty="0"/>
                    </a:p>
                  </a:txBody>
                  <a:tcPr/>
                </a:tc>
                <a:tc>
                  <a:txBody>
                    <a:bodyPr/>
                    <a:lstStyle/>
                    <a:p>
                      <a:r>
                        <a:rPr lang="en-US" dirty="0" smtClean="0"/>
                        <a:t>Xa2</a:t>
                      </a:r>
                      <a:r>
                        <a:rPr lang="en-US" baseline="0" dirty="0" smtClean="0"/>
                        <a:t>– Xa1</a:t>
                      </a:r>
                      <a:endParaRPr lang="en-US" dirty="0"/>
                    </a:p>
                  </a:txBody>
                  <a:tcPr/>
                </a:tc>
                <a:tc>
                  <a:txBody>
                    <a:bodyPr/>
                    <a:lstStyle/>
                    <a:p>
                      <a:r>
                        <a:rPr lang="en-US" dirty="0" smtClean="0"/>
                        <a:t>JENJANG</a:t>
                      </a:r>
                      <a:endParaRPr lang="en-US" dirty="0"/>
                    </a:p>
                  </a:txBody>
                  <a:tcPr/>
                </a:tc>
                <a:tc>
                  <a:txBody>
                    <a:bodyPr/>
                    <a:lstStyle/>
                    <a:p>
                      <a:r>
                        <a:rPr lang="en-US" dirty="0" smtClean="0"/>
                        <a:t>      +</a:t>
                      </a:r>
                      <a:endParaRPr lang="en-US" dirty="0"/>
                    </a:p>
                  </a:txBody>
                  <a:tcPr/>
                </a:tc>
                <a:tc>
                  <a:txBody>
                    <a:bodyPr/>
                    <a:lstStyle/>
                    <a:p>
                      <a:r>
                        <a:rPr lang="en-US" dirty="0" smtClean="0"/>
                        <a:t>      -</a:t>
                      </a:r>
                      <a:endParaRPr lang="en-US" dirty="0"/>
                    </a:p>
                  </a:txBody>
                  <a:tcPr/>
                </a:tc>
              </a:tr>
              <a:tr h="2841345">
                <a:tc>
                  <a:txBody>
                    <a:bodyPr/>
                    <a:lstStyle/>
                    <a:p>
                      <a:r>
                        <a:rPr lang="en-US" dirty="0" smtClean="0"/>
                        <a:t>      1 .</a:t>
                      </a:r>
                    </a:p>
                    <a:p>
                      <a:r>
                        <a:rPr lang="en-US" dirty="0" smtClean="0"/>
                        <a:t>      2.</a:t>
                      </a:r>
                    </a:p>
                    <a:p>
                      <a:r>
                        <a:rPr lang="en-US" dirty="0" smtClean="0"/>
                        <a:t>      3. </a:t>
                      </a:r>
                    </a:p>
                    <a:p>
                      <a:r>
                        <a:rPr lang="en-US" dirty="0" smtClean="0"/>
                        <a:t>      4.</a:t>
                      </a:r>
                    </a:p>
                    <a:p>
                      <a:r>
                        <a:rPr lang="en-US" dirty="0" smtClean="0"/>
                        <a:t>      5.</a:t>
                      </a:r>
                    </a:p>
                    <a:p>
                      <a:r>
                        <a:rPr lang="en-US" dirty="0" smtClean="0"/>
                        <a:t>      6.</a:t>
                      </a:r>
                    </a:p>
                    <a:p>
                      <a:r>
                        <a:rPr lang="en-US" dirty="0" smtClean="0"/>
                        <a:t>      7.</a:t>
                      </a:r>
                    </a:p>
                    <a:p>
                      <a:r>
                        <a:rPr lang="en-US" dirty="0" smtClean="0"/>
                        <a:t>      8.</a:t>
                      </a:r>
                    </a:p>
                    <a:p>
                      <a:r>
                        <a:rPr lang="en-US" dirty="0" smtClean="0"/>
                        <a:t>      9.</a:t>
                      </a:r>
                    </a:p>
                    <a:p>
                      <a:r>
                        <a:rPr lang="en-US" dirty="0" smtClean="0"/>
                        <a:t>      10      </a:t>
                      </a:r>
                      <a:endParaRPr lang="en-US" dirty="0"/>
                    </a:p>
                  </a:txBody>
                  <a:tcPr/>
                </a:tc>
                <a:tc>
                  <a:txBody>
                    <a:bodyPr/>
                    <a:lstStyle/>
                    <a:p>
                      <a:r>
                        <a:rPr lang="en-US" dirty="0" smtClean="0"/>
                        <a:t>  100. </a:t>
                      </a:r>
                    </a:p>
                    <a:p>
                      <a:r>
                        <a:rPr lang="en-US" dirty="0" smtClean="0"/>
                        <a:t>    98.</a:t>
                      </a:r>
                    </a:p>
                    <a:p>
                      <a:r>
                        <a:rPr lang="en-US" dirty="0" smtClean="0"/>
                        <a:t>    76</a:t>
                      </a:r>
                    </a:p>
                    <a:p>
                      <a:r>
                        <a:rPr lang="en-US" dirty="0" smtClean="0"/>
                        <a:t>    90</a:t>
                      </a:r>
                    </a:p>
                    <a:p>
                      <a:r>
                        <a:rPr lang="en-US" dirty="0" smtClean="0"/>
                        <a:t>    87</a:t>
                      </a:r>
                    </a:p>
                    <a:p>
                      <a:r>
                        <a:rPr lang="en-US" dirty="0" smtClean="0"/>
                        <a:t>    89</a:t>
                      </a:r>
                    </a:p>
                    <a:p>
                      <a:r>
                        <a:rPr lang="en-US" dirty="0" smtClean="0"/>
                        <a:t>    77</a:t>
                      </a:r>
                    </a:p>
                    <a:p>
                      <a:r>
                        <a:rPr lang="en-US" dirty="0" smtClean="0"/>
                        <a:t>    92</a:t>
                      </a:r>
                    </a:p>
                    <a:p>
                      <a:r>
                        <a:rPr lang="en-US" dirty="0" smtClean="0"/>
                        <a:t>    78</a:t>
                      </a:r>
                    </a:p>
                    <a:p>
                      <a:r>
                        <a:rPr lang="en-US" dirty="0" smtClean="0"/>
                        <a:t>    82</a:t>
                      </a:r>
                    </a:p>
                    <a:p>
                      <a:r>
                        <a:rPr lang="en-US" dirty="0" smtClean="0"/>
                        <a:t>      </a:t>
                      </a:r>
                      <a:endParaRPr lang="en-US" dirty="0"/>
                    </a:p>
                  </a:txBody>
                  <a:tcPr/>
                </a:tc>
                <a:tc>
                  <a:txBody>
                    <a:bodyPr/>
                    <a:lstStyle/>
                    <a:p>
                      <a:r>
                        <a:rPr lang="en-US" dirty="0" smtClean="0"/>
                        <a:t>    105</a:t>
                      </a:r>
                    </a:p>
                    <a:p>
                      <a:r>
                        <a:rPr lang="en-US" dirty="0" smtClean="0"/>
                        <a:t>      94</a:t>
                      </a:r>
                    </a:p>
                    <a:p>
                      <a:r>
                        <a:rPr lang="en-US" dirty="0" smtClean="0"/>
                        <a:t>      78</a:t>
                      </a:r>
                    </a:p>
                    <a:p>
                      <a:r>
                        <a:rPr lang="en-US" dirty="0" smtClean="0"/>
                        <a:t>      98</a:t>
                      </a:r>
                    </a:p>
                    <a:p>
                      <a:r>
                        <a:rPr lang="en-US" dirty="0" smtClean="0"/>
                        <a:t>      90</a:t>
                      </a:r>
                    </a:p>
                    <a:p>
                      <a:r>
                        <a:rPr lang="en-US" dirty="0" smtClean="0"/>
                        <a:t>      85</a:t>
                      </a:r>
                    </a:p>
                    <a:p>
                      <a:r>
                        <a:rPr lang="en-US" dirty="0" smtClean="0"/>
                        <a:t>      86</a:t>
                      </a:r>
                    </a:p>
                    <a:p>
                      <a:r>
                        <a:rPr lang="en-US" dirty="0" smtClean="0"/>
                        <a:t>      87</a:t>
                      </a:r>
                    </a:p>
                    <a:p>
                      <a:r>
                        <a:rPr lang="en-US" dirty="0" smtClean="0"/>
                        <a:t>      80</a:t>
                      </a:r>
                    </a:p>
                    <a:p>
                      <a:r>
                        <a:rPr lang="en-US" dirty="0" smtClean="0"/>
                        <a:t>      83</a:t>
                      </a:r>
                      <a:endParaRPr lang="en-US" dirty="0"/>
                    </a:p>
                  </a:txBody>
                  <a:tcPr/>
                </a:tc>
                <a:tc>
                  <a:txBody>
                    <a:bodyPr/>
                    <a:lstStyle/>
                    <a:p>
                      <a:r>
                        <a:rPr lang="en-US" dirty="0" smtClean="0"/>
                        <a:t>     +</a:t>
                      </a:r>
                      <a:r>
                        <a:rPr lang="en-US" baseline="0" dirty="0" smtClean="0"/>
                        <a:t> 5</a:t>
                      </a:r>
                    </a:p>
                    <a:p>
                      <a:r>
                        <a:rPr lang="en-US" baseline="0" dirty="0" smtClean="0"/>
                        <a:t>     - 4</a:t>
                      </a:r>
                    </a:p>
                    <a:p>
                      <a:r>
                        <a:rPr lang="en-US" baseline="0" dirty="0" smtClean="0"/>
                        <a:t>     + 2</a:t>
                      </a:r>
                    </a:p>
                    <a:p>
                      <a:r>
                        <a:rPr lang="en-US" baseline="0" dirty="0" smtClean="0"/>
                        <a:t>     + 8</a:t>
                      </a:r>
                    </a:p>
                    <a:p>
                      <a:r>
                        <a:rPr lang="en-US" baseline="0" dirty="0" smtClean="0"/>
                        <a:t>     + 3</a:t>
                      </a:r>
                    </a:p>
                    <a:p>
                      <a:r>
                        <a:rPr lang="en-US" baseline="0" dirty="0" smtClean="0"/>
                        <a:t>     - 4</a:t>
                      </a:r>
                    </a:p>
                    <a:p>
                      <a:r>
                        <a:rPr lang="en-US" baseline="0" dirty="0" smtClean="0"/>
                        <a:t>     + 9</a:t>
                      </a:r>
                    </a:p>
                    <a:p>
                      <a:r>
                        <a:rPr lang="en-US" baseline="0" dirty="0" smtClean="0"/>
                        <a:t>      - 5</a:t>
                      </a:r>
                    </a:p>
                    <a:p>
                      <a:r>
                        <a:rPr lang="en-US" baseline="0" dirty="0" smtClean="0"/>
                        <a:t>      + 2</a:t>
                      </a:r>
                    </a:p>
                    <a:p>
                      <a:r>
                        <a:rPr lang="en-US" baseline="0" dirty="0" smtClean="0"/>
                        <a:t>      + 1</a:t>
                      </a:r>
                    </a:p>
                    <a:p>
                      <a:r>
                        <a:rPr lang="en-US" baseline="0" dirty="0" smtClean="0"/>
                        <a:t>    </a:t>
                      </a:r>
                      <a:endParaRPr lang="en-US" dirty="0"/>
                    </a:p>
                  </a:txBody>
                  <a:tcPr/>
                </a:tc>
                <a:tc>
                  <a:txBody>
                    <a:bodyPr/>
                    <a:lstStyle/>
                    <a:p>
                      <a:r>
                        <a:rPr lang="en-US" dirty="0" smtClean="0"/>
                        <a:t>     7,5 </a:t>
                      </a:r>
                    </a:p>
                    <a:p>
                      <a:r>
                        <a:rPr lang="en-US" dirty="0" smtClean="0"/>
                        <a:t>     5,5</a:t>
                      </a:r>
                    </a:p>
                    <a:p>
                      <a:r>
                        <a:rPr lang="en-US" dirty="0" smtClean="0"/>
                        <a:t>      2.5</a:t>
                      </a:r>
                    </a:p>
                    <a:p>
                      <a:r>
                        <a:rPr lang="en-US" dirty="0" smtClean="0"/>
                        <a:t>      9,0</a:t>
                      </a:r>
                    </a:p>
                    <a:p>
                      <a:r>
                        <a:rPr lang="en-US" dirty="0" smtClean="0"/>
                        <a:t>      4.0</a:t>
                      </a:r>
                    </a:p>
                    <a:p>
                      <a:r>
                        <a:rPr lang="en-US" dirty="0" smtClean="0"/>
                        <a:t>      5,5</a:t>
                      </a:r>
                    </a:p>
                    <a:p>
                      <a:r>
                        <a:rPr lang="en-US" dirty="0" smtClean="0"/>
                        <a:t>     10.0</a:t>
                      </a:r>
                    </a:p>
                    <a:p>
                      <a:r>
                        <a:rPr lang="en-US" baseline="0" dirty="0" smtClean="0"/>
                        <a:t>       7.5</a:t>
                      </a:r>
                    </a:p>
                    <a:p>
                      <a:r>
                        <a:rPr lang="en-US" baseline="0" dirty="0" smtClean="0"/>
                        <a:t>       2,5</a:t>
                      </a:r>
                    </a:p>
                    <a:p>
                      <a:r>
                        <a:rPr lang="en-US" baseline="0" dirty="0" smtClean="0"/>
                        <a:t>       1,0</a:t>
                      </a:r>
                      <a:endParaRPr lang="en-US" dirty="0" smtClean="0"/>
                    </a:p>
                    <a:p>
                      <a:endParaRPr lang="en-US" dirty="0"/>
                    </a:p>
                  </a:txBody>
                  <a:tcPr/>
                </a:tc>
                <a:tc>
                  <a:txBody>
                    <a:bodyPr/>
                    <a:lstStyle/>
                    <a:p>
                      <a:r>
                        <a:rPr lang="en-US" dirty="0" smtClean="0"/>
                        <a:t>     7,5</a:t>
                      </a:r>
                    </a:p>
                    <a:p>
                      <a:r>
                        <a:rPr lang="en-US" dirty="0" smtClean="0"/>
                        <a:t>     0,0</a:t>
                      </a:r>
                    </a:p>
                    <a:p>
                      <a:r>
                        <a:rPr lang="en-US" dirty="0" smtClean="0"/>
                        <a:t>     2.5</a:t>
                      </a:r>
                    </a:p>
                    <a:p>
                      <a:r>
                        <a:rPr lang="en-US" dirty="0" smtClean="0"/>
                        <a:t>     9,0</a:t>
                      </a:r>
                    </a:p>
                    <a:p>
                      <a:r>
                        <a:rPr lang="en-US" dirty="0" smtClean="0"/>
                        <a:t>     4,0</a:t>
                      </a:r>
                    </a:p>
                    <a:p>
                      <a:r>
                        <a:rPr lang="en-US" dirty="0" smtClean="0"/>
                        <a:t>      0.0</a:t>
                      </a:r>
                    </a:p>
                    <a:p>
                      <a:r>
                        <a:rPr lang="en-US" dirty="0" smtClean="0"/>
                        <a:t>    10,0</a:t>
                      </a:r>
                    </a:p>
                    <a:p>
                      <a:r>
                        <a:rPr lang="en-US" dirty="0" smtClean="0"/>
                        <a:t>      0,0</a:t>
                      </a:r>
                    </a:p>
                    <a:p>
                      <a:r>
                        <a:rPr lang="en-US" dirty="0" smtClean="0"/>
                        <a:t>      2,5</a:t>
                      </a:r>
                    </a:p>
                    <a:p>
                      <a:r>
                        <a:rPr lang="en-US" dirty="0" smtClean="0"/>
                        <a:t>      1,0</a:t>
                      </a:r>
                      <a:endParaRPr lang="en-US" dirty="0"/>
                    </a:p>
                  </a:txBody>
                  <a:tcPr/>
                </a:tc>
                <a:tc>
                  <a:txBody>
                    <a:bodyPr/>
                    <a:lstStyle/>
                    <a:p>
                      <a:endParaRPr lang="en-US" dirty="0" smtClean="0"/>
                    </a:p>
                    <a:p>
                      <a:r>
                        <a:rPr lang="en-US" dirty="0" smtClean="0"/>
                        <a:t>    5,5</a:t>
                      </a:r>
                    </a:p>
                    <a:p>
                      <a:endParaRPr lang="en-US" dirty="0" smtClean="0"/>
                    </a:p>
                    <a:p>
                      <a:endParaRPr lang="en-US" dirty="0" smtClean="0"/>
                    </a:p>
                    <a:p>
                      <a:endParaRPr lang="en-US" dirty="0" smtClean="0"/>
                    </a:p>
                    <a:p>
                      <a:r>
                        <a:rPr lang="en-US" dirty="0" smtClean="0"/>
                        <a:t>      5,5 </a:t>
                      </a:r>
                    </a:p>
                    <a:p>
                      <a:endParaRPr lang="en-US" dirty="0" smtClean="0"/>
                    </a:p>
                    <a:p>
                      <a:r>
                        <a:rPr lang="en-US" dirty="0" smtClean="0"/>
                        <a:t>     7,5    </a:t>
                      </a:r>
                      <a:endParaRPr lang="en-US" dirty="0"/>
                    </a:p>
                  </a:txBody>
                  <a:tcPr/>
                </a:tc>
              </a:tr>
              <a:tr h="1062428">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r>
                        <a:rPr lang="en-US" dirty="0" smtClean="0"/>
                        <a:t>JUMLAH</a:t>
                      </a:r>
                      <a:endParaRPr lang="en-US" dirty="0"/>
                    </a:p>
                  </a:txBody>
                  <a:tcPr/>
                </a:tc>
                <a:tc>
                  <a:txBody>
                    <a:bodyPr/>
                    <a:lstStyle/>
                    <a:p>
                      <a:endParaRPr lang="en-US" dirty="0"/>
                    </a:p>
                  </a:txBody>
                  <a:tcPr/>
                </a:tc>
                <a:tc>
                  <a:txBody>
                    <a:bodyPr/>
                    <a:lstStyle/>
                    <a:p>
                      <a:r>
                        <a:rPr lang="en-US" dirty="0" smtClean="0"/>
                        <a:t>T=</a:t>
                      </a:r>
                      <a:r>
                        <a:rPr lang="en-US" baseline="0" dirty="0" smtClean="0"/>
                        <a:t> 36,5</a:t>
                      </a:r>
                      <a:endParaRPr lang="en-US" dirty="0"/>
                    </a:p>
                  </a:txBody>
                  <a:tcPr/>
                </a:tc>
                <a:tc>
                  <a:txBody>
                    <a:bodyPr/>
                    <a:lstStyle/>
                    <a:p>
                      <a:r>
                        <a:rPr lang="en-US" dirty="0" smtClean="0"/>
                        <a:t>   1</a:t>
                      </a:r>
                      <a:r>
                        <a:rPr lang="id-ID" smtClean="0"/>
                        <a:t>8</a:t>
                      </a:r>
                      <a:r>
                        <a:rPr lang="en-US" smtClean="0"/>
                        <a:t>,5</a:t>
                      </a:r>
                      <a:endParaRPr lang="en-US" dirty="0"/>
                    </a:p>
                  </a:txBody>
                  <a:tcPr/>
                </a:tc>
              </a:tr>
            </a:tbl>
          </a:graphicData>
        </a:graphic>
      </p:graphicFrame>
    </p:spTree>
    <p:extLst>
      <p:ext uri="{BB962C8B-B14F-4D97-AF65-F5344CB8AC3E}">
        <p14:creationId xmlns:p14="http://schemas.microsoft.com/office/powerpoint/2010/main" val="6016379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smtClean="0">
                <a:solidFill>
                  <a:srgbClr val="C00000"/>
                </a:solidFill>
                <a:latin typeface="Arial Black" pitchFamily="34" charset="0"/>
              </a:rPr>
              <a:t>KESIMPULAN</a:t>
            </a:r>
            <a:endParaRPr lang="en-US" dirty="0">
              <a:solidFill>
                <a:srgbClr val="C00000"/>
              </a:solidFill>
              <a:latin typeface="Arial Black" pitchFamily="34" charset="0"/>
            </a:endParaRPr>
          </a:p>
        </p:txBody>
      </p:sp>
      <p:sp>
        <p:nvSpPr>
          <p:cNvPr id="3" name="Content Placeholder 2"/>
          <p:cNvSpPr>
            <a:spLocks noGrp="1"/>
          </p:cNvSpPr>
          <p:nvPr>
            <p:ph idx="1"/>
          </p:nvPr>
        </p:nvSpPr>
        <p:spPr>
          <a:xfrm>
            <a:off x="457200" y="1600200"/>
            <a:ext cx="8534400" cy="4525963"/>
          </a:xfrm>
        </p:spPr>
        <p:txBody>
          <a:bodyPr/>
          <a:lstStyle/>
          <a:p>
            <a:r>
              <a:rPr lang="en-US" dirty="0" smtClean="0"/>
              <a:t> </a:t>
            </a:r>
            <a:r>
              <a:rPr lang="en-US" b="1" dirty="0" err="1" smtClean="0"/>
              <a:t>Berdasarkan</a:t>
            </a:r>
            <a:r>
              <a:rPr lang="en-US" b="1" dirty="0" smtClean="0"/>
              <a:t> </a:t>
            </a:r>
            <a:r>
              <a:rPr lang="en-US" b="1" dirty="0" err="1" smtClean="0"/>
              <a:t>hasil</a:t>
            </a:r>
            <a:r>
              <a:rPr lang="en-US" b="1" dirty="0" smtClean="0"/>
              <a:t> </a:t>
            </a:r>
            <a:r>
              <a:rPr lang="en-US" b="1" dirty="0" err="1" smtClean="0"/>
              <a:t>analisis</a:t>
            </a:r>
            <a:r>
              <a:rPr lang="en-US" b="1" dirty="0" smtClean="0"/>
              <a:t> </a:t>
            </a:r>
            <a:r>
              <a:rPr lang="en-US" b="1" dirty="0" err="1" smtClean="0"/>
              <a:t>dengan</a:t>
            </a:r>
            <a:r>
              <a:rPr lang="en-US" b="1" dirty="0" smtClean="0"/>
              <a:t> </a:t>
            </a:r>
            <a:r>
              <a:rPr lang="en-US" b="1" dirty="0" err="1" smtClean="0"/>
              <a:t>pertolongan</a:t>
            </a:r>
            <a:r>
              <a:rPr lang="en-US" b="1" dirty="0" smtClean="0"/>
              <a:t> </a:t>
            </a:r>
            <a:r>
              <a:rPr lang="en-US" b="1" dirty="0" err="1" smtClean="0"/>
              <a:t>tabel</a:t>
            </a:r>
            <a:r>
              <a:rPr lang="en-US" b="1" dirty="0" smtClean="0"/>
              <a:t> </a:t>
            </a:r>
            <a:r>
              <a:rPr lang="en-US" b="1" dirty="0" err="1" smtClean="0"/>
              <a:t>tersebut</a:t>
            </a:r>
            <a:r>
              <a:rPr lang="en-US" b="1" dirty="0" smtClean="0"/>
              <a:t> </a:t>
            </a:r>
            <a:r>
              <a:rPr lang="en-US" b="1" dirty="0" err="1" smtClean="0"/>
              <a:t>untuk</a:t>
            </a:r>
            <a:r>
              <a:rPr lang="en-US" b="1" dirty="0" smtClean="0"/>
              <a:t> n = 10 </a:t>
            </a:r>
            <a:r>
              <a:rPr lang="en-US" b="1" dirty="0" err="1" smtClean="0"/>
              <a:t>taraf</a:t>
            </a:r>
            <a:r>
              <a:rPr lang="en-US" b="1" dirty="0" smtClean="0"/>
              <a:t> </a:t>
            </a:r>
            <a:r>
              <a:rPr lang="en-US" b="1" dirty="0" err="1" smtClean="0"/>
              <a:t>kesalahan</a:t>
            </a:r>
            <a:r>
              <a:rPr lang="en-US" b="1" dirty="0" smtClean="0"/>
              <a:t> 5% (</a:t>
            </a:r>
            <a:r>
              <a:rPr lang="en-US" b="1" dirty="0" err="1" smtClean="0"/>
              <a:t>uji</a:t>
            </a:r>
            <a:r>
              <a:rPr lang="en-US" b="1" dirty="0" smtClean="0"/>
              <a:t> </a:t>
            </a:r>
            <a:r>
              <a:rPr lang="en-US" b="1" dirty="0" err="1" smtClean="0"/>
              <a:t>dua</a:t>
            </a:r>
            <a:r>
              <a:rPr lang="en-US" b="1" dirty="0" smtClean="0"/>
              <a:t> </a:t>
            </a:r>
            <a:r>
              <a:rPr lang="en-US" b="1" dirty="0" err="1" smtClean="0"/>
              <a:t>pihak</a:t>
            </a:r>
            <a:r>
              <a:rPr lang="en-US" b="1" dirty="0" smtClean="0"/>
              <a:t>) </a:t>
            </a:r>
            <a:r>
              <a:rPr lang="en-US" b="1" dirty="0" err="1" smtClean="0"/>
              <a:t>pada</a:t>
            </a:r>
            <a:r>
              <a:rPr lang="en-US" b="1" dirty="0" smtClean="0"/>
              <a:t> </a:t>
            </a:r>
            <a:r>
              <a:rPr lang="en-US" b="1" dirty="0" err="1" smtClean="0"/>
              <a:t>Tabel</a:t>
            </a:r>
            <a:r>
              <a:rPr lang="en-US" b="1" dirty="0" smtClean="0"/>
              <a:t> VIII, T </a:t>
            </a:r>
            <a:r>
              <a:rPr lang="en-US" b="1" dirty="0" err="1" smtClean="0"/>
              <a:t>tabel</a:t>
            </a:r>
            <a:r>
              <a:rPr lang="en-US" b="1" dirty="0" smtClean="0"/>
              <a:t> = 8. </a:t>
            </a:r>
            <a:r>
              <a:rPr lang="en-US" b="1" dirty="0" err="1" smtClean="0"/>
              <a:t>Oleh</a:t>
            </a:r>
            <a:r>
              <a:rPr lang="en-US" b="1" dirty="0" smtClean="0"/>
              <a:t> </a:t>
            </a:r>
            <a:r>
              <a:rPr lang="en-US" b="1" dirty="0" err="1" smtClean="0"/>
              <a:t>karena</a:t>
            </a:r>
            <a:r>
              <a:rPr lang="en-US" b="1" dirty="0" smtClean="0"/>
              <a:t> </a:t>
            </a:r>
            <a:r>
              <a:rPr lang="en-US" b="1" dirty="0" err="1" smtClean="0"/>
              <a:t>jumlah</a:t>
            </a:r>
            <a:r>
              <a:rPr lang="en-US" b="1" dirty="0" smtClean="0"/>
              <a:t> </a:t>
            </a:r>
            <a:r>
              <a:rPr lang="en-US" b="1" dirty="0" err="1" smtClean="0"/>
              <a:t>jenjang</a:t>
            </a:r>
            <a:r>
              <a:rPr lang="en-US" b="1" dirty="0" smtClean="0"/>
              <a:t> yang </a:t>
            </a:r>
            <a:r>
              <a:rPr lang="en-US" b="1" dirty="0" err="1" smtClean="0"/>
              <a:t>kecil</a:t>
            </a:r>
            <a:r>
              <a:rPr lang="en-US" b="1" dirty="0" smtClean="0"/>
              <a:t> 1</a:t>
            </a:r>
            <a:r>
              <a:rPr lang="id-ID" b="1" dirty="0" smtClean="0"/>
              <a:t>8</a:t>
            </a:r>
            <a:r>
              <a:rPr lang="en-US" b="1" dirty="0" smtClean="0"/>
              <a:t>,5 &gt; 8,  </a:t>
            </a:r>
            <a:r>
              <a:rPr lang="en-US" b="1" dirty="0" err="1" smtClean="0"/>
              <a:t>maka</a:t>
            </a:r>
            <a:r>
              <a:rPr lang="en-US" b="1" dirty="0" smtClean="0"/>
              <a:t> Ho </a:t>
            </a:r>
            <a:r>
              <a:rPr lang="en-US" b="1" dirty="0" err="1" smtClean="0"/>
              <a:t>diterima</a:t>
            </a:r>
            <a:r>
              <a:rPr lang="en-US" b="1" dirty="0" smtClean="0"/>
              <a:t>. </a:t>
            </a:r>
            <a:r>
              <a:rPr lang="en-US" b="1" dirty="0" err="1" smtClean="0"/>
              <a:t>Jadi</a:t>
            </a:r>
            <a:r>
              <a:rPr lang="en-US" b="1" dirty="0" smtClean="0"/>
              <a:t> </a:t>
            </a:r>
            <a:r>
              <a:rPr lang="en-US" b="1" dirty="0" err="1" smtClean="0"/>
              <a:t>dapat</a:t>
            </a:r>
            <a:r>
              <a:rPr lang="en-US" b="1" dirty="0" smtClean="0"/>
              <a:t> </a:t>
            </a:r>
            <a:r>
              <a:rPr lang="en-US" b="1" dirty="0" err="1" smtClean="0"/>
              <a:t>disimpulkan</a:t>
            </a:r>
            <a:r>
              <a:rPr lang="en-US" b="1" dirty="0" smtClean="0"/>
              <a:t> </a:t>
            </a:r>
            <a:r>
              <a:rPr lang="en-US" b="1" dirty="0" err="1" smtClean="0"/>
              <a:t>bahwa</a:t>
            </a:r>
            <a:r>
              <a:rPr lang="en-US" b="1" dirty="0" smtClean="0"/>
              <a:t> </a:t>
            </a:r>
            <a:r>
              <a:rPr lang="en-US" b="1" dirty="0" err="1" smtClean="0"/>
              <a:t>Pelatihan</a:t>
            </a:r>
            <a:r>
              <a:rPr lang="en-US" b="1" dirty="0" smtClean="0"/>
              <a:t> guru </a:t>
            </a:r>
            <a:r>
              <a:rPr lang="en-US" b="1" dirty="0" err="1" smtClean="0"/>
              <a:t>melalui</a:t>
            </a:r>
            <a:r>
              <a:rPr lang="en-US" b="1" dirty="0" smtClean="0"/>
              <a:t>  PLPG </a:t>
            </a:r>
            <a:r>
              <a:rPr lang="en-US" b="1" dirty="0" err="1" smtClean="0"/>
              <a:t>secara</a:t>
            </a:r>
            <a:r>
              <a:rPr lang="en-US" b="1" dirty="0" smtClean="0"/>
              <a:t> </a:t>
            </a:r>
            <a:r>
              <a:rPr lang="en-US" b="1" dirty="0" err="1" smtClean="0"/>
              <a:t>signifikan</a:t>
            </a:r>
            <a:r>
              <a:rPr lang="en-US" b="1" dirty="0" smtClean="0"/>
              <a:t> </a:t>
            </a:r>
            <a:r>
              <a:rPr lang="en-US" b="1" dirty="0" err="1" smtClean="0"/>
              <a:t>tidak</a:t>
            </a:r>
            <a:r>
              <a:rPr lang="en-US" b="1" dirty="0" smtClean="0"/>
              <a:t> </a:t>
            </a:r>
            <a:r>
              <a:rPr lang="en-US" b="1" dirty="0" err="1" smtClean="0"/>
              <a:t>mempunyai</a:t>
            </a:r>
            <a:r>
              <a:rPr lang="en-US" b="1" dirty="0" smtClean="0"/>
              <a:t> </a:t>
            </a:r>
            <a:r>
              <a:rPr lang="en-US" b="1" dirty="0" err="1" smtClean="0"/>
              <a:t>pengaruh</a:t>
            </a:r>
            <a:r>
              <a:rPr lang="en-US" b="1" dirty="0" smtClean="0"/>
              <a:t>  </a:t>
            </a:r>
            <a:r>
              <a:rPr lang="en-US" b="1" dirty="0" err="1" smtClean="0"/>
              <a:t>terhadap</a:t>
            </a:r>
            <a:r>
              <a:rPr lang="en-US" b="1" dirty="0" smtClean="0"/>
              <a:t> </a:t>
            </a:r>
            <a:r>
              <a:rPr lang="en-US" b="1" dirty="0" err="1" smtClean="0"/>
              <a:t>peningkatan</a:t>
            </a:r>
            <a:r>
              <a:rPr lang="en-US" b="1" dirty="0" smtClean="0"/>
              <a:t> </a:t>
            </a:r>
            <a:r>
              <a:rPr lang="en-US" b="1" dirty="0" err="1" smtClean="0"/>
              <a:t>kompetensi</a:t>
            </a:r>
            <a:r>
              <a:rPr lang="en-US" b="1" dirty="0" smtClean="0"/>
              <a:t> guru.</a:t>
            </a:r>
            <a:endParaRPr lang="en-US" b="1" dirty="0"/>
          </a:p>
        </p:txBody>
      </p:sp>
    </p:spTree>
    <p:extLst>
      <p:ext uri="{BB962C8B-B14F-4D97-AF65-F5344CB8AC3E}">
        <p14:creationId xmlns:p14="http://schemas.microsoft.com/office/powerpoint/2010/main" val="30595153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fontScale="90000"/>
          </a:bodyPr>
          <a:lstStyle/>
          <a:p>
            <a:r>
              <a:rPr lang="en-US" dirty="0" smtClean="0">
                <a:solidFill>
                  <a:srgbClr val="C00000"/>
                </a:solidFill>
                <a:latin typeface="Arial Black" pitchFamily="34" charset="0"/>
              </a:rPr>
              <a:t>CARA LAIN MENGUJI HIPOTESIS</a:t>
            </a:r>
            <a:endParaRPr lang="en-US" dirty="0">
              <a:solidFill>
                <a:srgbClr val="C00000"/>
              </a:solidFill>
              <a:latin typeface="Arial Black" pitchFamily="34" charset="0"/>
            </a:endParaRPr>
          </a:p>
        </p:txBody>
      </p:sp>
      <p:sp>
        <p:nvSpPr>
          <p:cNvPr id="3" name="Content Placeholder 2"/>
          <p:cNvSpPr>
            <a:spLocks noGrp="1"/>
          </p:cNvSpPr>
          <p:nvPr>
            <p:ph idx="1"/>
          </p:nvPr>
        </p:nvSpPr>
        <p:spPr>
          <a:xfrm>
            <a:off x="228600" y="1600200"/>
            <a:ext cx="8686800" cy="4525963"/>
          </a:xfrm>
        </p:spPr>
        <p:txBody>
          <a:bodyPr/>
          <a:lstStyle/>
          <a:p>
            <a:r>
              <a:rPr lang="en-US" dirty="0" smtClean="0"/>
              <a:t>BILAMANA JUMLAH PASANGAN LEBIH BESAR (&gt; 25) DISTRIBUSINYA AKAN MENDEKATI DISTRIBUSI NORMAL. MAKA UNTUK MENGUJI HIPOTESISNYA DAPAT DIGUNAKAN </a:t>
            </a:r>
            <a:r>
              <a:rPr lang="en-US" b="1" dirty="0" smtClean="0"/>
              <a:t>RUMUS Z-SCORE</a:t>
            </a:r>
            <a:r>
              <a:rPr lang="en-US" dirty="0" smtClean="0"/>
              <a:t>.</a:t>
            </a:r>
          </a:p>
          <a:p>
            <a:endParaRPr lang="en-US" dirty="0" smtClean="0"/>
          </a:p>
          <a:p>
            <a:pPr>
              <a:buNone/>
            </a:pPr>
            <a:r>
              <a:rPr lang="en-US" dirty="0" smtClean="0"/>
              <a:t>                 </a:t>
            </a:r>
          </a:p>
          <a:p>
            <a:pPr lvl="3">
              <a:buNone/>
            </a:pPr>
            <a:r>
              <a:rPr lang="en-US" dirty="0" smtClean="0"/>
              <a:t>		-</a:t>
            </a:r>
            <a:endParaRPr lang="en-US" dirty="0"/>
          </a:p>
        </p:txBody>
      </p:sp>
      <p:cxnSp>
        <p:nvCxnSpPr>
          <p:cNvPr id="16" name="Straight Connector 15"/>
          <p:cNvCxnSpPr/>
          <p:nvPr/>
        </p:nvCxnSpPr>
        <p:spPr>
          <a:xfrm>
            <a:off x="1219200" y="4800600"/>
            <a:ext cx="21336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40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100"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099"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838200" y="3733800"/>
            <a:ext cx="3657600" cy="1981200"/>
          </a:xfrm>
          <a:prstGeom prst="rect">
            <a:avLst/>
          </a:prstGeom>
          <a:noFill/>
        </p:spPr>
      </p:pic>
    </p:spTree>
    <p:extLst>
      <p:ext uri="{BB962C8B-B14F-4D97-AF65-F5344CB8AC3E}">
        <p14:creationId xmlns:p14="http://schemas.microsoft.com/office/powerpoint/2010/main" val="37581479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smtClean="0">
                <a:latin typeface="Arial Black" pitchFamily="34" charset="0"/>
              </a:rPr>
              <a:t>MEMASUKAN DATA</a:t>
            </a:r>
            <a:endParaRPr lang="en-US" dirty="0">
              <a:latin typeface="Arial Black" pitchFamily="34" charset="0"/>
            </a:endParaRPr>
          </a:p>
        </p:txBody>
      </p:sp>
      <p:sp>
        <p:nvSpPr>
          <p:cNvPr id="307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073"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828800" y="3352800"/>
            <a:ext cx="5638800" cy="2209800"/>
          </a:xfrm>
          <a:prstGeom prst="rect">
            <a:avLst/>
          </a:prstGeom>
          <a:noFill/>
        </p:spPr>
      </p:pic>
      <p:sp>
        <p:nvSpPr>
          <p:cNvPr id="5" name="TextBox 4"/>
          <p:cNvSpPr txBox="1"/>
          <p:nvPr/>
        </p:nvSpPr>
        <p:spPr>
          <a:xfrm>
            <a:off x="533400" y="1981200"/>
            <a:ext cx="8675645" cy="1384995"/>
          </a:xfrm>
          <a:prstGeom prst="rect">
            <a:avLst/>
          </a:prstGeom>
          <a:noFill/>
        </p:spPr>
        <p:txBody>
          <a:bodyPr wrap="none" rtlCol="0">
            <a:spAutoFit/>
          </a:bodyPr>
          <a:lstStyle/>
          <a:p>
            <a:r>
              <a:rPr lang="en-US" sz="2800" b="1" dirty="0" smtClean="0"/>
              <a:t>MARI KITA COBA UNTUK MENGUJI HIPOTESIS TERSEBUT, </a:t>
            </a:r>
          </a:p>
          <a:p>
            <a:r>
              <a:rPr lang="en-US" sz="2800" b="1" dirty="0" smtClean="0"/>
              <a:t>WALAUPUN N-</a:t>
            </a:r>
            <a:r>
              <a:rPr lang="en-US" sz="2800" b="1" dirty="0" err="1" smtClean="0"/>
              <a:t>Nya</a:t>
            </a:r>
            <a:r>
              <a:rPr lang="en-US" sz="2800" b="1" dirty="0" smtClean="0"/>
              <a:t> HANYA 10, SAMAKAH KESIMPULAN-</a:t>
            </a:r>
          </a:p>
          <a:p>
            <a:r>
              <a:rPr lang="en-US" sz="2800" b="1" dirty="0" smtClean="0"/>
              <a:t>NYA.</a:t>
            </a:r>
            <a:endParaRPr lang="en-US" sz="2800" b="1" dirty="0"/>
          </a:p>
        </p:txBody>
      </p:sp>
    </p:spTree>
    <p:extLst>
      <p:ext uri="{BB962C8B-B14F-4D97-AF65-F5344CB8AC3E}">
        <p14:creationId xmlns:p14="http://schemas.microsoft.com/office/powerpoint/2010/main" val="17121946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b="1" dirty="0" smtClean="0">
                <a:solidFill>
                  <a:srgbClr val="C00000"/>
                </a:solidFill>
                <a:latin typeface="Arial Black" pitchFamily="34" charset="0"/>
              </a:rPr>
              <a:t>MENYIMPULKAN</a:t>
            </a:r>
            <a:endParaRPr lang="en-US" b="1" dirty="0">
              <a:solidFill>
                <a:srgbClr val="C00000"/>
              </a:solidFill>
              <a:latin typeface="Arial Black" pitchFamily="34" charset="0"/>
            </a:endParaRPr>
          </a:p>
        </p:txBody>
      </p:sp>
      <p:sp>
        <p:nvSpPr>
          <p:cNvPr id="3" name="Content Placeholder 2"/>
          <p:cNvSpPr>
            <a:spLocks noGrp="1"/>
          </p:cNvSpPr>
          <p:nvPr>
            <p:ph idx="1"/>
          </p:nvPr>
        </p:nvSpPr>
        <p:spPr>
          <a:xfrm>
            <a:off x="304800" y="1600200"/>
            <a:ext cx="8534400" cy="4525963"/>
          </a:xfrm>
        </p:spPr>
        <p:txBody>
          <a:bodyPr>
            <a:normAutofit fontScale="92500" lnSpcReduction="10000"/>
          </a:bodyPr>
          <a:lstStyle/>
          <a:p>
            <a:r>
              <a:rPr lang="en-US" b="1" dirty="0" err="1" smtClean="0"/>
              <a:t>Bilamana</a:t>
            </a:r>
            <a:r>
              <a:rPr lang="en-US" b="1" dirty="0" smtClean="0"/>
              <a:t> </a:t>
            </a:r>
            <a:r>
              <a:rPr lang="en-US" b="1" dirty="0" err="1" smtClean="0"/>
              <a:t>menggunakan</a:t>
            </a:r>
            <a:r>
              <a:rPr lang="en-US" b="1" dirty="0" smtClean="0"/>
              <a:t> </a:t>
            </a:r>
            <a:r>
              <a:rPr lang="en-US" b="1" dirty="0" err="1" smtClean="0"/>
              <a:t>taraf</a:t>
            </a:r>
            <a:r>
              <a:rPr lang="en-US" b="1" dirty="0" smtClean="0"/>
              <a:t> </a:t>
            </a:r>
            <a:r>
              <a:rPr lang="en-US" b="1" dirty="0" err="1" smtClean="0"/>
              <a:t>signifikansi</a:t>
            </a:r>
            <a:r>
              <a:rPr lang="en-US" b="1" dirty="0" smtClean="0"/>
              <a:t> 5%, </a:t>
            </a:r>
            <a:r>
              <a:rPr lang="en-US" b="1" dirty="0" err="1" smtClean="0"/>
              <a:t>maka</a:t>
            </a:r>
            <a:r>
              <a:rPr lang="en-US" b="1" dirty="0" smtClean="0"/>
              <a:t> </a:t>
            </a:r>
            <a:r>
              <a:rPr lang="en-US" b="1" dirty="0" err="1" smtClean="0"/>
              <a:t>akan</a:t>
            </a:r>
            <a:r>
              <a:rPr lang="en-US" b="1" dirty="0" smtClean="0"/>
              <a:t> </a:t>
            </a:r>
            <a:r>
              <a:rPr lang="en-US" b="1" dirty="0" err="1" smtClean="0"/>
              <a:t>kita</a:t>
            </a:r>
            <a:r>
              <a:rPr lang="en-US" b="1" dirty="0" smtClean="0"/>
              <a:t> </a:t>
            </a:r>
            <a:r>
              <a:rPr lang="en-US" b="1" dirty="0" err="1" smtClean="0"/>
              <a:t>peroleh</a:t>
            </a:r>
            <a:r>
              <a:rPr lang="en-US" b="1" dirty="0" smtClean="0"/>
              <a:t> </a:t>
            </a:r>
            <a:r>
              <a:rPr lang="en-US" b="1" dirty="0" err="1" smtClean="0"/>
              <a:t>untuk</a:t>
            </a:r>
            <a:r>
              <a:rPr lang="en-US" b="1" dirty="0" smtClean="0"/>
              <a:t> </a:t>
            </a:r>
            <a:r>
              <a:rPr lang="en-US" b="1" dirty="0" err="1" smtClean="0"/>
              <a:t>satu</a:t>
            </a:r>
            <a:r>
              <a:rPr lang="en-US" b="1" dirty="0" smtClean="0"/>
              <a:t> </a:t>
            </a:r>
            <a:r>
              <a:rPr lang="en-US" b="1" dirty="0" err="1" smtClean="0"/>
              <a:t>sisi</a:t>
            </a:r>
            <a:r>
              <a:rPr lang="en-US" b="1" dirty="0" smtClean="0"/>
              <a:t>  0,025 (p), </a:t>
            </a:r>
            <a:r>
              <a:rPr lang="en-US" b="1" dirty="0" err="1" smtClean="0"/>
              <a:t>harga</a:t>
            </a:r>
            <a:r>
              <a:rPr lang="en-US" b="1" dirty="0" smtClean="0"/>
              <a:t> z </a:t>
            </a:r>
            <a:r>
              <a:rPr lang="en-US" b="1" dirty="0" err="1" smtClean="0"/>
              <a:t>tabel</a:t>
            </a:r>
            <a:r>
              <a:rPr lang="en-US" b="1" dirty="0" smtClean="0"/>
              <a:t>, </a:t>
            </a:r>
            <a:r>
              <a:rPr lang="en-US" b="1" dirty="0" err="1" smtClean="0"/>
              <a:t>lihat</a:t>
            </a:r>
            <a:r>
              <a:rPr lang="en-US" b="1" dirty="0" smtClean="0"/>
              <a:t> </a:t>
            </a:r>
            <a:r>
              <a:rPr lang="en-US" b="1" dirty="0" err="1" smtClean="0"/>
              <a:t>pada</a:t>
            </a:r>
            <a:r>
              <a:rPr lang="en-US" b="1" dirty="0" smtClean="0"/>
              <a:t> </a:t>
            </a:r>
            <a:r>
              <a:rPr lang="en-US" b="1" dirty="0" err="1" smtClean="0"/>
              <a:t>tabel</a:t>
            </a:r>
            <a:r>
              <a:rPr lang="en-US" b="1" dirty="0" smtClean="0"/>
              <a:t> </a:t>
            </a:r>
            <a:r>
              <a:rPr lang="en-US" b="1" dirty="0" err="1" smtClean="0"/>
              <a:t>Harga</a:t>
            </a:r>
            <a:r>
              <a:rPr lang="en-US" b="1" dirty="0" smtClean="0"/>
              <a:t> </a:t>
            </a:r>
            <a:r>
              <a:rPr lang="en-US" b="1" dirty="0" err="1" smtClean="0"/>
              <a:t>Kritis</a:t>
            </a:r>
            <a:r>
              <a:rPr lang="en-US" b="1" dirty="0" smtClean="0"/>
              <a:t> </a:t>
            </a:r>
            <a:r>
              <a:rPr lang="en-US" b="1" dirty="0" err="1" smtClean="0"/>
              <a:t>Distribusi</a:t>
            </a:r>
            <a:r>
              <a:rPr lang="en-US" b="1" dirty="0" smtClean="0"/>
              <a:t> </a:t>
            </a:r>
            <a:r>
              <a:rPr lang="en-US" b="1" dirty="0" err="1" smtClean="0"/>
              <a:t>Kurve</a:t>
            </a:r>
            <a:r>
              <a:rPr lang="en-US" b="1" dirty="0" smtClean="0"/>
              <a:t> Normal, </a:t>
            </a:r>
            <a:r>
              <a:rPr lang="en-US" b="1" dirty="0" err="1" smtClean="0"/>
              <a:t>nilai</a:t>
            </a:r>
            <a:r>
              <a:rPr lang="en-US" b="1" dirty="0" smtClean="0"/>
              <a:t> z </a:t>
            </a:r>
            <a:r>
              <a:rPr lang="en-US" b="1" dirty="0" err="1" smtClean="0"/>
              <a:t>tabel</a:t>
            </a:r>
            <a:r>
              <a:rPr lang="en-US" b="1" dirty="0" smtClean="0"/>
              <a:t> 1,96. </a:t>
            </a:r>
            <a:r>
              <a:rPr lang="en-US" b="1" dirty="0" err="1" smtClean="0"/>
              <a:t>sedangkan</a:t>
            </a:r>
            <a:r>
              <a:rPr lang="en-US" b="1" dirty="0" smtClean="0"/>
              <a:t> </a:t>
            </a:r>
            <a:r>
              <a:rPr lang="en-US" b="1" dirty="0" err="1" smtClean="0"/>
              <a:t>nilai</a:t>
            </a:r>
            <a:r>
              <a:rPr lang="en-US" b="1" dirty="0" smtClean="0"/>
              <a:t> z </a:t>
            </a:r>
            <a:r>
              <a:rPr lang="en-US" b="1" dirty="0" err="1" smtClean="0"/>
              <a:t>hitung</a:t>
            </a:r>
            <a:r>
              <a:rPr lang="en-US" b="1" dirty="0" smtClean="0"/>
              <a:t> = - 0,916 </a:t>
            </a:r>
            <a:r>
              <a:rPr lang="en-US" b="1" dirty="0" err="1" smtClean="0"/>
              <a:t>ternyata</a:t>
            </a:r>
            <a:r>
              <a:rPr lang="en-US" b="1" dirty="0" smtClean="0"/>
              <a:t> </a:t>
            </a:r>
            <a:r>
              <a:rPr lang="en-US" b="1" dirty="0" err="1" smtClean="0"/>
              <a:t>lebih</a:t>
            </a:r>
            <a:r>
              <a:rPr lang="en-US" b="1" dirty="0" smtClean="0"/>
              <a:t> </a:t>
            </a:r>
            <a:r>
              <a:rPr lang="en-US" b="1" dirty="0" err="1" smtClean="0"/>
              <a:t>kecil</a:t>
            </a:r>
            <a:r>
              <a:rPr lang="en-US" b="1" dirty="0" smtClean="0"/>
              <a:t> </a:t>
            </a:r>
            <a:r>
              <a:rPr lang="en-US" b="1" dirty="0" err="1" smtClean="0"/>
              <a:t>dari</a:t>
            </a:r>
            <a:r>
              <a:rPr lang="en-US" b="1" dirty="0" smtClean="0"/>
              <a:t> -1,96 (</a:t>
            </a:r>
            <a:r>
              <a:rPr lang="en-US" b="1" dirty="0" err="1" smtClean="0"/>
              <a:t>ingat</a:t>
            </a:r>
            <a:r>
              <a:rPr lang="en-US" b="1" dirty="0" smtClean="0"/>
              <a:t> </a:t>
            </a:r>
            <a:r>
              <a:rPr lang="en-US" b="1" dirty="0" err="1" smtClean="0"/>
              <a:t>harga</a:t>
            </a:r>
            <a:r>
              <a:rPr lang="en-US" b="1" dirty="0" smtClean="0"/>
              <a:t> – /</a:t>
            </a:r>
            <a:r>
              <a:rPr lang="en-US" b="1" dirty="0" err="1" smtClean="0"/>
              <a:t>negatif</a:t>
            </a:r>
            <a:r>
              <a:rPr lang="en-US" b="1" dirty="0" smtClean="0"/>
              <a:t> </a:t>
            </a:r>
            <a:r>
              <a:rPr lang="en-US" b="1" dirty="0" err="1" smtClean="0"/>
              <a:t>tidak</a:t>
            </a:r>
            <a:r>
              <a:rPr lang="en-US" b="1" dirty="0" smtClean="0"/>
              <a:t> </a:t>
            </a:r>
            <a:r>
              <a:rPr lang="en-US" b="1" dirty="0" err="1" smtClean="0"/>
              <a:t>diperhitungkan</a:t>
            </a:r>
            <a:r>
              <a:rPr lang="en-US" b="1" dirty="0" smtClean="0"/>
              <a:t> </a:t>
            </a:r>
            <a:r>
              <a:rPr lang="en-US" b="1" dirty="0" err="1" smtClean="0"/>
              <a:t>karena</a:t>
            </a:r>
            <a:r>
              <a:rPr lang="en-US" b="1" dirty="0" smtClean="0"/>
              <a:t> </a:t>
            </a:r>
            <a:r>
              <a:rPr lang="en-US" b="1" dirty="0" err="1" smtClean="0"/>
              <a:t>harga</a:t>
            </a:r>
            <a:r>
              <a:rPr lang="en-US" b="1" dirty="0" smtClean="0"/>
              <a:t> </a:t>
            </a:r>
            <a:r>
              <a:rPr lang="en-US" b="1" dirty="0" err="1" smtClean="0"/>
              <a:t>mutlak</a:t>
            </a:r>
            <a:r>
              <a:rPr lang="en-US" b="1" dirty="0" smtClean="0"/>
              <a:t>). </a:t>
            </a:r>
            <a:r>
              <a:rPr lang="en-US" b="1" dirty="0" err="1" smtClean="0"/>
              <a:t>Jadi</a:t>
            </a:r>
            <a:r>
              <a:rPr lang="en-US" b="1" dirty="0" smtClean="0"/>
              <a:t>  </a:t>
            </a:r>
            <a:r>
              <a:rPr lang="en-US" b="1" dirty="0" err="1" smtClean="0"/>
              <a:t>dapat</a:t>
            </a:r>
            <a:r>
              <a:rPr lang="en-US" b="1" dirty="0" smtClean="0"/>
              <a:t> </a:t>
            </a:r>
            <a:r>
              <a:rPr lang="en-US" b="1" dirty="0" err="1" smtClean="0"/>
              <a:t>disimpulkan</a:t>
            </a:r>
            <a:r>
              <a:rPr lang="en-US" b="1" dirty="0" smtClean="0"/>
              <a:t> </a:t>
            </a:r>
            <a:r>
              <a:rPr lang="en-US" b="1" dirty="0" err="1" smtClean="0"/>
              <a:t>bahwa</a:t>
            </a:r>
            <a:r>
              <a:rPr lang="en-US" b="1" dirty="0" smtClean="0"/>
              <a:t> </a:t>
            </a:r>
            <a:r>
              <a:rPr lang="en-US" b="1" dirty="0" err="1" smtClean="0"/>
              <a:t>pemberian</a:t>
            </a:r>
            <a:r>
              <a:rPr lang="en-US" b="1" dirty="0" smtClean="0"/>
              <a:t> </a:t>
            </a:r>
            <a:r>
              <a:rPr lang="en-US" b="1" dirty="0" err="1" smtClean="0"/>
              <a:t>pelatihan</a:t>
            </a:r>
            <a:r>
              <a:rPr lang="en-US" b="1" dirty="0" smtClean="0"/>
              <a:t> PLPG </a:t>
            </a:r>
            <a:r>
              <a:rPr lang="en-US" b="1" dirty="0" err="1" smtClean="0"/>
              <a:t>tidak</a:t>
            </a:r>
            <a:r>
              <a:rPr lang="en-US" b="1" dirty="0" smtClean="0"/>
              <a:t> </a:t>
            </a:r>
            <a:r>
              <a:rPr lang="en-US" b="1" dirty="0" err="1" smtClean="0"/>
              <a:t>mempunyai</a:t>
            </a:r>
            <a:r>
              <a:rPr lang="en-US" b="1" dirty="0" smtClean="0"/>
              <a:t> </a:t>
            </a:r>
            <a:r>
              <a:rPr lang="en-US" b="1" dirty="0" err="1" smtClean="0"/>
              <a:t>pengaruh</a:t>
            </a:r>
            <a:r>
              <a:rPr lang="en-US" b="1" dirty="0" smtClean="0"/>
              <a:t> yang </a:t>
            </a:r>
            <a:r>
              <a:rPr lang="en-US" b="1" dirty="0" err="1" smtClean="0"/>
              <a:t>signifikan</a:t>
            </a:r>
            <a:r>
              <a:rPr lang="en-US" b="1" dirty="0" smtClean="0"/>
              <a:t>  </a:t>
            </a:r>
            <a:r>
              <a:rPr lang="en-US" b="1" dirty="0" err="1" smtClean="0"/>
              <a:t>terhadap</a:t>
            </a:r>
            <a:r>
              <a:rPr lang="en-US" b="1" dirty="0" smtClean="0"/>
              <a:t>  </a:t>
            </a:r>
            <a:r>
              <a:rPr lang="en-US" b="1" dirty="0" err="1" smtClean="0"/>
              <a:t>kompetensi</a:t>
            </a:r>
            <a:r>
              <a:rPr lang="en-US" b="1" dirty="0" smtClean="0"/>
              <a:t> </a:t>
            </a:r>
            <a:r>
              <a:rPr lang="en-US" b="1" dirty="0" err="1" smtClean="0"/>
              <a:t>kerja</a:t>
            </a:r>
            <a:r>
              <a:rPr lang="en-US" b="1" dirty="0" smtClean="0"/>
              <a:t> guru</a:t>
            </a:r>
            <a:r>
              <a:rPr lang="en-US" dirty="0" smtClean="0"/>
              <a:t>. </a:t>
            </a:r>
            <a:endParaRPr lang="en-US" dirty="0"/>
          </a:p>
        </p:txBody>
      </p:sp>
    </p:spTree>
    <p:extLst>
      <p:ext uri="{BB962C8B-B14F-4D97-AF65-F5344CB8AC3E}">
        <p14:creationId xmlns:p14="http://schemas.microsoft.com/office/powerpoint/2010/main" val="17795446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smtClean="0">
                <a:solidFill>
                  <a:srgbClr val="FF0000"/>
                </a:solidFill>
                <a:latin typeface="Arial Black" pitchFamily="34" charset="0"/>
              </a:rPr>
              <a:t>SOAL TUGAS</a:t>
            </a:r>
            <a:endParaRPr lang="en-US" dirty="0">
              <a:solidFill>
                <a:srgbClr val="FF0000"/>
              </a:solidFill>
              <a:latin typeface="Arial Black" pitchFamily="34" charset="0"/>
            </a:endParaRPr>
          </a:p>
        </p:txBody>
      </p:sp>
      <p:sp>
        <p:nvSpPr>
          <p:cNvPr id="3" name="Content Placeholder 2"/>
          <p:cNvSpPr>
            <a:spLocks noGrp="1"/>
          </p:cNvSpPr>
          <p:nvPr>
            <p:ph idx="1"/>
          </p:nvPr>
        </p:nvSpPr>
        <p:spPr/>
        <p:txBody>
          <a:bodyPr>
            <a:normAutofit fontScale="92500"/>
          </a:bodyPr>
          <a:lstStyle/>
          <a:p>
            <a:pPr marL="0" indent="0">
              <a:buNone/>
            </a:pPr>
            <a:r>
              <a:rPr lang="en-US" dirty="0" smtClean="0"/>
              <a:t> </a:t>
            </a:r>
            <a:r>
              <a:rPr lang="en-US" dirty="0" err="1" smtClean="0"/>
              <a:t>Seorang</a:t>
            </a:r>
            <a:r>
              <a:rPr lang="en-US" dirty="0" smtClean="0"/>
              <a:t> </a:t>
            </a:r>
            <a:r>
              <a:rPr lang="en-US" dirty="0" err="1" smtClean="0"/>
              <a:t>peneliti</a:t>
            </a:r>
            <a:r>
              <a:rPr lang="en-US" dirty="0" smtClean="0"/>
              <a:t> </a:t>
            </a:r>
            <a:r>
              <a:rPr lang="en-US" dirty="0" err="1" smtClean="0"/>
              <a:t>ingin</a:t>
            </a:r>
            <a:r>
              <a:rPr lang="en-US" dirty="0" smtClean="0"/>
              <a:t> </a:t>
            </a:r>
            <a:r>
              <a:rPr lang="en-US" dirty="0" err="1" smtClean="0"/>
              <a:t>mengetahui</a:t>
            </a:r>
            <a:r>
              <a:rPr lang="en-US" dirty="0" smtClean="0"/>
              <a:t> </a:t>
            </a:r>
            <a:r>
              <a:rPr lang="en-US" dirty="0" err="1" smtClean="0"/>
              <a:t>pengaruh</a:t>
            </a:r>
            <a:r>
              <a:rPr lang="en-US" dirty="0" smtClean="0"/>
              <a:t> </a:t>
            </a:r>
            <a:r>
              <a:rPr lang="en-US" dirty="0" err="1" smtClean="0"/>
              <a:t>layanan</a:t>
            </a:r>
            <a:r>
              <a:rPr lang="en-US" dirty="0" smtClean="0"/>
              <a:t> </a:t>
            </a:r>
            <a:r>
              <a:rPr lang="en-US" dirty="0" err="1" smtClean="0"/>
              <a:t>informasi</a:t>
            </a:r>
            <a:r>
              <a:rPr lang="en-US" dirty="0" smtClean="0"/>
              <a:t> </a:t>
            </a:r>
            <a:r>
              <a:rPr lang="en-US" dirty="0" err="1" smtClean="0"/>
              <a:t>terhadap</a:t>
            </a:r>
            <a:r>
              <a:rPr lang="en-US" dirty="0" smtClean="0"/>
              <a:t> </a:t>
            </a:r>
            <a:r>
              <a:rPr lang="en-US" dirty="0" err="1" smtClean="0"/>
              <a:t>kedisiplinan</a:t>
            </a:r>
            <a:r>
              <a:rPr lang="en-US" dirty="0" smtClean="0"/>
              <a:t> di </a:t>
            </a:r>
            <a:r>
              <a:rPr lang="en-US" dirty="0" err="1" smtClean="0"/>
              <a:t>sekolah</a:t>
            </a:r>
            <a:r>
              <a:rPr lang="en-US" dirty="0" smtClean="0"/>
              <a:t>. </a:t>
            </a:r>
            <a:r>
              <a:rPr lang="en-US" dirty="0" err="1" smtClean="0"/>
              <a:t>Sebelum</a:t>
            </a:r>
            <a:r>
              <a:rPr lang="en-US" dirty="0" smtClean="0"/>
              <a:t> </a:t>
            </a:r>
            <a:r>
              <a:rPr lang="en-US" dirty="0" err="1" smtClean="0"/>
              <a:t>diberi</a:t>
            </a:r>
            <a:r>
              <a:rPr lang="en-US" dirty="0" smtClean="0"/>
              <a:t> </a:t>
            </a:r>
            <a:r>
              <a:rPr lang="en-US" dirty="0" err="1" smtClean="0"/>
              <a:t>layanan</a:t>
            </a:r>
            <a:r>
              <a:rPr lang="en-US" dirty="0" smtClean="0"/>
              <a:t> </a:t>
            </a:r>
            <a:r>
              <a:rPr lang="en-US" dirty="0" err="1" smtClean="0"/>
              <a:t>nilai</a:t>
            </a:r>
            <a:r>
              <a:rPr lang="en-US" dirty="0" smtClean="0"/>
              <a:t> </a:t>
            </a:r>
            <a:r>
              <a:rPr lang="en-US" dirty="0" err="1" smtClean="0"/>
              <a:t>kedisiplinannya</a:t>
            </a:r>
            <a:r>
              <a:rPr lang="en-US" dirty="0" smtClean="0"/>
              <a:t> </a:t>
            </a:r>
            <a:r>
              <a:rPr lang="en-US" dirty="0" err="1" smtClean="0"/>
              <a:t>sebagai</a:t>
            </a:r>
            <a:r>
              <a:rPr lang="en-US" dirty="0" smtClean="0"/>
              <a:t> </a:t>
            </a:r>
            <a:r>
              <a:rPr lang="en-US" dirty="0" err="1" smtClean="0"/>
              <a:t>berikut</a:t>
            </a:r>
            <a:r>
              <a:rPr lang="en-US" dirty="0"/>
              <a:t> </a:t>
            </a:r>
            <a:r>
              <a:rPr lang="en-US" dirty="0" smtClean="0"/>
              <a:t>: 17; 16; 20; 15; 16; 19; 21; 14; 18; 17, </a:t>
            </a:r>
            <a:r>
              <a:rPr lang="en-US" dirty="0" err="1" smtClean="0"/>
              <a:t>dan</a:t>
            </a:r>
            <a:r>
              <a:rPr lang="en-US" dirty="0" smtClean="0"/>
              <a:t> </a:t>
            </a:r>
            <a:r>
              <a:rPr lang="en-US" dirty="0" err="1" smtClean="0"/>
              <a:t>hasil</a:t>
            </a:r>
            <a:r>
              <a:rPr lang="en-US" dirty="0" smtClean="0"/>
              <a:t> </a:t>
            </a:r>
            <a:r>
              <a:rPr lang="en-US" dirty="0" err="1" smtClean="0"/>
              <a:t>sesudah</a:t>
            </a:r>
            <a:r>
              <a:rPr lang="en-US" dirty="0" smtClean="0"/>
              <a:t> </a:t>
            </a:r>
            <a:r>
              <a:rPr lang="en-US" dirty="0" err="1" smtClean="0"/>
              <a:t>diberi</a:t>
            </a:r>
            <a:r>
              <a:rPr lang="en-US" dirty="0" smtClean="0"/>
              <a:t> </a:t>
            </a:r>
            <a:r>
              <a:rPr lang="en-US" dirty="0" err="1" smtClean="0"/>
              <a:t>pelayanan</a:t>
            </a:r>
            <a:r>
              <a:rPr lang="en-US" dirty="0" smtClean="0"/>
              <a:t>: 19, 19; 18; 18; 20; 19; 24; 22; 18; 19. </a:t>
            </a:r>
            <a:r>
              <a:rPr lang="en-US" dirty="0" err="1" smtClean="0"/>
              <a:t>ujilah</a:t>
            </a:r>
            <a:r>
              <a:rPr lang="en-US" dirty="0" smtClean="0"/>
              <a:t> </a:t>
            </a:r>
            <a:r>
              <a:rPr lang="en-US" dirty="0" err="1" smtClean="0"/>
              <a:t>hipotesis</a:t>
            </a:r>
            <a:r>
              <a:rPr lang="en-US" dirty="0" smtClean="0"/>
              <a:t> yang </a:t>
            </a:r>
            <a:r>
              <a:rPr lang="en-US" dirty="0" err="1" smtClean="0"/>
              <a:t>menyatakan</a:t>
            </a:r>
            <a:r>
              <a:rPr lang="en-US" dirty="0" smtClean="0"/>
              <a:t> </a:t>
            </a:r>
          </a:p>
          <a:p>
            <a:pPr marL="0" indent="0">
              <a:buNone/>
            </a:pPr>
            <a:r>
              <a:rPr lang="en-US" dirty="0" smtClean="0"/>
              <a:t>: Ada </a:t>
            </a:r>
            <a:r>
              <a:rPr lang="en-US" dirty="0" err="1" smtClean="0"/>
              <a:t>pengaruh</a:t>
            </a:r>
            <a:r>
              <a:rPr lang="en-US" dirty="0" smtClean="0"/>
              <a:t> yang </a:t>
            </a:r>
            <a:r>
              <a:rPr lang="en-US" dirty="0" err="1" smtClean="0"/>
              <a:t>positif</a:t>
            </a:r>
            <a:r>
              <a:rPr lang="en-US" dirty="0" smtClean="0"/>
              <a:t> </a:t>
            </a:r>
            <a:r>
              <a:rPr lang="en-US" dirty="0" err="1" smtClean="0"/>
              <a:t>layanan</a:t>
            </a:r>
            <a:r>
              <a:rPr lang="en-US" dirty="0" smtClean="0"/>
              <a:t> </a:t>
            </a:r>
            <a:r>
              <a:rPr lang="en-US" dirty="0" err="1" smtClean="0"/>
              <a:t>informasi</a:t>
            </a:r>
            <a:r>
              <a:rPr lang="en-US" dirty="0" smtClean="0"/>
              <a:t> </a:t>
            </a:r>
            <a:r>
              <a:rPr lang="en-US" dirty="0" err="1" smtClean="0"/>
              <a:t>terhadap</a:t>
            </a:r>
            <a:r>
              <a:rPr lang="en-US" dirty="0" smtClean="0"/>
              <a:t> </a:t>
            </a:r>
            <a:r>
              <a:rPr lang="en-US" dirty="0" err="1" smtClean="0"/>
              <a:t>kedisiplinan</a:t>
            </a:r>
            <a:r>
              <a:rPr lang="en-US" dirty="0" smtClean="0"/>
              <a:t> </a:t>
            </a:r>
            <a:r>
              <a:rPr lang="en-US" dirty="0" err="1" smtClean="0"/>
              <a:t>siswa</a:t>
            </a:r>
            <a:r>
              <a:rPr lang="en-US" dirty="0" smtClean="0"/>
              <a:t> </a:t>
            </a:r>
            <a:r>
              <a:rPr lang="en-US" dirty="0" err="1" smtClean="0"/>
              <a:t>kla</a:t>
            </a:r>
            <a:r>
              <a:rPr lang="en-US" dirty="0" smtClean="0"/>
              <a:t> VIII SMP 2 Kudus.</a:t>
            </a:r>
            <a:endParaRPr lang="en-US" dirty="0"/>
          </a:p>
        </p:txBody>
      </p:sp>
    </p:spTree>
    <p:extLst>
      <p:ext uri="{BB962C8B-B14F-4D97-AF65-F5344CB8AC3E}">
        <p14:creationId xmlns:p14="http://schemas.microsoft.com/office/powerpoint/2010/main" val="33929434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1251</TotalTime>
  <Words>1058</Words>
  <Application>Microsoft Office PowerPoint</Application>
  <PresentationFormat>On-screen Show (4:3)</PresentationFormat>
  <Paragraphs>220</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ANALISIS CHI KUADRAD K SAMPEL DAN WILCOXON MATCH PAIRS TEST</vt:lpstr>
      <vt:lpstr>PENGUJIAN HIPOTESIS KOMPARATIF DENGAN K SAMPEL INEPENDEN</vt:lpstr>
      <vt:lpstr>CONTOH CARA ANALISIS</vt:lpstr>
      <vt:lpstr>LANGKAH MENCARI FREKUENSI YG DIHARAPKAN</vt:lpstr>
      <vt:lpstr>Jumlah Frekuensi Harapan (fh)</vt:lpstr>
      <vt:lpstr>LANJUTAN</vt:lpstr>
      <vt:lpstr>PENGUJIAN HIPOTESIS</vt:lpstr>
      <vt:lpstr>SOAL TUGAS </vt:lpstr>
      <vt:lpstr>WILCOXON MATCH PAIRS TEST</vt:lpstr>
      <vt:lpstr> Contoh penelitian</vt:lpstr>
      <vt:lpstr>PowerPoint Presentation</vt:lpstr>
      <vt:lpstr>PowerPoint Presentation</vt:lpstr>
      <vt:lpstr>KESIMPULAN</vt:lpstr>
      <vt:lpstr>CARA LAIN MENGUJI HIPOTESIS</vt:lpstr>
      <vt:lpstr>MEMASUKAN DATA</vt:lpstr>
      <vt:lpstr>MENYIMPULKAN</vt:lpstr>
      <vt:lpstr>SOAL TUGAS</vt:lpstr>
    </vt:vector>
  </TitlesOfParts>
  <Company>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STATISTIK LANJUT</dc:title>
  <dc:creator> </dc:creator>
  <cp:lastModifiedBy>Windows User</cp:lastModifiedBy>
  <cp:revision>122</cp:revision>
  <dcterms:created xsi:type="dcterms:W3CDTF">2012-09-15T23:50:01Z</dcterms:created>
  <dcterms:modified xsi:type="dcterms:W3CDTF">2018-09-28T03:37:09Z</dcterms:modified>
</cp:coreProperties>
</file>