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media/image3.jp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8" r:id="rId12"/>
  </p:sldIdLst>
  <p:sldSz cx="12192000" cy="6858000"/>
  <p:notesSz cx="12192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700" y="4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3/31/2020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82028" y="134112"/>
            <a:ext cx="908894" cy="9141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0324465" y="180797"/>
            <a:ext cx="839216" cy="2624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3/31/2020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3/31/2020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3/31/2020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3/31/2020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293108" y="3280105"/>
            <a:ext cx="3605783" cy="695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3/31/2020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7.png"/><Relationship Id="rId11" Type="http://schemas.openxmlformats.org/officeDocument/2006/relationships/image" Target="../media/image31.png"/><Relationship Id="rId5" Type="http://schemas.openxmlformats.org/officeDocument/2006/relationships/image" Target="../media/image26.png"/><Relationship Id="rId10" Type="http://schemas.openxmlformats.org/officeDocument/2006/relationships/image" Target="../media/image22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7000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/>
          <p:nvPr/>
        </p:nvSpPr>
        <p:spPr>
          <a:xfrm>
            <a:off x="914400" y="4495800"/>
            <a:ext cx="6172200" cy="68929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4400" b="1" spc="-15" dirty="0">
                <a:solidFill>
                  <a:srgbClr val="C00000"/>
                </a:solidFill>
                <a:latin typeface="Bahnschrift Condensed" panose="020B0502040204020203" pitchFamily="34" charset="0"/>
                <a:cs typeface="Arial Black"/>
              </a:rPr>
              <a:t>Kesetimbangan  </a:t>
            </a:r>
            <a:r>
              <a:rPr sz="4400" b="1" spc="-10" dirty="0">
                <a:solidFill>
                  <a:srgbClr val="C00000"/>
                </a:solidFill>
                <a:latin typeface="Bahnschrift Condensed" panose="020B0502040204020203" pitchFamily="34" charset="0"/>
                <a:cs typeface="Arial Black"/>
              </a:rPr>
              <a:t>Benda</a:t>
            </a:r>
            <a:r>
              <a:rPr sz="4400" b="1" spc="-35" dirty="0">
                <a:solidFill>
                  <a:srgbClr val="C00000"/>
                </a:solidFill>
                <a:latin typeface="Bahnschrift Condensed" panose="020B0502040204020203" pitchFamily="34" charset="0"/>
                <a:cs typeface="Arial Black"/>
              </a:rPr>
              <a:t> </a:t>
            </a:r>
            <a:r>
              <a:rPr sz="4400" b="1" spc="-25" dirty="0">
                <a:solidFill>
                  <a:srgbClr val="C00000"/>
                </a:solidFill>
                <a:latin typeface="Bahnschrift Condensed" panose="020B0502040204020203" pitchFamily="34" charset="0"/>
                <a:cs typeface="Arial Black"/>
              </a:rPr>
              <a:t>Terapung</a:t>
            </a:r>
            <a:endParaRPr sz="4400" b="1" dirty="0">
              <a:latin typeface="Bahnschrift Condensed" panose="020B0502040204020203" pitchFamily="34" charset="0"/>
              <a:cs typeface="Arial Black"/>
            </a:endParaRPr>
          </a:p>
        </p:txBody>
      </p:sp>
      <p:sp>
        <p:nvSpPr>
          <p:cNvPr id="13" name="object 3"/>
          <p:cNvSpPr/>
          <p:nvPr/>
        </p:nvSpPr>
        <p:spPr>
          <a:xfrm>
            <a:off x="914400" y="3352800"/>
            <a:ext cx="5703189" cy="37877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52144" y="124968"/>
            <a:ext cx="10902950" cy="586699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276225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2175"/>
              </a:spcBef>
            </a:pPr>
            <a:r>
              <a:rPr sz="2000" b="0" spc="-10" dirty="0">
                <a:solidFill>
                  <a:srgbClr val="FFFFFF"/>
                </a:solidFill>
                <a:latin typeface="Arial Black"/>
                <a:cs typeface="Arial Black"/>
              </a:rPr>
              <a:t>MEKANIKA </a:t>
            </a:r>
            <a:r>
              <a:rPr sz="2000" b="0" spc="-35" dirty="0">
                <a:solidFill>
                  <a:srgbClr val="FFFFFF"/>
                </a:solidFill>
                <a:latin typeface="Arial Black"/>
                <a:cs typeface="Arial Black"/>
              </a:rPr>
              <a:t>FLUIDA DAN </a:t>
            </a:r>
            <a:r>
              <a:rPr sz="2000" b="0" spc="-15" dirty="0">
                <a:solidFill>
                  <a:srgbClr val="FFFFFF"/>
                </a:solidFill>
                <a:latin typeface="Arial Black"/>
                <a:cs typeface="Arial Black"/>
              </a:rPr>
              <a:t>HIDROLIKA</a:t>
            </a:r>
            <a:r>
              <a:rPr sz="2000" b="0" spc="14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866" y="1243566"/>
            <a:ext cx="5995409" cy="7803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344167"/>
            <a:ext cx="4739640" cy="6553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6679" y="1277111"/>
            <a:ext cx="5901055" cy="676910"/>
          </a:xfrm>
          <a:custGeom>
            <a:avLst/>
            <a:gdLst/>
            <a:ahLst/>
            <a:cxnLst/>
            <a:rect l="l" t="t" r="r" b="b"/>
            <a:pathLst>
              <a:path w="5901055" h="676910">
                <a:moveTo>
                  <a:pt x="5562600" y="0"/>
                </a:moveTo>
                <a:lnTo>
                  <a:pt x="0" y="0"/>
                </a:lnTo>
                <a:lnTo>
                  <a:pt x="0" y="676655"/>
                </a:lnTo>
                <a:lnTo>
                  <a:pt x="5562600" y="676655"/>
                </a:lnTo>
                <a:lnTo>
                  <a:pt x="5900928" y="338327"/>
                </a:lnTo>
                <a:lnTo>
                  <a:pt x="5562600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86334" y="1444879"/>
            <a:ext cx="6013450" cy="518541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spc="-10" dirty="0">
                <a:latin typeface="Franklin Gothic Medium"/>
                <a:cs typeface="Franklin Gothic Medium"/>
              </a:rPr>
              <a:t>Rencana Pembelajaran Semester</a:t>
            </a:r>
            <a:r>
              <a:rPr sz="2000" spc="15" dirty="0">
                <a:latin typeface="Franklin Gothic Medium"/>
                <a:cs typeface="Franklin Gothic Medium"/>
              </a:rPr>
              <a:t> </a:t>
            </a:r>
            <a:r>
              <a:rPr sz="2000" spc="-15" dirty="0">
                <a:latin typeface="Franklin Gothic Medium"/>
                <a:cs typeface="Franklin Gothic Medium"/>
              </a:rPr>
              <a:t>(RPS)</a:t>
            </a:r>
            <a:endParaRPr sz="2000">
              <a:latin typeface="Franklin Gothic Medium"/>
              <a:cs typeface="Franklin Gothic Medium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750">
              <a:latin typeface="Times New Roman"/>
              <a:cs typeface="Times New Roman"/>
            </a:endParaRPr>
          </a:p>
          <a:p>
            <a:pPr marL="1520190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1520190" algn="l"/>
                <a:tab pos="1520825" algn="l"/>
              </a:tabLst>
            </a:pPr>
            <a:r>
              <a:rPr sz="1800" spc="-25" dirty="0">
                <a:latin typeface="Calibri"/>
                <a:cs typeface="Calibri"/>
              </a:rPr>
              <a:t>PENGANTAR </a:t>
            </a:r>
            <a:r>
              <a:rPr sz="1800" spc="-5" dirty="0">
                <a:latin typeface="Calibri"/>
                <a:cs typeface="Calibri"/>
              </a:rPr>
              <a:t>MEKANIKA </a:t>
            </a:r>
            <a:r>
              <a:rPr sz="1800" spc="-15" dirty="0">
                <a:latin typeface="Calibri"/>
                <a:cs typeface="Calibri"/>
              </a:rPr>
              <a:t>FLUIDA DAN</a:t>
            </a:r>
            <a:r>
              <a:rPr sz="1800" spc="8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HIDROLIKA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50" dirty="0">
                <a:latin typeface="Calibri"/>
                <a:cs typeface="Calibri"/>
              </a:rPr>
              <a:t>SIFAT-SIFAT </a:t>
            </a:r>
            <a:r>
              <a:rPr sz="1800" spc="-55" dirty="0">
                <a:latin typeface="Calibri"/>
                <a:cs typeface="Calibri"/>
              </a:rPr>
              <a:t>ZAT</a:t>
            </a:r>
            <a:r>
              <a:rPr sz="1800" spc="5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30" dirty="0">
                <a:latin typeface="Calibri"/>
                <a:cs typeface="Calibri"/>
              </a:rPr>
              <a:t>HIDROSTATIKA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1520190" algn="l"/>
                <a:tab pos="1520825" algn="l"/>
              </a:tabLst>
            </a:pPr>
            <a:r>
              <a:rPr sz="1800" spc="-10" dirty="0">
                <a:latin typeface="Calibri"/>
                <a:cs typeface="Calibri"/>
              </a:rPr>
              <a:t>KESEIMBANGAN BENDA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TERAPUNG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10" dirty="0">
                <a:latin typeface="Calibri"/>
                <a:cs typeface="Calibri"/>
              </a:rPr>
              <a:t>KESETIMBANGAN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20" dirty="0">
                <a:latin typeface="Calibri"/>
                <a:cs typeface="Calibri"/>
              </a:rPr>
              <a:t>KINEMATIKA </a:t>
            </a:r>
            <a:r>
              <a:rPr sz="1800" spc="-55" dirty="0">
                <a:latin typeface="Calibri"/>
                <a:cs typeface="Calibri"/>
              </a:rPr>
              <a:t>ZAT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ts val="2155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15" dirty="0">
                <a:latin typeface="Calibri"/>
                <a:cs typeface="Calibri"/>
              </a:rPr>
              <a:t>PERSAMAAN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BERNOULLI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ts val="2395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2000" b="1" spc="-20" dirty="0">
                <a:solidFill>
                  <a:srgbClr val="C00000"/>
                </a:solidFill>
                <a:latin typeface="Calibri"/>
                <a:cs typeface="Calibri"/>
              </a:rPr>
              <a:t>UJIAN </a:t>
            </a:r>
            <a:r>
              <a:rPr sz="2000" b="1" spc="-10" dirty="0">
                <a:solidFill>
                  <a:srgbClr val="C00000"/>
                </a:solidFill>
                <a:latin typeface="Calibri"/>
                <a:cs typeface="Calibri"/>
              </a:rPr>
              <a:t>TENGAH</a:t>
            </a:r>
            <a:r>
              <a:rPr sz="2000" b="1" spc="5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000" b="1" spc="-20" dirty="0">
                <a:solidFill>
                  <a:srgbClr val="C00000"/>
                </a:solidFill>
                <a:latin typeface="Calibri"/>
                <a:cs typeface="Calibri"/>
              </a:rPr>
              <a:t>SEMESTER</a:t>
            </a:r>
            <a:endParaRPr sz="20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spcBef>
                <a:spcPts val="10"/>
              </a:spcBef>
              <a:buAutoNum type="arabicPeriod"/>
              <a:tabLst>
                <a:tab pos="1520190" algn="l"/>
                <a:tab pos="1520825" algn="l"/>
              </a:tabLst>
            </a:pPr>
            <a:r>
              <a:rPr sz="1800" spc="-15" dirty="0">
                <a:latin typeface="Calibri"/>
                <a:cs typeface="Calibri"/>
              </a:rPr>
              <a:t>PERSAMAAN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MOMENTUM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5" dirty="0">
                <a:latin typeface="Calibri"/>
                <a:cs typeface="Calibri"/>
              </a:rPr>
              <a:t>ALIRAN </a:t>
            </a:r>
            <a:r>
              <a:rPr sz="1800" spc="-10" dirty="0">
                <a:latin typeface="Calibri"/>
                <a:cs typeface="Calibri"/>
              </a:rPr>
              <a:t>MELALUI </a:t>
            </a:r>
            <a:r>
              <a:rPr sz="1800" spc="-15" dirty="0">
                <a:latin typeface="Calibri"/>
                <a:cs typeface="Calibri"/>
              </a:rPr>
              <a:t>LUBANG DAN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PELUAP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5" dirty="0">
                <a:latin typeface="Calibri"/>
                <a:cs typeface="Calibri"/>
              </a:rPr>
              <a:t>ALIRAN </a:t>
            </a:r>
            <a:r>
              <a:rPr sz="1800" spc="-55" dirty="0">
                <a:latin typeface="Calibri"/>
                <a:cs typeface="Calibri"/>
              </a:rPr>
              <a:t>ZAT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1520190" algn="l"/>
                <a:tab pos="1520825" algn="l"/>
              </a:tabLst>
            </a:pPr>
            <a:r>
              <a:rPr sz="1800" spc="-5" dirty="0">
                <a:latin typeface="Calibri"/>
                <a:cs typeface="Calibri"/>
              </a:rPr>
              <a:t>ALIRAN </a:t>
            </a:r>
            <a:r>
              <a:rPr sz="1800" spc="-10" dirty="0">
                <a:latin typeface="Calibri"/>
                <a:cs typeface="Calibri"/>
              </a:rPr>
              <a:t>MELALUI </a:t>
            </a:r>
            <a:r>
              <a:rPr sz="1800" spc="-35" dirty="0">
                <a:latin typeface="Calibri"/>
                <a:cs typeface="Calibri"/>
              </a:rPr>
              <a:t>PIPA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5" dirty="0">
                <a:latin typeface="Calibri"/>
                <a:cs typeface="Calibri"/>
              </a:rPr>
              <a:t>ALIRAN </a:t>
            </a:r>
            <a:r>
              <a:rPr sz="1800" spc="-10" dirty="0">
                <a:latin typeface="Calibri"/>
                <a:cs typeface="Calibri"/>
              </a:rPr>
              <a:t>MELALUI SISTEM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spc="-35" dirty="0">
                <a:latin typeface="Calibri"/>
                <a:cs typeface="Calibri"/>
              </a:rPr>
              <a:t>PIPA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5" dirty="0">
                <a:latin typeface="Calibri"/>
                <a:cs typeface="Calibri"/>
              </a:rPr>
              <a:t>ALIRAN </a:t>
            </a:r>
            <a:r>
              <a:rPr sz="1800" spc="-10" dirty="0">
                <a:latin typeface="Calibri"/>
                <a:cs typeface="Calibri"/>
              </a:rPr>
              <a:t>MELALUI </a:t>
            </a:r>
            <a:r>
              <a:rPr sz="1800" spc="-15" dirty="0">
                <a:latin typeface="Calibri"/>
                <a:cs typeface="Calibri"/>
              </a:rPr>
              <a:t>SALURAN</a:t>
            </a:r>
            <a:r>
              <a:rPr sz="1800" spc="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TERBUKA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ts val="2155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dirty="0">
                <a:latin typeface="Calibri"/>
                <a:cs typeface="Calibri"/>
              </a:rPr>
              <a:t>MODEL </a:t>
            </a:r>
            <a:r>
              <a:rPr sz="1800" spc="-15" dirty="0">
                <a:latin typeface="Calibri"/>
                <a:cs typeface="Calibri"/>
              </a:rPr>
              <a:t>DAN </a:t>
            </a:r>
            <a:r>
              <a:rPr sz="1800" spc="-5" dirty="0">
                <a:latin typeface="Calibri"/>
                <a:cs typeface="Calibri"/>
              </a:rPr>
              <a:t>ANALISIS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DIMENSI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ts val="2395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2000" b="1" spc="-15" dirty="0">
                <a:solidFill>
                  <a:srgbClr val="C00000"/>
                </a:solidFill>
                <a:latin typeface="Calibri"/>
                <a:cs typeface="Calibri"/>
              </a:rPr>
              <a:t>UJIAN </a:t>
            </a:r>
            <a:r>
              <a:rPr sz="2000" b="1" spc="-10" dirty="0">
                <a:solidFill>
                  <a:srgbClr val="C00000"/>
                </a:solidFill>
                <a:latin typeface="Calibri"/>
                <a:cs typeface="Calibri"/>
              </a:rPr>
              <a:t>AKHIR</a:t>
            </a:r>
            <a:r>
              <a:rPr sz="2000" b="1" spc="9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000" b="1" spc="-20" dirty="0">
                <a:solidFill>
                  <a:srgbClr val="C00000"/>
                </a:solidFill>
                <a:latin typeface="Calibri"/>
                <a:cs typeface="Calibri"/>
              </a:rPr>
              <a:t>SEMESTER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10902950" cy="586699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276225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2175"/>
              </a:spcBef>
            </a:pPr>
            <a:r>
              <a:rPr sz="2000" spc="-10" dirty="0" smtClean="0">
                <a:solidFill>
                  <a:srgbClr val="FFFFFF"/>
                </a:solidFill>
                <a:latin typeface="Arial Black"/>
                <a:cs typeface="Arial Black"/>
              </a:rPr>
              <a:t>MEKANIKA </a:t>
            </a:r>
            <a:r>
              <a:rPr sz="2000" spc="-35" dirty="0" smtClean="0">
                <a:solidFill>
                  <a:srgbClr val="FFFFFF"/>
                </a:solidFill>
                <a:latin typeface="Arial Black"/>
                <a:cs typeface="Arial Black"/>
              </a:rPr>
              <a:t>FLUIDA DAN </a:t>
            </a:r>
            <a:r>
              <a:rPr sz="2000" spc="-15" dirty="0" smtClean="0">
                <a:solidFill>
                  <a:srgbClr val="FFFFFF"/>
                </a:solidFill>
                <a:latin typeface="Arial Black"/>
                <a:cs typeface="Arial Black"/>
              </a:rPr>
              <a:t>HIDROLIKA</a:t>
            </a:r>
            <a:r>
              <a:rPr sz="2000" spc="140" dirty="0" smtClean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866" y="1170432"/>
            <a:ext cx="5995409" cy="7772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271016"/>
            <a:ext cx="2115312" cy="6553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6679" y="1203960"/>
            <a:ext cx="5901055" cy="673735"/>
          </a:xfrm>
          <a:custGeom>
            <a:avLst/>
            <a:gdLst/>
            <a:ahLst/>
            <a:cxnLst/>
            <a:rect l="l" t="t" r="r" b="b"/>
            <a:pathLst>
              <a:path w="5901055" h="673735">
                <a:moveTo>
                  <a:pt x="5564124" y="0"/>
                </a:moveTo>
                <a:lnTo>
                  <a:pt x="0" y="0"/>
                </a:lnTo>
                <a:lnTo>
                  <a:pt x="0" y="673607"/>
                </a:lnTo>
                <a:lnTo>
                  <a:pt x="5564124" y="673607"/>
                </a:lnTo>
                <a:lnTo>
                  <a:pt x="5900928" y="336803"/>
                </a:lnTo>
                <a:lnTo>
                  <a:pt x="5564124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86334" y="1369822"/>
            <a:ext cx="172910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spc="-15" dirty="0">
                <a:latin typeface="Franklin Gothic Medium"/>
                <a:cs typeface="Franklin Gothic Medium"/>
              </a:rPr>
              <a:t>Pokok</a:t>
            </a:r>
            <a:r>
              <a:rPr sz="2000" spc="-60" dirty="0">
                <a:latin typeface="Franklin Gothic Medium"/>
                <a:cs typeface="Franklin Gothic Medium"/>
              </a:rPr>
              <a:t> </a:t>
            </a:r>
            <a:r>
              <a:rPr sz="2000" spc="-5" dirty="0">
                <a:latin typeface="Franklin Gothic Medium"/>
                <a:cs typeface="Franklin Gothic Medium"/>
              </a:rPr>
              <a:t>Bahasan</a:t>
            </a:r>
            <a:endParaRPr sz="2000">
              <a:latin typeface="Franklin Gothic Medium"/>
              <a:cs typeface="Franklin Gothic Medium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524630" y="2069845"/>
            <a:ext cx="974725" cy="4626610"/>
          </a:xfrm>
          <a:custGeom>
            <a:avLst/>
            <a:gdLst/>
            <a:ahLst/>
            <a:cxnLst/>
            <a:rect l="l" t="t" r="r" b="b"/>
            <a:pathLst>
              <a:path w="974725" h="4626609">
                <a:moveTo>
                  <a:pt x="15367" y="0"/>
                </a:moveTo>
                <a:lnTo>
                  <a:pt x="49293" y="34393"/>
                </a:lnTo>
                <a:lnTo>
                  <a:pt x="82609" y="69160"/>
                </a:lnTo>
                <a:lnTo>
                  <a:pt x="115313" y="104292"/>
                </a:lnTo>
                <a:lnTo>
                  <a:pt x="147407" y="139784"/>
                </a:lnTo>
                <a:lnTo>
                  <a:pt x="178889" y="175629"/>
                </a:lnTo>
                <a:lnTo>
                  <a:pt x="209761" y="211819"/>
                </a:lnTo>
                <a:lnTo>
                  <a:pt x="240021" y="248349"/>
                </a:lnTo>
                <a:lnTo>
                  <a:pt x="269670" y="285210"/>
                </a:lnTo>
                <a:lnTo>
                  <a:pt x="298708" y="322397"/>
                </a:lnTo>
                <a:lnTo>
                  <a:pt x="327136" y="359903"/>
                </a:lnTo>
                <a:lnTo>
                  <a:pt x="354952" y="397720"/>
                </a:lnTo>
                <a:lnTo>
                  <a:pt x="382157" y="435843"/>
                </a:lnTo>
                <a:lnTo>
                  <a:pt x="408751" y="474264"/>
                </a:lnTo>
                <a:lnTo>
                  <a:pt x="434733" y="512976"/>
                </a:lnTo>
                <a:lnTo>
                  <a:pt x="460105" y="551974"/>
                </a:lnTo>
                <a:lnTo>
                  <a:pt x="484866" y="591249"/>
                </a:lnTo>
                <a:lnTo>
                  <a:pt x="509015" y="630796"/>
                </a:lnTo>
                <a:lnTo>
                  <a:pt x="532554" y="670607"/>
                </a:lnTo>
                <a:lnTo>
                  <a:pt x="555481" y="710675"/>
                </a:lnTo>
                <a:lnTo>
                  <a:pt x="577798" y="750995"/>
                </a:lnTo>
                <a:lnTo>
                  <a:pt x="599503" y="791558"/>
                </a:lnTo>
                <a:lnTo>
                  <a:pt x="620597" y="832359"/>
                </a:lnTo>
                <a:lnTo>
                  <a:pt x="641080" y="873391"/>
                </a:lnTo>
                <a:lnTo>
                  <a:pt x="660952" y="914646"/>
                </a:lnTo>
                <a:lnTo>
                  <a:pt x="680213" y="956119"/>
                </a:lnTo>
                <a:lnTo>
                  <a:pt x="698863" y="997801"/>
                </a:lnTo>
                <a:lnTo>
                  <a:pt x="716902" y="1039687"/>
                </a:lnTo>
                <a:lnTo>
                  <a:pt x="734329" y="1081770"/>
                </a:lnTo>
                <a:lnTo>
                  <a:pt x="751146" y="1124043"/>
                </a:lnTo>
                <a:lnTo>
                  <a:pt x="767351" y="1166498"/>
                </a:lnTo>
                <a:lnTo>
                  <a:pt x="782945" y="1209130"/>
                </a:lnTo>
                <a:lnTo>
                  <a:pt x="797929" y="1251932"/>
                </a:lnTo>
                <a:lnTo>
                  <a:pt x="812301" y="1294896"/>
                </a:lnTo>
                <a:lnTo>
                  <a:pt x="826062" y="1338017"/>
                </a:lnTo>
                <a:lnTo>
                  <a:pt x="839211" y="1381287"/>
                </a:lnTo>
                <a:lnTo>
                  <a:pt x="851750" y="1424699"/>
                </a:lnTo>
                <a:lnTo>
                  <a:pt x="863678" y="1468246"/>
                </a:lnTo>
                <a:lnTo>
                  <a:pt x="874994" y="1511923"/>
                </a:lnTo>
                <a:lnTo>
                  <a:pt x="885699" y="1555722"/>
                </a:lnTo>
                <a:lnTo>
                  <a:pt x="895794" y="1599636"/>
                </a:lnTo>
                <a:lnTo>
                  <a:pt x="905277" y="1643659"/>
                </a:lnTo>
                <a:lnTo>
                  <a:pt x="914148" y="1687783"/>
                </a:lnTo>
                <a:lnTo>
                  <a:pt x="922409" y="1732003"/>
                </a:lnTo>
                <a:lnTo>
                  <a:pt x="930059" y="1776310"/>
                </a:lnTo>
                <a:lnTo>
                  <a:pt x="937097" y="1820700"/>
                </a:lnTo>
                <a:lnTo>
                  <a:pt x="943525" y="1865164"/>
                </a:lnTo>
                <a:lnTo>
                  <a:pt x="949341" y="1909695"/>
                </a:lnTo>
                <a:lnTo>
                  <a:pt x="954546" y="1954288"/>
                </a:lnTo>
                <a:lnTo>
                  <a:pt x="959140" y="1998935"/>
                </a:lnTo>
                <a:lnTo>
                  <a:pt x="963123" y="2043630"/>
                </a:lnTo>
                <a:lnTo>
                  <a:pt x="966494" y="2088366"/>
                </a:lnTo>
                <a:lnTo>
                  <a:pt x="969255" y="2133136"/>
                </a:lnTo>
                <a:lnTo>
                  <a:pt x="971404" y="2177932"/>
                </a:lnTo>
                <a:lnTo>
                  <a:pt x="972942" y="2222750"/>
                </a:lnTo>
                <a:lnTo>
                  <a:pt x="973869" y="2267581"/>
                </a:lnTo>
                <a:lnTo>
                  <a:pt x="974185" y="2312419"/>
                </a:lnTo>
                <a:lnTo>
                  <a:pt x="973889" y="2357257"/>
                </a:lnTo>
                <a:lnTo>
                  <a:pt x="972983" y="2402088"/>
                </a:lnTo>
                <a:lnTo>
                  <a:pt x="971465" y="2446906"/>
                </a:lnTo>
                <a:lnTo>
                  <a:pt x="969336" y="2491704"/>
                </a:lnTo>
                <a:lnTo>
                  <a:pt x="966596" y="2536475"/>
                </a:lnTo>
                <a:lnTo>
                  <a:pt x="963245" y="2581212"/>
                </a:lnTo>
                <a:lnTo>
                  <a:pt x="959282" y="2625908"/>
                </a:lnTo>
                <a:lnTo>
                  <a:pt x="954709" y="2670557"/>
                </a:lnTo>
                <a:lnTo>
                  <a:pt x="949524" y="2715152"/>
                </a:lnTo>
                <a:lnTo>
                  <a:pt x="943728" y="2759687"/>
                </a:lnTo>
                <a:lnTo>
                  <a:pt x="937321" y="2804153"/>
                </a:lnTo>
                <a:lnTo>
                  <a:pt x="930303" y="2848545"/>
                </a:lnTo>
                <a:lnTo>
                  <a:pt x="922673" y="2892856"/>
                </a:lnTo>
                <a:lnTo>
                  <a:pt x="914432" y="2937079"/>
                </a:lnTo>
                <a:lnTo>
                  <a:pt x="905580" y="2981207"/>
                </a:lnTo>
                <a:lnTo>
                  <a:pt x="896117" y="3025234"/>
                </a:lnTo>
                <a:lnTo>
                  <a:pt x="886043" y="3069152"/>
                </a:lnTo>
                <a:lnTo>
                  <a:pt x="875357" y="3112956"/>
                </a:lnTo>
                <a:lnTo>
                  <a:pt x="864060" y="3156637"/>
                </a:lnTo>
                <a:lnTo>
                  <a:pt x="852153" y="3200190"/>
                </a:lnTo>
                <a:lnTo>
                  <a:pt x="839633" y="3243607"/>
                </a:lnTo>
                <a:lnTo>
                  <a:pt x="826503" y="3286882"/>
                </a:lnTo>
                <a:lnTo>
                  <a:pt x="812761" y="3330008"/>
                </a:lnTo>
                <a:lnTo>
                  <a:pt x="798409" y="3372979"/>
                </a:lnTo>
                <a:lnTo>
                  <a:pt x="783444" y="3415787"/>
                </a:lnTo>
                <a:lnTo>
                  <a:pt x="767869" y="3458425"/>
                </a:lnTo>
                <a:lnTo>
                  <a:pt x="751683" y="3500888"/>
                </a:lnTo>
                <a:lnTo>
                  <a:pt x="734885" y="3543167"/>
                </a:lnTo>
                <a:lnTo>
                  <a:pt x="717476" y="3585257"/>
                </a:lnTo>
                <a:lnTo>
                  <a:pt x="699456" y="3627151"/>
                </a:lnTo>
                <a:lnTo>
                  <a:pt x="680824" y="3668841"/>
                </a:lnTo>
                <a:lnTo>
                  <a:pt x="661582" y="3710322"/>
                </a:lnTo>
                <a:lnTo>
                  <a:pt x="641728" y="3751585"/>
                </a:lnTo>
                <a:lnTo>
                  <a:pt x="621263" y="3792625"/>
                </a:lnTo>
                <a:lnTo>
                  <a:pt x="600186" y="3833435"/>
                </a:lnTo>
                <a:lnTo>
                  <a:pt x="578499" y="3874008"/>
                </a:lnTo>
                <a:lnTo>
                  <a:pt x="556200" y="3914337"/>
                </a:lnTo>
                <a:lnTo>
                  <a:pt x="533290" y="3954415"/>
                </a:lnTo>
                <a:lnTo>
                  <a:pt x="509769" y="3994236"/>
                </a:lnTo>
                <a:lnTo>
                  <a:pt x="485636" y="4033792"/>
                </a:lnTo>
                <a:lnTo>
                  <a:pt x="460892" y="4073078"/>
                </a:lnTo>
                <a:lnTo>
                  <a:pt x="435537" y="4112086"/>
                </a:lnTo>
                <a:lnTo>
                  <a:pt x="409571" y="4150809"/>
                </a:lnTo>
                <a:lnTo>
                  <a:pt x="382993" y="4189241"/>
                </a:lnTo>
                <a:lnTo>
                  <a:pt x="355804" y="4227375"/>
                </a:lnTo>
                <a:lnTo>
                  <a:pt x="328004" y="4265205"/>
                </a:lnTo>
                <a:lnTo>
                  <a:pt x="299593" y="4302722"/>
                </a:lnTo>
                <a:lnTo>
                  <a:pt x="270570" y="4339921"/>
                </a:lnTo>
                <a:lnTo>
                  <a:pt x="240936" y="4376795"/>
                </a:lnTo>
                <a:lnTo>
                  <a:pt x="210691" y="4413337"/>
                </a:lnTo>
                <a:lnTo>
                  <a:pt x="179834" y="4449540"/>
                </a:lnTo>
                <a:lnTo>
                  <a:pt x="148366" y="4485398"/>
                </a:lnTo>
                <a:lnTo>
                  <a:pt x="116287" y="4520903"/>
                </a:lnTo>
                <a:lnTo>
                  <a:pt x="83597" y="4556050"/>
                </a:lnTo>
                <a:lnTo>
                  <a:pt x="50295" y="4590830"/>
                </a:lnTo>
                <a:lnTo>
                  <a:pt x="16383" y="4625238"/>
                </a:lnTo>
                <a:lnTo>
                  <a:pt x="16002" y="4625594"/>
                </a:lnTo>
                <a:lnTo>
                  <a:pt x="15621" y="4625949"/>
                </a:lnTo>
                <a:lnTo>
                  <a:pt x="15367" y="4626305"/>
                </a:lnTo>
                <a:lnTo>
                  <a:pt x="0" y="4611052"/>
                </a:lnTo>
                <a:lnTo>
                  <a:pt x="34008" y="4576576"/>
                </a:lnTo>
                <a:lnTo>
                  <a:pt x="67398" y="4541724"/>
                </a:lnTo>
                <a:lnTo>
                  <a:pt x="100170" y="4506501"/>
                </a:lnTo>
                <a:lnTo>
                  <a:pt x="132325" y="4470915"/>
                </a:lnTo>
                <a:lnTo>
                  <a:pt x="163861" y="4434972"/>
                </a:lnTo>
                <a:lnTo>
                  <a:pt x="194779" y="4398680"/>
                </a:lnTo>
                <a:lnTo>
                  <a:pt x="225079" y="4362046"/>
                </a:lnTo>
                <a:lnTo>
                  <a:pt x="254760" y="4325076"/>
                </a:lnTo>
                <a:lnTo>
                  <a:pt x="283824" y="4287778"/>
                </a:lnTo>
                <a:lnTo>
                  <a:pt x="312270" y="4250158"/>
                </a:lnTo>
                <a:lnTo>
                  <a:pt x="340097" y="4212223"/>
                </a:lnTo>
                <a:lnTo>
                  <a:pt x="367306" y="4173980"/>
                </a:lnTo>
                <a:lnTo>
                  <a:pt x="393898" y="4135436"/>
                </a:lnTo>
                <a:lnTo>
                  <a:pt x="419871" y="4096598"/>
                </a:lnTo>
                <a:lnTo>
                  <a:pt x="445226" y="4057473"/>
                </a:lnTo>
                <a:lnTo>
                  <a:pt x="469963" y="4018068"/>
                </a:lnTo>
                <a:lnTo>
                  <a:pt x="494082" y="3978389"/>
                </a:lnTo>
                <a:lnTo>
                  <a:pt x="517582" y="3938444"/>
                </a:lnTo>
                <a:lnTo>
                  <a:pt x="540465" y="3898239"/>
                </a:lnTo>
                <a:lnTo>
                  <a:pt x="562729" y="3857782"/>
                </a:lnTo>
                <a:lnTo>
                  <a:pt x="584376" y="3817080"/>
                </a:lnTo>
                <a:lnTo>
                  <a:pt x="605404" y="3776138"/>
                </a:lnTo>
                <a:lnTo>
                  <a:pt x="625814" y="3734965"/>
                </a:lnTo>
                <a:lnTo>
                  <a:pt x="645606" y="3693567"/>
                </a:lnTo>
                <a:lnTo>
                  <a:pt x="664780" y="3651951"/>
                </a:lnTo>
                <a:lnTo>
                  <a:pt x="683336" y="3610123"/>
                </a:lnTo>
                <a:lnTo>
                  <a:pt x="701273" y="3568092"/>
                </a:lnTo>
                <a:lnTo>
                  <a:pt x="718593" y="3525863"/>
                </a:lnTo>
                <a:lnTo>
                  <a:pt x="735294" y="3483444"/>
                </a:lnTo>
                <a:lnTo>
                  <a:pt x="751377" y="3440842"/>
                </a:lnTo>
                <a:lnTo>
                  <a:pt x="766842" y="3398063"/>
                </a:lnTo>
                <a:lnTo>
                  <a:pt x="781689" y="3355115"/>
                </a:lnTo>
                <a:lnTo>
                  <a:pt x="795918" y="3312003"/>
                </a:lnTo>
                <a:lnTo>
                  <a:pt x="809529" y="3268737"/>
                </a:lnTo>
                <a:lnTo>
                  <a:pt x="822521" y="3225321"/>
                </a:lnTo>
                <a:lnTo>
                  <a:pt x="834896" y="3181763"/>
                </a:lnTo>
                <a:lnTo>
                  <a:pt x="846652" y="3138071"/>
                </a:lnTo>
                <a:lnTo>
                  <a:pt x="857790" y="3094250"/>
                </a:lnTo>
                <a:lnTo>
                  <a:pt x="868310" y="3050308"/>
                </a:lnTo>
                <a:lnTo>
                  <a:pt x="878212" y="3006252"/>
                </a:lnTo>
                <a:lnTo>
                  <a:pt x="887496" y="2962089"/>
                </a:lnTo>
                <a:lnTo>
                  <a:pt x="896161" y="2917825"/>
                </a:lnTo>
                <a:lnTo>
                  <a:pt x="904208" y="2873467"/>
                </a:lnTo>
                <a:lnTo>
                  <a:pt x="911637" y="2829024"/>
                </a:lnTo>
                <a:lnTo>
                  <a:pt x="918449" y="2784500"/>
                </a:lnTo>
                <a:lnTo>
                  <a:pt x="924641" y="2739904"/>
                </a:lnTo>
                <a:lnTo>
                  <a:pt x="930216" y="2695241"/>
                </a:lnTo>
                <a:lnTo>
                  <a:pt x="935173" y="2650520"/>
                </a:lnTo>
                <a:lnTo>
                  <a:pt x="939511" y="2605747"/>
                </a:lnTo>
                <a:lnTo>
                  <a:pt x="943231" y="2560929"/>
                </a:lnTo>
                <a:lnTo>
                  <a:pt x="946333" y="2516072"/>
                </a:lnTo>
                <a:lnTo>
                  <a:pt x="948817" y="2471185"/>
                </a:lnTo>
                <a:lnTo>
                  <a:pt x="950683" y="2426273"/>
                </a:lnTo>
                <a:lnTo>
                  <a:pt x="951930" y="2381343"/>
                </a:lnTo>
                <a:lnTo>
                  <a:pt x="952560" y="2336403"/>
                </a:lnTo>
                <a:lnTo>
                  <a:pt x="952571" y="2291460"/>
                </a:lnTo>
                <a:lnTo>
                  <a:pt x="951964" y="2246520"/>
                </a:lnTo>
                <a:lnTo>
                  <a:pt x="950738" y="2201590"/>
                </a:lnTo>
                <a:lnTo>
                  <a:pt x="948895" y="2156677"/>
                </a:lnTo>
                <a:lnTo>
                  <a:pt x="946433" y="2111788"/>
                </a:lnTo>
                <a:lnTo>
                  <a:pt x="943354" y="2066930"/>
                </a:lnTo>
                <a:lnTo>
                  <a:pt x="939656" y="2022110"/>
                </a:lnTo>
                <a:lnTo>
                  <a:pt x="935340" y="1977335"/>
                </a:lnTo>
                <a:lnTo>
                  <a:pt x="930405" y="1932612"/>
                </a:lnTo>
                <a:lnTo>
                  <a:pt x="924853" y="1887947"/>
                </a:lnTo>
                <a:lnTo>
                  <a:pt x="918682" y="1843348"/>
                </a:lnTo>
                <a:lnTo>
                  <a:pt x="911893" y="1798821"/>
                </a:lnTo>
                <a:lnTo>
                  <a:pt x="904486" y="1754374"/>
                </a:lnTo>
                <a:lnTo>
                  <a:pt x="896461" y="1710013"/>
                </a:lnTo>
                <a:lnTo>
                  <a:pt x="887817" y="1665745"/>
                </a:lnTo>
                <a:lnTo>
                  <a:pt x="878556" y="1621578"/>
                </a:lnTo>
                <a:lnTo>
                  <a:pt x="868676" y="1577517"/>
                </a:lnTo>
                <a:lnTo>
                  <a:pt x="858178" y="1533570"/>
                </a:lnTo>
                <a:lnTo>
                  <a:pt x="847061" y="1489745"/>
                </a:lnTo>
                <a:lnTo>
                  <a:pt x="835327" y="1446047"/>
                </a:lnTo>
                <a:lnTo>
                  <a:pt x="822974" y="1402484"/>
                </a:lnTo>
                <a:lnTo>
                  <a:pt x="810003" y="1359062"/>
                </a:lnTo>
                <a:lnTo>
                  <a:pt x="796414" y="1315789"/>
                </a:lnTo>
                <a:lnTo>
                  <a:pt x="782207" y="1272672"/>
                </a:lnTo>
                <a:lnTo>
                  <a:pt x="767381" y="1229717"/>
                </a:lnTo>
                <a:lnTo>
                  <a:pt x="751937" y="1186931"/>
                </a:lnTo>
                <a:lnTo>
                  <a:pt x="735875" y="1144321"/>
                </a:lnTo>
                <a:lnTo>
                  <a:pt x="719195" y="1101895"/>
                </a:lnTo>
                <a:lnTo>
                  <a:pt x="701896" y="1059658"/>
                </a:lnTo>
                <a:lnTo>
                  <a:pt x="683980" y="1017619"/>
                </a:lnTo>
                <a:lnTo>
                  <a:pt x="665445" y="975783"/>
                </a:lnTo>
                <a:lnTo>
                  <a:pt x="646292" y="934158"/>
                </a:lnTo>
                <a:lnTo>
                  <a:pt x="626520" y="892751"/>
                </a:lnTo>
                <a:lnTo>
                  <a:pt x="606130" y="851569"/>
                </a:lnTo>
                <a:lnTo>
                  <a:pt x="585123" y="810618"/>
                </a:lnTo>
                <a:lnTo>
                  <a:pt x="563497" y="769905"/>
                </a:lnTo>
                <a:lnTo>
                  <a:pt x="541252" y="729438"/>
                </a:lnTo>
                <a:lnTo>
                  <a:pt x="518390" y="689223"/>
                </a:lnTo>
                <a:lnTo>
                  <a:pt x="494909" y="649268"/>
                </a:lnTo>
                <a:lnTo>
                  <a:pt x="470810" y="609578"/>
                </a:lnTo>
                <a:lnTo>
                  <a:pt x="446092" y="570162"/>
                </a:lnTo>
                <a:lnTo>
                  <a:pt x="420757" y="531025"/>
                </a:lnTo>
                <a:lnTo>
                  <a:pt x="394803" y="492176"/>
                </a:lnTo>
                <a:lnTo>
                  <a:pt x="368231" y="453620"/>
                </a:lnTo>
                <a:lnTo>
                  <a:pt x="341041" y="415365"/>
                </a:lnTo>
                <a:lnTo>
                  <a:pt x="313232" y="377417"/>
                </a:lnTo>
                <a:lnTo>
                  <a:pt x="284805" y="339784"/>
                </a:lnTo>
                <a:lnTo>
                  <a:pt x="255760" y="302473"/>
                </a:lnTo>
                <a:lnTo>
                  <a:pt x="226097" y="265490"/>
                </a:lnTo>
                <a:lnTo>
                  <a:pt x="195815" y="228842"/>
                </a:lnTo>
                <a:lnTo>
                  <a:pt x="164916" y="192536"/>
                </a:lnTo>
                <a:lnTo>
                  <a:pt x="133398" y="156579"/>
                </a:lnTo>
                <a:lnTo>
                  <a:pt x="101261" y="120979"/>
                </a:lnTo>
                <a:lnTo>
                  <a:pt x="68507" y="85741"/>
                </a:lnTo>
                <a:lnTo>
                  <a:pt x="35134" y="50873"/>
                </a:lnTo>
                <a:lnTo>
                  <a:pt x="1143" y="16382"/>
                </a:lnTo>
                <a:lnTo>
                  <a:pt x="762" y="16001"/>
                </a:lnTo>
                <a:lnTo>
                  <a:pt x="381" y="15620"/>
                </a:lnTo>
                <a:lnTo>
                  <a:pt x="0" y="15366"/>
                </a:lnTo>
                <a:lnTo>
                  <a:pt x="15367" y="0"/>
                </a:lnTo>
                <a:close/>
              </a:path>
            </a:pathLst>
          </a:custGeom>
          <a:ln w="12192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998976" y="2325623"/>
            <a:ext cx="6525895" cy="749935"/>
          </a:xfrm>
          <a:custGeom>
            <a:avLst/>
            <a:gdLst/>
            <a:ahLst/>
            <a:cxnLst/>
            <a:rect l="l" t="t" r="r" b="b"/>
            <a:pathLst>
              <a:path w="6525895" h="749935">
                <a:moveTo>
                  <a:pt x="0" y="749808"/>
                </a:moveTo>
                <a:lnTo>
                  <a:pt x="6525768" y="749808"/>
                </a:lnTo>
                <a:lnTo>
                  <a:pt x="6525768" y="0"/>
                </a:lnTo>
                <a:lnTo>
                  <a:pt x="0" y="0"/>
                </a:lnTo>
                <a:lnTo>
                  <a:pt x="0" y="749808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998976" y="2325623"/>
            <a:ext cx="6525895" cy="749935"/>
          </a:xfrm>
          <a:custGeom>
            <a:avLst/>
            <a:gdLst/>
            <a:ahLst/>
            <a:cxnLst/>
            <a:rect l="l" t="t" r="r" b="b"/>
            <a:pathLst>
              <a:path w="6525895" h="749935">
                <a:moveTo>
                  <a:pt x="0" y="749808"/>
                </a:moveTo>
                <a:lnTo>
                  <a:pt x="6525768" y="749808"/>
                </a:lnTo>
                <a:lnTo>
                  <a:pt x="6525768" y="0"/>
                </a:lnTo>
                <a:lnTo>
                  <a:pt x="0" y="0"/>
                </a:lnTo>
                <a:lnTo>
                  <a:pt x="0" y="749808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529584" y="2234183"/>
            <a:ext cx="935990" cy="932815"/>
          </a:xfrm>
          <a:custGeom>
            <a:avLst/>
            <a:gdLst/>
            <a:ahLst/>
            <a:cxnLst/>
            <a:rect l="l" t="t" r="r" b="b"/>
            <a:pathLst>
              <a:path w="935989" h="932814">
                <a:moveTo>
                  <a:pt x="467867" y="0"/>
                </a:moveTo>
                <a:lnTo>
                  <a:pt x="420023" y="2407"/>
                </a:lnTo>
                <a:lnTo>
                  <a:pt x="373562" y="9474"/>
                </a:lnTo>
                <a:lnTo>
                  <a:pt x="328720" y="20965"/>
                </a:lnTo>
                <a:lnTo>
                  <a:pt x="285732" y="36647"/>
                </a:lnTo>
                <a:lnTo>
                  <a:pt x="244832" y="56284"/>
                </a:lnTo>
                <a:lnTo>
                  <a:pt x="206257" y="79643"/>
                </a:lnTo>
                <a:lnTo>
                  <a:pt x="170240" y="106489"/>
                </a:lnTo>
                <a:lnTo>
                  <a:pt x="137017" y="136588"/>
                </a:lnTo>
                <a:lnTo>
                  <a:pt x="106822" y="169705"/>
                </a:lnTo>
                <a:lnTo>
                  <a:pt x="79891" y="205606"/>
                </a:lnTo>
                <a:lnTo>
                  <a:pt x="56459" y="244056"/>
                </a:lnTo>
                <a:lnTo>
                  <a:pt x="36760" y="284821"/>
                </a:lnTo>
                <a:lnTo>
                  <a:pt x="21030" y="327667"/>
                </a:lnTo>
                <a:lnTo>
                  <a:pt x="9503" y="372359"/>
                </a:lnTo>
                <a:lnTo>
                  <a:pt x="2415" y="418662"/>
                </a:lnTo>
                <a:lnTo>
                  <a:pt x="0" y="466343"/>
                </a:lnTo>
                <a:lnTo>
                  <a:pt x="2415" y="514025"/>
                </a:lnTo>
                <a:lnTo>
                  <a:pt x="9503" y="560328"/>
                </a:lnTo>
                <a:lnTo>
                  <a:pt x="21030" y="605020"/>
                </a:lnTo>
                <a:lnTo>
                  <a:pt x="36760" y="647866"/>
                </a:lnTo>
                <a:lnTo>
                  <a:pt x="56459" y="688631"/>
                </a:lnTo>
                <a:lnTo>
                  <a:pt x="79891" y="727081"/>
                </a:lnTo>
                <a:lnTo>
                  <a:pt x="106822" y="762982"/>
                </a:lnTo>
                <a:lnTo>
                  <a:pt x="137017" y="796099"/>
                </a:lnTo>
                <a:lnTo>
                  <a:pt x="170240" y="826198"/>
                </a:lnTo>
                <a:lnTo>
                  <a:pt x="206257" y="853044"/>
                </a:lnTo>
                <a:lnTo>
                  <a:pt x="244832" y="876403"/>
                </a:lnTo>
                <a:lnTo>
                  <a:pt x="285732" y="896040"/>
                </a:lnTo>
                <a:lnTo>
                  <a:pt x="328720" y="911722"/>
                </a:lnTo>
                <a:lnTo>
                  <a:pt x="373562" y="923213"/>
                </a:lnTo>
                <a:lnTo>
                  <a:pt x="420023" y="930280"/>
                </a:lnTo>
                <a:lnTo>
                  <a:pt x="467867" y="932688"/>
                </a:lnTo>
                <a:lnTo>
                  <a:pt x="515712" y="930280"/>
                </a:lnTo>
                <a:lnTo>
                  <a:pt x="562173" y="923213"/>
                </a:lnTo>
                <a:lnTo>
                  <a:pt x="607015" y="911722"/>
                </a:lnTo>
                <a:lnTo>
                  <a:pt x="650003" y="896040"/>
                </a:lnTo>
                <a:lnTo>
                  <a:pt x="690903" y="876403"/>
                </a:lnTo>
                <a:lnTo>
                  <a:pt x="729478" y="853044"/>
                </a:lnTo>
                <a:lnTo>
                  <a:pt x="765495" y="826198"/>
                </a:lnTo>
                <a:lnTo>
                  <a:pt x="798718" y="796099"/>
                </a:lnTo>
                <a:lnTo>
                  <a:pt x="828913" y="762982"/>
                </a:lnTo>
                <a:lnTo>
                  <a:pt x="855844" y="727081"/>
                </a:lnTo>
                <a:lnTo>
                  <a:pt x="879276" y="688631"/>
                </a:lnTo>
                <a:lnTo>
                  <a:pt x="898975" y="647866"/>
                </a:lnTo>
                <a:lnTo>
                  <a:pt x="914705" y="605020"/>
                </a:lnTo>
                <a:lnTo>
                  <a:pt x="926232" y="560328"/>
                </a:lnTo>
                <a:lnTo>
                  <a:pt x="933320" y="514025"/>
                </a:lnTo>
                <a:lnTo>
                  <a:pt x="935736" y="466343"/>
                </a:lnTo>
                <a:lnTo>
                  <a:pt x="933320" y="418662"/>
                </a:lnTo>
                <a:lnTo>
                  <a:pt x="926232" y="372359"/>
                </a:lnTo>
                <a:lnTo>
                  <a:pt x="914705" y="327667"/>
                </a:lnTo>
                <a:lnTo>
                  <a:pt x="898975" y="284821"/>
                </a:lnTo>
                <a:lnTo>
                  <a:pt x="879276" y="244056"/>
                </a:lnTo>
                <a:lnTo>
                  <a:pt x="855844" y="205606"/>
                </a:lnTo>
                <a:lnTo>
                  <a:pt x="828913" y="169705"/>
                </a:lnTo>
                <a:lnTo>
                  <a:pt x="798718" y="136588"/>
                </a:lnTo>
                <a:lnTo>
                  <a:pt x="765495" y="106489"/>
                </a:lnTo>
                <a:lnTo>
                  <a:pt x="729478" y="79643"/>
                </a:lnTo>
                <a:lnTo>
                  <a:pt x="690903" y="56284"/>
                </a:lnTo>
                <a:lnTo>
                  <a:pt x="650003" y="36647"/>
                </a:lnTo>
                <a:lnTo>
                  <a:pt x="607015" y="20965"/>
                </a:lnTo>
                <a:lnTo>
                  <a:pt x="562173" y="9474"/>
                </a:lnTo>
                <a:lnTo>
                  <a:pt x="515712" y="2407"/>
                </a:lnTo>
                <a:lnTo>
                  <a:pt x="4678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529584" y="2234183"/>
            <a:ext cx="935990" cy="932815"/>
          </a:xfrm>
          <a:custGeom>
            <a:avLst/>
            <a:gdLst/>
            <a:ahLst/>
            <a:cxnLst/>
            <a:rect l="l" t="t" r="r" b="b"/>
            <a:pathLst>
              <a:path w="935989" h="932814">
                <a:moveTo>
                  <a:pt x="0" y="466343"/>
                </a:moveTo>
                <a:lnTo>
                  <a:pt x="2415" y="418662"/>
                </a:lnTo>
                <a:lnTo>
                  <a:pt x="9503" y="372359"/>
                </a:lnTo>
                <a:lnTo>
                  <a:pt x="21030" y="327667"/>
                </a:lnTo>
                <a:lnTo>
                  <a:pt x="36760" y="284821"/>
                </a:lnTo>
                <a:lnTo>
                  <a:pt x="56459" y="244056"/>
                </a:lnTo>
                <a:lnTo>
                  <a:pt x="79891" y="205606"/>
                </a:lnTo>
                <a:lnTo>
                  <a:pt x="106822" y="169705"/>
                </a:lnTo>
                <a:lnTo>
                  <a:pt x="137017" y="136588"/>
                </a:lnTo>
                <a:lnTo>
                  <a:pt x="170240" y="106489"/>
                </a:lnTo>
                <a:lnTo>
                  <a:pt x="206257" y="79643"/>
                </a:lnTo>
                <a:lnTo>
                  <a:pt x="244832" y="56284"/>
                </a:lnTo>
                <a:lnTo>
                  <a:pt x="285732" y="36647"/>
                </a:lnTo>
                <a:lnTo>
                  <a:pt x="328720" y="20965"/>
                </a:lnTo>
                <a:lnTo>
                  <a:pt x="373562" y="9474"/>
                </a:lnTo>
                <a:lnTo>
                  <a:pt x="420023" y="2407"/>
                </a:lnTo>
                <a:lnTo>
                  <a:pt x="467867" y="0"/>
                </a:lnTo>
                <a:lnTo>
                  <a:pt x="515712" y="2407"/>
                </a:lnTo>
                <a:lnTo>
                  <a:pt x="562173" y="9474"/>
                </a:lnTo>
                <a:lnTo>
                  <a:pt x="607015" y="20965"/>
                </a:lnTo>
                <a:lnTo>
                  <a:pt x="650003" y="36647"/>
                </a:lnTo>
                <a:lnTo>
                  <a:pt x="690903" y="56284"/>
                </a:lnTo>
                <a:lnTo>
                  <a:pt x="729478" y="79643"/>
                </a:lnTo>
                <a:lnTo>
                  <a:pt x="765495" y="106489"/>
                </a:lnTo>
                <a:lnTo>
                  <a:pt x="798718" y="136588"/>
                </a:lnTo>
                <a:lnTo>
                  <a:pt x="828913" y="169705"/>
                </a:lnTo>
                <a:lnTo>
                  <a:pt x="855844" y="205606"/>
                </a:lnTo>
                <a:lnTo>
                  <a:pt x="879276" y="244056"/>
                </a:lnTo>
                <a:lnTo>
                  <a:pt x="898975" y="284821"/>
                </a:lnTo>
                <a:lnTo>
                  <a:pt x="914705" y="327667"/>
                </a:lnTo>
                <a:lnTo>
                  <a:pt x="926232" y="372359"/>
                </a:lnTo>
                <a:lnTo>
                  <a:pt x="933320" y="418662"/>
                </a:lnTo>
                <a:lnTo>
                  <a:pt x="935736" y="466343"/>
                </a:lnTo>
                <a:lnTo>
                  <a:pt x="933320" y="514025"/>
                </a:lnTo>
                <a:lnTo>
                  <a:pt x="926232" y="560328"/>
                </a:lnTo>
                <a:lnTo>
                  <a:pt x="914705" y="605020"/>
                </a:lnTo>
                <a:lnTo>
                  <a:pt x="898975" y="647866"/>
                </a:lnTo>
                <a:lnTo>
                  <a:pt x="879276" y="688631"/>
                </a:lnTo>
                <a:lnTo>
                  <a:pt x="855844" y="727081"/>
                </a:lnTo>
                <a:lnTo>
                  <a:pt x="828913" y="762982"/>
                </a:lnTo>
                <a:lnTo>
                  <a:pt x="798718" y="796099"/>
                </a:lnTo>
                <a:lnTo>
                  <a:pt x="765495" y="826198"/>
                </a:lnTo>
                <a:lnTo>
                  <a:pt x="729478" y="853044"/>
                </a:lnTo>
                <a:lnTo>
                  <a:pt x="690903" y="876403"/>
                </a:lnTo>
                <a:lnTo>
                  <a:pt x="650003" y="896040"/>
                </a:lnTo>
                <a:lnTo>
                  <a:pt x="607015" y="911722"/>
                </a:lnTo>
                <a:lnTo>
                  <a:pt x="562173" y="923213"/>
                </a:lnTo>
                <a:lnTo>
                  <a:pt x="515712" y="930280"/>
                </a:lnTo>
                <a:lnTo>
                  <a:pt x="467867" y="932688"/>
                </a:lnTo>
                <a:lnTo>
                  <a:pt x="420023" y="930280"/>
                </a:lnTo>
                <a:lnTo>
                  <a:pt x="373562" y="923213"/>
                </a:lnTo>
                <a:lnTo>
                  <a:pt x="328720" y="911722"/>
                </a:lnTo>
                <a:lnTo>
                  <a:pt x="285732" y="896040"/>
                </a:lnTo>
                <a:lnTo>
                  <a:pt x="244832" y="876403"/>
                </a:lnTo>
                <a:lnTo>
                  <a:pt x="206257" y="853044"/>
                </a:lnTo>
                <a:lnTo>
                  <a:pt x="170240" y="826198"/>
                </a:lnTo>
                <a:lnTo>
                  <a:pt x="137017" y="796099"/>
                </a:lnTo>
                <a:lnTo>
                  <a:pt x="106822" y="762982"/>
                </a:lnTo>
                <a:lnTo>
                  <a:pt x="79891" y="727081"/>
                </a:lnTo>
                <a:lnTo>
                  <a:pt x="56459" y="688631"/>
                </a:lnTo>
                <a:lnTo>
                  <a:pt x="36760" y="647866"/>
                </a:lnTo>
                <a:lnTo>
                  <a:pt x="21030" y="605020"/>
                </a:lnTo>
                <a:lnTo>
                  <a:pt x="9503" y="560328"/>
                </a:lnTo>
                <a:lnTo>
                  <a:pt x="2415" y="514025"/>
                </a:lnTo>
                <a:lnTo>
                  <a:pt x="0" y="466343"/>
                </a:lnTo>
                <a:close/>
              </a:path>
            </a:pathLst>
          </a:custGeom>
          <a:ln w="12192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425696" y="3447288"/>
            <a:ext cx="6099175" cy="749935"/>
          </a:xfrm>
          <a:custGeom>
            <a:avLst/>
            <a:gdLst/>
            <a:ahLst/>
            <a:cxnLst/>
            <a:rect l="l" t="t" r="r" b="b"/>
            <a:pathLst>
              <a:path w="6099175" h="749935">
                <a:moveTo>
                  <a:pt x="0" y="749807"/>
                </a:moveTo>
                <a:lnTo>
                  <a:pt x="6099048" y="749807"/>
                </a:lnTo>
                <a:lnTo>
                  <a:pt x="6099048" y="0"/>
                </a:lnTo>
                <a:lnTo>
                  <a:pt x="0" y="0"/>
                </a:lnTo>
                <a:lnTo>
                  <a:pt x="0" y="749807"/>
                </a:lnTo>
                <a:close/>
              </a:path>
            </a:pathLst>
          </a:custGeom>
          <a:solidFill>
            <a:srgbClr val="A4A4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425696" y="3447288"/>
            <a:ext cx="6099175" cy="749935"/>
          </a:xfrm>
          <a:custGeom>
            <a:avLst/>
            <a:gdLst/>
            <a:ahLst/>
            <a:cxnLst/>
            <a:rect l="l" t="t" r="r" b="b"/>
            <a:pathLst>
              <a:path w="6099175" h="749935">
                <a:moveTo>
                  <a:pt x="0" y="749807"/>
                </a:moveTo>
                <a:lnTo>
                  <a:pt x="6099048" y="749807"/>
                </a:lnTo>
                <a:lnTo>
                  <a:pt x="6099048" y="0"/>
                </a:lnTo>
                <a:lnTo>
                  <a:pt x="0" y="0"/>
                </a:lnTo>
                <a:lnTo>
                  <a:pt x="0" y="749807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959352" y="3355847"/>
            <a:ext cx="935990" cy="932815"/>
          </a:xfrm>
          <a:custGeom>
            <a:avLst/>
            <a:gdLst/>
            <a:ahLst/>
            <a:cxnLst/>
            <a:rect l="l" t="t" r="r" b="b"/>
            <a:pathLst>
              <a:path w="935989" h="932814">
                <a:moveTo>
                  <a:pt x="467868" y="0"/>
                </a:moveTo>
                <a:lnTo>
                  <a:pt x="420023" y="2407"/>
                </a:lnTo>
                <a:lnTo>
                  <a:pt x="373562" y="9474"/>
                </a:lnTo>
                <a:lnTo>
                  <a:pt x="328720" y="20965"/>
                </a:lnTo>
                <a:lnTo>
                  <a:pt x="285732" y="36647"/>
                </a:lnTo>
                <a:lnTo>
                  <a:pt x="244832" y="56284"/>
                </a:lnTo>
                <a:lnTo>
                  <a:pt x="206257" y="79643"/>
                </a:lnTo>
                <a:lnTo>
                  <a:pt x="170240" y="106489"/>
                </a:lnTo>
                <a:lnTo>
                  <a:pt x="137017" y="136588"/>
                </a:lnTo>
                <a:lnTo>
                  <a:pt x="106822" y="169705"/>
                </a:lnTo>
                <a:lnTo>
                  <a:pt x="79891" y="205606"/>
                </a:lnTo>
                <a:lnTo>
                  <a:pt x="56459" y="244056"/>
                </a:lnTo>
                <a:lnTo>
                  <a:pt x="36760" y="284821"/>
                </a:lnTo>
                <a:lnTo>
                  <a:pt x="21030" y="327667"/>
                </a:lnTo>
                <a:lnTo>
                  <a:pt x="9503" y="372359"/>
                </a:lnTo>
                <a:lnTo>
                  <a:pt x="2415" y="418662"/>
                </a:lnTo>
                <a:lnTo>
                  <a:pt x="0" y="466344"/>
                </a:lnTo>
                <a:lnTo>
                  <a:pt x="2415" y="514025"/>
                </a:lnTo>
                <a:lnTo>
                  <a:pt x="9503" y="560328"/>
                </a:lnTo>
                <a:lnTo>
                  <a:pt x="21030" y="605020"/>
                </a:lnTo>
                <a:lnTo>
                  <a:pt x="36760" y="647866"/>
                </a:lnTo>
                <a:lnTo>
                  <a:pt x="56459" y="688631"/>
                </a:lnTo>
                <a:lnTo>
                  <a:pt x="79891" y="727081"/>
                </a:lnTo>
                <a:lnTo>
                  <a:pt x="106822" y="762982"/>
                </a:lnTo>
                <a:lnTo>
                  <a:pt x="137017" y="796099"/>
                </a:lnTo>
                <a:lnTo>
                  <a:pt x="170240" y="826198"/>
                </a:lnTo>
                <a:lnTo>
                  <a:pt x="206257" y="853044"/>
                </a:lnTo>
                <a:lnTo>
                  <a:pt x="244832" y="876403"/>
                </a:lnTo>
                <a:lnTo>
                  <a:pt x="285732" y="896040"/>
                </a:lnTo>
                <a:lnTo>
                  <a:pt x="328720" y="911722"/>
                </a:lnTo>
                <a:lnTo>
                  <a:pt x="373562" y="923213"/>
                </a:lnTo>
                <a:lnTo>
                  <a:pt x="420023" y="930280"/>
                </a:lnTo>
                <a:lnTo>
                  <a:pt x="467868" y="932688"/>
                </a:lnTo>
                <a:lnTo>
                  <a:pt x="515712" y="930280"/>
                </a:lnTo>
                <a:lnTo>
                  <a:pt x="562173" y="923213"/>
                </a:lnTo>
                <a:lnTo>
                  <a:pt x="607015" y="911722"/>
                </a:lnTo>
                <a:lnTo>
                  <a:pt x="650003" y="896040"/>
                </a:lnTo>
                <a:lnTo>
                  <a:pt x="690903" y="876403"/>
                </a:lnTo>
                <a:lnTo>
                  <a:pt x="729478" y="853044"/>
                </a:lnTo>
                <a:lnTo>
                  <a:pt x="765495" y="826198"/>
                </a:lnTo>
                <a:lnTo>
                  <a:pt x="798718" y="796099"/>
                </a:lnTo>
                <a:lnTo>
                  <a:pt x="828913" y="762982"/>
                </a:lnTo>
                <a:lnTo>
                  <a:pt x="855844" y="727081"/>
                </a:lnTo>
                <a:lnTo>
                  <a:pt x="879276" y="688631"/>
                </a:lnTo>
                <a:lnTo>
                  <a:pt x="898975" y="647866"/>
                </a:lnTo>
                <a:lnTo>
                  <a:pt x="914705" y="605020"/>
                </a:lnTo>
                <a:lnTo>
                  <a:pt x="926232" y="560328"/>
                </a:lnTo>
                <a:lnTo>
                  <a:pt x="933320" y="514025"/>
                </a:lnTo>
                <a:lnTo>
                  <a:pt x="935736" y="466344"/>
                </a:lnTo>
                <a:lnTo>
                  <a:pt x="933320" y="418662"/>
                </a:lnTo>
                <a:lnTo>
                  <a:pt x="926232" y="372359"/>
                </a:lnTo>
                <a:lnTo>
                  <a:pt x="914705" y="327667"/>
                </a:lnTo>
                <a:lnTo>
                  <a:pt x="898975" y="284821"/>
                </a:lnTo>
                <a:lnTo>
                  <a:pt x="879276" y="244056"/>
                </a:lnTo>
                <a:lnTo>
                  <a:pt x="855844" y="205606"/>
                </a:lnTo>
                <a:lnTo>
                  <a:pt x="828913" y="169705"/>
                </a:lnTo>
                <a:lnTo>
                  <a:pt x="798718" y="136588"/>
                </a:lnTo>
                <a:lnTo>
                  <a:pt x="765495" y="106489"/>
                </a:lnTo>
                <a:lnTo>
                  <a:pt x="729478" y="79643"/>
                </a:lnTo>
                <a:lnTo>
                  <a:pt x="690903" y="56284"/>
                </a:lnTo>
                <a:lnTo>
                  <a:pt x="650003" y="36647"/>
                </a:lnTo>
                <a:lnTo>
                  <a:pt x="607015" y="20965"/>
                </a:lnTo>
                <a:lnTo>
                  <a:pt x="562173" y="9474"/>
                </a:lnTo>
                <a:lnTo>
                  <a:pt x="515712" y="2407"/>
                </a:lnTo>
                <a:lnTo>
                  <a:pt x="4678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959352" y="3355847"/>
            <a:ext cx="935990" cy="932815"/>
          </a:xfrm>
          <a:custGeom>
            <a:avLst/>
            <a:gdLst/>
            <a:ahLst/>
            <a:cxnLst/>
            <a:rect l="l" t="t" r="r" b="b"/>
            <a:pathLst>
              <a:path w="935989" h="932814">
                <a:moveTo>
                  <a:pt x="0" y="466344"/>
                </a:moveTo>
                <a:lnTo>
                  <a:pt x="2415" y="418662"/>
                </a:lnTo>
                <a:lnTo>
                  <a:pt x="9503" y="372359"/>
                </a:lnTo>
                <a:lnTo>
                  <a:pt x="21030" y="327667"/>
                </a:lnTo>
                <a:lnTo>
                  <a:pt x="36760" y="284821"/>
                </a:lnTo>
                <a:lnTo>
                  <a:pt x="56459" y="244056"/>
                </a:lnTo>
                <a:lnTo>
                  <a:pt x="79891" y="205606"/>
                </a:lnTo>
                <a:lnTo>
                  <a:pt x="106822" y="169705"/>
                </a:lnTo>
                <a:lnTo>
                  <a:pt x="137017" y="136588"/>
                </a:lnTo>
                <a:lnTo>
                  <a:pt x="170240" y="106489"/>
                </a:lnTo>
                <a:lnTo>
                  <a:pt x="206257" y="79643"/>
                </a:lnTo>
                <a:lnTo>
                  <a:pt x="244832" y="56284"/>
                </a:lnTo>
                <a:lnTo>
                  <a:pt x="285732" y="36647"/>
                </a:lnTo>
                <a:lnTo>
                  <a:pt x="328720" y="20965"/>
                </a:lnTo>
                <a:lnTo>
                  <a:pt x="373562" y="9474"/>
                </a:lnTo>
                <a:lnTo>
                  <a:pt x="420023" y="2407"/>
                </a:lnTo>
                <a:lnTo>
                  <a:pt x="467868" y="0"/>
                </a:lnTo>
                <a:lnTo>
                  <a:pt x="515712" y="2407"/>
                </a:lnTo>
                <a:lnTo>
                  <a:pt x="562173" y="9474"/>
                </a:lnTo>
                <a:lnTo>
                  <a:pt x="607015" y="20965"/>
                </a:lnTo>
                <a:lnTo>
                  <a:pt x="650003" y="36647"/>
                </a:lnTo>
                <a:lnTo>
                  <a:pt x="690903" y="56284"/>
                </a:lnTo>
                <a:lnTo>
                  <a:pt x="729478" y="79643"/>
                </a:lnTo>
                <a:lnTo>
                  <a:pt x="765495" y="106489"/>
                </a:lnTo>
                <a:lnTo>
                  <a:pt x="798718" y="136588"/>
                </a:lnTo>
                <a:lnTo>
                  <a:pt x="828913" y="169705"/>
                </a:lnTo>
                <a:lnTo>
                  <a:pt x="855844" y="205606"/>
                </a:lnTo>
                <a:lnTo>
                  <a:pt x="879276" y="244056"/>
                </a:lnTo>
                <a:lnTo>
                  <a:pt x="898975" y="284821"/>
                </a:lnTo>
                <a:lnTo>
                  <a:pt x="914705" y="327667"/>
                </a:lnTo>
                <a:lnTo>
                  <a:pt x="926232" y="372359"/>
                </a:lnTo>
                <a:lnTo>
                  <a:pt x="933320" y="418662"/>
                </a:lnTo>
                <a:lnTo>
                  <a:pt x="935736" y="466344"/>
                </a:lnTo>
                <a:lnTo>
                  <a:pt x="933320" y="514025"/>
                </a:lnTo>
                <a:lnTo>
                  <a:pt x="926232" y="560328"/>
                </a:lnTo>
                <a:lnTo>
                  <a:pt x="914705" y="605020"/>
                </a:lnTo>
                <a:lnTo>
                  <a:pt x="898975" y="647866"/>
                </a:lnTo>
                <a:lnTo>
                  <a:pt x="879276" y="688631"/>
                </a:lnTo>
                <a:lnTo>
                  <a:pt x="855844" y="727081"/>
                </a:lnTo>
                <a:lnTo>
                  <a:pt x="828913" y="762982"/>
                </a:lnTo>
                <a:lnTo>
                  <a:pt x="798718" y="796099"/>
                </a:lnTo>
                <a:lnTo>
                  <a:pt x="765495" y="826198"/>
                </a:lnTo>
                <a:lnTo>
                  <a:pt x="729478" y="853044"/>
                </a:lnTo>
                <a:lnTo>
                  <a:pt x="690903" y="876403"/>
                </a:lnTo>
                <a:lnTo>
                  <a:pt x="650003" y="896040"/>
                </a:lnTo>
                <a:lnTo>
                  <a:pt x="607015" y="911722"/>
                </a:lnTo>
                <a:lnTo>
                  <a:pt x="562173" y="923213"/>
                </a:lnTo>
                <a:lnTo>
                  <a:pt x="515712" y="930280"/>
                </a:lnTo>
                <a:lnTo>
                  <a:pt x="467868" y="932688"/>
                </a:lnTo>
                <a:lnTo>
                  <a:pt x="420023" y="930280"/>
                </a:lnTo>
                <a:lnTo>
                  <a:pt x="373562" y="923213"/>
                </a:lnTo>
                <a:lnTo>
                  <a:pt x="328720" y="911722"/>
                </a:lnTo>
                <a:lnTo>
                  <a:pt x="285732" y="896040"/>
                </a:lnTo>
                <a:lnTo>
                  <a:pt x="244832" y="876403"/>
                </a:lnTo>
                <a:lnTo>
                  <a:pt x="206257" y="853044"/>
                </a:lnTo>
                <a:lnTo>
                  <a:pt x="170240" y="826198"/>
                </a:lnTo>
                <a:lnTo>
                  <a:pt x="137017" y="796099"/>
                </a:lnTo>
                <a:lnTo>
                  <a:pt x="106822" y="762982"/>
                </a:lnTo>
                <a:lnTo>
                  <a:pt x="79891" y="727081"/>
                </a:lnTo>
                <a:lnTo>
                  <a:pt x="56459" y="688631"/>
                </a:lnTo>
                <a:lnTo>
                  <a:pt x="36760" y="647866"/>
                </a:lnTo>
                <a:lnTo>
                  <a:pt x="21030" y="605020"/>
                </a:lnTo>
                <a:lnTo>
                  <a:pt x="9503" y="560328"/>
                </a:lnTo>
                <a:lnTo>
                  <a:pt x="2415" y="514025"/>
                </a:lnTo>
                <a:lnTo>
                  <a:pt x="0" y="466344"/>
                </a:lnTo>
                <a:close/>
              </a:path>
            </a:pathLst>
          </a:custGeom>
          <a:ln w="12192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425696" y="4568952"/>
            <a:ext cx="6099175" cy="749935"/>
          </a:xfrm>
          <a:custGeom>
            <a:avLst/>
            <a:gdLst/>
            <a:ahLst/>
            <a:cxnLst/>
            <a:rect l="l" t="t" r="r" b="b"/>
            <a:pathLst>
              <a:path w="6099175" h="749935">
                <a:moveTo>
                  <a:pt x="0" y="749808"/>
                </a:moveTo>
                <a:lnTo>
                  <a:pt x="6099048" y="749808"/>
                </a:lnTo>
                <a:lnTo>
                  <a:pt x="6099048" y="0"/>
                </a:lnTo>
                <a:lnTo>
                  <a:pt x="0" y="0"/>
                </a:lnTo>
                <a:lnTo>
                  <a:pt x="0" y="749808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425696" y="4568952"/>
            <a:ext cx="6099175" cy="749935"/>
          </a:xfrm>
          <a:custGeom>
            <a:avLst/>
            <a:gdLst/>
            <a:ahLst/>
            <a:cxnLst/>
            <a:rect l="l" t="t" r="r" b="b"/>
            <a:pathLst>
              <a:path w="6099175" h="749935">
                <a:moveTo>
                  <a:pt x="0" y="749808"/>
                </a:moveTo>
                <a:lnTo>
                  <a:pt x="6099048" y="749808"/>
                </a:lnTo>
                <a:lnTo>
                  <a:pt x="6099048" y="0"/>
                </a:lnTo>
                <a:lnTo>
                  <a:pt x="0" y="0"/>
                </a:lnTo>
                <a:lnTo>
                  <a:pt x="0" y="749808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959352" y="4477511"/>
            <a:ext cx="935990" cy="932815"/>
          </a:xfrm>
          <a:custGeom>
            <a:avLst/>
            <a:gdLst/>
            <a:ahLst/>
            <a:cxnLst/>
            <a:rect l="l" t="t" r="r" b="b"/>
            <a:pathLst>
              <a:path w="935989" h="932814">
                <a:moveTo>
                  <a:pt x="467868" y="0"/>
                </a:moveTo>
                <a:lnTo>
                  <a:pt x="420023" y="2407"/>
                </a:lnTo>
                <a:lnTo>
                  <a:pt x="373562" y="9474"/>
                </a:lnTo>
                <a:lnTo>
                  <a:pt x="328720" y="20965"/>
                </a:lnTo>
                <a:lnTo>
                  <a:pt x="285732" y="36647"/>
                </a:lnTo>
                <a:lnTo>
                  <a:pt x="244832" y="56284"/>
                </a:lnTo>
                <a:lnTo>
                  <a:pt x="206257" y="79643"/>
                </a:lnTo>
                <a:lnTo>
                  <a:pt x="170240" y="106489"/>
                </a:lnTo>
                <a:lnTo>
                  <a:pt x="137017" y="136588"/>
                </a:lnTo>
                <a:lnTo>
                  <a:pt x="106822" y="169705"/>
                </a:lnTo>
                <a:lnTo>
                  <a:pt x="79891" y="205606"/>
                </a:lnTo>
                <a:lnTo>
                  <a:pt x="56459" y="244056"/>
                </a:lnTo>
                <a:lnTo>
                  <a:pt x="36760" y="284821"/>
                </a:lnTo>
                <a:lnTo>
                  <a:pt x="21030" y="327667"/>
                </a:lnTo>
                <a:lnTo>
                  <a:pt x="9503" y="372359"/>
                </a:lnTo>
                <a:lnTo>
                  <a:pt x="2415" y="418662"/>
                </a:lnTo>
                <a:lnTo>
                  <a:pt x="0" y="466344"/>
                </a:lnTo>
                <a:lnTo>
                  <a:pt x="2415" y="514025"/>
                </a:lnTo>
                <a:lnTo>
                  <a:pt x="9503" y="560328"/>
                </a:lnTo>
                <a:lnTo>
                  <a:pt x="21030" y="605020"/>
                </a:lnTo>
                <a:lnTo>
                  <a:pt x="36760" y="647866"/>
                </a:lnTo>
                <a:lnTo>
                  <a:pt x="56459" y="688631"/>
                </a:lnTo>
                <a:lnTo>
                  <a:pt x="79891" y="727081"/>
                </a:lnTo>
                <a:lnTo>
                  <a:pt x="106822" y="762982"/>
                </a:lnTo>
                <a:lnTo>
                  <a:pt x="137017" y="796099"/>
                </a:lnTo>
                <a:lnTo>
                  <a:pt x="170240" y="826198"/>
                </a:lnTo>
                <a:lnTo>
                  <a:pt x="206257" y="853044"/>
                </a:lnTo>
                <a:lnTo>
                  <a:pt x="244832" y="876403"/>
                </a:lnTo>
                <a:lnTo>
                  <a:pt x="285732" y="896040"/>
                </a:lnTo>
                <a:lnTo>
                  <a:pt x="328720" y="911722"/>
                </a:lnTo>
                <a:lnTo>
                  <a:pt x="373562" y="923213"/>
                </a:lnTo>
                <a:lnTo>
                  <a:pt x="420023" y="930280"/>
                </a:lnTo>
                <a:lnTo>
                  <a:pt x="467868" y="932688"/>
                </a:lnTo>
                <a:lnTo>
                  <a:pt x="515712" y="930280"/>
                </a:lnTo>
                <a:lnTo>
                  <a:pt x="562173" y="923213"/>
                </a:lnTo>
                <a:lnTo>
                  <a:pt x="607015" y="911722"/>
                </a:lnTo>
                <a:lnTo>
                  <a:pt x="650003" y="896040"/>
                </a:lnTo>
                <a:lnTo>
                  <a:pt x="690903" y="876403"/>
                </a:lnTo>
                <a:lnTo>
                  <a:pt x="729478" y="853044"/>
                </a:lnTo>
                <a:lnTo>
                  <a:pt x="765495" y="826198"/>
                </a:lnTo>
                <a:lnTo>
                  <a:pt x="798718" y="796099"/>
                </a:lnTo>
                <a:lnTo>
                  <a:pt x="828913" y="762982"/>
                </a:lnTo>
                <a:lnTo>
                  <a:pt x="855844" y="727081"/>
                </a:lnTo>
                <a:lnTo>
                  <a:pt x="879276" y="688631"/>
                </a:lnTo>
                <a:lnTo>
                  <a:pt x="898975" y="647866"/>
                </a:lnTo>
                <a:lnTo>
                  <a:pt x="914705" y="605020"/>
                </a:lnTo>
                <a:lnTo>
                  <a:pt x="926232" y="560328"/>
                </a:lnTo>
                <a:lnTo>
                  <a:pt x="933320" y="514025"/>
                </a:lnTo>
                <a:lnTo>
                  <a:pt x="935736" y="466344"/>
                </a:lnTo>
                <a:lnTo>
                  <a:pt x="933320" y="418662"/>
                </a:lnTo>
                <a:lnTo>
                  <a:pt x="926232" y="372359"/>
                </a:lnTo>
                <a:lnTo>
                  <a:pt x="914705" y="327667"/>
                </a:lnTo>
                <a:lnTo>
                  <a:pt x="898975" y="284821"/>
                </a:lnTo>
                <a:lnTo>
                  <a:pt x="879276" y="244056"/>
                </a:lnTo>
                <a:lnTo>
                  <a:pt x="855844" y="205606"/>
                </a:lnTo>
                <a:lnTo>
                  <a:pt x="828913" y="169705"/>
                </a:lnTo>
                <a:lnTo>
                  <a:pt x="798718" y="136588"/>
                </a:lnTo>
                <a:lnTo>
                  <a:pt x="765495" y="106489"/>
                </a:lnTo>
                <a:lnTo>
                  <a:pt x="729478" y="79643"/>
                </a:lnTo>
                <a:lnTo>
                  <a:pt x="690903" y="56284"/>
                </a:lnTo>
                <a:lnTo>
                  <a:pt x="650003" y="36647"/>
                </a:lnTo>
                <a:lnTo>
                  <a:pt x="607015" y="20965"/>
                </a:lnTo>
                <a:lnTo>
                  <a:pt x="562173" y="9474"/>
                </a:lnTo>
                <a:lnTo>
                  <a:pt x="515712" y="2407"/>
                </a:lnTo>
                <a:lnTo>
                  <a:pt x="4678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959352" y="4477511"/>
            <a:ext cx="935990" cy="932815"/>
          </a:xfrm>
          <a:custGeom>
            <a:avLst/>
            <a:gdLst/>
            <a:ahLst/>
            <a:cxnLst/>
            <a:rect l="l" t="t" r="r" b="b"/>
            <a:pathLst>
              <a:path w="935989" h="932814">
                <a:moveTo>
                  <a:pt x="0" y="466344"/>
                </a:moveTo>
                <a:lnTo>
                  <a:pt x="2415" y="418662"/>
                </a:lnTo>
                <a:lnTo>
                  <a:pt x="9503" y="372359"/>
                </a:lnTo>
                <a:lnTo>
                  <a:pt x="21030" y="327667"/>
                </a:lnTo>
                <a:lnTo>
                  <a:pt x="36760" y="284821"/>
                </a:lnTo>
                <a:lnTo>
                  <a:pt x="56459" y="244056"/>
                </a:lnTo>
                <a:lnTo>
                  <a:pt x="79891" y="205606"/>
                </a:lnTo>
                <a:lnTo>
                  <a:pt x="106822" y="169705"/>
                </a:lnTo>
                <a:lnTo>
                  <a:pt x="137017" y="136588"/>
                </a:lnTo>
                <a:lnTo>
                  <a:pt x="170240" y="106489"/>
                </a:lnTo>
                <a:lnTo>
                  <a:pt x="206257" y="79643"/>
                </a:lnTo>
                <a:lnTo>
                  <a:pt x="244832" y="56284"/>
                </a:lnTo>
                <a:lnTo>
                  <a:pt x="285732" y="36647"/>
                </a:lnTo>
                <a:lnTo>
                  <a:pt x="328720" y="20965"/>
                </a:lnTo>
                <a:lnTo>
                  <a:pt x="373562" y="9474"/>
                </a:lnTo>
                <a:lnTo>
                  <a:pt x="420023" y="2407"/>
                </a:lnTo>
                <a:lnTo>
                  <a:pt x="467868" y="0"/>
                </a:lnTo>
                <a:lnTo>
                  <a:pt x="515712" y="2407"/>
                </a:lnTo>
                <a:lnTo>
                  <a:pt x="562173" y="9474"/>
                </a:lnTo>
                <a:lnTo>
                  <a:pt x="607015" y="20965"/>
                </a:lnTo>
                <a:lnTo>
                  <a:pt x="650003" y="36647"/>
                </a:lnTo>
                <a:lnTo>
                  <a:pt x="690903" y="56284"/>
                </a:lnTo>
                <a:lnTo>
                  <a:pt x="729478" y="79643"/>
                </a:lnTo>
                <a:lnTo>
                  <a:pt x="765495" y="106489"/>
                </a:lnTo>
                <a:lnTo>
                  <a:pt x="798718" y="136588"/>
                </a:lnTo>
                <a:lnTo>
                  <a:pt x="828913" y="169705"/>
                </a:lnTo>
                <a:lnTo>
                  <a:pt x="855844" y="205606"/>
                </a:lnTo>
                <a:lnTo>
                  <a:pt x="879276" y="244056"/>
                </a:lnTo>
                <a:lnTo>
                  <a:pt x="898975" y="284821"/>
                </a:lnTo>
                <a:lnTo>
                  <a:pt x="914705" y="327667"/>
                </a:lnTo>
                <a:lnTo>
                  <a:pt x="926232" y="372359"/>
                </a:lnTo>
                <a:lnTo>
                  <a:pt x="933320" y="418662"/>
                </a:lnTo>
                <a:lnTo>
                  <a:pt x="935736" y="466344"/>
                </a:lnTo>
                <a:lnTo>
                  <a:pt x="933320" y="514025"/>
                </a:lnTo>
                <a:lnTo>
                  <a:pt x="926232" y="560328"/>
                </a:lnTo>
                <a:lnTo>
                  <a:pt x="914705" y="605020"/>
                </a:lnTo>
                <a:lnTo>
                  <a:pt x="898975" y="647866"/>
                </a:lnTo>
                <a:lnTo>
                  <a:pt x="879276" y="688631"/>
                </a:lnTo>
                <a:lnTo>
                  <a:pt x="855844" y="727081"/>
                </a:lnTo>
                <a:lnTo>
                  <a:pt x="828913" y="762982"/>
                </a:lnTo>
                <a:lnTo>
                  <a:pt x="798718" y="796099"/>
                </a:lnTo>
                <a:lnTo>
                  <a:pt x="765495" y="826198"/>
                </a:lnTo>
                <a:lnTo>
                  <a:pt x="729478" y="853044"/>
                </a:lnTo>
                <a:lnTo>
                  <a:pt x="690903" y="876403"/>
                </a:lnTo>
                <a:lnTo>
                  <a:pt x="650003" y="896040"/>
                </a:lnTo>
                <a:lnTo>
                  <a:pt x="607015" y="911722"/>
                </a:lnTo>
                <a:lnTo>
                  <a:pt x="562173" y="923213"/>
                </a:lnTo>
                <a:lnTo>
                  <a:pt x="515712" y="930280"/>
                </a:lnTo>
                <a:lnTo>
                  <a:pt x="467868" y="932688"/>
                </a:lnTo>
                <a:lnTo>
                  <a:pt x="420023" y="930280"/>
                </a:lnTo>
                <a:lnTo>
                  <a:pt x="373562" y="923213"/>
                </a:lnTo>
                <a:lnTo>
                  <a:pt x="328720" y="911722"/>
                </a:lnTo>
                <a:lnTo>
                  <a:pt x="285732" y="896040"/>
                </a:lnTo>
                <a:lnTo>
                  <a:pt x="244832" y="876403"/>
                </a:lnTo>
                <a:lnTo>
                  <a:pt x="206257" y="853044"/>
                </a:lnTo>
                <a:lnTo>
                  <a:pt x="170240" y="826198"/>
                </a:lnTo>
                <a:lnTo>
                  <a:pt x="137017" y="796099"/>
                </a:lnTo>
                <a:lnTo>
                  <a:pt x="106822" y="762982"/>
                </a:lnTo>
                <a:lnTo>
                  <a:pt x="79891" y="727081"/>
                </a:lnTo>
                <a:lnTo>
                  <a:pt x="56459" y="688631"/>
                </a:lnTo>
                <a:lnTo>
                  <a:pt x="36760" y="647866"/>
                </a:lnTo>
                <a:lnTo>
                  <a:pt x="21030" y="605020"/>
                </a:lnTo>
                <a:lnTo>
                  <a:pt x="9503" y="560328"/>
                </a:lnTo>
                <a:lnTo>
                  <a:pt x="2415" y="514025"/>
                </a:lnTo>
                <a:lnTo>
                  <a:pt x="0" y="466344"/>
                </a:lnTo>
                <a:close/>
              </a:path>
            </a:pathLst>
          </a:custGeom>
          <a:ln w="12192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998976" y="5690615"/>
            <a:ext cx="6525895" cy="749935"/>
          </a:xfrm>
          <a:custGeom>
            <a:avLst/>
            <a:gdLst/>
            <a:ahLst/>
            <a:cxnLst/>
            <a:rect l="l" t="t" r="r" b="b"/>
            <a:pathLst>
              <a:path w="6525895" h="749935">
                <a:moveTo>
                  <a:pt x="0" y="749808"/>
                </a:moveTo>
                <a:lnTo>
                  <a:pt x="6525768" y="749808"/>
                </a:lnTo>
                <a:lnTo>
                  <a:pt x="6525768" y="0"/>
                </a:lnTo>
                <a:lnTo>
                  <a:pt x="0" y="0"/>
                </a:lnTo>
                <a:lnTo>
                  <a:pt x="0" y="749808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998976" y="5690615"/>
            <a:ext cx="6525895" cy="749935"/>
          </a:xfrm>
          <a:custGeom>
            <a:avLst/>
            <a:gdLst/>
            <a:ahLst/>
            <a:cxnLst/>
            <a:rect l="l" t="t" r="r" b="b"/>
            <a:pathLst>
              <a:path w="6525895" h="749935">
                <a:moveTo>
                  <a:pt x="0" y="749808"/>
                </a:moveTo>
                <a:lnTo>
                  <a:pt x="6525768" y="749808"/>
                </a:lnTo>
                <a:lnTo>
                  <a:pt x="6525768" y="0"/>
                </a:lnTo>
                <a:lnTo>
                  <a:pt x="0" y="0"/>
                </a:lnTo>
                <a:lnTo>
                  <a:pt x="0" y="749808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4580001" y="2361691"/>
            <a:ext cx="5804535" cy="39414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25" dirty="0">
                <a:latin typeface="Calibri"/>
                <a:cs typeface="Calibri"/>
              </a:rPr>
              <a:t>PENDAHULUAN</a:t>
            </a:r>
            <a:endParaRPr sz="3600">
              <a:latin typeface="Calibri"/>
              <a:cs typeface="Calibri"/>
            </a:endParaRPr>
          </a:p>
          <a:p>
            <a:pPr marL="441325" marR="5080">
              <a:lnSpc>
                <a:spcPts val="8840"/>
              </a:lnSpc>
              <a:spcBef>
                <a:spcPts val="1045"/>
              </a:spcBef>
            </a:pPr>
            <a:r>
              <a:rPr sz="3600" spc="-15" dirty="0">
                <a:latin typeface="Calibri"/>
                <a:cs typeface="Calibri"/>
              </a:rPr>
              <a:t>HUKUM </a:t>
            </a:r>
            <a:r>
              <a:rPr sz="3600" spc="-10" dirty="0">
                <a:latin typeface="Calibri"/>
                <a:cs typeface="Calibri"/>
              </a:rPr>
              <a:t>ARCHIMEDES  </a:t>
            </a:r>
            <a:r>
              <a:rPr sz="3600" spc="-60" dirty="0">
                <a:latin typeface="Calibri"/>
                <a:cs typeface="Calibri"/>
              </a:rPr>
              <a:t>STABILITAS </a:t>
            </a:r>
            <a:r>
              <a:rPr sz="3600" spc="-10" dirty="0">
                <a:latin typeface="Calibri"/>
                <a:cs typeface="Calibri"/>
              </a:rPr>
              <a:t>BENDA</a:t>
            </a:r>
            <a:r>
              <a:rPr sz="3600" spc="-35" dirty="0">
                <a:latin typeface="Calibri"/>
                <a:cs typeface="Calibri"/>
              </a:rPr>
              <a:t> </a:t>
            </a:r>
            <a:r>
              <a:rPr sz="3600" spc="-15" dirty="0">
                <a:latin typeface="Calibri"/>
                <a:cs typeface="Calibri"/>
              </a:rPr>
              <a:t>TEREDAM</a:t>
            </a:r>
            <a:endParaRPr sz="36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3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3600" spc="-60" dirty="0">
                <a:latin typeface="Calibri"/>
                <a:cs typeface="Calibri"/>
              </a:rPr>
              <a:t>STABILITAS </a:t>
            </a:r>
            <a:r>
              <a:rPr sz="3600" spc="-10" dirty="0">
                <a:latin typeface="Calibri"/>
                <a:cs typeface="Calibri"/>
              </a:rPr>
              <a:t>BENDA</a:t>
            </a:r>
            <a:r>
              <a:rPr sz="3600" dirty="0">
                <a:latin typeface="Calibri"/>
                <a:cs typeface="Calibri"/>
              </a:rPr>
              <a:t> </a:t>
            </a:r>
            <a:r>
              <a:rPr sz="3600" spc="-5" dirty="0">
                <a:latin typeface="Calibri"/>
                <a:cs typeface="Calibri"/>
              </a:rPr>
              <a:t>TERAPUNG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3529584" y="5599176"/>
            <a:ext cx="935990" cy="932815"/>
          </a:xfrm>
          <a:custGeom>
            <a:avLst/>
            <a:gdLst/>
            <a:ahLst/>
            <a:cxnLst/>
            <a:rect l="l" t="t" r="r" b="b"/>
            <a:pathLst>
              <a:path w="935989" h="932815">
                <a:moveTo>
                  <a:pt x="467867" y="0"/>
                </a:moveTo>
                <a:lnTo>
                  <a:pt x="420023" y="2407"/>
                </a:lnTo>
                <a:lnTo>
                  <a:pt x="373562" y="9474"/>
                </a:lnTo>
                <a:lnTo>
                  <a:pt x="328720" y="20965"/>
                </a:lnTo>
                <a:lnTo>
                  <a:pt x="285732" y="36647"/>
                </a:lnTo>
                <a:lnTo>
                  <a:pt x="244832" y="56284"/>
                </a:lnTo>
                <a:lnTo>
                  <a:pt x="206257" y="79643"/>
                </a:lnTo>
                <a:lnTo>
                  <a:pt x="170240" y="106489"/>
                </a:lnTo>
                <a:lnTo>
                  <a:pt x="137017" y="136588"/>
                </a:lnTo>
                <a:lnTo>
                  <a:pt x="106822" y="169705"/>
                </a:lnTo>
                <a:lnTo>
                  <a:pt x="79891" y="205606"/>
                </a:lnTo>
                <a:lnTo>
                  <a:pt x="56459" y="244056"/>
                </a:lnTo>
                <a:lnTo>
                  <a:pt x="36760" y="284821"/>
                </a:lnTo>
                <a:lnTo>
                  <a:pt x="21030" y="327667"/>
                </a:lnTo>
                <a:lnTo>
                  <a:pt x="9503" y="372359"/>
                </a:lnTo>
                <a:lnTo>
                  <a:pt x="2415" y="418662"/>
                </a:lnTo>
                <a:lnTo>
                  <a:pt x="0" y="466344"/>
                </a:lnTo>
                <a:lnTo>
                  <a:pt x="2415" y="514025"/>
                </a:lnTo>
                <a:lnTo>
                  <a:pt x="9503" y="560328"/>
                </a:lnTo>
                <a:lnTo>
                  <a:pt x="21030" y="605020"/>
                </a:lnTo>
                <a:lnTo>
                  <a:pt x="36760" y="647866"/>
                </a:lnTo>
                <a:lnTo>
                  <a:pt x="56459" y="688631"/>
                </a:lnTo>
                <a:lnTo>
                  <a:pt x="79891" y="727081"/>
                </a:lnTo>
                <a:lnTo>
                  <a:pt x="106822" y="762982"/>
                </a:lnTo>
                <a:lnTo>
                  <a:pt x="137017" y="796099"/>
                </a:lnTo>
                <a:lnTo>
                  <a:pt x="170240" y="826198"/>
                </a:lnTo>
                <a:lnTo>
                  <a:pt x="206257" y="853044"/>
                </a:lnTo>
                <a:lnTo>
                  <a:pt x="244832" y="876403"/>
                </a:lnTo>
                <a:lnTo>
                  <a:pt x="285732" y="896040"/>
                </a:lnTo>
                <a:lnTo>
                  <a:pt x="328720" y="911722"/>
                </a:lnTo>
                <a:lnTo>
                  <a:pt x="373562" y="923213"/>
                </a:lnTo>
                <a:lnTo>
                  <a:pt x="420023" y="930280"/>
                </a:lnTo>
                <a:lnTo>
                  <a:pt x="467867" y="932688"/>
                </a:lnTo>
                <a:lnTo>
                  <a:pt x="515712" y="930280"/>
                </a:lnTo>
                <a:lnTo>
                  <a:pt x="562173" y="923213"/>
                </a:lnTo>
                <a:lnTo>
                  <a:pt x="607015" y="911722"/>
                </a:lnTo>
                <a:lnTo>
                  <a:pt x="650003" y="896040"/>
                </a:lnTo>
                <a:lnTo>
                  <a:pt x="690903" y="876403"/>
                </a:lnTo>
                <a:lnTo>
                  <a:pt x="729478" y="853044"/>
                </a:lnTo>
                <a:lnTo>
                  <a:pt x="765495" y="826198"/>
                </a:lnTo>
                <a:lnTo>
                  <a:pt x="798718" y="796099"/>
                </a:lnTo>
                <a:lnTo>
                  <a:pt x="828913" y="762982"/>
                </a:lnTo>
                <a:lnTo>
                  <a:pt x="855844" y="727081"/>
                </a:lnTo>
                <a:lnTo>
                  <a:pt x="879276" y="688631"/>
                </a:lnTo>
                <a:lnTo>
                  <a:pt x="898975" y="647866"/>
                </a:lnTo>
                <a:lnTo>
                  <a:pt x="914705" y="605020"/>
                </a:lnTo>
                <a:lnTo>
                  <a:pt x="926232" y="560328"/>
                </a:lnTo>
                <a:lnTo>
                  <a:pt x="933320" y="514025"/>
                </a:lnTo>
                <a:lnTo>
                  <a:pt x="935736" y="466344"/>
                </a:lnTo>
                <a:lnTo>
                  <a:pt x="933320" y="418662"/>
                </a:lnTo>
                <a:lnTo>
                  <a:pt x="926232" y="372359"/>
                </a:lnTo>
                <a:lnTo>
                  <a:pt x="914705" y="327667"/>
                </a:lnTo>
                <a:lnTo>
                  <a:pt x="898975" y="284821"/>
                </a:lnTo>
                <a:lnTo>
                  <a:pt x="879276" y="244056"/>
                </a:lnTo>
                <a:lnTo>
                  <a:pt x="855844" y="205606"/>
                </a:lnTo>
                <a:lnTo>
                  <a:pt x="828913" y="169705"/>
                </a:lnTo>
                <a:lnTo>
                  <a:pt x="798718" y="136588"/>
                </a:lnTo>
                <a:lnTo>
                  <a:pt x="765495" y="106489"/>
                </a:lnTo>
                <a:lnTo>
                  <a:pt x="729478" y="79643"/>
                </a:lnTo>
                <a:lnTo>
                  <a:pt x="690903" y="56284"/>
                </a:lnTo>
                <a:lnTo>
                  <a:pt x="650003" y="36647"/>
                </a:lnTo>
                <a:lnTo>
                  <a:pt x="607015" y="20965"/>
                </a:lnTo>
                <a:lnTo>
                  <a:pt x="562173" y="9474"/>
                </a:lnTo>
                <a:lnTo>
                  <a:pt x="515712" y="2407"/>
                </a:lnTo>
                <a:lnTo>
                  <a:pt x="4678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529584" y="5599176"/>
            <a:ext cx="935990" cy="932815"/>
          </a:xfrm>
          <a:custGeom>
            <a:avLst/>
            <a:gdLst/>
            <a:ahLst/>
            <a:cxnLst/>
            <a:rect l="l" t="t" r="r" b="b"/>
            <a:pathLst>
              <a:path w="935989" h="932815">
                <a:moveTo>
                  <a:pt x="0" y="466344"/>
                </a:moveTo>
                <a:lnTo>
                  <a:pt x="2415" y="418662"/>
                </a:lnTo>
                <a:lnTo>
                  <a:pt x="9503" y="372359"/>
                </a:lnTo>
                <a:lnTo>
                  <a:pt x="21030" y="327667"/>
                </a:lnTo>
                <a:lnTo>
                  <a:pt x="36760" y="284821"/>
                </a:lnTo>
                <a:lnTo>
                  <a:pt x="56459" y="244056"/>
                </a:lnTo>
                <a:lnTo>
                  <a:pt x="79891" y="205606"/>
                </a:lnTo>
                <a:lnTo>
                  <a:pt x="106822" y="169705"/>
                </a:lnTo>
                <a:lnTo>
                  <a:pt x="137017" y="136588"/>
                </a:lnTo>
                <a:lnTo>
                  <a:pt x="170240" y="106489"/>
                </a:lnTo>
                <a:lnTo>
                  <a:pt x="206257" y="79643"/>
                </a:lnTo>
                <a:lnTo>
                  <a:pt x="244832" y="56284"/>
                </a:lnTo>
                <a:lnTo>
                  <a:pt x="285732" y="36647"/>
                </a:lnTo>
                <a:lnTo>
                  <a:pt x="328720" y="20965"/>
                </a:lnTo>
                <a:lnTo>
                  <a:pt x="373562" y="9474"/>
                </a:lnTo>
                <a:lnTo>
                  <a:pt x="420023" y="2407"/>
                </a:lnTo>
                <a:lnTo>
                  <a:pt x="467867" y="0"/>
                </a:lnTo>
                <a:lnTo>
                  <a:pt x="515712" y="2407"/>
                </a:lnTo>
                <a:lnTo>
                  <a:pt x="562173" y="9474"/>
                </a:lnTo>
                <a:lnTo>
                  <a:pt x="607015" y="20965"/>
                </a:lnTo>
                <a:lnTo>
                  <a:pt x="650003" y="36647"/>
                </a:lnTo>
                <a:lnTo>
                  <a:pt x="690903" y="56284"/>
                </a:lnTo>
                <a:lnTo>
                  <a:pt x="729478" y="79643"/>
                </a:lnTo>
                <a:lnTo>
                  <a:pt x="765495" y="106489"/>
                </a:lnTo>
                <a:lnTo>
                  <a:pt x="798718" y="136588"/>
                </a:lnTo>
                <a:lnTo>
                  <a:pt x="828913" y="169705"/>
                </a:lnTo>
                <a:lnTo>
                  <a:pt x="855844" y="205606"/>
                </a:lnTo>
                <a:lnTo>
                  <a:pt x="879276" y="244056"/>
                </a:lnTo>
                <a:lnTo>
                  <a:pt x="898975" y="284821"/>
                </a:lnTo>
                <a:lnTo>
                  <a:pt x="914705" y="327667"/>
                </a:lnTo>
                <a:lnTo>
                  <a:pt x="926232" y="372359"/>
                </a:lnTo>
                <a:lnTo>
                  <a:pt x="933320" y="418662"/>
                </a:lnTo>
                <a:lnTo>
                  <a:pt x="935736" y="466344"/>
                </a:lnTo>
                <a:lnTo>
                  <a:pt x="933320" y="514025"/>
                </a:lnTo>
                <a:lnTo>
                  <a:pt x="926232" y="560328"/>
                </a:lnTo>
                <a:lnTo>
                  <a:pt x="914705" y="605020"/>
                </a:lnTo>
                <a:lnTo>
                  <a:pt x="898975" y="647866"/>
                </a:lnTo>
                <a:lnTo>
                  <a:pt x="879276" y="688631"/>
                </a:lnTo>
                <a:lnTo>
                  <a:pt x="855844" y="727081"/>
                </a:lnTo>
                <a:lnTo>
                  <a:pt x="828913" y="762982"/>
                </a:lnTo>
                <a:lnTo>
                  <a:pt x="798718" y="796099"/>
                </a:lnTo>
                <a:lnTo>
                  <a:pt x="765495" y="826198"/>
                </a:lnTo>
                <a:lnTo>
                  <a:pt x="729478" y="853044"/>
                </a:lnTo>
                <a:lnTo>
                  <a:pt x="690903" y="876403"/>
                </a:lnTo>
                <a:lnTo>
                  <a:pt x="650003" y="896040"/>
                </a:lnTo>
                <a:lnTo>
                  <a:pt x="607015" y="911722"/>
                </a:lnTo>
                <a:lnTo>
                  <a:pt x="562173" y="923213"/>
                </a:lnTo>
                <a:lnTo>
                  <a:pt x="515712" y="930280"/>
                </a:lnTo>
                <a:lnTo>
                  <a:pt x="467867" y="932688"/>
                </a:lnTo>
                <a:lnTo>
                  <a:pt x="420023" y="930280"/>
                </a:lnTo>
                <a:lnTo>
                  <a:pt x="373562" y="923213"/>
                </a:lnTo>
                <a:lnTo>
                  <a:pt x="328720" y="911722"/>
                </a:lnTo>
                <a:lnTo>
                  <a:pt x="285732" y="896040"/>
                </a:lnTo>
                <a:lnTo>
                  <a:pt x="244832" y="876403"/>
                </a:lnTo>
                <a:lnTo>
                  <a:pt x="206257" y="853044"/>
                </a:lnTo>
                <a:lnTo>
                  <a:pt x="170240" y="826198"/>
                </a:lnTo>
                <a:lnTo>
                  <a:pt x="137017" y="796099"/>
                </a:lnTo>
                <a:lnTo>
                  <a:pt x="106822" y="762982"/>
                </a:lnTo>
                <a:lnTo>
                  <a:pt x="79891" y="727081"/>
                </a:lnTo>
                <a:lnTo>
                  <a:pt x="56459" y="688631"/>
                </a:lnTo>
                <a:lnTo>
                  <a:pt x="36760" y="647866"/>
                </a:lnTo>
                <a:lnTo>
                  <a:pt x="21030" y="605020"/>
                </a:lnTo>
                <a:lnTo>
                  <a:pt x="9503" y="560328"/>
                </a:lnTo>
                <a:lnTo>
                  <a:pt x="2415" y="514025"/>
                </a:lnTo>
                <a:lnTo>
                  <a:pt x="0" y="466344"/>
                </a:lnTo>
                <a:close/>
              </a:path>
            </a:pathLst>
          </a:custGeom>
          <a:ln w="12192">
            <a:solidFill>
              <a:srgbClr val="4471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941832" y="2679192"/>
            <a:ext cx="2520696" cy="32400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30" dirty="0">
                <a:solidFill>
                  <a:srgbClr val="FFFFFF"/>
                </a:solidFill>
                <a:latin typeface="Arial Black"/>
                <a:cs typeface="Arial Black"/>
              </a:rPr>
              <a:t>PENDAHULUAN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24465" y="180797"/>
            <a:ext cx="839216" cy="2624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2100">
              <a:latin typeface="Times New Roman"/>
              <a:cs typeface="Times New Roman"/>
            </a:endParaRPr>
          </a:p>
          <a:p>
            <a:pPr marL="372110" marR="359410" indent="66675">
              <a:lnSpc>
                <a:spcPct val="100000"/>
              </a:lnSpc>
              <a:spcBef>
                <a:spcPts val="5"/>
              </a:spcBef>
            </a:pPr>
            <a:r>
              <a:rPr sz="17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KESETIMBANGAN  BENDA</a:t>
            </a:r>
            <a:r>
              <a:rPr sz="1700" spc="-6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TERAPUNG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304035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1840738"/>
            <a:ext cx="2379980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Hukum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Archimedes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Stabilitas</a:t>
            </a:r>
            <a:r>
              <a:rPr sz="1800" b="1" spc="3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Benda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Teredam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Stabilitas</a:t>
            </a:r>
            <a:r>
              <a:rPr sz="1800" b="1" spc="3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Benda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Terapung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Latian</a:t>
            </a:r>
            <a:r>
              <a:rPr sz="1800" b="1" spc="1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Soal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34416" y="1658873"/>
            <a:ext cx="8128634" cy="21170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878205" marR="602615" algn="ctr">
              <a:lnSpc>
                <a:spcPct val="100000"/>
              </a:lnSpc>
              <a:spcBef>
                <a:spcPts val="95"/>
              </a:spcBef>
            </a:pPr>
            <a:r>
              <a:rPr sz="2500" b="1" spc="-10" dirty="0">
                <a:solidFill>
                  <a:srgbClr val="C00000"/>
                </a:solidFill>
                <a:latin typeface="Calibri"/>
                <a:cs typeface="Calibri"/>
              </a:rPr>
              <a:t>Benda </a:t>
            </a:r>
            <a:r>
              <a:rPr sz="2500" b="1" spc="-20" dirty="0">
                <a:solidFill>
                  <a:srgbClr val="C00000"/>
                </a:solidFill>
                <a:latin typeface="Calibri"/>
                <a:cs typeface="Calibri"/>
              </a:rPr>
              <a:t>yang </a:t>
            </a:r>
            <a:r>
              <a:rPr sz="2500" b="1" spc="-15" dirty="0">
                <a:solidFill>
                  <a:srgbClr val="C00000"/>
                </a:solidFill>
                <a:latin typeface="Calibri"/>
                <a:cs typeface="Calibri"/>
              </a:rPr>
              <a:t>terendam </a:t>
            </a:r>
            <a:r>
              <a:rPr sz="2500" b="1" spc="-5" dirty="0">
                <a:solidFill>
                  <a:srgbClr val="C00000"/>
                </a:solidFill>
                <a:latin typeface="Calibri"/>
                <a:cs typeface="Calibri"/>
              </a:rPr>
              <a:t>di dalam </a:t>
            </a:r>
            <a:r>
              <a:rPr sz="2500" b="1" spc="-25" dirty="0">
                <a:solidFill>
                  <a:srgbClr val="C00000"/>
                </a:solidFill>
                <a:latin typeface="Calibri"/>
                <a:cs typeface="Calibri"/>
              </a:rPr>
              <a:t>zat </a:t>
            </a:r>
            <a:r>
              <a:rPr sz="2500" b="1" spc="-10" dirty="0">
                <a:solidFill>
                  <a:srgbClr val="C00000"/>
                </a:solidFill>
                <a:latin typeface="Calibri"/>
                <a:cs typeface="Calibri"/>
              </a:rPr>
              <a:t>cair mengalami  </a:t>
            </a:r>
            <a:r>
              <a:rPr sz="2500" b="1" spc="-15" dirty="0">
                <a:solidFill>
                  <a:srgbClr val="C00000"/>
                </a:solidFill>
                <a:latin typeface="Calibri"/>
                <a:cs typeface="Calibri"/>
              </a:rPr>
              <a:t>tekanan </a:t>
            </a:r>
            <a:r>
              <a:rPr sz="2500" b="1" spc="-5" dirty="0">
                <a:solidFill>
                  <a:srgbClr val="C00000"/>
                </a:solidFill>
                <a:latin typeface="Calibri"/>
                <a:cs typeface="Calibri"/>
              </a:rPr>
              <a:t>dalam</a:t>
            </a:r>
            <a:r>
              <a:rPr sz="2500" b="1" spc="2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500" b="1" spc="-15" dirty="0">
                <a:solidFill>
                  <a:srgbClr val="C00000"/>
                </a:solidFill>
                <a:latin typeface="Calibri"/>
                <a:cs typeface="Calibri"/>
              </a:rPr>
              <a:t>permukaanya</a:t>
            </a:r>
            <a:endParaRPr sz="2500">
              <a:latin typeface="Calibri"/>
              <a:cs typeface="Calibri"/>
            </a:endParaRPr>
          </a:p>
          <a:p>
            <a:pPr marL="12700" marR="5080" algn="ctr">
              <a:lnSpc>
                <a:spcPct val="100000"/>
              </a:lnSpc>
              <a:spcBef>
                <a:spcPts val="1470"/>
              </a:spcBef>
            </a:pPr>
            <a:r>
              <a:rPr sz="2500" b="1" spc="-10" dirty="0">
                <a:solidFill>
                  <a:srgbClr val="C00000"/>
                </a:solidFill>
                <a:latin typeface="Calibri"/>
                <a:cs typeface="Calibri"/>
              </a:rPr>
              <a:t>Komponen Horisontal </a:t>
            </a:r>
            <a:r>
              <a:rPr sz="2500" spc="-5" dirty="0">
                <a:latin typeface="Calibri"/>
                <a:cs typeface="Calibri"/>
              </a:rPr>
              <a:t>: </a:t>
            </a:r>
            <a:r>
              <a:rPr sz="2500" spc="-40" dirty="0">
                <a:latin typeface="Calibri"/>
                <a:cs typeface="Calibri"/>
              </a:rPr>
              <a:t>gaya </a:t>
            </a:r>
            <a:r>
              <a:rPr sz="2500" spc="-10" dirty="0">
                <a:latin typeface="Calibri"/>
                <a:cs typeface="Calibri"/>
              </a:rPr>
              <a:t>tekanan </a:t>
            </a:r>
            <a:r>
              <a:rPr sz="2500" spc="-15" dirty="0">
                <a:latin typeface="Calibri"/>
                <a:cs typeface="Calibri"/>
              </a:rPr>
              <a:t>yang bekerja </a:t>
            </a:r>
            <a:r>
              <a:rPr sz="2500" dirty="0">
                <a:latin typeface="Calibri"/>
                <a:cs typeface="Calibri"/>
              </a:rPr>
              <a:t>pada benda  adalah </a:t>
            </a:r>
            <a:r>
              <a:rPr sz="2500" spc="-5" dirty="0">
                <a:latin typeface="Calibri"/>
                <a:cs typeface="Calibri"/>
              </a:rPr>
              <a:t>sama </a:t>
            </a:r>
            <a:r>
              <a:rPr sz="2500" spc="-15" dirty="0">
                <a:latin typeface="Calibri"/>
                <a:cs typeface="Calibri"/>
              </a:rPr>
              <a:t>tetapi </a:t>
            </a:r>
            <a:r>
              <a:rPr sz="2500" spc="-10" dirty="0">
                <a:latin typeface="Calibri"/>
                <a:cs typeface="Calibri"/>
              </a:rPr>
              <a:t>berlawanan arah, </a:t>
            </a:r>
            <a:r>
              <a:rPr sz="2500" spc="-5" dirty="0">
                <a:latin typeface="Calibri"/>
                <a:cs typeface="Calibri"/>
              </a:rPr>
              <a:t>sehingga </a:t>
            </a:r>
            <a:r>
              <a:rPr sz="2500" dirty="0">
                <a:latin typeface="Calibri"/>
                <a:cs typeface="Calibri"/>
              </a:rPr>
              <a:t>saling  </a:t>
            </a:r>
            <a:r>
              <a:rPr sz="2500" spc="-5" dirty="0">
                <a:latin typeface="Calibri"/>
                <a:cs typeface="Calibri"/>
              </a:rPr>
              <a:t>menghilangkan</a:t>
            </a:r>
            <a:endParaRPr sz="25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90448" y="4056075"/>
            <a:ext cx="7883525" cy="22466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95"/>
              </a:spcBef>
              <a:tabLst>
                <a:tab pos="6913245" algn="l"/>
              </a:tabLst>
            </a:pPr>
            <a:r>
              <a:rPr sz="2500" b="1" spc="-10" dirty="0">
                <a:solidFill>
                  <a:srgbClr val="C00000"/>
                </a:solidFill>
                <a:latin typeface="Calibri"/>
                <a:cs typeface="Calibri"/>
              </a:rPr>
              <a:t>Komponen </a:t>
            </a:r>
            <a:r>
              <a:rPr sz="2500" b="1" spc="-20" dirty="0">
                <a:solidFill>
                  <a:srgbClr val="C00000"/>
                </a:solidFill>
                <a:latin typeface="Calibri"/>
                <a:cs typeface="Calibri"/>
              </a:rPr>
              <a:t>Vertikal</a:t>
            </a:r>
            <a:r>
              <a:rPr sz="2500" spc="-20" dirty="0">
                <a:latin typeface="Calibri"/>
                <a:cs typeface="Calibri"/>
              </a:rPr>
              <a:t>: komponen </a:t>
            </a:r>
            <a:r>
              <a:rPr sz="2500" spc="-40" dirty="0">
                <a:latin typeface="Calibri"/>
                <a:cs typeface="Calibri"/>
              </a:rPr>
              <a:t>gaya </a:t>
            </a:r>
            <a:r>
              <a:rPr sz="2500" spc="-45" dirty="0">
                <a:latin typeface="Calibri"/>
                <a:cs typeface="Calibri"/>
              </a:rPr>
              <a:t>ke </a:t>
            </a:r>
            <a:r>
              <a:rPr sz="2500" spc="-15" dirty="0">
                <a:latin typeface="Calibri"/>
                <a:cs typeface="Calibri"/>
              </a:rPr>
              <a:t>atas bekerja </a:t>
            </a:r>
            <a:r>
              <a:rPr sz="2500" dirty="0">
                <a:latin typeface="Calibri"/>
                <a:cs typeface="Calibri"/>
              </a:rPr>
              <a:t>pada  p</a:t>
            </a:r>
            <a:r>
              <a:rPr sz="2500" spc="-5" dirty="0">
                <a:latin typeface="Calibri"/>
                <a:cs typeface="Calibri"/>
              </a:rPr>
              <a:t>ermu</a:t>
            </a:r>
            <a:r>
              <a:rPr sz="2500" spc="-55" dirty="0">
                <a:latin typeface="Calibri"/>
                <a:cs typeface="Calibri"/>
              </a:rPr>
              <a:t>k</a:t>
            </a:r>
            <a:r>
              <a:rPr sz="2500" spc="-5" dirty="0">
                <a:latin typeface="Calibri"/>
                <a:cs typeface="Calibri"/>
              </a:rPr>
              <a:t>a</a:t>
            </a:r>
            <a:r>
              <a:rPr sz="2500" dirty="0">
                <a:latin typeface="Calibri"/>
                <a:cs typeface="Calibri"/>
              </a:rPr>
              <a:t>a</a:t>
            </a:r>
            <a:r>
              <a:rPr sz="2500" spc="-5" dirty="0">
                <a:latin typeface="Calibri"/>
                <a:cs typeface="Calibri"/>
              </a:rPr>
              <a:t>n</a:t>
            </a:r>
            <a:r>
              <a:rPr sz="2500" spc="15" dirty="0">
                <a:latin typeface="Calibri"/>
                <a:cs typeface="Calibri"/>
              </a:rPr>
              <a:t> </a:t>
            </a:r>
            <a:r>
              <a:rPr sz="2500" dirty="0">
                <a:latin typeface="Calibri"/>
                <a:cs typeface="Calibri"/>
              </a:rPr>
              <a:t>b</a:t>
            </a:r>
            <a:r>
              <a:rPr sz="2500" spc="-25" dirty="0">
                <a:latin typeface="Calibri"/>
                <a:cs typeface="Calibri"/>
              </a:rPr>
              <a:t>a</a:t>
            </a:r>
            <a:r>
              <a:rPr sz="2500" spc="-40" dirty="0">
                <a:latin typeface="Calibri"/>
                <a:cs typeface="Calibri"/>
              </a:rPr>
              <a:t>w</a:t>
            </a:r>
            <a:r>
              <a:rPr sz="2500" spc="-5" dirty="0">
                <a:latin typeface="Calibri"/>
                <a:cs typeface="Calibri"/>
              </a:rPr>
              <a:t>ah </a:t>
            </a:r>
            <a:r>
              <a:rPr sz="2500" dirty="0">
                <a:latin typeface="Calibri"/>
                <a:cs typeface="Calibri"/>
              </a:rPr>
              <a:t>b</a:t>
            </a:r>
            <a:r>
              <a:rPr sz="2500" spc="-5" dirty="0">
                <a:latin typeface="Calibri"/>
                <a:cs typeface="Calibri"/>
              </a:rPr>
              <a:t>e</a:t>
            </a:r>
            <a:r>
              <a:rPr sz="2500" spc="5" dirty="0">
                <a:latin typeface="Calibri"/>
                <a:cs typeface="Calibri"/>
              </a:rPr>
              <a:t>n</a:t>
            </a:r>
            <a:r>
              <a:rPr sz="2500" dirty="0">
                <a:latin typeface="Calibri"/>
                <a:cs typeface="Calibri"/>
              </a:rPr>
              <a:t>d</a:t>
            </a:r>
            <a:r>
              <a:rPr sz="2500" spc="-5" dirty="0">
                <a:latin typeface="Calibri"/>
                <a:cs typeface="Calibri"/>
              </a:rPr>
              <a:t>a,</a:t>
            </a:r>
            <a:r>
              <a:rPr sz="2500" spc="-10" dirty="0">
                <a:latin typeface="Calibri"/>
                <a:cs typeface="Calibri"/>
              </a:rPr>
              <a:t> </a:t>
            </a:r>
            <a:r>
              <a:rPr sz="2500" spc="-110" dirty="0">
                <a:latin typeface="Calibri"/>
                <a:cs typeface="Calibri"/>
              </a:rPr>
              <a:t>k</a:t>
            </a:r>
            <a:r>
              <a:rPr sz="2500" spc="-10" dirty="0">
                <a:latin typeface="Calibri"/>
                <a:cs typeface="Calibri"/>
              </a:rPr>
              <a:t>om</a:t>
            </a:r>
            <a:r>
              <a:rPr sz="2500" dirty="0">
                <a:latin typeface="Calibri"/>
                <a:cs typeface="Calibri"/>
              </a:rPr>
              <a:t>p</a:t>
            </a:r>
            <a:r>
              <a:rPr sz="2500" spc="-10" dirty="0">
                <a:latin typeface="Calibri"/>
                <a:cs typeface="Calibri"/>
              </a:rPr>
              <a:t>o</a:t>
            </a:r>
            <a:r>
              <a:rPr sz="2500" spc="5" dirty="0">
                <a:latin typeface="Calibri"/>
                <a:cs typeface="Calibri"/>
              </a:rPr>
              <a:t>n</a:t>
            </a:r>
            <a:r>
              <a:rPr sz="2500" spc="-5" dirty="0">
                <a:latin typeface="Calibri"/>
                <a:cs typeface="Calibri"/>
              </a:rPr>
              <a:t>en</a:t>
            </a:r>
            <a:r>
              <a:rPr sz="2500" dirty="0">
                <a:latin typeface="Calibri"/>
                <a:cs typeface="Calibri"/>
              </a:rPr>
              <a:t> </a:t>
            </a:r>
            <a:r>
              <a:rPr sz="2500" spc="-55" dirty="0">
                <a:latin typeface="Calibri"/>
                <a:cs typeface="Calibri"/>
              </a:rPr>
              <a:t>g</a:t>
            </a:r>
            <a:r>
              <a:rPr sz="2500" spc="-50" dirty="0">
                <a:latin typeface="Calibri"/>
                <a:cs typeface="Calibri"/>
              </a:rPr>
              <a:t>a</a:t>
            </a:r>
            <a:r>
              <a:rPr sz="2500" spc="-55" dirty="0">
                <a:latin typeface="Calibri"/>
                <a:cs typeface="Calibri"/>
              </a:rPr>
              <a:t>y</a:t>
            </a:r>
            <a:r>
              <a:rPr sz="2500" spc="-5" dirty="0">
                <a:latin typeface="Calibri"/>
                <a:cs typeface="Calibri"/>
              </a:rPr>
              <a:t>a</a:t>
            </a:r>
            <a:r>
              <a:rPr sz="2500" spc="35" dirty="0">
                <a:latin typeface="Calibri"/>
                <a:cs typeface="Calibri"/>
              </a:rPr>
              <a:t> </a:t>
            </a:r>
            <a:r>
              <a:rPr sz="2500" spc="-85" dirty="0">
                <a:latin typeface="Calibri"/>
                <a:cs typeface="Calibri"/>
              </a:rPr>
              <a:t>k</a:t>
            </a:r>
            <a:r>
              <a:rPr sz="2500" spc="-5" dirty="0">
                <a:latin typeface="Calibri"/>
                <a:cs typeface="Calibri"/>
              </a:rPr>
              <a:t>e</a:t>
            </a:r>
            <a:r>
              <a:rPr sz="2500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b</a:t>
            </a:r>
            <a:r>
              <a:rPr sz="2500" spc="-25" dirty="0">
                <a:latin typeface="Calibri"/>
                <a:cs typeface="Calibri"/>
              </a:rPr>
              <a:t>a</a:t>
            </a:r>
            <a:r>
              <a:rPr sz="2500" spc="-40" dirty="0">
                <a:latin typeface="Calibri"/>
                <a:cs typeface="Calibri"/>
              </a:rPr>
              <a:t>w</a:t>
            </a:r>
            <a:r>
              <a:rPr sz="2500" spc="-5" dirty="0">
                <a:latin typeface="Calibri"/>
                <a:cs typeface="Calibri"/>
              </a:rPr>
              <a:t>ah</a:t>
            </a:r>
            <a:r>
              <a:rPr sz="2500" dirty="0">
                <a:latin typeface="Calibri"/>
                <a:cs typeface="Calibri"/>
              </a:rPr>
              <a:t>	b</a:t>
            </a:r>
            <a:r>
              <a:rPr sz="2500" spc="-5" dirty="0">
                <a:latin typeface="Calibri"/>
                <a:cs typeface="Calibri"/>
              </a:rPr>
              <a:t>e</a:t>
            </a:r>
            <a:r>
              <a:rPr sz="2500" spc="-80" dirty="0">
                <a:latin typeface="Calibri"/>
                <a:cs typeface="Calibri"/>
              </a:rPr>
              <a:t>k</a:t>
            </a:r>
            <a:r>
              <a:rPr sz="2500" spc="-5" dirty="0">
                <a:latin typeface="Calibri"/>
                <a:cs typeface="Calibri"/>
              </a:rPr>
              <a:t>erja  </a:t>
            </a:r>
            <a:r>
              <a:rPr sz="2500" dirty="0">
                <a:latin typeface="Calibri"/>
                <a:cs typeface="Calibri"/>
              </a:rPr>
              <a:t>pada </a:t>
            </a:r>
            <a:r>
              <a:rPr sz="2500" spc="-10" dirty="0">
                <a:latin typeface="Calibri"/>
                <a:cs typeface="Calibri"/>
              </a:rPr>
              <a:t>permukaan </a:t>
            </a:r>
            <a:r>
              <a:rPr sz="2500" spc="-15" dirty="0">
                <a:latin typeface="Calibri"/>
                <a:cs typeface="Calibri"/>
              </a:rPr>
              <a:t>atas</a:t>
            </a:r>
            <a:r>
              <a:rPr sz="2500" spc="5" dirty="0">
                <a:latin typeface="Calibri"/>
                <a:cs typeface="Calibri"/>
              </a:rPr>
              <a:t> </a:t>
            </a:r>
            <a:r>
              <a:rPr sz="2500" dirty="0">
                <a:latin typeface="Calibri"/>
                <a:cs typeface="Calibri"/>
              </a:rPr>
              <a:t>benda</a:t>
            </a:r>
            <a:endParaRPr sz="25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50">
              <a:latin typeface="Times New Roman"/>
              <a:cs typeface="Times New Roman"/>
            </a:endParaRPr>
          </a:p>
          <a:p>
            <a:pPr marR="545465" algn="ctr">
              <a:lnSpc>
                <a:spcPct val="100000"/>
              </a:lnSpc>
            </a:pPr>
            <a:r>
              <a:rPr sz="2500" b="1" spc="-5" dirty="0">
                <a:solidFill>
                  <a:srgbClr val="C00000"/>
                </a:solidFill>
                <a:latin typeface="Calibri"/>
                <a:cs typeface="Calibri"/>
              </a:rPr>
              <a:t>Aplikasi </a:t>
            </a:r>
            <a:r>
              <a:rPr sz="2500" b="1" spc="-15" dirty="0">
                <a:solidFill>
                  <a:srgbClr val="C00000"/>
                </a:solidFill>
                <a:latin typeface="Calibri"/>
                <a:cs typeface="Calibri"/>
              </a:rPr>
              <a:t>Kesetimbangan </a:t>
            </a:r>
            <a:r>
              <a:rPr sz="2500" b="1" spc="-5" dirty="0">
                <a:solidFill>
                  <a:srgbClr val="C00000"/>
                </a:solidFill>
                <a:latin typeface="Calibri"/>
                <a:cs typeface="Calibri"/>
              </a:rPr>
              <a:t>Benda</a:t>
            </a:r>
            <a:r>
              <a:rPr sz="2500" b="1" spc="5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500" b="1" spc="-35" dirty="0">
                <a:solidFill>
                  <a:srgbClr val="C00000"/>
                </a:solidFill>
                <a:latin typeface="Calibri"/>
                <a:cs typeface="Calibri"/>
              </a:rPr>
              <a:t>Terapung</a:t>
            </a:r>
            <a:endParaRPr sz="2500">
              <a:latin typeface="Calibri"/>
              <a:cs typeface="Calibri"/>
            </a:endParaRPr>
          </a:p>
          <a:p>
            <a:pPr marR="554355" algn="ctr">
              <a:lnSpc>
                <a:spcPct val="100000"/>
              </a:lnSpc>
            </a:pPr>
            <a:r>
              <a:rPr sz="2500" spc="-10" dirty="0">
                <a:latin typeface="Calibri"/>
                <a:cs typeface="Calibri"/>
              </a:rPr>
              <a:t>Kapal, </a:t>
            </a:r>
            <a:r>
              <a:rPr sz="2500" spc="-5" dirty="0">
                <a:latin typeface="Calibri"/>
                <a:cs typeface="Calibri"/>
              </a:rPr>
              <a:t>Pelampung, dan lain</a:t>
            </a:r>
            <a:r>
              <a:rPr sz="2500" spc="-20" dirty="0">
                <a:latin typeface="Calibri"/>
                <a:cs typeface="Calibri"/>
              </a:rPr>
              <a:t> </a:t>
            </a:r>
            <a:r>
              <a:rPr sz="2500" spc="-15" dirty="0">
                <a:latin typeface="Calibri"/>
                <a:cs typeface="Calibri"/>
              </a:rPr>
              <a:t>sebagainya</a:t>
            </a:r>
            <a:endParaRPr sz="25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HUKUM</a:t>
            </a:r>
            <a:r>
              <a:rPr sz="2000" spc="1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ARCHIMEDES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24465" y="180797"/>
            <a:ext cx="839216" cy="2624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2100">
              <a:latin typeface="Times New Roman"/>
              <a:cs typeface="Times New Roman"/>
            </a:endParaRPr>
          </a:p>
          <a:p>
            <a:pPr marL="372110" marR="359410" indent="66675">
              <a:lnSpc>
                <a:spcPct val="100000"/>
              </a:lnSpc>
              <a:spcBef>
                <a:spcPts val="5"/>
              </a:spcBef>
            </a:pPr>
            <a:r>
              <a:rPr sz="17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KESETIMBANGAN  BENDA</a:t>
            </a:r>
            <a:r>
              <a:rPr sz="1700" spc="-6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TERAPUNG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304035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1840738"/>
            <a:ext cx="2379980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latin typeface="Calibri"/>
                <a:cs typeface="Calibri"/>
              </a:rPr>
              <a:t>Hukum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Archimedes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Stabilitas</a:t>
            </a:r>
            <a:r>
              <a:rPr sz="1800" b="1" spc="3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Benda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Teredam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Stabilitas</a:t>
            </a:r>
            <a:r>
              <a:rPr sz="1800" b="1" spc="3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Benda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Terapung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Latian</a:t>
            </a:r>
            <a:r>
              <a:rPr sz="1800" b="1" spc="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Soal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34034" y="2977083"/>
            <a:ext cx="7803515" cy="193578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2405" marR="184150" indent="63500" algn="just">
              <a:lnSpc>
                <a:spcPct val="100000"/>
              </a:lnSpc>
              <a:spcBef>
                <a:spcPts val="95"/>
              </a:spcBef>
            </a:pPr>
            <a:r>
              <a:rPr sz="2500" dirty="0">
                <a:latin typeface="Calibri"/>
                <a:cs typeface="Calibri"/>
              </a:rPr>
              <a:t>Apabila </a:t>
            </a:r>
            <a:r>
              <a:rPr sz="2500" spc="-5" dirty="0">
                <a:latin typeface="Calibri"/>
                <a:cs typeface="Calibri"/>
              </a:rPr>
              <a:t>suatu </a:t>
            </a:r>
            <a:r>
              <a:rPr sz="2500" dirty="0">
                <a:latin typeface="Calibri"/>
                <a:cs typeface="Calibri"/>
              </a:rPr>
              <a:t>benda </a:t>
            </a:r>
            <a:r>
              <a:rPr sz="2500" spc="-10" dirty="0">
                <a:latin typeface="Calibri"/>
                <a:cs typeface="Calibri"/>
              </a:rPr>
              <a:t>diletakan </a:t>
            </a:r>
            <a:r>
              <a:rPr sz="2500" dirty="0">
                <a:latin typeface="Calibri"/>
                <a:cs typeface="Calibri"/>
              </a:rPr>
              <a:t>pada </a:t>
            </a:r>
            <a:r>
              <a:rPr sz="2500" spc="-25" dirty="0">
                <a:latin typeface="Calibri"/>
                <a:cs typeface="Calibri"/>
              </a:rPr>
              <a:t>zat </a:t>
            </a:r>
            <a:r>
              <a:rPr sz="2500" spc="-50" dirty="0">
                <a:latin typeface="Calibri"/>
                <a:cs typeface="Calibri"/>
              </a:rPr>
              <a:t>cair, </a:t>
            </a:r>
            <a:r>
              <a:rPr sz="2500" spc="-15" dirty="0">
                <a:latin typeface="Calibri"/>
                <a:cs typeface="Calibri"/>
              </a:rPr>
              <a:t>maka </a:t>
            </a:r>
            <a:r>
              <a:rPr sz="2500" dirty="0">
                <a:latin typeface="Calibri"/>
                <a:cs typeface="Calibri"/>
              </a:rPr>
              <a:t>benda  </a:t>
            </a:r>
            <a:r>
              <a:rPr sz="2500" spc="-10" dirty="0">
                <a:latin typeface="Calibri"/>
                <a:cs typeface="Calibri"/>
              </a:rPr>
              <a:t>tersebut </a:t>
            </a:r>
            <a:r>
              <a:rPr sz="2500" spc="-20" dirty="0">
                <a:latin typeface="Calibri"/>
                <a:cs typeface="Calibri"/>
              </a:rPr>
              <a:t>akan </a:t>
            </a:r>
            <a:r>
              <a:rPr sz="2500" spc="-5" dirty="0">
                <a:latin typeface="Calibri"/>
                <a:cs typeface="Calibri"/>
              </a:rPr>
              <a:t>tenggelam, </a:t>
            </a:r>
            <a:r>
              <a:rPr sz="2500" spc="-10" dirty="0" err="1" smtClean="0">
                <a:latin typeface="Calibri"/>
                <a:cs typeface="Calibri"/>
              </a:rPr>
              <a:t>teredam</a:t>
            </a:r>
            <a:r>
              <a:rPr lang="en-US" sz="2500" spc="-10" dirty="0" smtClean="0">
                <a:latin typeface="Calibri"/>
                <a:cs typeface="Calibri"/>
              </a:rPr>
              <a:t> (</a:t>
            </a:r>
            <a:r>
              <a:rPr lang="en-US" sz="2500" spc="-10" dirty="0" err="1" smtClean="0">
                <a:latin typeface="Calibri"/>
                <a:cs typeface="Calibri"/>
              </a:rPr>
              <a:t>melayang</a:t>
            </a:r>
            <a:r>
              <a:rPr lang="en-US" sz="2500" spc="-10" dirty="0" smtClean="0">
                <a:latin typeface="Calibri"/>
                <a:cs typeface="Calibri"/>
              </a:rPr>
              <a:t>)</a:t>
            </a:r>
            <a:r>
              <a:rPr sz="2500" spc="-10" dirty="0" smtClean="0">
                <a:latin typeface="Calibri"/>
                <a:cs typeface="Calibri"/>
              </a:rPr>
              <a:t> </a:t>
            </a:r>
            <a:r>
              <a:rPr sz="2500" spc="-15" dirty="0">
                <a:latin typeface="Calibri"/>
                <a:cs typeface="Calibri"/>
              </a:rPr>
              <a:t>atau </a:t>
            </a:r>
            <a:r>
              <a:rPr sz="2500" spc="-5" dirty="0">
                <a:latin typeface="Calibri"/>
                <a:cs typeface="Calibri"/>
              </a:rPr>
              <a:t>mengapung </a:t>
            </a:r>
            <a:r>
              <a:rPr sz="2500" dirty="0">
                <a:latin typeface="Calibri"/>
                <a:cs typeface="Calibri"/>
              </a:rPr>
              <a:t>pada  </a:t>
            </a:r>
            <a:r>
              <a:rPr sz="2500" spc="-25" dirty="0">
                <a:latin typeface="Calibri"/>
                <a:cs typeface="Calibri"/>
              </a:rPr>
              <a:t>zat </a:t>
            </a:r>
            <a:r>
              <a:rPr sz="2500" spc="-50" dirty="0">
                <a:latin typeface="Calibri"/>
                <a:cs typeface="Calibri"/>
              </a:rPr>
              <a:t>cair, </a:t>
            </a:r>
            <a:r>
              <a:rPr sz="2500" spc="-15" dirty="0">
                <a:latin typeface="Calibri"/>
                <a:cs typeface="Calibri"/>
              </a:rPr>
              <a:t>yang tergantung </a:t>
            </a:r>
            <a:r>
              <a:rPr sz="2500" dirty="0">
                <a:latin typeface="Calibri"/>
                <a:cs typeface="Calibri"/>
              </a:rPr>
              <a:t>pada </a:t>
            </a:r>
            <a:r>
              <a:rPr sz="2500" spc="-40" dirty="0">
                <a:latin typeface="Calibri"/>
                <a:cs typeface="Calibri"/>
              </a:rPr>
              <a:t>gaya </a:t>
            </a:r>
            <a:r>
              <a:rPr sz="2500" spc="-20" dirty="0">
                <a:latin typeface="Calibri"/>
                <a:cs typeface="Calibri"/>
              </a:rPr>
              <a:t>berat </a:t>
            </a:r>
            <a:r>
              <a:rPr sz="2500" spc="-5" dirty="0">
                <a:latin typeface="Calibri"/>
                <a:cs typeface="Calibri"/>
              </a:rPr>
              <a:t>dan </a:t>
            </a:r>
            <a:r>
              <a:rPr sz="2500" spc="-40" dirty="0">
                <a:latin typeface="Calibri"/>
                <a:cs typeface="Calibri"/>
              </a:rPr>
              <a:t>gaya</a:t>
            </a:r>
            <a:r>
              <a:rPr sz="2500" spc="175" dirty="0">
                <a:latin typeface="Calibri"/>
                <a:cs typeface="Calibri"/>
              </a:rPr>
              <a:t> </a:t>
            </a:r>
            <a:r>
              <a:rPr sz="2500" dirty="0">
                <a:latin typeface="Calibri"/>
                <a:cs typeface="Calibri"/>
              </a:rPr>
              <a:t>apung.</a:t>
            </a:r>
          </a:p>
          <a:p>
            <a:pPr marL="12700" algn="just">
              <a:lnSpc>
                <a:spcPct val="100000"/>
              </a:lnSpc>
              <a:spcBef>
                <a:spcPts val="5"/>
              </a:spcBef>
            </a:pPr>
            <a:r>
              <a:rPr sz="2500" b="1" spc="-35" dirty="0">
                <a:solidFill>
                  <a:srgbClr val="C00000"/>
                </a:solidFill>
                <a:latin typeface="Calibri"/>
                <a:cs typeface="Calibri"/>
              </a:rPr>
              <a:t>Gaya </a:t>
            </a:r>
            <a:r>
              <a:rPr sz="2500" b="1" spc="-5" dirty="0">
                <a:solidFill>
                  <a:srgbClr val="C00000"/>
                </a:solidFill>
                <a:latin typeface="Calibri"/>
                <a:cs typeface="Calibri"/>
              </a:rPr>
              <a:t>apung </a:t>
            </a:r>
            <a:r>
              <a:rPr sz="2500" b="1" dirty="0">
                <a:solidFill>
                  <a:srgbClr val="C00000"/>
                </a:solidFill>
                <a:latin typeface="Calibri"/>
                <a:cs typeface="Calibri"/>
              </a:rPr>
              <a:t>ini </a:t>
            </a:r>
            <a:r>
              <a:rPr sz="2500" b="1" spc="-10" dirty="0">
                <a:solidFill>
                  <a:srgbClr val="C00000"/>
                </a:solidFill>
                <a:latin typeface="Calibri"/>
                <a:cs typeface="Calibri"/>
              </a:rPr>
              <a:t>dijelaskan </a:t>
            </a:r>
            <a:r>
              <a:rPr sz="2500" b="1" spc="-15" dirty="0">
                <a:solidFill>
                  <a:srgbClr val="C00000"/>
                </a:solidFill>
                <a:latin typeface="Calibri"/>
                <a:cs typeface="Calibri"/>
              </a:rPr>
              <a:t>berdasarkan </a:t>
            </a:r>
            <a:r>
              <a:rPr sz="2500" b="1" spc="-10" dirty="0">
                <a:solidFill>
                  <a:srgbClr val="C00000"/>
                </a:solidFill>
                <a:latin typeface="Calibri"/>
                <a:cs typeface="Calibri"/>
              </a:rPr>
              <a:t>Hukum</a:t>
            </a:r>
            <a:r>
              <a:rPr sz="2500" b="1" spc="10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500" b="1" spc="-5" dirty="0">
                <a:solidFill>
                  <a:srgbClr val="C00000"/>
                </a:solidFill>
                <a:latin typeface="Calibri"/>
                <a:cs typeface="Calibri"/>
              </a:rPr>
              <a:t>Archimedes.</a:t>
            </a:r>
            <a:endParaRPr sz="25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43000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HUKUM</a:t>
            </a:r>
            <a:r>
              <a:rPr sz="2000" spc="1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ARCHIMEDES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24465" y="180797"/>
            <a:ext cx="839216" cy="2624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2100">
              <a:latin typeface="Times New Roman"/>
              <a:cs typeface="Times New Roman"/>
            </a:endParaRPr>
          </a:p>
          <a:p>
            <a:pPr marL="372110" marR="359410" indent="66675">
              <a:lnSpc>
                <a:spcPct val="100000"/>
              </a:lnSpc>
              <a:spcBef>
                <a:spcPts val="5"/>
              </a:spcBef>
            </a:pPr>
            <a:r>
              <a:rPr sz="17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KESETIMBANGAN  BENDA</a:t>
            </a:r>
            <a:r>
              <a:rPr sz="1700" spc="-6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TERAPUNG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515856" y="1304035"/>
            <a:ext cx="2379980" cy="24834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2875"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750">
              <a:latin typeface="Times New Roman"/>
              <a:cs typeface="Times New Roman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latin typeface="Calibri"/>
                <a:cs typeface="Calibri"/>
              </a:rPr>
              <a:t>Hukum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Archimedes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Stabilitas</a:t>
            </a:r>
            <a:r>
              <a:rPr sz="1800" b="1" spc="3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Benda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Teredam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Stabilitas</a:t>
            </a:r>
            <a:r>
              <a:rPr sz="1800" b="1" spc="3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Benda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Terapung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Latian</a:t>
            </a:r>
            <a:r>
              <a:rPr sz="1800" b="1" spc="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Soal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774191" y="1158239"/>
            <a:ext cx="6669024" cy="34107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45338" y="4649546"/>
            <a:ext cx="391541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800" spc="-75" dirty="0">
                <a:latin typeface="Cambria Math"/>
                <a:cs typeface="Cambria Math"/>
              </a:rPr>
              <a:t>𝐹</a:t>
            </a:r>
            <a:r>
              <a:rPr sz="1950" spc="-112" baseline="-14957" dirty="0">
                <a:latin typeface="Cambria Math"/>
                <a:cs typeface="Cambria Math"/>
              </a:rPr>
              <a:t>𝐵 </a:t>
            </a:r>
            <a:r>
              <a:rPr sz="1800" dirty="0">
                <a:latin typeface="Cambria Math"/>
                <a:cs typeface="Cambria Math"/>
              </a:rPr>
              <a:t>= </a:t>
            </a:r>
            <a:r>
              <a:rPr sz="1800" spc="-125" dirty="0">
                <a:latin typeface="Cambria Math"/>
                <a:cs typeface="Cambria Math"/>
              </a:rPr>
              <a:t>𝐹</a:t>
            </a:r>
            <a:r>
              <a:rPr sz="1950" spc="-187" baseline="-14957" dirty="0">
                <a:latin typeface="Cambria Math"/>
                <a:cs typeface="Cambria Math"/>
              </a:rPr>
              <a:t>𝑢 </a:t>
            </a:r>
            <a:r>
              <a:rPr sz="1800" dirty="0">
                <a:latin typeface="Calibri"/>
                <a:cs typeface="Calibri"/>
              </a:rPr>
              <a:t>-</a:t>
            </a:r>
            <a:r>
              <a:rPr sz="1800" spc="135" dirty="0">
                <a:latin typeface="Calibri"/>
                <a:cs typeface="Calibri"/>
              </a:rPr>
              <a:t> </a:t>
            </a:r>
            <a:r>
              <a:rPr sz="1800" spc="-50" dirty="0">
                <a:latin typeface="Cambria Math"/>
                <a:cs typeface="Cambria Math"/>
              </a:rPr>
              <a:t>𝐹</a:t>
            </a:r>
            <a:r>
              <a:rPr sz="1950" spc="-75" baseline="-14957" dirty="0">
                <a:latin typeface="Cambria Math"/>
                <a:cs typeface="Cambria Math"/>
              </a:rPr>
              <a:t>𝑑</a:t>
            </a:r>
            <a:endParaRPr sz="1950" baseline="-14957">
              <a:latin typeface="Cambria Math"/>
              <a:cs typeface="Cambria Math"/>
            </a:endParaRPr>
          </a:p>
          <a:p>
            <a:pPr marL="40386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Calibri"/>
                <a:cs typeface="Calibri"/>
              </a:rPr>
              <a:t>= </a:t>
            </a:r>
            <a:r>
              <a:rPr sz="1800" spc="-15" dirty="0">
                <a:latin typeface="Calibri"/>
                <a:cs typeface="Calibri"/>
              </a:rPr>
              <a:t>Volume </a:t>
            </a:r>
            <a:r>
              <a:rPr sz="1800" spc="-10" dirty="0">
                <a:latin typeface="Calibri"/>
                <a:cs typeface="Calibri"/>
              </a:rPr>
              <a:t>ABCDGA </a:t>
            </a:r>
            <a:r>
              <a:rPr sz="1800" dirty="0">
                <a:latin typeface="Calibri"/>
                <a:cs typeface="Calibri"/>
              </a:rPr>
              <a:t>– </a:t>
            </a:r>
            <a:r>
              <a:rPr sz="1800" spc="-15" dirty="0">
                <a:latin typeface="Calibri"/>
                <a:cs typeface="Calibri"/>
              </a:rPr>
              <a:t>Volume</a:t>
            </a:r>
            <a:r>
              <a:rPr sz="1800" spc="5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ABCDEA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76173" y="5732475"/>
            <a:ext cx="9937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mbria Math"/>
                <a:cs typeface="Cambria Math"/>
              </a:rPr>
              <a:t>𝐹 = </a:t>
            </a:r>
            <a:r>
              <a:rPr sz="1800" dirty="0">
                <a:latin typeface="Times New Roman"/>
                <a:cs typeface="Times New Roman"/>
              </a:rPr>
              <a:t>ɣ A</a:t>
            </a:r>
            <a:r>
              <a:rPr sz="1800" spc="-2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Cambria Math"/>
                <a:cs typeface="Cambria Math"/>
              </a:rPr>
              <a:t>ℎ</a:t>
            </a:r>
            <a:endParaRPr sz="1800">
              <a:latin typeface="Cambria Math"/>
              <a:cs typeface="Cambria Math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73173" y="5455411"/>
            <a:ext cx="569976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9535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libri"/>
                <a:cs typeface="Calibri"/>
              </a:rPr>
              <a:t>F : </a:t>
            </a:r>
            <a:r>
              <a:rPr sz="1800" spc="-15" dirty="0">
                <a:latin typeface="Calibri"/>
                <a:cs typeface="Calibri"/>
              </a:rPr>
              <a:t>Gaya </a:t>
            </a:r>
            <a:r>
              <a:rPr sz="1800" spc="-40" dirty="0">
                <a:latin typeface="Calibri"/>
                <a:cs typeface="Calibri"/>
              </a:rPr>
              <a:t>Tekan</a:t>
            </a:r>
            <a:r>
              <a:rPr sz="1800" spc="30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Hidrostatis</a:t>
            </a:r>
            <a:endParaRPr sz="18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</a:pPr>
            <a:r>
              <a:rPr sz="1800" dirty="0">
                <a:latin typeface="Calibri"/>
                <a:cs typeface="Calibri"/>
              </a:rPr>
              <a:t>A : </a:t>
            </a:r>
            <a:r>
              <a:rPr sz="1800" spc="-5" dirty="0">
                <a:latin typeface="Calibri"/>
                <a:cs typeface="Calibri"/>
              </a:rPr>
              <a:t>Luas Bidang</a:t>
            </a:r>
            <a:r>
              <a:rPr sz="1800" spc="40" dirty="0">
                <a:latin typeface="Calibri"/>
                <a:cs typeface="Calibri"/>
              </a:rPr>
              <a:t> </a:t>
            </a:r>
            <a:r>
              <a:rPr sz="1800" spc="-40" dirty="0">
                <a:latin typeface="Calibri"/>
                <a:cs typeface="Calibri"/>
              </a:rPr>
              <a:t>Tekan</a:t>
            </a:r>
            <a:endParaRPr sz="18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</a:pPr>
            <a:r>
              <a:rPr sz="1800" dirty="0">
                <a:latin typeface="Calibri"/>
                <a:cs typeface="Calibri"/>
              </a:rPr>
              <a:t>H : </a:t>
            </a:r>
            <a:r>
              <a:rPr sz="1800" spc="-15" dirty="0">
                <a:latin typeface="Calibri"/>
                <a:cs typeface="Calibri"/>
              </a:rPr>
              <a:t>jarak </a:t>
            </a:r>
            <a:r>
              <a:rPr sz="1800" spc="-10" dirty="0">
                <a:latin typeface="Calibri"/>
                <a:cs typeface="Calibri"/>
              </a:rPr>
              <a:t>vertikal </a:t>
            </a:r>
            <a:r>
              <a:rPr sz="1800" spc="-20" dirty="0">
                <a:latin typeface="Calibri"/>
                <a:cs typeface="Calibri"/>
              </a:rPr>
              <a:t>antara </a:t>
            </a:r>
            <a:r>
              <a:rPr sz="1800" spc="-15" dirty="0">
                <a:latin typeface="Calibri"/>
                <a:cs typeface="Calibri"/>
              </a:rPr>
              <a:t>pusat </a:t>
            </a:r>
            <a:r>
              <a:rPr sz="1800" spc="-10" dirty="0">
                <a:latin typeface="Calibri"/>
                <a:cs typeface="Calibri"/>
              </a:rPr>
              <a:t>benda </a:t>
            </a:r>
            <a:r>
              <a:rPr sz="1800" spc="-5" dirty="0">
                <a:latin typeface="Calibri"/>
                <a:cs typeface="Calibri"/>
              </a:rPr>
              <a:t>dan </a:t>
            </a:r>
            <a:r>
              <a:rPr sz="1800" spc="-10" dirty="0">
                <a:latin typeface="Calibri"/>
                <a:cs typeface="Calibri"/>
              </a:rPr>
              <a:t>permukaan </a:t>
            </a:r>
            <a:r>
              <a:rPr sz="1800" spc="-15" dirty="0">
                <a:latin typeface="Calibri"/>
                <a:cs typeface="Calibri"/>
              </a:rPr>
              <a:t>zat</a:t>
            </a:r>
            <a:r>
              <a:rPr sz="1800" spc="26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</a:pPr>
            <a:r>
              <a:rPr sz="1800" spc="-135" dirty="0">
                <a:latin typeface="Cambria Math"/>
                <a:cs typeface="Cambria Math"/>
              </a:rPr>
              <a:t>𝑃</a:t>
            </a:r>
            <a:r>
              <a:rPr sz="1950" spc="-202" baseline="-14957" dirty="0">
                <a:latin typeface="Cambria Math"/>
                <a:cs typeface="Cambria Math"/>
              </a:rPr>
              <a:t>𝑜</a:t>
            </a:r>
            <a:r>
              <a:rPr sz="1950" spc="22" baseline="-14957" dirty="0">
                <a:latin typeface="Cambria Math"/>
                <a:cs typeface="Cambria Math"/>
              </a:rPr>
              <a:t> </a:t>
            </a:r>
            <a:r>
              <a:rPr sz="1800" dirty="0">
                <a:latin typeface="Calibri"/>
                <a:cs typeface="Calibri"/>
              </a:rPr>
              <a:t>: </a:t>
            </a:r>
            <a:r>
              <a:rPr sz="1800" spc="-15" dirty="0">
                <a:latin typeface="Calibri"/>
                <a:cs typeface="Calibri"/>
              </a:rPr>
              <a:t>tekanan hidrostatis </a:t>
            </a:r>
            <a:r>
              <a:rPr sz="1800" spc="-5" dirty="0">
                <a:latin typeface="Calibri"/>
                <a:cs typeface="Calibri"/>
              </a:rPr>
              <a:t>pada </a:t>
            </a:r>
            <a:r>
              <a:rPr sz="1800" spc="-15" dirty="0">
                <a:latin typeface="Calibri"/>
                <a:cs typeface="Calibri"/>
              </a:rPr>
              <a:t>pusat </a:t>
            </a:r>
            <a:r>
              <a:rPr sz="1800" spc="-20" dirty="0">
                <a:latin typeface="Calibri"/>
                <a:cs typeface="Calibri"/>
              </a:rPr>
              <a:t>berat</a:t>
            </a:r>
            <a:r>
              <a:rPr sz="1800" spc="27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bidang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HUKUM</a:t>
            </a:r>
            <a:r>
              <a:rPr sz="2000" spc="1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ARCHIMEDES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24465" y="180797"/>
            <a:ext cx="839216" cy="2624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2100">
              <a:latin typeface="Times New Roman"/>
              <a:cs typeface="Times New Roman"/>
            </a:endParaRPr>
          </a:p>
          <a:p>
            <a:pPr marL="372110" marR="359410" indent="66675">
              <a:lnSpc>
                <a:spcPct val="100000"/>
              </a:lnSpc>
              <a:spcBef>
                <a:spcPts val="5"/>
              </a:spcBef>
            </a:pPr>
            <a:r>
              <a:rPr sz="17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KESETIMBANGAN  BENDA</a:t>
            </a:r>
            <a:r>
              <a:rPr sz="1700" spc="-6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TERAPUNG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1977897"/>
            <a:ext cx="2380615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latin typeface="Calibri"/>
                <a:cs typeface="Calibri"/>
              </a:rPr>
              <a:t>Hukum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Archimedes</a:t>
            </a:r>
            <a:endParaRPr sz="1800">
              <a:latin typeface="Calibri"/>
              <a:cs typeface="Calibri"/>
            </a:endParaRPr>
          </a:p>
          <a:p>
            <a:pPr marL="514984" marR="335915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Stabilitas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Benda  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Teredam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Stabilitas</a:t>
            </a:r>
            <a:r>
              <a:rPr sz="1800" b="1" spc="3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Benda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Terapung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Latian</a:t>
            </a:r>
            <a:r>
              <a:rPr sz="1800" b="1" spc="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Soal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569719" y="1478280"/>
            <a:ext cx="5900928" cy="24475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2918460" y="4572000"/>
            <a:ext cx="3793236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800" spc="-75" dirty="0">
                <a:latin typeface="Cambria Math"/>
                <a:cs typeface="Cambria Math"/>
              </a:rPr>
              <a:t>𝐹</a:t>
            </a:r>
            <a:r>
              <a:rPr sz="1950" spc="-112" baseline="-14957" dirty="0">
                <a:latin typeface="Cambria Math"/>
                <a:cs typeface="Cambria Math"/>
              </a:rPr>
              <a:t>𝐺 </a:t>
            </a:r>
            <a:r>
              <a:rPr sz="1800" dirty="0">
                <a:latin typeface="Cambria Math"/>
                <a:cs typeface="Cambria Math"/>
              </a:rPr>
              <a:t>= </a:t>
            </a:r>
            <a:r>
              <a:rPr sz="1800" spc="-75" dirty="0">
                <a:latin typeface="Cambria Math"/>
                <a:cs typeface="Cambria Math"/>
              </a:rPr>
              <a:t>𝐹</a:t>
            </a:r>
            <a:r>
              <a:rPr sz="1950" spc="-112" baseline="-14957" dirty="0">
                <a:latin typeface="Cambria Math"/>
                <a:cs typeface="Cambria Math"/>
              </a:rPr>
              <a:t>𝐵 </a:t>
            </a:r>
            <a:r>
              <a:rPr sz="1800" dirty="0">
                <a:latin typeface="Wingdings"/>
                <a:cs typeface="Wingdings"/>
              </a:rPr>
              <a:t></a:t>
            </a:r>
            <a:r>
              <a:rPr sz="1800" spc="100" dirty="0">
                <a:latin typeface="Times New Roman"/>
                <a:cs typeface="Times New Roman"/>
              </a:rPr>
              <a:t> </a:t>
            </a:r>
            <a:r>
              <a:rPr lang="en-US" sz="1800" spc="100" dirty="0" smtClean="0">
                <a:latin typeface="Times New Roman"/>
                <a:cs typeface="Times New Roman"/>
              </a:rPr>
              <a:t>Benda </a:t>
            </a:r>
            <a:r>
              <a:rPr lang="en-US" spc="-10" dirty="0" err="1" smtClean="0">
                <a:latin typeface="Calibri"/>
                <a:cs typeface="Calibri"/>
              </a:rPr>
              <a:t>Terendam</a:t>
            </a:r>
            <a:r>
              <a:rPr lang="en-US" spc="-10" dirty="0" smtClean="0">
                <a:latin typeface="Calibri"/>
                <a:cs typeface="Calibri"/>
              </a:rPr>
              <a:t>/</a:t>
            </a:r>
            <a:r>
              <a:rPr lang="en-US" spc="-10" dirty="0" err="1" smtClean="0">
                <a:latin typeface="Calibri"/>
                <a:cs typeface="Calibri"/>
              </a:rPr>
              <a:t>melayang</a:t>
            </a:r>
            <a:endParaRPr sz="1800" dirty="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</a:pPr>
            <a:r>
              <a:rPr sz="1800" spc="-75" dirty="0">
                <a:latin typeface="Cambria Math"/>
                <a:cs typeface="Cambria Math"/>
              </a:rPr>
              <a:t>𝐹</a:t>
            </a:r>
            <a:r>
              <a:rPr sz="1950" spc="-112" baseline="-14957" dirty="0">
                <a:latin typeface="Cambria Math"/>
                <a:cs typeface="Cambria Math"/>
              </a:rPr>
              <a:t>𝐺 </a:t>
            </a:r>
            <a:r>
              <a:rPr sz="1800" dirty="0">
                <a:latin typeface="Cambria Math"/>
                <a:cs typeface="Cambria Math"/>
              </a:rPr>
              <a:t>&gt; </a:t>
            </a:r>
            <a:r>
              <a:rPr sz="1800" spc="-75" dirty="0">
                <a:latin typeface="Cambria Math"/>
                <a:cs typeface="Cambria Math"/>
              </a:rPr>
              <a:t>𝐹</a:t>
            </a:r>
            <a:r>
              <a:rPr sz="1950" spc="-112" baseline="-14957" dirty="0">
                <a:latin typeface="Cambria Math"/>
                <a:cs typeface="Cambria Math"/>
              </a:rPr>
              <a:t>𝐵 </a:t>
            </a:r>
            <a:r>
              <a:rPr sz="1800" dirty="0">
                <a:latin typeface="Wingdings"/>
                <a:cs typeface="Wingdings"/>
              </a:rPr>
              <a:t></a:t>
            </a:r>
            <a:r>
              <a:rPr sz="1800" spc="114" dirty="0">
                <a:latin typeface="Times New Roman"/>
                <a:cs typeface="Times New Roman"/>
              </a:rPr>
              <a:t> </a:t>
            </a:r>
            <a:r>
              <a:rPr lang="en-US" sz="1800" spc="114" dirty="0" smtClean="0">
                <a:latin typeface="Times New Roman"/>
                <a:cs typeface="Times New Roman"/>
              </a:rPr>
              <a:t>Benda </a:t>
            </a:r>
            <a:r>
              <a:rPr sz="1800" spc="-25" dirty="0" err="1" smtClean="0">
                <a:latin typeface="Calibri"/>
                <a:cs typeface="Calibri"/>
              </a:rPr>
              <a:t>Tenggelam</a:t>
            </a:r>
            <a:endParaRPr sz="1800" dirty="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</a:pPr>
            <a:r>
              <a:rPr sz="1800" spc="-75" dirty="0">
                <a:latin typeface="Cambria Math"/>
                <a:cs typeface="Cambria Math"/>
              </a:rPr>
              <a:t>𝐹</a:t>
            </a:r>
            <a:r>
              <a:rPr sz="1950" spc="-112" baseline="-14957" dirty="0">
                <a:latin typeface="Cambria Math"/>
                <a:cs typeface="Cambria Math"/>
              </a:rPr>
              <a:t>𝐺 </a:t>
            </a:r>
            <a:r>
              <a:rPr sz="1800" dirty="0">
                <a:latin typeface="Cambria Math"/>
                <a:cs typeface="Cambria Math"/>
              </a:rPr>
              <a:t>&lt; </a:t>
            </a:r>
            <a:r>
              <a:rPr sz="1800" spc="-75" dirty="0">
                <a:latin typeface="Cambria Math"/>
                <a:cs typeface="Cambria Math"/>
              </a:rPr>
              <a:t>𝐹</a:t>
            </a:r>
            <a:r>
              <a:rPr sz="1950" spc="-112" baseline="-14957" dirty="0">
                <a:latin typeface="Cambria Math"/>
                <a:cs typeface="Cambria Math"/>
              </a:rPr>
              <a:t>𝐵 </a:t>
            </a:r>
            <a:r>
              <a:rPr sz="1800" dirty="0">
                <a:latin typeface="Wingdings"/>
                <a:cs typeface="Wingdings"/>
              </a:rPr>
              <a:t></a:t>
            </a:r>
            <a:r>
              <a:rPr sz="1800" spc="145" dirty="0">
                <a:latin typeface="Times New Roman"/>
                <a:cs typeface="Times New Roman"/>
              </a:rPr>
              <a:t> </a:t>
            </a:r>
            <a:r>
              <a:rPr lang="en-US" sz="1800" spc="145" dirty="0" smtClean="0">
                <a:latin typeface="Times New Roman"/>
                <a:cs typeface="Times New Roman"/>
              </a:rPr>
              <a:t>Benda </a:t>
            </a:r>
            <a:r>
              <a:rPr sz="1800" spc="-35" dirty="0" err="1" smtClean="0">
                <a:latin typeface="Calibri"/>
                <a:cs typeface="Calibri"/>
              </a:rPr>
              <a:t>Ter</a:t>
            </a:r>
            <a:r>
              <a:rPr lang="en-US" sz="1800" spc="-35" dirty="0" err="1" smtClean="0">
                <a:latin typeface="Calibri"/>
                <a:cs typeface="Calibri"/>
              </a:rPr>
              <a:t>apung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815078" y="3145917"/>
            <a:ext cx="196215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b="1" spc="-5" dirty="0">
                <a:latin typeface="Calibri"/>
                <a:cs typeface="Calibri"/>
              </a:rPr>
              <a:t>o</a:t>
            </a:r>
            <a:endParaRPr sz="25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40" dirty="0">
                <a:solidFill>
                  <a:srgbClr val="FFFFFF"/>
                </a:solidFill>
                <a:latin typeface="Arial Black"/>
                <a:cs typeface="Arial Black"/>
              </a:rPr>
              <a:t>STABILITAS </a:t>
            </a:r>
            <a:r>
              <a:rPr sz="2000" spc="-30" dirty="0">
                <a:solidFill>
                  <a:srgbClr val="FFFFFF"/>
                </a:solidFill>
                <a:latin typeface="Arial Black"/>
                <a:cs typeface="Arial Black"/>
              </a:rPr>
              <a:t>BENDA</a:t>
            </a:r>
            <a:r>
              <a:rPr sz="2000" spc="9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TEREDAM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24465" y="180797"/>
            <a:ext cx="839216" cy="2624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2100">
              <a:latin typeface="Times New Roman"/>
              <a:cs typeface="Times New Roman"/>
            </a:endParaRPr>
          </a:p>
          <a:p>
            <a:pPr marL="372110" marR="359410" indent="66675">
              <a:lnSpc>
                <a:spcPct val="100000"/>
              </a:lnSpc>
              <a:spcBef>
                <a:spcPts val="5"/>
              </a:spcBef>
            </a:pPr>
            <a:r>
              <a:rPr sz="17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KESETIMBANGAN  BENDA</a:t>
            </a:r>
            <a:r>
              <a:rPr sz="1700" spc="-6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TERAPUNG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1977897"/>
            <a:ext cx="2380615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Hukum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Archimedes</a:t>
            </a:r>
            <a:endParaRPr sz="1800">
              <a:latin typeface="Calibri"/>
              <a:cs typeface="Calibri"/>
            </a:endParaRPr>
          </a:p>
          <a:p>
            <a:pPr marL="514984" marR="335915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latin typeface="Calibri"/>
                <a:cs typeface="Calibri"/>
              </a:rPr>
              <a:t>Stabilitas </a:t>
            </a:r>
            <a:r>
              <a:rPr sz="1800" b="1" spc="-5" dirty="0">
                <a:latin typeface="Calibri"/>
                <a:cs typeface="Calibri"/>
              </a:rPr>
              <a:t>Benda  </a:t>
            </a:r>
            <a:r>
              <a:rPr sz="1800" b="1" spc="-30" dirty="0">
                <a:latin typeface="Calibri"/>
                <a:cs typeface="Calibri"/>
              </a:rPr>
              <a:t>Teredam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Stabilitas</a:t>
            </a:r>
            <a:r>
              <a:rPr sz="1800" b="1" spc="3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Benda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Terapung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Latian</a:t>
            </a:r>
            <a:r>
              <a:rPr sz="1800" b="1" spc="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Soal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154301" y="3729990"/>
            <a:ext cx="3435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latin typeface="Calibri"/>
                <a:cs typeface="Calibri"/>
              </a:rPr>
              <a:t>F</a:t>
            </a:r>
            <a:r>
              <a:rPr sz="2400" b="1" spc="-15" baseline="-20833" dirty="0">
                <a:latin typeface="Calibri"/>
                <a:cs typeface="Calibri"/>
              </a:rPr>
              <a:t>G</a:t>
            </a:r>
            <a:endParaRPr sz="2400" baseline="-20833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63880" y="1883664"/>
            <a:ext cx="609600" cy="1828800"/>
          </a:xfrm>
          <a:custGeom>
            <a:avLst/>
            <a:gdLst/>
            <a:ahLst/>
            <a:cxnLst/>
            <a:rect l="l" t="t" r="r" b="b"/>
            <a:pathLst>
              <a:path w="609600" h="1828800">
                <a:moveTo>
                  <a:pt x="0" y="1828800"/>
                </a:moveTo>
                <a:lnTo>
                  <a:pt x="609600" y="1828800"/>
                </a:lnTo>
                <a:lnTo>
                  <a:pt x="609600" y="0"/>
                </a:lnTo>
                <a:lnTo>
                  <a:pt x="0" y="0"/>
                </a:lnTo>
                <a:lnTo>
                  <a:pt x="0" y="1828800"/>
                </a:lnTo>
                <a:close/>
              </a:path>
            </a:pathLst>
          </a:custGeom>
          <a:ln w="12192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63880" y="3331464"/>
            <a:ext cx="609600" cy="381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63880" y="3331464"/>
            <a:ext cx="609600" cy="381000"/>
          </a:xfrm>
          <a:custGeom>
            <a:avLst/>
            <a:gdLst/>
            <a:ahLst/>
            <a:cxnLst/>
            <a:rect l="l" t="t" r="r" b="b"/>
            <a:pathLst>
              <a:path w="609600" h="381000">
                <a:moveTo>
                  <a:pt x="0" y="381000"/>
                </a:moveTo>
                <a:lnTo>
                  <a:pt x="609600" y="381000"/>
                </a:lnTo>
                <a:lnTo>
                  <a:pt x="609600" y="0"/>
                </a:lnTo>
                <a:lnTo>
                  <a:pt x="0" y="0"/>
                </a:lnTo>
                <a:lnTo>
                  <a:pt x="0" y="381000"/>
                </a:lnTo>
                <a:close/>
              </a:path>
            </a:pathLst>
          </a:custGeom>
          <a:ln w="12192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86383" y="2487167"/>
            <a:ext cx="88392" cy="8839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86383" y="2791967"/>
            <a:ext cx="88392" cy="8839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71004" y="2036064"/>
            <a:ext cx="116839" cy="489584"/>
          </a:xfrm>
          <a:custGeom>
            <a:avLst/>
            <a:gdLst/>
            <a:ahLst/>
            <a:cxnLst/>
            <a:rect l="l" t="t" r="r" b="b"/>
            <a:pathLst>
              <a:path w="116840" h="489585">
                <a:moveTo>
                  <a:pt x="58186" y="48346"/>
                </a:moveTo>
                <a:lnTo>
                  <a:pt x="46082" y="69243"/>
                </a:lnTo>
                <a:lnTo>
                  <a:pt x="47447" y="489458"/>
                </a:lnTo>
                <a:lnTo>
                  <a:pt x="71831" y="489458"/>
                </a:lnTo>
                <a:lnTo>
                  <a:pt x="70466" y="69243"/>
                </a:lnTo>
                <a:lnTo>
                  <a:pt x="58186" y="48346"/>
                </a:lnTo>
                <a:close/>
              </a:path>
              <a:path w="116840" h="489585">
                <a:moveTo>
                  <a:pt x="58051" y="0"/>
                </a:moveTo>
                <a:lnTo>
                  <a:pt x="0" y="100202"/>
                </a:lnTo>
                <a:lnTo>
                  <a:pt x="1993" y="107696"/>
                </a:lnTo>
                <a:lnTo>
                  <a:pt x="7823" y="110998"/>
                </a:lnTo>
                <a:lnTo>
                  <a:pt x="13639" y="114426"/>
                </a:lnTo>
                <a:lnTo>
                  <a:pt x="21107" y="112395"/>
                </a:lnTo>
                <a:lnTo>
                  <a:pt x="24546" y="106425"/>
                </a:lnTo>
                <a:lnTo>
                  <a:pt x="46082" y="69243"/>
                </a:lnTo>
                <a:lnTo>
                  <a:pt x="45935" y="24130"/>
                </a:lnTo>
                <a:lnTo>
                  <a:pt x="72246" y="24130"/>
                </a:lnTo>
                <a:lnTo>
                  <a:pt x="58051" y="0"/>
                </a:lnTo>
                <a:close/>
              </a:path>
              <a:path w="116840" h="489585">
                <a:moveTo>
                  <a:pt x="72246" y="24130"/>
                </a:moveTo>
                <a:lnTo>
                  <a:pt x="70319" y="24130"/>
                </a:lnTo>
                <a:lnTo>
                  <a:pt x="70466" y="69243"/>
                </a:lnTo>
                <a:lnTo>
                  <a:pt x="92392" y="106552"/>
                </a:lnTo>
                <a:lnTo>
                  <a:pt x="95732" y="112140"/>
                </a:lnTo>
                <a:lnTo>
                  <a:pt x="103200" y="114173"/>
                </a:lnTo>
                <a:lnTo>
                  <a:pt x="114807" y="107314"/>
                </a:lnTo>
                <a:lnTo>
                  <a:pt x="116751" y="99822"/>
                </a:lnTo>
                <a:lnTo>
                  <a:pt x="113334" y="93980"/>
                </a:lnTo>
                <a:lnTo>
                  <a:pt x="72246" y="24130"/>
                </a:lnTo>
                <a:close/>
              </a:path>
              <a:path w="116840" h="489585">
                <a:moveTo>
                  <a:pt x="70339" y="30225"/>
                </a:moveTo>
                <a:lnTo>
                  <a:pt x="68681" y="30225"/>
                </a:lnTo>
                <a:lnTo>
                  <a:pt x="58186" y="48346"/>
                </a:lnTo>
                <a:lnTo>
                  <a:pt x="70466" y="69243"/>
                </a:lnTo>
                <a:lnTo>
                  <a:pt x="70339" y="30225"/>
                </a:lnTo>
                <a:close/>
              </a:path>
              <a:path w="116840" h="489585">
                <a:moveTo>
                  <a:pt x="70319" y="24130"/>
                </a:moveTo>
                <a:lnTo>
                  <a:pt x="45935" y="24130"/>
                </a:lnTo>
                <a:lnTo>
                  <a:pt x="46082" y="69243"/>
                </a:lnTo>
                <a:lnTo>
                  <a:pt x="58186" y="48346"/>
                </a:lnTo>
                <a:lnTo>
                  <a:pt x="47612" y="30352"/>
                </a:lnTo>
                <a:lnTo>
                  <a:pt x="70339" y="30225"/>
                </a:lnTo>
                <a:lnTo>
                  <a:pt x="70319" y="24130"/>
                </a:lnTo>
                <a:close/>
              </a:path>
              <a:path w="116840" h="489585">
                <a:moveTo>
                  <a:pt x="68681" y="30225"/>
                </a:moveTo>
                <a:lnTo>
                  <a:pt x="47612" y="30352"/>
                </a:lnTo>
                <a:lnTo>
                  <a:pt x="58186" y="48346"/>
                </a:lnTo>
                <a:lnTo>
                  <a:pt x="68681" y="30225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563880" y="1883664"/>
            <a:ext cx="609600" cy="1447800"/>
          </a:xfrm>
          <a:prstGeom prst="rect">
            <a:avLst/>
          </a:prstGeom>
          <a:ln w="12192">
            <a:solidFill>
              <a:srgbClr val="41709C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283845">
              <a:lnSpc>
                <a:spcPts val="2495"/>
              </a:lnSpc>
            </a:pPr>
            <a:r>
              <a:rPr sz="2400" b="1" dirty="0">
                <a:latin typeface="Calibri"/>
                <a:cs typeface="Calibri"/>
              </a:rPr>
              <a:t>F</a:t>
            </a:r>
            <a:r>
              <a:rPr sz="2400" b="1" baseline="-20833" dirty="0">
                <a:latin typeface="Calibri"/>
                <a:cs typeface="Calibri"/>
              </a:rPr>
              <a:t>B</a:t>
            </a:r>
            <a:endParaRPr sz="2400" baseline="-20833">
              <a:latin typeface="Calibri"/>
              <a:cs typeface="Calibri"/>
            </a:endParaRPr>
          </a:p>
          <a:p>
            <a:pPr marL="396875" marR="58419">
              <a:lnSpc>
                <a:spcPct val="111100"/>
              </a:lnSpc>
              <a:spcBef>
                <a:spcPts val="1105"/>
              </a:spcBef>
            </a:pPr>
            <a:r>
              <a:rPr sz="1800" b="1" dirty="0">
                <a:latin typeface="Calibri"/>
                <a:cs typeface="Calibri"/>
              </a:rPr>
              <a:t>B  G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948639" y="3651326"/>
            <a:ext cx="16573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Calibri"/>
                <a:cs typeface="Calibri"/>
              </a:rPr>
              <a:t>F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085799" y="3825621"/>
            <a:ext cx="155575" cy="2705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00" b="1" spc="5" dirty="0">
                <a:latin typeface="Calibri"/>
                <a:cs typeface="Calibri"/>
              </a:rPr>
              <a:t>G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795147" y="2851276"/>
            <a:ext cx="127635" cy="1002030"/>
          </a:xfrm>
          <a:custGeom>
            <a:avLst/>
            <a:gdLst/>
            <a:ahLst/>
            <a:cxnLst/>
            <a:rect l="l" t="t" r="r" b="b"/>
            <a:pathLst>
              <a:path w="127634" h="1002029">
                <a:moveTo>
                  <a:pt x="15112" y="877316"/>
                </a:moveTo>
                <a:lnTo>
                  <a:pt x="8610" y="881253"/>
                </a:lnTo>
                <a:lnTo>
                  <a:pt x="2120" y="885063"/>
                </a:lnTo>
                <a:lnTo>
                  <a:pt x="0" y="893572"/>
                </a:lnTo>
                <a:lnTo>
                  <a:pt x="64884" y="1001903"/>
                </a:lnTo>
                <a:lnTo>
                  <a:pt x="80261" y="974852"/>
                </a:lnTo>
                <a:lnTo>
                  <a:pt x="50863" y="974852"/>
                </a:lnTo>
                <a:lnTo>
                  <a:pt x="50298" y="924182"/>
                </a:lnTo>
                <a:lnTo>
                  <a:pt x="27431" y="885952"/>
                </a:lnTo>
                <a:lnTo>
                  <a:pt x="23533" y="879475"/>
                </a:lnTo>
                <a:lnTo>
                  <a:pt x="15112" y="877316"/>
                </a:lnTo>
                <a:close/>
              </a:path>
              <a:path w="127634" h="1002029">
                <a:moveTo>
                  <a:pt x="50298" y="924182"/>
                </a:moveTo>
                <a:lnTo>
                  <a:pt x="50863" y="974852"/>
                </a:lnTo>
                <a:lnTo>
                  <a:pt x="78295" y="974598"/>
                </a:lnTo>
                <a:lnTo>
                  <a:pt x="78221" y="967994"/>
                </a:lnTo>
                <a:lnTo>
                  <a:pt x="52654" y="967994"/>
                </a:lnTo>
                <a:lnTo>
                  <a:pt x="64269" y="947538"/>
                </a:lnTo>
                <a:lnTo>
                  <a:pt x="50298" y="924182"/>
                </a:lnTo>
                <a:close/>
              </a:path>
              <a:path w="127634" h="1002029">
                <a:moveTo>
                  <a:pt x="111861" y="876173"/>
                </a:moveTo>
                <a:lnTo>
                  <a:pt x="103479" y="878586"/>
                </a:lnTo>
                <a:lnTo>
                  <a:pt x="99745" y="885063"/>
                </a:lnTo>
                <a:lnTo>
                  <a:pt x="77729" y="923834"/>
                </a:lnTo>
                <a:lnTo>
                  <a:pt x="78295" y="974598"/>
                </a:lnTo>
                <a:lnTo>
                  <a:pt x="50863" y="974852"/>
                </a:lnTo>
                <a:lnTo>
                  <a:pt x="80261" y="974852"/>
                </a:lnTo>
                <a:lnTo>
                  <a:pt x="127330" y="892048"/>
                </a:lnTo>
                <a:lnTo>
                  <a:pt x="125031" y="883666"/>
                </a:lnTo>
                <a:lnTo>
                  <a:pt x="118440" y="879983"/>
                </a:lnTo>
                <a:lnTo>
                  <a:pt x="111861" y="876173"/>
                </a:lnTo>
                <a:close/>
              </a:path>
              <a:path w="127634" h="1002029">
                <a:moveTo>
                  <a:pt x="64269" y="947538"/>
                </a:moveTo>
                <a:lnTo>
                  <a:pt x="52654" y="967994"/>
                </a:lnTo>
                <a:lnTo>
                  <a:pt x="76352" y="967740"/>
                </a:lnTo>
                <a:lnTo>
                  <a:pt x="64269" y="947538"/>
                </a:lnTo>
                <a:close/>
              </a:path>
              <a:path w="127634" h="1002029">
                <a:moveTo>
                  <a:pt x="77729" y="923834"/>
                </a:moveTo>
                <a:lnTo>
                  <a:pt x="64269" y="947538"/>
                </a:lnTo>
                <a:lnTo>
                  <a:pt x="76352" y="967740"/>
                </a:lnTo>
                <a:lnTo>
                  <a:pt x="52654" y="967994"/>
                </a:lnTo>
                <a:lnTo>
                  <a:pt x="78221" y="967994"/>
                </a:lnTo>
                <a:lnTo>
                  <a:pt x="77729" y="923834"/>
                </a:lnTo>
                <a:close/>
              </a:path>
              <a:path w="127634" h="1002029">
                <a:moveTo>
                  <a:pt x="67437" y="0"/>
                </a:moveTo>
                <a:lnTo>
                  <a:pt x="40005" y="253"/>
                </a:lnTo>
                <a:lnTo>
                  <a:pt x="50298" y="924182"/>
                </a:lnTo>
                <a:lnTo>
                  <a:pt x="64269" y="947538"/>
                </a:lnTo>
                <a:lnTo>
                  <a:pt x="77729" y="923834"/>
                </a:lnTo>
                <a:lnTo>
                  <a:pt x="67437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871726" y="1886204"/>
            <a:ext cx="1150620" cy="1927860"/>
          </a:xfrm>
          <a:custGeom>
            <a:avLst/>
            <a:gdLst/>
            <a:ahLst/>
            <a:cxnLst/>
            <a:rect l="l" t="t" r="r" b="b"/>
            <a:pathLst>
              <a:path w="1150620" h="1927860">
                <a:moveTo>
                  <a:pt x="571119" y="0"/>
                </a:moveTo>
                <a:lnTo>
                  <a:pt x="1150239" y="190500"/>
                </a:lnTo>
                <a:lnTo>
                  <a:pt x="578993" y="1927733"/>
                </a:lnTo>
                <a:lnTo>
                  <a:pt x="0" y="1737360"/>
                </a:lnTo>
                <a:lnTo>
                  <a:pt x="571119" y="0"/>
                </a:lnTo>
                <a:close/>
              </a:path>
            </a:pathLst>
          </a:custGeom>
          <a:ln w="12700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871726" y="3261614"/>
            <a:ext cx="698119" cy="55232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871726" y="3261614"/>
            <a:ext cx="698500" cy="552450"/>
          </a:xfrm>
          <a:custGeom>
            <a:avLst/>
            <a:gdLst/>
            <a:ahLst/>
            <a:cxnLst/>
            <a:rect l="l" t="t" r="r" b="b"/>
            <a:pathLst>
              <a:path w="698500" h="552450">
                <a:moveTo>
                  <a:pt x="118999" y="0"/>
                </a:moveTo>
                <a:lnTo>
                  <a:pt x="698119" y="190373"/>
                </a:lnTo>
                <a:lnTo>
                  <a:pt x="578993" y="552323"/>
                </a:lnTo>
                <a:lnTo>
                  <a:pt x="0" y="361950"/>
                </a:lnTo>
                <a:lnTo>
                  <a:pt x="118999" y="0"/>
                </a:lnTo>
                <a:close/>
              </a:path>
            </a:pathLst>
          </a:custGeom>
          <a:ln w="12700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449609" y="2540486"/>
            <a:ext cx="88634" cy="8868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354431" y="2830046"/>
            <a:ext cx="88634" cy="8868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525440" y="2861817"/>
            <a:ext cx="140290" cy="15227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612423" y="2560066"/>
            <a:ext cx="125569" cy="15506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413635" y="1731264"/>
            <a:ext cx="116839" cy="849630"/>
          </a:xfrm>
          <a:custGeom>
            <a:avLst/>
            <a:gdLst/>
            <a:ahLst/>
            <a:cxnLst/>
            <a:rect l="l" t="t" r="r" b="b"/>
            <a:pathLst>
              <a:path w="116839" h="849630">
                <a:moveTo>
                  <a:pt x="56749" y="48264"/>
                </a:moveTo>
                <a:lnTo>
                  <a:pt x="45220" y="69509"/>
                </a:lnTo>
                <a:lnTo>
                  <a:pt x="69595" y="849630"/>
                </a:lnTo>
                <a:lnTo>
                  <a:pt x="93979" y="848868"/>
                </a:lnTo>
                <a:lnTo>
                  <a:pt x="69608" y="68852"/>
                </a:lnTo>
                <a:lnTo>
                  <a:pt x="56749" y="48264"/>
                </a:lnTo>
                <a:close/>
              </a:path>
              <a:path w="116839" h="849630">
                <a:moveTo>
                  <a:pt x="55244" y="0"/>
                </a:moveTo>
                <a:lnTo>
                  <a:pt x="0" y="101726"/>
                </a:lnTo>
                <a:lnTo>
                  <a:pt x="2158" y="109220"/>
                </a:lnTo>
                <a:lnTo>
                  <a:pt x="14096" y="115570"/>
                </a:lnTo>
                <a:lnTo>
                  <a:pt x="21462" y="113411"/>
                </a:lnTo>
                <a:lnTo>
                  <a:pt x="24637" y="107441"/>
                </a:lnTo>
                <a:lnTo>
                  <a:pt x="45220" y="69509"/>
                </a:lnTo>
                <a:lnTo>
                  <a:pt x="43814" y="24511"/>
                </a:lnTo>
                <a:lnTo>
                  <a:pt x="68198" y="23749"/>
                </a:lnTo>
                <a:lnTo>
                  <a:pt x="70120" y="23749"/>
                </a:lnTo>
                <a:lnTo>
                  <a:pt x="55244" y="0"/>
                </a:lnTo>
                <a:close/>
              </a:path>
              <a:path w="116839" h="849630">
                <a:moveTo>
                  <a:pt x="70120" y="23749"/>
                </a:moveTo>
                <a:lnTo>
                  <a:pt x="68198" y="23749"/>
                </a:lnTo>
                <a:lnTo>
                  <a:pt x="69608" y="68852"/>
                </a:lnTo>
                <a:lnTo>
                  <a:pt x="96012" y="111125"/>
                </a:lnTo>
                <a:lnTo>
                  <a:pt x="103504" y="112775"/>
                </a:lnTo>
                <a:lnTo>
                  <a:pt x="114934" y="105663"/>
                </a:lnTo>
                <a:lnTo>
                  <a:pt x="116712" y="98171"/>
                </a:lnTo>
                <a:lnTo>
                  <a:pt x="113156" y="92456"/>
                </a:lnTo>
                <a:lnTo>
                  <a:pt x="70120" y="23749"/>
                </a:lnTo>
                <a:close/>
              </a:path>
              <a:path w="116839" h="849630">
                <a:moveTo>
                  <a:pt x="68198" y="23749"/>
                </a:moveTo>
                <a:lnTo>
                  <a:pt x="43814" y="24511"/>
                </a:lnTo>
                <a:lnTo>
                  <a:pt x="45220" y="69509"/>
                </a:lnTo>
                <a:lnTo>
                  <a:pt x="56749" y="48264"/>
                </a:lnTo>
                <a:lnTo>
                  <a:pt x="45719" y="30607"/>
                </a:lnTo>
                <a:lnTo>
                  <a:pt x="66675" y="29972"/>
                </a:lnTo>
                <a:lnTo>
                  <a:pt x="68393" y="29972"/>
                </a:lnTo>
                <a:lnTo>
                  <a:pt x="68198" y="23749"/>
                </a:lnTo>
                <a:close/>
              </a:path>
              <a:path w="116839" h="849630">
                <a:moveTo>
                  <a:pt x="68393" y="29972"/>
                </a:moveTo>
                <a:lnTo>
                  <a:pt x="66675" y="29972"/>
                </a:lnTo>
                <a:lnTo>
                  <a:pt x="56749" y="48264"/>
                </a:lnTo>
                <a:lnTo>
                  <a:pt x="69608" y="68852"/>
                </a:lnTo>
                <a:lnTo>
                  <a:pt x="68393" y="29972"/>
                </a:lnTo>
                <a:close/>
              </a:path>
              <a:path w="116839" h="849630">
                <a:moveTo>
                  <a:pt x="66675" y="29972"/>
                </a:moveTo>
                <a:lnTo>
                  <a:pt x="45719" y="30607"/>
                </a:lnTo>
                <a:lnTo>
                  <a:pt x="56749" y="48264"/>
                </a:lnTo>
                <a:lnTo>
                  <a:pt x="66675" y="29972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502661" y="3098800"/>
            <a:ext cx="251460" cy="1054100"/>
          </a:xfrm>
          <a:custGeom>
            <a:avLst/>
            <a:gdLst/>
            <a:ahLst/>
            <a:cxnLst/>
            <a:rect l="l" t="t" r="r" b="b"/>
            <a:pathLst>
              <a:path w="251460" h="1054100">
                <a:moveTo>
                  <a:pt x="138049" y="939673"/>
                </a:moveTo>
                <a:lnTo>
                  <a:pt x="126618" y="949579"/>
                </a:lnTo>
                <a:lnTo>
                  <a:pt x="125983" y="958214"/>
                </a:lnTo>
                <a:lnTo>
                  <a:pt x="208533" y="1053973"/>
                </a:lnTo>
                <a:lnTo>
                  <a:pt x="217244" y="1029716"/>
                </a:lnTo>
                <a:lnTo>
                  <a:pt x="189992" y="1029716"/>
                </a:lnTo>
                <a:lnTo>
                  <a:pt x="180720" y="979715"/>
                </a:lnTo>
                <a:lnTo>
                  <a:pt x="146812" y="940307"/>
                </a:lnTo>
                <a:lnTo>
                  <a:pt x="138049" y="939673"/>
                </a:lnTo>
                <a:close/>
              </a:path>
              <a:path w="251460" h="1054100">
                <a:moveTo>
                  <a:pt x="180720" y="979715"/>
                </a:moveTo>
                <a:lnTo>
                  <a:pt x="189992" y="1029716"/>
                </a:lnTo>
                <a:lnTo>
                  <a:pt x="217043" y="1024636"/>
                </a:lnTo>
                <a:lnTo>
                  <a:pt x="216665" y="1022604"/>
                </a:lnTo>
                <a:lnTo>
                  <a:pt x="190626" y="1022604"/>
                </a:lnTo>
                <a:lnTo>
                  <a:pt x="198558" y="1000471"/>
                </a:lnTo>
                <a:lnTo>
                  <a:pt x="180720" y="979715"/>
                </a:lnTo>
                <a:close/>
              </a:path>
              <a:path w="251460" h="1054100">
                <a:moveTo>
                  <a:pt x="233171" y="922019"/>
                </a:moveTo>
                <a:lnTo>
                  <a:pt x="225425" y="925702"/>
                </a:lnTo>
                <a:lnTo>
                  <a:pt x="222757" y="932942"/>
                </a:lnTo>
                <a:lnTo>
                  <a:pt x="207783" y="974729"/>
                </a:lnTo>
                <a:lnTo>
                  <a:pt x="217043" y="1024636"/>
                </a:lnTo>
                <a:lnTo>
                  <a:pt x="189992" y="1029716"/>
                </a:lnTo>
                <a:lnTo>
                  <a:pt x="217244" y="1029716"/>
                </a:lnTo>
                <a:lnTo>
                  <a:pt x="248665" y="942213"/>
                </a:lnTo>
                <a:lnTo>
                  <a:pt x="251206" y="934974"/>
                </a:lnTo>
                <a:lnTo>
                  <a:pt x="247523" y="927226"/>
                </a:lnTo>
                <a:lnTo>
                  <a:pt x="240411" y="924560"/>
                </a:lnTo>
                <a:lnTo>
                  <a:pt x="233171" y="922019"/>
                </a:lnTo>
                <a:close/>
              </a:path>
              <a:path w="251460" h="1054100">
                <a:moveTo>
                  <a:pt x="198558" y="1000471"/>
                </a:moveTo>
                <a:lnTo>
                  <a:pt x="190626" y="1022604"/>
                </a:lnTo>
                <a:lnTo>
                  <a:pt x="213868" y="1018286"/>
                </a:lnTo>
                <a:lnTo>
                  <a:pt x="198558" y="1000471"/>
                </a:lnTo>
                <a:close/>
              </a:path>
              <a:path w="251460" h="1054100">
                <a:moveTo>
                  <a:pt x="207783" y="974729"/>
                </a:moveTo>
                <a:lnTo>
                  <a:pt x="198558" y="1000471"/>
                </a:lnTo>
                <a:lnTo>
                  <a:pt x="213868" y="1018286"/>
                </a:lnTo>
                <a:lnTo>
                  <a:pt x="190626" y="1022604"/>
                </a:lnTo>
                <a:lnTo>
                  <a:pt x="216665" y="1022604"/>
                </a:lnTo>
                <a:lnTo>
                  <a:pt x="207783" y="974729"/>
                </a:lnTo>
                <a:close/>
              </a:path>
              <a:path w="251460" h="1054100">
                <a:moveTo>
                  <a:pt x="26924" y="0"/>
                </a:moveTo>
                <a:lnTo>
                  <a:pt x="0" y="5079"/>
                </a:lnTo>
                <a:lnTo>
                  <a:pt x="180720" y="979715"/>
                </a:lnTo>
                <a:lnTo>
                  <a:pt x="198558" y="1000471"/>
                </a:lnTo>
                <a:lnTo>
                  <a:pt x="207783" y="974729"/>
                </a:lnTo>
                <a:lnTo>
                  <a:pt x="26924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6029833" y="3804284"/>
            <a:ext cx="3314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Calibri"/>
                <a:cs typeface="Calibri"/>
              </a:rPr>
              <a:t>F</a:t>
            </a:r>
            <a:r>
              <a:rPr sz="2400" b="1" baseline="-20833" dirty="0">
                <a:latin typeface="Calibri"/>
                <a:cs typeface="Calibri"/>
              </a:rPr>
              <a:t>B</a:t>
            </a:r>
            <a:endParaRPr sz="2400" baseline="-20833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314697" y="2435097"/>
            <a:ext cx="1587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G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4314697" y="3044393"/>
            <a:ext cx="14160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B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4606797" y="3723513"/>
            <a:ext cx="1657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Calibri"/>
                <a:cs typeface="Calibri"/>
              </a:rPr>
              <a:t>F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747005" y="3897248"/>
            <a:ext cx="140335" cy="2705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00" b="1" dirty="0">
                <a:latin typeface="Calibri"/>
                <a:cs typeface="Calibri"/>
              </a:rPr>
              <a:t>B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4657597" y="1364437"/>
            <a:ext cx="34417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latin typeface="Calibri"/>
                <a:cs typeface="Calibri"/>
              </a:rPr>
              <a:t>F</a:t>
            </a:r>
            <a:r>
              <a:rPr sz="2400" b="1" spc="-15" baseline="-20833" dirty="0">
                <a:latin typeface="Calibri"/>
                <a:cs typeface="Calibri"/>
              </a:rPr>
              <a:t>G</a:t>
            </a:r>
            <a:endParaRPr sz="2400" baseline="-20833">
              <a:latin typeface="Calibri"/>
              <a:cs typeface="Calibri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4221479" y="1947672"/>
            <a:ext cx="609600" cy="1828800"/>
          </a:xfrm>
          <a:custGeom>
            <a:avLst/>
            <a:gdLst/>
            <a:ahLst/>
            <a:cxnLst/>
            <a:rect l="l" t="t" r="r" b="b"/>
            <a:pathLst>
              <a:path w="609600" h="1828800">
                <a:moveTo>
                  <a:pt x="0" y="1828800"/>
                </a:moveTo>
                <a:lnTo>
                  <a:pt x="609600" y="1828800"/>
                </a:lnTo>
                <a:lnTo>
                  <a:pt x="609600" y="0"/>
                </a:lnTo>
                <a:lnTo>
                  <a:pt x="0" y="0"/>
                </a:lnTo>
                <a:lnTo>
                  <a:pt x="0" y="1828800"/>
                </a:lnTo>
                <a:close/>
              </a:path>
            </a:pathLst>
          </a:custGeom>
          <a:ln w="12192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4221479" y="1947672"/>
            <a:ext cx="609600" cy="381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221479" y="1947672"/>
            <a:ext cx="609600" cy="381000"/>
          </a:xfrm>
          <a:custGeom>
            <a:avLst/>
            <a:gdLst/>
            <a:ahLst/>
            <a:cxnLst/>
            <a:rect l="l" t="t" r="r" b="b"/>
            <a:pathLst>
              <a:path w="609600" h="381000">
                <a:moveTo>
                  <a:pt x="0" y="381000"/>
                </a:moveTo>
                <a:lnTo>
                  <a:pt x="609600" y="381000"/>
                </a:lnTo>
                <a:lnTo>
                  <a:pt x="609600" y="0"/>
                </a:lnTo>
                <a:lnTo>
                  <a:pt x="0" y="0"/>
                </a:lnTo>
                <a:lnTo>
                  <a:pt x="0" y="381000"/>
                </a:lnTo>
                <a:close/>
              </a:path>
            </a:pathLst>
          </a:custGeom>
          <a:ln w="12192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520184" y="3084576"/>
            <a:ext cx="88392" cy="8839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520184" y="2779776"/>
            <a:ext cx="88392" cy="8839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4504944" y="3133344"/>
            <a:ext cx="116839" cy="835660"/>
          </a:xfrm>
          <a:custGeom>
            <a:avLst/>
            <a:gdLst/>
            <a:ahLst/>
            <a:cxnLst/>
            <a:rect l="l" t="t" r="r" b="b"/>
            <a:pathLst>
              <a:path w="116839" h="835660">
                <a:moveTo>
                  <a:pt x="58379" y="48309"/>
                </a:moveTo>
                <a:lnTo>
                  <a:pt x="46199" y="69124"/>
                </a:lnTo>
                <a:lnTo>
                  <a:pt x="45719" y="835405"/>
                </a:lnTo>
                <a:lnTo>
                  <a:pt x="70103" y="835405"/>
                </a:lnTo>
                <a:lnTo>
                  <a:pt x="70555" y="114300"/>
                </a:lnTo>
                <a:lnTo>
                  <a:pt x="70467" y="69124"/>
                </a:lnTo>
                <a:lnTo>
                  <a:pt x="58379" y="48309"/>
                </a:lnTo>
                <a:close/>
              </a:path>
              <a:path w="116839" h="835660">
                <a:moveTo>
                  <a:pt x="58419" y="0"/>
                </a:moveTo>
                <a:lnTo>
                  <a:pt x="3230" y="94233"/>
                </a:lnTo>
                <a:lnTo>
                  <a:pt x="0" y="99948"/>
                </a:lnTo>
                <a:lnTo>
                  <a:pt x="1904" y="107441"/>
                </a:lnTo>
                <a:lnTo>
                  <a:pt x="13588" y="114300"/>
                </a:lnTo>
                <a:lnTo>
                  <a:pt x="20954" y="112267"/>
                </a:lnTo>
                <a:lnTo>
                  <a:pt x="46199" y="69124"/>
                </a:lnTo>
                <a:lnTo>
                  <a:pt x="46227" y="24129"/>
                </a:lnTo>
                <a:lnTo>
                  <a:pt x="72468" y="24129"/>
                </a:lnTo>
                <a:lnTo>
                  <a:pt x="58419" y="0"/>
                </a:lnTo>
                <a:close/>
              </a:path>
              <a:path w="116839" h="835660">
                <a:moveTo>
                  <a:pt x="72468" y="24129"/>
                </a:moveTo>
                <a:lnTo>
                  <a:pt x="70611" y="24129"/>
                </a:lnTo>
                <a:lnTo>
                  <a:pt x="70583" y="69324"/>
                </a:lnTo>
                <a:lnTo>
                  <a:pt x="92201" y="106552"/>
                </a:lnTo>
                <a:lnTo>
                  <a:pt x="95630" y="112267"/>
                </a:lnTo>
                <a:lnTo>
                  <a:pt x="103123" y="114300"/>
                </a:lnTo>
                <a:lnTo>
                  <a:pt x="114680" y="107568"/>
                </a:lnTo>
                <a:lnTo>
                  <a:pt x="116712" y="100075"/>
                </a:lnTo>
                <a:lnTo>
                  <a:pt x="113210" y="94106"/>
                </a:lnTo>
                <a:lnTo>
                  <a:pt x="72468" y="24129"/>
                </a:lnTo>
                <a:close/>
              </a:path>
              <a:path w="116839" h="835660">
                <a:moveTo>
                  <a:pt x="70608" y="30225"/>
                </a:moveTo>
                <a:lnTo>
                  <a:pt x="68960" y="30225"/>
                </a:lnTo>
                <a:lnTo>
                  <a:pt x="58379" y="48309"/>
                </a:lnTo>
                <a:lnTo>
                  <a:pt x="70583" y="69324"/>
                </a:lnTo>
                <a:lnTo>
                  <a:pt x="70608" y="30225"/>
                </a:lnTo>
                <a:close/>
              </a:path>
              <a:path w="116839" h="835660">
                <a:moveTo>
                  <a:pt x="70611" y="24129"/>
                </a:moveTo>
                <a:lnTo>
                  <a:pt x="46227" y="24129"/>
                </a:lnTo>
                <a:lnTo>
                  <a:pt x="46199" y="69124"/>
                </a:lnTo>
                <a:lnTo>
                  <a:pt x="58379" y="48309"/>
                </a:lnTo>
                <a:lnTo>
                  <a:pt x="47878" y="30225"/>
                </a:lnTo>
                <a:lnTo>
                  <a:pt x="70608" y="30225"/>
                </a:lnTo>
                <a:lnTo>
                  <a:pt x="70611" y="24129"/>
                </a:lnTo>
                <a:close/>
              </a:path>
              <a:path w="116839" h="835660">
                <a:moveTo>
                  <a:pt x="68960" y="30225"/>
                </a:moveTo>
                <a:lnTo>
                  <a:pt x="47878" y="30225"/>
                </a:lnTo>
                <a:lnTo>
                  <a:pt x="58379" y="48309"/>
                </a:lnTo>
                <a:lnTo>
                  <a:pt x="68960" y="30225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4485640" y="1580133"/>
            <a:ext cx="127635" cy="1230630"/>
          </a:xfrm>
          <a:custGeom>
            <a:avLst/>
            <a:gdLst/>
            <a:ahLst/>
            <a:cxnLst/>
            <a:rect l="l" t="t" r="r" b="b"/>
            <a:pathLst>
              <a:path w="127635" h="1230630">
                <a:moveTo>
                  <a:pt x="14986" y="1106424"/>
                </a:moveTo>
                <a:lnTo>
                  <a:pt x="2032" y="1114298"/>
                </a:lnTo>
                <a:lnTo>
                  <a:pt x="0" y="1122806"/>
                </a:lnTo>
                <a:lnTo>
                  <a:pt x="65659" y="1230629"/>
                </a:lnTo>
                <a:lnTo>
                  <a:pt x="80702" y="1203705"/>
                </a:lnTo>
                <a:lnTo>
                  <a:pt x="51435" y="1203705"/>
                </a:lnTo>
                <a:lnTo>
                  <a:pt x="50466" y="1152997"/>
                </a:lnTo>
                <a:lnTo>
                  <a:pt x="23368" y="1108455"/>
                </a:lnTo>
                <a:lnTo>
                  <a:pt x="14986" y="1106424"/>
                </a:lnTo>
                <a:close/>
              </a:path>
              <a:path w="127635" h="1230630">
                <a:moveTo>
                  <a:pt x="50466" y="1152997"/>
                </a:moveTo>
                <a:lnTo>
                  <a:pt x="51435" y="1203705"/>
                </a:lnTo>
                <a:lnTo>
                  <a:pt x="78867" y="1203198"/>
                </a:lnTo>
                <a:lnTo>
                  <a:pt x="78743" y="1196720"/>
                </a:lnTo>
                <a:lnTo>
                  <a:pt x="53212" y="1196720"/>
                </a:lnTo>
                <a:lnTo>
                  <a:pt x="64617" y="1176257"/>
                </a:lnTo>
                <a:lnTo>
                  <a:pt x="50466" y="1152997"/>
                </a:lnTo>
                <a:close/>
              </a:path>
              <a:path w="127635" h="1230630">
                <a:moveTo>
                  <a:pt x="111633" y="1104645"/>
                </a:moveTo>
                <a:lnTo>
                  <a:pt x="103250" y="1106931"/>
                </a:lnTo>
                <a:lnTo>
                  <a:pt x="77897" y="1152427"/>
                </a:lnTo>
                <a:lnTo>
                  <a:pt x="78867" y="1203198"/>
                </a:lnTo>
                <a:lnTo>
                  <a:pt x="51435" y="1203705"/>
                </a:lnTo>
                <a:lnTo>
                  <a:pt x="80702" y="1203705"/>
                </a:lnTo>
                <a:lnTo>
                  <a:pt x="127254" y="1120393"/>
                </a:lnTo>
                <a:lnTo>
                  <a:pt x="124840" y="1112012"/>
                </a:lnTo>
                <a:lnTo>
                  <a:pt x="111633" y="1104645"/>
                </a:lnTo>
                <a:close/>
              </a:path>
              <a:path w="127635" h="1230630">
                <a:moveTo>
                  <a:pt x="64617" y="1176257"/>
                </a:moveTo>
                <a:lnTo>
                  <a:pt x="53212" y="1196720"/>
                </a:lnTo>
                <a:lnTo>
                  <a:pt x="76835" y="1196339"/>
                </a:lnTo>
                <a:lnTo>
                  <a:pt x="64617" y="1176257"/>
                </a:lnTo>
                <a:close/>
              </a:path>
              <a:path w="127635" h="1230630">
                <a:moveTo>
                  <a:pt x="77897" y="1152427"/>
                </a:moveTo>
                <a:lnTo>
                  <a:pt x="64617" y="1176257"/>
                </a:lnTo>
                <a:lnTo>
                  <a:pt x="76835" y="1196339"/>
                </a:lnTo>
                <a:lnTo>
                  <a:pt x="53212" y="1196720"/>
                </a:lnTo>
                <a:lnTo>
                  <a:pt x="78743" y="1196720"/>
                </a:lnTo>
                <a:lnTo>
                  <a:pt x="77897" y="1152427"/>
                </a:lnTo>
                <a:close/>
              </a:path>
              <a:path w="127635" h="1230630">
                <a:moveTo>
                  <a:pt x="55880" y="0"/>
                </a:moveTo>
                <a:lnTo>
                  <a:pt x="28448" y="507"/>
                </a:lnTo>
                <a:lnTo>
                  <a:pt x="50466" y="1152997"/>
                </a:lnTo>
                <a:lnTo>
                  <a:pt x="64617" y="1176257"/>
                </a:lnTo>
                <a:lnTo>
                  <a:pt x="77897" y="1152427"/>
                </a:lnTo>
                <a:lnTo>
                  <a:pt x="5588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 txBox="1"/>
          <p:nvPr/>
        </p:nvSpPr>
        <p:spPr>
          <a:xfrm>
            <a:off x="6207378" y="2587497"/>
            <a:ext cx="1714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G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6131178" y="3273678"/>
            <a:ext cx="1536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B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2587244" y="1440637"/>
            <a:ext cx="3951604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100"/>
              </a:spcBef>
              <a:tabLst>
                <a:tab pos="3632200" algn="l"/>
              </a:tabLst>
            </a:pPr>
            <a:r>
              <a:rPr sz="2400" b="1" dirty="0">
                <a:latin typeface="Calibri"/>
                <a:cs typeface="Calibri"/>
              </a:rPr>
              <a:t>F</a:t>
            </a:r>
            <a:r>
              <a:rPr sz="2400" b="1" baseline="-20833" dirty="0">
                <a:latin typeface="Calibri"/>
                <a:cs typeface="Calibri"/>
              </a:rPr>
              <a:t>B	</a:t>
            </a:r>
            <a:r>
              <a:rPr sz="2400" b="1" spc="-10" dirty="0">
                <a:latin typeface="Calibri"/>
                <a:cs typeface="Calibri"/>
              </a:rPr>
              <a:t>F</a:t>
            </a:r>
            <a:r>
              <a:rPr sz="2400" b="1" spc="-15" baseline="-20833" dirty="0">
                <a:latin typeface="Calibri"/>
                <a:cs typeface="Calibri"/>
              </a:rPr>
              <a:t>G</a:t>
            </a:r>
            <a:endParaRPr sz="2400" baseline="-20833">
              <a:latin typeface="Calibri"/>
              <a:cs typeface="Calibri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5236971" y="2035682"/>
            <a:ext cx="1628139" cy="1803400"/>
          </a:xfrm>
          <a:custGeom>
            <a:avLst/>
            <a:gdLst/>
            <a:ahLst/>
            <a:cxnLst/>
            <a:rect l="l" t="t" r="r" b="b"/>
            <a:pathLst>
              <a:path w="1628140" h="1803400">
                <a:moveTo>
                  <a:pt x="472693" y="1802891"/>
                </a:moveTo>
                <a:lnTo>
                  <a:pt x="0" y="1417954"/>
                </a:lnTo>
                <a:lnTo>
                  <a:pt x="1155064" y="0"/>
                </a:lnTo>
                <a:lnTo>
                  <a:pt x="1627631" y="384937"/>
                </a:lnTo>
                <a:lnTo>
                  <a:pt x="472693" y="1802891"/>
                </a:lnTo>
                <a:close/>
              </a:path>
            </a:pathLst>
          </a:custGeom>
          <a:ln w="12700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6151753" y="2035048"/>
            <a:ext cx="713231" cy="680465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6151753" y="2035048"/>
            <a:ext cx="713740" cy="680720"/>
          </a:xfrm>
          <a:custGeom>
            <a:avLst/>
            <a:gdLst/>
            <a:ahLst/>
            <a:cxnLst/>
            <a:rect l="l" t="t" r="r" b="b"/>
            <a:pathLst>
              <a:path w="713740" h="680719">
                <a:moveTo>
                  <a:pt x="472694" y="680465"/>
                </a:moveTo>
                <a:lnTo>
                  <a:pt x="0" y="295401"/>
                </a:lnTo>
                <a:lnTo>
                  <a:pt x="240664" y="0"/>
                </a:lnTo>
                <a:lnTo>
                  <a:pt x="713231" y="385063"/>
                </a:lnTo>
                <a:lnTo>
                  <a:pt x="472694" y="680465"/>
                </a:lnTo>
                <a:close/>
              </a:path>
            </a:pathLst>
          </a:custGeom>
          <a:ln w="12700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815584" y="3172967"/>
            <a:ext cx="88392" cy="88392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044184" y="2855976"/>
            <a:ext cx="88392" cy="8839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5839967" y="3255264"/>
            <a:ext cx="116839" cy="835660"/>
          </a:xfrm>
          <a:custGeom>
            <a:avLst/>
            <a:gdLst/>
            <a:ahLst/>
            <a:cxnLst/>
            <a:rect l="l" t="t" r="r" b="b"/>
            <a:pathLst>
              <a:path w="116839" h="835660">
                <a:moveTo>
                  <a:pt x="58379" y="48309"/>
                </a:moveTo>
                <a:lnTo>
                  <a:pt x="46199" y="69124"/>
                </a:lnTo>
                <a:lnTo>
                  <a:pt x="45720" y="835406"/>
                </a:lnTo>
                <a:lnTo>
                  <a:pt x="70104" y="835406"/>
                </a:lnTo>
                <a:lnTo>
                  <a:pt x="70555" y="114300"/>
                </a:lnTo>
                <a:lnTo>
                  <a:pt x="70467" y="69124"/>
                </a:lnTo>
                <a:lnTo>
                  <a:pt x="58379" y="48309"/>
                </a:lnTo>
                <a:close/>
              </a:path>
              <a:path w="116839" h="835660">
                <a:moveTo>
                  <a:pt x="58420" y="0"/>
                </a:moveTo>
                <a:lnTo>
                  <a:pt x="3230" y="94234"/>
                </a:lnTo>
                <a:lnTo>
                  <a:pt x="0" y="99949"/>
                </a:lnTo>
                <a:lnTo>
                  <a:pt x="1905" y="107441"/>
                </a:lnTo>
                <a:lnTo>
                  <a:pt x="13589" y="114300"/>
                </a:lnTo>
                <a:lnTo>
                  <a:pt x="20955" y="112268"/>
                </a:lnTo>
                <a:lnTo>
                  <a:pt x="46199" y="69124"/>
                </a:lnTo>
                <a:lnTo>
                  <a:pt x="46228" y="24130"/>
                </a:lnTo>
                <a:lnTo>
                  <a:pt x="72468" y="24130"/>
                </a:lnTo>
                <a:lnTo>
                  <a:pt x="58420" y="0"/>
                </a:lnTo>
                <a:close/>
              </a:path>
              <a:path w="116839" h="835660">
                <a:moveTo>
                  <a:pt x="72468" y="24130"/>
                </a:moveTo>
                <a:lnTo>
                  <a:pt x="70612" y="24130"/>
                </a:lnTo>
                <a:lnTo>
                  <a:pt x="70583" y="69324"/>
                </a:lnTo>
                <a:lnTo>
                  <a:pt x="92202" y="106552"/>
                </a:lnTo>
                <a:lnTo>
                  <a:pt x="95631" y="112268"/>
                </a:lnTo>
                <a:lnTo>
                  <a:pt x="103124" y="114300"/>
                </a:lnTo>
                <a:lnTo>
                  <a:pt x="114681" y="107569"/>
                </a:lnTo>
                <a:lnTo>
                  <a:pt x="116712" y="100075"/>
                </a:lnTo>
                <a:lnTo>
                  <a:pt x="113210" y="94107"/>
                </a:lnTo>
                <a:lnTo>
                  <a:pt x="72468" y="24130"/>
                </a:lnTo>
                <a:close/>
              </a:path>
              <a:path w="116839" h="835660">
                <a:moveTo>
                  <a:pt x="70608" y="30225"/>
                </a:moveTo>
                <a:lnTo>
                  <a:pt x="68961" y="30225"/>
                </a:lnTo>
                <a:lnTo>
                  <a:pt x="58379" y="48309"/>
                </a:lnTo>
                <a:lnTo>
                  <a:pt x="70583" y="69324"/>
                </a:lnTo>
                <a:lnTo>
                  <a:pt x="70608" y="30225"/>
                </a:lnTo>
                <a:close/>
              </a:path>
              <a:path w="116839" h="835660">
                <a:moveTo>
                  <a:pt x="70612" y="24130"/>
                </a:moveTo>
                <a:lnTo>
                  <a:pt x="46228" y="24130"/>
                </a:lnTo>
                <a:lnTo>
                  <a:pt x="46199" y="69124"/>
                </a:lnTo>
                <a:lnTo>
                  <a:pt x="58379" y="48309"/>
                </a:lnTo>
                <a:lnTo>
                  <a:pt x="47879" y="30225"/>
                </a:lnTo>
                <a:lnTo>
                  <a:pt x="70608" y="30225"/>
                </a:lnTo>
                <a:lnTo>
                  <a:pt x="70612" y="24130"/>
                </a:lnTo>
                <a:close/>
              </a:path>
              <a:path w="116839" h="835660">
                <a:moveTo>
                  <a:pt x="68961" y="30225"/>
                </a:moveTo>
                <a:lnTo>
                  <a:pt x="47879" y="30225"/>
                </a:lnTo>
                <a:lnTo>
                  <a:pt x="58379" y="48309"/>
                </a:lnTo>
                <a:lnTo>
                  <a:pt x="68961" y="30225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6009640" y="1656333"/>
            <a:ext cx="127635" cy="1230630"/>
          </a:xfrm>
          <a:custGeom>
            <a:avLst/>
            <a:gdLst/>
            <a:ahLst/>
            <a:cxnLst/>
            <a:rect l="l" t="t" r="r" b="b"/>
            <a:pathLst>
              <a:path w="127635" h="1230630">
                <a:moveTo>
                  <a:pt x="14986" y="1106424"/>
                </a:moveTo>
                <a:lnTo>
                  <a:pt x="2032" y="1114298"/>
                </a:lnTo>
                <a:lnTo>
                  <a:pt x="0" y="1122806"/>
                </a:lnTo>
                <a:lnTo>
                  <a:pt x="65659" y="1230629"/>
                </a:lnTo>
                <a:lnTo>
                  <a:pt x="80702" y="1203705"/>
                </a:lnTo>
                <a:lnTo>
                  <a:pt x="51435" y="1203705"/>
                </a:lnTo>
                <a:lnTo>
                  <a:pt x="50466" y="1152997"/>
                </a:lnTo>
                <a:lnTo>
                  <a:pt x="23368" y="1108455"/>
                </a:lnTo>
                <a:lnTo>
                  <a:pt x="14986" y="1106424"/>
                </a:lnTo>
                <a:close/>
              </a:path>
              <a:path w="127635" h="1230630">
                <a:moveTo>
                  <a:pt x="50466" y="1152997"/>
                </a:moveTo>
                <a:lnTo>
                  <a:pt x="51435" y="1203705"/>
                </a:lnTo>
                <a:lnTo>
                  <a:pt x="78867" y="1203198"/>
                </a:lnTo>
                <a:lnTo>
                  <a:pt x="78743" y="1196720"/>
                </a:lnTo>
                <a:lnTo>
                  <a:pt x="53212" y="1196720"/>
                </a:lnTo>
                <a:lnTo>
                  <a:pt x="64617" y="1176257"/>
                </a:lnTo>
                <a:lnTo>
                  <a:pt x="50466" y="1152997"/>
                </a:lnTo>
                <a:close/>
              </a:path>
              <a:path w="127635" h="1230630">
                <a:moveTo>
                  <a:pt x="111633" y="1104645"/>
                </a:moveTo>
                <a:lnTo>
                  <a:pt x="103250" y="1106931"/>
                </a:lnTo>
                <a:lnTo>
                  <a:pt x="77897" y="1152427"/>
                </a:lnTo>
                <a:lnTo>
                  <a:pt x="78867" y="1203198"/>
                </a:lnTo>
                <a:lnTo>
                  <a:pt x="51435" y="1203705"/>
                </a:lnTo>
                <a:lnTo>
                  <a:pt x="80702" y="1203705"/>
                </a:lnTo>
                <a:lnTo>
                  <a:pt x="127254" y="1120393"/>
                </a:lnTo>
                <a:lnTo>
                  <a:pt x="124840" y="1112012"/>
                </a:lnTo>
                <a:lnTo>
                  <a:pt x="111633" y="1104645"/>
                </a:lnTo>
                <a:close/>
              </a:path>
              <a:path w="127635" h="1230630">
                <a:moveTo>
                  <a:pt x="64617" y="1176257"/>
                </a:moveTo>
                <a:lnTo>
                  <a:pt x="53212" y="1196720"/>
                </a:lnTo>
                <a:lnTo>
                  <a:pt x="76835" y="1196339"/>
                </a:lnTo>
                <a:lnTo>
                  <a:pt x="64617" y="1176257"/>
                </a:lnTo>
                <a:close/>
              </a:path>
              <a:path w="127635" h="1230630">
                <a:moveTo>
                  <a:pt x="77897" y="1152427"/>
                </a:moveTo>
                <a:lnTo>
                  <a:pt x="64617" y="1176257"/>
                </a:lnTo>
                <a:lnTo>
                  <a:pt x="76835" y="1196339"/>
                </a:lnTo>
                <a:lnTo>
                  <a:pt x="53212" y="1196720"/>
                </a:lnTo>
                <a:lnTo>
                  <a:pt x="78743" y="1196720"/>
                </a:lnTo>
                <a:lnTo>
                  <a:pt x="77897" y="1152427"/>
                </a:lnTo>
                <a:close/>
              </a:path>
              <a:path w="127635" h="1230630">
                <a:moveTo>
                  <a:pt x="55880" y="0"/>
                </a:moveTo>
                <a:lnTo>
                  <a:pt x="28448" y="507"/>
                </a:lnTo>
                <a:lnTo>
                  <a:pt x="50466" y="1152997"/>
                </a:lnTo>
                <a:lnTo>
                  <a:pt x="64617" y="1176257"/>
                </a:lnTo>
                <a:lnTo>
                  <a:pt x="77897" y="1152427"/>
                </a:lnTo>
                <a:lnTo>
                  <a:pt x="5588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498080" y="1959864"/>
            <a:ext cx="1298575" cy="1295400"/>
          </a:xfrm>
          <a:custGeom>
            <a:avLst/>
            <a:gdLst/>
            <a:ahLst/>
            <a:cxnLst/>
            <a:rect l="l" t="t" r="r" b="b"/>
            <a:pathLst>
              <a:path w="1298575" h="1295400">
                <a:moveTo>
                  <a:pt x="0" y="647700"/>
                </a:moveTo>
                <a:lnTo>
                  <a:pt x="1780" y="599355"/>
                </a:lnTo>
                <a:lnTo>
                  <a:pt x="7040" y="551977"/>
                </a:lnTo>
                <a:lnTo>
                  <a:pt x="15651" y="505690"/>
                </a:lnTo>
                <a:lnTo>
                  <a:pt x="27490" y="460619"/>
                </a:lnTo>
                <a:lnTo>
                  <a:pt x="42430" y="416889"/>
                </a:lnTo>
                <a:lnTo>
                  <a:pt x="60346" y="374626"/>
                </a:lnTo>
                <a:lnTo>
                  <a:pt x="81112" y="333955"/>
                </a:lnTo>
                <a:lnTo>
                  <a:pt x="104602" y="295001"/>
                </a:lnTo>
                <a:lnTo>
                  <a:pt x="130692" y="257888"/>
                </a:lnTo>
                <a:lnTo>
                  <a:pt x="159255" y="222743"/>
                </a:lnTo>
                <a:lnTo>
                  <a:pt x="190166" y="189690"/>
                </a:lnTo>
                <a:lnTo>
                  <a:pt x="223299" y="158854"/>
                </a:lnTo>
                <a:lnTo>
                  <a:pt x="258529" y="130362"/>
                </a:lnTo>
                <a:lnTo>
                  <a:pt x="295730" y="104337"/>
                </a:lnTo>
                <a:lnTo>
                  <a:pt x="334776" y="80905"/>
                </a:lnTo>
                <a:lnTo>
                  <a:pt x="375542" y="60191"/>
                </a:lnTo>
                <a:lnTo>
                  <a:pt x="417903" y="42321"/>
                </a:lnTo>
                <a:lnTo>
                  <a:pt x="461732" y="27419"/>
                </a:lnTo>
                <a:lnTo>
                  <a:pt x="506904" y="15611"/>
                </a:lnTo>
                <a:lnTo>
                  <a:pt x="553294" y="7021"/>
                </a:lnTo>
                <a:lnTo>
                  <a:pt x="600776" y="1776"/>
                </a:lnTo>
                <a:lnTo>
                  <a:pt x="649224" y="0"/>
                </a:lnTo>
                <a:lnTo>
                  <a:pt x="697671" y="1776"/>
                </a:lnTo>
                <a:lnTo>
                  <a:pt x="745153" y="7021"/>
                </a:lnTo>
                <a:lnTo>
                  <a:pt x="791543" y="15611"/>
                </a:lnTo>
                <a:lnTo>
                  <a:pt x="836715" y="27419"/>
                </a:lnTo>
                <a:lnTo>
                  <a:pt x="880544" y="42321"/>
                </a:lnTo>
                <a:lnTo>
                  <a:pt x="922905" y="60191"/>
                </a:lnTo>
                <a:lnTo>
                  <a:pt x="963671" y="80905"/>
                </a:lnTo>
                <a:lnTo>
                  <a:pt x="1002717" y="104337"/>
                </a:lnTo>
                <a:lnTo>
                  <a:pt x="1039918" y="130362"/>
                </a:lnTo>
                <a:lnTo>
                  <a:pt x="1075148" y="158854"/>
                </a:lnTo>
                <a:lnTo>
                  <a:pt x="1108281" y="189690"/>
                </a:lnTo>
                <a:lnTo>
                  <a:pt x="1139192" y="222743"/>
                </a:lnTo>
                <a:lnTo>
                  <a:pt x="1167755" y="257888"/>
                </a:lnTo>
                <a:lnTo>
                  <a:pt x="1193845" y="295001"/>
                </a:lnTo>
                <a:lnTo>
                  <a:pt x="1217335" y="333955"/>
                </a:lnTo>
                <a:lnTo>
                  <a:pt x="1238101" y="374626"/>
                </a:lnTo>
                <a:lnTo>
                  <a:pt x="1256017" y="416889"/>
                </a:lnTo>
                <a:lnTo>
                  <a:pt x="1270957" y="460619"/>
                </a:lnTo>
                <a:lnTo>
                  <a:pt x="1282796" y="505690"/>
                </a:lnTo>
                <a:lnTo>
                  <a:pt x="1291407" y="551977"/>
                </a:lnTo>
                <a:lnTo>
                  <a:pt x="1296667" y="599355"/>
                </a:lnTo>
                <a:lnTo>
                  <a:pt x="1298448" y="647700"/>
                </a:lnTo>
                <a:lnTo>
                  <a:pt x="1296667" y="696044"/>
                </a:lnTo>
                <a:lnTo>
                  <a:pt x="1291407" y="743422"/>
                </a:lnTo>
                <a:lnTo>
                  <a:pt x="1282796" y="789709"/>
                </a:lnTo>
                <a:lnTo>
                  <a:pt x="1270957" y="834780"/>
                </a:lnTo>
                <a:lnTo>
                  <a:pt x="1256017" y="878510"/>
                </a:lnTo>
                <a:lnTo>
                  <a:pt x="1238101" y="920773"/>
                </a:lnTo>
                <a:lnTo>
                  <a:pt x="1217335" y="961444"/>
                </a:lnTo>
                <a:lnTo>
                  <a:pt x="1193845" y="1000398"/>
                </a:lnTo>
                <a:lnTo>
                  <a:pt x="1167755" y="1037511"/>
                </a:lnTo>
                <a:lnTo>
                  <a:pt x="1139192" y="1072656"/>
                </a:lnTo>
                <a:lnTo>
                  <a:pt x="1108281" y="1105709"/>
                </a:lnTo>
                <a:lnTo>
                  <a:pt x="1075148" y="1136545"/>
                </a:lnTo>
                <a:lnTo>
                  <a:pt x="1039918" y="1165037"/>
                </a:lnTo>
                <a:lnTo>
                  <a:pt x="1002717" y="1191062"/>
                </a:lnTo>
                <a:lnTo>
                  <a:pt x="963671" y="1214494"/>
                </a:lnTo>
                <a:lnTo>
                  <a:pt x="922905" y="1235208"/>
                </a:lnTo>
                <a:lnTo>
                  <a:pt x="880544" y="1253078"/>
                </a:lnTo>
                <a:lnTo>
                  <a:pt x="836715" y="1267980"/>
                </a:lnTo>
                <a:lnTo>
                  <a:pt x="791543" y="1279788"/>
                </a:lnTo>
                <a:lnTo>
                  <a:pt x="745153" y="1288378"/>
                </a:lnTo>
                <a:lnTo>
                  <a:pt x="697671" y="1293623"/>
                </a:lnTo>
                <a:lnTo>
                  <a:pt x="649224" y="1295400"/>
                </a:lnTo>
                <a:lnTo>
                  <a:pt x="600776" y="1293623"/>
                </a:lnTo>
                <a:lnTo>
                  <a:pt x="553294" y="1288378"/>
                </a:lnTo>
                <a:lnTo>
                  <a:pt x="506904" y="1279788"/>
                </a:lnTo>
                <a:lnTo>
                  <a:pt x="461732" y="1267980"/>
                </a:lnTo>
                <a:lnTo>
                  <a:pt x="417903" y="1253078"/>
                </a:lnTo>
                <a:lnTo>
                  <a:pt x="375542" y="1235208"/>
                </a:lnTo>
                <a:lnTo>
                  <a:pt x="334776" y="1214494"/>
                </a:lnTo>
                <a:lnTo>
                  <a:pt x="295730" y="1191062"/>
                </a:lnTo>
                <a:lnTo>
                  <a:pt x="258529" y="1165037"/>
                </a:lnTo>
                <a:lnTo>
                  <a:pt x="223299" y="1136545"/>
                </a:lnTo>
                <a:lnTo>
                  <a:pt x="190166" y="1105709"/>
                </a:lnTo>
                <a:lnTo>
                  <a:pt x="159255" y="1072656"/>
                </a:lnTo>
                <a:lnTo>
                  <a:pt x="130692" y="1037511"/>
                </a:lnTo>
                <a:lnTo>
                  <a:pt x="104602" y="1000398"/>
                </a:lnTo>
                <a:lnTo>
                  <a:pt x="81112" y="961444"/>
                </a:lnTo>
                <a:lnTo>
                  <a:pt x="60346" y="920773"/>
                </a:lnTo>
                <a:lnTo>
                  <a:pt x="42430" y="878510"/>
                </a:lnTo>
                <a:lnTo>
                  <a:pt x="27490" y="834780"/>
                </a:lnTo>
                <a:lnTo>
                  <a:pt x="15651" y="789709"/>
                </a:lnTo>
                <a:lnTo>
                  <a:pt x="7040" y="743422"/>
                </a:lnTo>
                <a:lnTo>
                  <a:pt x="1780" y="696044"/>
                </a:lnTo>
                <a:lnTo>
                  <a:pt x="0" y="647700"/>
                </a:lnTo>
                <a:close/>
              </a:path>
            </a:pathLst>
          </a:custGeom>
          <a:ln w="12192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8065007" y="2526792"/>
            <a:ext cx="164592" cy="164592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8147304" y="1959864"/>
            <a:ext cx="1905" cy="1295400"/>
          </a:xfrm>
          <a:custGeom>
            <a:avLst/>
            <a:gdLst/>
            <a:ahLst/>
            <a:cxnLst/>
            <a:rect l="l" t="t" r="r" b="b"/>
            <a:pathLst>
              <a:path w="1904" h="1295400">
                <a:moveTo>
                  <a:pt x="0" y="0"/>
                </a:moveTo>
                <a:lnTo>
                  <a:pt x="1650" y="1295400"/>
                </a:lnTo>
              </a:path>
            </a:pathLst>
          </a:custGeom>
          <a:ln w="6095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498080" y="2606039"/>
            <a:ext cx="1298575" cy="1905"/>
          </a:xfrm>
          <a:custGeom>
            <a:avLst/>
            <a:gdLst/>
            <a:ahLst/>
            <a:cxnLst/>
            <a:rect l="l" t="t" r="r" b="b"/>
            <a:pathLst>
              <a:path w="1298575" h="1905">
                <a:moveTo>
                  <a:pt x="0" y="1650"/>
                </a:moveTo>
                <a:lnTo>
                  <a:pt x="1298448" y="0"/>
                </a:lnTo>
              </a:path>
            </a:pathLst>
          </a:custGeom>
          <a:ln w="6095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 txBox="1"/>
          <p:nvPr/>
        </p:nvSpPr>
        <p:spPr>
          <a:xfrm>
            <a:off x="8269351" y="1519885"/>
            <a:ext cx="51879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B =</a:t>
            </a:r>
            <a:r>
              <a:rPr sz="1800" b="1" spc="-8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G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9" name="object 59"/>
          <p:cNvSpPr/>
          <p:nvPr/>
        </p:nvSpPr>
        <p:spPr>
          <a:xfrm>
            <a:off x="487680" y="4093464"/>
            <a:ext cx="2438400" cy="381000"/>
          </a:xfrm>
          <a:custGeom>
            <a:avLst/>
            <a:gdLst/>
            <a:ahLst/>
            <a:cxnLst/>
            <a:rect l="l" t="t" r="r" b="b"/>
            <a:pathLst>
              <a:path w="2438400" h="381000">
                <a:moveTo>
                  <a:pt x="2438400" y="0"/>
                </a:moveTo>
                <a:lnTo>
                  <a:pt x="2435903" y="74128"/>
                </a:lnTo>
                <a:lnTo>
                  <a:pt x="2429097" y="134683"/>
                </a:lnTo>
                <a:lnTo>
                  <a:pt x="2419004" y="175521"/>
                </a:lnTo>
                <a:lnTo>
                  <a:pt x="2406650" y="190500"/>
                </a:lnTo>
                <a:lnTo>
                  <a:pt x="1250950" y="190500"/>
                </a:lnTo>
                <a:lnTo>
                  <a:pt x="1238595" y="205478"/>
                </a:lnTo>
                <a:lnTo>
                  <a:pt x="1228502" y="246316"/>
                </a:lnTo>
                <a:lnTo>
                  <a:pt x="1221696" y="306871"/>
                </a:lnTo>
                <a:lnTo>
                  <a:pt x="1219200" y="381000"/>
                </a:lnTo>
                <a:lnTo>
                  <a:pt x="1216703" y="306871"/>
                </a:lnTo>
                <a:lnTo>
                  <a:pt x="1209897" y="246316"/>
                </a:lnTo>
                <a:lnTo>
                  <a:pt x="1199804" y="205478"/>
                </a:lnTo>
                <a:lnTo>
                  <a:pt x="1187450" y="190500"/>
                </a:lnTo>
                <a:lnTo>
                  <a:pt x="31750" y="190500"/>
                </a:lnTo>
                <a:lnTo>
                  <a:pt x="19389" y="175521"/>
                </a:lnTo>
                <a:lnTo>
                  <a:pt x="9297" y="134683"/>
                </a:lnTo>
                <a:lnTo>
                  <a:pt x="2494" y="74128"/>
                </a:lnTo>
                <a:lnTo>
                  <a:pt x="0" y="0"/>
                </a:lnTo>
              </a:path>
            </a:pathLst>
          </a:custGeom>
          <a:ln w="24384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106679" y="4550663"/>
            <a:ext cx="3657600" cy="2307590"/>
          </a:xfrm>
          <a:custGeom>
            <a:avLst/>
            <a:gdLst/>
            <a:ahLst/>
            <a:cxnLst/>
            <a:rect l="l" t="t" r="r" b="b"/>
            <a:pathLst>
              <a:path w="3657600" h="2307590">
                <a:moveTo>
                  <a:pt x="0" y="2307336"/>
                </a:moveTo>
                <a:lnTo>
                  <a:pt x="3657600" y="2307336"/>
                </a:lnTo>
                <a:lnTo>
                  <a:pt x="3657600" y="0"/>
                </a:lnTo>
                <a:lnTo>
                  <a:pt x="0" y="0"/>
                </a:lnTo>
                <a:lnTo>
                  <a:pt x="0" y="2307336"/>
                </a:lnTo>
                <a:close/>
              </a:path>
            </a:pathLst>
          </a:custGeom>
          <a:solidFill>
            <a:srgbClr val="FFE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 txBox="1"/>
          <p:nvPr/>
        </p:nvSpPr>
        <p:spPr>
          <a:xfrm>
            <a:off x="186334" y="4569714"/>
            <a:ext cx="3389629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6055" indent="-17399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186690" algn="l"/>
              </a:tabLst>
            </a:pPr>
            <a:r>
              <a:rPr sz="1800" b="1" spc="-15" dirty="0">
                <a:latin typeface="Calibri"/>
                <a:cs typeface="Calibri"/>
              </a:rPr>
              <a:t>BENDA</a:t>
            </a:r>
            <a:r>
              <a:rPr sz="1800" b="1" spc="5" dirty="0">
                <a:latin typeface="Calibri"/>
                <a:cs typeface="Calibri"/>
              </a:rPr>
              <a:t> </a:t>
            </a:r>
            <a:r>
              <a:rPr sz="1800" b="1" spc="-35" dirty="0">
                <a:latin typeface="Calibri"/>
                <a:cs typeface="Calibri"/>
              </a:rPr>
              <a:t>STABIL</a:t>
            </a:r>
            <a:endParaRPr sz="1800">
              <a:latin typeface="Calibri"/>
              <a:cs typeface="Calibri"/>
            </a:endParaRPr>
          </a:p>
          <a:p>
            <a:pPr marL="186055" indent="-173990">
              <a:lnSpc>
                <a:spcPct val="100000"/>
              </a:lnSpc>
              <a:buFont typeface="Arial"/>
              <a:buChar char="•"/>
              <a:tabLst>
                <a:tab pos="186690" algn="l"/>
              </a:tabLst>
            </a:pPr>
            <a:r>
              <a:rPr sz="1800" b="1" spc="-10" dirty="0">
                <a:latin typeface="Calibri"/>
                <a:cs typeface="Calibri"/>
              </a:rPr>
              <a:t>Pusat </a:t>
            </a:r>
            <a:r>
              <a:rPr sz="1800" b="1" spc="-20" dirty="0">
                <a:latin typeface="Calibri"/>
                <a:cs typeface="Calibri"/>
              </a:rPr>
              <a:t>berat </a:t>
            </a:r>
            <a:r>
              <a:rPr sz="1800" b="1" dirty="0">
                <a:latin typeface="Calibri"/>
                <a:cs typeface="Calibri"/>
              </a:rPr>
              <a:t>G </a:t>
            </a:r>
            <a:r>
              <a:rPr sz="1800" b="1" spc="-10" dirty="0">
                <a:latin typeface="Calibri"/>
                <a:cs typeface="Calibri"/>
              </a:rPr>
              <a:t>dibawah</a:t>
            </a:r>
            <a:r>
              <a:rPr sz="1800" b="1" spc="5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pusat</a:t>
            </a:r>
            <a:endParaRPr sz="1800">
              <a:latin typeface="Calibri"/>
              <a:cs typeface="Calibri"/>
            </a:endParaRPr>
          </a:p>
          <a:p>
            <a:pPr marL="186055">
              <a:lnSpc>
                <a:spcPct val="100000"/>
              </a:lnSpc>
            </a:pPr>
            <a:r>
              <a:rPr sz="1800" b="1" spc="-10" dirty="0">
                <a:latin typeface="Calibri"/>
                <a:cs typeface="Calibri"/>
              </a:rPr>
              <a:t>apung</a:t>
            </a:r>
            <a:r>
              <a:rPr sz="1800" b="1" spc="5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B.</a:t>
            </a:r>
            <a:endParaRPr sz="1800">
              <a:latin typeface="Calibri"/>
              <a:cs typeface="Calibri"/>
            </a:endParaRPr>
          </a:p>
          <a:p>
            <a:pPr marL="186055" marR="5080" indent="-173990">
              <a:lnSpc>
                <a:spcPct val="99700"/>
              </a:lnSpc>
              <a:spcBef>
                <a:spcPts val="30"/>
              </a:spcBef>
              <a:buFont typeface="Arial"/>
              <a:buChar char="•"/>
              <a:tabLst>
                <a:tab pos="186690" algn="l"/>
              </a:tabLst>
            </a:pPr>
            <a:r>
              <a:rPr sz="1800" b="1" spc="-10" dirty="0">
                <a:latin typeface="Calibri"/>
                <a:cs typeface="Calibri"/>
              </a:rPr>
              <a:t>dimirngkan </a:t>
            </a:r>
            <a:r>
              <a:rPr sz="1800" b="1" spc="-5" dirty="0">
                <a:latin typeface="Calibri"/>
                <a:cs typeface="Calibri"/>
              </a:rPr>
              <a:t>sedikit </a:t>
            </a:r>
            <a:r>
              <a:rPr sz="1800" dirty="0">
                <a:latin typeface="Wingdings"/>
                <a:cs typeface="Wingdings"/>
              </a:rPr>
              <a:t>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b="1" spc="-15" dirty="0">
                <a:latin typeface="Calibri"/>
                <a:cs typeface="Calibri"/>
              </a:rPr>
              <a:t>gaya </a:t>
            </a:r>
            <a:r>
              <a:rPr sz="1800" b="1" spc="-10" dirty="0">
                <a:latin typeface="Calibri"/>
                <a:cs typeface="Calibri"/>
              </a:rPr>
              <a:t>apung  </a:t>
            </a:r>
            <a:r>
              <a:rPr sz="1800" b="1" dirty="0">
                <a:latin typeface="Calibri"/>
                <a:cs typeface="Calibri"/>
              </a:rPr>
              <a:t>&amp; </a:t>
            </a:r>
            <a:r>
              <a:rPr sz="1800" b="1" spc="-15" dirty="0">
                <a:latin typeface="Calibri"/>
                <a:cs typeface="Calibri"/>
              </a:rPr>
              <a:t>gaya berat </a:t>
            </a:r>
            <a:r>
              <a:rPr sz="1800" b="1" spc="-10" dirty="0">
                <a:latin typeface="Calibri"/>
                <a:cs typeface="Calibri"/>
              </a:rPr>
              <a:t>membentuk </a:t>
            </a:r>
            <a:r>
              <a:rPr sz="1800" b="1" spc="-5" dirty="0">
                <a:latin typeface="Calibri"/>
                <a:cs typeface="Calibri"/>
              </a:rPr>
              <a:t>momen  </a:t>
            </a:r>
            <a:r>
              <a:rPr sz="1800" b="1" spc="-15" dirty="0">
                <a:latin typeface="Calibri"/>
                <a:cs typeface="Calibri"/>
              </a:rPr>
              <a:t>kopel </a:t>
            </a:r>
            <a:r>
              <a:rPr sz="1800" b="1" spc="-10" dirty="0">
                <a:latin typeface="Calibri"/>
                <a:cs typeface="Calibri"/>
              </a:rPr>
              <a:t>untuk mengembalikan  benda </a:t>
            </a:r>
            <a:r>
              <a:rPr sz="1800" b="1" spc="-5" dirty="0">
                <a:latin typeface="Calibri"/>
                <a:cs typeface="Calibri"/>
              </a:rPr>
              <a:t>pd </a:t>
            </a:r>
            <a:r>
              <a:rPr sz="1800" b="1" spc="-15" dirty="0">
                <a:latin typeface="Calibri"/>
                <a:cs typeface="Calibri"/>
              </a:rPr>
              <a:t>kedudukan</a:t>
            </a:r>
            <a:r>
              <a:rPr sz="1800" b="1" spc="-10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semula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4297679" y="4093464"/>
            <a:ext cx="2438400" cy="381000"/>
          </a:xfrm>
          <a:custGeom>
            <a:avLst/>
            <a:gdLst/>
            <a:ahLst/>
            <a:cxnLst/>
            <a:rect l="l" t="t" r="r" b="b"/>
            <a:pathLst>
              <a:path w="2438400" h="381000">
                <a:moveTo>
                  <a:pt x="2438400" y="0"/>
                </a:moveTo>
                <a:lnTo>
                  <a:pt x="2435903" y="74128"/>
                </a:lnTo>
                <a:lnTo>
                  <a:pt x="2429097" y="134683"/>
                </a:lnTo>
                <a:lnTo>
                  <a:pt x="2419004" y="175521"/>
                </a:lnTo>
                <a:lnTo>
                  <a:pt x="2406650" y="190500"/>
                </a:lnTo>
                <a:lnTo>
                  <a:pt x="1250950" y="190500"/>
                </a:lnTo>
                <a:lnTo>
                  <a:pt x="1238595" y="205478"/>
                </a:lnTo>
                <a:lnTo>
                  <a:pt x="1228502" y="246316"/>
                </a:lnTo>
                <a:lnTo>
                  <a:pt x="1221696" y="306871"/>
                </a:lnTo>
                <a:lnTo>
                  <a:pt x="1219200" y="381000"/>
                </a:lnTo>
                <a:lnTo>
                  <a:pt x="1216703" y="306871"/>
                </a:lnTo>
                <a:lnTo>
                  <a:pt x="1209897" y="246316"/>
                </a:lnTo>
                <a:lnTo>
                  <a:pt x="1199804" y="205478"/>
                </a:lnTo>
                <a:lnTo>
                  <a:pt x="1187450" y="190500"/>
                </a:lnTo>
                <a:lnTo>
                  <a:pt x="31750" y="190500"/>
                </a:lnTo>
                <a:lnTo>
                  <a:pt x="19395" y="175521"/>
                </a:lnTo>
                <a:lnTo>
                  <a:pt x="9302" y="134683"/>
                </a:lnTo>
                <a:lnTo>
                  <a:pt x="2496" y="74128"/>
                </a:lnTo>
                <a:lnTo>
                  <a:pt x="0" y="0"/>
                </a:lnTo>
              </a:path>
            </a:pathLst>
          </a:custGeom>
          <a:ln w="24384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 txBox="1"/>
          <p:nvPr/>
        </p:nvSpPr>
        <p:spPr>
          <a:xfrm>
            <a:off x="4069079" y="4550664"/>
            <a:ext cx="3200400" cy="2030095"/>
          </a:xfrm>
          <a:prstGeom prst="rect">
            <a:avLst/>
          </a:prstGeom>
          <a:solidFill>
            <a:srgbClr val="8FAADC"/>
          </a:solidFill>
        </p:spPr>
        <p:txBody>
          <a:bodyPr vert="horz" wrap="square" lIns="0" tIns="31750" rIns="0" bIns="0" rtlCol="0">
            <a:spAutoFit/>
          </a:bodyPr>
          <a:lstStyle/>
          <a:p>
            <a:pPr marL="267335" indent="-173990">
              <a:lnSpc>
                <a:spcPct val="100000"/>
              </a:lnSpc>
              <a:spcBef>
                <a:spcPts val="250"/>
              </a:spcBef>
              <a:buFont typeface="Arial"/>
              <a:buChar char="•"/>
              <a:tabLst>
                <a:tab pos="267335" algn="l"/>
              </a:tabLst>
            </a:pPr>
            <a:r>
              <a:rPr sz="1800" b="1" spc="-15" dirty="0">
                <a:latin typeface="Calibri"/>
                <a:cs typeface="Calibri"/>
              </a:rPr>
              <a:t>BENDA </a:t>
            </a:r>
            <a:r>
              <a:rPr sz="1800" b="1" spc="-5" dirty="0">
                <a:latin typeface="Calibri"/>
                <a:cs typeface="Calibri"/>
              </a:rPr>
              <a:t>TDK</a:t>
            </a:r>
            <a:r>
              <a:rPr sz="1800" b="1" spc="35" dirty="0">
                <a:latin typeface="Calibri"/>
                <a:cs typeface="Calibri"/>
              </a:rPr>
              <a:t> </a:t>
            </a:r>
            <a:r>
              <a:rPr sz="1800" b="1" spc="-35" dirty="0">
                <a:latin typeface="Calibri"/>
                <a:cs typeface="Calibri"/>
              </a:rPr>
              <a:t>STABIL</a:t>
            </a:r>
            <a:endParaRPr sz="1800">
              <a:latin typeface="Calibri"/>
              <a:cs typeface="Calibri"/>
            </a:endParaRPr>
          </a:p>
          <a:p>
            <a:pPr marL="267335" indent="-173990">
              <a:lnSpc>
                <a:spcPct val="100000"/>
              </a:lnSpc>
              <a:buFont typeface="Arial"/>
              <a:buChar char="•"/>
              <a:tabLst>
                <a:tab pos="267335" algn="l"/>
              </a:tabLst>
            </a:pPr>
            <a:r>
              <a:rPr sz="1800" b="1" spc="-10" dirty="0">
                <a:latin typeface="Calibri"/>
                <a:cs typeface="Calibri"/>
              </a:rPr>
              <a:t>Pusat apung </a:t>
            </a:r>
            <a:r>
              <a:rPr sz="1800" b="1" dirty="0">
                <a:latin typeface="Calibri"/>
                <a:cs typeface="Calibri"/>
              </a:rPr>
              <a:t>B </a:t>
            </a:r>
            <a:r>
              <a:rPr sz="1800" b="1" spc="-15" dirty="0">
                <a:latin typeface="Calibri"/>
                <a:cs typeface="Calibri"/>
              </a:rPr>
              <a:t>dibawah</a:t>
            </a:r>
            <a:r>
              <a:rPr sz="1800" b="1" spc="4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pusat</a:t>
            </a:r>
            <a:endParaRPr sz="1800">
              <a:latin typeface="Calibri"/>
              <a:cs typeface="Calibri"/>
            </a:endParaRPr>
          </a:p>
          <a:p>
            <a:pPr marL="267335">
              <a:lnSpc>
                <a:spcPct val="100000"/>
              </a:lnSpc>
            </a:pPr>
            <a:r>
              <a:rPr sz="1800" b="1" spc="-15" dirty="0">
                <a:latin typeface="Calibri"/>
                <a:cs typeface="Calibri"/>
              </a:rPr>
              <a:t>berat</a:t>
            </a:r>
            <a:r>
              <a:rPr sz="1800" b="1" spc="-1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G.</a:t>
            </a:r>
            <a:endParaRPr sz="1800">
              <a:latin typeface="Calibri"/>
              <a:cs typeface="Calibri"/>
            </a:endParaRPr>
          </a:p>
          <a:p>
            <a:pPr marL="267335" marR="175260" indent="-173990">
              <a:lnSpc>
                <a:spcPct val="99700"/>
              </a:lnSpc>
              <a:spcBef>
                <a:spcPts val="30"/>
              </a:spcBef>
              <a:buFont typeface="Arial"/>
              <a:buChar char="•"/>
              <a:tabLst>
                <a:tab pos="267335" algn="l"/>
              </a:tabLst>
            </a:pPr>
            <a:r>
              <a:rPr sz="1800" b="1" spc="-10" dirty="0">
                <a:latin typeface="Calibri"/>
                <a:cs typeface="Calibri"/>
              </a:rPr>
              <a:t>dimiringkan </a:t>
            </a:r>
            <a:r>
              <a:rPr sz="1800" b="1" spc="-5" dirty="0">
                <a:latin typeface="Calibri"/>
                <a:cs typeface="Calibri"/>
              </a:rPr>
              <a:t>sedikit </a:t>
            </a:r>
            <a:r>
              <a:rPr sz="1800" dirty="0">
                <a:latin typeface="Wingdings"/>
                <a:cs typeface="Wingdings"/>
              </a:rPr>
              <a:t></a:t>
            </a:r>
            <a:r>
              <a:rPr sz="1800" spc="-85" dirty="0">
                <a:latin typeface="Times New Roman"/>
                <a:cs typeface="Times New Roman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benda  berotasi membentuk </a:t>
            </a:r>
            <a:r>
              <a:rPr sz="1800" b="1" spc="-5" dirty="0">
                <a:latin typeface="Calibri"/>
                <a:cs typeface="Calibri"/>
              </a:rPr>
              <a:t>posisi  baru </a:t>
            </a:r>
            <a:r>
              <a:rPr sz="1800" b="1" spc="-10" dirty="0">
                <a:latin typeface="Calibri"/>
                <a:cs typeface="Calibri"/>
              </a:rPr>
              <a:t>(akibat </a:t>
            </a:r>
            <a:r>
              <a:rPr sz="1800" b="1" spc="-5" dirty="0">
                <a:latin typeface="Calibri"/>
                <a:cs typeface="Calibri"/>
              </a:rPr>
              <a:t>momen  </a:t>
            </a:r>
            <a:r>
              <a:rPr sz="1800" b="1" spc="-15" dirty="0">
                <a:latin typeface="Calibri"/>
                <a:cs typeface="Calibri"/>
              </a:rPr>
              <a:t>kopelnya)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7193280" y="3560064"/>
            <a:ext cx="2057400" cy="64643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31115" rIns="0" bIns="0" rtlCol="0">
            <a:spAutoFit/>
          </a:bodyPr>
          <a:lstStyle/>
          <a:p>
            <a:pPr marL="6985" algn="ctr">
              <a:lnSpc>
                <a:spcPct val="100000"/>
              </a:lnSpc>
              <a:spcBef>
                <a:spcPts val="245"/>
              </a:spcBef>
            </a:pPr>
            <a:r>
              <a:rPr sz="1800" b="1" spc="-5" dirty="0">
                <a:latin typeface="Calibri"/>
                <a:cs typeface="Calibri"/>
              </a:rPr>
              <a:t>KESEIMBANGAN</a:t>
            </a:r>
            <a:endParaRPr sz="1800">
              <a:latin typeface="Calibri"/>
              <a:cs typeface="Calibri"/>
            </a:endParaRPr>
          </a:p>
          <a:p>
            <a:pPr marL="2540" algn="ctr">
              <a:lnSpc>
                <a:spcPct val="100000"/>
              </a:lnSpc>
            </a:pPr>
            <a:r>
              <a:rPr sz="1800" b="1" spc="-10" dirty="0">
                <a:latin typeface="Calibri"/>
                <a:cs typeface="Calibri"/>
              </a:rPr>
              <a:t>NETRAL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40" dirty="0">
                <a:solidFill>
                  <a:srgbClr val="FFFFFF"/>
                </a:solidFill>
                <a:latin typeface="Arial Black"/>
                <a:cs typeface="Arial Black"/>
              </a:rPr>
              <a:t>STABILITAS </a:t>
            </a:r>
            <a:r>
              <a:rPr sz="2000" spc="-30" dirty="0">
                <a:solidFill>
                  <a:srgbClr val="FFFFFF"/>
                </a:solidFill>
                <a:latin typeface="Arial Black"/>
                <a:cs typeface="Arial Black"/>
              </a:rPr>
              <a:t>BENDA</a:t>
            </a:r>
            <a:r>
              <a:rPr sz="2000" spc="9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TERAPUNG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24465" y="180797"/>
            <a:ext cx="839216" cy="2624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2100">
              <a:latin typeface="Times New Roman"/>
              <a:cs typeface="Times New Roman"/>
            </a:endParaRPr>
          </a:p>
          <a:p>
            <a:pPr marL="372110" marR="359410" indent="66675">
              <a:lnSpc>
                <a:spcPct val="100000"/>
              </a:lnSpc>
              <a:spcBef>
                <a:spcPts val="5"/>
              </a:spcBef>
            </a:pPr>
            <a:r>
              <a:rPr sz="17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KESETIMBANGAN  BENDA</a:t>
            </a:r>
            <a:r>
              <a:rPr sz="1700" spc="-6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TERAPUNG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1977897"/>
            <a:ext cx="2380615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Hukum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Archimedes</a:t>
            </a:r>
            <a:endParaRPr sz="1800">
              <a:latin typeface="Calibri"/>
              <a:cs typeface="Calibri"/>
            </a:endParaRPr>
          </a:p>
          <a:p>
            <a:pPr marL="514984" marR="335915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Stabilitas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Benda  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Teredam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latin typeface="Calibri"/>
                <a:cs typeface="Calibri"/>
              </a:rPr>
              <a:t>Stabilitas</a:t>
            </a:r>
            <a:r>
              <a:rPr sz="1800" b="1" spc="35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Benda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1" spc="-30" dirty="0">
                <a:latin typeface="Calibri"/>
                <a:cs typeface="Calibri"/>
              </a:rPr>
              <a:t>Terapung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Latian</a:t>
            </a:r>
            <a:r>
              <a:rPr sz="1800" b="1" spc="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Soal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08559" y="1133602"/>
            <a:ext cx="75755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5910" indent="-283845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95910" algn="l"/>
                <a:tab pos="296545" algn="l"/>
              </a:tabLst>
            </a:pPr>
            <a:r>
              <a:rPr sz="2400" spc="-5" dirty="0">
                <a:latin typeface="Calibri"/>
                <a:cs typeface="Calibri"/>
              </a:rPr>
              <a:t>Keseimbangan </a:t>
            </a:r>
            <a:r>
              <a:rPr sz="2400" spc="-10" dirty="0">
                <a:latin typeface="Calibri"/>
                <a:cs typeface="Calibri"/>
              </a:rPr>
              <a:t>stabil </a:t>
            </a:r>
            <a:r>
              <a:rPr sz="2400" dirty="0">
                <a:latin typeface="Wingdings"/>
                <a:cs typeface="Wingdings"/>
              </a:rPr>
              <a:t>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Calibri"/>
                <a:cs typeface="Calibri"/>
              </a:rPr>
              <a:t>pusat </a:t>
            </a:r>
            <a:r>
              <a:rPr sz="2400" spc="-15" dirty="0">
                <a:latin typeface="Calibri"/>
                <a:cs typeface="Calibri"/>
              </a:rPr>
              <a:t>berat </a:t>
            </a:r>
            <a:r>
              <a:rPr sz="2400" spc="5" dirty="0">
                <a:latin typeface="Calibri"/>
                <a:cs typeface="Calibri"/>
              </a:rPr>
              <a:t>di </a:t>
            </a:r>
            <a:r>
              <a:rPr sz="2400" spc="-10" dirty="0">
                <a:latin typeface="Calibri"/>
                <a:cs typeface="Calibri"/>
              </a:rPr>
              <a:t>bawah </a:t>
            </a:r>
            <a:r>
              <a:rPr sz="2400" spc="-5" dirty="0">
                <a:latin typeface="Calibri"/>
                <a:cs typeface="Calibri"/>
              </a:rPr>
              <a:t>pusat</a:t>
            </a:r>
            <a:r>
              <a:rPr sz="2400" spc="-204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apung.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070479" y="4255389"/>
            <a:ext cx="2656205" cy="2233930"/>
          </a:xfrm>
          <a:custGeom>
            <a:avLst/>
            <a:gdLst/>
            <a:ahLst/>
            <a:cxnLst/>
            <a:rect l="l" t="t" r="r" b="b"/>
            <a:pathLst>
              <a:path w="2656204" h="2233929">
                <a:moveTo>
                  <a:pt x="599947" y="0"/>
                </a:moveTo>
                <a:lnTo>
                  <a:pt x="2655697" y="999998"/>
                </a:lnTo>
                <a:lnTo>
                  <a:pt x="2055621" y="2233422"/>
                </a:lnTo>
                <a:lnTo>
                  <a:pt x="0" y="1233297"/>
                </a:lnTo>
                <a:lnTo>
                  <a:pt x="599947" y="0"/>
                </a:lnTo>
              </a:path>
            </a:pathLst>
          </a:custGeom>
          <a:ln w="12699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971800" y="2983992"/>
            <a:ext cx="5486400" cy="0"/>
          </a:xfrm>
          <a:custGeom>
            <a:avLst/>
            <a:gdLst/>
            <a:ahLst/>
            <a:cxnLst/>
            <a:rect l="l" t="t" r="r" b="b"/>
            <a:pathLst>
              <a:path w="5486400">
                <a:moveTo>
                  <a:pt x="0" y="0"/>
                </a:moveTo>
                <a:lnTo>
                  <a:pt x="5486400" y="0"/>
                </a:lnTo>
              </a:path>
            </a:pathLst>
          </a:custGeom>
          <a:ln w="6096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6200" y="2983992"/>
            <a:ext cx="609600" cy="0"/>
          </a:xfrm>
          <a:custGeom>
            <a:avLst/>
            <a:gdLst/>
            <a:ahLst/>
            <a:cxnLst/>
            <a:rect l="l" t="t" r="r" b="b"/>
            <a:pathLst>
              <a:path w="609600">
                <a:moveTo>
                  <a:pt x="0" y="0"/>
                </a:moveTo>
                <a:lnTo>
                  <a:pt x="609600" y="0"/>
                </a:lnTo>
              </a:path>
            </a:pathLst>
          </a:custGeom>
          <a:ln w="6096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85800" y="2526792"/>
            <a:ext cx="2286000" cy="1371600"/>
          </a:xfrm>
          <a:custGeom>
            <a:avLst/>
            <a:gdLst/>
            <a:ahLst/>
            <a:cxnLst/>
            <a:rect l="l" t="t" r="r" b="b"/>
            <a:pathLst>
              <a:path w="2286000" h="1371600">
                <a:moveTo>
                  <a:pt x="0" y="1371599"/>
                </a:moveTo>
                <a:lnTo>
                  <a:pt x="2286000" y="1371599"/>
                </a:lnTo>
                <a:lnTo>
                  <a:pt x="2286000" y="0"/>
                </a:lnTo>
                <a:lnTo>
                  <a:pt x="0" y="0"/>
                </a:lnTo>
                <a:lnTo>
                  <a:pt x="0" y="1371599"/>
                </a:lnTo>
                <a:close/>
              </a:path>
            </a:pathLst>
          </a:custGeom>
          <a:ln w="12192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687323" y="2985516"/>
            <a:ext cx="2286000" cy="1905"/>
          </a:xfrm>
          <a:custGeom>
            <a:avLst/>
            <a:gdLst/>
            <a:ahLst/>
            <a:cxnLst/>
            <a:rect l="l" t="t" r="r" b="b"/>
            <a:pathLst>
              <a:path w="2286000" h="1905">
                <a:moveTo>
                  <a:pt x="0" y="0"/>
                </a:moveTo>
                <a:lnTo>
                  <a:pt x="2286000" y="1650"/>
                </a:lnTo>
              </a:path>
            </a:pathLst>
          </a:custGeom>
          <a:ln w="21336">
            <a:solidFill>
              <a:srgbClr val="5B9BD4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85800" y="2983992"/>
            <a:ext cx="2286000" cy="914400"/>
          </a:xfrm>
          <a:custGeom>
            <a:avLst/>
            <a:gdLst/>
            <a:ahLst/>
            <a:cxnLst/>
            <a:rect l="l" t="t" r="r" b="b"/>
            <a:pathLst>
              <a:path w="2286000" h="914400">
                <a:moveTo>
                  <a:pt x="0" y="0"/>
                </a:moveTo>
                <a:lnTo>
                  <a:pt x="2286000" y="914400"/>
                </a:lnTo>
              </a:path>
            </a:pathLst>
          </a:custGeom>
          <a:ln w="6095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85800" y="2983992"/>
            <a:ext cx="2286000" cy="914400"/>
          </a:xfrm>
          <a:custGeom>
            <a:avLst/>
            <a:gdLst/>
            <a:ahLst/>
            <a:cxnLst/>
            <a:rect l="l" t="t" r="r" b="b"/>
            <a:pathLst>
              <a:path w="2286000" h="914400">
                <a:moveTo>
                  <a:pt x="0" y="914400"/>
                </a:moveTo>
                <a:lnTo>
                  <a:pt x="2286000" y="0"/>
                </a:lnTo>
              </a:path>
            </a:pathLst>
          </a:custGeom>
          <a:ln w="6095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758442" y="2679192"/>
            <a:ext cx="141605" cy="457834"/>
          </a:xfrm>
          <a:custGeom>
            <a:avLst/>
            <a:gdLst/>
            <a:ahLst/>
            <a:cxnLst/>
            <a:rect l="l" t="t" r="r" b="b"/>
            <a:pathLst>
              <a:path w="141605" h="457835">
                <a:moveTo>
                  <a:pt x="17144" y="318008"/>
                </a:moveTo>
                <a:lnTo>
                  <a:pt x="2539" y="326390"/>
                </a:lnTo>
                <a:lnTo>
                  <a:pt x="0" y="335788"/>
                </a:lnTo>
                <a:lnTo>
                  <a:pt x="70357" y="457327"/>
                </a:lnTo>
                <a:lnTo>
                  <a:pt x="88136" y="427100"/>
                </a:lnTo>
                <a:lnTo>
                  <a:pt x="55244" y="426974"/>
                </a:lnTo>
                <a:lnTo>
                  <a:pt x="55446" y="370631"/>
                </a:lnTo>
                <a:lnTo>
                  <a:pt x="30606" y="327787"/>
                </a:lnTo>
                <a:lnTo>
                  <a:pt x="26415" y="320421"/>
                </a:lnTo>
                <a:lnTo>
                  <a:pt x="17144" y="318008"/>
                </a:lnTo>
                <a:close/>
              </a:path>
              <a:path w="141605" h="457835">
                <a:moveTo>
                  <a:pt x="55446" y="370631"/>
                </a:moveTo>
                <a:lnTo>
                  <a:pt x="55244" y="426974"/>
                </a:lnTo>
                <a:lnTo>
                  <a:pt x="85725" y="427100"/>
                </a:lnTo>
                <a:lnTo>
                  <a:pt x="85752" y="419354"/>
                </a:lnTo>
                <a:lnTo>
                  <a:pt x="57276" y="419354"/>
                </a:lnTo>
                <a:lnTo>
                  <a:pt x="70581" y="396738"/>
                </a:lnTo>
                <a:lnTo>
                  <a:pt x="55446" y="370631"/>
                </a:lnTo>
                <a:close/>
              </a:path>
              <a:path w="141605" h="457835">
                <a:moveTo>
                  <a:pt x="124587" y="318388"/>
                </a:moveTo>
                <a:lnTo>
                  <a:pt x="115188" y="320802"/>
                </a:lnTo>
                <a:lnTo>
                  <a:pt x="110997" y="328041"/>
                </a:lnTo>
                <a:lnTo>
                  <a:pt x="85941" y="370631"/>
                </a:lnTo>
                <a:lnTo>
                  <a:pt x="85725" y="427100"/>
                </a:lnTo>
                <a:lnTo>
                  <a:pt x="88136" y="427100"/>
                </a:lnTo>
                <a:lnTo>
                  <a:pt x="137287" y="343535"/>
                </a:lnTo>
                <a:lnTo>
                  <a:pt x="141477" y="336296"/>
                </a:lnTo>
                <a:lnTo>
                  <a:pt x="139064" y="326898"/>
                </a:lnTo>
                <a:lnTo>
                  <a:pt x="131825" y="322580"/>
                </a:lnTo>
                <a:lnTo>
                  <a:pt x="124587" y="318388"/>
                </a:lnTo>
                <a:close/>
              </a:path>
              <a:path w="141605" h="457835">
                <a:moveTo>
                  <a:pt x="70581" y="396738"/>
                </a:moveTo>
                <a:lnTo>
                  <a:pt x="57276" y="419354"/>
                </a:lnTo>
                <a:lnTo>
                  <a:pt x="83693" y="419354"/>
                </a:lnTo>
                <a:lnTo>
                  <a:pt x="70581" y="396738"/>
                </a:lnTo>
                <a:close/>
              </a:path>
              <a:path w="141605" h="457835">
                <a:moveTo>
                  <a:pt x="85926" y="370656"/>
                </a:moveTo>
                <a:lnTo>
                  <a:pt x="70581" y="396738"/>
                </a:lnTo>
                <a:lnTo>
                  <a:pt x="83693" y="419354"/>
                </a:lnTo>
                <a:lnTo>
                  <a:pt x="85752" y="419354"/>
                </a:lnTo>
                <a:lnTo>
                  <a:pt x="85926" y="370656"/>
                </a:lnTo>
                <a:close/>
              </a:path>
              <a:path w="141605" h="457835">
                <a:moveTo>
                  <a:pt x="87249" y="0"/>
                </a:moveTo>
                <a:lnTo>
                  <a:pt x="56768" y="0"/>
                </a:lnTo>
                <a:lnTo>
                  <a:pt x="55570" y="335788"/>
                </a:lnTo>
                <a:lnTo>
                  <a:pt x="55460" y="370656"/>
                </a:lnTo>
                <a:lnTo>
                  <a:pt x="70581" y="396738"/>
                </a:lnTo>
                <a:lnTo>
                  <a:pt x="85926" y="370656"/>
                </a:lnTo>
                <a:lnTo>
                  <a:pt x="8724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666495" y="2542413"/>
            <a:ext cx="23247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04520" algn="ctr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latin typeface="Calibri"/>
                <a:cs typeface="Calibri"/>
              </a:rPr>
              <a:t>F</a:t>
            </a:r>
            <a:r>
              <a:rPr sz="2400" spc="-15" baseline="-20833" dirty="0">
                <a:latin typeface="Calibri"/>
                <a:cs typeface="Calibri"/>
              </a:rPr>
              <a:t>G</a:t>
            </a:r>
            <a:endParaRPr sz="2400" baseline="-20833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1759330" y="3441065"/>
            <a:ext cx="141605" cy="686435"/>
          </a:xfrm>
          <a:custGeom>
            <a:avLst/>
            <a:gdLst/>
            <a:ahLst/>
            <a:cxnLst/>
            <a:rect l="l" t="t" r="r" b="b"/>
            <a:pathLst>
              <a:path w="141605" h="686435">
                <a:moveTo>
                  <a:pt x="70864" y="60533"/>
                </a:moveTo>
                <a:lnTo>
                  <a:pt x="55622" y="86564"/>
                </a:lnTo>
                <a:lnTo>
                  <a:pt x="54229" y="685927"/>
                </a:lnTo>
                <a:lnTo>
                  <a:pt x="84708" y="685927"/>
                </a:lnTo>
                <a:lnTo>
                  <a:pt x="86101" y="86815"/>
                </a:lnTo>
                <a:lnTo>
                  <a:pt x="70864" y="60533"/>
                </a:lnTo>
                <a:close/>
              </a:path>
              <a:path w="141605" h="686435">
                <a:moveTo>
                  <a:pt x="88636" y="30225"/>
                </a:moveTo>
                <a:lnTo>
                  <a:pt x="55752" y="30225"/>
                </a:lnTo>
                <a:lnTo>
                  <a:pt x="86232" y="30352"/>
                </a:lnTo>
                <a:lnTo>
                  <a:pt x="86101" y="86815"/>
                </a:lnTo>
                <a:lnTo>
                  <a:pt x="110870" y="129539"/>
                </a:lnTo>
                <a:lnTo>
                  <a:pt x="115188" y="136779"/>
                </a:lnTo>
                <a:lnTo>
                  <a:pt x="124460" y="139319"/>
                </a:lnTo>
                <a:lnTo>
                  <a:pt x="139064" y="130810"/>
                </a:lnTo>
                <a:lnTo>
                  <a:pt x="141477" y="121538"/>
                </a:lnTo>
                <a:lnTo>
                  <a:pt x="137287" y="114173"/>
                </a:lnTo>
                <a:lnTo>
                  <a:pt x="88636" y="30225"/>
                </a:lnTo>
                <a:close/>
              </a:path>
              <a:path w="141605" h="686435">
                <a:moveTo>
                  <a:pt x="71119" y="0"/>
                </a:moveTo>
                <a:lnTo>
                  <a:pt x="4318" y="113919"/>
                </a:lnTo>
                <a:lnTo>
                  <a:pt x="0" y="121158"/>
                </a:lnTo>
                <a:lnTo>
                  <a:pt x="2412" y="130556"/>
                </a:lnTo>
                <a:lnTo>
                  <a:pt x="9779" y="134747"/>
                </a:lnTo>
                <a:lnTo>
                  <a:pt x="17018" y="139064"/>
                </a:lnTo>
                <a:lnTo>
                  <a:pt x="26288" y="136525"/>
                </a:lnTo>
                <a:lnTo>
                  <a:pt x="30606" y="129286"/>
                </a:lnTo>
                <a:lnTo>
                  <a:pt x="55622" y="86564"/>
                </a:lnTo>
                <a:lnTo>
                  <a:pt x="55752" y="30225"/>
                </a:lnTo>
                <a:lnTo>
                  <a:pt x="88636" y="30225"/>
                </a:lnTo>
                <a:lnTo>
                  <a:pt x="71119" y="0"/>
                </a:lnTo>
                <a:close/>
              </a:path>
              <a:path w="141605" h="686435">
                <a:moveTo>
                  <a:pt x="86215" y="37973"/>
                </a:moveTo>
                <a:lnTo>
                  <a:pt x="84074" y="37973"/>
                </a:lnTo>
                <a:lnTo>
                  <a:pt x="70864" y="60533"/>
                </a:lnTo>
                <a:lnTo>
                  <a:pt x="86101" y="86815"/>
                </a:lnTo>
                <a:lnTo>
                  <a:pt x="86215" y="37973"/>
                </a:lnTo>
                <a:close/>
              </a:path>
              <a:path w="141605" h="686435">
                <a:moveTo>
                  <a:pt x="55752" y="30225"/>
                </a:moveTo>
                <a:lnTo>
                  <a:pt x="55622" y="86564"/>
                </a:lnTo>
                <a:lnTo>
                  <a:pt x="70864" y="60533"/>
                </a:lnTo>
                <a:lnTo>
                  <a:pt x="57785" y="37973"/>
                </a:lnTo>
                <a:lnTo>
                  <a:pt x="86215" y="37973"/>
                </a:lnTo>
                <a:lnTo>
                  <a:pt x="86232" y="30352"/>
                </a:lnTo>
                <a:lnTo>
                  <a:pt x="55752" y="30225"/>
                </a:lnTo>
                <a:close/>
              </a:path>
              <a:path w="141605" h="686435">
                <a:moveTo>
                  <a:pt x="84074" y="37973"/>
                </a:moveTo>
                <a:lnTo>
                  <a:pt x="57785" y="37973"/>
                </a:lnTo>
                <a:lnTo>
                  <a:pt x="70864" y="60533"/>
                </a:lnTo>
                <a:lnTo>
                  <a:pt x="84074" y="37973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985517" y="3990847"/>
            <a:ext cx="1657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Calibri"/>
                <a:cs typeface="Calibri"/>
              </a:rPr>
              <a:t>F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125726" y="4164584"/>
            <a:ext cx="136525" cy="2705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00" dirty="0">
                <a:latin typeface="Calibri"/>
                <a:cs typeface="Calibri"/>
              </a:rPr>
              <a:t>B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1746504" y="3130295"/>
            <a:ext cx="164591" cy="16459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746504" y="3358896"/>
            <a:ext cx="164591" cy="16459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1998217" y="3002356"/>
            <a:ext cx="172720" cy="3295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sz="2000" spc="-5" dirty="0">
                <a:latin typeface="Calibri"/>
                <a:cs typeface="Calibri"/>
              </a:rPr>
              <a:t>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388363" y="3280917"/>
            <a:ext cx="154940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0"/>
              </a:spcBef>
            </a:pPr>
            <a:r>
              <a:rPr sz="2000" b="1" spc="-5" dirty="0">
                <a:latin typeface="Calibri"/>
                <a:cs typeface="Calibri"/>
              </a:rPr>
              <a:t>B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4122673" y="2069210"/>
            <a:ext cx="2656205" cy="2233930"/>
          </a:xfrm>
          <a:custGeom>
            <a:avLst/>
            <a:gdLst/>
            <a:ahLst/>
            <a:cxnLst/>
            <a:rect l="l" t="t" r="r" b="b"/>
            <a:pathLst>
              <a:path w="2656204" h="2233929">
                <a:moveTo>
                  <a:pt x="600075" y="0"/>
                </a:moveTo>
                <a:lnTo>
                  <a:pt x="0" y="1233424"/>
                </a:lnTo>
                <a:lnTo>
                  <a:pt x="2055622" y="2233422"/>
                </a:lnTo>
                <a:lnTo>
                  <a:pt x="2655697" y="999998"/>
                </a:lnTo>
                <a:lnTo>
                  <a:pt x="60007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122673" y="2069210"/>
            <a:ext cx="2656205" cy="2233930"/>
          </a:xfrm>
          <a:custGeom>
            <a:avLst/>
            <a:gdLst/>
            <a:ahLst/>
            <a:cxnLst/>
            <a:rect l="l" t="t" r="r" b="b"/>
            <a:pathLst>
              <a:path w="2656204" h="2233929">
                <a:moveTo>
                  <a:pt x="600075" y="0"/>
                </a:moveTo>
                <a:lnTo>
                  <a:pt x="2655697" y="999998"/>
                </a:lnTo>
                <a:lnTo>
                  <a:pt x="2055622" y="2233422"/>
                </a:lnTo>
                <a:lnTo>
                  <a:pt x="0" y="1233424"/>
                </a:lnTo>
                <a:lnTo>
                  <a:pt x="600075" y="0"/>
                </a:lnTo>
                <a:close/>
              </a:path>
            </a:pathLst>
          </a:custGeom>
          <a:ln w="12699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522723" y="2480310"/>
            <a:ext cx="2055495" cy="1002030"/>
          </a:xfrm>
          <a:custGeom>
            <a:avLst/>
            <a:gdLst/>
            <a:ahLst/>
            <a:cxnLst/>
            <a:rect l="l" t="t" r="r" b="b"/>
            <a:pathLst>
              <a:path w="2055495" h="1002029">
                <a:moveTo>
                  <a:pt x="0" y="0"/>
                </a:moveTo>
                <a:lnTo>
                  <a:pt x="2054986" y="1001522"/>
                </a:lnTo>
              </a:path>
            </a:pathLst>
          </a:custGeom>
          <a:ln w="22225">
            <a:solidFill>
              <a:srgbClr val="5B9BD4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379084" y="3200400"/>
            <a:ext cx="141605" cy="1066165"/>
          </a:xfrm>
          <a:custGeom>
            <a:avLst/>
            <a:gdLst/>
            <a:ahLst/>
            <a:cxnLst/>
            <a:rect l="l" t="t" r="r" b="b"/>
            <a:pathLst>
              <a:path w="141604" h="1066164">
                <a:moveTo>
                  <a:pt x="17017" y="927100"/>
                </a:moveTo>
                <a:lnTo>
                  <a:pt x="2412" y="935608"/>
                </a:lnTo>
                <a:lnTo>
                  <a:pt x="0" y="944880"/>
                </a:lnTo>
                <a:lnTo>
                  <a:pt x="4190" y="952119"/>
                </a:lnTo>
                <a:lnTo>
                  <a:pt x="70738" y="1066164"/>
                </a:lnTo>
                <a:lnTo>
                  <a:pt x="88376" y="1035938"/>
                </a:lnTo>
                <a:lnTo>
                  <a:pt x="55499" y="1035938"/>
                </a:lnTo>
                <a:lnTo>
                  <a:pt x="55499" y="979424"/>
                </a:lnTo>
                <a:lnTo>
                  <a:pt x="30606" y="936751"/>
                </a:lnTo>
                <a:lnTo>
                  <a:pt x="26288" y="929513"/>
                </a:lnTo>
                <a:lnTo>
                  <a:pt x="17017" y="927100"/>
                </a:lnTo>
                <a:close/>
              </a:path>
              <a:path w="141604" h="1066164">
                <a:moveTo>
                  <a:pt x="55499" y="979424"/>
                </a:moveTo>
                <a:lnTo>
                  <a:pt x="55499" y="1035938"/>
                </a:lnTo>
                <a:lnTo>
                  <a:pt x="85978" y="1035938"/>
                </a:lnTo>
                <a:lnTo>
                  <a:pt x="85978" y="1028192"/>
                </a:lnTo>
                <a:lnTo>
                  <a:pt x="57530" y="1028192"/>
                </a:lnTo>
                <a:lnTo>
                  <a:pt x="70738" y="1005549"/>
                </a:lnTo>
                <a:lnTo>
                  <a:pt x="55499" y="979424"/>
                </a:lnTo>
                <a:close/>
              </a:path>
              <a:path w="141604" h="1066164">
                <a:moveTo>
                  <a:pt x="124460" y="927100"/>
                </a:moveTo>
                <a:lnTo>
                  <a:pt x="115188" y="929513"/>
                </a:lnTo>
                <a:lnTo>
                  <a:pt x="110870" y="936751"/>
                </a:lnTo>
                <a:lnTo>
                  <a:pt x="85978" y="979424"/>
                </a:lnTo>
                <a:lnTo>
                  <a:pt x="85978" y="1035938"/>
                </a:lnTo>
                <a:lnTo>
                  <a:pt x="88376" y="1035938"/>
                </a:lnTo>
                <a:lnTo>
                  <a:pt x="137287" y="952119"/>
                </a:lnTo>
                <a:lnTo>
                  <a:pt x="141477" y="944880"/>
                </a:lnTo>
                <a:lnTo>
                  <a:pt x="139064" y="935608"/>
                </a:lnTo>
                <a:lnTo>
                  <a:pt x="124460" y="927100"/>
                </a:lnTo>
                <a:close/>
              </a:path>
              <a:path w="141604" h="1066164">
                <a:moveTo>
                  <a:pt x="70738" y="1005549"/>
                </a:moveTo>
                <a:lnTo>
                  <a:pt x="57530" y="1028192"/>
                </a:lnTo>
                <a:lnTo>
                  <a:pt x="83947" y="1028192"/>
                </a:lnTo>
                <a:lnTo>
                  <a:pt x="70738" y="1005549"/>
                </a:lnTo>
                <a:close/>
              </a:path>
              <a:path w="141604" h="1066164">
                <a:moveTo>
                  <a:pt x="85978" y="979424"/>
                </a:moveTo>
                <a:lnTo>
                  <a:pt x="70738" y="1005549"/>
                </a:lnTo>
                <a:lnTo>
                  <a:pt x="83947" y="1028192"/>
                </a:lnTo>
                <a:lnTo>
                  <a:pt x="85978" y="1028192"/>
                </a:lnTo>
                <a:lnTo>
                  <a:pt x="85978" y="979424"/>
                </a:lnTo>
                <a:close/>
              </a:path>
              <a:path w="141604" h="1066164">
                <a:moveTo>
                  <a:pt x="85978" y="0"/>
                </a:moveTo>
                <a:lnTo>
                  <a:pt x="55499" y="0"/>
                </a:lnTo>
                <a:lnTo>
                  <a:pt x="55499" y="979424"/>
                </a:lnTo>
                <a:lnTo>
                  <a:pt x="70738" y="1005549"/>
                </a:lnTo>
                <a:lnTo>
                  <a:pt x="85978" y="979424"/>
                </a:lnTo>
                <a:lnTo>
                  <a:pt x="8597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384038" y="4311650"/>
            <a:ext cx="109727" cy="19837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518794" y="4440428"/>
            <a:ext cx="112893" cy="13377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796660" y="3669665"/>
            <a:ext cx="141605" cy="914400"/>
          </a:xfrm>
          <a:custGeom>
            <a:avLst/>
            <a:gdLst/>
            <a:ahLst/>
            <a:cxnLst/>
            <a:rect l="l" t="t" r="r" b="b"/>
            <a:pathLst>
              <a:path w="141604" h="914400">
                <a:moveTo>
                  <a:pt x="70738" y="60615"/>
                </a:moveTo>
                <a:lnTo>
                  <a:pt x="55499" y="86740"/>
                </a:lnTo>
                <a:lnTo>
                  <a:pt x="55499" y="913892"/>
                </a:lnTo>
                <a:lnTo>
                  <a:pt x="85978" y="913892"/>
                </a:lnTo>
                <a:lnTo>
                  <a:pt x="85978" y="86740"/>
                </a:lnTo>
                <a:lnTo>
                  <a:pt x="70738" y="60615"/>
                </a:lnTo>
                <a:close/>
              </a:path>
              <a:path w="141604" h="914400">
                <a:moveTo>
                  <a:pt x="70738" y="0"/>
                </a:moveTo>
                <a:lnTo>
                  <a:pt x="4190" y="114046"/>
                </a:lnTo>
                <a:lnTo>
                  <a:pt x="0" y="121285"/>
                </a:lnTo>
                <a:lnTo>
                  <a:pt x="2412" y="130683"/>
                </a:lnTo>
                <a:lnTo>
                  <a:pt x="9778" y="134874"/>
                </a:lnTo>
                <a:lnTo>
                  <a:pt x="17017" y="139192"/>
                </a:lnTo>
                <a:lnTo>
                  <a:pt x="26288" y="136652"/>
                </a:lnTo>
                <a:lnTo>
                  <a:pt x="30606" y="129412"/>
                </a:lnTo>
                <a:lnTo>
                  <a:pt x="55499" y="86740"/>
                </a:lnTo>
                <a:lnTo>
                  <a:pt x="55499" y="30353"/>
                </a:lnTo>
                <a:lnTo>
                  <a:pt x="88450" y="30353"/>
                </a:lnTo>
                <a:lnTo>
                  <a:pt x="70738" y="0"/>
                </a:lnTo>
                <a:close/>
              </a:path>
              <a:path w="141604" h="914400">
                <a:moveTo>
                  <a:pt x="88450" y="30353"/>
                </a:moveTo>
                <a:lnTo>
                  <a:pt x="85978" y="30353"/>
                </a:lnTo>
                <a:lnTo>
                  <a:pt x="85978" y="86740"/>
                </a:lnTo>
                <a:lnTo>
                  <a:pt x="110871" y="129412"/>
                </a:lnTo>
                <a:lnTo>
                  <a:pt x="115188" y="136652"/>
                </a:lnTo>
                <a:lnTo>
                  <a:pt x="124460" y="139192"/>
                </a:lnTo>
                <a:lnTo>
                  <a:pt x="131699" y="134874"/>
                </a:lnTo>
                <a:lnTo>
                  <a:pt x="139064" y="130683"/>
                </a:lnTo>
                <a:lnTo>
                  <a:pt x="141477" y="121285"/>
                </a:lnTo>
                <a:lnTo>
                  <a:pt x="137287" y="114046"/>
                </a:lnTo>
                <a:lnTo>
                  <a:pt x="88450" y="30353"/>
                </a:lnTo>
                <a:close/>
              </a:path>
              <a:path w="141604" h="914400">
                <a:moveTo>
                  <a:pt x="85978" y="30353"/>
                </a:moveTo>
                <a:lnTo>
                  <a:pt x="55499" y="30353"/>
                </a:lnTo>
                <a:lnTo>
                  <a:pt x="55499" y="86740"/>
                </a:lnTo>
                <a:lnTo>
                  <a:pt x="70738" y="60615"/>
                </a:lnTo>
                <a:lnTo>
                  <a:pt x="57530" y="37973"/>
                </a:lnTo>
                <a:lnTo>
                  <a:pt x="85978" y="37973"/>
                </a:lnTo>
                <a:lnTo>
                  <a:pt x="85978" y="30353"/>
                </a:lnTo>
                <a:close/>
              </a:path>
              <a:path w="141604" h="914400">
                <a:moveTo>
                  <a:pt x="85978" y="37973"/>
                </a:moveTo>
                <a:lnTo>
                  <a:pt x="83947" y="37973"/>
                </a:lnTo>
                <a:lnTo>
                  <a:pt x="70738" y="60615"/>
                </a:lnTo>
                <a:lnTo>
                  <a:pt x="85978" y="86740"/>
                </a:lnTo>
                <a:lnTo>
                  <a:pt x="85978" y="37973"/>
                </a:lnTo>
                <a:close/>
              </a:path>
              <a:path w="141604" h="914400">
                <a:moveTo>
                  <a:pt x="83947" y="37973"/>
                </a:moveTo>
                <a:lnTo>
                  <a:pt x="57530" y="37973"/>
                </a:lnTo>
                <a:lnTo>
                  <a:pt x="70738" y="60615"/>
                </a:lnTo>
                <a:lnTo>
                  <a:pt x="83947" y="37973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5999734" y="4524502"/>
            <a:ext cx="3314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006FC0"/>
                </a:solidFill>
                <a:latin typeface="Calibri"/>
                <a:cs typeface="Calibri"/>
              </a:rPr>
              <a:t>F</a:t>
            </a:r>
            <a:r>
              <a:rPr sz="2400" b="1" baseline="-20833" dirty="0">
                <a:solidFill>
                  <a:srgbClr val="006FC0"/>
                </a:solidFill>
                <a:latin typeface="Calibri"/>
                <a:cs typeface="Calibri"/>
              </a:rPr>
              <a:t>B</a:t>
            </a:r>
            <a:endParaRPr sz="2400" baseline="-20833">
              <a:latin typeface="Calibri"/>
              <a:cs typeface="Calibri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5368061" y="3103524"/>
            <a:ext cx="164921" cy="16492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5268005" y="3309010"/>
            <a:ext cx="164955" cy="16492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611648" y="3193629"/>
            <a:ext cx="155421" cy="16679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4957953" y="3307841"/>
            <a:ext cx="167640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b="1" spc="-5" dirty="0">
                <a:latin typeface="Calibri"/>
                <a:cs typeface="Calibri"/>
              </a:rPr>
              <a:t>B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4344923" y="2985516"/>
            <a:ext cx="2286000" cy="1905"/>
          </a:xfrm>
          <a:custGeom>
            <a:avLst/>
            <a:gdLst/>
            <a:ahLst/>
            <a:cxnLst/>
            <a:rect l="l" t="t" r="r" b="b"/>
            <a:pathLst>
              <a:path w="2286000" h="1905">
                <a:moveTo>
                  <a:pt x="0" y="0"/>
                </a:moveTo>
                <a:lnTo>
                  <a:pt x="2286000" y="1650"/>
                </a:lnTo>
              </a:path>
            </a:pathLst>
          </a:custGeom>
          <a:ln w="21336">
            <a:solidFill>
              <a:srgbClr val="FF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038600" y="1840992"/>
            <a:ext cx="2057400" cy="4267200"/>
          </a:xfrm>
          <a:custGeom>
            <a:avLst/>
            <a:gdLst/>
            <a:ahLst/>
            <a:cxnLst/>
            <a:rect l="l" t="t" r="r" b="b"/>
            <a:pathLst>
              <a:path w="2057400" h="4267200">
                <a:moveTo>
                  <a:pt x="2057400" y="0"/>
                </a:moveTo>
                <a:lnTo>
                  <a:pt x="0" y="4267200"/>
                </a:lnTo>
              </a:path>
            </a:pathLst>
          </a:custGeom>
          <a:ln w="6096">
            <a:solidFill>
              <a:srgbClr val="5B9BD4"/>
            </a:solidFill>
            <a:prstDash val="sys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5868923" y="2375916"/>
            <a:ext cx="1905" cy="1219200"/>
          </a:xfrm>
          <a:custGeom>
            <a:avLst/>
            <a:gdLst/>
            <a:ahLst/>
            <a:cxnLst/>
            <a:rect l="l" t="t" r="r" b="b"/>
            <a:pathLst>
              <a:path w="1904" h="1219200">
                <a:moveTo>
                  <a:pt x="1650" y="0"/>
                </a:moveTo>
                <a:lnTo>
                  <a:pt x="0" y="1219200"/>
                </a:lnTo>
              </a:path>
            </a:pathLst>
          </a:custGeom>
          <a:ln w="27432">
            <a:solidFill>
              <a:srgbClr val="5B9BD4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5334000" y="3410711"/>
            <a:ext cx="527685" cy="182880"/>
          </a:xfrm>
          <a:custGeom>
            <a:avLst/>
            <a:gdLst/>
            <a:ahLst/>
            <a:cxnLst/>
            <a:rect l="l" t="t" r="r" b="b"/>
            <a:pathLst>
              <a:path w="527685" h="182879">
                <a:moveTo>
                  <a:pt x="0" y="0"/>
                </a:moveTo>
                <a:lnTo>
                  <a:pt x="527176" y="182879"/>
                </a:lnTo>
              </a:path>
            </a:pathLst>
          </a:custGeom>
          <a:ln w="18288">
            <a:solidFill>
              <a:srgbClr val="5B9BD4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 txBox="1"/>
          <p:nvPr/>
        </p:nvSpPr>
        <p:spPr>
          <a:xfrm>
            <a:off x="6025134" y="3536137"/>
            <a:ext cx="235585" cy="3295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b="1" spc="5" dirty="0">
                <a:latin typeface="Calibri"/>
                <a:cs typeface="Calibri"/>
              </a:rPr>
              <a:t>B’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5716523" y="2243073"/>
            <a:ext cx="990600" cy="524510"/>
          </a:xfrm>
          <a:custGeom>
            <a:avLst/>
            <a:gdLst/>
            <a:ahLst/>
            <a:cxnLst/>
            <a:rect l="l" t="t" r="r" b="b"/>
            <a:pathLst>
              <a:path w="990600" h="524510">
                <a:moveTo>
                  <a:pt x="85343" y="503174"/>
                </a:moveTo>
                <a:lnTo>
                  <a:pt x="0" y="503174"/>
                </a:lnTo>
                <a:lnTo>
                  <a:pt x="0" y="524510"/>
                </a:lnTo>
                <a:lnTo>
                  <a:pt x="85343" y="524510"/>
                </a:lnTo>
                <a:lnTo>
                  <a:pt x="85343" y="503174"/>
                </a:lnTo>
                <a:close/>
              </a:path>
              <a:path w="990600" h="524510">
                <a:moveTo>
                  <a:pt x="234696" y="503174"/>
                </a:moveTo>
                <a:lnTo>
                  <a:pt x="149351" y="503174"/>
                </a:lnTo>
                <a:lnTo>
                  <a:pt x="149351" y="524510"/>
                </a:lnTo>
                <a:lnTo>
                  <a:pt x="234696" y="524510"/>
                </a:lnTo>
                <a:lnTo>
                  <a:pt x="234696" y="503174"/>
                </a:lnTo>
                <a:close/>
              </a:path>
              <a:path w="990600" h="524510">
                <a:moveTo>
                  <a:pt x="384048" y="503174"/>
                </a:moveTo>
                <a:lnTo>
                  <a:pt x="298703" y="503174"/>
                </a:lnTo>
                <a:lnTo>
                  <a:pt x="298703" y="524510"/>
                </a:lnTo>
                <a:lnTo>
                  <a:pt x="384048" y="524510"/>
                </a:lnTo>
                <a:lnTo>
                  <a:pt x="384048" y="503174"/>
                </a:lnTo>
                <a:close/>
              </a:path>
              <a:path w="990600" h="524510">
                <a:moveTo>
                  <a:pt x="484631" y="503174"/>
                </a:moveTo>
                <a:lnTo>
                  <a:pt x="448055" y="503174"/>
                </a:lnTo>
                <a:lnTo>
                  <a:pt x="448055" y="524510"/>
                </a:lnTo>
                <a:lnTo>
                  <a:pt x="505967" y="524510"/>
                </a:lnTo>
                <a:lnTo>
                  <a:pt x="505967" y="513841"/>
                </a:lnTo>
                <a:lnTo>
                  <a:pt x="484631" y="513841"/>
                </a:lnTo>
                <a:lnTo>
                  <a:pt x="484631" y="503174"/>
                </a:lnTo>
                <a:close/>
              </a:path>
              <a:path w="990600" h="524510">
                <a:moveTo>
                  <a:pt x="505967" y="475741"/>
                </a:moveTo>
                <a:lnTo>
                  <a:pt x="484631" y="475741"/>
                </a:lnTo>
                <a:lnTo>
                  <a:pt x="484631" y="513841"/>
                </a:lnTo>
                <a:lnTo>
                  <a:pt x="495300" y="503174"/>
                </a:lnTo>
                <a:lnTo>
                  <a:pt x="505967" y="503174"/>
                </a:lnTo>
                <a:lnTo>
                  <a:pt x="505967" y="475741"/>
                </a:lnTo>
                <a:close/>
              </a:path>
              <a:path w="990600" h="524510">
                <a:moveTo>
                  <a:pt x="505967" y="503174"/>
                </a:moveTo>
                <a:lnTo>
                  <a:pt x="495300" y="503174"/>
                </a:lnTo>
                <a:lnTo>
                  <a:pt x="484631" y="513841"/>
                </a:lnTo>
                <a:lnTo>
                  <a:pt x="505967" y="513841"/>
                </a:lnTo>
                <a:lnTo>
                  <a:pt x="505967" y="503174"/>
                </a:lnTo>
                <a:close/>
              </a:path>
              <a:path w="990600" h="524510">
                <a:moveTo>
                  <a:pt x="505967" y="326389"/>
                </a:moveTo>
                <a:lnTo>
                  <a:pt x="484631" y="326389"/>
                </a:lnTo>
                <a:lnTo>
                  <a:pt x="484631" y="411734"/>
                </a:lnTo>
                <a:lnTo>
                  <a:pt x="505967" y="411734"/>
                </a:lnTo>
                <a:lnTo>
                  <a:pt x="505967" y="326389"/>
                </a:lnTo>
                <a:close/>
              </a:path>
              <a:path w="990600" h="524510">
                <a:moveTo>
                  <a:pt x="505967" y="177037"/>
                </a:moveTo>
                <a:lnTo>
                  <a:pt x="484631" y="177037"/>
                </a:lnTo>
                <a:lnTo>
                  <a:pt x="484631" y="262381"/>
                </a:lnTo>
                <a:lnTo>
                  <a:pt x="505967" y="262381"/>
                </a:lnTo>
                <a:lnTo>
                  <a:pt x="505967" y="177037"/>
                </a:lnTo>
                <a:close/>
              </a:path>
              <a:path w="990600" h="524510">
                <a:moveTo>
                  <a:pt x="524255" y="45974"/>
                </a:moveTo>
                <a:lnTo>
                  <a:pt x="484631" y="45974"/>
                </a:lnTo>
                <a:lnTo>
                  <a:pt x="484631" y="113029"/>
                </a:lnTo>
                <a:lnTo>
                  <a:pt x="505967" y="113029"/>
                </a:lnTo>
                <a:lnTo>
                  <a:pt x="505967" y="67310"/>
                </a:lnTo>
                <a:lnTo>
                  <a:pt x="495300" y="67310"/>
                </a:lnTo>
                <a:lnTo>
                  <a:pt x="505967" y="56641"/>
                </a:lnTo>
                <a:lnTo>
                  <a:pt x="524255" y="56641"/>
                </a:lnTo>
                <a:lnTo>
                  <a:pt x="524255" y="45974"/>
                </a:lnTo>
                <a:close/>
              </a:path>
              <a:path w="990600" h="524510">
                <a:moveTo>
                  <a:pt x="505967" y="56641"/>
                </a:moveTo>
                <a:lnTo>
                  <a:pt x="495300" y="67310"/>
                </a:lnTo>
                <a:lnTo>
                  <a:pt x="505967" y="67310"/>
                </a:lnTo>
                <a:lnTo>
                  <a:pt x="505967" y="56641"/>
                </a:lnTo>
                <a:close/>
              </a:path>
              <a:path w="990600" h="524510">
                <a:moveTo>
                  <a:pt x="524255" y="56641"/>
                </a:moveTo>
                <a:lnTo>
                  <a:pt x="505967" y="56641"/>
                </a:lnTo>
                <a:lnTo>
                  <a:pt x="505967" y="67310"/>
                </a:lnTo>
                <a:lnTo>
                  <a:pt x="524255" y="67310"/>
                </a:lnTo>
                <a:lnTo>
                  <a:pt x="524255" y="56641"/>
                </a:lnTo>
                <a:close/>
              </a:path>
              <a:path w="990600" h="524510">
                <a:moveTo>
                  <a:pt x="673608" y="45974"/>
                </a:moveTo>
                <a:lnTo>
                  <a:pt x="588263" y="45974"/>
                </a:lnTo>
                <a:lnTo>
                  <a:pt x="588263" y="67310"/>
                </a:lnTo>
                <a:lnTo>
                  <a:pt x="673608" y="67310"/>
                </a:lnTo>
                <a:lnTo>
                  <a:pt x="673608" y="45974"/>
                </a:lnTo>
                <a:close/>
              </a:path>
              <a:path w="990600" h="524510">
                <a:moveTo>
                  <a:pt x="822959" y="45974"/>
                </a:moveTo>
                <a:lnTo>
                  <a:pt x="737615" y="45974"/>
                </a:lnTo>
                <a:lnTo>
                  <a:pt x="737615" y="67310"/>
                </a:lnTo>
                <a:lnTo>
                  <a:pt x="822959" y="67310"/>
                </a:lnTo>
                <a:lnTo>
                  <a:pt x="822959" y="45974"/>
                </a:lnTo>
                <a:close/>
              </a:path>
              <a:path w="990600" h="524510">
                <a:moveTo>
                  <a:pt x="948163" y="56642"/>
                </a:moveTo>
                <a:lnTo>
                  <a:pt x="887856" y="91821"/>
                </a:lnTo>
                <a:lnTo>
                  <a:pt x="882776" y="94868"/>
                </a:lnTo>
                <a:lnTo>
                  <a:pt x="881126" y="101346"/>
                </a:lnTo>
                <a:lnTo>
                  <a:pt x="886968" y="111505"/>
                </a:lnTo>
                <a:lnTo>
                  <a:pt x="893572" y="113284"/>
                </a:lnTo>
                <a:lnTo>
                  <a:pt x="972340" y="67310"/>
                </a:lnTo>
                <a:lnTo>
                  <a:pt x="969518" y="67310"/>
                </a:lnTo>
                <a:lnTo>
                  <a:pt x="969518" y="65912"/>
                </a:lnTo>
                <a:lnTo>
                  <a:pt x="964056" y="65912"/>
                </a:lnTo>
                <a:lnTo>
                  <a:pt x="948163" y="56642"/>
                </a:lnTo>
                <a:close/>
              </a:path>
              <a:path w="990600" h="524510">
                <a:moveTo>
                  <a:pt x="929875" y="45974"/>
                </a:moveTo>
                <a:lnTo>
                  <a:pt x="886968" y="45974"/>
                </a:lnTo>
                <a:lnTo>
                  <a:pt x="886968" y="67310"/>
                </a:lnTo>
                <a:lnTo>
                  <a:pt x="929875" y="67310"/>
                </a:lnTo>
                <a:lnTo>
                  <a:pt x="948163" y="56642"/>
                </a:lnTo>
                <a:lnTo>
                  <a:pt x="929875" y="45974"/>
                </a:lnTo>
                <a:close/>
              </a:path>
              <a:path w="990600" h="524510">
                <a:moveTo>
                  <a:pt x="972340" y="45974"/>
                </a:moveTo>
                <a:lnTo>
                  <a:pt x="969518" y="45974"/>
                </a:lnTo>
                <a:lnTo>
                  <a:pt x="969518" y="67310"/>
                </a:lnTo>
                <a:lnTo>
                  <a:pt x="972340" y="67310"/>
                </a:lnTo>
                <a:lnTo>
                  <a:pt x="990599" y="56642"/>
                </a:lnTo>
                <a:lnTo>
                  <a:pt x="972340" y="45974"/>
                </a:lnTo>
                <a:close/>
              </a:path>
              <a:path w="990600" h="524510">
                <a:moveTo>
                  <a:pt x="964056" y="47371"/>
                </a:moveTo>
                <a:lnTo>
                  <a:pt x="948163" y="56642"/>
                </a:lnTo>
                <a:lnTo>
                  <a:pt x="964056" y="65912"/>
                </a:lnTo>
                <a:lnTo>
                  <a:pt x="964056" y="47371"/>
                </a:lnTo>
                <a:close/>
              </a:path>
              <a:path w="990600" h="524510">
                <a:moveTo>
                  <a:pt x="969518" y="47371"/>
                </a:moveTo>
                <a:lnTo>
                  <a:pt x="964056" y="47371"/>
                </a:lnTo>
                <a:lnTo>
                  <a:pt x="964056" y="65912"/>
                </a:lnTo>
                <a:lnTo>
                  <a:pt x="969518" y="65912"/>
                </a:lnTo>
                <a:lnTo>
                  <a:pt x="969518" y="47371"/>
                </a:lnTo>
                <a:close/>
              </a:path>
              <a:path w="990600" h="524510">
                <a:moveTo>
                  <a:pt x="893572" y="0"/>
                </a:moveTo>
                <a:lnTo>
                  <a:pt x="886968" y="1777"/>
                </a:lnTo>
                <a:lnTo>
                  <a:pt x="881126" y="11937"/>
                </a:lnTo>
                <a:lnTo>
                  <a:pt x="882776" y="18414"/>
                </a:lnTo>
                <a:lnTo>
                  <a:pt x="887856" y="21462"/>
                </a:lnTo>
                <a:lnTo>
                  <a:pt x="948163" y="56642"/>
                </a:lnTo>
                <a:lnTo>
                  <a:pt x="964056" y="47371"/>
                </a:lnTo>
                <a:lnTo>
                  <a:pt x="969518" y="47371"/>
                </a:lnTo>
                <a:lnTo>
                  <a:pt x="969518" y="45974"/>
                </a:lnTo>
                <a:lnTo>
                  <a:pt x="972340" y="45974"/>
                </a:lnTo>
                <a:lnTo>
                  <a:pt x="893572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5690615" y="2660904"/>
            <a:ext cx="202565" cy="57150"/>
          </a:xfrm>
          <a:custGeom>
            <a:avLst/>
            <a:gdLst/>
            <a:ahLst/>
            <a:cxnLst/>
            <a:rect l="l" t="t" r="r" b="b"/>
            <a:pathLst>
              <a:path w="202564" h="57150">
                <a:moveTo>
                  <a:pt x="0" y="0"/>
                </a:moveTo>
                <a:lnTo>
                  <a:pt x="50722" y="16103"/>
                </a:lnTo>
                <a:lnTo>
                  <a:pt x="98218" y="31003"/>
                </a:lnTo>
                <a:lnTo>
                  <a:pt x="139213" y="43451"/>
                </a:lnTo>
                <a:lnTo>
                  <a:pt x="189811" y="56518"/>
                </a:lnTo>
                <a:lnTo>
                  <a:pt x="199437" y="57150"/>
                </a:lnTo>
                <a:lnTo>
                  <a:pt x="202563" y="55304"/>
                </a:lnTo>
                <a:lnTo>
                  <a:pt x="202437" y="52197"/>
                </a:lnTo>
              </a:path>
            </a:pathLst>
          </a:custGeom>
          <a:ln w="6096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 txBox="1"/>
          <p:nvPr/>
        </p:nvSpPr>
        <p:spPr>
          <a:xfrm>
            <a:off x="4991861" y="2629280"/>
            <a:ext cx="19875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Calibri"/>
                <a:cs typeface="Calibri"/>
              </a:rPr>
              <a:t>α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4437888" y="2529839"/>
            <a:ext cx="329565" cy="469900"/>
          </a:xfrm>
          <a:custGeom>
            <a:avLst/>
            <a:gdLst/>
            <a:ahLst/>
            <a:cxnLst/>
            <a:rect l="l" t="t" r="r" b="b"/>
            <a:pathLst>
              <a:path w="329564" h="469900">
                <a:moveTo>
                  <a:pt x="201802" y="0"/>
                </a:moveTo>
                <a:lnTo>
                  <a:pt x="0" y="469392"/>
                </a:lnTo>
                <a:lnTo>
                  <a:pt x="127381" y="469392"/>
                </a:lnTo>
                <a:lnTo>
                  <a:pt x="329184" y="64008"/>
                </a:lnTo>
                <a:lnTo>
                  <a:pt x="201802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4437888" y="2529839"/>
            <a:ext cx="329565" cy="469900"/>
          </a:xfrm>
          <a:custGeom>
            <a:avLst/>
            <a:gdLst/>
            <a:ahLst/>
            <a:cxnLst/>
            <a:rect l="l" t="t" r="r" b="b"/>
            <a:pathLst>
              <a:path w="329564" h="469900">
                <a:moveTo>
                  <a:pt x="201802" y="0"/>
                </a:moveTo>
                <a:lnTo>
                  <a:pt x="329184" y="64008"/>
                </a:lnTo>
                <a:lnTo>
                  <a:pt x="127381" y="469392"/>
                </a:lnTo>
                <a:lnTo>
                  <a:pt x="0" y="469392"/>
                </a:lnTo>
                <a:lnTo>
                  <a:pt x="201802" y="0"/>
                </a:lnTo>
                <a:close/>
              </a:path>
            </a:pathLst>
          </a:custGeom>
          <a:ln w="12192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 txBox="1"/>
          <p:nvPr/>
        </p:nvSpPr>
        <p:spPr>
          <a:xfrm>
            <a:off x="5567934" y="2008759"/>
            <a:ext cx="134175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55700" algn="l"/>
              </a:tabLst>
            </a:pPr>
            <a:r>
              <a:rPr sz="2400" dirty="0">
                <a:latin typeface="Calibri"/>
                <a:cs typeface="Calibri"/>
              </a:rPr>
              <a:t>M	α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1" name="object 51"/>
          <p:cNvSpPr/>
          <p:nvPr/>
        </p:nvSpPr>
        <p:spPr>
          <a:xfrm>
            <a:off x="5797296" y="2292095"/>
            <a:ext cx="88392" cy="88392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506342" y="4822825"/>
            <a:ext cx="247015" cy="203835"/>
          </a:xfrm>
          <a:custGeom>
            <a:avLst/>
            <a:gdLst/>
            <a:ahLst/>
            <a:cxnLst/>
            <a:rect l="l" t="t" r="r" b="b"/>
            <a:pathLst>
              <a:path w="247014" h="203835">
                <a:moveTo>
                  <a:pt x="115443" y="0"/>
                </a:moveTo>
                <a:lnTo>
                  <a:pt x="0" y="141986"/>
                </a:lnTo>
                <a:lnTo>
                  <a:pt x="131191" y="203326"/>
                </a:lnTo>
                <a:lnTo>
                  <a:pt x="246507" y="61341"/>
                </a:lnTo>
                <a:lnTo>
                  <a:pt x="115443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506342" y="4822825"/>
            <a:ext cx="247015" cy="203835"/>
          </a:xfrm>
          <a:custGeom>
            <a:avLst/>
            <a:gdLst/>
            <a:ahLst/>
            <a:cxnLst/>
            <a:rect l="l" t="t" r="r" b="b"/>
            <a:pathLst>
              <a:path w="247014" h="203835">
                <a:moveTo>
                  <a:pt x="0" y="141986"/>
                </a:moveTo>
                <a:lnTo>
                  <a:pt x="115443" y="0"/>
                </a:lnTo>
                <a:lnTo>
                  <a:pt x="246507" y="61341"/>
                </a:lnTo>
                <a:lnTo>
                  <a:pt x="131191" y="203326"/>
                </a:lnTo>
                <a:lnTo>
                  <a:pt x="0" y="141986"/>
                </a:lnTo>
              </a:path>
            </a:pathLst>
          </a:custGeom>
          <a:ln w="12700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3733800" y="4953889"/>
            <a:ext cx="688340" cy="321945"/>
          </a:xfrm>
          <a:custGeom>
            <a:avLst/>
            <a:gdLst/>
            <a:ahLst/>
            <a:cxnLst/>
            <a:rect l="l" t="t" r="r" b="b"/>
            <a:pathLst>
              <a:path w="688339" h="321945">
                <a:moveTo>
                  <a:pt x="35704" y="20146"/>
                </a:moveTo>
                <a:lnTo>
                  <a:pt x="23013" y="21542"/>
                </a:lnTo>
                <a:lnTo>
                  <a:pt x="30399" y="31784"/>
                </a:lnTo>
                <a:lnTo>
                  <a:pt x="683260" y="321945"/>
                </a:lnTo>
                <a:lnTo>
                  <a:pt x="688339" y="310261"/>
                </a:lnTo>
                <a:lnTo>
                  <a:pt x="35704" y="20146"/>
                </a:lnTo>
                <a:close/>
              </a:path>
              <a:path w="688339" h="321945">
                <a:moveTo>
                  <a:pt x="101980" y="0"/>
                </a:moveTo>
                <a:lnTo>
                  <a:pt x="0" y="11303"/>
                </a:lnTo>
                <a:lnTo>
                  <a:pt x="57912" y="91693"/>
                </a:lnTo>
                <a:lnTo>
                  <a:pt x="59944" y="94487"/>
                </a:lnTo>
                <a:lnTo>
                  <a:pt x="63880" y="95123"/>
                </a:lnTo>
                <a:lnTo>
                  <a:pt x="66801" y="93091"/>
                </a:lnTo>
                <a:lnTo>
                  <a:pt x="30399" y="31784"/>
                </a:lnTo>
                <a:lnTo>
                  <a:pt x="8889" y="22225"/>
                </a:lnTo>
                <a:lnTo>
                  <a:pt x="14097" y="10541"/>
                </a:lnTo>
                <a:lnTo>
                  <a:pt x="105105" y="10541"/>
                </a:lnTo>
                <a:lnTo>
                  <a:pt x="105917" y="9525"/>
                </a:lnTo>
                <a:lnTo>
                  <a:pt x="105155" y="2540"/>
                </a:lnTo>
                <a:lnTo>
                  <a:pt x="101980" y="0"/>
                </a:lnTo>
                <a:close/>
              </a:path>
              <a:path w="688339" h="321945">
                <a:moveTo>
                  <a:pt x="14097" y="10541"/>
                </a:moveTo>
                <a:lnTo>
                  <a:pt x="8889" y="22225"/>
                </a:lnTo>
                <a:lnTo>
                  <a:pt x="30399" y="31784"/>
                </a:lnTo>
                <a:lnTo>
                  <a:pt x="23872" y="22733"/>
                </a:lnTo>
                <a:lnTo>
                  <a:pt x="12191" y="22733"/>
                </a:lnTo>
                <a:lnTo>
                  <a:pt x="16637" y="12700"/>
                </a:lnTo>
                <a:lnTo>
                  <a:pt x="18953" y="12700"/>
                </a:lnTo>
                <a:lnTo>
                  <a:pt x="14097" y="10541"/>
                </a:lnTo>
                <a:close/>
              </a:path>
              <a:path w="688339" h="321945">
                <a:moveTo>
                  <a:pt x="16637" y="12700"/>
                </a:moveTo>
                <a:lnTo>
                  <a:pt x="12191" y="22733"/>
                </a:lnTo>
                <a:lnTo>
                  <a:pt x="23013" y="21542"/>
                </a:lnTo>
                <a:lnTo>
                  <a:pt x="16637" y="12700"/>
                </a:lnTo>
                <a:close/>
              </a:path>
              <a:path w="688339" h="321945">
                <a:moveTo>
                  <a:pt x="23013" y="21542"/>
                </a:moveTo>
                <a:lnTo>
                  <a:pt x="12191" y="22733"/>
                </a:lnTo>
                <a:lnTo>
                  <a:pt x="23872" y="22733"/>
                </a:lnTo>
                <a:lnTo>
                  <a:pt x="23013" y="21542"/>
                </a:lnTo>
                <a:close/>
              </a:path>
              <a:path w="688339" h="321945">
                <a:moveTo>
                  <a:pt x="18953" y="12700"/>
                </a:moveTo>
                <a:lnTo>
                  <a:pt x="16637" y="12700"/>
                </a:lnTo>
                <a:lnTo>
                  <a:pt x="23013" y="21542"/>
                </a:lnTo>
                <a:lnTo>
                  <a:pt x="35704" y="20146"/>
                </a:lnTo>
                <a:lnTo>
                  <a:pt x="18953" y="12700"/>
                </a:lnTo>
                <a:close/>
              </a:path>
              <a:path w="688339" h="321945">
                <a:moveTo>
                  <a:pt x="105105" y="10541"/>
                </a:moveTo>
                <a:lnTo>
                  <a:pt x="14097" y="10541"/>
                </a:lnTo>
                <a:lnTo>
                  <a:pt x="35704" y="20146"/>
                </a:lnTo>
                <a:lnTo>
                  <a:pt x="103377" y="12700"/>
                </a:lnTo>
                <a:lnTo>
                  <a:pt x="105105" y="10541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106290" y="4900167"/>
            <a:ext cx="154812" cy="17386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3331464" y="2785872"/>
            <a:ext cx="381000" cy="192405"/>
          </a:xfrm>
          <a:custGeom>
            <a:avLst/>
            <a:gdLst/>
            <a:ahLst/>
            <a:cxnLst/>
            <a:rect l="l" t="t" r="r" b="b"/>
            <a:pathLst>
              <a:path w="381000" h="192405">
                <a:moveTo>
                  <a:pt x="381000" y="0"/>
                </a:moveTo>
                <a:lnTo>
                  <a:pt x="0" y="10667"/>
                </a:lnTo>
                <a:lnTo>
                  <a:pt x="190500" y="192024"/>
                </a:lnTo>
                <a:lnTo>
                  <a:pt x="38100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3331464" y="2785872"/>
            <a:ext cx="381000" cy="192405"/>
          </a:xfrm>
          <a:custGeom>
            <a:avLst/>
            <a:gdLst/>
            <a:ahLst/>
            <a:cxnLst/>
            <a:rect l="l" t="t" r="r" b="b"/>
            <a:pathLst>
              <a:path w="381000" h="192405">
                <a:moveTo>
                  <a:pt x="190500" y="192024"/>
                </a:moveTo>
                <a:lnTo>
                  <a:pt x="0" y="10667"/>
                </a:lnTo>
                <a:lnTo>
                  <a:pt x="381000" y="0"/>
                </a:lnTo>
                <a:lnTo>
                  <a:pt x="190500" y="192024"/>
                </a:lnTo>
                <a:close/>
              </a:path>
            </a:pathLst>
          </a:custGeom>
          <a:ln w="12192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 txBox="1"/>
          <p:nvPr/>
        </p:nvSpPr>
        <p:spPr>
          <a:xfrm>
            <a:off x="6781800" y="3441191"/>
            <a:ext cx="2438400" cy="1323340"/>
          </a:xfrm>
          <a:prstGeom prst="rect">
            <a:avLst/>
          </a:prstGeom>
          <a:solidFill>
            <a:srgbClr val="FFE699"/>
          </a:solidFill>
        </p:spPr>
        <p:txBody>
          <a:bodyPr vert="horz" wrap="square" lIns="0" tIns="36830" rIns="0" bIns="0" rtlCol="0">
            <a:spAutoFit/>
          </a:bodyPr>
          <a:lstStyle/>
          <a:p>
            <a:pPr marL="93980" marR="179070">
              <a:lnSpc>
                <a:spcPct val="99600"/>
              </a:lnSpc>
              <a:spcBef>
                <a:spcPts val="290"/>
              </a:spcBef>
            </a:pPr>
            <a:r>
              <a:rPr sz="1600" spc="-5" dirty="0">
                <a:latin typeface="Calibri"/>
                <a:cs typeface="Calibri"/>
              </a:rPr>
              <a:t>B</a:t>
            </a:r>
            <a:r>
              <a:rPr sz="1600" spc="-5" dirty="0">
                <a:latin typeface="Wingdings"/>
                <a:cs typeface="Wingdings"/>
              </a:rPr>
              <a:t></a:t>
            </a:r>
            <a:r>
              <a:rPr sz="1600" spc="-5" dirty="0">
                <a:latin typeface="Calibri"/>
                <a:cs typeface="Calibri"/>
              </a:rPr>
              <a:t>B’ </a:t>
            </a:r>
            <a:r>
              <a:rPr sz="1600" dirty="0">
                <a:latin typeface="Calibri"/>
                <a:cs typeface="Calibri"/>
              </a:rPr>
              <a:t>= </a:t>
            </a:r>
            <a:r>
              <a:rPr sz="1600" spc="-10" dirty="0">
                <a:latin typeface="Calibri"/>
                <a:cs typeface="Calibri"/>
              </a:rPr>
              <a:t>volume </a:t>
            </a:r>
            <a:r>
              <a:rPr sz="1600" spc="-25" dirty="0">
                <a:latin typeface="Calibri"/>
                <a:cs typeface="Calibri"/>
              </a:rPr>
              <a:t>zat </a:t>
            </a:r>
            <a:r>
              <a:rPr sz="1600" spc="-10" dirty="0">
                <a:latin typeface="Calibri"/>
                <a:cs typeface="Calibri"/>
              </a:rPr>
              <a:t>cair </a:t>
            </a:r>
            <a:r>
              <a:rPr sz="1600" spc="-30" dirty="0">
                <a:latin typeface="Calibri"/>
                <a:cs typeface="Calibri"/>
              </a:rPr>
              <a:t>yg  </a:t>
            </a:r>
            <a:r>
              <a:rPr sz="1600" spc="-10" dirty="0">
                <a:latin typeface="Calibri"/>
                <a:cs typeface="Calibri"/>
              </a:rPr>
              <a:t>dipindahkan </a:t>
            </a:r>
            <a:r>
              <a:rPr sz="1600" spc="-5" dirty="0">
                <a:latin typeface="Calibri"/>
                <a:cs typeface="Calibri"/>
              </a:rPr>
              <a:t>mempunyai  </a:t>
            </a:r>
            <a:r>
              <a:rPr sz="1600" spc="-10" dirty="0">
                <a:latin typeface="Calibri"/>
                <a:cs typeface="Calibri"/>
              </a:rPr>
              <a:t>bentuk </a:t>
            </a:r>
            <a:r>
              <a:rPr sz="1600" spc="-15" dirty="0">
                <a:latin typeface="Calibri"/>
                <a:cs typeface="Calibri"/>
              </a:rPr>
              <a:t>yg </a:t>
            </a:r>
            <a:r>
              <a:rPr sz="1600" spc="-5" dirty="0">
                <a:latin typeface="Calibri"/>
                <a:cs typeface="Calibri"/>
              </a:rPr>
              <a:t>berbeda </a:t>
            </a:r>
            <a:r>
              <a:rPr sz="1600" spc="-10" dirty="0">
                <a:latin typeface="Calibri"/>
                <a:cs typeface="Calibri"/>
              </a:rPr>
              <a:t>pd  waktu </a:t>
            </a:r>
            <a:r>
              <a:rPr sz="1600" spc="-5" dirty="0">
                <a:latin typeface="Calibri"/>
                <a:cs typeface="Calibri"/>
              </a:rPr>
              <a:t>posisi benda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miring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6781800" y="4800600"/>
            <a:ext cx="2438400" cy="1079500"/>
          </a:xfrm>
          <a:prstGeom prst="rect">
            <a:avLst/>
          </a:prstGeom>
          <a:solidFill>
            <a:srgbClr val="B4C6E7"/>
          </a:solidFill>
        </p:spPr>
        <p:txBody>
          <a:bodyPr vert="horz" wrap="square" lIns="0" tIns="34925" rIns="0" bIns="0" rtlCol="0">
            <a:spAutoFit/>
          </a:bodyPr>
          <a:lstStyle/>
          <a:p>
            <a:pPr marL="93980" marR="87630">
              <a:lnSpc>
                <a:spcPct val="100000"/>
              </a:lnSpc>
              <a:spcBef>
                <a:spcPts val="275"/>
              </a:spcBef>
            </a:pPr>
            <a:r>
              <a:rPr sz="1600" spc="5" dirty="0">
                <a:latin typeface="Calibri"/>
                <a:cs typeface="Calibri"/>
              </a:rPr>
              <a:t>M </a:t>
            </a:r>
            <a:r>
              <a:rPr sz="1600" dirty="0">
                <a:latin typeface="Calibri"/>
                <a:cs typeface="Calibri"/>
              </a:rPr>
              <a:t>= </a:t>
            </a:r>
            <a:r>
              <a:rPr sz="1600" spc="-10" dirty="0">
                <a:latin typeface="Calibri"/>
                <a:cs typeface="Calibri"/>
              </a:rPr>
              <a:t>metasentrum </a:t>
            </a:r>
            <a:r>
              <a:rPr sz="1600" dirty="0">
                <a:latin typeface="Calibri"/>
                <a:cs typeface="Calibri"/>
              </a:rPr>
              <a:t>; </a:t>
            </a:r>
            <a:r>
              <a:rPr sz="1600" spc="-15" dirty="0">
                <a:latin typeface="Calibri"/>
                <a:cs typeface="Calibri"/>
              </a:rPr>
              <a:t>titik  </a:t>
            </a:r>
            <a:r>
              <a:rPr sz="1600" spc="-10" dirty="0">
                <a:latin typeface="Calibri"/>
                <a:cs typeface="Calibri"/>
              </a:rPr>
              <a:t>potong </a:t>
            </a:r>
            <a:r>
              <a:rPr sz="1600" spc="-20" dirty="0">
                <a:latin typeface="Calibri"/>
                <a:cs typeface="Calibri"/>
              </a:rPr>
              <a:t>antara </a:t>
            </a:r>
            <a:r>
              <a:rPr sz="1600" spc="-5" dirty="0">
                <a:latin typeface="Calibri"/>
                <a:cs typeface="Calibri"/>
              </a:rPr>
              <a:t>garis </a:t>
            </a:r>
            <a:r>
              <a:rPr sz="1600" spc="-15" dirty="0">
                <a:latin typeface="Calibri"/>
                <a:cs typeface="Calibri"/>
              </a:rPr>
              <a:t>vertikal  </a:t>
            </a:r>
            <a:r>
              <a:rPr sz="1600" spc="-5" dirty="0">
                <a:latin typeface="Calibri"/>
                <a:cs typeface="Calibri"/>
              </a:rPr>
              <a:t>melalui B’ dan  perpanjangan garis</a:t>
            </a:r>
            <a:r>
              <a:rPr sz="1600" spc="-75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BG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60" name="object 60"/>
          <p:cNvSpPr/>
          <p:nvPr/>
        </p:nvSpPr>
        <p:spPr>
          <a:xfrm>
            <a:off x="76200" y="4386071"/>
            <a:ext cx="2819400" cy="1042669"/>
          </a:xfrm>
          <a:custGeom>
            <a:avLst/>
            <a:gdLst/>
            <a:ahLst/>
            <a:cxnLst/>
            <a:rect l="l" t="t" r="r" b="b"/>
            <a:pathLst>
              <a:path w="2819400" h="1042670">
                <a:moveTo>
                  <a:pt x="0" y="1042415"/>
                </a:moveTo>
                <a:lnTo>
                  <a:pt x="2819400" y="1042415"/>
                </a:lnTo>
                <a:lnTo>
                  <a:pt x="2819400" y="0"/>
                </a:lnTo>
                <a:lnTo>
                  <a:pt x="0" y="0"/>
                </a:lnTo>
                <a:lnTo>
                  <a:pt x="0" y="1042415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6200" y="5428488"/>
            <a:ext cx="2832100" cy="780415"/>
          </a:xfrm>
          <a:custGeom>
            <a:avLst/>
            <a:gdLst/>
            <a:ahLst/>
            <a:cxnLst/>
            <a:rect l="l" t="t" r="r" b="b"/>
            <a:pathLst>
              <a:path w="2832100" h="780414">
                <a:moveTo>
                  <a:pt x="0" y="780288"/>
                </a:moveTo>
                <a:lnTo>
                  <a:pt x="2831592" y="780288"/>
                </a:lnTo>
                <a:lnTo>
                  <a:pt x="2831592" y="0"/>
                </a:lnTo>
                <a:lnTo>
                  <a:pt x="0" y="0"/>
                </a:lnTo>
                <a:lnTo>
                  <a:pt x="0" y="780288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6200" y="6208776"/>
            <a:ext cx="2832100" cy="585470"/>
          </a:xfrm>
          <a:custGeom>
            <a:avLst/>
            <a:gdLst/>
            <a:ahLst/>
            <a:cxnLst/>
            <a:rect l="l" t="t" r="r" b="b"/>
            <a:pathLst>
              <a:path w="2832100" h="585470">
                <a:moveTo>
                  <a:pt x="0" y="585216"/>
                </a:moveTo>
                <a:lnTo>
                  <a:pt x="2831592" y="585216"/>
                </a:lnTo>
                <a:lnTo>
                  <a:pt x="2831592" y="0"/>
                </a:lnTo>
                <a:lnTo>
                  <a:pt x="0" y="0"/>
                </a:lnTo>
                <a:lnTo>
                  <a:pt x="0" y="585216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 txBox="1"/>
          <p:nvPr/>
        </p:nvSpPr>
        <p:spPr>
          <a:xfrm>
            <a:off x="156159" y="4409948"/>
            <a:ext cx="2654300" cy="233426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 marR="5080">
              <a:lnSpc>
                <a:spcPct val="99600"/>
              </a:lnSpc>
              <a:spcBef>
                <a:spcPts val="114"/>
              </a:spcBef>
              <a:buAutoNum type="arabicPeriod"/>
              <a:tabLst>
                <a:tab pos="214629" algn="l"/>
              </a:tabLst>
            </a:pPr>
            <a:r>
              <a:rPr sz="1600" spc="5" dirty="0">
                <a:latin typeface="Calibri"/>
                <a:cs typeface="Calibri"/>
              </a:rPr>
              <a:t>TITIK M </a:t>
            </a:r>
            <a:r>
              <a:rPr sz="1600" dirty="0">
                <a:latin typeface="Calibri"/>
                <a:cs typeface="Calibri"/>
              </a:rPr>
              <a:t>&gt; </a:t>
            </a:r>
            <a:r>
              <a:rPr sz="1600" spc="5" dirty="0">
                <a:latin typeface="Calibri"/>
                <a:cs typeface="Calibri"/>
              </a:rPr>
              <a:t>G </a:t>
            </a:r>
            <a:r>
              <a:rPr sz="1600" spc="5" dirty="0">
                <a:latin typeface="Wingdings"/>
                <a:cs typeface="Wingdings"/>
              </a:rPr>
              <a:t></a:t>
            </a:r>
            <a:r>
              <a:rPr sz="1600" spc="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Calibri"/>
                <a:cs typeface="Calibri"/>
              </a:rPr>
              <a:t>FB </a:t>
            </a:r>
            <a:r>
              <a:rPr sz="1600" spc="5" dirty="0">
                <a:latin typeface="Calibri"/>
                <a:cs typeface="Calibri"/>
              </a:rPr>
              <a:t>&amp; </a:t>
            </a:r>
            <a:r>
              <a:rPr sz="1600" spc="-10" dirty="0">
                <a:latin typeface="Calibri"/>
                <a:cs typeface="Calibri"/>
              </a:rPr>
              <a:t>FG  </a:t>
            </a:r>
            <a:r>
              <a:rPr sz="1600" spc="-5" dirty="0">
                <a:latin typeface="Calibri"/>
                <a:cs typeface="Calibri"/>
              </a:rPr>
              <a:t>berusaha menimbulkan</a:t>
            </a:r>
            <a:r>
              <a:rPr sz="1600" spc="-10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momen  </a:t>
            </a:r>
            <a:r>
              <a:rPr sz="1600" spc="-10" dirty="0">
                <a:latin typeface="Calibri"/>
                <a:cs typeface="Calibri"/>
              </a:rPr>
              <a:t>yang </a:t>
            </a:r>
            <a:r>
              <a:rPr sz="1600" spc="-5" dirty="0">
                <a:latin typeface="Calibri"/>
                <a:cs typeface="Calibri"/>
              </a:rPr>
              <a:t>mengembalikan </a:t>
            </a:r>
            <a:r>
              <a:rPr sz="1600" spc="-10" dirty="0">
                <a:latin typeface="Calibri"/>
                <a:cs typeface="Calibri"/>
              </a:rPr>
              <a:t>posisi  </a:t>
            </a:r>
            <a:r>
              <a:rPr sz="1600" spc="-5" dirty="0">
                <a:latin typeface="Calibri"/>
                <a:cs typeface="Calibri"/>
              </a:rPr>
              <a:t>benda </a:t>
            </a:r>
            <a:r>
              <a:rPr sz="1600" spc="-15" dirty="0">
                <a:latin typeface="Calibri"/>
                <a:cs typeface="Calibri"/>
              </a:rPr>
              <a:t>(STABIL: </a:t>
            </a:r>
            <a:r>
              <a:rPr sz="1600" b="1" spc="5" dirty="0">
                <a:latin typeface="Calibri"/>
                <a:cs typeface="Calibri"/>
              </a:rPr>
              <a:t>MG</a:t>
            </a:r>
            <a:r>
              <a:rPr sz="1600" b="1" spc="-6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+)</a:t>
            </a:r>
            <a:endParaRPr sz="1600">
              <a:latin typeface="Calibri"/>
              <a:cs typeface="Calibri"/>
            </a:endParaRPr>
          </a:p>
          <a:p>
            <a:pPr marL="12700" marR="31750">
              <a:lnSpc>
                <a:spcPct val="99400"/>
              </a:lnSpc>
              <a:spcBef>
                <a:spcPts val="565"/>
              </a:spcBef>
              <a:buAutoNum type="arabicPeriod"/>
              <a:tabLst>
                <a:tab pos="214629" algn="l"/>
              </a:tabLst>
            </a:pPr>
            <a:r>
              <a:rPr sz="1600" spc="5" dirty="0">
                <a:latin typeface="Calibri"/>
                <a:cs typeface="Calibri"/>
              </a:rPr>
              <a:t>TITIK M </a:t>
            </a:r>
            <a:r>
              <a:rPr sz="1600" dirty="0">
                <a:latin typeface="Calibri"/>
                <a:cs typeface="Calibri"/>
              </a:rPr>
              <a:t>&lt; </a:t>
            </a:r>
            <a:r>
              <a:rPr sz="1600" spc="5" dirty="0">
                <a:latin typeface="Calibri"/>
                <a:cs typeface="Calibri"/>
              </a:rPr>
              <a:t>G </a:t>
            </a:r>
            <a:r>
              <a:rPr sz="1600" spc="5" dirty="0">
                <a:latin typeface="Wingdings"/>
                <a:cs typeface="Wingdings"/>
              </a:rPr>
              <a:t></a:t>
            </a:r>
            <a:r>
              <a:rPr sz="1600" spc="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Calibri"/>
                <a:cs typeface="Calibri"/>
              </a:rPr>
              <a:t>FB </a:t>
            </a:r>
            <a:r>
              <a:rPr sz="1600" spc="5" dirty="0">
                <a:latin typeface="Calibri"/>
                <a:cs typeface="Calibri"/>
              </a:rPr>
              <a:t>&amp; </a:t>
            </a:r>
            <a:r>
              <a:rPr sz="1600" spc="-10" dirty="0">
                <a:latin typeface="Calibri"/>
                <a:cs typeface="Calibri"/>
              </a:rPr>
              <a:t>FG  </a:t>
            </a:r>
            <a:r>
              <a:rPr sz="1600" dirty="0">
                <a:latin typeface="Calibri"/>
                <a:cs typeface="Calibri"/>
              </a:rPr>
              <a:t>menggulingkan </a:t>
            </a:r>
            <a:r>
              <a:rPr sz="1600" spc="-5" dirty="0">
                <a:latin typeface="Calibri"/>
                <a:cs typeface="Calibri"/>
              </a:rPr>
              <a:t>benda </a:t>
            </a:r>
            <a:r>
              <a:rPr sz="1600" dirty="0">
                <a:latin typeface="Calibri"/>
                <a:cs typeface="Calibri"/>
              </a:rPr>
              <a:t>shg</a:t>
            </a:r>
            <a:r>
              <a:rPr sz="1600" spc="-17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tidak  </a:t>
            </a:r>
            <a:r>
              <a:rPr sz="1600" spc="-15" dirty="0">
                <a:latin typeface="Calibri"/>
                <a:cs typeface="Calibri"/>
              </a:rPr>
              <a:t>stabil </a:t>
            </a:r>
            <a:r>
              <a:rPr sz="1600" dirty="0">
                <a:latin typeface="Calibri"/>
                <a:cs typeface="Calibri"/>
              </a:rPr>
              <a:t>(</a:t>
            </a:r>
            <a:r>
              <a:rPr sz="1600" b="1" dirty="0">
                <a:latin typeface="Calibri"/>
                <a:cs typeface="Calibri"/>
              </a:rPr>
              <a:t>MG - </a:t>
            </a:r>
            <a:r>
              <a:rPr sz="1600" dirty="0">
                <a:latin typeface="Calibri"/>
                <a:cs typeface="Calibri"/>
              </a:rPr>
              <a:t>)</a:t>
            </a:r>
            <a:r>
              <a:rPr sz="1600" spc="-1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mengguling</a:t>
            </a:r>
            <a:endParaRPr sz="1600">
              <a:latin typeface="Calibri"/>
              <a:cs typeface="Calibri"/>
            </a:endParaRPr>
          </a:p>
          <a:p>
            <a:pPr marL="213995" indent="-201930">
              <a:lnSpc>
                <a:spcPts val="1910"/>
              </a:lnSpc>
              <a:spcBef>
                <a:spcPts val="400"/>
              </a:spcBef>
              <a:buAutoNum type="arabicPeriod"/>
              <a:tabLst>
                <a:tab pos="214629" algn="l"/>
              </a:tabLst>
            </a:pPr>
            <a:r>
              <a:rPr sz="1600" spc="5" dirty="0">
                <a:latin typeface="Calibri"/>
                <a:cs typeface="Calibri"/>
              </a:rPr>
              <a:t>TITIK M = G </a:t>
            </a:r>
            <a:r>
              <a:rPr sz="1600" spc="10" dirty="0">
                <a:latin typeface="Wingdings"/>
                <a:cs typeface="Wingdings"/>
              </a:rPr>
              <a:t></a:t>
            </a:r>
            <a:r>
              <a:rPr sz="1600" spc="1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Calibri"/>
                <a:cs typeface="Calibri"/>
              </a:rPr>
              <a:t>benda</a:t>
            </a:r>
            <a:r>
              <a:rPr sz="1600" spc="-21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dalam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ts val="1910"/>
              </a:lnSpc>
            </a:pPr>
            <a:r>
              <a:rPr sz="1600" spc="-10" dirty="0">
                <a:latin typeface="Calibri"/>
                <a:cs typeface="Calibri"/>
              </a:rPr>
              <a:t>keseimbangan</a:t>
            </a:r>
            <a:r>
              <a:rPr sz="1600" spc="-6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netral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6477000" y="5943600"/>
            <a:ext cx="2743200" cy="34163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35560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280"/>
              </a:spcBef>
            </a:pPr>
            <a:r>
              <a:rPr sz="1600" dirty="0">
                <a:latin typeface="Calibri"/>
                <a:cs typeface="Calibri"/>
              </a:rPr>
              <a:t>MG </a:t>
            </a:r>
            <a:r>
              <a:rPr sz="1600" spc="5" dirty="0">
                <a:latin typeface="Calibri"/>
                <a:cs typeface="Calibri"/>
              </a:rPr>
              <a:t>= </a:t>
            </a:r>
            <a:r>
              <a:rPr sz="1600" dirty="0">
                <a:latin typeface="Calibri"/>
                <a:cs typeface="Calibri"/>
              </a:rPr>
              <a:t>tinggi</a:t>
            </a:r>
            <a:r>
              <a:rPr sz="1600" spc="-7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metasentrum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65" name="object 65"/>
          <p:cNvSpPr/>
          <p:nvPr/>
        </p:nvSpPr>
        <p:spPr>
          <a:xfrm>
            <a:off x="6554723" y="2395473"/>
            <a:ext cx="1143000" cy="676910"/>
          </a:xfrm>
          <a:custGeom>
            <a:avLst/>
            <a:gdLst/>
            <a:ahLst/>
            <a:cxnLst/>
            <a:rect l="l" t="t" r="r" b="b"/>
            <a:pathLst>
              <a:path w="1143000" h="676910">
                <a:moveTo>
                  <a:pt x="85344" y="655574"/>
                </a:moveTo>
                <a:lnTo>
                  <a:pt x="0" y="655574"/>
                </a:lnTo>
                <a:lnTo>
                  <a:pt x="0" y="676910"/>
                </a:lnTo>
                <a:lnTo>
                  <a:pt x="85344" y="676910"/>
                </a:lnTo>
                <a:lnTo>
                  <a:pt x="85344" y="655574"/>
                </a:lnTo>
                <a:close/>
              </a:path>
              <a:path w="1143000" h="676910">
                <a:moveTo>
                  <a:pt x="234696" y="655574"/>
                </a:moveTo>
                <a:lnTo>
                  <a:pt x="149351" y="655574"/>
                </a:lnTo>
                <a:lnTo>
                  <a:pt x="149351" y="676910"/>
                </a:lnTo>
                <a:lnTo>
                  <a:pt x="234696" y="676910"/>
                </a:lnTo>
                <a:lnTo>
                  <a:pt x="234696" y="655574"/>
                </a:lnTo>
                <a:close/>
              </a:path>
              <a:path w="1143000" h="676910">
                <a:moveTo>
                  <a:pt x="384048" y="655574"/>
                </a:moveTo>
                <a:lnTo>
                  <a:pt x="298703" y="655574"/>
                </a:lnTo>
                <a:lnTo>
                  <a:pt x="298703" y="676910"/>
                </a:lnTo>
                <a:lnTo>
                  <a:pt x="384048" y="676910"/>
                </a:lnTo>
                <a:lnTo>
                  <a:pt x="384048" y="655574"/>
                </a:lnTo>
                <a:close/>
              </a:path>
              <a:path w="1143000" h="676910">
                <a:moveTo>
                  <a:pt x="533400" y="655574"/>
                </a:moveTo>
                <a:lnTo>
                  <a:pt x="448055" y="655574"/>
                </a:lnTo>
                <a:lnTo>
                  <a:pt x="448055" y="676910"/>
                </a:lnTo>
                <a:lnTo>
                  <a:pt x="533400" y="676910"/>
                </a:lnTo>
                <a:lnTo>
                  <a:pt x="533400" y="655574"/>
                </a:lnTo>
                <a:close/>
              </a:path>
              <a:path w="1143000" h="676910">
                <a:moveTo>
                  <a:pt x="582168" y="554989"/>
                </a:moveTo>
                <a:lnTo>
                  <a:pt x="560831" y="554989"/>
                </a:lnTo>
                <a:lnTo>
                  <a:pt x="560831" y="640334"/>
                </a:lnTo>
                <a:lnTo>
                  <a:pt x="582168" y="640334"/>
                </a:lnTo>
                <a:lnTo>
                  <a:pt x="582168" y="554989"/>
                </a:lnTo>
                <a:close/>
              </a:path>
              <a:path w="1143000" h="676910">
                <a:moveTo>
                  <a:pt x="582168" y="405638"/>
                </a:moveTo>
                <a:lnTo>
                  <a:pt x="560831" y="405638"/>
                </a:lnTo>
                <a:lnTo>
                  <a:pt x="560831" y="490981"/>
                </a:lnTo>
                <a:lnTo>
                  <a:pt x="582168" y="490981"/>
                </a:lnTo>
                <a:lnTo>
                  <a:pt x="582168" y="405638"/>
                </a:lnTo>
                <a:close/>
              </a:path>
              <a:path w="1143000" h="676910">
                <a:moveTo>
                  <a:pt x="582168" y="256286"/>
                </a:moveTo>
                <a:lnTo>
                  <a:pt x="560831" y="256286"/>
                </a:lnTo>
                <a:lnTo>
                  <a:pt x="560831" y="341629"/>
                </a:lnTo>
                <a:lnTo>
                  <a:pt x="582168" y="341629"/>
                </a:lnTo>
                <a:lnTo>
                  <a:pt x="582168" y="256286"/>
                </a:lnTo>
                <a:close/>
              </a:path>
              <a:path w="1143000" h="676910">
                <a:moveTo>
                  <a:pt x="582168" y="106934"/>
                </a:moveTo>
                <a:lnTo>
                  <a:pt x="560831" y="106934"/>
                </a:lnTo>
                <a:lnTo>
                  <a:pt x="560831" y="192277"/>
                </a:lnTo>
                <a:lnTo>
                  <a:pt x="582168" y="192277"/>
                </a:lnTo>
                <a:lnTo>
                  <a:pt x="582168" y="106934"/>
                </a:lnTo>
                <a:close/>
              </a:path>
              <a:path w="1143000" h="676910">
                <a:moveTo>
                  <a:pt x="670559" y="45974"/>
                </a:moveTo>
                <a:lnTo>
                  <a:pt x="585216" y="45974"/>
                </a:lnTo>
                <a:lnTo>
                  <a:pt x="585216" y="67310"/>
                </a:lnTo>
                <a:lnTo>
                  <a:pt x="670559" y="67310"/>
                </a:lnTo>
                <a:lnTo>
                  <a:pt x="670559" y="45974"/>
                </a:lnTo>
                <a:close/>
              </a:path>
              <a:path w="1143000" h="676910">
                <a:moveTo>
                  <a:pt x="819911" y="45974"/>
                </a:moveTo>
                <a:lnTo>
                  <a:pt x="734568" y="45974"/>
                </a:lnTo>
                <a:lnTo>
                  <a:pt x="734568" y="67310"/>
                </a:lnTo>
                <a:lnTo>
                  <a:pt x="819911" y="67310"/>
                </a:lnTo>
                <a:lnTo>
                  <a:pt x="819911" y="45974"/>
                </a:lnTo>
                <a:close/>
              </a:path>
              <a:path w="1143000" h="676910">
                <a:moveTo>
                  <a:pt x="969264" y="45974"/>
                </a:moveTo>
                <a:lnTo>
                  <a:pt x="883920" y="45974"/>
                </a:lnTo>
                <a:lnTo>
                  <a:pt x="883920" y="67310"/>
                </a:lnTo>
                <a:lnTo>
                  <a:pt x="969264" y="67310"/>
                </a:lnTo>
                <a:lnTo>
                  <a:pt x="969264" y="45974"/>
                </a:lnTo>
                <a:close/>
              </a:path>
              <a:path w="1143000" h="676910">
                <a:moveTo>
                  <a:pt x="1100563" y="56642"/>
                </a:moveTo>
                <a:lnTo>
                  <a:pt x="1040256" y="91821"/>
                </a:lnTo>
                <a:lnTo>
                  <a:pt x="1035176" y="94868"/>
                </a:lnTo>
                <a:lnTo>
                  <a:pt x="1033526" y="101346"/>
                </a:lnTo>
                <a:lnTo>
                  <a:pt x="1039368" y="111505"/>
                </a:lnTo>
                <a:lnTo>
                  <a:pt x="1045972" y="113284"/>
                </a:lnTo>
                <a:lnTo>
                  <a:pt x="1124740" y="67310"/>
                </a:lnTo>
                <a:lnTo>
                  <a:pt x="1118616" y="67310"/>
                </a:lnTo>
                <a:lnTo>
                  <a:pt x="1118616" y="65912"/>
                </a:lnTo>
                <a:lnTo>
                  <a:pt x="1116456" y="65912"/>
                </a:lnTo>
                <a:lnTo>
                  <a:pt x="1100563" y="56642"/>
                </a:lnTo>
                <a:close/>
              </a:path>
              <a:path w="1143000" h="676910">
                <a:moveTo>
                  <a:pt x="1082275" y="45974"/>
                </a:moveTo>
                <a:lnTo>
                  <a:pt x="1033272" y="45974"/>
                </a:lnTo>
                <a:lnTo>
                  <a:pt x="1033272" y="67310"/>
                </a:lnTo>
                <a:lnTo>
                  <a:pt x="1082275" y="67310"/>
                </a:lnTo>
                <a:lnTo>
                  <a:pt x="1100563" y="56642"/>
                </a:lnTo>
                <a:lnTo>
                  <a:pt x="1082275" y="45974"/>
                </a:lnTo>
                <a:close/>
              </a:path>
              <a:path w="1143000" h="676910">
                <a:moveTo>
                  <a:pt x="1124740" y="45974"/>
                </a:moveTo>
                <a:lnTo>
                  <a:pt x="1118616" y="45974"/>
                </a:lnTo>
                <a:lnTo>
                  <a:pt x="1118616" y="67310"/>
                </a:lnTo>
                <a:lnTo>
                  <a:pt x="1124740" y="67310"/>
                </a:lnTo>
                <a:lnTo>
                  <a:pt x="1142999" y="56642"/>
                </a:lnTo>
                <a:lnTo>
                  <a:pt x="1124740" y="45974"/>
                </a:lnTo>
                <a:close/>
              </a:path>
              <a:path w="1143000" h="676910">
                <a:moveTo>
                  <a:pt x="1116456" y="47371"/>
                </a:moveTo>
                <a:lnTo>
                  <a:pt x="1100563" y="56642"/>
                </a:lnTo>
                <a:lnTo>
                  <a:pt x="1116456" y="65912"/>
                </a:lnTo>
                <a:lnTo>
                  <a:pt x="1116456" y="47371"/>
                </a:lnTo>
                <a:close/>
              </a:path>
              <a:path w="1143000" h="676910">
                <a:moveTo>
                  <a:pt x="1118616" y="47371"/>
                </a:moveTo>
                <a:lnTo>
                  <a:pt x="1116456" y="47371"/>
                </a:lnTo>
                <a:lnTo>
                  <a:pt x="1116456" y="65912"/>
                </a:lnTo>
                <a:lnTo>
                  <a:pt x="1118616" y="65912"/>
                </a:lnTo>
                <a:lnTo>
                  <a:pt x="1118616" y="47371"/>
                </a:lnTo>
                <a:close/>
              </a:path>
              <a:path w="1143000" h="676910">
                <a:moveTo>
                  <a:pt x="1045972" y="0"/>
                </a:moveTo>
                <a:lnTo>
                  <a:pt x="1039368" y="1777"/>
                </a:lnTo>
                <a:lnTo>
                  <a:pt x="1033526" y="11937"/>
                </a:lnTo>
                <a:lnTo>
                  <a:pt x="1035176" y="18414"/>
                </a:lnTo>
                <a:lnTo>
                  <a:pt x="1040256" y="21462"/>
                </a:lnTo>
                <a:lnTo>
                  <a:pt x="1100563" y="56642"/>
                </a:lnTo>
                <a:lnTo>
                  <a:pt x="1116456" y="47371"/>
                </a:lnTo>
                <a:lnTo>
                  <a:pt x="1118616" y="47371"/>
                </a:lnTo>
                <a:lnTo>
                  <a:pt x="1118616" y="45974"/>
                </a:lnTo>
                <a:lnTo>
                  <a:pt x="1124740" y="45974"/>
                </a:lnTo>
                <a:lnTo>
                  <a:pt x="1045972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 txBox="1"/>
          <p:nvPr/>
        </p:nvSpPr>
        <p:spPr>
          <a:xfrm>
            <a:off x="7854442" y="2163902"/>
            <a:ext cx="106934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latin typeface="Calibri"/>
                <a:cs typeface="Calibri"/>
              </a:rPr>
              <a:t>Tambahan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spc="-25" dirty="0">
                <a:latin typeface="Calibri"/>
                <a:cs typeface="Calibri"/>
              </a:rPr>
              <a:t>gaya</a:t>
            </a:r>
            <a:r>
              <a:rPr sz="1800" spc="-7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apung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7" name="object 67"/>
          <p:cNvSpPr/>
          <p:nvPr/>
        </p:nvSpPr>
        <p:spPr>
          <a:xfrm>
            <a:off x="3659123" y="2166873"/>
            <a:ext cx="763905" cy="532130"/>
          </a:xfrm>
          <a:custGeom>
            <a:avLst/>
            <a:gdLst/>
            <a:ahLst/>
            <a:cxnLst/>
            <a:rect l="l" t="t" r="r" b="b"/>
            <a:pathLst>
              <a:path w="763904" h="532130">
                <a:moveTo>
                  <a:pt x="763904" y="510286"/>
                </a:moveTo>
                <a:lnTo>
                  <a:pt x="678560" y="510286"/>
                </a:lnTo>
                <a:lnTo>
                  <a:pt x="678560" y="531622"/>
                </a:lnTo>
                <a:lnTo>
                  <a:pt x="763904" y="531622"/>
                </a:lnTo>
                <a:lnTo>
                  <a:pt x="763904" y="510286"/>
                </a:lnTo>
                <a:close/>
              </a:path>
              <a:path w="763904" h="532130">
                <a:moveTo>
                  <a:pt x="614552" y="510286"/>
                </a:moveTo>
                <a:lnTo>
                  <a:pt x="529208" y="510286"/>
                </a:lnTo>
                <a:lnTo>
                  <a:pt x="529208" y="531622"/>
                </a:lnTo>
                <a:lnTo>
                  <a:pt x="614552" y="531622"/>
                </a:lnTo>
                <a:lnTo>
                  <a:pt x="614552" y="510286"/>
                </a:lnTo>
                <a:close/>
              </a:path>
              <a:path w="763904" h="532130">
                <a:moveTo>
                  <a:pt x="390524" y="518795"/>
                </a:moveTo>
                <a:lnTo>
                  <a:pt x="371347" y="518795"/>
                </a:lnTo>
                <a:lnTo>
                  <a:pt x="371347" y="531622"/>
                </a:lnTo>
                <a:lnTo>
                  <a:pt x="465200" y="531622"/>
                </a:lnTo>
                <a:lnTo>
                  <a:pt x="465200" y="520953"/>
                </a:lnTo>
                <a:lnTo>
                  <a:pt x="392683" y="520953"/>
                </a:lnTo>
                <a:lnTo>
                  <a:pt x="390524" y="518795"/>
                </a:lnTo>
                <a:close/>
              </a:path>
              <a:path w="763904" h="532130">
                <a:moveTo>
                  <a:pt x="465200" y="510286"/>
                </a:moveTo>
                <a:lnTo>
                  <a:pt x="382015" y="510286"/>
                </a:lnTo>
                <a:lnTo>
                  <a:pt x="392683" y="520953"/>
                </a:lnTo>
                <a:lnTo>
                  <a:pt x="392683" y="518795"/>
                </a:lnTo>
                <a:lnTo>
                  <a:pt x="465200" y="518795"/>
                </a:lnTo>
                <a:lnTo>
                  <a:pt x="465200" y="510286"/>
                </a:lnTo>
                <a:close/>
              </a:path>
              <a:path w="763904" h="532130">
                <a:moveTo>
                  <a:pt x="465200" y="518795"/>
                </a:moveTo>
                <a:lnTo>
                  <a:pt x="392683" y="518795"/>
                </a:lnTo>
                <a:lnTo>
                  <a:pt x="392683" y="520953"/>
                </a:lnTo>
                <a:lnTo>
                  <a:pt x="465200" y="520953"/>
                </a:lnTo>
                <a:lnTo>
                  <a:pt x="465200" y="518795"/>
                </a:lnTo>
                <a:close/>
              </a:path>
              <a:path w="763904" h="532130">
                <a:moveTo>
                  <a:pt x="392683" y="369442"/>
                </a:moveTo>
                <a:lnTo>
                  <a:pt x="371347" y="369442"/>
                </a:lnTo>
                <a:lnTo>
                  <a:pt x="371347" y="454787"/>
                </a:lnTo>
                <a:lnTo>
                  <a:pt x="392683" y="454787"/>
                </a:lnTo>
                <a:lnTo>
                  <a:pt x="392683" y="369442"/>
                </a:lnTo>
                <a:close/>
              </a:path>
              <a:path w="763904" h="532130">
                <a:moveTo>
                  <a:pt x="392683" y="220090"/>
                </a:moveTo>
                <a:lnTo>
                  <a:pt x="371347" y="220090"/>
                </a:lnTo>
                <a:lnTo>
                  <a:pt x="371347" y="305435"/>
                </a:lnTo>
                <a:lnTo>
                  <a:pt x="392683" y="305435"/>
                </a:lnTo>
                <a:lnTo>
                  <a:pt x="392683" y="220090"/>
                </a:lnTo>
                <a:close/>
              </a:path>
              <a:path w="763904" h="532130">
                <a:moveTo>
                  <a:pt x="392683" y="70738"/>
                </a:moveTo>
                <a:lnTo>
                  <a:pt x="371347" y="70738"/>
                </a:lnTo>
                <a:lnTo>
                  <a:pt x="371347" y="156083"/>
                </a:lnTo>
                <a:lnTo>
                  <a:pt x="392683" y="156083"/>
                </a:lnTo>
                <a:lnTo>
                  <a:pt x="392683" y="70738"/>
                </a:lnTo>
                <a:close/>
              </a:path>
              <a:path w="763904" h="532130">
                <a:moveTo>
                  <a:pt x="332104" y="45974"/>
                </a:moveTo>
                <a:lnTo>
                  <a:pt x="246760" y="45974"/>
                </a:lnTo>
                <a:lnTo>
                  <a:pt x="246760" y="67310"/>
                </a:lnTo>
                <a:lnTo>
                  <a:pt x="332104" y="67310"/>
                </a:lnTo>
                <a:lnTo>
                  <a:pt x="332104" y="45974"/>
                </a:lnTo>
                <a:close/>
              </a:path>
              <a:path w="763904" h="532130">
                <a:moveTo>
                  <a:pt x="97027" y="0"/>
                </a:moveTo>
                <a:lnTo>
                  <a:pt x="0" y="56642"/>
                </a:lnTo>
                <a:lnTo>
                  <a:pt x="97027" y="113284"/>
                </a:lnTo>
                <a:lnTo>
                  <a:pt x="103504" y="111505"/>
                </a:lnTo>
                <a:lnTo>
                  <a:pt x="106552" y="106425"/>
                </a:lnTo>
                <a:lnTo>
                  <a:pt x="109473" y="101346"/>
                </a:lnTo>
                <a:lnTo>
                  <a:pt x="107822" y="94868"/>
                </a:lnTo>
                <a:lnTo>
                  <a:pt x="102742" y="91821"/>
                </a:lnTo>
                <a:lnTo>
                  <a:pt x="60724" y="67310"/>
                </a:lnTo>
                <a:lnTo>
                  <a:pt x="21081" y="67310"/>
                </a:lnTo>
                <a:lnTo>
                  <a:pt x="21081" y="45974"/>
                </a:lnTo>
                <a:lnTo>
                  <a:pt x="60724" y="45974"/>
                </a:lnTo>
                <a:lnTo>
                  <a:pt x="102742" y="21462"/>
                </a:lnTo>
                <a:lnTo>
                  <a:pt x="107822" y="18414"/>
                </a:lnTo>
                <a:lnTo>
                  <a:pt x="109473" y="11937"/>
                </a:lnTo>
                <a:lnTo>
                  <a:pt x="106552" y="6858"/>
                </a:lnTo>
                <a:lnTo>
                  <a:pt x="103504" y="1777"/>
                </a:lnTo>
                <a:lnTo>
                  <a:pt x="97027" y="0"/>
                </a:lnTo>
                <a:close/>
              </a:path>
              <a:path w="763904" h="532130">
                <a:moveTo>
                  <a:pt x="33400" y="45974"/>
                </a:moveTo>
                <a:lnTo>
                  <a:pt x="21081" y="45974"/>
                </a:lnTo>
                <a:lnTo>
                  <a:pt x="21081" y="67310"/>
                </a:lnTo>
                <a:lnTo>
                  <a:pt x="33400" y="67310"/>
                </a:lnTo>
                <a:lnTo>
                  <a:pt x="33400" y="65912"/>
                </a:lnTo>
                <a:lnTo>
                  <a:pt x="26542" y="65912"/>
                </a:lnTo>
                <a:lnTo>
                  <a:pt x="26542" y="47371"/>
                </a:lnTo>
                <a:lnTo>
                  <a:pt x="33400" y="47371"/>
                </a:lnTo>
                <a:lnTo>
                  <a:pt x="33400" y="45974"/>
                </a:lnTo>
                <a:close/>
              </a:path>
              <a:path w="763904" h="532130">
                <a:moveTo>
                  <a:pt x="42436" y="56642"/>
                </a:moveTo>
                <a:lnTo>
                  <a:pt x="33400" y="61912"/>
                </a:lnTo>
                <a:lnTo>
                  <a:pt x="33400" y="67310"/>
                </a:lnTo>
                <a:lnTo>
                  <a:pt x="60724" y="67310"/>
                </a:lnTo>
                <a:lnTo>
                  <a:pt x="42436" y="56642"/>
                </a:lnTo>
                <a:close/>
              </a:path>
              <a:path w="763904" h="532130">
                <a:moveTo>
                  <a:pt x="182752" y="45974"/>
                </a:moveTo>
                <a:lnTo>
                  <a:pt x="97408" y="45974"/>
                </a:lnTo>
                <a:lnTo>
                  <a:pt x="97408" y="67310"/>
                </a:lnTo>
                <a:lnTo>
                  <a:pt x="182752" y="67310"/>
                </a:lnTo>
                <a:lnTo>
                  <a:pt x="182752" y="45974"/>
                </a:lnTo>
                <a:close/>
              </a:path>
              <a:path w="763904" h="532130">
                <a:moveTo>
                  <a:pt x="26542" y="47371"/>
                </a:moveTo>
                <a:lnTo>
                  <a:pt x="26542" y="65912"/>
                </a:lnTo>
                <a:lnTo>
                  <a:pt x="33400" y="61912"/>
                </a:lnTo>
                <a:lnTo>
                  <a:pt x="33400" y="51371"/>
                </a:lnTo>
                <a:lnTo>
                  <a:pt x="26542" y="47371"/>
                </a:lnTo>
                <a:close/>
              </a:path>
              <a:path w="763904" h="532130">
                <a:moveTo>
                  <a:pt x="33400" y="61912"/>
                </a:moveTo>
                <a:lnTo>
                  <a:pt x="26542" y="65912"/>
                </a:lnTo>
                <a:lnTo>
                  <a:pt x="33400" y="65912"/>
                </a:lnTo>
                <a:lnTo>
                  <a:pt x="33400" y="61912"/>
                </a:lnTo>
                <a:close/>
              </a:path>
              <a:path w="763904" h="532130">
                <a:moveTo>
                  <a:pt x="33400" y="51371"/>
                </a:moveTo>
                <a:lnTo>
                  <a:pt x="33400" y="61912"/>
                </a:lnTo>
                <a:lnTo>
                  <a:pt x="42436" y="56642"/>
                </a:lnTo>
                <a:lnTo>
                  <a:pt x="33400" y="51371"/>
                </a:lnTo>
                <a:close/>
              </a:path>
              <a:path w="763904" h="532130">
                <a:moveTo>
                  <a:pt x="60724" y="45974"/>
                </a:moveTo>
                <a:lnTo>
                  <a:pt x="33400" y="45974"/>
                </a:lnTo>
                <a:lnTo>
                  <a:pt x="33400" y="51371"/>
                </a:lnTo>
                <a:lnTo>
                  <a:pt x="42436" y="56642"/>
                </a:lnTo>
                <a:lnTo>
                  <a:pt x="60724" y="45974"/>
                </a:lnTo>
                <a:close/>
              </a:path>
              <a:path w="763904" h="532130">
                <a:moveTo>
                  <a:pt x="33400" y="47371"/>
                </a:moveTo>
                <a:lnTo>
                  <a:pt x="26542" y="47371"/>
                </a:lnTo>
                <a:lnTo>
                  <a:pt x="33400" y="51371"/>
                </a:lnTo>
                <a:lnTo>
                  <a:pt x="33400" y="47371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5574791" y="2977895"/>
            <a:ext cx="1191895" cy="487680"/>
          </a:xfrm>
          <a:custGeom>
            <a:avLst/>
            <a:gdLst/>
            <a:ahLst/>
            <a:cxnLst/>
            <a:rect l="l" t="t" r="r" b="b"/>
            <a:pathLst>
              <a:path w="1191895" h="487679">
                <a:moveTo>
                  <a:pt x="1064133" y="0"/>
                </a:moveTo>
                <a:lnTo>
                  <a:pt x="0" y="21208"/>
                </a:lnTo>
                <a:lnTo>
                  <a:pt x="989584" y="487679"/>
                </a:lnTo>
                <a:lnTo>
                  <a:pt x="1191767" y="84836"/>
                </a:lnTo>
                <a:lnTo>
                  <a:pt x="1064133" y="0"/>
                </a:lnTo>
                <a:close/>
              </a:path>
            </a:pathLst>
          </a:custGeom>
          <a:solidFill>
            <a:srgbClr val="E7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5574791" y="2977895"/>
            <a:ext cx="1191895" cy="487680"/>
          </a:xfrm>
          <a:custGeom>
            <a:avLst/>
            <a:gdLst/>
            <a:ahLst/>
            <a:cxnLst/>
            <a:rect l="l" t="t" r="r" b="b"/>
            <a:pathLst>
              <a:path w="1191895" h="487679">
                <a:moveTo>
                  <a:pt x="989584" y="487679"/>
                </a:moveTo>
                <a:lnTo>
                  <a:pt x="0" y="21208"/>
                </a:lnTo>
                <a:lnTo>
                  <a:pt x="1064133" y="0"/>
                </a:lnTo>
                <a:lnTo>
                  <a:pt x="1191767" y="84836"/>
                </a:lnTo>
                <a:lnTo>
                  <a:pt x="989584" y="487679"/>
                </a:lnTo>
                <a:close/>
              </a:path>
            </a:pathLst>
          </a:custGeom>
          <a:ln w="12192">
            <a:solidFill>
              <a:srgbClr val="41709C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 txBox="1"/>
          <p:nvPr/>
        </p:nvSpPr>
        <p:spPr>
          <a:xfrm>
            <a:off x="2061717" y="1783207"/>
            <a:ext cx="123063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-45" dirty="0">
                <a:latin typeface="Calibri"/>
                <a:cs typeface="Calibri"/>
              </a:rPr>
              <a:t>P</a:t>
            </a:r>
            <a:r>
              <a:rPr sz="1800" spc="-10" dirty="0">
                <a:latin typeface="Calibri"/>
                <a:cs typeface="Calibri"/>
              </a:rPr>
              <a:t>engu</a:t>
            </a:r>
            <a:r>
              <a:rPr sz="1800" spc="-55" dirty="0">
                <a:latin typeface="Calibri"/>
                <a:cs typeface="Calibri"/>
              </a:rPr>
              <a:t>r</a:t>
            </a:r>
            <a:r>
              <a:rPr sz="1800" dirty="0">
                <a:latin typeface="Calibri"/>
                <a:cs typeface="Calibri"/>
              </a:rPr>
              <a:t>a</a:t>
            </a:r>
            <a:r>
              <a:rPr sz="1800" spc="-10" dirty="0">
                <a:latin typeface="Calibri"/>
                <a:cs typeface="Calibri"/>
              </a:rPr>
              <a:t>n</a:t>
            </a:r>
            <a:r>
              <a:rPr sz="1800" spc="-35" dirty="0">
                <a:latin typeface="Calibri"/>
                <a:cs typeface="Calibri"/>
              </a:rPr>
              <a:t>g</a:t>
            </a:r>
            <a:r>
              <a:rPr sz="1800" dirty="0">
                <a:latin typeface="Calibri"/>
                <a:cs typeface="Calibri"/>
              </a:rPr>
              <a:t>an  </a:t>
            </a:r>
            <a:r>
              <a:rPr sz="1800" spc="-25" dirty="0">
                <a:latin typeface="Calibri"/>
                <a:cs typeface="Calibri"/>
              </a:rPr>
              <a:t>gaya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apung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40" dirty="0">
                <a:solidFill>
                  <a:srgbClr val="FFFFFF"/>
                </a:solidFill>
                <a:latin typeface="Arial Black"/>
                <a:cs typeface="Arial Black"/>
              </a:rPr>
              <a:t>STABILITAS </a:t>
            </a:r>
            <a:r>
              <a:rPr sz="2000" spc="-30" dirty="0">
                <a:solidFill>
                  <a:srgbClr val="FFFFFF"/>
                </a:solidFill>
                <a:latin typeface="Arial Black"/>
                <a:cs typeface="Arial Black"/>
              </a:rPr>
              <a:t>BENDA</a:t>
            </a:r>
            <a:r>
              <a:rPr sz="2000" spc="9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TERAPUNG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24465" y="180797"/>
            <a:ext cx="839216" cy="2624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2100">
              <a:latin typeface="Times New Roman"/>
              <a:cs typeface="Times New Roman"/>
            </a:endParaRPr>
          </a:p>
          <a:p>
            <a:pPr marL="372110" marR="359410" indent="66675">
              <a:lnSpc>
                <a:spcPct val="100000"/>
              </a:lnSpc>
              <a:spcBef>
                <a:spcPts val="5"/>
              </a:spcBef>
            </a:pPr>
            <a:r>
              <a:rPr sz="17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KESETIMBANGAN  BENDA</a:t>
            </a:r>
            <a:r>
              <a:rPr sz="1700" spc="-6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TERAPUNG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1977897"/>
            <a:ext cx="2380615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Hukum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Archimedes</a:t>
            </a:r>
            <a:endParaRPr sz="1800">
              <a:latin typeface="Calibri"/>
              <a:cs typeface="Calibri"/>
            </a:endParaRPr>
          </a:p>
          <a:p>
            <a:pPr marL="514984" marR="335915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Stabilitas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Benda  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Teredam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latin typeface="Calibri"/>
                <a:cs typeface="Calibri"/>
              </a:rPr>
              <a:t>Stabilitas</a:t>
            </a:r>
            <a:r>
              <a:rPr sz="1800" b="1" spc="35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Benda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1" spc="-30" dirty="0">
                <a:latin typeface="Calibri"/>
                <a:cs typeface="Calibri"/>
              </a:rPr>
              <a:t>Terapung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Latian</a:t>
            </a:r>
            <a:r>
              <a:rPr sz="1800" b="1" spc="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Soal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13334" y="1180495"/>
            <a:ext cx="7541259" cy="949325"/>
          </a:xfrm>
          <a:prstGeom prst="rect">
            <a:avLst/>
          </a:prstGeom>
        </p:spPr>
        <p:txBody>
          <a:bodyPr vert="horz" wrap="square" lIns="0" tIns="46990" rIns="0" bIns="0" rtlCol="0">
            <a:spAutoFit/>
          </a:bodyPr>
          <a:lstStyle/>
          <a:p>
            <a:pPr marL="321310" indent="-283845">
              <a:lnSpc>
                <a:spcPct val="100000"/>
              </a:lnSpc>
              <a:spcBef>
                <a:spcPts val="370"/>
              </a:spcBef>
              <a:buFont typeface="Arial"/>
              <a:buChar char="•"/>
              <a:tabLst>
                <a:tab pos="321310" algn="l"/>
                <a:tab pos="321945" algn="l"/>
              </a:tabLst>
            </a:pPr>
            <a:r>
              <a:rPr sz="2000" spc="-10" dirty="0">
                <a:latin typeface="Times New Roman"/>
                <a:cs typeface="Times New Roman"/>
              </a:rPr>
              <a:t>Keseimbangan </a:t>
            </a:r>
            <a:r>
              <a:rPr sz="2000" spc="-5" dirty="0">
                <a:latin typeface="Times New Roman"/>
                <a:cs typeface="Times New Roman"/>
              </a:rPr>
              <a:t>stabil </a:t>
            </a:r>
            <a:r>
              <a:rPr sz="2000" spc="-10" dirty="0">
                <a:latin typeface="Wingdings"/>
                <a:cs typeface="Wingdings"/>
              </a:rPr>
              <a:t></a:t>
            </a:r>
            <a:r>
              <a:rPr sz="2000" spc="-10" dirty="0">
                <a:latin typeface="Times New Roman"/>
                <a:cs typeface="Times New Roman"/>
              </a:rPr>
              <a:t> pusat </a:t>
            </a:r>
            <a:r>
              <a:rPr sz="2000" dirty="0">
                <a:latin typeface="Times New Roman"/>
                <a:cs typeface="Times New Roman"/>
              </a:rPr>
              <a:t>berat di </a:t>
            </a:r>
            <a:r>
              <a:rPr sz="2000" spc="-15" dirty="0">
                <a:latin typeface="Times New Roman"/>
                <a:cs typeface="Times New Roman"/>
              </a:rPr>
              <a:t>bawah </a:t>
            </a:r>
            <a:r>
              <a:rPr sz="2000" spc="-10" dirty="0">
                <a:latin typeface="Times New Roman"/>
                <a:cs typeface="Times New Roman"/>
              </a:rPr>
              <a:t>pusat</a:t>
            </a:r>
            <a:r>
              <a:rPr sz="2000" spc="2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apung.</a:t>
            </a:r>
            <a:endParaRPr sz="2000">
              <a:latin typeface="Times New Roman"/>
              <a:cs typeface="Times New Roman"/>
            </a:endParaRPr>
          </a:p>
          <a:p>
            <a:pPr marL="5163185" marR="43180" lvl="1" indent="-170815">
              <a:lnSpc>
                <a:spcPct val="101099"/>
              </a:lnSpc>
              <a:spcBef>
                <a:spcPts val="229"/>
              </a:spcBef>
              <a:buFont typeface="Arial"/>
              <a:buChar char="•"/>
              <a:tabLst>
                <a:tab pos="5163820" algn="l"/>
              </a:tabLst>
            </a:pPr>
            <a:r>
              <a:rPr sz="1800" spc="-5" dirty="0">
                <a:latin typeface="Calibri"/>
                <a:cs typeface="Calibri"/>
              </a:rPr>
              <a:t>penambahan </a:t>
            </a:r>
            <a:r>
              <a:rPr sz="1800" spc="-25" dirty="0">
                <a:latin typeface="Calibri"/>
                <a:cs typeface="Calibri"/>
              </a:rPr>
              <a:t>gaya </a:t>
            </a:r>
            <a:r>
              <a:rPr sz="1800" spc="-10" dirty="0">
                <a:latin typeface="Calibri"/>
                <a:cs typeface="Calibri"/>
              </a:rPr>
              <a:t>apung  dF</a:t>
            </a:r>
            <a:r>
              <a:rPr sz="1800" spc="-15" baseline="-20833" dirty="0">
                <a:latin typeface="Calibri"/>
                <a:cs typeface="Calibri"/>
              </a:rPr>
              <a:t>B </a:t>
            </a:r>
            <a:r>
              <a:rPr sz="1800" dirty="0">
                <a:latin typeface="Calibri"/>
                <a:cs typeface="Calibri"/>
              </a:rPr>
              <a:t>= x </a:t>
            </a:r>
            <a:r>
              <a:rPr sz="1800" spc="-5" dirty="0">
                <a:latin typeface="Calibri"/>
                <a:cs typeface="Calibri"/>
              </a:rPr>
              <a:t>tg</a:t>
            </a:r>
            <a:r>
              <a:rPr sz="1800" spc="-10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α.dA.</a:t>
            </a:r>
            <a:r>
              <a:rPr sz="1800" spc="-5" dirty="0">
                <a:latin typeface="Symbol"/>
                <a:cs typeface="Symbol"/>
              </a:rPr>
              <a:t></a:t>
            </a:r>
            <a:endParaRPr sz="1800">
              <a:latin typeface="Symbol"/>
              <a:cs typeface="Symbo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6519418" y="3238754"/>
            <a:ext cx="341375" cy="2560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267833" y="2103577"/>
            <a:ext cx="2471420" cy="1398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8279" indent="-170815">
              <a:lnSpc>
                <a:spcPts val="2150"/>
              </a:lnSpc>
              <a:spcBef>
                <a:spcPts val="100"/>
              </a:spcBef>
              <a:buFont typeface="Arial"/>
              <a:buChar char="•"/>
              <a:tabLst>
                <a:tab pos="208915" algn="l"/>
              </a:tabLst>
            </a:pPr>
            <a:r>
              <a:rPr sz="1800" dirty="0">
                <a:latin typeface="Calibri"/>
                <a:cs typeface="Calibri"/>
              </a:rPr>
              <a:t>x </a:t>
            </a:r>
            <a:r>
              <a:rPr sz="1800" spc="-5" dirty="0">
                <a:latin typeface="Calibri"/>
                <a:cs typeface="Calibri"/>
              </a:rPr>
              <a:t>tg </a:t>
            </a:r>
            <a:r>
              <a:rPr sz="1800" dirty="0">
                <a:latin typeface="Calibri"/>
                <a:cs typeface="Calibri"/>
              </a:rPr>
              <a:t>α </a:t>
            </a:r>
            <a:r>
              <a:rPr sz="1800" dirty="0">
                <a:latin typeface="Wingdings"/>
                <a:cs typeface="Wingdings"/>
              </a:rPr>
              <a:t>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Calibri"/>
                <a:cs typeface="Calibri"/>
              </a:rPr>
              <a:t>tinggi</a:t>
            </a:r>
            <a:r>
              <a:rPr sz="1800" spc="-10" dirty="0">
                <a:latin typeface="Calibri"/>
                <a:cs typeface="Calibri"/>
              </a:rPr>
              <a:t> pias</a:t>
            </a:r>
            <a:endParaRPr sz="1800">
              <a:latin typeface="Calibri"/>
              <a:cs typeface="Calibri"/>
            </a:endParaRPr>
          </a:p>
          <a:p>
            <a:pPr marL="156845" indent="-119380">
              <a:lnSpc>
                <a:spcPts val="2150"/>
              </a:lnSpc>
              <a:buFont typeface="Arial"/>
              <a:buChar char="•"/>
              <a:tabLst>
                <a:tab pos="157480" algn="l"/>
              </a:tabLst>
            </a:pPr>
            <a:r>
              <a:rPr sz="1800" spc="-5" dirty="0">
                <a:latin typeface="Calibri"/>
                <a:cs typeface="Calibri"/>
              </a:rPr>
              <a:t>Momen </a:t>
            </a:r>
            <a:r>
              <a:rPr sz="1800" spc="-20" dirty="0">
                <a:latin typeface="Calibri"/>
                <a:cs typeface="Calibri"/>
              </a:rPr>
              <a:t>kopel </a:t>
            </a:r>
            <a:r>
              <a:rPr sz="1800" spc="-5" dirty="0">
                <a:latin typeface="Calibri"/>
                <a:cs typeface="Calibri"/>
              </a:rPr>
              <a:t>thd titik</a:t>
            </a:r>
            <a:r>
              <a:rPr sz="1800" spc="5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O</a:t>
            </a:r>
            <a:endParaRPr sz="1800">
              <a:latin typeface="Calibri"/>
              <a:cs typeface="Calibri"/>
            </a:endParaRPr>
          </a:p>
          <a:p>
            <a:pPr marR="697865" algn="r">
              <a:lnSpc>
                <a:spcPct val="100000"/>
              </a:lnSpc>
              <a:spcBef>
                <a:spcPts val="25"/>
              </a:spcBef>
            </a:pPr>
            <a:r>
              <a:rPr sz="1800" spc="-10" dirty="0">
                <a:latin typeface="Calibri"/>
                <a:cs typeface="Calibri"/>
              </a:rPr>
              <a:t>dM </a:t>
            </a:r>
            <a:r>
              <a:rPr sz="1800" dirty="0">
                <a:latin typeface="Calibri"/>
                <a:cs typeface="Calibri"/>
              </a:rPr>
              <a:t>= </a:t>
            </a:r>
            <a:r>
              <a:rPr sz="1800" spc="-10" dirty="0">
                <a:latin typeface="Calibri"/>
                <a:cs typeface="Calibri"/>
              </a:rPr>
              <a:t>x. </a:t>
            </a:r>
            <a:r>
              <a:rPr sz="1800" spc="-5" dirty="0">
                <a:latin typeface="Calibri"/>
                <a:cs typeface="Calibri"/>
              </a:rPr>
              <a:t>tg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α.dA.</a:t>
            </a:r>
            <a:r>
              <a:rPr sz="1800" spc="-5" dirty="0">
                <a:latin typeface="Symbol"/>
                <a:cs typeface="Symbol"/>
              </a:rPr>
              <a:t></a:t>
            </a:r>
            <a:r>
              <a:rPr sz="1800" spc="-5" dirty="0">
                <a:latin typeface="Calibri"/>
                <a:cs typeface="Calibri"/>
              </a:rPr>
              <a:t>.x</a:t>
            </a:r>
            <a:endParaRPr sz="1800">
              <a:latin typeface="Calibri"/>
              <a:cs typeface="Calibri"/>
            </a:endParaRPr>
          </a:p>
          <a:p>
            <a:pPr marR="728980" algn="r">
              <a:lnSpc>
                <a:spcPct val="100000"/>
              </a:lnSpc>
            </a:pPr>
            <a:r>
              <a:rPr sz="1800" dirty="0">
                <a:latin typeface="Calibri"/>
                <a:cs typeface="Calibri"/>
              </a:rPr>
              <a:t>= </a:t>
            </a:r>
            <a:r>
              <a:rPr sz="1800" dirty="0">
                <a:latin typeface="Symbol"/>
                <a:cs typeface="Symbol"/>
              </a:rPr>
              <a:t></a:t>
            </a:r>
            <a:r>
              <a:rPr sz="1800" dirty="0">
                <a:latin typeface="Calibri"/>
                <a:cs typeface="Calibri"/>
              </a:rPr>
              <a:t>. </a:t>
            </a:r>
            <a:r>
              <a:rPr sz="1800" spc="-5" dirty="0">
                <a:latin typeface="Calibri"/>
                <a:cs typeface="Calibri"/>
              </a:rPr>
              <a:t>tg </a:t>
            </a:r>
            <a:r>
              <a:rPr sz="1800" spc="5" dirty="0">
                <a:latin typeface="Calibri"/>
                <a:cs typeface="Calibri"/>
              </a:rPr>
              <a:t>α.</a:t>
            </a:r>
            <a:r>
              <a:rPr sz="1800" spc="-8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x</a:t>
            </a:r>
            <a:r>
              <a:rPr sz="1800" spc="-7" baseline="25462" dirty="0">
                <a:latin typeface="Times New Roman"/>
                <a:cs typeface="Times New Roman"/>
              </a:rPr>
              <a:t>2</a:t>
            </a:r>
            <a:r>
              <a:rPr sz="1800" spc="-5" dirty="0">
                <a:latin typeface="Calibri"/>
                <a:cs typeface="Calibri"/>
              </a:rPr>
              <a:t>.dA</a:t>
            </a:r>
            <a:endParaRPr sz="1800">
              <a:latin typeface="Calibri"/>
              <a:cs typeface="Calibri"/>
            </a:endParaRPr>
          </a:p>
          <a:p>
            <a:pPr marL="156845" indent="-119380">
              <a:lnSpc>
                <a:spcPct val="100000"/>
              </a:lnSpc>
              <a:buFont typeface="Arial"/>
              <a:buChar char="•"/>
              <a:tabLst>
                <a:tab pos="157480" algn="l"/>
                <a:tab pos="1473835" algn="l"/>
              </a:tabLst>
            </a:pPr>
            <a:r>
              <a:rPr sz="1800" dirty="0">
                <a:latin typeface="Calibri"/>
                <a:cs typeface="Calibri"/>
              </a:rPr>
              <a:t>M = </a:t>
            </a:r>
            <a:r>
              <a:rPr sz="1800" dirty="0">
                <a:latin typeface="Symbol"/>
                <a:cs typeface="Symbol"/>
              </a:rPr>
              <a:t></a:t>
            </a:r>
            <a:r>
              <a:rPr sz="1800" dirty="0">
                <a:latin typeface="Calibri"/>
                <a:cs typeface="Calibri"/>
              </a:rPr>
              <a:t>.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tg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spc="5" dirty="0">
                <a:latin typeface="Calibri"/>
                <a:cs typeface="Calibri"/>
              </a:rPr>
              <a:t>α.	</a:t>
            </a:r>
            <a:r>
              <a:rPr sz="1800" spc="-10" dirty="0">
                <a:latin typeface="Calibri"/>
                <a:cs typeface="Calibri"/>
              </a:rPr>
              <a:t>x</a:t>
            </a:r>
            <a:r>
              <a:rPr sz="1800" spc="-15" baseline="25462" dirty="0">
                <a:latin typeface="Times New Roman"/>
                <a:cs typeface="Times New Roman"/>
              </a:rPr>
              <a:t>2</a:t>
            </a:r>
            <a:r>
              <a:rPr sz="1800" spc="-10" dirty="0">
                <a:latin typeface="Calibri"/>
                <a:cs typeface="Calibri"/>
              </a:rPr>
              <a:t>.dA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5424804" y="3512769"/>
            <a:ext cx="341375" cy="2563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5267833" y="3475685"/>
            <a:ext cx="263144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79095" indent="-34163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79095" algn="l"/>
                <a:tab pos="379730" algn="l"/>
              </a:tabLst>
            </a:pPr>
            <a:r>
              <a:rPr sz="1800" spc="-10" dirty="0">
                <a:latin typeface="Calibri"/>
                <a:cs typeface="Calibri"/>
              </a:rPr>
              <a:t>x</a:t>
            </a:r>
            <a:r>
              <a:rPr sz="1800" spc="-15" baseline="25462" dirty="0">
                <a:latin typeface="Times New Roman"/>
                <a:cs typeface="Times New Roman"/>
              </a:rPr>
              <a:t>2</a:t>
            </a:r>
            <a:r>
              <a:rPr sz="1800" spc="-10" dirty="0">
                <a:latin typeface="Calibri"/>
                <a:cs typeface="Calibri"/>
              </a:rPr>
              <a:t>.dA </a:t>
            </a:r>
            <a:r>
              <a:rPr sz="1800" dirty="0">
                <a:latin typeface="Calibri"/>
                <a:cs typeface="Calibri"/>
              </a:rPr>
              <a:t>= momen </a:t>
            </a:r>
            <a:r>
              <a:rPr sz="1800" spc="-15" dirty="0">
                <a:latin typeface="Calibri"/>
                <a:cs typeface="Calibri"/>
              </a:rPr>
              <a:t>inersia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I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267833" y="4021658"/>
            <a:ext cx="3543935" cy="24682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6845" indent="-11938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157480" algn="l"/>
              </a:tabLst>
            </a:pPr>
            <a:r>
              <a:rPr sz="1800" dirty="0">
                <a:latin typeface="Calibri"/>
                <a:cs typeface="Calibri"/>
              </a:rPr>
              <a:t>Momen </a:t>
            </a:r>
            <a:r>
              <a:rPr sz="1800" spc="-5" dirty="0">
                <a:latin typeface="Calibri"/>
                <a:cs typeface="Calibri"/>
              </a:rPr>
              <a:t>oleh </a:t>
            </a:r>
            <a:r>
              <a:rPr sz="1800" spc="-25" dirty="0">
                <a:latin typeface="Calibri"/>
                <a:cs typeface="Calibri"/>
              </a:rPr>
              <a:t>gaya </a:t>
            </a:r>
            <a:r>
              <a:rPr sz="1800" spc="-10" dirty="0">
                <a:latin typeface="Calibri"/>
                <a:cs typeface="Calibri"/>
              </a:rPr>
              <a:t>apung </a:t>
            </a:r>
            <a:r>
              <a:rPr sz="1800" spc="-5" dirty="0">
                <a:latin typeface="Calibri"/>
                <a:cs typeface="Calibri"/>
              </a:rPr>
              <a:t>thd</a:t>
            </a:r>
            <a:r>
              <a:rPr sz="1800" spc="8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sumbu</a:t>
            </a:r>
            <a:endParaRPr sz="1800">
              <a:latin typeface="Calibri"/>
              <a:cs typeface="Calibri"/>
            </a:endParaRPr>
          </a:p>
          <a:p>
            <a:pPr marL="156845">
              <a:lnSpc>
                <a:spcPct val="100000"/>
              </a:lnSpc>
              <a:spcBef>
                <a:spcPts val="5"/>
              </a:spcBef>
            </a:pPr>
            <a:r>
              <a:rPr sz="1800" spc="-5" dirty="0">
                <a:latin typeface="Calibri"/>
                <a:cs typeface="Calibri"/>
              </a:rPr>
              <a:t>simetris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:</a:t>
            </a:r>
            <a:endParaRPr sz="1800">
              <a:latin typeface="Calibri"/>
              <a:cs typeface="Calibri"/>
            </a:endParaRPr>
          </a:p>
          <a:p>
            <a:pPr marL="156845">
              <a:lnSpc>
                <a:spcPct val="100000"/>
              </a:lnSpc>
            </a:pPr>
            <a:r>
              <a:rPr sz="1800" b="1" dirty="0">
                <a:solidFill>
                  <a:srgbClr val="C00000"/>
                </a:solidFill>
                <a:latin typeface="Calibri"/>
                <a:cs typeface="Calibri"/>
              </a:rPr>
              <a:t>M = </a:t>
            </a:r>
            <a:r>
              <a:rPr sz="1800" b="1" spc="-5" dirty="0">
                <a:solidFill>
                  <a:srgbClr val="C00000"/>
                </a:solidFill>
                <a:latin typeface="Calibri"/>
                <a:cs typeface="Calibri"/>
              </a:rPr>
              <a:t>F</a:t>
            </a:r>
            <a:r>
              <a:rPr sz="1800" b="1" spc="-7" baseline="-20833" dirty="0">
                <a:solidFill>
                  <a:srgbClr val="C00000"/>
                </a:solidFill>
                <a:latin typeface="Calibri"/>
                <a:cs typeface="Calibri"/>
              </a:rPr>
              <a:t>B</a:t>
            </a:r>
            <a:r>
              <a:rPr sz="1800" b="1" spc="-5" dirty="0">
                <a:solidFill>
                  <a:srgbClr val="C00000"/>
                </a:solidFill>
                <a:latin typeface="Calibri"/>
                <a:cs typeface="Calibri"/>
              </a:rPr>
              <a:t>.BM.sin</a:t>
            </a:r>
            <a:r>
              <a:rPr sz="1800" b="1" spc="1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C00000"/>
                </a:solidFill>
                <a:latin typeface="Calibri"/>
                <a:cs typeface="Calibri"/>
              </a:rPr>
              <a:t>α</a:t>
            </a:r>
            <a:endParaRPr sz="1800">
              <a:latin typeface="Calibri"/>
              <a:cs typeface="Calibri"/>
            </a:endParaRPr>
          </a:p>
          <a:p>
            <a:pPr marL="156845">
              <a:lnSpc>
                <a:spcPts val="2155"/>
              </a:lnSpc>
              <a:spcBef>
                <a:spcPts val="20"/>
              </a:spcBef>
            </a:pPr>
            <a:r>
              <a:rPr sz="1800" b="1" dirty="0">
                <a:solidFill>
                  <a:srgbClr val="C00000"/>
                </a:solidFill>
                <a:latin typeface="Calibri"/>
                <a:cs typeface="Calibri"/>
              </a:rPr>
              <a:t>M = </a:t>
            </a:r>
            <a:r>
              <a:rPr sz="1800" b="1" spc="10" dirty="0">
                <a:solidFill>
                  <a:srgbClr val="C00000"/>
                </a:solidFill>
                <a:latin typeface="Symbol"/>
                <a:cs typeface="Symbol"/>
              </a:rPr>
              <a:t></a:t>
            </a:r>
            <a:r>
              <a:rPr sz="1800" b="1" spc="10" dirty="0">
                <a:solidFill>
                  <a:srgbClr val="C00000"/>
                </a:solidFill>
                <a:latin typeface="Calibri"/>
                <a:cs typeface="Calibri"/>
              </a:rPr>
              <a:t>. </a:t>
            </a:r>
            <a:r>
              <a:rPr sz="1800" b="1" spc="-90" dirty="0">
                <a:solidFill>
                  <a:srgbClr val="C00000"/>
                </a:solidFill>
                <a:latin typeface="Calibri"/>
                <a:cs typeface="Calibri"/>
              </a:rPr>
              <a:t>V. </a:t>
            </a:r>
            <a:r>
              <a:rPr sz="1800" b="1" spc="-5" dirty="0">
                <a:solidFill>
                  <a:srgbClr val="C00000"/>
                </a:solidFill>
                <a:latin typeface="Calibri"/>
                <a:cs typeface="Calibri"/>
              </a:rPr>
              <a:t>BM.sin</a:t>
            </a:r>
            <a:r>
              <a:rPr sz="1800" b="1" spc="3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C00000"/>
                </a:solidFill>
                <a:latin typeface="Calibri"/>
                <a:cs typeface="Calibri"/>
              </a:rPr>
              <a:t>α</a:t>
            </a:r>
            <a:endParaRPr sz="1800">
              <a:latin typeface="Calibri"/>
              <a:cs typeface="Calibri"/>
            </a:endParaRPr>
          </a:p>
          <a:p>
            <a:pPr marL="156845">
              <a:lnSpc>
                <a:spcPts val="1910"/>
              </a:lnSpc>
            </a:pPr>
            <a:r>
              <a:rPr sz="1600" spc="-5" dirty="0">
                <a:latin typeface="Calibri"/>
                <a:cs typeface="Calibri"/>
              </a:rPr>
              <a:t>(V </a:t>
            </a:r>
            <a:r>
              <a:rPr sz="1600" dirty="0">
                <a:latin typeface="Calibri"/>
                <a:cs typeface="Calibri"/>
              </a:rPr>
              <a:t>= </a:t>
            </a:r>
            <a:r>
              <a:rPr sz="1600" spc="-15" dirty="0">
                <a:latin typeface="Calibri"/>
                <a:cs typeface="Calibri"/>
              </a:rPr>
              <a:t>vol </a:t>
            </a:r>
            <a:r>
              <a:rPr sz="1600" spc="-5" dirty="0">
                <a:latin typeface="Calibri"/>
                <a:cs typeface="Calibri"/>
              </a:rPr>
              <a:t>air </a:t>
            </a:r>
            <a:r>
              <a:rPr sz="1600" spc="-15" dirty="0">
                <a:latin typeface="Calibri"/>
                <a:cs typeface="Calibri"/>
              </a:rPr>
              <a:t>yg</a:t>
            </a:r>
            <a:r>
              <a:rPr sz="1600" spc="4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dipindahkan)</a:t>
            </a:r>
            <a:endParaRPr sz="1600">
              <a:latin typeface="Calibri"/>
              <a:cs typeface="Calibri"/>
            </a:endParaRPr>
          </a:p>
          <a:p>
            <a:pPr marL="156845" indent="-119380">
              <a:lnSpc>
                <a:spcPts val="2155"/>
              </a:lnSpc>
              <a:buFont typeface="Arial"/>
              <a:buChar char="•"/>
              <a:tabLst>
                <a:tab pos="157480" algn="l"/>
              </a:tabLst>
            </a:pPr>
            <a:r>
              <a:rPr sz="1800" spc="-5" dirty="0">
                <a:latin typeface="Calibri"/>
                <a:cs typeface="Calibri"/>
              </a:rPr>
              <a:t>SUBSITUSI</a:t>
            </a:r>
            <a:endParaRPr sz="1800">
              <a:latin typeface="Calibri"/>
              <a:cs typeface="Calibri"/>
            </a:endParaRPr>
          </a:p>
          <a:p>
            <a:pPr marL="38100">
              <a:lnSpc>
                <a:spcPts val="2150"/>
              </a:lnSpc>
              <a:spcBef>
                <a:spcPts val="30"/>
              </a:spcBef>
            </a:pPr>
            <a:r>
              <a:rPr sz="1800" dirty="0">
                <a:latin typeface="Symbol"/>
                <a:cs typeface="Symbol"/>
              </a:rPr>
              <a:t></a:t>
            </a:r>
            <a:r>
              <a:rPr sz="1800" dirty="0">
                <a:latin typeface="Calibri"/>
                <a:cs typeface="Calibri"/>
              </a:rPr>
              <a:t>. </a:t>
            </a:r>
            <a:r>
              <a:rPr sz="1800" spc="-5" dirty="0">
                <a:latin typeface="Calibri"/>
                <a:cs typeface="Calibri"/>
              </a:rPr>
              <a:t>tg </a:t>
            </a:r>
            <a:r>
              <a:rPr sz="1800" dirty="0">
                <a:latin typeface="Calibri"/>
                <a:cs typeface="Calibri"/>
              </a:rPr>
              <a:t>α.I = </a:t>
            </a:r>
            <a:r>
              <a:rPr sz="1800" dirty="0">
                <a:latin typeface="Symbol"/>
                <a:cs typeface="Symbol"/>
              </a:rPr>
              <a:t></a:t>
            </a:r>
            <a:r>
              <a:rPr sz="1800" dirty="0">
                <a:latin typeface="Calibri"/>
                <a:cs typeface="Calibri"/>
              </a:rPr>
              <a:t>. </a:t>
            </a:r>
            <a:r>
              <a:rPr sz="1800" spc="-90" dirty="0">
                <a:latin typeface="Calibri"/>
                <a:cs typeface="Calibri"/>
              </a:rPr>
              <a:t>V. </a:t>
            </a:r>
            <a:r>
              <a:rPr sz="1800" spc="-5" dirty="0">
                <a:latin typeface="Calibri"/>
                <a:cs typeface="Calibri"/>
              </a:rPr>
              <a:t>BM.sin</a:t>
            </a:r>
            <a:r>
              <a:rPr sz="1800" spc="7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α</a:t>
            </a:r>
            <a:endParaRPr sz="1800">
              <a:latin typeface="Calibri"/>
              <a:cs typeface="Calibri"/>
            </a:endParaRPr>
          </a:p>
          <a:p>
            <a:pPr marL="38100">
              <a:lnSpc>
                <a:spcPts val="2150"/>
              </a:lnSpc>
            </a:pPr>
            <a:r>
              <a:rPr sz="1800" dirty="0">
                <a:latin typeface="Calibri"/>
                <a:cs typeface="Calibri"/>
              </a:rPr>
              <a:t>Α </a:t>
            </a:r>
            <a:r>
              <a:rPr sz="1800" spc="-15" dirty="0">
                <a:latin typeface="Calibri"/>
                <a:cs typeface="Calibri"/>
              </a:rPr>
              <a:t>sangat kecil </a:t>
            </a:r>
            <a:r>
              <a:rPr sz="1800" spc="-5" dirty="0">
                <a:latin typeface="Calibri"/>
                <a:cs typeface="Calibri"/>
              </a:rPr>
              <a:t>sin </a:t>
            </a:r>
            <a:r>
              <a:rPr sz="1800" dirty="0">
                <a:latin typeface="Calibri"/>
                <a:cs typeface="Calibri"/>
              </a:rPr>
              <a:t>α = </a:t>
            </a:r>
            <a:r>
              <a:rPr sz="1800" spc="-5" dirty="0">
                <a:latin typeface="Calibri"/>
                <a:cs typeface="Calibri"/>
              </a:rPr>
              <a:t>tg </a:t>
            </a:r>
            <a:r>
              <a:rPr sz="1800" dirty="0">
                <a:latin typeface="Calibri"/>
                <a:cs typeface="Calibri"/>
              </a:rPr>
              <a:t>α =</a:t>
            </a:r>
            <a:r>
              <a:rPr sz="1800" spc="8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α</a:t>
            </a:r>
            <a:endParaRPr sz="18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  <a:spcBef>
                <a:spcPts val="20"/>
              </a:spcBef>
            </a:pPr>
            <a:r>
              <a:rPr sz="1800" b="1" dirty="0">
                <a:solidFill>
                  <a:srgbClr val="C00000"/>
                </a:solidFill>
                <a:latin typeface="Calibri"/>
                <a:cs typeface="Calibri"/>
              </a:rPr>
              <a:t>I = </a:t>
            </a:r>
            <a:r>
              <a:rPr sz="1800" b="1" spc="-90" dirty="0">
                <a:solidFill>
                  <a:srgbClr val="C00000"/>
                </a:solidFill>
                <a:latin typeface="Calibri"/>
                <a:cs typeface="Calibri"/>
              </a:rPr>
              <a:t>V. </a:t>
            </a:r>
            <a:r>
              <a:rPr sz="1800" b="1" dirty="0">
                <a:solidFill>
                  <a:srgbClr val="C00000"/>
                </a:solidFill>
                <a:latin typeface="Calibri"/>
                <a:cs typeface="Calibri"/>
              </a:rPr>
              <a:t>BM </a:t>
            </a:r>
            <a:r>
              <a:rPr sz="1800" dirty="0">
                <a:solidFill>
                  <a:srgbClr val="C00000"/>
                </a:solidFill>
                <a:latin typeface="Wingdings"/>
                <a:cs typeface="Wingdings"/>
              </a:rPr>
              <a:t>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C00000"/>
                </a:solidFill>
                <a:latin typeface="Calibri"/>
                <a:cs typeface="Calibri"/>
              </a:rPr>
              <a:t>BM =</a:t>
            </a:r>
            <a:r>
              <a:rPr sz="1800" b="1" spc="5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1800" b="1" i="1" dirty="0">
                <a:solidFill>
                  <a:srgbClr val="C00000"/>
                </a:solidFill>
                <a:latin typeface="Calibri"/>
                <a:cs typeface="Calibri"/>
              </a:rPr>
              <a:t>I/V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586054" y="4243578"/>
            <a:ext cx="2656205" cy="2233930"/>
          </a:xfrm>
          <a:custGeom>
            <a:avLst/>
            <a:gdLst/>
            <a:ahLst/>
            <a:cxnLst/>
            <a:rect l="l" t="t" r="r" b="b"/>
            <a:pathLst>
              <a:path w="2656205" h="2233929">
                <a:moveTo>
                  <a:pt x="600036" y="0"/>
                </a:moveTo>
                <a:lnTo>
                  <a:pt x="2655620" y="999998"/>
                </a:lnTo>
                <a:lnTo>
                  <a:pt x="2055672" y="2233422"/>
                </a:lnTo>
                <a:lnTo>
                  <a:pt x="0" y="1233297"/>
                </a:lnTo>
                <a:lnTo>
                  <a:pt x="600036" y="0"/>
                </a:lnTo>
              </a:path>
            </a:pathLst>
          </a:custGeom>
          <a:ln w="12700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40080" y="2971800"/>
            <a:ext cx="4419600" cy="1905"/>
          </a:xfrm>
          <a:custGeom>
            <a:avLst/>
            <a:gdLst/>
            <a:ahLst/>
            <a:cxnLst/>
            <a:rect l="l" t="t" r="r" b="b"/>
            <a:pathLst>
              <a:path w="4419600" h="1905">
                <a:moveTo>
                  <a:pt x="0" y="0"/>
                </a:moveTo>
                <a:lnTo>
                  <a:pt x="4419600" y="1650"/>
                </a:lnTo>
              </a:path>
            </a:pathLst>
          </a:custGeom>
          <a:ln w="6096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638300" y="2057400"/>
            <a:ext cx="2656205" cy="2233930"/>
          </a:xfrm>
          <a:custGeom>
            <a:avLst/>
            <a:gdLst/>
            <a:ahLst/>
            <a:cxnLst/>
            <a:rect l="l" t="t" r="r" b="b"/>
            <a:pathLst>
              <a:path w="2656204" h="2233929">
                <a:moveTo>
                  <a:pt x="600075" y="0"/>
                </a:moveTo>
                <a:lnTo>
                  <a:pt x="0" y="1233424"/>
                </a:lnTo>
                <a:lnTo>
                  <a:pt x="2055622" y="2233422"/>
                </a:lnTo>
                <a:lnTo>
                  <a:pt x="2655697" y="1000125"/>
                </a:lnTo>
                <a:lnTo>
                  <a:pt x="60007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638300" y="2057400"/>
            <a:ext cx="2656205" cy="2233930"/>
          </a:xfrm>
          <a:custGeom>
            <a:avLst/>
            <a:gdLst/>
            <a:ahLst/>
            <a:cxnLst/>
            <a:rect l="l" t="t" r="r" b="b"/>
            <a:pathLst>
              <a:path w="2656204" h="2233929">
                <a:moveTo>
                  <a:pt x="600075" y="0"/>
                </a:moveTo>
                <a:lnTo>
                  <a:pt x="2655697" y="1000125"/>
                </a:lnTo>
                <a:lnTo>
                  <a:pt x="2055622" y="2233422"/>
                </a:lnTo>
                <a:lnTo>
                  <a:pt x="0" y="1233424"/>
                </a:lnTo>
                <a:lnTo>
                  <a:pt x="600075" y="0"/>
                </a:lnTo>
              </a:path>
            </a:pathLst>
          </a:custGeom>
          <a:ln w="12700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038350" y="2468498"/>
            <a:ext cx="2054860" cy="1002030"/>
          </a:xfrm>
          <a:custGeom>
            <a:avLst/>
            <a:gdLst/>
            <a:ahLst/>
            <a:cxnLst/>
            <a:rect l="l" t="t" r="r" b="b"/>
            <a:pathLst>
              <a:path w="2054860" h="1002029">
                <a:moveTo>
                  <a:pt x="0" y="0"/>
                </a:moveTo>
                <a:lnTo>
                  <a:pt x="2054860" y="1001522"/>
                </a:lnTo>
              </a:path>
            </a:pathLst>
          </a:custGeom>
          <a:ln w="22224">
            <a:solidFill>
              <a:srgbClr val="5B9BD4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894964" y="3188207"/>
            <a:ext cx="141605" cy="1066165"/>
          </a:xfrm>
          <a:custGeom>
            <a:avLst/>
            <a:gdLst/>
            <a:ahLst/>
            <a:cxnLst/>
            <a:rect l="l" t="t" r="r" b="b"/>
            <a:pathLst>
              <a:path w="141605" h="1066164">
                <a:moveTo>
                  <a:pt x="17018" y="927099"/>
                </a:moveTo>
                <a:lnTo>
                  <a:pt x="2412" y="935608"/>
                </a:lnTo>
                <a:lnTo>
                  <a:pt x="0" y="944879"/>
                </a:lnTo>
                <a:lnTo>
                  <a:pt x="4191" y="952118"/>
                </a:lnTo>
                <a:lnTo>
                  <a:pt x="70739" y="1066164"/>
                </a:lnTo>
                <a:lnTo>
                  <a:pt x="88376" y="1035938"/>
                </a:lnTo>
                <a:lnTo>
                  <a:pt x="55499" y="1035938"/>
                </a:lnTo>
                <a:lnTo>
                  <a:pt x="55499" y="979423"/>
                </a:lnTo>
                <a:lnTo>
                  <a:pt x="30607" y="936751"/>
                </a:lnTo>
                <a:lnTo>
                  <a:pt x="26289" y="929512"/>
                </a:lnTo>
                <a:lnTo>
                  <a:pt x="17018" y="927099"/>
                </a:lnTo>
                <a:close/>
              </a:path>
              <a:path w="141605" h="1066164">
                <a:moveTo>
                  <a:pt x="55499" y="979423"/>
                </a:moveTo>
                <a:lnTo>
                  <a:pt x="55499" y="1035938"/>
                </a:lnTo>
                <a:lnTo>
                  <a:pt x="85979" y="1035938"/>
                </a:lnTo>
                <a:lnTo>
                  <a:pt x="85979" y="1028191"/>
                </a:lnTo>
                <a:lnTo>
                  <a:pt x="57531" y="1028191"/>
                </a:lnTo>
                <a:lnTo>
                  <a:pt x="70739" y="1005549"/>
                </a:lnTo>
                <a:lnTo>
                  <a:pt x="55499" y="979423"/>
                </a:lnTo>
                <a:close/>
              </a:path>
              <a:path w="141605" h="1066164">
                <a:moveTo>
                  <a:pt x="124460" y="927099"/>
                </a:moveTo>
                <a:lnTo>
                  <a:pt x="115189" y="929512"/>
                </a:lnTo>
                <a:lnTo>
                  <a:pt x="110871" y="936751"/>
                </a:lnTo>
                <a:lnTo>
                  <a:pt x="85979" y="979423"/>
                </a:lnTo>
                <a:lnTo>
                  <a:pt x="85979" y="1035938"/>
                </a:lnTo>
                <a:lnTo>
                  <a:pt x="88376" y="1035938"/>
                </a:lnTo>
                <a:lnTo>
                  <a:pt x="137287" y="952118"/>
                </a:lnTo>
                <a:lnTo>
                  <a:pt x="141478" y="944879"/>
                </a:lnTo>
                <a:lnTo>
                  <a:pt x="139065" y="935608"/>
                </a:lnTo>
                <a:lnTo>
                  <a:pt x="124460" y="927099"/>
                </a:lnTo>
                <a:close/>
              </a:path>
              <a:path w="141605" h="1066164">
                <a:moveTo>
                  <a:pt x="70739" y="1005549"/>
                </a:moveTo>
                <a:lnTo>
                  <a:pt x="57531" y="1028191"/>
                </a:lnTo>
                <a:lnTo>
                  <a:pt x="83947" y="1028191"/>
                </a:lnTo>
                <a:lnTo>
                  <a:pt x="70739" y="1005549"/>
                </a:lnTo>
                <a:close/>
              </a:path>
              <a:path w="141605" h="1066164">
                <a:moveTo>
                  <a:pt x="85979" y="979423"/>
                </a:moveTo>
                <a:lnTo>
                  <a:pt x="70739" y="1005549"/>
                </a:lnTo>
                <a:lnTo>
                  <a:pt x="83947" y="1028191"/>
                </a:lnTo>
                <a:lnTo>
                  <a:pt x="85979" y="1028191"/>
                </a:lnTo>
                <a:lnTo>
                  <a:pt x="85979" y="979423"/>
                </a:lnTo>
                <a:close/>
              </a:path>
              <a:path w="141605" h="1066164">
                <a:moveTo>
                  <a:pt x="85979" y="0"/>
                </a:moveTo>
                <a:lnTo>
                  <a:pt x="55499" y="0"/>
                </a:lnTo>
                <a:lnTo>
                  <a:pt x="55499" y="979423"/>
                </a:lnTo>
                <a:lnTo>
                  <a:pt x="70739" y="1005549"/>
                </a:lnTo>
                <a:lnTo>
                  <a:pt x="85979" y="979423"/>
                </a:lnTo>
                <a:lnTo>
                  <a:pt x="8597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899664" y="4299839"/>
            <a:ext cx="109600" cy="19837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034420" y="4428616"/>
            <a:ext cx="112639" cy="13377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312540" y="3657472"/>
            <a:ext cx="141605" cy="914400"/>
          </a:xfrm>
          <a:custGeom>
            <a:avLst/>
            <a:gdLst/>
            <a:ahLst/>
            <a:cxnLst/>
            <a:rect l="l" t="t" r="r" b="b"/>
            <a:pathLst>
              <a:path w="141604" h="914400">
                <a:moveTo>
                  <a:pt x="70738" y="60615"/>
                </a:moveTo>
                <a:lnTo>
                  <a:pt x="55499" y="86741"/>
                </a:lnTo>
                <a:lnTo>
                  <a:pt x="55499" y="913891"/>
                </a:lnTo>
                <a:lnTo>
                  <a:pt x="85979" y="913891"/>
                </a:lnTo>
                <a:lnTo>
                  <a:pt x="85979" y="86741"/>
                </a:lnTo>
                <a:lnTo>
                  <a:pt x="70738" y="60615"/>
                </a:lnTo>
                <a:close/>
              </a:path>
              <a:path w="141604" h="914400">
                <a:moveTo>
                  <a:pt x="70738" y="0"/>
                </a:moveTo>
                <a:lnTo>
                  <a:pt x="4191" y="114045"/>
                </a:lnTo>
                <a:lnTo>
                  <a:pt x="0" y="121284"/>
                </a:lnTo>
                <a:lnTo>
                  <a:pt x="2412" y="130682"/>
                </a:lnTo>
                <a:lnTo>
                  <a:pt x="9779" y="134874"/>
                </a:lnTo>
                <a:lnTo>
                  <a:pt x="17018" y="139191"/>
                </a:lnTo>
                <a:lnTo>
                  <a:pt x="26288" y="136651"/>
                </a:lnTo>
                <a:lnTo>
                  <a:pt x="30607" y="129412"/>
                </a:lnTo>
                <a:lnTo>
                  <a:pt x="55499" y="86741"/>
                </a:lnTo>
                <a:lnTo>
                  <a:pt x="55499" y="30352"/>
                </a:lnTo>
                <a:lnTo>
                  <a:pt x="88450" y="30352"/>
                </a:lnTo>
                <a:lnTo>
                  <a:pt x="70738" y="0"/>
                </a:lnTo>
                <a:close/>
              </a:path>
              <a:path w="141604" h="914400">
                <a:moveTo>
                  <a:pt x="88450" y="30352"/>
                </a:moveTo>
                <a:lnTo>
                  <a:pt x="85979" y="30352"/>
                </a:lnTo>
                <a:lnTo>
                  <a:pt x="85979" y="86741"/>
                </a:lnTo>
                <a:lnTo>
                  <a:pt x="110871" y="129412"/>
                </a:lnTo>
                <a:lnTo>
                  <a:pt x="115188" y="136651"/>
                </a:lnTo>
                <a:lnTo>
                  <a:pt x="124460" y="139191"/>
                </a:lnTo>
                <a:lnTo>
                  <a:pt x="131699" y="134874"/>
                </a:lnTo>
                <a:lnTo>
                  <a:pt x="139064" y="130682"/>
                </a:lnTo>
                <a:lnTo>
                  <a:pt x="141478" y="121284"/>
                </a:lnTo>
                <a:lnTo>
                  <a:pt x="137287" y="114045"/>
                </a:lnTo>
                <a:lnTo>
                  <a:pt x="88450" y="30352"/>
                </a:lnTo>
                <a:close/>
              </a:path>
              <a:path w="141604" h="914400">
                <a:moveTo>
                  <a:pt x="85979" y="30352"/>
                </a:moveTo>
                <a:lnTo>
                  <a:pt x="55499" y="30352"/>
                </a:lnTo>
                <a:lnTo>
                  <a:pt x="55499" y="86741"/>
                </a:lnTo>
                <a:lnTo>
                  <a:pt x="70738" y="60615"/>
                </a:lnTo>
                <a:lnTo>
                  <a:pt x="57531" y="37972"/>
                </a:lnTo>
                <a:lnTo>
                  <a:pt x="85979" y="37972"/>
                </a:lnTo>
                <a:lnTo>
                  <a:pt x="85979" y="30352"/>
                </a:lnTo>
                <a:close/>
              </a:path>
              <a:path w="141604" h="914400">
                <a:moveTo>
                  <a:pt x="85979" y="37972"/>
                </a:moveTo>
                <a:lnTo>
                  <a:pt x="83947" y="37972"/>
                </a:lnTo>
                <a:lnTo>
                  <a:pt x="70738" y="60615"/>
                </a:lnTo>
                <a:lnTo>
                  <a:pt x="85979" y="86741"/>
                </a:lnTo>
                <a:lnTo>
                  <a:pt x="85979" y="37972"/>
                </a:lnTo>
                <a:close/>
              </a:path>
              <a:path w="141604" h="914400">
                <a:moveTo>
                  <a:pt x="83947" y="37972"/>
                </a:moveTo>
                <a:lnTo>
                  <a:pt x="57531" y="37972"/>
                </a:lnTo>
                <a:lnTo>
                  <a:pt x="70738" y="60615"/>
                </a:lnTo>
                <a:lnTo>
                  <a:pt x="83947" y="37972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3514597" y="4512691"/>
            <a:ext cx="3314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006FC0"/>
                </a:solidFill>
                <a:latin typeface="Calibri"/>
                <a:cs typeface="Calibri"/>
              </a:rPr>
              <a:t>F</a:t>
            </a:r>
            <a:r>
              <a:rPr sz="2400" b="1" baseline="-20833" dirty="0">
                <a:solidFill>
                  <a:srgbClr val="006FC0"/>
                </a:solidFill>
                <a:latin typeface="Calibri"/>
                <a:cs typeface="Calibri"/>
              </a:rPr>
              <a:t>B</a:t>
            </a:r>
            <a:endParaRPr sz="2400" baseline="-20833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2883687" y="3091713"/>
            <a:ext cx="164921" cy="16492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783611" y="3297199"/>
            <a:ext cx="164921" cy="16492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127274" y="3181818"/>
            <a:ext cx="155421" cy="16679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2472944" y="3295903"/>
            <a:ext cx="167640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b="1" spc="-5" dirty="0">
                <a:latin typeface="Calibri"/>
                <a:cs typeface="Calibri"/>
              </a:rPr>
              <a:t>B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1860804" y="2973323"/>
            <a:ext cx="2286000" cy="1905"/>
          </a:xfrm>
          <a:custGeom>
            <a:avLst/>
            <a:gdLst/>
            <a:ahLst/>
            <a:cxnLst/>
            <a:rect l="l" t="t" r="r" b="b"/>
            <a:pathLst>
              <a:path w="2286000" h="1905">
                <a:moveTo>
                  <a:pt x="0" y="0"/>
                </a:moveTo>
                <a:lnTo>
                  <a:pt x="2285999" y="1650"/>
                </a:lnTo>
              </a:path>
            </a:pathLst>
          </a:custGeom>
          <a:ln w="21336">
            <a:solidFill>
              <a:srgbClr val="FF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554480" y="1828800"/>
            <a:ext cx="2057400" cy="4267200"/>
          </a:xfrm>
          <a:custGeom>
            <a:avLst/>
            <a:gdLst/>
            <a:ahLst/>
            <a:cxnLst/>
            <a:rect l="l" t="t" r="r" b="b"/>
            <a:pathLst>
              <a:path w="2057400" h="4267200">
                <a:moveTo>
                  <a:pt x="2057399" y="0"/>
                </a:moveTo>
                <a:lnTo>
                  <a:pt x="0" y="4267200"/>
                </a:lnTo>
              </a:path>
            </a:pathLst>
          </a:custGeom>
          <a:ln w="6095">
            <a:solidFill>
              <a:srgbClr val="5B9BD4"/>
            </a:solidFill>
            <a:prstDash val="sys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384803" y="2363723"/>
            <a:ext cx="1905" cy="1219200"/>
          </a:xfrm>
          <a:custGeom>
            <a:avLst/>
            <a:gdLst/>
            <a:ahLst/>
            <a:cxnLst/>
            <a:rect l="l" t="t" r="r" b="b"/>
            <a:pathLst>
              <a:path w="1904" h="1219200">
                <a:moveTo>
                  <a:pt x="1650" y="0"/>
                </a:moveTo>
                <a:lnTo>
                  <a:pt x="0" y="1219200"/>
                </a:lnTo>
              </a:path>
            </a:pathLst>
          </a:custGeom>
          <a:ln w="27432">
            <a:solidFill>
              <a:srgbClr val="5B9BD4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849879" y="3398520"/>
            <a:ext cx="527685" cy="182880"/>
          </a:xfrm>
          <a:custGeom>
            <a:avLst/>
            <a:gdLst/>
            <a:ahLst/>
            <a:cxnLst/>
            <a:rect l="l" t="t" r="r" b="b"/>
            <a:pathLst>
              <a:path w="527685" h="182879">
                <a:moveTo>
                  <a:pt x="0" y="0"/>
                </a:moveTo>
                <a:lnTo>
                  <a:pt x="527177" y="182879"/>
                </a:lnTo>
              </a:path>
            </a:pathLst>
          </a:custGeom>
          <a:ln w="18288">
            <a:solidFill>
              <a:srgbClr val="5B9BD4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3539997" y="3524199"/>
            <a:ext cx="235585" cy="3295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b="1" spc="5" dirty="0">
                <a:latin typeface="Calibri"/>
                <a:cs typeface="Calibri"/>
              </a:rPr>
              <a:t>B’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3232404" y="2230882"/>
            <a:ext cx="990600" cy="524510"/>
          </a:xfrm>
          <a:custGeom>
            <a:avLst/>
            <a:gdLst/>
            <a:ahLst/>
            <a:cxnLst/>
            <a:rect l="l" t="t" r="r" b="b"/>
            <a:pathLst>
              <a:path w="990600" h="524510">
                <a:moveTo>
                  <a:pt x="85343" y="503173"/>
                </a:moveTo>
                <a:lnTo>
                  <a:pt x="0" y="503173"/>
                </a:lnTo>
                <a:lnTo>
                  <a:pt x="0" y="524509"/>
                </a:lnTo>
                <a:lnTo>
                  <a:pt x="85343" y="524509"/>
                </a:lnTo>
                <a:lnTo>
                  <a:pt x="85343" y="503173"/>
                </a:lnTo>
                <a:close/>
              </a:path>
              <a:path w="990600" h="524510">
                <a:moveTo>
                  <a:pt x="234695" y="503173"/>
                </a:moveTo>
                <a:lnTo>
                  <a:pt x="149351" y="503173"/>
                </a:lnTo>
                <a:lnTo>
                  <a:pt x="149351" y="524509"/>
                </a:lnTo>
                <a:lnTo>
                  <a:pt x="234695" y="524509"/>
                </a:lnTo>
                <a:lnTo>
                  <a:pt x="234695" y="503173"/>
                </a:lnTo>
                <a:close/>
              </a:path>
              <a:path w="990600" h="524510">
                <a:moveTo>
                  <a:pt x="384047" y="503173"/>
                </a:moveTo>
                <a:lnTo>
                  <a:pt x="298704" y="503173"/>
                </a:lnTo>
                <a:lnTo>
                  <a:pt x="298704" y="524509"/>
                </a:lnTo>
                <a:lnTo>
                  <a:pt x="384047" y="524509"/>
                </a:lnTo>
                <a:lnTo>
                  <a:pt x="384047" y="503173"/>
                </a:lnTo>
                <a:close/>
              </a:path>
              <a:path w="990600" h="524510">
                <a:moveTo>
                  <a:pt x="484631" y="503173"/>
                </a:moveTo>
                <a:lnTo>
                  <a:pt x="448056" y="503173"/>
                </a:lnTo>
                <a:lnTo>
                  <a:pt x="448056" y="524509"/>
                </a:lnTo>
                <a:lnTo>
                  <a:pt x="505968" y="524509"/>
                </a:lnTo>
                <a:lnTo>
                  <a:pt x="505968" y="513841"/>
                </a:lnTo>
                <a:lnTo>
                  <a:pt x="484631" y="513841"/>
                </a:lnTo>
                <a:lnTo>
                  <a:pt x="484631" y="503173"/>
                </a:lnTo>
                <a:close/>
              </a:path>
              <a:path w="990600" h="524510">
                <a:moveTo>
                  <a:pt x="505968" y="475741"/>
                </a:moveTo>
                <a:lnTo>
                  <a:pt x="484631" y="475741"/>
                </a:lnTo>
                <a:lnTo>
                  <a:pt x="484631" y="513841"/>
                </a:lnTo>
                <a:lnTo>
                  <a:pt x="495299" y="503173"/>
                </a:lnTo>
                <a:lnTo>
                  <a:pt x="505968" y="503173"/>
                </a:lnTo>
                <a:lnTo>
                  <a:pt x="505968" y="475741"/>
                </a:lnTo>
                <a:close/>
              </a:path>
              <a:path w="990600" h="524510">
                <a:moveTo>
                  <a:pt x="505968" y="503173"/>
                </a:moveTo>
                <a:lnTo>
                  <a:pt x="495299" y="503173"/>
                </a:lnTo>
                <a:lnTo>
                  <a:pt x="484631" y="513841"/>
                </a:lnTo>
                <a:lnTo>
                  <a:pt x="505968" y="513841"/>
                </a:lnTo>
                <a:lnTo>
                  <a:pt x="505968" y="503173"/>
                </a:lnTo>
                <a:close/>
              </a:path>
              <a:path w="990600" h="524510">
                <a:moveTo>
                  <a:pt x="505968" y="326389"/>
                </a:moveTo>
                <a:lnTo>
                  <a:pt x="484631" y="326389"/>
                </a:lnTo>
                <a:lnTo>
                  <a:pt x="484631" y="411733"/>
                </a:lnTo>
                <a:lnTo>
                  <a:pt x="505968" y="411733"/>
                </a:lnTo>
                <a:lnTo>
                  <a:pt x="505968" y="326389"/>
                </a:lnTo>
                <a:close/>
              </a:path>
              <a:path w="990600" h="524510">
                <a:moveTo>
                  <a:pt x="505968" y="177037"/>
                </a:moveTo>
                <a:lnTo>
                  <a:pt x="484631" y="177037"/>
                </a:lnTo>
                <a:lnTo>
                  <a:pt x="484631" y="262381"/>
                </a:lnTo>
                <a:lnTo>
                  <a:pt x="505968" y="262381"/>
                </a:lnTo>
                <a:lnTo>
                  <a:pt x="505968" y="177037"/>
                </a:lnTo>
                <a:close/>
              </a:path>
              <a:path w="990600" h="524510">
                <a:moveTo>
                  <a:pt x="524256" y="45973"/>
                </a:moveTo>
                <a:lnTo>
                  <a:pt x="484631" y="45973"/>
                </a:lnTo>
                <a:lnTo>
                  <a:pt x="484631" y="113029"/>
                </a:lnTo>
                <a:lnTo>
                  <a:pt x="505968" y="113029"/>
                </a:lnTo>
                <a:lnTo>
                  <a:pt x="505968" y="67309"/>
                </a:lnTo>
                <a:lnTo>
                  <a:pt x="495299" y="67309"/>
                </a:lnTo>
                <a:lnTo>
                  <a:pt x="505968" y="56641"/>
                </a:lnTo>
                <a:lnTo>
                  <a:pt x="524256" y="56641"/>
                </a:lnTo>
                <a:lnTo>
                  <a:pt x="524256" y="45973"/>
                </a:lnTo>
                <a:close/>
              </a:path>
              <a:path w="990600" h="524510">
                <a:moveTo>
                  <a:pt x="505968" y="56641"/>
                </a:moveTo>
                <a:lnTo>
                  <a:pt x="495299" y="67309"/>
                </a:lnTo>
                <a:lnTo>
                  <a:pt x="505968" y="67309"/>
                </a:lnTo>
                <a:lnTo>
                  <a:pt x="505968" y="56641"/>
                </a:lnTo>
                <a:close/>
              </a:path>
              <a:path w="990600" h="524510">
                <a:moveTo>
                  <a:pt x="524256" y="56641"/>
                </a:moveTo>
                <a:lnTo>
                  <a:pt x="505968" y="56641"/>
                </a:lnTo>
                <a:lnTo>
                  <a:pt x="505968" y="67309"/>
                </a:lnTo>
                <a:lnTo>
                  <a:pt x="524256" y="67309"/>
                </a:lnTo>
                <a:lnTo>
                  <a:pt x="524256" y="56641"/>
                </a:lnTo>
                <a:close/>
              </a:path>
              <a:path w="990600" h="524510">
                <a:moveTo>
                  <a:pt x="673607" y="45973"/>
                </a:moveTo>
                <a:lnTo>
                  <a:pt x="588263" y="45973"/>
                </a:lnTo>
                <a:lnTo>
                  <a:pt x="588263" y="67309"/>
                </a:lnTo>
                <a:lnTo>
                  <a:pt x="673607" y="67309"/>
                </a:lnTo>
                <a:lnTo>
                  <a:pt x="673607" y="45973"/>
                </a:lnTo>
                <a:close/>
              </a:path>
              <a:path w="990600" h="524510">
                <a:moveTo>
                  <a:pt x="822959" y="45973"/>
                </a:moveTo>
                <a:lnTo>
                  <a:pt x="737616" y="45973"/>
                </a:lnTo>
                <a:lnTo>
                  <a:pt x="737616" y="67309"/>
                </a:lnTo>
                <a:lnTo>
                  <a:pt x="822959" y="67309"/>
                </a:lnTo>
                <a:lnTo>
                  <a:pt x="822959" y="45973"/>
                </a:lnTo>
                <a:close/>
              </a:path>
              <a:path w="990600" h="524510">
                <a:moveTo>
                  <a:pt x="948163" y="56641"/>
                </a:moveTo>
                <a:lnTo>
                  <a:pt x="887857" y="91820"/>
                </a:lnTo>
                <a:lnTo>
                  <a:pt x="882776" y="94868"/>
                </a:lnTo>
                <a:lnTo>
                  <a:pt x="881125" y="101345"/>
                </a:lnTo>
                <a:lnTo>
                  <a:pt x="886968" y="111505"/>
                </a:lnTo>
                <a:lnTo>
                  <a:pt x="893571" y="113283"/>
                </a:lnTo>
                <a:lnTo>
                  <a:pt x="972340" y="67309"/>
                </a:lnTo>
                <a:lnTo>
                  <a:pt x="969518" y="67309"/>
                </a:lnTo>
                <a:lnTo>
                  <a:pt x="969518" y="65912"/>
                </a:lnTo>
                <a:lnTo>
                  <a:pt x="964057" y="65912"/>
                </a:lnTo>
                <a:lnTo>
                  <a:pt x="948163" y="56641"/>
                </a:lnTo>
                <a:close/>
              </a:path>
              <a:path w="990600" h="524510">
                <a:moveTo>
                  <a:pt x="929875" y="45973"/>
                </a:moveTo>
                <a:lnTo>
                  <a:pt x="886968" y="45973"/>
                </a:lnTo>
                <a:lnTo>
                  <a:pt x="886968" y="67309"/>
                </a:lnTo>
                <a:lnTo>
                  <a:pt x="929875" y="67309"/>
                </a:lnTo>
                <a:lnTo>
                  <a:pt x="948163" y="56641"/>
                </a:lnTo>
                <a:lnTo>
                  <a:pt x="929875" y="45973"/>
                </a:lnTo>
                <a:close/>
              </a:path>
              <a:path w="990600" h="524510">
                <a:moveTo>
                  <a:pt x="972340" y="45973"/>
                </a:moveTo>
                <a:lnTo>
                  <a:pt x="969518" y="45973"/>
                </a:lnTo>
                <a:lnTo>
                  <a:pt x="969518" y="67309"/>
                </a:lnTo>
                <a:lnTo>
                  <a:pt x="972340" y="67309"/>
                </a:lnTo>
                <a:lnTo>
                  <a:pt x="990599" y="56641"/>
                </a:lnTo>
                <a:lnTo>
                  <a:pt x="972340" y="45973"/>
                </a:lnTo>
                <a:close/>
              </a:path>
              <a:path w="990600" h="524510">
                <a:moveTo>
                  <a:pt x="964057" y="47370"/>
                </a:moveTo>
                <a:lnTo>
                  <a:pt x="948163" y="56641"/>
                </a:lnTo>
                <a:lnTo>
                  <a:pt x="964057" y="65912"/>
                </a:lnTo>
                <a:lnTo>
                  <a:pt x="964057" y="47370"/>
                </a:lnTo>
                <a:close/>
              </a:path>
              <a:path w="990600" h="524510">
                <a:moveTo>
                  <a:pt x="969518" y="47370"/>
                </a:moveTo>
                <a:lnTo>
                  <a:pt x="964057" y="47370"/>
                </a:lnTo>
                <a:lnTo>
                  <a:pt x="964057" y="65912"/>
                </a:lnTo>
                <a:lnTo>
                  <a:pt x="969518" y="65912"/>
                </a:lnTo>
                <a:lnTo>
                  <a:pt x="969518" y="47370"/>
                </a:lnTo>
                <a:close/>
              </a:path>
              <a:path w="990600" h="524510">
                <a:moveTo>
                  <a:pt x="893571" y="0"/>
                </a:moveTo>
                <a:lnTo>
                  <a:pt x="886968" y="1777"/>
                </a:lnTo>
                <a:lnTo>
                  <a:pt x="881125" y="11937"/>
                </a:lnTo>
                <a:lnTo>
                  <a:pt x="882776" y="18414"/>
                </a:lnTo>
                <a:lnTo>
                  <a:pt x="887857" y="21462"/>
                </a:lnTo>
                <a:lnTo>
                  <a:pt x="948163" y="56641"/>
                </a:lnTo>
                <a:lnTo>
                  <a:pt x="964057" y="47370"/>
                </a:lnTo>
                <a:lnTo>
                  <a:pt x="969518" y="47370"/>
                </a:lnTo>
                <a:lnTo>
                  <a:pt x="969518" y="45973"/>
                </a:lnTo>
                <a:lnTo>
                  <a:pt x="972340" y="45973"/>
                </a:lnTo>
                <a:lnTo>
                  <a:pt x="893571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3203448" y="2645664"/>
            <a:ext cx="208659" cy="6610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2506726" y="2617470"/>
            <a:ext cx="19875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Calibri"/>
                <a:cs typeface="Calibri"/>
              </a:rPr>
              <a:t>α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1953767" y="2517648"/>
            <a:ext cx="329565" cy="469900"/>
          </a:xfrm>
          <a:custGeom>
            <a:avLst/>
            <a:gdLst/>
            <a:ahLst/>
            <a:cxnLst/>
            <a:rect l="l" t="t" r="r" b="b"/>
            <a:pathLst>
              <a:path w="329564" h="469900">
                <a:moveTo>
                  <a:pt x="201802" y="0"/>
                </a:moveTo>
                <a:lnTo>
                  <a:pt x="0" y="469391"/>
                </a:lnTo>
                <a:lnTo>
                  <a:pt x="127381" y="469391"/>
                </a:lnTo>
                <a:lnTo>
                  <a:pt x="329183" y="64007"/>
                </a:lnTo>
                <a:lnTo>
                  <a:pt x="201802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953767" y="2517648"/>
            <a:ext cx="329565" cy="469900"/>
          </a:xfrm>
          <a:custGeom>
            <a:avLst/>
            <a:gdLst/>
            <a:ahLst/>
            <a:cxnLst/>
            <a:rect l="l" t="t" r="r" b="b"/>
            <a:pathLst>
              <a:path w="329564" h="469900">
                <a:moveTo>
                  <a:pt x="201802" y="0"/>
                </a:moveTo>
                <a:lnTo>
                  <a:pt x="329183" y="64007"/>
                </a:lnTo>
                <a:lnTo>
                  <a:pt x="127381" y="469391"/>
                </a:lnTo>
                <a:lnTo>
                  <a:pt x="0" y="469391"/>
                </a:lnTo>
                <a:lnTo>
                  <a:pt x="201802" y="0"/>
                </a:lnTo>
                <a:close/>
              </a:path>
            </a:pathLst>
          </a:custGeom>
          <a:ln w="12192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3095498" y="1996516"/>
            <a:ext cx="132969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  <a:tabLst>
                <a:tab pos="1143000" algn="l"/>
              </a:tabLst>
            </a:pPr>
            <a:r>
              <a:rPr sz="2400" dirty="0">
                <a:latin typeface="Calibri"/>
                <a:cs typeface="Calibri"/>
              </a:rPr>
              <a:t>M	α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3313176" y="2279904"/>
            <a:ext cx="88392" cy="88392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21981" y="4811014"/>
            <a:ext cx="247015" cy="203835"/>
          </a:xfrm>
          <a:custGeom>
            <a:avLst/>
            <a:gdLst/>
            <a:ahLst/>
            <a:cxnLst/>
            <a:rect l="l" t="t" r="r" b="b"/>
            <a:pathLst>
              <a:path w="247015" h="203835">
                <a:moveTo>
                  <a:pt x="115379" y="0"/>
                </a:moveTo>
                <a:lnTo>
                  <a:pt x="0" y="141986"/>
                </a:lnTo>
                <a:lnTo>
                  <a:pt x="131165" y="203327"/>
                </a:lnTo>
                <a:lnTo>
                  <a:pt x="246532" y="61341"/>
                </a:lnTo>
                <a:lnTo>
                  <a:pt x="115379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1981" y="4811014"/>
            <a:ext cx="247015" cy="203835"/>
          </a:xfrm>
          <a:custGeom>
            <a:avLst/>
            <a:gdLst/>
            <a:ahLst/>
            <a:cxnLst/>
            <a:rect l="l" t="t" r="r" b="b"/>
            <a:pathLst>
              <a:path w="247015" h="203835">
                <a:moveTo>
                  <a:pt x="0" y="141986"/>
                </a:moveTo>
                <a:lnTo>
                  <a:pt x="115379" y="0"/>
                </a:lnTo>
                <a:lnTo>
                  <a:pt x="246532" y="61341"/>
                </a:lnTo>
                <a:lnTo>
                  <a:pt x="131165" y="203327"/>
                </a:lnTo>
                <a:lnTo>
                  <a:pt x="0" y="141986"/>
                </a:lnTo>
              </a:path>
            </a:pathLst>
          </a:custGeom>
          <a:ln w="12700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249654" y="4941696"/>
            <a:ext cx="688975" cy="321945"/>
          </a:xfrm>
          <a:custGeom>
            <a:avLst/>
            <a:gdLst/>
            <a:ahLst/>
            <a:cxnLst/>
            <a:rect l="l" t="t" r="r" b="b"/>
            <a:pathLst>
              <a:path w="688975" h="321945">
                <a:moveTo>
                  <a:pt x="35476" y="20172"/>
                </a:moveTo>
                <a:lnTo>
                  <a:pt x="23038" y="21541"/>
                </a:lnTo>
                <a:lnTo>
                  <a:pt x="30419" y="31776"/>
                </a:lnTo>
                <a:lnTo>
                  <a:pt x="683285" y="321944"/>
                </a:lnTo>
                <a:lnTo>
                  <a:pt x="688365" y="310260"/>
                </a:lnTo>
                <a:lnTo>
                  <a:pt x="35476" y="20172"/>
                </a:lnTo>
                <a:close/>
              </a:path>
              <a:path w="688975" h="321945">
                <a:moveTo>
                  <a:pt x="102006" y="0"/>
                </a:moveTo>
                <a:lnTo>
                  <a:pt x="0" y="11302"/>
                </a:lnTo>
                <a:lnTo>
                  <a:pt x="57937" y="91693"/>
                </a:lnTo>
                <a:lnTo>
                  <a:pt x="59969" y="94487"/>
                </a:lnTo>
                <a:lnTo>
                  <a:pt x="63906" y="95122"/>
                </a:lnTo>
                <a:lnTo>
                  <a:pt x="66827" y="93090"/>
                </a:lnTo>
                <a:lnTo>
                  <a:pt x="30419" y="31776"/>
                </a:lnTo>
                <a:lnTo>
                  <a:pt x="8928" y="22225"/>
                </a:lnTo>
                <a:lnTo>
                  <a:pt x="14084" y="10667"/>
                </a:lnTo>
                <a:lnTo>
                  <a:pt x="105029" y="10667"/>
                </a:lnTo>
                <a:lnTo>
                  <a:pt x="105943" y="9525"/>
                </a:lnTo>
                <a:lnTo>
                  <a:pt x="105181" y="2539"/>
                </a:lnTo>
                <a:lnTo>
                  <a:pt x="102006" y="0"/>
                </a:lnTo>
                <a:close/>
              </a:path>
              <a:path w="688975" h="321945">
                <a:moveTo>
                  <a:pt x="14084" y="10667"/>
                </a:moveTo>
                <a:lnTo>
                  <a:pt x="8928" y="22225"/>
                </a:lnTo>
                <a:lnTo>
                  <a:pt x="30419" y="31776"/>
                </a:lnTo>
                <a:lnTo>
                  <a:pt x="23897" y="22732"/>
                </a:lnTo>
                <a:lnTo>
                  <a:pt x="12204" y="22732"/>
                </a:lnTo>
                <a:lnTo>
                  <a:pt x="16662" y="12700"/>
                </a:lnTo>
                <a:lnTo>
                  <a:pt x="18657" y="12700"/>
                </a:lnTo>
                <a:lnTo>
                  <a:pt x="14084" y="10667"/>
                </a:lnTo>
                <a:close/>
              </a:path>
              <a:path w="688975" h="321945">
                <a:moveTo>
                  <a:pt x="16662" y="12700"/>
                </a:moveTo>
                <a:lnTo>
                  <a:pt x="12204" y="22732"/>
                </a:lnTo>
                <a:lnTo>
                  <a:pt x="23038" y="21541"/>
                </a:lnTo>
                <a:lnTo>
                  <a:pt x="16662" y="12700"/>
                </a:lnTo>
                <a:close/>
              </a:path>
              <a:path w="688975" h="321945">
                <a:moveTo>
                  <a:pt x="23038" y="21541"/>
                </a:moveTo>
                <a:lnTo>
                  <a:pt x="12204" y="22732"/>
                </a:lnTo>
                <a:lnTo>
                  <a:pt x="23897" y="22732"/>
                </a:lnTo>
                <a:lnTo>
                  <a:pt x="23038" y="21541"/>
                </a:lnTo>
                <a:close/>
              </a:path>
              <a:path w="688975" h="321945">
                <a:moveTo>
                  <a:pt x="18657" y="12700"/>
                </a:moveTo>
                <a:lnTo>
                  <a:pt x="16662" y="12700"/>
                </a:lnTo>
                <a:lnTo>
                  <a:pt x="23038" y="21541"/>
                </a:lnTo>
                <a:lnTo>
                  <a:pt x="35476" y="20172"/>
                </a:lnTo>
                <a:lnTo>
                  <a:pt x="18657" y="12700"/>
                </a:lnTo>
                <a:close/>
              </a:path>
              <a:path w="688975" h="321945">
                <a:moveTo>
                  <a:pt x="105029" y="10667"/>
                </a:moveTo>
                <a:lnTo>
                  <a:pt x="14084" y="10667"/>
                </a:lnTo>
                <a:lnTo>
                  <a:pt x="35476" y="20172"/>
                </a:lnTo>
                <a:lnTo>
                  <a:pt x="103403" y="12700"/>
                </a:lnTo>
                <a:lnTo>
                  <a:pt x="105029" y="10667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621916" y="4888357"/>
            <a:ext cx="154813" cy="17386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847344" y="2773679"/>
            <a:ext cx="381000" cy="192405"/>
          </a:xfrm>
          <a:custGeom>
            <a:avLst/>
            <a:gdLst/>
            <a:ahLst/>
            <a:cxnLst/>
            <a:rect l="l" t="t" r="r" b="b"/>
            <a:pathLst>
              <a:path w="381000" h="192405">
                <a:moveTo>
                  <a:pt x="381000" y="0"/>
                </a:moveTo>
                <a:lnTo>
                  <a:pt x="0" y="10668"/>
                </a:lnTo>
                <a:lnTo>
                  <a:pt x="190500" y="192024"/>
                </a:lnTo>
                <a:lnTo>
                  <a:pt x="38100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847344" y="2773679"/>
            <a:ext cx="381000" cy="192405"/>
          </a:xfrm>
          <a:custGeom>
            <a:avLst/>
            <a:gdLst/>
            <a:ahLst/>
            <a:cxnLst/>
            <a:rect l="l" t="t" r="r" b="b"/>
            <a:pathLst>
              <a:path w="381000" h="192405">
                <a:moveTo>
                  <a:pt x="190500" y="192024"/>
                </a:moveTo>
                <a:lnTo>
                  <a:pt x="0" y="10668"/>
                </a:lnTo>
                <a:lnTo>
                  <a:pt x="381000" y="0"/>
                </a:lnTo>
                <a:lnTo>
                  <a:pt x="190500" y="192024"/>
                </a:lnTo>
                <a:close/>
              </a:path>
            </a:pathLst>
          </a:custGeom>
          <a:ln w="12192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 txBox="1"/>
          <p:nvPr/>
        </p:nvSpPr>
        <p:spPr>
          <a:xfrm>
            <a:off x="4200778" y="3631438"/>
            <a:ext cx="23844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400" spc="-30" dirty="0">
                <a:latin typeface="Calibri"/>
                <a:cs typeface="Calibri"/>
              </a:rPr>
              <a:t>Tambahan </a:t>
            </a:r>
            <a:r>
              <a:rPr sz="1400" spc="-100" dirty="0">
                <a:latin typeface="Calibri"/>
                <a:cs typeface="Calibri"/>
              </a:rPr>
              <a:t>gaya</a:t>
            </a:r>
            <a:r>
              <a:rPr sz="2700" spc="-150" baseline="-29320" dirty="0">
                <a:solidFill>
                  <a:srgbClr val="C00000"/>
                </a:solidFill>
                <a:latin typeface="Arial"/>
                <a:cs typeface="Arial"/>
              </a:rPr>
              <a:t>• </a:t>
            </a:r>
            <a:r>
              <a:rPr sz="2700" b="1" baseline="-29320" dirty="0">
                <a:solidFill>
                  <a:srgbClr val="C00000"/>
                </a:solidFill>
                <a:latin typeface="Calibri"/>
                <a:cs typeface="Calibri"/>
              </a:rPr>
              <a:t>M = </a:t>
            </a:r>
            <a:r>
              <a:rPr sz="2700" b="1" spc="15" baseline="-29320" dirty="0">
                <a:solidFill>
                  <a:srgbClr val="C00000"/>
                </a:solidFill>
                <a:latin typeface="Symbol"/>
                <a:cs typeface="Symbol"/>
              </a:rPr>
              <a:t></a:t>
            </a:r>
            <a:r>
              <a:rPr sz="2700" b="1" spc="15" baseline="-29320" dirty="0">
                <a:solidFill>
                  <a:srgbClr val="C00000"/>
                </a:solidFill>
                <a:latin typeface="Calibri"/>
                <a:cs typeface="Calibri"/>
              </a:rPr>
              <a:t>. </a:t>
            </a:r>
            <a:r>
              <a:rPr sz="2700" b="1" baseline="-29320" dirty="0">
                <a:solidFill>
                  <a:srgbClr val="C00000"/>
                </a:solidFill>
                <a:latin typeface="Calibri"/>
                <a:cs typeface="Calibri"/>
              </a:rPr>
              <a:t>tg</a:t>
            </a:r>
            <a:r>
              <a:rPr sz="2700" b="1" spc="-82" baseline="-2932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700" b="1" spc="-7" baseline="-29320" dirty="0">
                <a:solidFill>
                  <a:srgbClr val="C00000"/>
                </a:solidFill>
                <a:latin typeface="Calibri"/>
                <a:cs typeface="Calibri"/>
              </a:rPr>
              <a:t>α.I</a:t>
            </a:r>
            <a:endParaRPr sz="2700" baseline="-29320">
              <a:latin typeface="Calibri"/>
              <a:cs typeface="Calibri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4226178" y="3896614"/>
            <a:ext cx="468630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5" dirty="0">
                <a:latin typeface="Calibri"/>
                <a:cs typeface="Calibri"/>
              </a:rPr>
              <a:t>a</a:t>
            </a:r>
            <a:r>
              <a:rPr sz="1400" spc="-20" dirty="0">
                <a:latin typeface="Calibri"/>
                <a:cs typeface="Calibri"/>
              </a:rPr>
              <a:t>pun</a:t>
            </a:r>
            <a:r>
              <a:rPr sz="1400" spc="-5" dirty="0">
                <a:latin typeface="Calibri"/>
                <a:cs typeface="Calibri"/>
              </a:rPr>
              <a:t>g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1" name="object 51"/>
          <p:cNvSpPr/>
          <p:nvPr/>
        </p:nvSpPr>
        <p:spPr>
          <a:xfrm>
            <a:off x="717753" y="2657855"/>
            <a:ext cx="1448435" cy="829310"/>
          </a:xfrm>
          <a:custGeom>
            <a:avLst/>
            <a:gdLst/>
            <a:ahLst/>
            <a:cxnLst/>
            <a:rect l="l" t="t" r="r" b="b"/>
            <a:pathLst>
              <a:path w="1448435" h="829310">
                <a:moveTo>
                  <a:pt x="1447850" y="0"/>
                </a:moveTo>
                <a:lnTo>
                  <a:pt x="1362506" y="0"/>
                </a:lnTo>
                <a:lnTo>
                  <a:pt x="1362506" y="21336"/>
                </a:lnTo>
                <a:lnTo>
                  <a:pt x="1447850" y="21336"/>
                </a:lnTo>
                <a:lnTo>
                  <a:pt x="1447850" y="0"/>
                </a:lnTo>
                <a:close/>
              </a:path>
              <a:path w="1448435" h="829310">
                <a:moveTo>
                  <a:pt x="1298498" y="0"/>
                </a:moveTo>
                <a:lnTo>
                  <a:pt x="1213154" y="0"/>
                </a:lnTo>
                <a:lnTo>
                  <a:pt x="1213154" y="21336"/>
                </a:lnTo>
                <a:lnTo>
                  <a:pt x="1298498" y="21336"/>
                </a:lnTo>
                <a:lnTo>
                  <a:pt x="1298498" y="0"/>
                </a:lnTo>
                <a:close/>
              </a:path>
              <a:path w="1448435" h="829310">
                <a:moveTo>
                  <a:pt x="1149146" y="0"/>
                </a:moveTo>
                <a:lnTo>
                  <a:pt x="1063802" y="0"/>
                </a:lnTo>
                <a:lnTo>
                  <a:pt x="1063802" y="21336"/>
                </a:lnTo>
                <a:lnTo>
                  <a:pt x="1149146" y="21336"/>
                </a:lnTo>
                <a:lnTo>
                  <a:pt x="1149146" y="0"/>
                </a:lnTo>
                <a:close/>
              </a:path>
              <a:path w="1448435" h="829310">
                <a:moveTo>
                  <a:pt x="999794" y="0"/>
                </a:moveTo>
                <a:lnTo>
                  <a:pt x="914450" y="0"/>
                </a:lnTo>
                <a:lnTo>
                  <a:pt x="914450" y="21336"/>
                </a:lnTo>
                <a:lnTo>
                  <a:pt x="999794" y="21336"/>
                </a:lnTo>
                <a:lnTo>
                  <a:pt x="999794" y="0"/>
                </a:lnTo>
                <a:close/>
              </a:path>
              <a:path w="1448435" h="829310">
                <a:moveTo>
                  <a:pt x="850442" y="0"/>
                </a:moveTo>
                <a:lnTo>
                  <a:pt x="765098" y="0"/>
                </a:lnTo>
                <a:lnTo>
                  <a:pt x="765098" y="21336"/>
                </a:lnTo>
                <a:lnTo>
                  <a:pt x="850442" y="21336"/>
                </a:lnTo>
                <a:lnTo>
                  <a:pt x="850442" y="0"/>
                </a:lnTo>
                <a:close/>
              </a:path>
              <a:path w="1448435" h="829310">
                <a:moveTo>
                  <a:pt x="734618" y="33528"/>
                </a:moveTo>
                <a:lnTo>
                  <a:pt x="713282" y="33528"/>
                </a:lnTo>
                <a:lnTo>
                  <a:pt x="713282" y="118872"/>
                </a:lnTo>
                <a:lnTo>
                  <a:pt x="734618" y="118872"/>
                </a:lnTo>
                <a:lnTo>
                  <a:pt x="734618" y="33528"/>
                </a:lnTo>
                <a:close/>
              </a:path>
              <a:path w="1448435" h="829310">
                <a:moveTo>
                  <a:pt x="734618" y="182880"/>
                </a:moveTo>
                <a:lnTo>
                  <a:pt x="713282" y="182880"/>
                </a:lnTo>
                <a:lnTo>
                  <a:pt x="713282" y="268224"/>
                </a:lnTo>
                <a:lnTo>
                  <a:pt x="734618" y="268224"/>
                </a:lnTo>
                <a:lnTo>
                  <a:pt x="734618" y="182880"/>
                </a:lnTo>
                <a:close/>
              </a:path>
              <a:path w="1448435" h="829310">
                <a:moveTo>
                  <a:pt x="734618" y="332232"/>
                </a:moveTo>
                <a:lnTo>
                  <a:pt x="713282" y="332232"/>
                </a:lnTo>
                <a:lnTo>
                  <a:pt x="713282" y="417576"/>
                </a:lnTo>
                <a:lnTo>
                  <a:pt x="734618" y="417576"/>
                </a:lnTo>
                <a:lnTo>
                  <a:pt x="734618" y="332232"/>
                </a:lnTo>
                <a:close/>
              </a:path>
              <a:path w="1448435" h="829310">
                <a:moveTo>
                  <a:pt x="734618" y="481584"/>
                </a:moveTo>
                <a:lnTo>
                  <a:pt x="713282" y="481584"/>
                </a:lnTo>
                <a:lnTo>
                  <a:pt x="713282" y="566928"/>
                </a:lnTo>
                <a:lnTo>
                  <a:pt x="734618" y="566928"/>
                </a:lnTo>
                <a:lnTo>
                  <a:pt x="734618" y="481584"/>
                </a:lnTo>
                <a:close/>
              </a:path>
              <a:path w="1448435" h="829310">
                <a:moveTo>
                  <a:pt x="734618" y="630936"/>
                </a:moveTo>
                <a:lnTo>
                  <a:pt x="713282" y="630936"/>
                </a:lnTo>
                <a:lnTo>
                  <a:pt x="713282" y="716280"/>
                </a:lnTo>
                <a:lnTo>
                  <a:pt x="734618" y="716280"/>
                </a:lnTo>
                <a:lnTo>
                  <a:pt x="734618" y="630936"/>
                </a:lnTo>
                <a:close/>
              </a:path>
              <a:path w="1448435" h="829310">
                <a:moveTo>
                  <a:pt x="716330" y="762000"/>
                </a:moveTo>
                <a:lnTo>
                  <a:pt x="630986" y="762000"/>
                </a:lnTo>
                <a:lnTo>
                  <a:pt x="630986" y="783336"/>
                </a:lnTo>
                <a:lnTo>
                  <a:pt x="716330" y="783336"/>
                </a:lnTo>
                <a:lnTo>
                  <a:pt x="716330" y="762000"/>
                </a:lnTo>
                <a:close/>
              </a:path>
              <a:path w="1448435" h="829310">
                <a:moveTo>
                  <a:pt x="566978" y="762000"/>
                </a:moveTo>
                <a:lnTo>
                  <a:pt x="481634" y="762000"/>
                </a:lnTo>
                <a:lnTo>
                  <a:pt x="481634" y="783336"/>
                </a:lnTo>
                <a:lnTo>
                  <a:pt x="566978" y="783336"/>
                </a:lnTo>
                <a:lnTo>
                  <a:pt x="566978" y="762000"/>
                </a:lnTo>
                <a:close/>
              </a:path>
              <a:path w="1448435" h="829310">
                <a:moveTo>
                  <a:pt x="417626" y="762000"/>
                </a:moveTo>
                <a:lnTo>
                  <a:pt x="332282" y="762000"/>
                </a:lnTo>
                <a:lnTo>
                  <a:pt x="332282" y="783336"/>
                </a:lnTo>
                <a:lnTo>
                  <a:pt x="417626" y="783336"/>
                </a:lnTo>
                <a:lnTo>
                  <a:pt x="417626" y="762000"/>
                </a:lnTo>
                <a:close/>
              </a:path>
              <a:path w="1448435" h="829310">
                <a:moveTo>
                  <a:pt x="268274" y="762000"/>
                </a:moveTo>
                <a:lnTo>
                  <a:pt x="182930" y="762000"/>
                </a:lnTo>
                <a:lnTo>
                  <a:pt x="182930" y="783336"/>
                </a:lnTo>
                <a:lnTo>
                  <a:pt x="268274" y="783336"/>
                </a:lnTo>
                <a:lnTo>
                  <a:pt x="268274" y="762000"/>
                </a:lnTo>
                <a:close/>
              </a:path>
              <a:path w="1448435" h="829310">
                <a:moveTo>
                  <a:pt x="97091" y="716026"/>
                </a:moveTo>
                <a:lnTo>
                  <a:pt x="91998" y="718947"/>
                </a:lnTo>
                <a:lnTo>
                  <a:pt x="0" y="772668"/>
                </a:lnTo>
                <a:lnTo>
                  <a:pt x="91998" y="826389"/>
                </a:lnTo>
                <a:lnTo>
                  <a:pt x="97091" y="829310"/>
                </a:lnTo>
                <a:lnTo>
                  <a:pt x="103619" y="827532"/>
                </a:lnTo>
                <a:lnTo>
                  <a:pt x="109562" y="817372"/>
                </a:lnTo>
                <a:lnTo>
                  <a:pt x="107835" y="810895"/>
                </a:lnTo>
                <a:lnTo>
                  <a:pt x="102742" y="807847"/>
                </a:lnTo>
                <a:lnTo>
                  <a:pt x="60724" y="783336"/>
                </a:lnTo>
                <a:lnTo>
                  <a:pt x="33578" y="783336"/>
                </a:lnTo>
                <a:lnTo>
                  <a:pt x="33578" y="781939"/>
                </a:lnTo>
                <a:lnTo>
                  <a:pt x="26543" y="781939"/>
                </a:lnTo>
                <a:lnTo>
                  <a:pt x="26543" y="763397"/>
                </a:lnTo>
                <a:lnTo>
                  <a:pt x="33578" y="763397"/>
                </a:lnTo>
                <a:lnTo>
                  <a:pt x="33578" y="762000"/>
                </a:lnTo>
                <a:lnTo>
                  <a:pt x="60724" y="762000"/>
                </a:lnTo>
                <a:lnTo>
                  <a:pt x="102742" y="737489"/>
                </a:lnTo>
                <a:lnTo>
                  <a:pt x="107835" y="734441"/>
                </a:lnTo>
                <a:lnTo>
                  <a:pt x="109562" y="727964"/>
                </a:lnTo>
                <a:lnTo>
                  <a:pt x="103619" y="717804"/>
                </a:lnTo>
                <a:lnTo>
                  <a:pt x="97091" y="716026"/>
                </a:lnTo>
                <a:close/>
              </a:path>
              <a:path w="1448435" h="829310">
                <a:moveTo>
                  <a:pt x="42436" y="772668"/>
                </a:moveTo>
                <a:lnTo>
                  <a:pt x="33578" y="777834"/>
                </a:lnTo>
                <a:lnTo>
                  <a:pt x="33578" y="783336"/>
                </a:lnTo>
                <a:lnTo>
                  <a:pt x="60724" y="783336"/>
                </a:lnTo>
                <a:lnTo>
                  <a:pt x="42436" y="772668"/>
                </a:lnTo>
                <a:close/>
              </a:path>
              <a:path w="1448435" h="829310">
                <a:moveTo>
                  <a:pt x="118922" y="762000"/>
                </a:moveTo>
                <a:lnTo>
                  <a:pt x="60724" y="762000"/>
                </a:lnTo>
                <a:lnTo>
                  <a:pt x="42436" y="772668"/>
                </a:lnTo>
                <a:lnTo>
                  <a:pt x="60724" y="783336"/>
                </a:lnTo>
                <a:lnTo>
                  <a:pt x="118922" y="783336"/>
                </a:lnTo>
                <a:lnTo>
                  <a:pt x="118922" y="762000"/>
                </a:lnTo>
                <a:close/>
              </a:path>
              <a:path w="1448435" h="829310">
                <a:moveTo>
                  <a:pt x="26543" y="763397"/>
                </a:moveTo>
                <a:lnTo>
                  <a:pt x="26543" y="781939"/>
                </a:lnTo>
                <a:lnTo>
                  <a:pt x="33578" y="777834"/>
                </a:lnTo>
                <a:lnTo>
                  <a:pt x="33578" y="767501"/>
                </a:lnTo>
                <a:lnTo>
                  <a:pt x="26543" y="763397"/>
                </a:lnTo>
                <a:close/>
              </a:path>
              <a:path w="1448435" h="829310">
                <a:moveTo>
                  <a:pt x="33578" y="777834"/>
                </a:moveTo>
                <a:lnTo>
                  <a:pt x="26543" y="781939"/>
                </a:lnTo>
                <a:lnTo>
                  <a:pt x="33578" y="781939"/>
                </a:lnTo>
                <a:lnTo>
                  <a:pt x="33578" y="777834"/>
                </a:lnTo>
                <a:close/>
              </a:path>
              <a:path w="1448435" h="829310">
                <a:moveTo>
                  <a:pt x="33578" y="767501"/>
                </a:moveTo>
                <a:lnTo>
                  <a:pt x="33578" y="777834"/>
                </a:lnTo>
                <a:lnTo>
                  <a:pt x="42436" y="772668"/>
                </a:lnTo>
                <a:lnTo>
                  <a:pt x="33578" y="767501"/>
                </a:lnTo>
                <a:close/>
              </a:path>
              <a:path w="1448435" h="829310">
                <a:moveTo>
                  <a:pt x="60724" y="762000"/>
                </a:moveTo>
                <a:lnTo>
                  <a:pt x="33578" y="762000"/>
                </a:lnTo>
                <a:lnTo>
                  <a:pt x="33578" y="767501"/>
                </a:lnTo>
                <a:lnTo>
                  <a:pt x="42436" y="772668"/>
                </a:lnTo>
                <a:lnTo>
                  <a:pt x="60724" y="762000"/>
                </a:lnTo>
                <a:close/>
              </a:path>
              <a:path w="1448435" h="829310">
                <a:moveTo>
                  <a:pt x="33578" y="763397"/>
                </a:moveTo>
                <a:lnTo>
                  <a:pt x="26543" y="763397"/>
                </a:lnTo>
                <a:lnTo>
                  <a:pt x="33578" y="767501"/>
                </a:lnTo>
                <a:lnTo>
                  <a:pt x="33578" y="763397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090672" y="2965704"/>
            <a:ext cx="1188720" cy="487680"/>
          </a:xfrm>
          <a:custGeom>
            <a:avLst/>
            <a:gdLst/>
            <a:ahLst/>
            <a:cxnLst/>
            <a:rect l="l" t="t" r="r" b="b"/>
            <a:pathLst>
              <a:path w="1188720" h="487679">
                <a:moveTo>
                  <a:pt x="1061339" y="0"/>
                </a:moveTo>
                <a:lnTo>
                  <a:pt x="0" y="21209"/>
                </a:lnTo>
                <a:lnTo>
                  <a:pt x="987043" y="487680"/>
                </a:lnTo>
                <a:lnTo>
                  <a:pt x="1188719" y="84836"/>
                </a:lnTo>
                <a:lnTo>
                  <a:pt x="1061339" y="0"/>
                </a:lnTo>
                <a:close/>
              </a:path>
            </a:pathLst>
          </a:custGeom>
          <a:solidFill>
            <a:srgbClr val="E7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090672" y="2965704"/>
            <a:ext cx="1188720" cy="487680"/>
          </a:xfrm>
          <a:custGeom>
            <a:avLst/>
            <a:gdLst/>
            <a:ahLst/>
            <a:cxnLst/>
            <a:rect l="l" t="t" r="r" b="b"/>
            <a:pathLst>
              <a:path w="1188720" h="487679">
                <a:moveTo>
                  <a:pt x="987043" y="487680"/>
                </a:moveTo>
                <a:lnTo>
                  <a:pt x="0" y="21209"/>
                </a:lnTo>
                <a:lnTo>
                  <a:pt x="1061339" y="0"/>
                </a:lnTo>
                <a:lnTo>
                  <a:pt x="1188719" y="84836"/>
                </a:lnTo>
                <a:lnTo>
                  <a:pt x="987043" y="487680"/>
                </a:lnTo>
                <a:close/>
              </a:path>
            </a:pathLst>
          </a:custGeom>
          <a:ln w="12192">
            <a:solidFill>
              <a:srgbClr val="41709C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 txBox="1"/>
          <p:nvPr/>
        </p:nvSpPr>
        <p:spPr>
          <a:xfrm>
            <a:off x="186334" y="3447999"/>
            <a:ext cx="1112520" cy="51498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600" spc="-15" dirty="0">
                <a:latin typeface="Calibri"/>
                <a:cs typeface="Calibri"/>
              </a:rPr>
              <a:t>P</a:t>
            </a:r>
            <a:r>
              <a:rPr sz="1600" spc="-5" dirty="0">
                <a:latin typeface="Calibri"/>
                <a:cs typeface="Calibri"/>
              </a:rPr>
              <a:t>en</a:t>
            </a:r>
            <a:r>
              <a:rPr sz="1600" spc="5" dirty="0">
                <a:latin typeface="Calibri"/>
                <a:cs typeface="Calibri"/>
              </a:rPr>
              <a:t>g</a:t>
            </a:r>
            <a:r>
              <a:rPr sz="1600" spc="-5" dirty="0">
                <a:latin typeface="Calibri"/>
                <a:cs typeface="Calibri"/>
              </a:rPr>
              <a:t>u</a:t>
            </a:r>
            <a:r>
              <a:rPr sz="1600" spc="-35" dirty="0">
                <a:latin typeface="Calibri"/>
                <a:cs typeface="Calibri"/>
              </a:rPr>
              <a:t>r</a:t>
            </a:r>
            <a:r>
              <a:rPr sz="1600" spc="5" dirty="0">
                <a:latin typeface="Calibri"/>
                <a:cs typeface="Calibri"/>
              </a:rPr>
              <a:t>a</a:t>
            </a:r>
            <a:r>
              <a:rPr sz="1600" spc="-5" dirty="0">
                <a:latin typeface="Calibri"/>
                <a:cs typeface="Calibri"/>
              </a:rPr>
              <a:t>n</a:t>
            </a:r>
            <a:r>
              <a:rPr sz="1600" spc="-15" dirty="0">
                <a:latin typeface="Calibri"/>
                <a:cs typeface="Calibri"/>
              </a:rPr>
              <a:t>g</a:t>
            </a:r>
            <a:r>
              <a:rPr sz="1600" spc="5" dirty="0">
                <a:latin typeface="Calibri"/>
                <a:cs typeface="Calibri"/>
              </a:rPr>
              <a:t>an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600" spc="-20" dirty="0">
                <a:latin typeface="Calibri"/>
                <a:cs typeface="Calibri"/>
              </a:rPr>
              <a:t>gaya</a:t>
            </a:r>
            <a:r>
              <a:rPr sz="1600" spc="-4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apung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4070603" y="3191255"/>
            <a:ext cx="914400" cy="448309"/>
          </a:xfrm>
          <a:custGeom>
            <a:avLst/>
            <a:gdLst/>
            <a:ahLst/>
            <a:cxnLst/>
            <a:rect l="l" t="t" r="r" b="b"/>
            <a:pathLst>
              <a:path w="914400" h="448310">
                <a:moveTo>
                  <a:pt x="85344" y="0"/>
                </a:moveTo>
                <a:lnTo>
                  <a:pt x="0" y="0"/>
                </a:lnTo>
                <a:lnTo>
                  <a:pt x="0" y="21336"/>
                </a:lnTo>
                <a:lnTo>
                  <a:pt x="85344" y="21336"/>
                </a:lnTo>
                <a:lnTo>
                  <a:pt x="85344" y="0"/>
                </a:lnTo>
                <a:close/>
              </a:path>
              <a:path w="914400" h="448310">
                <a:moveTo>
                  <a:pt x="234696" y="0"/>
                </a:moveTo>
                <a:lnTo>
                  <a:pt x="149351" y="0"/>
                </a:lnTo>
                <a:lnTo>
                  <a:pt x="149351" y="21336"/>
                </a:lnTo>
                <a:lnTo>
                  <a:pt x="234696" y="21336"/>
                </a:lnTo>
                <a:lnTo>
                  <a:pt x="234696" y="0"/>
                </a:lnTo>
                <a:close/>
              </a:path>
              <a:path w="914400" h="448310">
                <a:moveTo>
                  <a:pt x="384048" y="0"/>
                </a:moveTo>
                <a:lnTo>
                  <a:pt x="298704" y="0"/>
                </a:lnTo>
                <a:lnTo>
                  <a:pt x="298704" y="21336"/>
                </a:lnTo>
                <a:lnTo>
                  <a:pt x="384048" y="21336"/>
                </a:lnTo>
                <a:lnTo>
                  <a:pt x="384048" y="0"/>
                </a:lnTo>
                <a:close/>
              </a:path>
              <a:path w="914400" h="448310">
                <a:moveTo>
                  <a:pt x="446532" y="10668"/>
                </a:moveTo>
                <a:lnTo>
                  <a:pt x="446532" y="86868"/>
                </a:lnTo>
                <a:lnTo>
                  <a:pt x="467868" y="86868"/>
                </a:lnTo>
                <a:lnTo>
                  <a:pt x="467868" y="21336"/>
                </a:lnTo>
                <a:lnTo>
                  <a:pt x="448056" y="21336"/>
                </a:lnTo>
                <a:lnTo>
                  <a:pt x="448056" y="12192"/>
                </a:lnTo>
                <a:lnTo>
                  <a:pt x="446532" y="10668"/>
                </a:lnTo>
                <a:close/>
              </a:path>
              <a:path w="914400" h="448310">
                <a:moveTo>
                  <a:pt x="448056" y="12192"/>
                </a:moveTo>
                <a:lnTo>
                  <a:pt x="448056" y="21336"/>
                </a:lnTo>
                <a:lnTo>
                  <a:pt x="457200" y="21336"/>
                </a:lnTo>
                <a:lnTo>
                  <a:pt x="448056" y="12192"/>
                </a:lnTo>
                <a:close/>
              </a:path>
              <a:path w="914400" h="448310">
                <a:moveTo>
                  <a:pt x="467868" y="0"/>
                </a:moveTo>
                <a:lnTo>
                  <a:pt x="448056" y="0"/>
                </a:lnTo>
                <a:lnTo>
                  <a:pt x="448056" y="12192"/>
                </a:lnTo>
                <a:lnTo>
                  <a:pt x="457200" y="21336"/>
                </a:lnTo>
                <a:lnTo>
                  <a:pt x="467868" y="21336"/>
                </a:lnTo>
                <a:lnTo>
                  <a:pt x="467868" y="0"/>
                </a:lnTo>
                <a:close/>
              </a:path>
              <a:path w="914400" h="448310">
                <a:moveTo>
                  <a:pt x="467868" y="150876"/>
                </a:moveTo>
                <a:lnTo>
                  <a:pt x="446532" y="150876"/>
                </a:lnTo>
                <a:lnTo>
                  <a:pt x="446532" y="236220"/>
                </a:lnTo>
                <a:lnTo>
                  <a:pt x="467868" y="236220"/>
                </a:lnTo>
                <a:lnTo>
                  <a:pt x="467868" y="150876"/>
                </a:lnTo>
                <a:close/>
              </a:path>
              <a:path w="914400" h="448310">
                <a:moveTo>
                  <a:pt x="467868" y="300228"/>
                </a:moveTo>
                <a:lnTo>
                  <a:pt x="446532" y="300228"/>
                </a:lnTo>
                <a:lnTo>
                  <a:pt x="446532" y="385572"/>
                </a:lnTo>
                <a:lnTo>
                  <a:pt x="467868" y="385572"/>
                </a:lnTo>
                <a:lnTo>
                  <a:pt x="467868" y="300228"/>
                </a:lnTo>
                <a:close/>
              </a:path>
              <a:path w="914400" h="448310">
                <a:moveTo>
                  <a:pt x="600456" y="381000"/>
                </a:moveTo>
                <a:lnTo>
                  <a:pt x="515112" y="381000"/>
                </a:lnTo>
                <a:lnTo>
                  <a:pt x="515112" y="402336"/>
                </a:lnTo>
                <a:lnTo>
                  <a:pt x="600456" y="402336"/>
                </a:lnTo>
                <a:lnTo>
                  <a:pt x="600456" y="381000"/>
                </a:lnTo>
                <a:close/>
              </a:path>
              <a:path w="914400" h="448310">
                <a:moveTo>
                  <a:pt x="749808" y="381000"/>
                </a:moveTo>
                <a:lnTo>
                  <a:pt x="664463" y="381000"/>
                </a:lnTo>
                <a:lnTo>
                  <a:pt x="664463" y="402336"/>
                </a:lnTo>
                <a:lnTo>
                  <a:pt x="749808" y="402336"/>
                </a:lnTo>
                <a:lnTo>
                  <a:pt x="749808" y="381000"/>
                </a:lnTo>
                <a:close/>
              </a:path>
              <a:path w="914400" h="448310">
                <a:moveTo>
                  <a:pt x="871963" y="391668"/>
                </a:moveTo>
                <a:lnTo>
                  <a:pt x="811657" y="426847"/>
                </a:lnTo>
                <a:lnTo>
                  <a:pt x="806576" y="429895"/>
                </a:lnTo>
                <a:lnTo>
                  <a:pt x="804926" y="436372"/>
                </a:lnTo>
                <a:lnTo>
                  <a:pt x="810768" y="446532"/>
                </a:lnTo>
                <a:lnTo>
                  <a:pt x="817372" y="448310"/>
                </a:lnTo>
                <a:lnTo>
                  <a:pt x="896140" y="402336"/>
                </a:lnTo>
                <a:lnTo>
                  <a:pt x="893318" y="402336"/>
                </a:lnTo>
                <a:lnTo>
                  <a:pt x="893318" y="400939"/>
                </a:lnTo>
                <a:lnTo>
                  <a:pt x="887857" y="400939"/>
                </a:lnTo>
                <a:lnTo>
                  <a:pt x="871963" y="391668"/>
                </a:lnTo>
                <a:close/>
              </a:path>
              <a:path w="914400" h="448310">
                <a:moveTo>
                  <a:pt x="853675" y="381000"/>
                </a:moveTo>
                <a:lnTo>
                  <a:pt x="813816" y="381000"/>
                </a:lnTo>
                <a:lnTo>
                  <a:pt x="813816" y="402336"/>
                </a:lnTo>
                <a:lnTo>
                  <a:pt x="853675" y="402336"/>
                </a:lnTo>
                <a:lnTo>
                  <a:pt x="871963" y="391668"/>
                </a:lnTo>
                <a:lnTo>
                  <a:pt x="853675" y="381000"/>
                </a:lnTo>
                <a:close/>
              </a:path>
              <a:path w="914400" h="448310">
                <a:moveTo>
                  <a:pt x="896140" y="381000"/>
                </a:moveTo>
                <a:lnTo>
                  <a:pt x="893318" y="381000"/>
                </a:lnTo>
                <a:lnTo>
                  <a:pt x="893318" y="402336"/>
                </a:lnTo>
                <a:lnTo>
                  <a:pt x="896140" y="402336"/>
                </a:lnTo>
                <a:lnTo>
                  <a:pt x="914400" y="391668"/>
                </a:lnTo>
                <a:lnTo>
                  <a:pt x="896140" y="381000"/>
                </a:lnTo>
                <a:close/>
              </a:path>
              <a:path w="914400" h="448310">
                <a:moveTo>
                  <a:pt x="887857" y="382397"/>
                </a:moveTo>
                <a:lnTo>
                  <a:pt x="871963" y="391668"/>
                </a:lnTo>
                <a:lnTo>
                  <a:pt x="887857" y="400939"/>
                </a:lnTo>
                <a:lnTo>
                  <a:pt x="887857" y="382397"/>
                </a:lnTo>
                <a:close/>
              </a:path>
              <a:path w="914400" h="448310">
                <a:moveTo>
                  <a:pt x="893318" y="382397"/>
                </a:moveTo>
                <a:lnTo>
                  <a:pt x="887857" y="382397"/>
                </a:lnTo>
                <a:lnTo>
                  <a:pt x="887857" y="400939"/>
                </a:lnTo>
                <a:lnTo>
                  <a:pt x="893318" y="400939"/>
                </a:lnTo>
                <a:lnTo>
                  <a:pt x="893318" y="382397"/>
                </a:lnTo>
                <a:close/>
              </a:path>
              <a:path w="914400" h="448310">
                <a:moveTo>
                  <a:pt x="817372" y="335026"/>
                </a:moveTo>
                <a:lnTo>
                  <a:pt x="810768" y="336804"/>
                </a:lnTo>
                <a:lnTo>
                  <a:pt x="804926" y="346964"/>
                </a:lnTo>
                <a:lnTo>
                  <a:pt x="806576" y="353441"/>
                </a:lnTo>
                <a:lnTo>
                  <a:pt x="811657" y="356489"/>
                </a:lnTo>
                <a:lnTo>
                  <a:pt x="871963" y="391668"/>
                </a:lnTo>
                <a:lnTo>
                  <a:pt x="887857" y="382397"/>
                </a:lnTo>
                <a:lnTo>
                  <a:pt x="893318" y="382397"/>
                </a:lnTo>
                <a:lnTo>
                  <a:pt x="893318" y="381000"/>
                </a:lnTo>
                <a:lnTo>
                  <a:pt x="896140" y="381000"/>
                </a:lnTo>
                <a:lnTo>
                  <a:pt x="817372" y="335026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3072383" y="2425141"/>
            <a:ext cx="12128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libri"/>
                <a:cs typeface="Calibri"/>
              </a:rPr>
              <a:t>o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7" name="object 57"/>
          <p:cNvSpPr/>
          <p:nvPr/>
        </p:nvSpPr>
        <p:spPr>
          <a:xfrm>
            <a:off x="106679" y="6477000"/>
            <a:ext cx="9144000" cy="338455"/>
          </a:xfrm>
          <a:custGeom>
            <a:avLst/>
            <a:gdLst/>
            <a:ahLst/>
            <a:cxnLst/>
            <a:rect l="l" t="t" r="r" b="b"/>
            <a:pathLst>
              <a:path w="9144000" h="338454">
                <a:moveTo>
                  <a:pt x="0" y="338328"/>
                </a:moveTo>
                <a:lnTo>
                  <a:pt x="9144000" y="338328"/>
                </a:lnTo>
                <a:lnTo>
                  <a:pt x="9144000" y="0"/>
                </a:lnTo>
                <a:lnTo>
                  <a:pt x="0" y="0"/>
                </a:lnTo>
                <a:lnTo>
                  <a:pt x="0" y="33832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 txBox="1"/>
          <p:nvPr/>
        </p:nvSpPr>
        <p:spPr>
          <a:xfrm>
            <a:off x="186334" y="6500876"/>
            <a:ext cx="7581900" cy="2705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00" spc="5" dirty="0">
                <a:latin typeface="Calibri"/>
                <a:cs typeface="Calibri"/>
              </a:rPr>
              <a:t>Tinggi </a:t>
            </a:r>
            <a:r>
              <a:rPr sz="1600" spc="-10" dirty="0">
                <a:latin typeface="Calibri"/>
                <a:cs typeface="Calibri"/>
              </a:rPr>
              <a:t>metasentrum </a:t>
            </a:r>
            <a:r>
              <a:rPr sz="1600" spc="5" dirty="0">
                <a:latin typeface="Wingdings"/>
                <a:cs typeface="Wingdings"/>
              </a:rPr>
              <a:t></a:t>
            </a:r>
            <a:r>
              <a:rPr sz="1600" spc="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Calibri"/>
                <a:cs typeface="Calibri"/>
              </a:rPr>
              <a:t>GM = </a:t>
            </a:r>
            <a:r>
              <a:rPr sz="1600" spc="-5" dirty="0">
                <a:latin typeface="Calibri"/>
                <a:cs typeface="Calibri"/>
              </a:rPr>
              <a:t>BM </a:t>
            </a:r>
            <a:r>
              <a:rPr sz="1600" dirty="0">
                <a:latin typeface="Calibri"/>
                <a:cs typeface="Calibri"/>
              </a:rPr>
              <a:t>– </a:t>
            </a:r>
            <a:r>
              <a:rPr sz="1600" spc="-5" dirty="0">
                <a:latin typeface="Calibri"/>
                <a:cs typeface="Calibri"/>
              </a:rPr>
              <a:t>BG </a:t>
            </a:r>
            <a:r>
              <a:rPr sz="1600" spc="5" dirty="0">
                <a:latin typeface="Wingdings"/>
                <a:cs typeface="Wingdings"/>
              </a:rPr>
              <a:t></a:t>
            </a:r>
            <a:r>
              <a:rPr sz="1600" spc="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Calibri"/>
                <a:cs typeface="Calibri"/>
              </a:rPr>
              <a:t>GM = </a:t>
            </a:r>
            <a:r>
              <a:rPr sz="1600" i="1" dirty="0">
                <a:latin typeface="Calibri"/>
                <a:cs typeface="Calibri"/>
              </a:rPr>
              <a:t>I/V </a:t>
            </a:r>
            <a:r>
              <a:rPr sz="1600" dirty="0">
                <a:latin typeface="Calibri"/>
                <a:cs typeface="Calibri"/>
              </a:rPr>
              <a:t>– </a:t>
            </a:r>
            <a:r>
              <a:rPr sz="1600" spc="-5" dirty="0">
                <a:latin typeface="Calibri"/>
                <a:cs typeface="Calibri"/>
              </a:rPr>
              <a:t>BG </a:t>
            </a:r>
            <a:r>
              <a:rPr sz="1600" spc="10" dirty="0">
                <a:latin typeface="Calibri"/>
                <a:cs typeface="Calibri"/>
              </a:rPr>
              <a:t>(jk </a:t>
            </a:r>
            <a:r>
              <a:rPr sz="1600" spc="-5" dirty="0">
                <a:latin typeface="Calibri"/>
                <a:cs typeface="Calibri"/>
              </a:rPr>
              <a:t>posisi G&lt;B </a:t>
            </a:r>
            <a:r>
              <a:rPr sz="1600" spc="5" dirty="0">
                <a:latin typeface="Wingdings"/>
                <a:cs typeface="Wingdings"/>
              </a:rPr>
              <a:t></a:t>
            </a:r>
            <a:r>
              <a:rPr sz="1600" spc="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Calibri"/>
                <a:cs typeface="Calibri"/>
              </a:rPr>
              <a:t>BG</a:t>
            </a:r>
            <a:r>
              <a:rPr sz="1600" spc="-10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ditambahkan)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4825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T</a:t>
            </a:r>
            <a:r>
              <a:rPr spc="-30" dirty="0"/>
              <a:t>E</a:t>
            </a:r>
            <a:r>
              <a:rPr spc="-10" dirty="0"/>
              <a:t>RIMAKASIH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142</TotalTime>
  <Words>732</Words>
  <Application>Microsoft Office PowerPoint</Application>
  <PresentationFormat>Widescreen</PresentationFormat>
  <Paragraphs>201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3" baseType="lpstr">
      <vt:lpstr>Arial</vt:lpstr>
      <vt:lpstr>Arial Black</vt:lpstr>
      <vt:lpstr>Arial Rounded MT Bold</vt:lpstr>
      <vt:lpstr>Bahnschrift Condensed</vt:lpstr>
      <vt:lpstr>Calibri</vt:lpstr>
      <vt:lpstr>Calibri Light</vt:lpstr>
      <vt:lpstr>Cambria Math</vt:lpstr>
      <vt:lpstr>Franklin Gothic Medium</vt:lpstr>
      <vt:lpstr>Symbol</vt:lpstr>
      <vt:lpstr>Times New Roman</vt:lpstr>
      <vt:lpstr>Wingdings</vt:lpstr>
      <vt:lpstr>Office Theme</vt:lpstr>
      <vt:lpstr>PowerPoint Presentation</vt:lpstr>
      <vt:lpstr>MEKANIKA FLUIDA DAN HIDROLIKA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TERIMAKASIH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Mr.Luqman</cp:lastModifiedBy>
  <cp:revision>8</cp:revision>
  <dcterms:created xsi:type="dcterms:W3CDTF">2020-02-16T07:03:29Z</dcterms:created>
  <dcterms:modified xsi:type="dcterms:W3CDTF">2020-03-31T08:31:27Z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2019-02-26T00:00:00Z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2020-02-16T00:00:00Z</vt:filetime>
  </property>
</Properties>
</file>