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9" r:id="rId4"/>
    <p:sldId id="260" r:id="rId5"/>
    <p:sldId id="263" r:id="rId6"/>
    <p:sldId id="261" r:id="rId7"/>
    <p:sldId id="264" r:id="rId8"/>
    <p:sldId id="262" r:id="rId9"/>
    <p:sldId id="265" r:id="rId10"/>
    <p:sldId id="266" r:id="rId11"/>
    <p:sldId id="267" r:id="rId12"/>
    <p:sldId id="268" r:id="rId13"/>
    <p:sldId id="269" r:id="rId14"/>
    <p:sldId id="271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9/24/2017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9/24/2017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9/24/2017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9/24/2017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9/24/2017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9/24/2017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9/24/2017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9/24/2017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9/24/2017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9/24/2017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9/24/2017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9/24/2017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ree-powerpoint-templates-design.com/free-powerpoint-templates-desig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6024" y="4501914"/>
            <a:ext cx="47880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Setyoningsih</a:t>
            </a:r>
            <a:r>
              <a:rPr kumimoji="0" lang="en-US" altLang="ko-K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kumimoji="0" lang="en-US" altLang="ko-KR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Wibowo</a:t>
            </a:r>
            <a:r>
              <a:rPr kumimoji="0" lang="en-US" altLang="ko-K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ST., M. </a:t>
            </a:r>
            <a:r>
              <a:rPr kumimoji="0" lang="en-US" altLang="ko-KR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Kom</a:t>
            </a:r>
            <a:endParaRPr kumimoji="0" lang="en-US" altLang="ko-KR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216024" y="3144561"/>
            <a:ext cx="47880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KONSEP DASAR RPL</a:t>
            </a:r>
          </a:p>
        </p:txBody>
      </p:sp>
      <p:sp>
        <p:nvSpPr>
          <p:cNvPr id="7" name="TextBox 6">
            <a:hlinkClick r:id="rId2"/>
          </p:cNvPr>
          <p:cNvSpPr txBox="1"/>
          <p:nvPr/>
        </p:nvSpPr>
        <p:spPr>
          <a:xfrm>
            <a:off x="216024" y="6597932"/>
            <a:ext cx="89279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ALLPPT.com _ Free PowerPoint Templates, Diagrams and Charts</a:t>
            </a:r>
            <a:endParaRPr lang="ko-KR" altLang="en-US" sz="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6516216" y="387756"/>
            <a:ext cx="2280156" cy="2105140"/>
          </a:xfrm>
          <a:prstGeom prst="ellipse">
            <a:avLst/>
          </a:prstGeom>
          <a:solidFill>
            <a:schemeClr val="tx1"/>
          </a:solidFill>
          <a:ln w="698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err="1"/>
              <a:t>Pertemuan</a:t>
            </a:r>
            <a:r>
              <a:rPr lang="en-US" altLang="ko-KR" b="1" dirty="0"/>
              <a:t> 1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RPL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en-US" altLang="ko-KR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Definisi</a:t>
            </a:r>
            <a:r>
              <a:rPr lang="en-US" altLang="ko-KR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Rekayasa</a:t>
            </a:r>
            <a:endParaRPr lang="en-US" altLang="ko-KR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id-ID" dirty="0"/>
          </a:p>
          <a:p>
            <a:r>
              <a:rPr lang="id-ID" sz="2800" dirty="0"/>
              <a:t>Engineering = rekayasa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800" dirty="0"/>
              <a:t>Pemakaian ‘science’ untuk menyelesaikan </a:t>
            </a:r>
            <a:endParaRPr lang="en-US" sz="2800" dirty="0"/>
          </a:p>
          <a:p>
            <a:r>
              <a:rPr lang="en-US" sz="2800" dirty="0"/>
              <a:t>   </a:t>
            </a:r>
            <a:r>
              <a:rPr lang="id-ID" sz="2800" dirty="0"/>
              <a:t>‘masalah praktis’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t-IT" sz="2800" dirty="0"/>
              <a:t>Dari tidak ada menjadi ada </a:t>
            </a:r>
          </a:p>
        </p:txBody>
      </p:sp>
    </p:spTree>
    <p:extLst>
      <p:ext uri="{BB962C8B-B14F-4D97-AF65-F5344CB8AC3E}">
        <p14:creationId xmlns:p14="http://schemas.microsoft.com/office/powerpoint/2010/main" val="3659674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RPL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en-US" altLang="ko-KR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Definisi</a:t>
            </a:r>
            <a:r>
              <a:rPr lang="en-US" altLang="ko-KR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Perangkat</a:t>
            </a:r>
            <a:r>
              <a:rPr lang="en-US" altLang="ko-KR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Lunak</a:t>
            </a:r>
            <a:endParaRPr lang="en-US" altLang="ko-KR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id-ID" dirty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id-ID" sz="2400" dirty="0"/>
              <a:t>Software = Perangkat lunak </a:t>
            </a:r>
          </a:p>
          <a:p>
            <a:r>
              <a:rPr lang="en-US" sz="2400" dirty="0"/>
              <a:t>    </a:t>
            </a:r>
            <a:r>
              <a:rPr lang="id-ID" sz="2400" dirty="0"/>
              <a:t>Kumpulan program komputer dengan fungsi </a:t>
            </a:r>
            <a:endParaRPr lang="en-US" sz="2400" dirty="0"/>
          </a:p>
          <a:p>
            <a:r>
              <a:rPr lang="en-US" sz="2400" dirty="0"/>
              <a:t>    </a:t>
            </a:r>
            <a:r>
              <a:rPr lang="id-ID" sz="2400" dirty="0"/>
              <a:t>tertentu 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id-ID" sz="2400" dirty="0"/>
              <a:t>Perangkat lunak adalah </a:t>
            </a:r>
          </a:p>
          <a:p>
            <a:r>
              <a:rPr lang="en-US" sz="2400" dirty="0"/>
              <a:t>    </a:t>
            </a:r>
            <a:r>
              <a:rPr lang="id-ID" sz="2400" dirty="0"/>
              <a:t>1. Instruksi (program komputer) yang bila </a:t>
            </a:r>
            <a:endParaRPr lang="en-US" sz="2400" dirty="0"/>
          </a:p>
          <a:p>
            <a:r>
              <a:rPr lang="en-US" sz="2400" dirty="0"/>
              <a:t>       </a:t>
            </a:r>
            <a:r>
              <a:rPr lang="id-ID" sz="2400" dirty="0"/>
              <a:t>dieksekusi dapat menjalankan fungsi tertentu, </a:t>
            </a:r>
          </a:p>
          <a:p>
            <a:r>
              <a:rPr lang="en-US" sz="2400" dirty="0"/>
              <a:t>    </a:t>
            </a:r>
            <a:r>
              <a:rPr lang="id-ID" sz="2400" dirty="0"/>
              <a:t>2. Struktur data yang dapat membuat program </a:t>
            </a:r>
            <a:r>
              <a:rPr lang="en-US" sz="2400" dirty="0"/>
              <a:t>   </a:t>
            </a:r>
          </a:p>
          <a:p>
            <a:r>
              <a:rPr lang="en-US" sz="2400" dirty="0"/>
              <a:t>       </a:t>
            </a:r>
            <a:r>
              <a:rPr lang="id-ID" sz="2400" dirty="0"/>
              <a:t>memanipulasi informasi, dan </a:t>
            </a:r>
          </a:p>
          <a:p>
            <a:r>
              <a:rPr lang="en-US" sz="2400" dirty="0"/>
              <a:t>    </a:t>
            </a:r>
            <a:r>
              <a:rPr lang="id-ID" sz="2400" dirty="0"/>
              <a:t>3. Dokumen yang menjelaskan operasi dan </a:t>
            </a:r>
            <a:endParaRPr lang="en-US" sz="2400" dirty="0"/>
          </a:p>
          <a:p>
            <a:r>
              <a:rPr lang="en-US" sz="2400" dirty="0"/>
              <a:t>       </a:t>
            </a:r>
            <a:r>
              <a:rPr lang="id-ID" sz="2400" dirty="0"/>
              <a:t>penggunaan program (Pressman, 1997). </a:t>
            </a:r>
          </a:p>
          <a:p>
            <a:endParaRPr lang="ko-KR" alt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121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RPL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en-US" altLang="ko-KR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Definisi</a:t>
            </a:r>
            <a:r>
              <a:rPr lang="en-US" altLang="ko-KR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Perangkat</a:t>
            </a:r>
            <a:r>
              <a:rPr lang="en-US" altLang="ko-KR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Lunak</a:t>
            </a:r>
            <a:endParaRPr lang="en-US" altLang="ko-KR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id-ID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id-ID" sz="2400" dirty="0"/>
              <a:t>Perangkat lunak adalah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program komputer, prosedur, aturan, dan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dokumentasi yang berkaitan serta data, yang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bertalian dengan operasi suatu sistem komputer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(IEEE, 1993). </a:t>
            </a:r>
          </a:p>
          <a:p>
            <a:endParaRPr lang="ko-KR" alt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475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600" dirty="0" err="1"/>
              <a:t>Karakteristik</a:t>
            </a:r>
            <a:r>
              <a:rPr lang="en-US" altLang="ko-KR" sz="3600" dirty="0"/>
              <a:t> </a:t>
            </a:r>
            <a:r>
              <a:rPr lang="en-US" altLang="ko-KR" sz="3600" dirty="0" err="1"/>
              <a:t>Perangkat</a:t>
            </a:r>
            <a:r>
              <a:rPr lang="en-US" altLang="ko-KR" sz="3600" dirty="0"/>
              <a:t> </a:t>
            </a:r>
            <a:r>
              <a:rPr lang="en-US" altLang="ko-KR" sz="3600" dirty="0" err="1"/>
              <a:t>Lunak</a:t>
            </a:r>
            <a:endParaRPr lang="ko-KR" altLang="en-US" sz="3600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sv-SE" sz="2400" dirty="0"/>
              <a:t>Perangkat lunak lebih dikenal sebagai elemen lojik daripada fisik, oleh karena itu perangkat lunak </a:t>
            </a:r>
          </a:p>
          <a:p>
            <a:r>
              <a:rPr lang="sv-SE" sz="2400" dirty="0"/>
              <a:t>memiliki karakteristik </a:t>
            </a:r>
          </a:p>
          <a:p>
            <a:r>
              <a:rPr lang="sv-SE" sz="2400" dirty="0"/>
              <a:t>yang berbeda dari perangkat keras: </a:t>
            </a:r>
          </a:p>
          <a:p>
            <a:pPr marL="457200" indent="-457200">
              <a:buAutoNum type="arabicPeriod"/>
            </a:pPr>
            <a:r>
              <a:rPr lang="id-ID" sz="2400" dirty="0"/>
              <a:t>Perangkat lunak dikembangkan atau direkayasa, </a:t>
            </a:r>
            <a:endParaRPr lang="en-US" sz="2400" dirty="0"/>
          </a:p>
          <a:p>
            <a:r>
              <a:rPr lang="en-US" sz="2400" dirty="0"/>
              <a:t>     </a:t>
            </a:r>
            <a:r>
              <a:rPr lang="id-ID" sz="2400" dirty="0"/>
              <a:t>jadi tidak diproduksi dalam pengertian klasik. </a:t>
            </a:r>
          </a:p>
          <a:p>
            <a:r>
              <a:rPr lang="id-ID" sz="2400" dirty="0"/>
              <a:t>2. </a:t>
            </a:r>
            <a:r>
              <a:rPr lang="en-US" sz="2400" dirty="0"/>
              <a:t> </a:t>
            </a:r>
            <a:r>
              <a:rPr lang="id-ID" sz="2400" dirty="0"/>
              <a:t>Merupakan produk yang unik (tidak ada seri </a:t>
            </a:r>
            <a:endParaRPr lang="en-US" sz="2400" dirty="0"/>
          </a:p>
          <a:p>
            <a:r>
              <a:rPr lang="en-US" sz="2400" dirty="0"/>
              <a:t>    </a:t>
            </a:r>
            <a:r>
              <a:rPr lang="id-ID" sz="2400" dirty="0"/>
              <a:t>produksi). </a:t>
            </a:r>
          </a:p>
          <a:p>
            <a:pPr marL="457200" indent="-457200">
              <a:buAutoNum type="arabicPeriod" startAt="3"/>
            </a:pPr>
            <a:r>
              <a:rPr lang="sv-SE" sz="2400" dirty="0"/>
              <a:t>Perangkat lunak tidak pernah akan rusak/aus </a:t>
            </a:r>
          </a:p>
          <a:p>
            <a:r>
              <a:rPr lang="sv-SE" sz="2400" dirty="0"/>
              <a:t>    karena selalu diperbaharui </a:t>
            </a:r>
          </a:p>
        </p:txBody>
      </p:sp>
    </p:spTree>
    <p:extLst>
      <p:ext uri="{BB962C8B-B14F-4D97-AF65-F5344CB8AC3E}">
        <p14:creationId xmlns:p14="http://schemas.microsoft.com/office/powerpoint/2010/main" val="2524312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600" dirty="0" err="1"/>
              <a:t>Karakteristik</a:t>
            </a:r>
            <a:r>
              <a:rPr lang="en-US" altLang="ko-KR" sz="3600" dirty="0"/>
              <a:t> </a:t>
            </a:r>
            <a:r>
              <a:rPr lang="en-US" altLang="ko-KR" sz="3600" dirty="0" err="1"/>
              <a:t>Perangkat</a:t>
            </a:r>
            <a:r>
              <a:rPr lang="en-US" altLang="ko-KR" sz="3600" dirty="0"/>
              <a:t> </a:t>
            </a:r>
            <a:r>
              <a:rPr lang="en-US" altLang="ko-KR" sz="3600" dirty="0" err="1"/>
              <a:t>Lunak</a:t>
            </a:r>
            <a:endParaRPr lang="ko-KR" altLang="en-US" sz="3600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id-ID" sz="2400" dirty="0"/>
              <a:t>4. Tidak terlihat (</a:t>
            </a:r>
            <a:r>
              <a:rPr lang="id-ID" sz="2400" i="1" dirty="0"/>
              <a:t>invisible</a:t>
            </a:r>
            <a:r>
              <a:rPr lang="id-ID" sz="2400" dirty="0"/>
              <a:t>). </a:t>
            </a:r>
          </a:p>
          <a:p>
            <a:r>
              <a:rPr lang="id-ID" sz="2400" dirty="0"/>
              <a:t>5. Perangkat lunak pada umumnya dibangun sesuai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keingina</a:t>
            </a:r>
            <a:r>
              <a:rPr lang="en-US" sz="2400" dirty="0"/>
              <a:t>n </a:t>
            </a:r>
            <a:r>
              <a:rPr lang="id-ID" sz="2400" dirty="0"/>
              <a:t>jadi tidak dibentuk dari komponen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yang sudah ada. </a:t>
            </a:r>
          </a:p>
          <a:p>
            <a:r>
              <a:rPr lang="id-ID" sz="2400" dirty="0"/>
              <a:t>6. Fleksibel, sehingga mudah dimodifikasi. </a:t>
            </a:r>
          </a:p>
          <a:p>
            <a:r>
              <a:rPr lang="id-ID" sz="2400" dirty="0"/>
              <a:t>7. Dihubungkan (</a:t>
            </a:r>
            <a:r>
              <a:rPr lang="id-ID" sz="2400" i="1" dirty="0"/>
              <a:t>linked</a:t>
            </a:r>
            <a:r>
              <a:rPr lang="id-ID" sz="2400" dirty="0"/>
              <a:t>) dengan sistem komputer. </a:t>
            </a:r>
          </a:p>
          <a:p>
            <a:endParaRPr lang="ko-KR" alt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355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RPL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id-ID" sz="2400" dirty="0"/>
              <a:t>Rekayasa perangkat lunak (</a:t>
            </a:r>
            <a:r>
              <a:rPr lang="id-ID" sz="2400" i="1" dirty="0"/>
              <a:t>software engineering</a:t>
            </a:r>
            <a:r>
              <a:rPr lang="id-ID" sz="2400" dirty="0"/>
              <a:t>) </a:t>
            </a:r>
            <a:endParaRPr lang="en-US" sz="2400" dirty="0"/>
          </a:p>
          <a:p>
            <a:r>
              <a:rPr lang="id-ID" sz="2400" dirty="0"/>
              <a:t>adalah suatu proses rancang bangun. </a:t>
            </a:r>
            <a:endParaRPr lang="en-US" sz="2400" dirty="0"/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>
                <a:solidFill>
                  <a:srgbClr val="FF0000"/>
                </a:solidFill>
              </a:rPr>
              <a:t>Beberapa definisi tentang rekayasa perangkat luna</a:t>
            </a:r>
            <a:r>
              <a:rPr lang="en-US" sz="2400" dirty="0">
                <a:solidFill>
                  <a:srgbClr val="FF0000"/>
                </a:solidFill>
              </a:rPr>
              <a:t>k</a:t>
            </a:r>
            <a:r>
              <a:rPr lang="id-ID" sz="2400" dirty="0">
                <a:solidFill>
                  <a:srgbClr val="FF0000"/>
                </a:solidFill>
              </a:rPr>
              <a:t> </a:t>
            </a:r>
          </a:p>
          <a:p>
            <a:r>
              <a:rPr lang="id-ID" sz="2400" dirty="0"/>
              <a:t>• Pembentukan dan penggunaan prinsip rekayasa 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(</a:t>
            </a:r>
            <a:r>
              <a:rPr lang="id-ID" sz="2400" i="1" dirty="0"/>
              <a:t>engineering</a:t>
            </a:r>
            <a:r>
              <a:rPr lang="id-ID" sz="2400" dirty="0"/>
              <a:t>) untuk mendapatkan perangkat 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lunak secara ekonomis namun andal dan dapat 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bekerja secara efesien pada komputer 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(Fritz Bauer, 1968). </a:t>
            </a:r>
          </a:p>
          <a:p>
            <a:endParaRPr lang="id-ID" dirty="0"/>
          </a:p>
          <a:p>
            <a:endParaRPr lang="ko-KR" alt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664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RPL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id-ID" sz="2400" dirty="0"/>
              <a:t>• Penerapan pendekatan yang sistematis, disiplin, 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dan terukur untuk pengembangan, operasi, dan 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pemeliharaan perangkat lunak 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(IEEE, 1993). </a:t>
            </a:r>
            <a:endParaRPr lang="en-US" sz="2400" dirty="0"/>
          </a:p>
          <a:p>
            <a:endParaRPr lang="id-ID" sz="2400" dirty="0"/>
          </a:p>
          <a:p>
            <a:r>
              <a:rPr lang="id-ID" sz="2400" dirty="0"/>
              <a:t>• Suatu disiplin yang mengintegrasikan proses/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prosedur, metode, dan perangkat tools untuk 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pembangunan perangkat lunak komputer 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(Pressman, 97). </a:t>
            </a:r>
            <a:endParaRPr lang="id-ID" dirty="0"/>
          </a:p>
          <a:p>
            <a:endParaRPr lang="ko-KR" alt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500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RPL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id-ID" sz="2400" dirty="0"/>
              <a:t>• Merupakan aplikasi dari prinsip-prinsip sains 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untuk </a:t>
            </a:r>
            <a:r>
              <a:rPr lang="en-US" sz="2400" dirty="0"/>
              <a:t>m</a:t>
            </a:r>
            <a:r>
              <a:rPr lang="id-ID" sz="2400" dirty="0"/>
              <a:t>engurutkan transformasi masalah menjadi 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solusi yang dapat bekerja dengan baik </a:t>
            </a:r>
          </a:p>
          <a:p>
            <a:r>
              <a:rPr lang="sv-SE" sz="2400" dirty="0"/>
              <a:t>  Urutan pemeliharaan perangkat lunak tersebut </a:t>
            </a:r>
          </a:p>
          <a:p>
            <a:r>
              <a:rPr lang="sv-SE" sz="2400" dirty="0"/>
              <a:t>  sampai tidak dapat digunakan lagi (Alan M. Davis) </a:t>
            </a:r>
          </a:p>
          <a:p>
            <a:endParaRPr lang="id-ID" dirty="0"/>
          </a:p>
          <a:p>
            <a:endParaRPr lang="ko-KR" alt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009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2492897"/>
            <a:ext cx="7725544" cy="1512168"/>
          </a:xfrm>
        </p:spPr>
        <p:txBody>
          <a:bodyPr/>
          <a:lstStyle/>
          <a:p>
            <a:pPr algn="ctr"/>
            <a:r>
              <a:rPr lang="id-ID" sz="2800" dirty="0">
                <a:solidFill>
                  <a:srgbClr val="FF0000"/>
                </a:solidFill>
              </a:rPr>
              <a:t>Proses RPL dimulai </a:t>
            </a:r>
            <a:endParaRPr lang="en-US" sz="2800" dirty="0">
              <a:solidFill>
                <a:srgbClr val="FF0000"/>
              </a:solidFill>
            </a:endParaRPr>
          </a:p>
          <a:p>
            <a:pPr algn="ctr"/>
            <a:r>
              <a:rPr lang="id-ID" sz="2800" dirty="0">
                <a:solidFill>
                  <a:srgbClr val="FF0000"/>
                </a:solidFill>
              </a:rPr>
              <a:t>jauh sebelum “</a:t>
            </a:r>
            <a:r>
              <a:rPr lang="id-ID" sz="2800" i="1" dirty="0">
                <a:solidFill>
                  <a:srgbClr val="FF0000"/>
                </a:solidFill>
              </a:rPr>
              <a:t>Coding</a:t>
            </a:r>
            <a:r>
              <a:rPr lang="id-ID" sz="2800" dirty="0">
                <a:solidFill>
                  <a:srgbClr val="FF0000"/>
                </a:solidFill>
              </a:rPr>
              <a:t>” dilakukan </a:t>
            </a:r>
            <a:endParaRPr lang="en-US" sz="2800" dirty="0">
              <a:solidFill>
                <a:srgbClr val="FF0000"/>
              </a:solidFill>
            </a:endParaRPr>
          </a:p>
          <a:p>
            <a:pPr algn="ctr"/>
            <a:r>
              <a:rPr lang="id-ID" sz="2800" dirty="0">
                <a:solidFill>
                  <a:srgbClr val="FF0000"/>
                </a:solidFill>
              </a:rPr>
              <a:t>dan berlanjut terus setelah versi </a:t>
            </a:r>
            <a:endParaRPr lang="en-US" sz="2800" dirty="0">
              <a:solidFill>
                <a:srgbClr val="FF0000"/>
              </a:solidFill>
            </a:endParaRPr>
          </a:p>
          <a:p>
            <a:pPr algn="ctr"/>
            <a:r>
              <a:rPr lang="id-ID" sz="2800" dirty="0">
                <a:solidFill>
                  <a:srgbClr val="FF0000"/>
                </a:solidFill>
              </a:rPr>
              <a:t>awal dari program selesai dikerjakan. </a:t>
            </a:r>
            <a:endParaRPr lang="it-IT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911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Tujuan</a:t>
            </a:r>
            <a:r>
              <a:rPr lang="en-US" altLang="ko-KR" dirty="0"/>
              <a:t> RPL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en-US" sz="2400" dirty="0" err="1">
                <a:solidFill>
                  <a:srgbClr val="FF0000"/>
                </a:solidFill>
              </a:rPr>
              <a:t>Tujuan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pertama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adalah</a:t>
            </a:r>
            <a:r>
              <a:rPr lang="en-US" sz="2400" dirty="0">
                <a:solidFill>
                  <a:srgbClr val="FF0000"/>
                </a:solidFill>
              </a:rPr>
              <a:t> m</a:t>
            </a:r>
            <a:r>
              <a:rPr lang="id-ID" sz="2400" dirty="0">
                <a:solidFill>
                  <a:srgbClr val="FF0000"/>
                </a:solidFill>
              </a:rPr>
              <a:t>enghasilkan sebuah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>
                <a:solidFill>
                  <a:srgbClr val="FF0000"/>
                </a:solidFill>
              </a:rPr>
              <a:t>perangkat lunak yang berkualitas.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>
                <a:solidFill>
                  <a:srgbClr val="FF0000"/>
                </a:solidFill>
              </a:rPr>
              <a:t>Yang dimaksud dengan berkualitas dapat dilihat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>
                <a:solidFill>
                  <a:srgbClr val="FF0000"/>
                </a:solidFill>
              </a:rPr>
              <a:t>dari tiga sisi</a:t>
            </a:r>
            <a:r>
              <a:rPr lang="id-ID" sz="2400" dirty="0"/>
              <a:t>, </a:t>
            </a:r>
            <a:endParaRPr lang="en-US" sz="2400" dirty="0"/>
          </a:p>
          <a:p>
            <a:r>
              <a:rPr lang="id-ID" sz="2400" b="1" dirty="0">
                <a:solidFill>
                  <a:schemeClr val="accent3">
                    <a:lumMod val="50000"/>
                  </a:schemeClr>
                </a:solidFill>
              </a:rPr>
              <a:t>sisi sponsor </a:t>
            </a:r>
            <a:r>
              <a:rPr lang="id-ID" sz="2400" dirty="0"/>
              <a:t>(individu atau organisasi yang telah </a:t>
            </a:r>
            <a:endParaRPr lang="en-US" sz="2400" dirty="0"/>
          </a:p>
          <a:p>
            <a:r>
              <a:rPr lang="id-ID" sz="2400" dirty="0"/>
              <a:t>mengeluarkan biaya dalam pembangunan </a:t>
            </a:r>
            <a:endParaRPr lang="en-US" sz="2400" dirty="0"/>
          </a:p>
          <a:p>
            <a:r>
              <a:rPr lang="id-ID" sz="2400" dirty="0"/>
              <a:t>perangkat lunak), </a:t>
            </a:r>
            <a:endParaRPr lang="en-US" sz="2400" dirty="0"/>
          </a:p>
          <a:p>
            <a:r>
              <a:rPr lang="id-ID" sz="2400" b="1" dirty="0">
                <a:solidFill>
                  <a:schemeClr val="accent3">
                    <a:lumMod val="50000"/>
                  </a:schemeClr>
                </a:solidFill>
              </a:rPr>
              <a:t>sisi pemakai </a:t>
            </a:r>
            <a:r>
              <a:rPr lang="id-ID" sz="2400" dirty="0"/>
              <a:t>(siapapun yang menggunakan </a:t>
            </a:r>
            <a:endParaRPr lang="en-US" sz="2400" dirty="0"/>
          </a:p>
          <a:p>
            <a:r>
              <a:rPr lang="id-ID" sz="2400" dirty="0"/>
              <a:t>perangkat lunak tersebut), </a:t>
            </a:r>
            <a:endParaRPr lang="en-US" sz="2400" dirty="0"/>
          </a:p>
          <a:p>
            <a:r>
              <a:rPr lang="id-ID" sz="2400" b="1" dirty="0">
                <a:solidFill>
                  <a:schemeClr val="accent3">
                    <a:lumMod val="50000"/>
                  </a:schemeClr>
                </a:solidFill>
              </a:rPr>
              <a:t>sisi </a:t>
            </a:r>
            <a:r>
              <a:rPr lang="id-ID" sz="2400" b="1" i="1" dirty="0">
                <a:solidFill>
                  <a:schemeClr val="accent3">
                    <a:lumMod val="50000"/>
                  </a:schemeClr>
                </a:solidFill>
              </a:rPr>
              <a:t>maintainer / modifier </a:t>
            </a:r>
            <a:r>
              <a:rPr lang="id-ID" sz="2400" dirty="0"/>
              <a:t>(yang memelihara dan </a:t>
            </a:r>
            <a:endParaRPr lang="en-US" sz="2400" dirty="0"/>
          </a:p>
          <a:p>
            <a:r>
              <a:rPr lang="id-ID" sz="2400" dirty="0"/>
              <a:t>memodifikasi perangkat lunak tersebut).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30978484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Tujuan</a:t>
            </a:r>
            <a:r>
              <a:rPr lang="en-US" altLang="ko-KR" dirty="0"/>
              <a:t> RPL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id-ID" sz="2400" b="1" dirty="0">
                <a:solidFill>
                  <a:schemeClr val="accent3">
                    <a:lumMod val="50000"/>
                  </a:schemeClr>
                </a:solidFill>
              </a:rPr>
              <a:t>SISI SPONSOR</a:t>
            </a:r>
            <a:endParaRPr lang="en-US" sz="2400" b="1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en-US" sz="24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id-ID" sz="2000" dirty="0"/>
              <a:t>Tujuan utama sponsor adalah menghasilkan dan atau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menghemat uang. </a:t>
            </a: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id-ID" sz="2000" dirty="0"/>
              <a:t>Sponsor ingin menggunakan perangkat lunak tersebut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untuk meningkatkan produktivitas organisasi. </a:t>
            </a: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id-ID" sz="2000" dirty="0"/>
              <a:t>Sponsor mengharapkan untuk dapat menghasilkan sebuah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layanan dengan biaya yang rendah tetapi masuk akal. </a:t>
            </a: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id-ID" sz="2000" dirty="0"/>
              <a:t>Karena itu sistem yang dibuat harus handal, fleksibel dan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efisien. </a:t>
            </a: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id-ID" sz="2000" dirty="0"/>
              <a:t>Selain itu biaya dari pemeliharaan, modifikasi dan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peningkatan dari sistem tersebut harus serendah mungkin. </a:t>
            </a:r>
          </a:p>
        </p:txBody>
      </p:sp>
    </p:spTree>
    <p:extLst>
      <p:ext uri="{BB962C8B-B14F-4D97-AF65-F5344CB8AC3E}">
        <p14:creationId xmlns:p14="http://schemas.microsoft.com/office/powerpoint/2010/main" val="39278331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Tujuan</a:t>
            </a:r>
            <a:r>
              <a:rPr lang="en-US" altLang="ko-KR" dirty="0"/>
              <a:t> RPL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id-ID" sz="2400" b="1" dirty="0">
                <a:solidFill>
                  <a:schemeClr val="accent3">
                    <a:lumMod val="50000"/>
                  </a:schemeClr>
                </a:solidFill>
              </a:rPr>
              <a:t>SISI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PEMAKAI</a:t>
            </a:r>
          </a:p>
          <a:p>
            <a:endParaRPr lang="en-US" sz="2400" b="1" dirty="0">
              <a:solidFill>
                <a:schemeClr val="accent3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id-ID" sz="2000" dirty="0"/>
              <a:t>Bagi pemakai perangkat lunak adalah alat untuk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membantu menyelesaikan tugas-tugasnya. </a:t>
            </a: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id-ID" sz="2000" dirty="0"/>
              <a:t>Karena itu perangkat lunak harus menyediakan fungsi-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fungsi yang dibutuhkan oleh pemakai. </a:t>
            </a: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id-ID" sz="2000" dirty="0"/>
              <a:t>Perangkat lunak juga harus handal dan efisien, perangkat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lunak harus dapat menghasilkan </a:t>
            </a:r>
            <a:r>
              <a:rPr lang="id-ID" sz="2000" i="1" dirty="0"/>
              <a:t>output </a:t>
            </a:r>
            <a:r>
              <a:rPr lang="id-ID" sz="2000" dirty="0"/>
              <a:t>yang konsisten. </a:t>
            </a: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id-ID" sz="2000" dirty="0"/>
              <a:t>Selain itu pemakai harus merasa perangkat lunak yang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dibuat mudah untuk dipelajari, mudah digunakan dan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mudah untuk diingat. </a:t>
            </a:r>
          </a:p>
        </p:txBody>
      </p:sp>
    </p:spTree>
    <p:extLst>
      <p:ext uri="{BB962C8B-B14F-4D97-AF65-F5344CB8AC3E}">
        <p14:creationId xmlns:p14="http://schemas.microsoft.com/office/powerpoint/2010/main" val="3463916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Tujuan</a:t>
            </a:r>
            <a:r>
              <a:rPr lang="en-US" altLang="ko-KR" dirty="0"/>
              <a:t> RPL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id-ID" sz="2400" b="1" dirty="0">
                <a:solidFill>
                  <a:schemeClr val="accent3">
                    <a:lumMod val="50000"/>
                  </a:schemeClr>
                </a:solidFill>
              </a:rPr>
              <a:t>SISI </a:t>
            </a:r>
            <a:r>
              <a:rPr lang="id-ID" sz="2400" b="1" i="1" dirty="0">
                <a:solidFill>
                  <a:schemeClr val="accent3">
                    <a:lumMod val="50000"/>
                  </a:schemeClr>
                </a:solidFill>
              </a:rPr>
              <a:t>MAINTAINER / MODIFIER </a:t>
            </a:r>
            <a:endParaRPr lang="en-US" sz="2400" b="1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id-ID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id-ID" sz="2000" dirty="0"/>
              <a:t>Yang diinginkan oleh </a:t>
            </a:r>
            <a:r>
              <a:rPr lang="id-ID" sz="2000" i="1" dirty="0"/>
              <a:t>maintainer/modifier </a:t>
            </a:r>
            <a:r>
              <a:rPr lang="id-ID" sz="2000" dirty="0"/>
              <a:t>adalah perangkat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lunak tersebut memiliki sangat sedikit </a:t>
            </a:r>
            <a:r>
              <a:rPr lang="id-ID" sz="2000" i="1" dirty="0"/>
              <a:t>error </a:t>
            </a:r>
            <a:r>
              <a:rPr lang="id-ID" sz="2000" dirty="0"/>
              <a:t>pada saat </a:t>
            </a:r>
            <a:endParaRPr lang="en-US" sz="2000" dirty="0"/>
          </a:p>
          <a:p>
            <a:r>
              <a:rPr lang="en-US" sz="2000" dirty="0"/>
              <a:t>    p</a:t>
            </a:r>
            <a:r>
              <a:rPr lang="id-ID" sz="2000" dirty="0"/>
              <a:t>eng</a:t>
            </a:r>
            <a:r>
              <a:rPr lang="id-ID" sz="2000" i="1" dirty="0"/>
              <a:t>install</a:t>
            </a:r>
            <a:r>
              <a:rPr lang="en-US" sz="2000" i="1" dirty="0"/>
              <a:t> </a:t>
            </a:r>
            <a:r>
              <a:rPr lang="id-ID" sz="2000" dirty="0"/>
              <a:t>an pertama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(catatan : sangat kecil kemungkinannya untuk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menghasilkan perangkat lunak yang 100 % bebas dari </a:t>
            </a:r>
            <a:endParaRPr lang="en-US" sz="2000" dirty="0"/>
          </a:p>
          <a:p>
            <a:r>
              <a:rPr lang="en-US" sz="2000" i="1" dirty="0"/>
              <a:t>    </a:t>
            </a:r>
            <a:r>
              <a:rPr lang="id-ID" sz="2000" i="1" dirty="0"/>
              <a:t>bug</a:t>
            </a:r>
            <a:r>
              <a:rPr lang="id-ID" sz="2000" dirty="0"/>
              <a:t>). </a:t>
            </a: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id-ID" sz="2000" dirty="0"/>
              <a:t>Selain itu perangkat lunak tersebut harus terdokumentasi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dengan baik. </a:t>
            </a:r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id-ID" sz="2000" i="1" dirty="0"/>
              <a:t>Source code </a:t>
            </a:r>
            <a:r>
              <a:rPr lang="id-ID" sz="2000" dirty="0"/>
              <a:t>juga harus mudah dibaca, terstruktur dan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id-ID" sz="2000" dirty="0"/>
              <a:t>dirancang dengan baik dan bersifat modular.  </a:t>
            </a:r>
          </a:p>
        </p:txBody>
      </p:sp>
    </p:spTree>
    <p:extLst>
      <p:ext uri="{BB962C8B-B14F-4D97-AF65-F5344CB8AC3E}">
        <p14:creationId xmlns:p14="http://schemas.microsoft.com/office/powerpoint/2010/main" val="32239391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Tujuan</a:t>
            </a:r>
            <a:r>
              <a:rPr lang="en-US" altLang="ko-KR" dirty="0"/>
              <a:t> RPL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endParaRPr lang="id-ID" dirty="0"/>
          </a:p>
          <a:p>
            <a:r>
              <a:rPr lang="id-ID" sz="2400" dirty="0">
                <a:solidFill>
                  <a:srgbClr val="FF0000"/>
                </a:solidFill>
              </a:rPr>
              <a:t>Tujuan kedua dari RPL adalah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/>
              <a:t>	</a:t>
            </a:r>
            <a:r>
              <a:rPr lang="id-ID" sz="2400" dirty="0"/>
              <a:t>menghasilkan perangkat lunak dengan biaya </a:t>
            </a:r>
            <a:endParaRPr lang="en-US" sz="2400" dirty="0"/>
          </a:p>
          <a:p>
            <a:r>
              <a:rPr lang="en-US" sz="2400" dirty="0"/>
              <a:t>	</a:t>
            </a:r>
            <a:r>
              <a:rPr lang="id-ID" sz="2400" dirty="0"/>
              <a:t>yang efisien. </a:t>
            </a:r>
            <a:endParaRPr lang="en-US" sz="2400" dirty="0"/>
          </a:p>
          <a:p>
            <a:endParaRPr lang="id-ID" sz="2400" dirty="0"/>
          </a:p>
          <a:p>
            <a:r>
              <a:rPr lang="id-ID" sz="2400" dirty="0">
                <a:solidFill>
                  <a:srgbClr val="FF0000"/>
                </a:solidFill>
              </a:rPr>
              <a:t>Sedangkan tujuan ketiga dari RPL adalah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/>
              <a:t>	</a:t>
            </a:r>
            <a:r>
              <a:rPr lang="id-ID" sz="2400" dirty="0"/>
              <a:t>menghasilkan perangkat lunak tepat pada </a:t>
            </a:r>
            <a:endParaRPr lang="en-US" sz="2400" dirty="0"/>
          </a:p>
          <a:p>
            <a:r>
              <a:rPr lang="en-US" sz="2400" dirty="0"/>
              <a:t>	</a:t>
            </a:r>
            <a:r>
              <a:rPr lang="id-ID" sz="2400" dirty="0"/>
              <a:t>waktunya. </a:t>
            </a:r>
          </a:p>
        </p:txBody>
      </p:sp>
    </p:spTree>
    <p:extLst>
      <p:ext uri="{BB962C8B-B14F-4D97-AF65-F5344CB8AC3E}">
        <p14:creationId xmlns:p14="http://schemas.microsoft.com/office/powerpoint/2010/main" val="38233986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899592" y="1772816"/>
            <a:ext cx="7725544" cy="3283769"/>
          </a:xfrm>
        </p:spPr>
        <p:txBody>
          <a:bodyPr/>
          <a:lstStyle/>
          <a:p>
            <a:endParaRPr lang="id-ID" dirty="0"/>
          </a:p>
          <a:p>
            <a:pPr algn="ctr"/>
            <a:r>
              <a:rPr lang="id-ID" sz="2800" dirty="0">
                <a:solidFill>
                  <a:srgbClr val="FF0000"/>
                </a:solidFill>
              </a:rPr>
              <a:t>Rekayasa perangkat lunak merupakan </a:t>
            </a:r>
            <a:endParaRPr lang="en-US" sz="2800" dirty="0">
              <a:solidFill>
                <a:srgbClr val="FF0000"/>
              </a:solidFill>
            </a:endParaRPr>
          </a:p>
          <a:p>
            <a:pPr algn="ctr"/>
            <a:r>
              <a:rPr lang="id-ID" sz="2800" dirty="0">
                <a:solidFill>
                  <a:srgbClr val="FF0000"/>
                </a:solidFill>
              </a:rPr>
              <a:t>suatu teknologi berlapis, </a:t>
            </a:r>
            <a:endParaRPr lang="en-US" sz="2800" dirty="0">
              <a:solidFill>
                <a:srgbClr val="FF0000"/>
              </a:solidFill>
            </a:endParaRPr>
          </a:p>
          <a:p>
            <a:pPr algn="ctr"/>
            <a:r>
              <a:rPr lang="id-ID" sz="2800" dirty="0">
                <a:solidFill>
                  <a:srgbClr val="FF0000"/>
                </a:solidFill>
              </a:rPr>
              <a:t>yaitu proses/prosedur, metode, dan </a:t>
            </a:r>
            <a:endParaRPr lang="en-US" sz="2800" dirty="0">
              <a:solidFill>
                <a:srgbClr val="FF0000"/>
              </a:solidFill>
            </a:endParaRPr>
          </a:p>
          <a:p>
            <a:pPr algn="ctr"/>
            <a:r>
              <a:rPr lang="id-ID" sz="2800" dirty="0">
                <a:solidFill>
                  <a:srgbClr val="FF0000"/>
                </a:solidFill>
              </a:rPr>
              <a:t>perangkat, dengan fokus kualitas </a:t>
            </a:r>
            <a:endParaRPr lang="en-US" sz="2800" dirty="0">
              <a:solidFill>
                <a:srgbClr val="FF0000"/>
              </a:solidFill>
            </a:endParaRPr>
          </a:p>
          <a:p>
            <a:pPr algn="ctr"/>
            <a:r>
              <a:rPr lang="id-ID" sz="2800" dirty="0">
                <a:solidFill>
                  <a:srgbClr val="FF0000"/>
                </a:solidFill>
              </a:rPr>
              <a:t>sebagai dasar utamanya. </a:t>
            </a:r>
          </a:p>
        </p:txBody>
      </p:sp>
    </p:spTree>
    <p:extLst>
      <p:ext uri="{BB962C8B-B14F-4D97-AF65-F5344CB8AC3E}">
        <p14:creationId xmlns:p14="http://schemas.microsoft.com/office/powerpoint/2010/main" val="22507953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Mengapa</a:t>
            </a:r>
            <a:r>
              <a:rPr lang="en-US" altLang="ko-KR" dirty="0"/>
              <a:t> RPL?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id-ID" sz="2400" dirty="0">
                <a:solidFill>
                  <a:srgbClr val="FF0000"/>
                </a:solidFill>
              </a:rPr>
              <a:t>Adanya krisis perangkat lunak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/>
              <a:t>(NATO conference, 1968) : </a:t>
            </a:r>
          </a:p>
          <a:p>
            <a:r>
              <a:rPr lang="id-ID" sz="2400" dirty="0"/>
              <a:t>• Perangkat lunak lebih banyak menyebabkan 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masalah daripada menyelesaikannya. </a:t>
            </a:r>
          </a:p>
          <a:p>
            <a:r>
              <a:rPr lang="fi-FI" sz="2400" dirty="0"/>
              <a:t>• Peningkatan ukuran perangkat lunak tanpa </a:t>
            </a:r>
          </a:p>
          <a:p>
            <a:r>
              <a:rPr lang="fi-FI" sz="2400" dirty="0"/>
              <a:t>  pengorganisasian. </a:t>
            </a:r>
          </a:p>
          <a:p>
            <a:r>
              <a:rPr lang="id-ID" sz="2400" dirty="0"/>
              <a:t>• Perbaikan suatu kesalahan menyebabkan </a:t>
            </a:r>
            <a:endParaRPr lang="en-US" sz="2400" dirty="0"/>
          </a:p>
          <a:p>
            <a:r>
              <a:rPr lang="en-US" sz="2400" dirty="0"/>
              <a:t>  </a:t>
            </a:r>
            <a:r>
              <a:rPr lang="id-ID" sz="2400" dirty="0"/>
              <a:t>timbulnya kesalahan lainnya. </a:t>
            </a:r>
          </a:p>
          <a:p>
            <a:r>
              <a:rPr lang="id-ID" sz="2400" dirty="0"/>
              <a:t>• Tidak ada kendali pemeliharaan.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568577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Masalah-masalah</a:t>
            </a:r>
            <a:r>
              <a:rPr lang="en-US" altLang="ko-KR" dirty="0"/>
              <a:t> RPL?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id-ID" sz="2400" dirty="0"/>
              <a:t>Perangkat lunak telah diselesaikan dan </a:t>
            </a:r>
            <a:endParaRPr lang="en-US" sz="2400" dirty="0"/>
          </a:p>
          <a:p>
            <a:r>
              <a:rPr lang="en-US" sz="2400" dirty="0"/>
              <a:t>    </a:t>
            </a:r>
            <a:r>
              <a:rPr lang="id-ID" sz="2400" dirty="0"/>
              <a:t>diserahkan (</a:t>
            </a:r>
            <a:r>
              <a:rPr lang="id-ID" sz="2400" i="1" dirty="0"/>
              <a:t>delivered</a:t>
            </a:r>
            <a:r>
              <a:rPr lang="id-ID" sz="2400" dirty="0"/>
              <a:t>) tetapi tidak pernah </a:t>
            </a:r>
            <a:endParaRPr lang="en-US" sz="2400" dirty="0"/>
          </a:p>
          <a:p>
            <a:r>
              <a:rPr lang="en-US" sz="2400" dirty="0"/>
              <a:t>    </a:t>
            </a:r>
            <a:r>
              <a:rPr lang="id-ID" sz="2400" dirty="0"/>
              <a:t>digunakan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id-ID" sz="2400" dirty="0"/>
              <a:t>Pemakai (</a:t>
            </a:r>
            <a:r>
              <a:rPr lang="id-ID" sz="2400" i="1" dirty="0"/>
              <a:t>user</a:t>
            </a:r>
            <a:r>
              <a:rPr lang="id-ID" sz="2400" dirty="0"/>
              <a:t>) sudah membayar untuk </a:t>
            </a:r>
            <a:endParaRPr lang="en-US" sz="2400" dirty="0"/>
          </a:p>
          <a:p>
            <a:r>
              <a:rPr lang="en-US" sz="2400" dirty="0"/>
              <a:t>    </a:t>
            </a:r>
            <a:r>
              <a:rPr lang="id-ID" sz="2400" dirty="0"/>
              <a:t>perangkat lunak tetapi tidak pernah jadi dan </a:t>
            </a:r>
            <a:endParaRPr lang="en-US" sz="2400" dirty="0"/>
          </a:p>
          <a:p>
            <a:r>
              <a:rPr lang="en-US" sz="2400" dirty="0"/>
              <a:t>    </a:t>
            </a:r>
            <a:r>
              <a:rPr lang="id-ID" sz="2400" dirty="0"/>
              <a:t>diserahkan</a:t>
            </a: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d-ID" sz="2400" dirty="0"/>
              <a:t>Perangkat</a:t>
            </a:r>
            <a:r>
              <a:rPr lang="en-US" sz="2400" dirty="0"/>
              <a:t> </a:t>
            </a:r>
            <a:r>
              <a:rPr lang="id-ID" sz="2400" dirty="0"/>
              <a:t>lunak</a:t>
            </a:r>
            <a:r>
              <a:rPr lang="en-US" sz="2400" dirty="0"/>
              <a:t> </a:t>
            </a:r>
            <a:r>
              <a:rPr lang="id-ID" sz="2400" dirty="0"/>
              <a:t>sudah</a:t>
            </a:r>
            <a:r>
              <a:rPr lang="en-US" sz="2400" dirty="0"/>
              <a:t> </a:t>
            </a:r>
            <a:r>
              <a:rPr lang="id-ID" sz="2400" dirty="0"/>
              <a:t>digunakan</a:t>
            </a:r>
            <a:r>
              <a:rPr lang="en-US" sz="2400" dirty="0"/>
              <a:t> </a:t>
            </a:r>
            <a:r>
              <a:rPr lang="id-ID" sz="2400" dirty="0"/>
              <a:t>tetapi</a:t>
            </a:r>
            <a:r>
              <a:rPr lang="en-US" sz="2400" dirty="0"/>
              <a:t> </a:t>
            </a:r>
            <a:r>
              <a:rPr lang="id-ID" sz="2400" dirty="0"/>
              <a:t>kritis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atau</a:t>
            </a:r>
            <a:r>
              <a:rPr lang="en-US" sz="2400" dirty="0"/>
              <a:t> </a:t>
            </a:r>
            <a:r>
              <a:rPr lang="id-ID" sz="2400" dirty="0"/>
              <a:t>ditinggalkan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fi-FI" sz="2400" dirty="0"/>
              <a:t>Perangkat lunak digunakan setelah dilakukan </a:t>
            </a:r>
          </a:p>
          <a:p>
            <a:r>
              <a:rPr lang="fi-FI" sz="2400" dirty="0"/>
              <a:t>    modifikasi 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fi-FI" sz="2400" dirty="0"/>
              <a:t>Perangkat lunak digunakan sebagaimana </a:t>
            </a:r>
          </a:p>
          <a:p>
            <a:r>
              <a:rPr lang="fi-FI" sz="2400" dirty="0"/>
              <a:t>    mestinya  </a:t>
            </a:r>
          </a:p>
        </p:txBody>
      </p:sp>
    </p:spTree>
    <p:extLst>
      <p:ext uri="{BB962C8B-B14F-4D97-AF65-F5344CB8AC3E}">
        <p14:creationId xmlns:p14="http://schemas.microsoft.com/office/powerpoint/2010/main" val="40300233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Faktor</a:t>
            </a:r>
            <a:r>
              <a:rPr lang="en-US" altLang="ko-KR" dirty="0"/>
              <a:t> </a:t>
            </a:r>
            <a:r>
              <a:rPr lang="en-US" altLang="ko-KR" dirty="0" err="1"/>
              <a:t>Pendukung</a:t>
            </a:r>
            <a:r>
              <a:rPr lang="en-US" altLang="ko-KR" dirty="0"/>
              <a:t> RPL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25544" cy="4923175"/>
          </a:xfrm>
        </p:spPr>
        <p:txBody>
          <a:bodyPr/>
          <a:lstStyle/>
          <a:p>
            <a:r>
              <a:rPr lang="id-ID" sz="2000" dirty="0">
                <a:solidFill>
                  <a:srgbClr val="FF0000"/>
                </a:solidFill>
              </a:rPr>
              <a:t>Selain itu faktor pendukung kehadiran rekayasa perangkat </a:t>
            </a:r>
            <a:endParaRPr lang="en-US" sz="2000" dirty="0">
              <a:solidFill>
                <a:srgbClr val="FF0000"/>
              </a:solidFill>
            </a:endParaRPr>
          </a:p>
          <a:p>
            <a:r>
              <a:rPr lang="id-ID" sz="2000" dirty="0">
                <a:solidFill>
                  <a:srgbClr val="FF0000"/>
                </a:solidFill>
              </a:rPr>
              <a:t>lunak adalah: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d-ID" sz="2000" dirty="0"/>
              <a:t>Ketidak mampuan untuk memprediksi waktu, usaha dan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biaya pada pengembangan perangkat lunak.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d-ID" sz="2000" dirty="0"/>
              <a:t>Kualitas perangkat lunak yang kurang baik.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d-ID" sz="2000" dirty="0"/>
              <a:t>Perubahan perbandingan (rasio) harga perangkat keras dan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perangkat lunak.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d-ID" sz="2000" dirty="0"/>
              <a:t>Kemajuan teknologi perangkat keras.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d-ID" sz="2000" dirty="0"/>
              <a:t>Kemajuan teknik perangkat lunak.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d-ID" sz="2000" dirty="0"/>
              <a:t>Kebutuhan yang meningkat terhadap perangkat lunak.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d-ID" sz="2000" dirty="0"/>
              <a:t>Kebutuhan akan perangkat lunak yang lebih besar dan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kompleks.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093311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Jenis</a:t>
            </a:r>
            <a:r>
              <a:rPr lang="en-US" altLang="ko-KR" dirty="0"/>
              <a:t> </a:t>
            </a:r>
            <a:r>
              <a:rPr lang="en-US" altLang="ko-KR" dirty="0" err="1"/>
              <a:t>Perangkat</a:t>
            </a:r>
            <a:r>
              <a:rPr lang="en-US" altLang="ko-KR" dirty="0"/>
              <a:t> </a:t>
            </a:r>
            <a:r>
              <a:rPr lang="en-US" altLang="ko-KR" dirty="0" err="1"/>
              <a:t>Lunak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76864" cy="4923175"/>
          </a:xfrm>
        </p:spPr>
        <p:txBody>
          <a:bodyPr/>
          <a:lstStyle/>
          <a:p>
            <a:r>
              <a:rPr lang="id-ID" sz="2000" dirty="0">
                <a:solidFill>
                  <a:srgbClr val="FF0000"/>
                </a:solidFill>
              </a:rPr>
              <a:t>Dilihat dari sudut pandang fungsinya, perangkat lunak dapat </a:t>
            </a:r>
            <a:endParaRPr lang="en-US" sz="2000" dirty="0">
              <a:solidFill>
                <a:srgbClr val="FF0000"/>
              </a:solidFill>
            </a:endParaRPr>
          </a:p>
          <a:p>
            <a:r>
              <a:rPr lang="id-ID" sz="2000" dirty="0">
                <a:solidFill>
                  <a:srgbClr val="FF0000"/>
                </a:solidFill>
              </a:rPr>
              <a:t>dikelompokkan menjadi:</a:t>
            </a:r>
            <a:r>
              <a:rPr lang="id-ID" sz="2000" dirty="0"/>
              <a:t> </a:t>
            </a:r>
          </a:p>
          <a:p>
            <a:r>
              <a:rPr lang="id-ID" sz="2000" dirty="0"/>
              <a:t>1. Perangkat lunak sistem </a:t>
            </a:r>
          </a:p>
          <a:p>
            <a:r>
              <a:rPr lang="en-US" sz="2000" dirty="0"/>
              <a:t>   </a:t>
            </a:r>
            <a:r>
              <a:rPr lang="id-ID" sz="2000" dirty="0"/>
              <a:t>Perangkat lunak yang kegunaannya lebih banyak ditujukan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untuk operasional komputer. </a:t>
            </a:r>
            <a:endParaRPr lang="en-US" sz="2000" dirty="0"/>
          </a:p>
          <a:p>
            <a:r>
              <a:rPr lang="en-US" sz="2000" dirty="0">
                <a:sym typeface="Wingdings" panose="05000000000000000000" pitchFamily="2" charset="2"/>
              </a:rPr>
              <a:t>     </a:t>
            </a:r>
            <a:r>
              <a:rPr lang="id-ID" sz="2000" dirty="0"/>
              <a:t>sistem operasi </a:t>
            </a:r>
            <a:endParaRPr lang="en-US" sz="2000" dirty="0"/>
          </a:p>
          <a:p>
            <a:r>
              <a:rPr lang="en-US" sz="2000" dirty="0"/>
              <a:t>    </a:t>
            </a:r>
            <a:r>
              <a:rPr lang="en-US" sz="2000" dirty="0">
                <a:sym typeface="Wingdings" panose="05000000000000000000" pitchFamily="2" charset="2"/>
              </a:rPr>
              <a:t> </a:t>
            </a:r>
            <a:r>
              <a:rPr lang="id-ID" sz="2000" dirty="0"/>
              <a:t>penerjemah bahasa pemrograman (</a:t>
            </a:r>
            <a:r>
              <a:rPr lang="id-ID" sz="2000" i="1" dirty="0"/>
              <a:t>compiler/interpreter</a:t>
            </a:r>
            <a:r>
              <a:rPr lang="id-ID" sz="2000" dirty="0"/>
              <a:t>) </a:t>
            </a:r>
          </a:p>
          <a:p>
            <a:endParaRPr lang="en-US" sz="2000" dirty="0"/>
          </a:p>
          <a:p>
            <a:r>
              <a:rPr lang="id-ID" sz="2000" dirty="0"/>
              <a:t>2. Perangkat lunak aplikasi </a:t>
            </a:r>
          </a:p>
          <a:p>
            <a:r>
              <a:rPr lang="en-US" sz="2000" dirty="0"/>
              <a:t>   </a:t>
            </a:r>
            <a:r>
              <a:rPr lang="id-ID" sz="2000" dirty="0"/>
              <a:t>Perangkat lunak yang kegunaannya lebih banyak ditujukan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untuk membantu menyelesaikan masalalah-masalah yang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dihadapi oleh pemakai. </a:t>
            </a:r>
          </a:p>
          <a:p>
            <a:r>
              <a:rPr lang="en-US" sz="2000" dirty="0"/>
              <a:t>    </a:t>
            </a:r>
            <a:r>
              <a:rPr lang="en-US" sz="2000" dirty="0">
                <a:sym typeface="Wingdings" panose="05000000000000000000" pitchFamily="2" charset="2"/>
              </a:rPr>
              <a:t> </a:t>
            </a:r>
            <a:r>
              <a:rPr lang="id-ID" sz="2000" dirty="0"/>
              <a:t>program paket yang sudah jadi </a:t>
            </a:r>
          </a:p>
          <a:p>
            <a:r>
              <a:rPr lang="en-US" sz="2000" dirty="0"/>
              <a:t>    </a:t>
            </a:r>
            <a:r>
              <a:rPr lang="en-US" sz="2000" dirty="0">
                <a:sym typeface="Wingdings" panose="05000000000000000000" pitchFamily="2" charset="2"/>
              </a:rPr>
              <a:t> </a:t>
            </a:r>
            <a:r>
              <a:rPr lang="id-ID" sz="2000" dirty="0"/>
              <a:t>program aplikasi buatan sendiri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342041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Jenis</a:t>
            </a:r>
            <a:r>
              <a:rPr lang="en-US" altLang="ko-KR" dirty="0"/>
              <a:t> </a:t>
            </a:r>
            <a:r>
              <a:rPr lang="en-US" altLang="ko-KR" dirty="0" err="1"/>
              <a:t>Perangkat</a:t>
            </a:r>
            <a:r>
              <a:rPr lang="en-US" altLang="ko-KR" dirty="0"/>
              <a:t> </a:t>
            </a:r>
            <a:r>
              <a:rPr lang="en-US" altLang="ko-KR" dirty="0" err="1"/>
              <a:t>Lunak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76864" cy="4923175"/>
          </a:xfrm>
        </p:spPr>
        <p:txBody>
          <a:bodyPr/>
          <a:lstStyle/>
          <a:p>
            <a:r>
              <a:rPr lang="id-ID" sz="2000" dirty="0">
                <a:solidFill>
                  <a:srgbClr val="FF0000"/>
                </a:solidFill>
              </a:rPr>
              <a:t>Sedangkan dilihat dari aplikasinya, perangkat lunak dibedakan menjadi: </a:t>
            </a:r>
          </a:p>
          <a:p>
            <a:r>
              <a:rPr lang="id-ID" sz="2000" dirty="0"/>
              <a:t>1. Perangkat Lunak Sistem (</a:t>
            </a:r>
            <a:r>
              <a:rPr lang="id-ID" sz="2000" i="1" dirty="0"/>
              <a:t>Sistem Software</a:t>
            </a:r>
            <a:r>
              <a:rPr lang="id-ID" sz="2000" dirty="0"/>
              <a:t>) </a:t>
            </a:r>
          </a:p>
          <a:p>
            <a:r>
              <a:rPr lang="en-US" sz="2000" dirty="0"/>
              <a:t>   </a:t>
            </a:r>
            <a:r>
              <a:rPr lang="id-ID" sz="2000" dirty="0"/>
              <a:t>Sekumpulan program yang ditulis untuk kepentingan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program lain, contoh </a:t>
            </a:r>
            <a:r>
              <a:rPr lang="id-ID" sz="2000" i="1" dirty="0"/>
              <a:t>editor</a:t>
            </a:r>
            <a:r>
              <a:rPr lang="id-ID" sz="2000" dirty="0"/>
              <a:t>, </a:t>
            </a:r>
            <a:r>
              <a:rPr lang="id-ID" sz="2000" i="1" dirty="0"/>
              <a:t>driver </a:t>
            </a:r>
            <a:r>
              <a:rPr lang="id-ID" sz="2000" dirty="0"/>
              <a:t>dan lain-lain </a:t>
            </a:r>
          </a:p>
          <a:p>
            <a:r>
              <a:rPr lang="id-ID" sz="2000" dirty="0"/>
              <a:t>2. Perangkat Lunak Waktu Nyata (</a:t>
            </a:r>
            <a:r>
              <a:rPr lang="id-ID" sz="2000" i="1" dirty="0"/>
              <a:t>Real Time Software</a:t>
            </a:r>
            <a:r>
              <a:rPr lang="id-ID" sz="2000" dirty="0"/>
              <a:t>) </a:t>
            </a:r>
          </a:p>
          <a:p>
            <a:r>
              <a:rPr lang="en-US" sz="2000" dirty="0"/>
              <a:t>   </a:t>
            </a:r>
            <a:r>
              <a:rPr lang="id-ID" sz="2000" dirty="0"/>
              <a:t>Perangkat lunak yang digunakan untuk mengukur/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menganalisis atau mengontrol proses pemasukan data dari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lingkungan luar sampai menghasilkan laporan yang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diinginkan </a:t>
            </a:r>
          </a:p>
          <a:p>
            <a:r>
              <a:rPr lang="id-ID" sz="2000" dirty="0"/>
              <a:t>3. Perangkat Lunak Bisnis (</a:t>
            </a:r>
            <a:r>
              <a:rPr lang="id-ID" sz="2000" i="1" dirty="0"/>
              <a:t>Business Software</a:t>
            </a:r>
            <a:r>
              <a:rPr lang="id-ID" sz="2000" dirty="0"/>
              <a:t>) </a:t>
            </a:r>
          </a:p>
          <a:p>
            <a:r>
              <a:rPr lang="en-US" sz="2000" dirty="0"/>
              <a:t>   </a:t>
            </a:r>
            <a:r>
              <a:rPr lang="id-ID" sz="2000" dirty="0"/>
              <a:t>Perangkat lunak yang memberikan fasilitas operasi untuk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bisnis atau fasilitas pengambilan keputusan manajemen,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contoh sistem akuntansi</a:t>
            </a:r>
            <a:r>
              <a:rPr lang="id-ID" sz="2000" i="1" dirty="0"/>
              <a:t>, inventory, payroll </a:t>
            </a:r>
            <a:r>
              <a:rPr lang="id-ID" sz="2000" dirty="0"/>
              <a:t>dan lain-lain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335798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Jenis</a:t>
            </a:r>
            <a:r>
              <a:rPr lang="en-US" altLang="ko-KR" dirty="0"/>
              <a:t> </a:t>
            </a:r>
            <a:r>
              <a:rPr lang="en-US" altLang="ko-KR" dirty="0" err="1"/>
              <a:t>Perangkat</a:t>
            </a:r>
            <a:r>
              <a:rPr lang="en-US" altLang="ko-KR" dirty="0"/>
              <a:t> </a:t>
            </a:r>
            <a:r>
              <a:rPr lang="en-US" altLang="ko-KR" dirty="0" err="1"/>
              <a:t>Lunak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76864" cy="4923175"/>
          </a:xfrm>
        </p:spPr>
        <p:txBody>
          <a:bodyPr/>
          <a:lstStyle/>
          <a:p>
            <a:r>
              <a:rPr lang="id-ID" sz="2000" dirty="0"/>
              <a:t>4. Perangat Lunak Rekayasa dan Sains (</a:t>
            </a:r>
            <a:r>
              <a:rPr lang="id-ID" sz="2000" i="1" dirty="0"/>
              <a:t>Engineering and </a:t>
            </a:r>
            <a:endParaRPr lang="en-US" sz="2000" i="1" dirty="0"/>
          </a:p>
          <a:p>
            <a:r>
              <a:rPr lang="en-US" sz="2000" i="1" dirty="0"/>
              <a:t>   </a:t>
            </a:r>
            <a:r>
              <a:rPr lang="id-ID" sz="2000" i="1" dirty="0"/>
              <a:t>Scientific Software</a:t>
            </a:r>
            <a:r>
              <a:rPr lang="id-ID" sz="2000" dirty="0"/>
              <a:t>) </a:t>
            </a:r>
          </a:p>
          <a:p>
            <a:r>
              <a:rPr lang="en-US" sz="2000" dirty="0"/>
              <a:t>   </a:t>
            </a:r>
            <a:r>
              <a:rPr lang="id-ID" sz="2000" dirty="0"/>
              <a:t>Perangkat lunak yang digunakan di dalam bidang aplikasi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teknik dan kerekayasaan </a:t>
            </a:r>
            <a:r>
              <a:rPr lang="en-US" sz="2000" dirty="0"/>
              <a:t>p</a:t>
            </a:r>
            <a:r>
              <a:rPr lang="id-ID" sz="2000" dirty="0"/>
              <a:t>erangkat lunak jenis ini biasanya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berhubungan dengan komputasi data numerik,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CAD (</a:t>
            </a:r>
            <a:r>
              <a:rPr lang="id-ID" sz="2000" i="1" dirty="0"/>
              <a:t>Computer Aided Design</a:t>
            </a:r>
            <a:r>
              <a:rPr lang="id-ID" sz="2000" dirty="0"/>
              <a:t>), simulasi sistem, d</a:t>
            </a:r>
            <a:r>
              <a:rPr lang="en-US" sz="2000" dirty="0" err="1"/>
              <a:t>ll</a:t>
            </a:r>
            <a:r>
              <a:rPr lang="id-ID" sz="2000" dirty="0"/>
              <a:t>. </a:t>
            </a:r>
            <a:endParaRPr lang="en-US" sz="2000" dirty="0"/>
          </a:p>
          <a:p>
            <a:endParaRPr lang="id-ID" sz="2000" dirty="0"/>
          </a:p>
          <a:p>
            <a:r>
              <a:rPr lang="id-ID" sz="2000" i="1" dirty="0"/>
              <a:t>5. Embedded Software </a:t>
            </a:r>
            <a:endParaRPr lang="id-ID" sz="2000" dirty="0"/>
          </a:p>
          <a:p>
            <a:r>
              <a:rPr lang="en-US" sz="2000" dirty="0"/>
              <a:t>   </a:t>
            </a:r>
            <a:r>
              <a:rPr lang="id-ID" sz="2000" dirty="0"/>
              <a:t>Perangkat lunak yang digunakan untuk mengontrol suatu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produk dan sistem dimana perangkat lunak tersebut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disimpan.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Biasanya ditempatkan di ROM, contoh Tombol di </a:t>
            </a:r>
            <a:r>
              <a:rPr lang="id-ID" sz="2000" i="1" dirty="0"/>
              <a:t>Microwave </a:t>
            </a:r>
            <a:endParaRPr lang="en-US" sz="2000" i="1" dirty="0"/>
          </a:p>
          <a:p>
            <a:r>
              <a:rPr lang="en-US" sz="2000" i="1" dirty="0"/>
              <a:t>   </a:t>
            </a:r>
            <a:r>
              <a:rPr lang="id-ID" sz="2000" i="1" dirty="0"/>
              <a:t>Oven </a:t>
            </a:r>
            <a:endParaRPr lang="id-ID" sz="2000" dirty="0"/>
          </a:p>
          <a:p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499754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Jenis</a:t>
            </a:r>
            <a:r>
              <a:rPr lang="en-US" altLang="ko-KR" dirty="0"/>
              <a:t> </a:t>
            </a:r>
            <a:r>
              <a:rPr lang="en-US" altLang="ko-KR" dirty="0" err="1"/>
              <a:t>Perangkat</a:t>
            </a:r>
            <a:r>
              <a:rPr lang="en-US" altLang="ko-KR" dirty="0"/>
              <a:t> </a:t>
            </a:r>
            <a:r>
              <a:rPr lang="en-US" altLang="ko-KR" dirty="0" err="1"/>
              <a:t>Lunak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76864" cy="4923175"/>
          </a:xfrm>
        </p:spPr>
        <p:txBody>
          <a:bodyPr/>
          <a:lstStyle/>
          <a:p>
            <a:r>
              <a:rPr lang="it-IT" sz="2000" dirty="0"/>
              <a:t>6. Perangkat Lunak Komputer Pribadi (</a:t>
            </a:r>
            <a:r>
              <a:rPr lang="it-IT" sz="2000" i="1" dirty="0"/>
              <a:t>Personal Computer </a:t>
            </a:r>
          </a:p>
          <a:p>
            <a:r>
              <a:rPr lang="it-IT" sz="2000" i="1" dirty="0"/>
              <a:t>   Software</a:t>
            </a:r>
            <a:r>
              <a:rPr lang="it-IT" sz="2000" dirty="0"/>
              <a:t>) </a:t>
            </a:r>
          </a:p>
          <a:p>
            <a:r>
              <a:rPr lang="en-US" sz="2000" dirty="0"/>
              <a:t>   </a:t>
            </a:r>
            <a:r>
              <a:rPr lang="id-ID" sz="2000" dirty="0"/>
              <a:t>Banyak digunakan pada aplikasi yang bersifat perorangan,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contohnya : pengolah kata, </a:t>
            </a:r>
            <a:r>
              <a:rPr lang="id-ID" sz="2000" i="1" dirty="0"/>
              <a:t>spreadsheet</a:t>
            </a:r>
            <a:r>
              <a:rPr lang="id-ID" sz="2000" dirty="0"/>
              <a:t>, </a:t>
            </a:r>
            <a:r>
              <a:rPr lang="id-ID" sz="2000" i="1" dirty="0"/>
              <a:t>game</a:t>
            </a:r>
            <a:r>
              <a:rPr lang="id-ID" sz="2000" dirty="0"/>
              <a:t>, DBMS d</a:t>
            </a:r>
            <a:r>
              <a:rPr lang="en-US" sz="2000" dirty="0" err="1"/>
              <a:t>ll</a:t>
            </a:r>
            <a:r>
              <a:rPr lang="id-ID" sz="2000" dirty="0"/>
              <a:t>.</a:t>
            </a:r>
            <a:endParaRPr lang="en-US" sz="2000" dirty="0"/>
          </a:p>
          <a:p>
            <a:r>
              <a:rPr lang="id-ID" sz="2000" dirty="0"/>
              <a:t> </a:t>
            </a:r>
          </a:p>
          <a:p>
            <a:r>
              <a:rPr lang="id-ID" sz="2000" dirty="0"/>
              <a:t>7. Perangkat Lunak Intelegensia Buatan (</a:t>
            </a:r>
            <a:r>
              <a:rPr lang="id-ID" sz="2000" i="1" dirty="0"/>
              <a:t>Artificial Intelligent </a:t>
            </a:r>
            <a:endParaRPr lang="en-US" sz="2000" i="1" dirty="0"/>
          </a:p>
          <a:p>
            <a:r>
              <a:rPr lang="en-US" sz="2000" i="1" dirty="0"/>
              <a:t>   </a:t>
            </a:r>
            <a:r>
              <a:rPr lang="id-ID" sz="2000" i="1" dirty="0"/>
              <a:t>Software</a:t>
            </a:r>
            <a:r>
              <a:rPr lang="id-ID" sz="2000" dirty="0"/>
              <a:t>)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Dibuat dengan menggunakan teknik algoritma non-numerik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untuk memecahkan masalah yang kompleks, digunakan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dalam bidang aplikasi kecerdasan buatan,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contohnya : </a:t>
            </a:r>
            <a:r>
              <a:rPr lang="id-ID" sz="2000" i="1" dirty="0"/>
              <a:t>game, expert sistem, neural network</a:t>
            </a:r>
            <a:r>
              <a:rPr lang="id-ID" sz="2000" dirty="0"/>
              <a:t>, Turbo </a:t>
            </a:r>
            <a:endParaRPr lang="en-US" sz="2000" dirty="0"/>
          </a:p>
          <a:p>
            <a:r>
              <a:rPr lang="en-US" sz="2000" dirty="0"/>
              <a:t>   </a:t>
            </a:r>
            <a:r>
              <a:rPr lang="id-ID" sz="2000" dirty="0"/>
              <a:t>Prolog, dan lain-lain </a:t>
            </a:r>
          </a:p>
          <a:p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69721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Mitos</a:t>
            </a:r>
            <a:r>
              <a:rPr lang="en-US" altLang="ko-KR" dirty="0"/>
              <a:t> </a:t>
            </a:r>
            <a:r>
              <a:rPr lang="en-US" altLang="ko-KR" dirty="0" err="1"/>
              <a:t>Perangkat</a:t>
            </a:r>
            <a:r>
              <a:rPr lang="en-US" altLang="ko-KR" dirty="0"/>
              <a:t> </a:t>
            </a:r>
            <a:r>
              <a:rPr lang="en-US" altLang="ko-KR" dirty="0" err="1"/>
              <a:t>Lunak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76864" cy="4923175"/>
          </a:xfrm>
        </p:spPr>
        <p:txBody>
          <a:bodyPr/>
          <a:lstStyle/>
          <a:p>
            <a:r>
              <a:rPr lang="id-ID" sz="2000" b="1" dirty="0">
                <a:solidFill>
                  <a:srgbClr val="FF0000"/>
                </a:solidFill>
              </a:rPr>
              <a:t>Berkaitan dengan Manajemen </a:t>
            </a:r>
            <a:endParaRPr lang="id-ID" sz="2000" dirty="0">
              <a:solidFill>
                <a:srgbClr val="FF0000"/>
              </a:solidFill>
            </a:endParaRPr>
          </a:p>
          <a:p>
            <a:r>
              <a:rPr lang="id-ID" sz="2000" dirty="0"/>
              <a:t>Biasanya muncul pada manajer yang bertanggung jawab </a:t>
            </a:r>
            <a:endParaRPr lang="en-US" sz="2000" dirty="0"/>
          </a:p>
          <a:p>
            <a:r>
              <a:rPr lang="id-ID" sz="2000" dirty="0"/>
              <a:t>terhadap perangkat lunak. Mereka biasanya ditekan untuk </a:t>
            </a:r>
            <a:endParaRPr lang="en-US" sz="2000" dirty="0"/>
          </a:p>
          <a:p>
            <a:r>
              <a:rPr lang="id-ID" sz="2000" dirty="0"/>
              <a:t>menjaga budget, jadwal harus selalu terpenuhi dan harus </a:t>
            </a:r>
            <a:endParaRPr lang="en-US" sz="2000" dirty="0"/>
          </a:p>
          <a:p>
            <a:r>
              <a:rPr lang="id-ID" sz="2000" dirty="0"/>
              <a:t>meningkatkan kualitas. </a:t>
            </a:r>
          </a:p>
          <a:p>
            <a:r>
              <a:rPr lang="id-ID" sz="2000" b="1" dirty="0">
                <a:solidFill>
                  <a:srgbClr val="FF0000"/>
                </a:solidFill>
              </a:rPr>
              <a:t>Mitos:</a:t>
            </a:r>
            <a:r>
              <a:rPr lang="id-ID" sz="2000" b="1" dirty="0"/>
              <a:t> </a:t>
            </a:r>
            <a:r>
              <a:rPr lang="id-ID" sz="2000" dirty="0"/>
              <a:t>Kita sudah punya buku yang berisi standard dan </a:t>
            </a:r>
            <a:endParaRPr lang="en-US" sz="2000" dirty="0"/>
          </a:p>
          <a:p>
            <a:r>
              <a:rPr lang="id-ID" sz="2000" dirty="0"/>
              <a:t>prosedur yang banyak untuk pengembangan perangkat lunak. </a:t>
            </a:r>
            <a:endParaRPr lang="en-US" sz="2000" dirty="0"/>
          </a:p>
          <a:p>
            <a:r>
              <a:rPr lang="id-ID" sz="2000" dirty="0"/>
              <a:t>Bukankah hal ini sudah cukup untuk mencari semua yang </a:t>
            </a:r>
            <a:endParaRPr lang="en-US" sz="2000" dirty="0"/>
          </a:p>
          <a:p>
            <a:r>
              <a:rPr lang="id-ID" sz="2000" dirty="0"/>
              <a:t>ingin diketahui ? </a:t>
            </a:r>
          </a:p>
          <a:p>
            <a:r>
              <a:rPr lang="id-ID" sz="2000" b="1" dirty="0">
                <a:solidFill>
                  <a:srgbClr val="FF0000"/>
                </a:solidFill>
              </a:rPr>
              <a:t>Kenyataan:</a:t>
            </a:r>
            <a:r>
              <a:rPr lang="id-ID" sz="2000" b="1" dirty="0"/>
              <a:t> </a:t>
            </a:r>
            <a:r>
              <a:rPr lang="id-ID" sz="2000" dirty="0"/>
              <a:t>Buku-buku itu memang lengkap, tapi apakah </a:t>
            </a:r>
            <a:endParaRPr lang="en-US" sz="2000" dirty="0"/>
          </a:p>
          <a:p>
            <a:r>
              <a:rPr lang="id-ID" sz="2000" dirty="0"/>
              <a:t>digunakan? Apakah praktisi perangkat lunak sadar dengan </a:t>
            </a:r>
            <a:endParaRPr lang="en-US" sz="2000" dirty="0"/>
          </a:p>
          <a:p>
            <a:r>
              <a:rPr lang="id-ID" sz="2000" dirty="0"/>
              <a:t>keberadaannya? Apakah cocok dengan pengembangan yang </a:t>
            </a:r>
            <a:endParaRPr lang="en-US" sz="2000" dirty="0"/>
          </a:p>
          <a:p>
            <a:r>
              <a:rPr lang="id-ID" sz="2000" dirty="0"/>
              <a:t>modern? Apakah benar-benar lengkap? </a:t>
            </a:r>
            <a:endParaRPr lang="en-US" sz="2000" dirty="0"/>
          </a:p>
          <a:p>
            <a:r>
              <a:rPr lang="id-ID" sz="2000" dirty="0"/>
              <a:t>Pada banyak kasus jawabannya adalah tidak. 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243255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Mitos</a:t>
            </a:r>
            <a:r>
              <a:rPr lang="en-US" altLang="ko-KR" dirty="0"/>
              <a:t> </a:t>
            </a:r>
            <a:r>
              <a:rPr lang="en-US" altLang="ko-KR" dirty="0" err="1"/>
              <a:t>Perangkat</a:t>
            </a:r>
            <a:r>
              <a:rPr lang="en-US" altLang="ko-KR" dirty="0"/>
              <a:t> </a:t>
            </a:r>
            <a:r>
              <a:rPr lang="en-US" altLang="ko-KR" dirty="0" err="1"/>
              <a:t>Lunak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76864" cy="4923175"/>
          </a:xfrm>
        </p:spPr>
        <p:txBody>
          <a:bodyPr/>
          <a:lstStyle/>
          <a:p>
            <a:r>
              <a:rPr lang="id-ID" sz="2000" b="1" dirty="0">
                <a:solidFill>
                  <a:srgbClr val="FF0000"/>
                </a:solidFill>
              </a:rPr>
              <a:t>Berkaitan dengan Manajemen </a:t>
            </a:r>
            <a:endParaRPr lang="id-ID" sz="2000" dirty="0">
              <a:solidFill>
                <a:srgbClr val="FF0000"/>
              </a:solidFill>
            </a:endParaRPr>
          </a:p>
          <a:p>
            <a:endParaRPr lang="en-US" sz="2000" b="1" dirty="0">
              <a:solidFill>
                <a:srgbClr val="FF0000"/>
              </a:solidFill>
            </a:endParaRPr>
          </a:p>
          <a:p>
            <a:r>
              <a:rPr lang="id-ID" sz="2000" b="1" dirty="0">
                <a:solidFill>
                  <a:srgbClr val="FF0000"/>
                </a:solidFill>
              </a:rPr>
              <a:t>Mitos:</a:t>
            </a:r>
            <a:r>
              <a:rPr lang="id-ID" sz="2000" b="1" dirty="0"/>
              <a:t> </a:t>
            </a:r>
            <a:r>
              <a:rPr lang="id-ID" sz="2000" dirty="0"/>
              <a:t>Staff </a:t>
            </a:r>
            <a:r>
              <a:rPr lang="en-US" sz="2000" dirty="0"/>
              <a:t>k</a:t>
            </a:r>
            <a:r>
              <a:rPr lang="id-ID" sz="2000" dirty="0"/>
              <a:t>ami mempunyai alat </a:t>
            </a:r>
            <a:r>
              <a:rPr lang="en-US" sz="2000" dirty="0"/>
              <a:t>b</a:t>
            </a:r>
            <a:r>
              <a:rPr lang="id-ID" sz="2000" dirty="0"/>
              <a:t>antu pengembangan yang </a:t>
            </a:r>
            <a:endParaRPr lang="en-US" sz="2000" dirty="0"/>
          </a:p>
          <a:p>
            <a:r>
              <a:rPr lang="id-ID" sz="2000" dirty="0"/>
              <a:t>canggih, bahkan dibelikan komputer generasi terbaru. </a:t>
            </a:r>
          </a:p>
          <a:p>
            <a:endParaRPr lang="en-US" sz="2000" b="1" dirty="0">
              <a:solidFill>
                <a:srgbClr val="FF0000"/>
              </a:solidFill>
            </a:endParaRPr>
          </a:p>
          <a:p>
            <a:r>
              <a:rPr lang="id-ID" sz="2000" b="1" dirty="0">
                <a:solidFill>
                  <a:srgbClr val="FF0000"/>
                </a:solidFill>
              </a:rPr>
              <a:t>Kenyataan:</a:t>
            </a:r>
            <a:r>
              <a:rPr lang="id-ID" sz="2000" b="1" dirty="0"/>
              <a:t> </a:t>
            </a:r>
            <a:r>
              <a:rPr lang="id-ID" sz="2000" dirty="0"/>
              <a:t>Masalah pengembangan perangkat lunak yang </a:t>
            </a:r>
            <a:endParaRPr lang="en-US" sz="2000" dirty="0"/>
          </a:p>
          <a:p>
            <a:r>
              <a:rPr lang="id-ID" sz="2000" dirty="0"/>
              <a:t>berkualitas lebih penting dari sekedar komputer yang terbaru. </a:t>
            </a:r>
            <a:endParaRPr lang="en-US" sz="2000" dirty="0"/>
          </a:p>
          <a:p>
            <a:r>
              <a:rPr lang="id-ID" sz="2000" dirty="0"/>
              <a:t>CASE (</a:t>
            </a:r>
            <a:r>
              <a:rPr lang="id-ID" sz="2000" i="1" dirty="0"/>
              <a:t>Computer Aided Software Engineering</a:t>
            </a:r>
            <a:r>
              <a:rPr lang="id-ID" sz="2000" dirty="0"/>
              <a:t>) tools lebih </a:t>
            </a:r>
            <a:endParaRPr lang="en-US" sz="2000" dirty="0"/>
          </a:p>
          <a:p>
            <a:r>
              <a:rPr lang="id-ID" sz="2000" dirty="0"/>
              <a:t>penting daripada perangkat keras untuk mendapatkan kualitas </a:t>
            </a:r>
            <a:endParaRPr lang="en-US" sz="2000" dirty="0"/>
          </a:p>
          <a:p>
            <a:r>
              <a:rPr lang="id-ID" sz="2000" dirty="0"/>
              <a:t>dan produktifitas yang baik, tapi banyak pengembang </a:t>
            </a:r>
            <a:endParaRPr lang="en-US" sz="2000" dirty="0"/>
          </a:p>
          <a:p>
            <a:r>
              <a:rPr lang="id-ID" sz="2000" dirty="0"/>
              <a:t>perangkat lunak yang tidak menyadarinya. </a:t>
            </a:r>
          </a:p>
        </p:txBody>
      </p:sp>
    </p:spTree>
    <p:extLst>
      <p:ext uri="{BB962C8B-B14F-4D97-AF65-F5344CB8AC3E}">
        <p14:creationId xmlns:p14="http://schemas.microsoft.com/office/powerpoint/2010/main" val="32485444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Mitos</a:t>
            </a:r>
            <a:r>
              <a:rPr lang="en-US" altLang="ko-KR" dirty="0"/>
              <a:t> </a:t>
            </a:r>
            <a:r>
              <a:rPr lang="en-US" altLang="ko-KR" dirty="0" err="1"/>
              <a:t>Perangkat</a:t>
            </a:r>
            <a:r>
              <a:rPr lang="en-US" altLang="ko-KR" dirty="0"/>
              <a:t> </a:t>
            </a:r>
            <a:r>
              <a:rPr lang="en-US" altLang="ko-KR" dirty="0" err="1"/>
              <a:t>Lunak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76864" cy="4923175"/>
          </a:xfrm>
        </p:spPr>
        <p:txBody>
          <a:bodyPr/>
          <a:lstStyle/>
          <a:p>
            <a:r>
              <a:rPr lang="id-ID" sz="2000" b="1" dirty="0">
                <a:solidFill>
                  <a:srgbClr val="FF0000"/>
                </a:solidFill>
              </a:rPr>
              <a:t>Berkaitan dengan Manajemen </a:t>
            </a:r>
            <a:endParaRPr lang="id-ID" sz="2000" dirty="0">
              <a:solidFill>
                <a:srgbClr val="FF0000"/>
              </a:solidFill>
            </a:endParaRPr>
          </a:p>
          <a:p>
            <a:endParaRPr lang="en-US" sz="2000" b="1" dirty="0">
              <a:solidFill>
                <a:srgbClr val="FF0000"/>
              </a:solidFill>
            </a:endParaRPr>
          </a:p>
          <a:p>
            <a:r>
              <a:rPr lang="id-ID" sz="2000" b="1" dirty="0">
                <a:solidFill>
                  <a:srgbClr val="FF0000"/>
                </a:solidFill>
              </a:rPr>
              <a:t>Mitos:</a:t>
            </a:r>
            <a:r>
              <a:rPr lang="id-ID" sz="2000" b="1" dirty="0"/>
              <a:t> </a:t>
            </a:r>
            <a:r>
              <a:rPr lang="id-ID" sz="2000" dirty="0"/>
              <a:t>Jika </a:t>
            </a:r>
            <a:r>
              <a:rPr lang="en-US" sz="2000" dirty="0"/>
              <a:t>k</a:t>
            </a:r>
            <a:r>
              <a:rPr lang="id-ID" sz="2000" dirty="0"/>
              <a:t>ita dikejar jadwal, tambah programmer untuk </a:t>
            </a:r>
            <a:endParaRPr lang="en-US" sz="2000" dirty="0"/>
          </a:p>
          <a:p>
            <a:r>
              <a:rPr lang="id-ID" sz="2000" dirty="0"/>
              <a:t>mengejarnya </a:t>
            </a:r>
          </a:p>
          <a:p>
            <a:endParaRPr lang="en-US" sz="2000" b="1" dirty="0">
              <a:solidFill>
                <a:srgbClr val="FF0000"/>
              </a:solidFill>
            </a:endParaRPr>
          </a:p>
          <a:p>
            <a:r>
              <a:rPr lang="id-ID" sz="2000" b="1" dirty="0">
                <a:solidFill>
                  <a:srgbClr val="FF0000"/>
                </a:solidFill>
              </a:rPr>
              <a:t>Kenyataan:</a:t>
            </a:r>
            <a:r>
              <a:rPr lang="id-ID" sz="2000" b="1" dirty="0"/>
              <a:t> </a:t>
            </a:r>
            <a:r>
              <a:rPr lang="id-ID" sz="2000" dirty="0"/>
              <a:t>Membuat perangkat lunak bukan proses mekanis </a:t>
            </a:r>
            <a:endParaRPr lang="en-US" sz="2000" dirty="0"/>
          </a:p>
          <a:p>
            <a:r>
              <a:rPr lang="id-ID" sz="2000" dirty="0"/>
              <a:t>seperti industri manufaktur. Jika kita menambah orang pada </a:t>
            </a:r>
            <a:endParaRPr lang="en-US" sz="2000" dirty="0"/>
          </a:p>
          <a:p>
            <a:r>
              <a:rPr lang="id-ID" sz="2000" dirty="0"/>
              <a:t>proyek yang terlambat itu justru akan lebih terlambat </a:t>
            </a:r>
          </a:p>
        </p:txBody>
      </p:sp>
    </p:spTree>
    <p:extLst>
      <p:ext uri="{BB962C8B-B14F-4D97-AF65-F5344CB8AC3E}">
        <p14:creationId xmlns:p14="http://schemas.microsoft.com/office/powerpoint/2010/main" val="7462801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Mitos</a:t>
            </a:r>
            <a:r>
              <a:rPr lang="en-US" altLang="ko-KR" dirty="0"/>
              <a:t> </a:t>
            </a:r>
            <a:r>
              <a:rPr lang="en-US" altLang="ko-KR" dirty="0" err="1"/>
              <a:t>Perangkat</a:t>
            </a:r>
            <a:r>
              <a:rPr lang="en-US" altLang="ko-KR" dirty="0"/>
              <a:t> </a:t>
            </a:r>
            <a:r>
              <a:rPr lang="en-US" altLang="ko-KR" dirty="0" err="1"/>
              <a:t>Lunak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76864" cy="4923175"/>
          </a:xfrm>
        </p:spPr>
        <p:txBody>
          <a:bodyPr/>
          <a:lstStyle/>
          <a:p>
            <a:r>
              <a:rPr lang="id-ID" sz="2000" b="1" dirty="0">
                <a:solidFill>
                  <a:srgbClr val="FF0000"/>
                </a:solidFill>
              </a:rPr>
              <a:t>Berkaitan dengan Klien </a:t>
            </a:r>
            <a:endParaRPr lang="id-ID" sz="2000" dirty="0">
              <a:solidFill>
                <a:srgbClr val="FF0000"/>
              </a:solidFill>
            </a:endParaRPr>
          </a:p>
          <a:p>
            <a:r>
              <a:rPr lang="id-ID" sz="2000" dirty="0"/>
              <a:t>Konsumen sering mempercayai mitos karena pembuat </a:t>
            </a:r>
            <a:endParaRPr lang="en-US" sz="2000" dirty="0"/>
          </a:p>
          <a:p>
            <a:r>
              <a:rPr lang="id-ID" sz="2000" dirty="0"/>
              <a:t>perangkat lunak kurang berusaha untuk membetulkan </a:t>
            </a:r>
            <a:endParaRPr lang="en-US" sz="2000" dirty="0"/>
          </a:p>
          <a:p>
            <a:r>
              <a:rPr lang="id-ID" sz="2000" dirty="0"/>
              <a:t>misinformasi ini. </a:t>
            </a:r>
          </a:p>
          <a:p>
            <a:r>
              <a:rPr lang="id-ID" sz="2000" b="1" dirty="0">
                <a:solidFill>
                  <a:srgbClr val="FF0000"/>
                </a:solidFill>
              </a:rPr>
              <a:t>Mitos:</a:t>
            </a:r>
            <a:r>
              <a:rPr lang="id-ID" sz="2000" b="1" dirty="0"/>
              <a:t> </a:t>
            </a:r>
            <a:r>
              <a:rPr lang="id-ID" sz="2000" dirty="0"/>
              <a:t>Sebuah kalimat umum yang menyatakan objektif </a:t>
            </a:r>
            <a:endParaRPr lang="en-US" sz="2000" dirty="0"/>
          </a:p>
          <a:p>
            <a:r>
              <a:rPr lang="id-ID" sz="2000" dirty="0"/>
              <a:t>sudah cukup untuk memulai menulis program. Kita bi</a:t>
            </a:r>
            <a:r>
              <a:rPr lang="en-US" sz="2000" dirty="0" err="1"/>
              <a:t>sa</a:t>
            </a:r>
            <a:r>
              <a:rPr lang="id-ID" sz="2000" dirty="0"/>
              <a:t> </a:t>
            </a:r>
            <a:endParaRPr lang="en-US" sz="2000" dirty="0"/>
          </a:p>
          <a:p>
            <a:r>
              <a:rPr lang="id-ID" sz="2000" dirty="0"/>
              <a:t>perinci lagi nanti. </a:t>
            </a:r>
          </a:p>
          <a:p>
            <a:r>
              <a:rPr lang="id-ID" sz="2000" b="1" dirty="0">
                <a:solidFill>
                  <a:srgbClr val="FF0000"/>
                </a:solidFill>
              </a:rPr>
              <a:t>Kenyataan:</a:t>
            </a:r>
            <a:r>
              <a:rPr lang="id-ID" sz="2000" b="1" dirty="0"/>
              <a:t> </a:t>
            </a:r>
            <a:r>
              <a:rPr lang="id-ID" sz="2000" dirty="0"/>
              <a:t>Definisi yang tidak jelas, justru akan </a:t>
            </a:r>
            <a:endParaRPr lang="en-US" sz="2000" dirty="0"/>
          </a:p>
          <a:p>
            <a:r>
              <a:rPr lang="id-ID" sz="2000" dirty="0"/>
              <a:t>menggagalkan usaha pengembangan perangkat lunak. Justru </a:t>
            </a:r>
            <a:endParaRPr lang="en-US" sz="2000" dirty="0"/>
          </a:p>
          <a:p>
            <a:r>
              <a:rPr lang="id-ID" sz="2000" dirty="0"/>
              <a:t>diperlukan deskripsi formal dan detil dari domain informasi, </a:t>
            </a:r>
            <a:endParaRPr lang="en-US" sz="2000" dirty="0"/>
          </a:p>
          <a:p>
            <a:r>
              <a:rPr lang="id-ID" sz="2000" dirty="0"/>
              <a:t>fungsi, performansi, antarmuka, batasan desain, dan kriteria </a:t>
            </a:r>
            <a:endParaRPr lang="en-US" sz="2000" dirty="0"/>
          </a:p>
          <a:p>
            <a:r>
              <a:rPr lang="id-ID" sz="2000" dirty="0"/>
              <a:t>validasi. Karakteristik ini hanya bi</a:t>
            </a:r>
            <a:r>
              <a:rPr lang="en-US" sz="2000" dirty="0" err="1"/>
              <a:t>sa</a:t>
            </a:r>
            <a:r>
              <a:rPr lang="id-ID" sz="2000" dirty="0"/>
              <a:t> didapat melalui </a:t>
            </a:r>
            <a:endParaRPr lang="en-US" sz="2000" dirty="0"/>
          </a:p>
          <a:p>
            <a:r>
              <a:rPr lang="id-ID" sz="2000" dirty="0"/>
              <a:t>komunikasi total antara pelanggan dan pengembang. </a:t>
            </a:r>
          </a:p>
        </p:txBody>
      </p:sp>
    </p:spTree>
    <p:extLst>
      <p:ext uri="{BB962C8B-B14F-4D97-AF65-F5344CB8AC3E}">
        <p14:creationId xmlns:p14="http://schemas.microsoft.com/office/powerpoint/2010/main" val="16494420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Mitos</a:t>
            </a:r>
            <a:r>
              <a:rPr lang="en-US" altLang="ko-KR" dirty="0"/>
              <a:t> </a:t>
            </a:r>
            <a:r>
              <a:rPr lang="en-US" altLang="ko-KR" dirty="0" err="1"/>
              <a:t>Perangkat</a:t>
            </a:r>
            <a:r>
              <a:rPr lang="en-US" altLang="ko-KR" dirty="0"/>
              <a:t> </a:t>
            </a:r>
            <a:r>
              <a:rPr lang="en-US" altLang="ko-KR" dirty="0" err="1"/>
              <a:t>Lunak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76864" cy="4923175"/>
          </a:xfrm>
        </p:spPr>
        <p:txBody>
          <a:bodyPr/>
          <a:lstStyle/>
          <a:p>
            <a:r>
              <a:rPr lang="id-ID" sz="2000" b="1" dirty="0">
                <a:solidFill>
                  <a:srgbClr val="FF0000"/>
                </a:solidFill>
              </a:rPr>
              <a:t>Berkaitan dengan </a:t>
            </a:r>
            <a:r>
              <a:rPr lang="en-US" sz="2000" b="1" dirty="0" err="1">
                <a:solidFill>
                  <a:srgbClr val="FF0000"/>
                </a:solidFill>
              </a:rPr>
              <a:t>Pengembang</a:t>
            </a:r>
            <a:endParaRPr lang="en-US" sz="2000" b="1" dirty="0">
              <a:solidFill>
                <a:srgbClr val="FF0000"/>
              </a:solidFill>
            </a:endParaRPr>
          </a:p>
          <a:p>
            <a:endParaRPr lang="en-US" sz="2000" b="1" dirty="0"/>
          </a:p>
          <a:p>
            <a:r>
              <a:rPr lang="id-ID" sz="2000" b="1" dirty="0">
                <a:solidFill>
                  <a:srgbClr val="FF0000"/>
                </a:solidFill>
              </a:rPr>
              <a:t>Mitos:</a:t>
            </a:r>
            <a:r>
              <a:rPr lang="id-ID" sz="2000" b="1" dirty="0"/>
              <a:t> </a:t>
            </a:r>
            <a:r>
              <a:rPr lang="id-ID" sz="2000" dirty="0"/>
              <a:t>Setelah program selesai ditulis dan dapat dijalankan, </a:t>
            </a:r>
            <a:endParaRPr lang="en-US" sz="2000" dirty="0"/>
          </a:p>
          <a:p>
            <a:r>
              <a:rPr lang="id-ID" sz="2000" dirty="0"/>
              <a:t>maka tugas sudah selesai. </a:t>
            </a:r>
          </a:p>
          <a:p>
            <a:endParaRPr lang="en-US" sz="2000" b="1" dirty="0"/>
          </a:p>
          <a:p>
            <a:r>
              <a:rPr lang="id-ID" sz="2000" b="1" dirty="0">
                <a:solidFill>
                  <a:srgbClr val="FF0000"/>
                </a:solidFill>
              </a:rPr>
              <a:t>Kenyataan:</a:t>
            </a:r>
            <a:r>
              <a:rPr lang="id-ID" sz="2000" b="1" dirty="0"/>
              <a:t> </a:t>
            </a:r>
            <a:r>
              <a:rPr lang="id-ID" sz="2000" dirty="0"/>
              <a:t>Ada yang mengatakan bahwa “Lebih cepat </a:t>
            </a:r>
            <a:endParaRPr lang="en-US" sz="2000" dirty="0"/>
          </a:p>
          <a:p>
            <a:r>
              <a:rPr lang="id-ID" sz="2000" dirty="0"/>
              <a:t>program dibuat, maka lebih lama selesainya”. </a:t>
            </a:r>
            <a:endParaRPr lang="en-US" sz="2000" dirty="0"/>
          </a:p>
          <a:p>
            <a:r>
              <a:rPr lang="id-ID" sz="2000" dirty="0"/>
              <a:t>Dari data industri 50-70% dari usaha pada pembuatan </a:t>
            </a:r>
            <a:endParaRPr lang="en-US" sz="2000" dirty="0"/>
          </a:p>
          <a:p>
            <a:r>
              <a:rPr lang="id-ID" sz="2000" dirty="0"/>
              <a:t>program akan bertambah lagi setelah program dilihat untuk </a:t>
            </a:r>
            <a:endParaRPr lang="en-US" sz="2000" dirty="0"/>
          </a:p>
          <a:p>
            <a:r>
              <a:rPr lang="id-ID" sz="2000" dirty="0"/>
              <a:t>pertama kalinya oleh pelanggan. </a:t>
            </a:r>
          </a:p>
          <a:p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8778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Mitos</a:t>
            </a:r>
            <a:r>
              <a:rPr lang="en-US" altLang="ko-KR" dirty="0"/>
              <a:t> </a:t>
            </a:r>
            <a:r>
              <a:rPr lang="en-US" altLang="ko-KR" dirty="0" err="1"/>
              <a:t>Perangkat</a:t>
            </a:r>
            <a:r>
              <a:rPr lang="en-US" altLang="ko-KR" dirty="0"/>
              <a:t> </a:t>
            </a:r>
            <a:r>
              <a:rPr lang="en-US" altLang="ko-KR" dirty="0" err="1"/>
              <a:t>Lunak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76864" cy="4923175"/>
          </a:xfrm>
        </p:spPr>
        <p:txBody>
          <a:bodyPr/>
          <a:lstStyle/>
          <a:p>
            <a:r>
              <a:rPr lang="id-ID" sz="2000" b="1" dirty="0">
                <a:solidFill>
                  <a:srgbClr val="FF0000"/>
                </a:solidFill>
              </a:rPr>
              <a:t>Berkaitan dengan </a:t>
            </a:r>
            <a:r>
              <a:rPr lang="en-US" sz="2000" b="1" dirty="0" err="1">
                <a:solidFill>
                  <a:srgbClr val="FF0000"/>
                </a:solidFill>
              </a:rPr>
              <a:t>Pengembang</a:t>
            </a:r>
            <a:endParaRPr lang="en-US" sz="2000" b="1" dirty="0">
              <a:solidFill>
                <a:srgbClr val="FF0000"/>
              </a:solidFill>
            </a:endParaRPr>
          </a:p>
          <a:p>
            <a:endParaRPr lang="en-US" sz="2000" b="1" dirty="0"/>
          </a:p>
          <a:p>
            <a:r>
              <a:rPr lang="id-ID" sz="2000" b="1" dirty="0">
                <a:solidFill>
                  <a:srgbClr val="FF0000"/>
                </a:solidFill>
              </a:rPr>
              <a:t>Mitos:</a:t>
            </a:r>
            <a:r>
              <a:rPr lang="id-ID" sz="2000" b="1" dirty="0"/>
              <a:t> </a:t>
            </a:r>
            <a:r>
              <a:rPr lang="id-ID" sz="2000" dirty="0"/>
              <a:t>Selama program belum berjalan, sulit untuk </a:t>
            </a:r>
            <a:endParaRPr lang="en-US" sz="2000" dirty="0"/>
          </a:p>
          <a:p>
            <a:r>
              <a:rPr lang="id-ID" sz="2000" dirty="0"/>
              <a:t>mengetahui kualitasnya </a:t>
            </a:r>
          </a:p>
          <a:p>
            <a:endParaRPr lang="en-US" sz="2000" b="1" dirty="0"/>
          </a:p>
          <a:p>
            <a:r>
              <a:rPr lang="id-ID" sz="2000" b="1" dirty="0">
                <a:solidFill>
                  <a:srgbClr val="FF0000"/>
                </a:solidFill>
              </a:rPr>
              <a:t>Kenyataan:</a:t>
            </a:r>
            <a:r>
              <a:rPr lang="id-ID" sz="2000" b="1" dirty="0"/>
              <a:t> </a:t>
            </a:r>
            <a:r>
              <a:rPr lang="id-ID" sz="2000" i="1" dirty="0"/>
              <a:t>Software review </a:t>
            </a:r>
            <a:r>
              <a:rPr lang="id-ID" sz="2000" dirty="0"/>
              <a:t>adalah cara efektif untuk mencari </a:t>
            </a:r>
            <a:endParaRPr lang="en-US" sz="2000" dirty="0"/>
          </a:p>
          <a:p>
            <a:r>
              <a:rPr lang="id-ID" sz="2000" i="1" dirty="0"/>
              <a:t>Software defect </a:t>
            </a:r>
            <a:r>
              <a:rPr lang="id-ID" sz="2000" dirty="0"/>
              <a:t>daripada tahap pengujian </a:t>
            </a:r>
          </a:p>
          <a:p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4083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Mitos</a:t>
            </a:r>
            <a:r>
              <a:rPr lang="en-US" altLang="ko-KR" dirty="0"/>
              <a:t> </a:t>
            </a:r>
            <a:r>
              <a:rPr lang="en-US" altLang="ko-KR" dirty="0" err="1"/>
              <a:t>Perangkat</a:t>
            </a:r>
            <a:r>
              <a:rPr lang="en-US" altLang="ko-KR" dirty="0"/>
              <a:t> </a:t>
            </a:r>
            <a:r>
              <a:rPr lang="en-US" altLang="ko-KR" dirty="0" err="1"/>
              <a:t>Lunak</a:t>
            </a:r>
            <a:endParaRPr lang="ko-KR" alt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76864" cy="4923175"/>
          </a:xfrm>
        </p:spPr>
        <p:txBody>
          <a:bodyPr/>
          <a:lstStyle/>
          <a:p>
            <a:r>
              <a:rPr lang="id-ID" sz="2000" b="1" dirty="0">
                <a:solidFill>
                  <a:srgbClr val="FF0000"/>
                </a:solidFill>
              </a:rPr>
              <a:t>Berkaitan dengan </a:t>
            </a:r>
            <a:r>
              <a:rPr lang="en-US" sz="2000" b="1" dirty="0" err="1">
                <a:solidFill>
                  <a:srgbClr val="FF0000"/>
                </a:solidFill>
              </a:rPr>
              <a:t>Pengembang</a:t>
            </a:r>
            <a:endParaRPr lang="en-US" sz="2000" b="1" dirty="0">
              <a:solidFill>
                <a:srgbClr val="FF0000"/>
              </a:solidFill>
            </a:endParaRPr>
          </a:p>
          <a:p>
            <a:endParaRPr lang="en-US" sz="2000" b="1" dirty="0"/>
          </a:p>
          <a:p>
            <a:r>
              <a:rPr lang="id-ID" sz="2000" b="1" dirty="0">
                <a:solidFill>
                  <a:srgbClr val="FF0000"/>
                </a:solidFill>
              </a:rPr>
              <a:t>Mitos:</a:t>
            </a:r>
            <a:r>
              <a:rPr lang="id-ID" sz="2000" b="1" dirty="0"/>
              <a:t> </a:t>
            </a:r>
            <a:r>
              <a:rPr lang="id-ID" sz="2000" dirty="0"/>
              <a:t>Faktor penentu suksesnya proyek adalah program yang </a:t>
            </a:r>
            <a:endParaRPr lang="en-US" sz="2000" dirty="0"/>
          </a:p>
          <a:p>
            <a:r>
              <a:rPr lang="id-ID" sz="2000" dirty="0"/>
              <a:t>dapat berjalan </a:t>
            </a:r>
          </a:p>
          <a:p>
            <a:endParaRPr lang="en-US" sz="2000" b="1" dirty="0"/>
          </a:p>
          <a:p>
            <a:r>
              <a:rPr lang="id-ID" sz="2000" b="1" dirty="0">
                <a:solidFill>
                  <a:srgbClr val="FF0000"/>
                </a:solidFill>
              </a:rPr>
              <a:t>Kenyataan:</a:t>
            </a:r>
            <a:r>
              <a:rPr lang="id-ID" sz="2000" b="1" dirty="0"/>
              <a:t> </a:t>
            </a:r>
            <a:r>
              <a:rPr lang="id-ID" sz="2000" dirty="0"/>
              <a:t>Program hanyalah salah satu komponen dari </a:t>
            </a:r>
            <a:endParaRPr lang="en-US" sz="2000" dirty="0"/>
          </a:p>
          <a:p>
            <a:r>
              <a:rPr lang="id-ID" sz="2000" dirty="0"/>
              <a:t>perangkat lunak. Dokumentasi penting sebagai dasar </a:t>
            </a:r>
            <a:endParaRPr lang="en-US" sz="2000" dirty="0"/>
          </a:p>
          <a:p>
            <a:r>
              <a:rPr lang="id-ID" sz="2000" dirty="0"/>
              <a:t>pengembangan yang sukses serta sebagai penunjuk untuk </a:t>
            </a:r>
            <a:endParaRPr lang="en-US" sz="2000" dirty="0"/>
          </a:p>
          <a:p>
            <a:r>
              <a:rPr lang="id-ID" sz="2000" dirty="0"/>
              <a:t>pemeliharaan perangkat lunak </a:t>
            </a:r>
            <a:endParaRPr lang="en-US" sz="2000" b="1" dirty="0">
              <a:solidFill>
                <a:srgbClr val="FF0000"/>
              </a:solidFill>
            </a:endParaRPr>
          </a:p>
          <a:p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1179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0"/>
          </p:nvPr>
        </p:nvSpPr>
        <p:spPr>
          <a:xfrm>
            <a:off x="971600" y="1069514"/>
            <a:ext cx="7776864" cy="4923175"/>
          </a:xfrm>
        </p:spPr>
        <p:txBody>
          <a:bodyPr/>
          <a:lstStyle/>
          <a:p>
            <a:r>
              <a:rPr lang="id-ID" sz="2400" b="1" dirty="0">
                <a:solidFill>
                  <a:srgbClr val="FF0000"/>
                </a:solidFill>
              </a:rPr>
              <a:t>Perbedaan Rekayasa Perangkat Lunak dengan </a:t>
            </a:r>
            <a:endParaRPr lang="en-US" sz="2400" b="1" dirty="0">
              <a:solidFill>
                <a:srgbClr val="FF0000"/>
              </a:solidFill>
            </a:endParaRPr>
          </a:p>
          <a:p>
            <a:r>
              <a:rPr lang="id-ID" sz="2400" b="1" dirty="0">
                <a:solidFill>
                  <a:srgbClr val="FF0000"/>
                </a:solidFill>
              </a:rPr>
              <a:t>Rekayasa Sistem</a:t>
            </a:r>
            <a:endParaRPr lang="en-US" sz="2400" b="1" dirty="0">
              <a:solidFill>
                <a:srgbClr val="FF0000"/>
              </a:solidFill>
            </a:endParaRPr>
          </a:p>
          <a:p>
            <a:endParaRPr lang="en-US" sz="2400" dirty="0"/>
          </a:p>
          <a:p>
            <a:r>
              <a:rPr lang="en-US" sz="2400" dirty="0" err="1"/>
              <a:t>Rekayasa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berkaitan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aspek</a:t>
            </a:r>
            <a:r>
              <a:rPr lang="en-US" sz="2400" dirty="0"/>
              <a:t> </a:t>
            </a:r>
          </a:p>
          <a:p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pembangunan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berbasis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</a:t>
            </a:r>
          </a:p>
          <a:p>
            <a:r>
              <a:rPr lang="en-US" sz="2400" dirty="0" err="1"/>
              <a:t>termasuk</a:t>
            </a:r>
            <a:r>
              <a:rPr lang="en-US" sz="2400" dirty="0"/>
              <a:t> hardware, </a:t>
            </a:r>
            <a:r>
              <a:rPr lang="en-US" sz="2400" dirty="0" err="1"/>
              <a:t>rekayasa</a:t>
            </a:r>
            <a:r>
              <a:rPr lang="en-US" sz="2400" dirty="0"/>
              <a:t> PL 	</a:t>
            </a:r>
            <a:r>
              <a:rPr lang="en-US" sz="2400" dirty="0" err="1"/>
              <a:t>dan</a:t>
            </a:r>
            <a:r>
              <a:rPr lang="en-US" sz="2400" dirty="0"/>
              <a:t> proses. </a:t>
            </a:r>
          </a:p>
          <a:p>
            <a:endParaRPr lang="en-US" sz="2400" dirty="0"/>
          </a:p>
          <a:p>
            <a:r>
              <a:rPr lang="en-US" sz="2400" dirty="0"/>
              <a:t>RPL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rekayasa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yang 	</a:t>
            </a:r>
          </a:p>
          <a:p>
            <a:r>
              <a:rPr lang="en-US" sz="2400" dirty="0" err="1"/>
              <a:t>meliputi</a:t>
            </a:r>
            <a:r>
              <a:rPr lang="en-US" sz="2400" dirty="0"/>
              <a:t> </a:t>
            </a:r>
            <a:r>
              <a:rPr lang="en-US" sz="2400" dirty="0" err="1"/>
              <a:t>pembangunan</a:t>
            </a:r>
            <a:r>
              <a:rPr lang="en-US" sz="2400" dirty="0"/>
              <a:t> PL, </a:t>
            </a:r>
            <a:r>
              <a:rPr lang="en-US" sz="2400" dirty="0" err="1"/>
              <a:t>infrasktruktur</a:t>
            </a:r>
            <a:r>
              <a:rPr lang="en-US" sz="2400" dirty="0"/>
              <a:t>, </a:t>
            </a:r>
            <a:r>
              <a:rPr lang="en-US" sz="2400" dirty="0" err="1"/>
              <a:t>kontrol</a:t>
            </a:r>
            <a:r>
              <a:rPr lang="en-US" sz="2400" dirty="0"/>
              <a:t>, </a:t>
            </a:r>
          </a:p>
          <a:p>
            <a:r>
              <a:rPr lang="en-US" sz="2400" dirty="0" err="1"/>
              <a:t>aplikasi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database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.</a:t>
            </a:r>
          </a:p>
          <a:p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595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</TotalTime>
  <Words>1773</Words>
  <Application>Microsoft Office PowerPoint</Application>
  <PresentationFormat>On-screen Show (4:3)</PresentationFormat>
  <Paragraphs>325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맑은 고딕</vt:lpstr>
      <vt:lpstr>Arial</vt:lpstr>
      <vt:lpstr>Calibri</vt:lpstr>
      <vt:lpstr>Wingdings</vt:lpstr>
      <vt:lpstr>Office Theme</vt:lpstr>
      <vt:lpstr>Custom Design</vt:lpstr>
      <vt:lpstr>PowerPoint Presentation</vt:lpstr>
      <vt:lpstr>Pengertian RPL</vt:lpstr>
      <vt:lpstr>Pengertian RPL</vt:lpstr>
      <vt:lpstr>Pengertian RPL</vt:lpstr>
      <vt:lpstr>Karakteristik Perangkat Lunak</vt:lpstr>
      <vt:lpstr>Karakteristik Perangkat Lunak</vt:lpstr>
      <vt:lpstr>Pengertian RPL</vt:lpstr>
      <vt:lpstr>Pengertian RPL</vt:lpstr>
      <vt:lpstr>Pengertian RPL</vt:lpstr>
      <vt:lpstr>PowerPoint Presentation</vt:lpstr>
      <vt:lpstr>Tujuan RPL</vt:lpstr>
      <vt:lpstr>Tujuan RPL</vt:lpstr>
      <vt:lpstr>Tujuan RPL</vt:lpstr>
      <vt:lpstr>Tujuan RPL</vt:lpstr>
      <vt:lpstr>Tujuan RPL</vt:lpstr>
      <vt:lpstr>PowerPoint Presentation</vt:lpstr>
      <vt:lpstr>Mengapa RPL?</vt:lpstr>
      <vt:lpstr>Masalah-masalah RPL?</vt:lpstr>
      <vt:lpstr>Faktor Pendukung RPL</vt:lpstr>
      <vt:lpstr>Jenis Perangkat Lunak</vt:lpstr>
      <vt:lpstr>Jenis Perangkat Lunak</vt:lpstr>
      <vt:lpstr>Jenis Perangkat Lunak</vt:lpstr>
      <vt:lpstr>Jenis Perangkat Lunak</vt:lpstr>
      <vt:lpstr>Mitos Perangkat Lunak</vt:lpstr>
      <vt:lpstr>Mitos Perangkat Lunak</vt:lpstr>
      <vt:lpstr>Mitos Perangkat Lunak</vt:lpstr>
      <vt:lpstr>Mitos Perangkat Lunak</vt:lpstr>
      <vt:lpstr>Mitos Perangkat Lunak</vt:lpstr>
      <vt:lpstr>Mitos Perangkat Lunak</vt:lpstr>
      <vt:lpstr>Mitos Perangkat Lunak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ning</cp:lastModifiedBy>
  <cp:revision>43</cp:revision>
  <dcterms:created xsi:type="dcterms:W3CDTF">2014-04-01T16:35:38Z</dcterms:created>
  <dcterms:modified xsi:type="dcterms:W3CDTF">2017-09-24T15:51:59Z</dcterms:modified>
</cp:coreProperties>
</file>