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2"/>
  </p:sldMasterIdLst>
  <p:notesMasterIdLst>
    <p:notesMasterId r:id="rId69"/>
  </p:notesMasterIdLst>
  <p:handoutMasterIdLst>
    <p:handoutMasterId r:id="rId70"/>
  </p:handoutMasterIdLst>
  <p:sldIdLst>
    <p:sldId id="256" r:id="rId3"/>
    <p:sldId id="257" r:id="rId4"/>
    <p:sldId id="258" r:id="rId5"/>
    <p:sldId id="259" r:id="rId6"/>
    <p:sldId id="285" r:id="rId7"/>
    <p:sldId id="284" r:id="rId8"/>
    <p:sldId id="283" r:id="rId9"/>
    <p:sldId id="263" r:id="rId10"/>
    <p:sldId id="286" r:id="rId11"/>
    <p:sldId id="327" r:id="rId12"/>
    <p:sldId id="310" r:id="rId13"/>
    <p:sldId id="309" r:id="rId14"/>
    <p:sldId id="308" r:id="rId15"/>
    <p:sldId id="307" r:id="rId16"/>
    <p:sldId id="306" r:id="rId17"/>
    <p:sldId id="305" r:id="rId18"/>
    <p:sldId id="304" r:id="rId19"/>
    <p:sldId id="303" r:id="rId20"/>
    <p:sldId id="302" r:id="rId21"/>
    <p:sldId id="301" r:id="rId22"/>
    <p:sldId id="300" r:id="rId23"/>
    <p:sldId id="299" r:id="rId24"/>
    <p:sldId id="298" r:id="rId25"/>
    <p:sldId id="297" r:id="rId26"/>
    <p:sldId id="296" r:id="rId27"/>
    <p:sldId id="295" r:id="rId28"/>
    <p:sldId id="294" r:id="rId29"/>
    <p:sldId id="293" r:id="rId30"/>
    <p:sldId id="292" r:id="rId31"/>
    <p:sldId id="291" r:id="rId32"/>
    <p:sldId id="290" r:id="rId33"/>
    <p:sldId id="289" r:id="rId34"/>
    <p:sldId id="288" r:id="rId35"/>
    <p:sldId id="287" r:id="rId36"/>
    <p:sldId id="314" r:id="rId37"/>
    <p:sldId id="313" r:id="rId38"/>
    <p:sldId id="312" r:id="rId39"/>
    <p:sldId id="311" r:id="rId40"/>
    <p:sldId id="317" r:id="rId41"/>
    <p:sldId id="316" r:id="rId42"/>
    <p:sldId id="315" r:id="rId43"/>
    <p:sldId id="318" r:id="rId44"/>
    <p:sldId id="321" r:id="rId45"/>
    <p:sldId id="320" r:id="rId46"/>
    <p:sldId id="319" r:id="rId47"/>
    <p:sldId id="325" r:id="rId48"/>
    <p:sldId id="324" r:id="rId49"/>
    <p:sldId id="323" r:id="rId50"/>
    <p:sldId id="322" r:id="rId51"/>
    <p:sldId id="326" r:id="rId52"/>
    <p:sldId id="264" r:id="rId53"/>
    <p:sldId id="328" r:id="rId54"/>
    <p:sldId id="335" r:id="rId55"/>
    <p:sldId id="336" r:id="rId56"/>
    <p:sldId id="354" r:id="rId57"/>
    <p:sldId id="355" r:id="rId58"/>
    <p:sldId id="356" r:id="rId59"/>
    <p:sldId id="357" r:id="rId60"/>
    <p:sldId id="338" r:id="rId61"/>
    <p:sldId id="358" r:id="rId62"/>
    <p:sldId id="342" r:id="rId63"/>
    <p:sldId id="359" r:id="rId64"/>
    <p:sldId id="329" r:id="rId65"/>
    <p:sldId id="330" r:id="rId66"/>
    <p:sldId id="331" r:id="rId67"/>
    <p:sldId id="269" r:id="rId68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200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2880">
          <p15:clr>
            <a:srgbClr val="A4A3A4"/>
          </p15:clr>
        </p15:guide>
        <p15:guide id="5" orient="horz" pos="3216">
          <p15:clr>
            <a:srgbClr val="A4A3A4"/>
          </p15:clr>
        </p15:guide>
        <p15:guide id="6" orient="horz" pos="816">
          <p15:clr>
            <a:srgbClr val="A4A3A4"/>
          </p15:clr>
        </p15:guide>
        <p15:guide id="7" orient="horz" pos="175">
          <p15:clr>
            <a:srgbClr val="A4A3A4"/>
          </p15:clr>
        </p15:guide>
        <p15:guide id="8" pos="3839">
          <p15:clr>
            <a:srgbClr val="A4A3A4"/>
          </p15:clr>
        </p15:guide>
        <p15:guide id="9" pos="959">
          <p15:clr>
            <a:srgbClr val="A4A3A4"/>
          </p15:clr>
        </p15:guide>
        <p15:guide id="10" pos="6719">
          <p15:clr>
            <a:srgbClr val="A4A3A4"/>
          </p15:clr>
        </p15:guide>
        <p15:guide id="11" pos="6143">
          <p15:clr>
            <a:srgbClr val="A4A3A4"/>
          </p15:clr>
        </p15:guide>
        <p15:guide id="12" pos="283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6163" autoAdjust="0"/>
  </p:normalViewPr>
  <p:slideViewPr>
    <p:cSldViewPr>
      <p:cViewPr varScale="1">
        <p:scale>
          <a:sx n="67" d="100"/>
          <a:sy n="67" d="100"/>
        </p:scale>
        <p:origin x="592" y="48"/>
      </p:cViewPr>
      <p:guideLst>
        <p:guide orient="horz" pos="2160"/>
        <p:guide orient="horz" pos="1200"/>
        <p:guide orient="horz" pos="3888"/>
        <p:guide orient="horz" pos="2880"/>
        <p:guide orient="horz" pos="3216"/>
        <p:guide orient="horz" pos="816"/>
        <p:guide orient="horz" pos="175"/>
        <p:guide pos="3839"/>
        <p:guide pos="959"/>
        <p:guide pos="6719"/>
        <p:guide pos="6143"/>
        <p:guide pos="28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2538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9/23/2019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9/23/2019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tx2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8551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8576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5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tx2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4563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6596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0744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9579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9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" name="frame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  <a:solidFill>
            <a:schemeClr val="tx2"/>
          </a:solidFill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5766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" name="frame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  <a:solidFill>
            <a:schemeClr val="tx2"/>
          </a:solidFill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0549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3416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5855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9AFE8FB1-0A7A-443E-AAF7-31D4FA1AA312}" type="datetimeFigureOut">
              <a:rPr lang="en-US" smtClean="0"/>
              <a:pPr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64714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246812" y="975802"/>
            <a:ext cx="4571999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en-US" sz="2400" dirty="0">
                <a:solidFill>
                  <a:schemeClr val="bg1"/>
                </a:solidFill>
              </a:rPr>
              <a:t>INFORMATIKA - UPGRIS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58926" y="4876800"/>
            <a:ext cx="9143999" cy="1066800"/>
          </a:xfrm>
        </p:spPr>
        <p:txBody>
          <a:bodyPr/>
          <a:lstStyle/>
          <a:p>
            <a:r>
              <a:rPr lang="en-US" dirty="0"/>
              <a:t>PERTEMUAN -3 </a:t>
            </a:r>
            <a:r>
              <a:rPr lang="en-US" dirty="0" err="1"/>
              <a:t>dan</a:t>
            </a:r>
            <a:r>
              <a:rPr lang="en-US" dirty="0"/>
              <a:t> -4</a:t>
            </a:r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BASIS </a:t>
            </a:r>
            <a:r>
              <a:rPr lang="en-US" sz="6000" dirty="0"/>
              <a:t>DATA</a:t>
            </a:r>
          </a:p>
        </p:txBody>
      </p:sp>
    </p:spTree>
    <p:extLst>
      <p:ext uri="{BB962C8B-B14F-4D97-AF65-F5344CB8AC3E}">
        <p14:creationId xmlns:p14="http://schemas.microsoft.com/office/powerpoint/2010/main" val="57531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9143999" cy="32004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/>
              <a:t>Mata </a:t>
            </a:r>
            <a:r>
              <a:rPr lang="en-US" sz="2800" dirty="0" err="1"/>
              <a:t>kuliah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membahas</a:t>
            </a:r>
            <a:r>
              <a:rPr lang="en-US" sz="2800" dirty="0"/>
              <a:t> </a:t>
            </a:r>
            <a:r>
              <a:rPr lang="en-US" sz="2800" dirty="0" err="1"/>
              <a:t>mengenai</a:t>
            </a:r>
            <a:r>
              <a:rPr lang="en-US" sz="2800" dirty="0"/>
              <a:t> </a:t>
            </a:r>
            <a:r>
              <a:rPr lang="en-US" sz="2800" dirty="0" err="1"/>
              <a:t>konsep-konsep</a:t>
            </a:r>
            <a:r>
              <a:rPr lang="en-US" sz="2800" dirty="0"/>
              <a:t> fundamental system basis data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manfaatnya</a:t>
            </a:r>
            <a:r>
              <a:rPr lang="en-US" sz="2800" dirty="0"/>
              <a:t> , </a:t>
            </a:r>
            <a:r>
              <a:rPr lang="en-US" sz="2800" dirty="0" err="1"/>
              <a:t>bagaimana</a:t>
            </a:r>
            <a:r>
              <a:rPr lang="en-US" sz="2800" dirty="0"/>
              <a:t> </a:t>
            </a:r>
            <a:r>
              <a:rPr lang="en-US" sz="2800" dirty="0" err="1"/>
              <a:t>mengembangkan</a:t>
            </a:r>
            <a:r>
              <a:rPr lang="en-US" sz="2800" dirty="0"/>
              <a:t> basis data, </a:t>
            </a:r>
            <a:r>
              <a:rPr lang="en-US" sz="2800" dirty="0" err="1"/>
              <a:t>mendesain</a:t>
            </a:r>
            <a:r>
              <a:rPr lang="en-US" sz="2800" dirty="0"/>
              <a:t> basis data yang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, </a:t>
            </a:r>
            <a:r>
              <a:rPr lang="en-US" sz="2800" dirty="0" err="1"/>
              <a:t>merancang</a:t>
            </a:r>
            <a:r>
              <a:rPr lang="en-US" sz="2800" dirty="0"/>
              <a:t> basis data </a:t>
            </a:r>
            <a:r>
              <a:rPr lang="en-US" sz="2800" dirty="0" err="1"/>
              <a:t>dengan</a:t>
            </a:r>
            <a:r>
              <a:rPr lang="en-US" sz="2800" dirty="0"/>
              <a:t> Model Data,  Model ER, Model </a:t>
            </a:r>
            <a:r>
              <a:rPr lang="en-US" sz="2800" dirty="0" err="1"/>
              <a:t>Relasional</a:t>
            </a:r>
            <a:r>
              <a:rPr lang="en-US" sz="2800" dirty="0"/>
              <a:t>, SQL &amp; </a:t>
            </a:r>
            <a:r>
              <a:rPr lang="en-US" sz="2800" dirty="0" err="1"/>
              <a:t>Basisdata</a:t>
            </a:r>
            <a:r>
              <a:rPr lang="en-US" sz="2800" dirty="0"/>
              <a:t> </a:t>
            </a:r>
            <a:r>
              <a:rPr lang="en-US" sz="2800" dirty="0" err="1"/>
              <a:t>Relasional</a:t>
            </a:r>
            <a:r>
              <a:rPr lang="en-US" sz="2800" dirty="0"/>
              <a:t>, </a:t>
            </a:r>
            <a:r>
              <a:rPr lang="en-US" sz="2800" dirty="0" err="1"/>
              <a:t>Desain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 </a:t>
            </a:r>
            <a:r>
              <a:rPr lang="en-US" sz="2800" dirty="0" err="1"/>
              <a:t>Relasional</a:t>
            </a:r>
            <a:r>
              <a:rPr lang="en-US" sz="2800" dirty="0"/>
              <a:t> (</a:t>
            </a:r>
            <a:r>
              <a:rPr lang="en-US" sz="2800" dirty="0" err="1"/>
              <a:t>Normalisasi</a:t>
            </a:r>
            <a:r>
              <a:rPr lang="en-US" sz="2800" dirty="0"/>
              <a:t>), </a:t>
            </a:r>
            <a:r>
              <a:rPr lang="en-US" sz="2800" dirty="0" err="1"/>
              <a:t>Keamanan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Integritas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; </a:t>
            </a:r>
            <a:r>
              <a:rPr lang="en-US" sz="2800" dirty="0" err="1"/>
              <a:t>Arsitektur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; </a:t>
            </a:r>
            <a:r>
              <a:rPr lang="en-US" sz="2800" dirty="0" err="1"/>
              <a:t>Transaksi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,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Pemulihan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Kerusakan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Deskripsi</a:t>
            </a:r>
            <a:r>
              <a:rPr lang="en-US" dirty="0"/>
              <a:t> Mata </a:t>
            </a:r>
            <a:r>
              <a:rPr lang="en-US" dirty="0" err="1"/>
              <a:t>Kuliah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0529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1751012" y="1752600"/>
            <a:ext cx="8458200" cy="45720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2800" dirty="0" err="1"/>
              <a:t>Mampu</a:t>
            </a:r>
            <a:r>
              <a:rPr lang="en-US" sz="2800" dirty="0"/>
              <a:t> </a:t>
            </a:r>
            <a:r>
              <a:rPr lang="en-US" sz="2800" dirty="0" err="1"/>
              <a:t>menjelaskan</a:t>
            </a:r>
            <a:r>
              <a:rPr lang="en-US" sz="2800" dirty="0"/>
              <a:t> </a:t>
            </a:r>
            <a:r>
              <a:rPr lang="en-US" sz="2800" dirty="0" err="1"/>
              <a:t>pengertian</a:t>
            </a:r>
            <a:r>
              <a:rPr lang="en-US" sz="2800" dirty="0"/>
              <a:t> </a:t>
            </a:r>
            <a:r>
              <a:rPr lang="en-US" sz="2800" dirty="0" err="1"/>
              <a:t>tentang</a:t>
            </a:r>
            <a:r>
              <a:rPr lang="en-US" sz="2800" dirty="0"/>
              <a:t>  </a:t>
            </a:r>
            <a:r>
              <a:rPr lang="en-US" sz="2800" dirty="0" err="1"/>
              <a:t>konsep-konsep</a:t>
            </a:r>
            <a:r>
              <a:rPr lang="en-US" sz="2800" dirty="0"/>
              <a:t> fundamental yang </a:t>
            </a:r>
            <a:r>
              <a:rPr lang="en-US" sz="2800" dirty="0" err="1"/>
              <a:t>berkaitan</a:t>
            </a:r>
            <a:r>
              <a:rPr lang="en-US" sz="2800" dirty="0"/>
              <a:t>  </a:t>
            </a:r>
            <a:r>
              <a:rPr lang="en-US" sz="2800" dirty="0" err="1"/>
              <a:t>dengan</a:t>
            </a:r>
            <a:r>
              <a:rPr lang="en-US" sz="2800" dirty="0"/>
              <a:t>  </a:t>
            </a:r>
            <a:r>
              <a:rPr lang="en-US" sz="2800" dirty="0" err="1"/>
              <a:t>desain</a:t>
            </a:r>
            <a:r>
              <a:rPr lang="en-US" sz="2800" dirty="0"/>
              <a:t>,  </a:t>
            </a:r>
            <a:r>
              <a:rPr lang="en-US" sz="2800" dirty="0" err="1"/>
              <a:t>penggunaan</a:t>
            </a:r>
            <a:r>
              <a:rPr lang="en-US" sz="2800" dirty="0"/>
              <a:t>  </a:t>
            </a:r>
            <a:r>
              <a:rPr lang="en-US" sz="2800" dirty="0" err="1"/>
              <a:t>dan</a:t>
            </a:r>
            <a:r>
              <a:rPr lang="en-US" sz="2800" dirty="0"/>
              <a:t>   </a:t>
            </a:r>
            <a:r>
              <a:rPr lang="en-US" sz="2800" dirty="0" err="1"/>
              <a:t>implementasi</a:t>
            </a:r>
            <a:r>
              <a:rPr lang="en-US" sz="2800" dirty="0"/>
              <a:t>  </a:t>
            </a:r>
            <a:r>
              <a:rPr lang="en-US" sz="2800" dirty="0" err="1"/>
              <a:t>sistem</a:t>
            </a:r>
            <a:r>
              <a:rPr lang="en-US" sz="2800" dirty="0"/>
              <a:t> basis  data.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Mampu</a:t>
            </a:r>
            <a:r>
              <a:rPr lang="en-US" sz="2800" dirty="0"/>
              <a:t> </a:t>
            </a:r>
            <a:r>
              <a:rPr lang="en-US" sz="2800" dirty="0" err="1"/>
              <a:t>mendesain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mengimplementasikan</a:t>
            </a:r>
            <a:r>
              <a:rPr lang="en-US" sz="2800" dirty="0"/>
              <a:t> basis data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kebutuhan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dimana</a:t>
            </a:r>
            <a:r>
              <a:rPr lang="en-US" sz="2800" dirty="0"/>
              <a:t>  database  </a:t>
            </a:r>
            <a:r>
              <a:rPr lang="en-US" sz="2800" dirty="0" err="1"/>
              <a:t>merupakan</a:t>
            </a:r>
            <a:r>
              <a:rPr lang="en-US" sz="2800" dirty="0"/>
              <a:t>  </a:t>
            </a:r>
            <a:r>
              <a:rPr lang="en-US" sz="2800" dirty="0" err="1"/>
              <a:t>bagian</a:t>
            </a:r>
            <a:r>
              <a:rPr lang="en-US" sz="2800" dirty="0"/>
              <a:t>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terpisahkan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system </a:t>
            </a:r>
            <a:r>
              <a:rPr lang="en-US" sz="2800" dirty="0" err="1"/>
              <a:t>informasi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/>
              <a:t> </a:t>
            </a:r>
            <a:br>
              <a:rPr lang="en-US" sz="2800" dirty="0"/>
            </a:b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Capaian</a:t>
            </a:r>
            <a:r>
              <a:rPr lang="en-US" dirty="0"/>
              <a:t> Mata </a:t>
            </a:r>
            <a:r>
              <a:rPr lang="en-US" dirty="0" err="1"/>
              <a:t>Kuliah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96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9573" y="1879600"/>
            <a:ext cx="9006840" cy="403860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dirty="0"/>
              <a:t>ANALISIS DATA BASE</a:t>
            </a:r>
          </a:p>
          <a:p>
            <a:pPr lvl="0"/>
            <a:r>
              <a:rPr lang="en-US" dirty="0"/>
              <a:t>MODEL KONSEPTUAL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PERTEMUAN - 3 </a:t>
            </a:r>
          </a:p>
        </p:txBody>
      </p:sp>
    </p:spTree>
    <p:extLst>
      <p:ext uri="{BB962C8B-B14F-4D97-AF65-F5344CB8AC3E}">
        <p14:creationId xmlns:p14="http://schemas.microsoft.com/office/powerpoint/2010/main" val="231553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</a:t>
            </a:r>
          </a:p>
          <a:p>
            <a:r>
              <a:rPr lang="en-US" dirty="0"/>
              <a:t>Proses</a:t>
            </a:r>
          </a:p>
          <a:p>
            <a:r>
              <a:rPr lang="en-US" dirty="0" err="1"/>
              <a:t>Jaringan</a:t>
            </a:r>
            <a:r>
              <a:rPr lang="en-US" dirty="0"/>
              <a:t> </a:t>
            </a:r>
          </a:p>
          <a:p>
            <a:r>
              <a:rPr lang="en-US" dirty="0" err="1"/>
              <a:t>Manusia</a:t>
            </a:r>
            <a:endParaRPr lang="en-US" dirty="0"/>
          </a:p>
          <a:p>
            <a:r>
              <a:rPr lang="en-US" dirty="0" err="1"/>
              <a:t>Peristiwa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</a:t>
            </a:r>
          </a:p>
          <a:p>
            <a:r>
              <a:rPr lang="en-US" dirty="0" err="1"/>
              <a:t>Aturan</a:t>
            </a:r>
            <a:r>
              <a:rPr lang="en-US" dirty="0"/>
              <a:t> </a:t>
            </a:r>
            <a:r>
              <a:rPr lang="en-US" dirty="0" err="1"/>
              <a:t>bisnis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Arsitektur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:</a:t>
            </a:r>
          </a:p>
        </p:txBody>
      </p:sp>
    </p:spTree>
    <p:extLst>
      <p:ext uri="{BB962C8B-B14F-4D97-AF65-F5344CB8AC3E}">
        <p14:creationId xmlns:p14="http://schemas.microsoft.com/office/powerpoint/2010/main" val="361059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Metodologi</a:t>
            </a:r>
            <a:r>
              <a:rPr lang="en-US" dirty="0"/>
              <a:t> </a:t>
            </a:r>
            <a:r>
              <a:rPr lang="en-US" dirty="0" err="1"/>
              <a:t>berorientasi</a:t>
            </a:r>
            <a:r>
              <a:rPr lang="en-US" dirty="0"/>
              <a:t> data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menciptakan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memelihara</a:t>
            </a:r>
            <a:r>
              <a:rPr lang="en-US" dirty="0"/>
              <a:t> system </a:t>
            </a:r>
            <a:r>
              <a:rPr lang="en-US" dirty="0" err="1"/>
              <a:t>informasi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Meliputi</a:t>
            </a:r>
            <a:r>
              <a:rPr lang="en-US" dirty="0"/>
              <a:t> : </a:t>
            </a:r>
          </a:p>
          <a:p>
            <a:pPr marL="0" indent="0">
              <a:buNone/>
            </a:pPr>
            <a:r>
              <a:rPr lang="en-US" dirty="0" err="1"/>
              <a:t>Perencanaan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 err="1"/>
              <a:t>Analisis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Perancangan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 err="1"/>
              <a:t>Implementasi</a:t>
            </a:r>
            <a:r>
              <a:rPr lang="en-US" dirty="0"/>
              <a:t>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Rekayasa</a:t>
            </a:r>
            <a:r>
              <a:rPr lang="en-US" dirty="0"/>
              <a:t> </a:t>
            </a:r>
            <a:r>
              <a:rPr lang="en-US" dirty="0" err="1"/>
              <a:t>Informasi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92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2413" y="1600200"/>
            <a:ext cx="9144000" cy="42672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200" dirty="0" err="1"/>
              <a:t>Pemodelan</a:t>
            </a:r>
            <a:r>
              <a:rPr lang="en-US" sz="2200" dirty="0"/>
              <a:t> </a:t>
            </a:r>
            <a:r>
              <a:rPr lang="en-US" sz="2200" dirty="0" err="1"/>
              <a:t>organisasi</a:t>
            </a:r>
            <a:r>
              <a:rPr lang="en-US" sz="2200" dirty="0"/>
              <a:t> </a:t>
            </a:r>
            <a:r>
              <a:rPr lang="en-US" sz="2200" dirty="0" err="1"/>
              <a:t>perusahaan</a:t>
            </a:r>
            <a:endParaRPr lang="en-US" sz="2200" dirty="0"/>
          </a:p>
          <a:p>
            <a:pPr marL="2921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 err="1"/>
              <a:t>Menghimpun</a:t>
            </a:r>
            <a:r>
              <a:rPr lang="en-US" sz="2200" dirty="0"/>
              <a:t> </a:t>
            </a:r>
            <a:r>
              <a:rPr lang="en-US" sz="2200" dirty="0" err="1"/>
              <a:t>kandungan</a:t>
            </a:r>
            <a:r>
              <a:rPr lang="en-US" sz="2200" dirty="0"/>
              <a:t> </a:t>
            </a:r>
            <a:r>
              <a:rPr lang="en-US" sz="2200" dirty="0" err="1"/>
              <a:t>umum</a:t>
            </a:r>
            <a:r>
              <a:rPr lang="en-US" sz="2200" dirty="0"/>
              <a:t> basis data </a:t>
            </a:r>
            <a:r>
              <a:rPr lang="en-US" sz="2200" dirty="0" err="1"/>
              <a:t>perusahaan</a:t>
            </a:r>
            <a:endParaRPr lang="en-US" sz="22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200" dirty="0" err="1"/>
              <a:t>Pemodelan</a:t>
            </a:r>
            <a:r>
              <a:rPr lang="en-US" sz="2200" dirty="0"/>
              <a:t> </a:t>
            </a:r>
            <a:r>
              <a:rPr lang="en-US" sz="2200" dirty="0" err="1"/>
              <a:t>Konseptual</a:t>
            </a:r>
            <a:r>
              <a:rPr lang="en-US" sz="2200" dirty="0"/>
              <a:t> </a:t>
            </a:r>
          </a:p>
          <a:p>
            <a:pPr marL="3429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 err="1"/>
              <a:t>Melakukan</a:t>
            </a:r>
            <a:r>
              <a:rPr lang="en-US" sz="2200" dirty="0"/>
              <a:t> </a:t>
            </a:r>
            <a:r>
              <a:rPr lang="en-US" sz="2200" dirty="0" err="1"/>
              <a:t>analisis</a:t>
            </a:r>
            <a:r>
              <a:rPr lang="en-US" sz="2200" dirty="0"/>
              <a:t> </a:t>
            </a:r>
            <a:r>
              <a:rPr lang="en-US" sz="2200" dirty="0" err="1"/>
              <a:t>kebutuhan</a:t>
            </a:r>
            <a:r>
              <a:rPr lang="en-US" sz="2200" dirty="0"/>
              <a:t> data </a:t>
            </a:r>
            <a:r>
              <a:rPr lang="en-US" sz="2200" dirty="0" err="1"/>
              <a:t>secara</a:t>
            </a:r>
            <a:r>
              <a:rPr lang="en-US" sz="2200" dirty="0"/>
              <a:t> </a:t>
            </a:r>
            <a:r>
              <a:rPr lang="en-US" sz="2200" dirty="0" err="1"/>
              <a:t>keseluruhan</a:t>
            </a:r>
            <a:r>
              <a:rPr lang="en-US" sz="2200" dirty="0"/>
              <a:t> </a:t>
            </a:r>
            <a:r>
              <a:rPr lang="en-US" sz="2200" dirty="0" err="1"/>
              <a:t>untuk</a:t>
            </a:r>
            <a:r>
              <a:rPr lang="en-US" sz="2200" dirty="0"/>
              <a:t> system </a:t>
            </a:r>
            <a:r>
              <a:rPr lang="en-US" sz="2200" dirty="0" err="1"/>
              <a:t>indformasi</a:t>
            </a:r>
            <a:r>
              <a:rPr lang="en-US" sz="2200" dirty="0"/>
              <a:t> yang </a:t>
            </a:r>
            <a:r>
              <a:rPr lang="en-US" sz="2200" dirty="0" err="1"/>
              <a:t>diusulkan</a:t>
            </a:r>
            <a:endParaRPr lang="en-US" sz="2200" dirty="0"/>
          </a:p>
          <a:p>
            <a:pPr marL="3429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 err="1"/>
              <a:t>Melakukan</a:t>
            </a:r>
            <a:r>
              <a:rPr lang="en-US" sz="2200" dirty="0"/>
              <a:t>  </a:t>
            </a:r>
            <a:r>
              <a:rPr lang="en-US" sz="2200" dirty="0" err="1"/>
              <a:t>tahap</a:t>
            </a:r>
            <a:r>
              <a:rPr lang="en-US" sz="2200" dirty="0"/>
              <a:t> </a:t>
            </a:r>
            <a:r>
              <a:rPr lang="en-US" sz="2200" dirty="0" err="1"/>
              <a:t>inisiasi</a:t>
            </a:r>
            <a:r>
              <a:rPr lang="en-US" sz="2200" dirty="0"/>
              <a:t> </a:t>
            </a:r>
            <a:r>
              <a:rPr lang="en-US" sz="2200" dirty="0" err="1"/>
              <a:t>proyek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menggambarkan</a:t>
            </a:r>
            <a:r>
              <a:rPr lang="en-US" sz="2200" dirty="0"/>
              <a:t> data-data yang </a:t>
            </a:r>
            <a:r>
              <a:rPr lang="en-US" sz="2200" dirty="0" err="1"/>
              <a:t>tercakup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proyek</a:t>
            </a:r>
            <a:r>
              <a:rPr lang="en-US" sz="22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200" dirty="0" err="1"/>
              <a:t>Perancangan</a:t>
            </a:r>
            <a:r>
              <a:rPr lang="en-US" sz="2200" dirty="0"/>
              <a:t> Basis data </a:t>
            </a:r>
            <a:r>
              <a:rPr lang="en-US" sz="2200" dirty="0" err="1"/>
              <a:t>secara</a:t>
            </a:r>
            <a:r>
              <a:rPr lang="en-US" sz="2200" dirty="0"/>
              <a:t> </a:t>
            </a:r>
            <a:r>
              <a:rPr lang="en-US" sz="2200" dirty="0" err="1"/>
              <a:t>logika</a:t>
            </a:r>
            <a:endParaRPr lang="en-US" sz="22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200" dirty="0" err="1"/>
              <a:t>Perrancangan</a:t>
            </a:r>
            <a:r>
              <a:rPr lang="en-US" sz="2200" dirty="0"/>
              <a:t> basis data </a:t>
            </a:r>
            <a:r>
              <a:rPr lang="en-US" sz="2200" dirty="0" err="1"/>
              <a:t>secara</a:t>
            </a:r>
            <a:r>
              <a:rPr lang="en-US" sz="2200" dirty="0"/>
              <a:t> </a:t>
            </a:r>
            <a:r>
              <a:rPr lang="en-US" sz="2200" dirty="0" err="1"/>
              <a:t>fisik</a:t>
            </a:r>
            <a:endParaRPr lang="en-US" sz="22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22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22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22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22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/>
              <a:t>	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08125" y="457200"/>
            <a:ext cx="9143998" cy="639762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Pengembangan</a:t>
            </a:r>
            <a:r>
              <a:rPr lang="en-US" dirty="0"/>
              <a:t> Basis Data</a:t>
            </a:r>
          </a:p>
        </p:txBody>
      </p:sp>
    </p:spTree>
    <p:extLst>
      <p:ext uri="{BB962C8B-B14F-4D97-AF65-F5344CB8AC3E}">
        <p14:creationId xmlns:p14="http://schemas.microsoft.com/office/powerpoint/2010/main" val="347988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Entity-Relationship Model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Entity Sets</a:t>
            </a:r>
          </a:p>
          <a:p>
            <a:r>
              <a:rPr lang="en-US" dirty="0"/>
              <a:t>Relationship Sets</a:t>
            </a:r>
          </a:p>
          <a:p>
            <a:r>
              <a:rPr lang="en-US" dirty="0"/>
              <a:t>Design Issues </a:t>
            </a:r>
          </a:p>
          <a:p>
            <a:r>
              <a:rPr lang="en-US" dirty="0"/>
              <a:t>Mapping Constraints </a:t>
            </a:r>
          </a:p>
          <a:p>
            <a:r>
              <a:rPr lang="en-US" dirty="0"/>
              <a:t>Keys</a:t>
            </a:r>
          </a:p>
          <a:p>
            <a:r>
              <a:rPr lang="en-US" dirty="0"/>
              <a:t>E-R Diagram</a:t>
            </a:r>
          </a:p>
          <a:p>
            <a:r>
              <a:rPr lang="en-US" dirty="0"/>
              <a:t>Extended E-R Features</a:t>
            </a:r>
          </a:p>
          <a:p>
            <a:r>
              <a:rPr lang="en-US" dirty="0"/>
              <a:t>Design of an E-R Database Schema</a:t>
            </a:r>
          </a:p>
          <a:p>
            <a:r>
              <a:rPr lang="en-US" dirty="0"/>
              <a:t>Reduction of an E-R Schema to Tables</a:t>
            </a:r>
          </a:p>
        </p:txBody>
      </p:sp>
    </p:spTree>
    <p:extLst>
      <p:ext uri="{BB962C8B-B14F-4D97-AF65-F5344CB8AC3E}">
        <p14:creationId xmlns:p14="http://schemas.microsoft.com/office/powerpoint/2010/main" val="27245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Entity Sets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i="1" dirty="0"/>
              <a:t>database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dimodelkan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:</a:t>
            </a:r>
          </a:p>
          <a:p>
            <a:pPr lvl="1"/>
            <a:r>
              <a:rPr lang="en-US" dirty="0" err="1"/>
              <a:t>Sekumpulan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,</a:t>
            </a:r>
          </a:p>
          <a:p>
            <a:pPr lvl="1"/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antar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.</a:t>
            </a:r>
          </a:p>
          <a:p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FFFF00"/>
                </a:solidFill>
              </a:rPr>
              <a:t>entitas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nyata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dibedakan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obyek</a:t>
            </a:r>
            <a:r>
              <a:rPr lang="en-US" dirty="0"/>
              <a:t> yang lain.</a:t>
            </a:r>
          </a:p>
          <a:p>
            <a:pPr>
              <a:buFont typeface="Monotype Sorts" pitchFamily="2" charset="2"/>
              <a:buNone/>
            </a:pPr>
            <a:r>
              <a:rPr lang="en-US" dirty="0"/>
              <a:t>		</a:t>
            </a:r>
            <a:r>
              <a:rPr lang="en-US" dirty="0" err="1"/>
              <a:t>Contoh</a:t>
            </a:r>
            <a:r>
              <a:rPr lang="en-US" dirty="0"/>
              <a:t> :  </a:t>
            </a:r>
            <a:r>
              <a:rPr lang="en-US" dirty="0" err="1"/>
              <a:t>manusia</a:t>
            </a:r>
            <a:r>
              <a:rPr lang="en-US" dirty="0"/>
              <a:t>, </a:t>
            </a:r>
            <a:r>
              <a:rPr lang="en-US" dirty="0" err="1"/>
              <a:t>perusahaan</a:t>
            </a:r>
            <a:r>
              <a:rPr lang="en-US" dirty="0"/>
              <a:t>, </a:t>
            </a:r>
            <a:r>
              <a:rPr lang="en-US" dirty="0" err="1"/>
              <a:t>tumbuhan</a:t>
            </a:r>
            <a:endParaRPr lang="en-US" dirty="0"/>
          </a:p>
          <a:p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i="1" dirty="0" err="1"/>
              <a:t>atribut</a:t>
            </a:r>
            <a:br>
              <a:rPr lang="en-US" i="1" dirty="0"/>
            </a:br>
            <a:r>
              <a:rPr lang="en-US" i="1" dirty="0"/>
              <a:t>	</a:t>
            </a:r>
            <a:r>
              <a:rPr lang="en-US" dirty="0" err="1"/>
              <a:t>Contoh</a:t>
            </a:r>
            <a:r>
              <a:rPr lang="en-US" dirty="0"/>
              <a:t> :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i="1" dirty="0" err="1"/>
              <a:t>nama</a:t>
            </a:r>
            <a:r>
              <a:rPr lang="en-US" i="1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 err="1"/>
              <a:t>alamat</a:t>
            </a:r>
            <a:endParaRPr lang="en-US" i="1" dirty="0"/>
          </a:p>
          <a:p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i="1" dirty="0">
                <a:solidFill>
                  <a:srgbClr val="FFFF00"/>
                </a:solidFill>
              </a:rPr>
              <a:t>entity set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sekumpulan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sejenis</a:t>
            </a:r>
            <a:r>
              <a:rPr lang="en-US" dirty="0"/>
              <a:t> yang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properti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.</a:t>
            </a:r>
          </a:p>
          <a:p>
            <a:pPr>
              <a:buFont typeface="Monotype Sorts" pitchFamily="2" charset="2"/>
              <a:buNone/>
            </a:pPr>
            <a:r>
              <a:rPr lang="en-US" dirty="0"/>
              <a:t>		</a:t>
            </a:r>
            <a:r>
              <a:rPr lang="en-US" dirty="0" err="1"/>
              <a:t>Contoh</a:t>
            </a:r>
            <a:r>
              <a:rPr lang="en-US" dirty="0"/>
              <a:t> : </a:t>
            </a:r>
            <a:r>
              <a:rPr lang="en-US" dirty="0" err="1"/>
              <a:t>sekelompok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, </a:t>
            </a:r>
            <a:r>
              <a:rPr lang="en-US" dirty="0" err="1"/>
              <a:t>sekelompok</a:t>
            </a:r>
            <a:r>
              <a:rPr lang="en-US" dirty="0"/>
              <a:t> </a:t>
            </a:r>
            <a:r>
              <a:rPr lang="en-US" dirty="0" err="1"/>
              <a:t>perusahaan</a:t>
            </a:r>
            <a:r>
              <a:rPr lang="en-US" dirty="0"/>
              <a:t>, </a:t>
            </a:r>
            <a:r>
              <a:rPr lang="en-US" dirty="0" err="1"/>
              <a:t>pepohonan</a:t>
            </a:r>
            <a:r>
              <a:rPr lang="en-US" dirty="0"/>
              <a:t>, </a:t>
            </a:r>
            <a:r>
              <a:rPr lang="en-US" dirty="0" err="1"/>
              <a:t>kumpulan</a:t>
            </a:r>
            <a:r>
              <a:rPr lang="en-US" dirty="0"/>
              <a:t> </a:t>
            </a:r>
            <a:r>
              <a:rPr lang="en-US" dirty="0" err="1"/>
              <a:t>hari</a:t>
            </a:r>
            <a:r>
              <a:rPr lang="en-US" dirty="0"/>
              <a:t> </a:t>
            </a:r>
            <a:r>
              <a:rPr lang="en-US" dirty="0" err="1"/>
              <a:t>libur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985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</a:p>
          <a:p>
            <a:r>
              <a:rPr lang="en-US" dirty="0"/>
              <a:t>Orang : </a:t>
            </a:r>
            <a:r>
              <a:rPr lang="en-US" dirty="0" err="1"/>
              <a:t>Pegawai</a:t>
            </a:r>
            <a:r>
              <a:rPr lang="en-US" dirty="0"/>
              <a:t> , </a:t>
            </a:r>
            <a:r>
              <a:rPr lang="en-US" dirty="0" err="1"/>
              <a:t>Mahasiswa</a:t>
            </a:r>
            <a:r>
              <a:rPr lang="en-US" dirty="0"/>
              <a:t>, </a:t>
            </a:r>
            <a:r>
              <a:rPr lang="en-US" dirty="0" err="1"/>
              <a:t>Dosen</a:t>
            </a:r>
            <a:r>
              <a:rPr lang="en-US" dirty="0"/>
              <a:t>, </a:t>
            </a:r>
            <a:r>
              <a:rPr lang="en-US" dirty="0" err="1"/>
              <a:t>Pasien</a:t>
            </a:r>
            <a:endParaRPr lang="en-US" dirty="0"/>
          </a:p>
          <a:p>
            <a:r>
              <a:rPr lang="en-US" dirty="0" err="1"/>
              <a:t>Tempat</a:t>
            </a:r>
            <a:r>
              <a:rPr lang="en-US" dirty="0"/>
              <a:t> : </a:t>
            </a:r>
            <a:r>
              <a:rPr lang="en-US" dirty="0" err="1"/>
              <a:t>Toko</a:t>
            </a:r>
            <a:r>
              <a:rPr lang="en-US" dirty="0"/>
              <a:t>, </a:t>
            </a:r>
            <a:r>
              <a:rPr lang="en-US" dirty="0" err="1"/>
              <a:t>Gudang</a:t>
            </a:r>
            <a:r>
              <a:rPr lang="en-US" dirty="0"/>
              <a:t>, </a:t>
            </a:r>
            <a:r>
              <a:rPr lang="en-US" dirty="0" err="1"/>
              <a:t>Universitas</a:t>
            </a:r>
            <a:r>
              <a:rPr lang="en-US" dirty="0"/>
              <a:t> </a:t>
            </a:r>
          </a:p>
          <a:p>
            <a:r>
              <a:rPr lang="en-US" dirty="0" err="1"/>
              <a:t>Objek</a:t>
            </a:r>
            <a:r>
              <a:rPr lang="en-US" dirty="0"/>
              <a:t> : </a:t>
            </a:r>
            <a:r>
              <a:rPr lang="en-US" dirty="0" err="1"/>
              <a:t>Mesin</a:t>
            </a:r>
            <a:r>
              <a:rPr lang="en-US" dirty="0"/>
              <a:t>, </a:t>
            </a:r>
            <a:r>
              <a:rPr lang="en-US" dirty="0" err="1"/>
              <a:t>Gedung</a:t>
            </a:r>
            <a:r>
              <a:rPr lang="en-US" dirty="0"/>
              <a:t>, Mobil </a:t>
            </a:r>
          </a:p>
          <a:p>
            <a:r>
              <a:rPr lang="en-US" dirty="0" err="1"/>
              <a:t>Kejadian</a:t>
            </a:r>
            <a:r>
              <a:rPr lang="en-US" dirty="0"/>
              <a:t> : </a:t>
            </a:r>
            <a:r>
              <a:rPr lang="en-US" dirty="0" err="1"/>
              <a:t>Penjualan</a:t>
            </a:r>
            <a:r>
              <a:rPr lang="en-US" dirty="0"/>
              <a:t> , </a:t>
            </a:r>
            <a:r>
              <a:rPr lang="en-US" dirty="0" err="1"/>
              <a:t>registrasi</a:t>
            </a:r>
            <a:r>
              <a:rPr lang="en-US" dirty="0"/>
              <a:t> </a:t>
            </a:r>
          </a:p>
          <a:p>
            <a:r>
              <a:rPr lang="en-US" dirty="0" err="1"/>
              <a:t>Konsep</a:t>
            </a:r>
            <a:r>
              <a:rPr lang="en-US" dirty="0"/>
              <a:t> : </a:t>
            </a:r>
            <a:r>
              <a:rPr lang="en-US" dirty="0" err="1"/>
              <a:t>Rekening</a:t>
            </a:r>
            <a:r>
              <a:rPr lang="en-US" dirty="0"/>
              <a:t>, </a:t>
            </a:r>
            <a:r>
              <a:rPr lang="en-US" dirty="0" err="1"/>
              <a:t>Kursus</a:t>
            </a:r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29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Entity Sets </a:t>
            </a:r>
            <a:r>
              <a:rPr lang="en-US" i="1" dirty="0"/>
              <a:t>customer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pinjaman</a:t>
            </a:r>
            <a:endParaRPr lang="en-US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446212" y="1524000"/>
            <a:ext cx="7092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r>
              <a:rPr lang="en-US">
                <a:solidFill>
                  <a:srgbClr val="FFFF00"/>
                </a:solidFill>
              </a:rPr>
              <a:t>customer-id   customer-  customer-  customer-           loan-    amount</a:t>
            </a:r>
            <a:br>
              <a:rPr lang="en-US">
                <a:solidFill>
                  <a:srgbClr val="FFFF00"/>
                </a:solidFill>
              </a:rPr>
            </a:br>
            <a:r>
              <a:rPr lang="en-US">
                <a:solidFill>
                  <a:srgbClr val="FFFF00"/>
                </a:solidFill>
              </a:rPr>
              <a:t>                          name     street         city                    number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" t="7512" r="1233" b="9859"/>
          <a:stretch>
            <a:fillRect/>
          </a:stretch>
        </p:blipFill>
        <p:spPr bwMode="auto">
          <a:xfrm>
            <a:off x="1370012" y="2336800"/>
            <a:ext cx="7023100" cy="44704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5588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065212" y="277813"/>
            <a:ext cx="8077200" cy="609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dirty="0" err="1"/>
              <a:t>Atribut</a:t>
            </a:r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12812" y="1219200"/>
            <a:ext cx="10668000" cy="4927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err="1"/>
              <a:t>Sebuah</a:t>
            </a:r>
            <a:r>
              <a:rPr lang="en-US" sz="1600" dirty="0"/>
              <a:t> </a:t>
            </a:r>
            <a:r>
              <a:rPr lang="en-US" sz="1600" dirty="0" err="1"/>
              <a:t>entitas</a:t>
            </a:r>
            <a:r>
              <a:rPr lang="en-US" sz="1600" dirty="0"/>
              <a:t> </a:t>
            </a:r>
            <a:r>
              <a:rPr lang="en-US" sz="1600" dirty="0" err="1"/>
              <a:t>diketahui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atribut</a:t>
            </a:r>
            <a:r>
              <a:rPr lang="en-US" sz="1600" dirty="0"/>
              <a:t> yang </a:t>
            </a:r>
            <a:r>
              <a:rPr lang="en-US" sz="1600" dirty="0" err="1"/>
              <a:t>dimilikinya</a:t>
            </a:r>
            <a:r>
              <a:rPr lang="en-US" sz="1600" dirty="0"/>
              <a:t>,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atribut</a:t>
            </a:r>
            <a:r>
              <a:rPr lang="en-US" sz="1600" dirty="0"/>
              <a:t> yang </a:t>
            </a:r>
            <a:r>
              <a:rPr lang="en-US" sz="1600" dirty="0" err="1"/>
              <a:t>sama</a:t>
            </a:r>
            <a:r>
              <a:rPr lang="en-US" sz="1600" dirty="0"/>
              <a:t> </a:t>
            </a:r>
            <a:r>
              <a:rPr lang="en-US" sz="1600" dirty="0" err="1"/>
              <a:t>juga</a:t>
            </a:r>
            <a:r>
              <a:rPr lang="en-US" sz="1600" dirty="0"/>
              <a:t> </a:t>
            </a:r>
            <a:r>
              <a:rPr lang="en-US" sz="1600" dirty="0" err="1"/>
              <a:t>dimiliki</a:t>
            </a:r>
            <a:r>
              <a:rPr lang="en-US" sz="1600" dirty="0"/>
              <a:t> </a:t>
            </a:r>
            <a:r>
              <a:rPr lang="en-US" sz="1600" dirty="0" err="1"/>
              <a:t>oleh</a:t>
            </a:r>
            <a:r>
              <a:rPr lang="en-US" sz="1600" dirty="0"/>
              <a:t> </a:t>
            </a:r>
            <a:r>
              <a:rPr lang="en-US" sz="1600" dirty="0" err="1"/>
              <a:t>setiap</a:t>
            </a:r>
            <a:r>
              <a:rPr lang="en-US" sz="1600" dirty="0"/>
              <a:t> </a:t>
            </a:r>
            <a:r>
              <a:rPr lang="en-US" sz="1600" dirty="0" err="1"/>
              <a:t>anggota</a:t>
            </a:r>
            <a:r>
              <a:rPr lang="en-US" sz="1600" dirty="0"/>
              <a:t> </a:t>
            </a:r>
            <a:r>
              <a:rPr lang="en-US" sz="1600" dirty="0" err="1"/>
              <a:t>entitas</a:t>
            </a:r>
            <a:r>
              <a:rPr lang="en-US" sz="1600" dirty="0"/>
              <a:t>. </a:t>
            </a:r>
            <a:r>
              <a:rPr lang="en-US" sz="1600" dirty="0" err="1"/>
              <a:t>Karakteristik</a:t>
            </a:r>
            <a:r>
              <a:rPr lang="en-US" sz="1600" dirty="0"/>
              <a:t> yang </a:t>
            </a:r>
            <a:r>
              <a:rPr lang="en-US" sz="1600" dirty="0" err="1"/>
              <a:t>terdapat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setiap</a:t>
            </a:r>
            <a:r>
              <a:rPr lang="en-US" sz="1600" dirty="0"/>
              <a:t> </a:t>
            </a:r>
            <a:r>
              <a:rPr lang="en-US" sz="1600" dirty="0" err="1"/>
              <a:t>entitas</a:t>
            </a:r>
            <a:r>
              <a:rPr lang="en-US" sz="1600" dirty="0"/>
              <a:t>.</a:t>
            </a:r>
          </a:p>
          <a:p>
            <a:r>
              <a:rPr lang="en-US" sz="1600" dirty="0" err="1"/>
              <a:t>Dinyatakan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kata </a:t>
            </a:r>
            <a:r>
              <a:rPr lang="en-US" sz="1600" dirty="0" err="1"/>
              <a:t>benda</a:t>
            </a:r>
            <a:r>
              <a:rPr lang="en-US" sz="1600" dirty="0"/>
              <a:t>, </a:t>
            </a:r>
            <a:r>
              <a:rPr lang="en-US" sz="1600" dirty="0" err="1"/>
              <a:t>karakter</a:t>
            </a:r>
            <a:r>
              <a:rPr lang="en-US" sz="1600" dirty="0"/>
              <a:t> </a:t>
            </a:r>
            <a:r>
              <a:rPr lang="en-US" sz="1600" dirty="0" err="1"/>
              <a:t>pertama</a:t>
            </a:r>
            <a:r>
              <a:rPr lang="en-US" sz="1600" dirty="0"/>
              <a:t> Capital </a:t>
            </a:r>
            <a:r>
              <a:rPr lang="en-US" sz="1600" dirty="0" err="1"/>
              <a:t>setelahnya</a:t>
            </a:r>
            <a:r>
              <a:rPr lang="en-US" sz="1600" dirty="0"/>
              <a:t> </a:t>
            </a:r>
            <a:r>
              <a:rPr lang="en-US" sz="1600" dirty="0" err="1"/>
              <a:t>huruf</a:t>
            </a:r>
            <a:r>
              <a:rPr lang="en-US" sz="1600" dirty="0"/>
              <a:t> </a:t>
            </a:r>
            <a:r>
              <a:rPr lang="en-US" sz="1600" dirty="0" err="1"/>
              <a:t>kecil</a:t>
            </a:r>
            <a:r>
              <a:rPr lang="en-US" sz="1600" dirty="0"/>
              <a:t>  , </a:t>
            </a:r>
            <a:r>
              <a:rPr lang="en-US" sz="1600" dirty="0" err="1"/>
              <a:t>dihubungkan</a:t>
            </a:r>
            <a:r>
              <a:rPr lang="en-US" sz="1600" dirty="0"/>
              <a:t> </a:t>
            </a:r>
            <a:r>
              <a:rPr lang="en-US" sz="1600" dirty="0" err="1"/>
              <a:t>tanda</a:t>
            </a:r>
            <a:r>
              <a:rPr lang="en-US" sz="1600" dirty="0"/>
              <a:t> ( _)  </a:t>
            </a:r>
            <a:r>
              <a:rPr lang="en-US" sz="1600" dirty="0" err="1"/>
              <a:t>bila</a:t>
            </a:r>
            <a:r>
              <a:rPr lang="en-US" sz="1600" dirty="0"/>
              <a:t> </a:t>
            </a:r>
            <a:r>
              <a:rPr lang="en-US" sz="1600" dirty="0" err="1"/>
              <a:t>terdiri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2 kata (Hoffer, 2005).</a:t>
            </a:r>
          </a:p>
          <a:p>
            <a:pPr>
              <a:buFont typeface="Monotype Sorts" pitchFamily="2" charset="2"/>
              <a:buNone/>
            </a:pPr>
            <a:r>
              <a:rPr lang="en-US" sz="1600" dirty="0"/>
              <a:t>	</a:t>
            </a:r>
            <a:r>
              <a:rPr lang="en-US" sz="1600" dirty="0" err="1"/>
              <a:t>Contoh</a:t>
            </a:r>
            <a:r>
              <a:rPr lang="en-US" sz="1600" dirty="0"/>
              <a:t> : </a:t>
            </a:r>
          </a:p>
          <a:p>
            <a:pPr>
              <a:buFont typeface="Monotype Sorts" pitchFamily="2" charset="2"/>
              <a:buNone/>
            </a:pPr>
            <a:r>
              <a:rPr lang="en-US" sz="1600" dirty="0"/>
              <a:t>	</a:t>
            </a:r>
            <a:r>
              <a:rPr lang="en-US" sz="1600" i="1" dirty="0"/>
              <a:t>customer = (customer-id, customer-name,  customer-street, customer-city)</a:t>
            </a:r>
            <a:br>
              <a:rPr lang="en-US" sz="1600" i="1" dirty="0"/>
            </a:br>
            <a:r>
              <a:rPr lang="en-US" sz="1600" i="1" dirty="0"/>
              <a:t>	loan = (loan-number, amount)</a:t>
            </a:r>
          </a:p>
          <a:p>
            <a:r>
              <a:rPr lang="en-US" sz="1600" i="1" dirty="0">
                <a:solidFill>
                  <a:srgbClr val="FFFF00"/>
                </a:solidFill>
              </a:rPr>
              <a:t>Domain</a:t>
            </a:r>
            <a:r>
              <a:rPr lang="en-US" sz="1600" dirty="0"/>
              <a:t> – </a:t>
            </a:r>
            <a:r>
              <a:rPr lang="en-US" sz="1600" dirty="0" err="1"/>
              <a:t>sekumpulan</a:t>
            </a:r>
            <a:r>
              <a:rPr lang="en-US" sz="1600" dirty="0"/>
              <a:t> </a:t>
            </a:r>
            <a:r>
              <a:rPr lang="en-US" sz="1600" dirty="0" err="1"/>
              <a:t>nilai</a:t>
            </a:r>
            <a:r>
              <a:rPr lang="en-US" sz="1600" dirty="0"/>
              <a:t> yang </a:t>
            </a:r>
            <a:r>
              <a:rPr lang="en-US" sz="1600" dirty="0" err="1"/>
              <a:t>diperkenankan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atribut</a:t>
            </a:r>
            <a:r>
              <a:rPr lang="en-US" sz="1600" dirty="0"/>
              <a:t> </a:t>
            </a:r>
          </a:p>
          <a:p>
            <a:r>
              <a:rPr lang="en-US" sz="1600" b="1" dirty="0" err="1">
                <a:solidFill>
                  <a:srgbClr val="FFFF00"/>
                </a:solidFill>
              </a:rPr>
              <a:t>Jenis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  <a:r>
              <a:rPr lang="en-US" sz="1600" b="1" dirty="0" err="1">
                <a:solidFill>
                  <a:srgbClr val="FFFF00"/>
                </a:solidFill>
              </a:rPr>
              <a:t>atribut</a:t>
            </a:r>
            <a:r>
              <a:rPr lang="en-US" sz="1600" b="1" dirty="0">
                <a:solidFill>
                  <a:srgbClr val="FFFF00"/>
                </a:solidFill>
              </a:rPr>
              <a:t>:</a:t>
            </a:r>
          </a:p>
          <a:p>
            <a:pPr lvl="1"/>
            <a:r>
              <a:rPr lang="en-US" sz="1600" b="1" i="1" dirty="0" err="1">
                <a:solidFill>
                  <a:srgbClr val="FFFF00"/>
                </a:solidFill>
              </a:rPr>
              <a:t>Sederhana</a:t>
            </a:r>
            <a:r>
              <a:rPr lang="en-US" sz="1600" b="1" dirty="0">
                <a:solidFill>
                  <a:srgbClr val="FFFF00"/>
                </a:solidFill>
              </a:rPr>
              <a:t> , </a:t>
            </a:r>
            <a:r>
              <a:rPr lang="en-US" sz="1600" b="1" dirty="0" err="1">
                <a:solidFill>
                  <a:srgbClr val="FFFF00"/>
                </a:solidFill>
              </a:rPr>
              <a:t>atribut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  <a:r>
              <a:rPr lang="en-US" sz="1600" b="1" dirty="0" err="1">
                <a:solidFill>
                  <a:srgbClr val="FFFF00"/>
                </a:solidFill>
              </a:rPr>
              <a:t>komposit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</a:p>
          <a:p>
            <a:pPr marL="274320" lvl="1" indent="0">
              <a:buNone/>
            </a:pPr>
            <a:r>
              <a:rPr lang="en-US" sz="1600" b="1" dirty="0">
                <a:solidFill>
                  <a:srgbClr val="FFFF00"/>
                </a:solidFill>
              </a:rPr>
              <a:t>	</a:t>
            </a:r>
            <a:r>
              <a:rPr lang="en-US" sz="1600" b="1" dirty="0" err="1">
                <a:solidFill>
                  <a:srgbClr val="FFFF00"/>
                </a:solidFill>
              </a:rPr>
              <a:t>misalnya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  <a:r>
              <a:rPr lang="en-US" sz="1600" b="1" dirty="0" err="1">
                <a:solidFill>
                  <a:srgbClr val="FFFF00"/>
                </a:solidFill>
              </a:rPr>
              <a:t>alamat</a:t>
            </a:r>
            <a:r>
              <a:rPr lang="en-US" sz="1600" b="1" dirty="0">
                <a:solidFill>
                  <a:srgbClr val="FFFF00"/>
                </a:solidFill>
              </a:rPr>
              <a:t>.</a:t>
            </a:r>
          </a:p>
          <a:p>
            <a:pPr lvl="1"/>
            <a:r>
              <a:rPr lang="en-US" sz="1600" b="1" i="1" dirty="0" err="1">
                <a:solidFill>
                  <a:srgbClr val="FFFF00"/>
                </a:solidFill>
              </a:rPr>
              <a:t>Bernilai</a:t>
            </a:r>
            <a:r>
              <a:rPr lang="en-US" sz="1600" b="1" i="1" dirty="0">
                <a:solidFill>
                  <a:srgbClr val="FFFF00"/>
                </a:solidFill>
              </a:rPr>
              <a:t> </a:t>
            </a:r>
            <a:r>
              <a:rPr lang="en-US" sz="1600" b="1" i="1" dirty="0" err="1">
                <a:solidFill>
                  <a:srgbClr val="FFFF00"/>
                </a:solidFill>
              </a:rPr>
              <a:t>tunggal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  <a:r>
              <a:rPr lang="en-US" sz="1600" b="1" dirty="0" err="1">
                <a:solidFill>
                  <a:srgbClr val="FFFF00"/>
                </a:solidFill>
              </a:rPr>
              <a:t>dan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  <a:r>
              <a:rPr lang="en-US" sz="1600" b="1" i="1" dirty="0" err="1">
                <a:solidFill>
                  <a:srgbClr val="FFFF00"/>
                </a:solidFill>
              </a:rPr>
              <a:t>bernilai</a:t>
            </a:r>
            <a:r>
              <a:rPr lang="en-US" sz="1600" b="1" i="1" dirty="0">
                <a:solidFill>
                  <a:srgbClr val="FFFF00"/>
                </a:solidFill>
              </a:rPr>
              <a:t> </a:t>
            </a:r>
            <a:r>
              <a:rPr lang="en-US" sz="1600" b="1" i="1" dirty="0" err="1">
                <a:solidFill>
                  <a:srgbClr val="FFFF00"/>
                </a:solidFill>
              </a:rPr>
              <a:t>jamak</a:t>
            </a:r>
            <a:endParaRPr lang="en-US" sz="1600" b="1" dirty="0">
              <a:solidFill>
                <a:srgbClr val="FFFF00"/>
              </a:solidFill>
            </a:endParaRPr>
          </a:p>
          <a:p>
            <a:pPr lvl="2"/>
            <a:r>
              <a:rPr lang="en-US" sz="1600" b="1" dirty="0" err="1">
                <a:solidFill>
                  <a:srgbClr val="FFFF00"/>
                </a:solidFill>
              </a:rPr>
              <a:t>Mis</a:t>
            </a:r>
            <a:r>
              <a:rPr lang="en-US" sz="1600" b="1" dirty="0">
                <a:solidFill>
                  <a:srgbClr val="FFFF00"/>
                </a:solidFill>
              </a:rPr>
              <a:t>. </a:t>
            </a:r>
            <a:r>
              <a:rPr lang="en-US" sz="1600" b="1" dirty="0" err="1">
                <a:solidFill>
                  <a:srgbClr val="FFFF00"/>
                </a:solidFill>
              </a:rPr>
              <a:t>Atribut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  <a:r>
              <a:rPr lang="en-US" sz="1600" b="1" dirty="0" err="1">
                <a:solidFill>
                  <a:srgbClr val="FFFF00"/>
                </a:solidFill>
              </a:rPr>
              <a:t>bernilai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  <a:r>
              <a:rPr lang="en-US" sz="1600" b="1" dirty="0" err="1">
                <a:solidFill>
                  <a:srgbClr val="FFFF00"/>
                </a:solidFill>
              </a:rPr>
              <a:t>jamak</a:t>
            </a:r>
            <a:r>
              <a:rPr lang="en-US" sz="1600" b="1" dirty="0">
                <a:solidFill>
                  <a:srgbClr val="FFFF00"/>
                </a:solidFill>
              </a:rPr>
              <a:t>: </a:t>
            </a:r>
            <a:r>
              <a:rPr lang="en-US" sz="1600" b="1" i="1" dirty="0" err="1">
                <a:solidFill>
                  <a:srgbClr val="FFFF00"/>
                </a:solidFill>
              </a:rPr>
              <a:t>nomor</a:t>
            </a:r>
            <a:r>
              <a:rPr lang="en-US" sz="1600" b="1" i="1" dirty="0">
                <a:solidFill>
                  <a:srgbClr val="FFFF00"/>
                </a:solidFill>
              </a:rPr>
              <a:t> </a:t>
            </a:r>
            <a:r>
              <a:rPr lang="en-US" sz="1600" b="1" i="1" dirty="0" err="1">
                <a:solidFill>
                  <a:srgbClr val="FFFF00"/>
                </a:solidFill>
              </a:rPr>
              <a:t>telpon</a:t>
            </a:r>
            <a:endParaRPr lang="en-US" sz="1600" b="1" i="1" dirty="0">
              <a:solidFill>
                <a:srgbClr val="FFFF00"/>
              </a:solidFill>
            </a:endParaRPr>
          </a:p>
          <a:p>
            <a:pPr lvl="1"/>
            <a:r>
              <a:rPr lang="en-US" sz="1600" b="1" i="1" dirty="0" err="1">
                <a:solidFill>
                  <a:srgbClr val="FFFF00"/>
                </a:solidFill>
              </a:rPr>
              <a:t>Atribut</a:t>
            </a:r>
            <a:r>
              <a:rPr lang="en-US" sz="1600" b="1" i="1" dirty="0">
                <a:solidFill>
                  <a:srgbClr val="FFFF00"/>
                </a:solidFill>
              </a:rPr>
              <a:t> </a:t>
            </a:r>
            <a:r>
              <a:rPr lang="en-US" sz="1600" b="1" i="1" dirty="0" err="1">
                <a:solidFill>
                  <a:srgbClr val="FFFF00"/>
                </a:solidFill>
              </a:rPr>
              <a:t>tambahan</a:t>
            </a:r>
            <a:r>
              <a:rPr lang="en-US" sz="1600" b="1" i="1" dirty="0">
                <a:solidFill>
                  <a:srgbClr val="FFFF00"/>
                </a:solidFill>
              </a:rPr>
              <a:t>/</a:t>
            </a:r>
            <a:r>
              <a:rPr lang="en-US" sz="1600" b="1" i="1" dirty="0" err="1">
                <a:solidFill>
                  <a:srgbClr val="FFFF00"/>
                </a:solidFill>
              </a:rPr>
              <a:t>turunan</a:t>
            </a:r>
            <a:r>
              <a:rPr lang="en-US" sz="1600" b="1" i="1" dirty="0">
                <a:solidFill>
                  <a:srgbClr val="FFFF00"/>
                </a:solidFill>
              </a:rPr>
              <a:t> </a:t>
            </a:r>
            <a:endParaRPr lang="en-US" sz="1600" b="1" dirty="0">
              <a:solidFill>
                <a:srgbClr val="FFFF00"/>
              </a:solidFill>
            </a:endParaRPr>
          </a:p>
          <a:p>
            <a:pPr lvl="2"/>
            <a:r>
              <a:rPr lang="en-US" sz="1600" b="1" dirty="0" err="1">
                <a:solidFill>
                  <a:srgbClr val="FFFF00"/>
                </a:solidFill>
              </a:rPr>
              <a:t>Diperoleh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  <a:r>
              <a:rPr lang="en-US" sz="1600" b="1" dirty="0" err="1">
                <a:solidFill>
                  <a:srgbClr val="FFFF00"/>
                </a:solidFill>
              </a:rPr>
              <a:t>dari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  <a:r>
              <a:rPr lang="en-US" sz="1600" b="1" dirty="0" err="1">
                <a:solidFill>
                  <a:srgbClr val="FFFF00"/>
                </a:solidFill>
              </a:rPr>
              <a:t>hasil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  <a:r>
              <a:rPr lang="en-US" sz="1600" b="1" dirty="0" err="1">
                <a:solidFill>
                  <a:srgbClr val="FFFF00"/>
                </a:solidFill>
              </a:rPr>
              <a:t>perhitungan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  <a:r>
              <a:rPr lang="en-US" sz="1600" b="1" dirty="0" err="1">
                <a:solidFill>
                  <a:srgbClr val="FFFF00"/>
                </a:solidFill>
              </a:rPr>
              <a:t>atribut</a:t>
            </a:r>
            <a:r>
              <a:rPr lang="en-US" sz="1600" b="1" dirty="0">
                <a:solidFill>
                  <a:srgbClr val="FFFF00"/>
                </a:solidFill>
              </a:rPr>
              <a:t> lain</a:t>
            </a:r>
          </a:p>
          <a:p>
            <a:pPr lvl="2"/>
            <a:r>
              <a:rPr lang="en-US" sz="1600" b="1" dirty="0" err="1">
                <a:solidFill>
                  <a:srgbClr val="FFFF00"/>
                </a:solidFill>
              </a:rPr>
              <a:t>Mis</a:t>
            </a:r>
            <a:r>
              <a:rPr lang="en-US" sz="1600" b="1" dirty="0">
                <a:solidFill>
                  <a:srgbClr val="FFFF00"/>
                </a:solidFill>
              </a:rPr>
              <a:t>. </a:t>
            </a:r>
            <a:r>
              <a:rPr lang="en-US" sz="1600" b="1" dirty="0" err="1">
                <a:solidFill>
                  <a:srgbClr val="FFFF00"/>
                </a:solidFill>
              </a:rPr>
              <a:t>Usia</a:t>
            </a:r>
            <a:r>
              <a:rPr lang="en-US" sz="1600" b="1" dirty="0">
                <a:solidFill>
                  <a:srgbClr val="FFFF00"/>
                </a:solidFill>
              </a:rPr>
              <a:t>, </a:t>
            </a:r>
            <a:r>
              <a:rPr lang="en-US" sz="1600" b="1" dirty="0" err="1">
                <a:solidFill>
                  <a:srgbClr val="FFFF00"/>
                </a:solidFill>
              </a:rPr>
              <a:t>hari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  <a:r>
              <a:rPr lang="en-US" sz="1600" b="1" dirty="0" err="1">
                <a:solidFill>
                  <a:srgbClr val="FFFF00"/>
                </a:solidFill>
              </a:rPr>
              <a:t>ulang</a:t>
            </a:r>
            <a:r>
              <a:rPr lang="en-US" sz="1600" b="1" dirty="0">
                <a:solidFill>
                  <a:srgbClr val="FFFF00"/>
                </a:solidFill>
              </a:rPr>
              <a:t> </a:t>
            </a:r>
            <a:r>
              <a:rPr lang="en-US" sz="1600" b="1" dirty="0" err="1">
                <a:solidFill>
                  <a:srgbClr val="FFFF00"/>
                </a:solidFill>
              </a:rPr>
              <a:t>tahun</a:t>
            </a:r>
            <a:endParaRPr lang="en-US" sz="1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7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446212" y="315913"/>
            <a:ext cx="9144000" cy="609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2400"/>
              <a:t>Atribut Gabungan</a:t>
            </a:r>
            <a:endParaRPr lang="en-US" sz="24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7" t="29082" r="1913" b="28827"/>
          <a:stretch>
            <a:fillRect/>
          </a:stretch>
        </p:blipFill>
        <p:spPr bwMode="auto">
          <a:xfrm>
            <a:off x="1558926" y="1905000"/>
            <a:ext cx="7735888" cy="2519362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06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113" y="408354"/>
            <a:ext cx="8077900" cy="902286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551304" y="1676400"/>
            <a:ext cx="9953307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536700" algn="ctr"/>
                <a:tab pos="3543300" algn="ctr"/>
                <a:tab pos="5481638" algn="ctr"/>
              </a:tabLst>
            </a:pP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b="1" dirty="0">
                <a:solidFill>
                  <a:srgbClr val="FFFF00"/>
                </a:solidFill>
              </a:rPr>
              <a:t>relationship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asosiasi</a:t>
            </a:r>
            <a:r>
              <a:rPr lang="en-US" dirty="0"/>
              <a:t> </a:t>
            </a:r>
            <a:r>
              <a:rPr lang="en-US" dirty="0" err="1"/>
              <a:t>diantara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entitas</a:t>
            </a:r>
            <a:br>
              <a:rPr lang="en-US" dirty="0"/>
            </a:br>
            <a:r>
              <a:rPr lang="en-US" dirty="0" err="1"/>
              <a:t>Contoh</a:t>
            </a:r>
            <a:r>
              <a:rPr lang="en-US" dirty="0"/>
              <a:t> :</a:t>
            </a:r>
            <a:br>
              <a:rPr lang="en-US" dirty="0"/>
            </a:br>
            <a:r>
              <a:rPr lang="en-US" dirty="0"/>
              <a:t>	</a:t>
            </a:r>
            <a:r>
              <a:rPr lang="en-US" u="sng" dirty="0"/>
              <a:t>Hayes</a:t>
            </a:r>
            <a:r>
              <a:rPr lang="en-US" dirty="0"/>
              <a:t>	</a:t>
            </a:r>
            <a:r>
              <a:rPr lang="en-US" i="1" u="sng" dirty="0"/>
              <a:t>depositor</a:t>
            </a:r>
            <a:r>
              <a:rPr lang="en-US" dirty="0"/>
              <a:t>	</a:t>
            </a:r>
            <a:r>
              <a:rPr lang="en-US" u="sng" dirty="0"/>
              <a:t>A-102</a:t>
            </a:r>
            <a:br>
              <a:rPr lang="en-US" dirty="0"/>
            </a:br>
            <a:r>
              <a:rPr lang="en-US" dirty="0"/>
              <a:t>	</a:t>
            </a:r>
            <a:r>
              <a:rPr lang="en-US" i="1" dirty="0"/>
              <a:t>customer</a:t>
            </a:r>
            <a:r>
              <a:rPr lang="en-US" dirty="0"/>
              <a:t> entity	relationship set	</a:t>
            </a:r>
            <a:r>
              <a:rPr lang="en-US" i="1" dirty="0"/>
              <a:t>account</a:t>
            </a:r>
            <a:r>
              <a:rPr lang="en-US" dirty="0"/>
              <a:t> entity</a:t>
            </a:r>
          </a:p>
          <a:p>
            <a:pPr>
              <a:tabLst>
                <a:tab pos="1536700" algn="ctr"/>
                <a:tab pos="3543300" algn="ctr"/>
                <a:tab pos="5481638" algn="ctr"/>
              </a:tabLst>
            </a:pP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b="1" i="1" dirty="0">
                <a:solidFill>
                  <a:srgbClr val="FFFF00"/>
                </a:solidFill>
              </a:rPr>
              <a:t>relationship </a:t>
            </a:r>
            <a:r>
              <a:rPr lang="en-US" b="1" dirty="0">
                <a:solidFill>
                  <a:srgbClr val="FFFF00"/>
                </a:solidFill>
              </a:rPr>
              <a:t>set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matematis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i="1" dirty="0"/>
              <a:t>n</a:t>
            </a:r>
            <a:r>
              <a:rPr lang="en-US" dirty="0"/>
              <a:t> </a:t>
            </a:r>
            <a:r>
              <a:rPr lang="en-US" dirty="0">
                <a:sym typeface="Symbol" panose="05050102010706020507" pitchFamily="18" charset="2"/>
              </a:rPr>
              <a:t> 2 </a:t>
            </a:r>
            <a:r>
              <a:rPr lang="en-US" dirty="0" err="1">
                <a:sym typeface="Symbol" panose="05050102010706020507" pitchFamily="18" charset="2"/>
              </a:rPr>
              <a:t>entitas</a:t>
            </a:r>
            <a:r>
              <a:rPr lang="en-US" dirty="0">
                <a:sym typeface="Symbol" panose="05050102010706020507" pitchFamily="18" charset="2"/>
              </a:rPr>
              <a:t>, </a:t>
            </a:r>
            <a:r>
              <a:rPr lang="en-US" dirty="0" err="1">
                <a:sym typeface="Symbol" panose="05050102010706020507" pitchFamily="18" charset="2"/>
              </a:rPr>
              <a:t>dimana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untuk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setiap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entiti</a:t>
            </a:r>
            <a:r>
              <a:rPr lang="en-US" dirty="0">
                <a:sym typeface="Symbol" panose="05050102010706020507" pitchFamily="18" charset="2"/>
              </a:rPr>
              <a:t> set </a:t>
            </a:r>
            <a:r>
              <a:rPr lang="en-US" dirty="0" err="1">
                <a:sym typeface="Symbol" panose="05050102010706020507" pitchFamily="18" charset="2"/>
              </a:rPr>
              <a:t>berlaku</a:t>
            </a:r>
            <a:br>
              <a:rPr lang="en-US" dirty="0">
                <a:sym typeface="Symbol" panose="05050102010706020507" pitchFamily="18" charset="2"/>
              </a:rPr>
            </a:br>
            <a:r>
              <a:rPr lang="en-US" dirty="0">
                <a:sym typeface="Symbol" panose="05050102010706020507" pitchFamily="18" charset="2"/>
              </a:rPr>
              <a:t>		{(</a:t>
            </a:r>
            <a:r>
              <a:rPr lang="en-US" i="1" dirty="0">
                <a:sym typeface="Symbol" panose="05050102010706020507" pitchFamily="18" charset="2"/>
              </a:rPr>
              <a:t>e</a:t>
            </a:r>
            <a:r>
              <a:rPr lang="en-US" baseline="-25000" dirty="0">
                <a:sym typeface="Symbol" panose="05050102010706020507" pitchFamily="18" charset="2"/>
              </a:rPr>
              <a:t>1</a:t>
            </a:r>
            <a:r>
              <a:rPr lang="en-US" dirty="0">
                <a:sym typeface="Symbol" panose="05050102010706020507" pitchFamily="18" charset="2"/>
              </a:rPr>
              <a:t>, </a:t>
            </a:r>
            <a:r>
              <a:rPr lang="en-US" i="1" dirty="0">
                <a:sym typeface="Symbol" panose="05050102010706020507" pitchFamily="18" charset="2"/>
              </a:rPr>
              <a:t>e</a:t>
            </a:r>
            <a:r>
              <a:rPr lang="en-US" baseline="-25000" dirty="0">
                <a:sym typeface="Symbol" panose="05050102010706020507" pitchFamily="18" charset="2"/>
              </a:rPr>
              <a:t>2</a:t>
            </a:r>
            <a:r>
              <a:rPr lang="en-US" dirty="0">
                <a:sym typeface="Symbol" panose="05050102010706020507" pitchFamily="18" charset="2"/>
              </a:rPr>
              <a:t>, … </a:t>
            </a:r>
            <a:r>
              <a:rPr lang="en-US" i="1" dirty="0">
                <a:sym typeface="Symbol" panose="05050102010706020507" pitchFamily="18" charset="2"/>
              </a:rPr>
              <a:t>e</a:t>
            </a:r>
            <a:r>
              <a:rPr lang="en-US" i="1" baseline="-25000" dirty="0">
                <a:sym typeface="Symbol" panose="05050102010706020507" pitchFamily="18" charset="2"/>
              </a:rPr>
              <a:t>n</a:t>
            </a:r>
            <a:r>
              <a:rPr lang="en-US" dirty="0">
                <a:sym typeface="Symbol" panose="05050102010706020507" pitchFamily="18" charset="2"/>
              </a:rPr>
              <a:t>) | </a:t>
            </a:r>
            <a:r>
              <a:rPr lang="en-US" i="1" dirty="0">
                <a:sym typeface="Symbol" panose="05050102010706020507" pitchFamily="18" charset="2"/>
              </a:rPr>
              <a:t>e</a:t>
            </a:r>
            <a:r>
              <a:rPr lang="en-US" baseline="-25000" dirty="0">
                <a:sym typeface="Symbol" panose="05050102010706020507" pitchFamily="18" charset="2"/>
              </a:rPr>
              <a:t>1</a:t>
            </a:r>
            <a:r>
              <a:rPr lang="en-US" dirty="0">
                <a:sym typeface="Symbol" panose="05050102010706020507" pitchFamily="18" charset="2"/>
              </a:rPr>
              <a:t>   </a:t>
            </a:r>
            <a:r>
              <a:rPr lang="en-US" i="1" dirty="0">
                <a:sym typeface="Symbol" panose="05050102010706020507" pitchFamily="18" charset="2"/>
              </a:rPr>
              <a:t>E</a:t>
            </a:r>
            <a:r>
              <a:rPr lang="en-US" baseline="-25000" dirty="0">
                <a:sym typeface="Symbol" panose="05050102010706020507" pitchFamily="18" charset="2"/>
              </a:rPr>
              <a:t>1</a:t>
            </a:r>
            <a:r>
              <a:rPr lang="en-US" dirty="0">
                <a:sym typeface="Symbol" panose="05050102010706020507" pitchFamily="18" charset="2"/>
              </a:rPr>
              <a:t>, </a:t>
            </a:r>
            <a:r>
              <a:rPr lang="en-US" i="1" dirty="0">
                <a:sym typeface="Symbol" panose="05050102010706020507" pitchFamily="18" charset="2"/>
              </a:rPr>
              <a:t>e</a:t>
            </a:r>
            <a:r>
              <a:rPr lang="en-US" baseline="-25000" dirty="0">
                <a:sym typeface="Symbol" panose="05050102010706020507" pitchFamily="18" charset="2"/>
              </a:rPr>
              <a:t>2</a:t>
            </a:r>
            <a:r>
              <a:rPr lang="en-US" dirty="0">
                <a:sym typeface="Symbol" panose="05050102010706020507" pitchFamily="18" charset="2"/>
              </a:rPr>
              <a:t>   </a:t>
            </a:r>
            <a:r>
              <a:rPr lang="en-US" i="1" dirty="0">
                <a:sym typeface="Symbol" panose="05050102010706020507" pitchFamily="18" charset="2"/>
              </a:rPr>
              <a:t>E</a:t>
            </a:r>
            <a:r>
              <a:rPr lang="en-US" baseline="-25000" dirty="0">
                <a:sym typeface="Symbol" panose="05050102010706020507" pitchFamily="18" charset="2"/>
              </a:rPr>
              <a:t>2</a:t>
            </a:r>
            <a:r>
              <a:rPr lang="en-US" dirty="0">
                <a:sym typeface="Symbol" panose="05050102010706020507" pitchFamily="18" charset="2"/>
              </a:rPr>
              <a:t>, …, </a:t>
            </a:r>
            <a:r>
              <a:rPr lang="en-US" i="1" dirty="0">
                <a:sym typeface="Symbol" panose="05050102010706020507" pitchFamily="18" charset="2"/>
              </a:rPr>
              <a:t>e</a:t>
            </a:r>
            <a:r>
              <a:rPr lang="en-US" i="1" baseline="-25000" dirty="0">
                <a:sym typeface="Symbol" panose="05050102010706020507" pitchFamily="18" charset="2"/>
              </a:rPr>
              <a:t>n</a:t>
            </a:r>
            <a:r>
              <a:rPr lang="en-US" dirty="0">
                <a:sym typeface="Symbol" panose="05050102010706020507" pitchFamily="18" charset="2"/>
              </a:rPr>
              <a:t>   </a:t>
            </a:r>
            <a:r>
              <a:rPr lang="en-US" i="1" dirty="0">
                <a:sym typeface="Symbol" panose="05050102010706020507" pitchFamily="18" charset="2"/>
              </a:rPr>
              <a:t>E</a:t>
            </a:r>
            <a:r>
              <a:rPr lang="en-US" i="1" baseline="-25000" dirty="0">
                <a:sym typeface="Symbol" panose="05050102010706020507" pitchFamily="18" charset="2"/>
              </a:rPr>
              <a:t>n</a:t>
            </a:r>
            <a:r>
              <a:rPr lang="en-US" dirty="0">
                <a:sym typeface="Symbol" panose="05050102010706020507" pitchFamily="18" charset="2"/>
              </a:rPr>
              <a:t>}</a:t>
            </a:r>
            <a:br>
              <a:rPr lang="en-US" dirty="0">
                <a:sym typeface="Symbol" panose="05050102010706020507" pitchFamily="18" charset="2"/>
              </a:rPr>
            </a:br>
            <a:br>
              <a:rPr lang="en-US" dirty="0">
                <a:sym typeface="Symbol" panose="05050102010706020507" pitchFamily="18" charset="2"/>
              </a:rPr>
            </a:br>
            <a:r>
              <a:rPr lang="en-US" dirty="0" err="1">
                <a:sym typeface="Symbol" panose="05050102010706020507" pitchFamily="18" charset="2"/>
              </a:rPr>
              <a:t>dimana</a:t>
            </a:r>
            <a:r>
              <a:rPr lang="en-US" dirty="0">
                <a:sym typeface="Symbol" panose="05050102010706020507" pitchFamily="18" charset="2"/>
              </a:rPr>
              <a:t> (</a:t>
            </a:r>
            <a:r>
              <a:rPr lang="en-US" i="1" dirty="0">
                <a:sym typeface="Symbol" panose="05050102010706020507" pitchFamily="18" charset="2"/>
              </a:rPr>
              <a:t>e</a:t>
            </a:r>
            <a:r>
              <a:rPr lang="en-US" baseline="-25000" dirty="0">
                <a:sym typeface="Symbol" panose="05050102010706020507" pitchFamily="18" charset="2"/>
              </a:rPr>
              <a:t>1</a:t>
            </a:r>
            <a:r>
              <a:rPr lang="en-US" dirty="0">
                <a:sym typeface="Symbol" panose="05050102010706020507" pitchFamily="18" charset="2"/>
              </a:rPr>
              <a:t>, </a:t>
            </a:r>
            <a:r>
              <a:rPr lang="en-US" i="1" dirty="0">
                <a:sym typeface="Symbol" panose="05050102010706020507" pitchFamily="18" charset="2"/>
              </a:rPr>
              <a:t>e</a:t>
            </a:r>
            <a:r>
              <a:rPr lang="en-US" baseline="-25000" dirty="0">
                <a:sym typeface="Symbol" panose="05050102010706020507" pitchFamily="18" charset="2"/>
              </a:rPr>
              <a:t>2</a:t>
            </a:r>
            <a:r>
              <a:rPr lang="en-US" dirty="0">
                <a:sym typeface="Symbol" panose="05050102010706020507" pitchFamily="18" charset="2"/>
              </a:rPr>
              <a:t>, …, </a:t>
            </a:r>
            <a:r>
              <a:rPr lang="en-US" i="1" dirty="0">
                <a:sym typeface="Symbol" panose="05050102010706020507" pitchFamily="18" charset="2"/>
              </a:rPr>
              <a:t>e</a:t>
            </a:r>
            <a:r>
              <a:rPr lang="en-US" i="1" baseline="-25000" dirty="0">
                <a:sym typeface="Symbol" panose="05050102010706020507" pitchFamily="18" charset="2"/>
              </a:rPr>
              <a:t>n</a:t>
            </a:r>
            <a:r>
              <a:rPr lang="en-US" dirty="0">
                <a:sym typeface="Symbol" panose="05050102010706020507" pitchFamily="18" charset="2"/>
              </a:rPr>
              <a:t>) </a:t>
            </a:r>
            <a:r>
              <a:rPr lang="en-US" dirty="0" err="1">
                <a:sym typeface="Symbol" panose="05050102010706020507" pitchFamily="18" charset="2"/>
              </a:rPr>
              <a:t>adalah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sebuah</a:t>
            </a:r>
            <a:r>
              <a:rPr lang="en-US" dirty="0">
                <a:sym typeface="Symbol" panose="05050102010706020507" pitchFamily="18" charset="2"/>
              </a:rPr>
              <a:t> </a:t>
            </a:r>
            <a:r>
              <a:rPr lang="en-US" dirty="0" err="1">
                <a:sym typeface="Symbol" panose="05050102010706020507" pitchFamily="18" charset="2"/>
              </a:rPr>
              <a:t>relasi</a:t>
            </a:r>
            <a:endParaRPr lang="en-US" dirty="0">
              <a:sym typeface="Symbol" panose="05050102010706020507" pitchFamily="18" charset="2"/>
            </a:endParaRPr>
          </a:p>
          <a:p>
            <a:pPr lvl="1">
              <a:tabLst>
                <a:tab pos="1536700" algn="ctr"/>
                <a:tab pos="3543300" algn="ctr"/>
                <a:tab pos="5481638" algn="ctr"/>
              </a:tabLst>
            </a:pPr>
            <a:r>
              <a:rPr lang="en-US" dirty="0" err="1">
                <a:sym typeface="Symbol" panose="05050102010706020507" pitchFamily="18" charset="2"/>
              </a:rPr>
              <a:t>Contoh</a:t>
            </a:r>
            <a:r>
              <a:rPr lang="en-US" dirty="0">
                <a:sym typeface="Symbol" panose="05050102010706020507" pitchFamily="18" charset="2"/>
              </a:rPr>
              <a:t> : </a:t>
            </a:r>
          </a:p>
          <a:p>
            <a:pPr lvl="1">
              <a:buFont typeface="Monotype Sorts" pitchFamily="2" charset="2"/>
              <a:buNone/>
              <a:tabLst>
                <a:tab pos="1536700" algn="ctr"/>
                <a:tab pos="3543300" algn="ctr"/>
                <a:tab pos="5481638" algn="ctr"/>
              </a:tabLst>
            </a:pPr>
            <a:r>
              <a:rPr lang="en-US" dirty="0">
                <a:sym typeface="Symbol" panose="05050102010706020507" pitchFamily="18" charset="2"/>
              </a:rPr>
              <a:t>			(Hayes, A-102)  </a:t>
            </a:r>
            <a:r>
              <a:rPr lang="en-US" i="1" dirty="0">
                <a:sym typeface="Symbol" panose="05050102010706020507" pitchFamily="18" charset="2"/>
              </a:rPr>
              <a:t>depositor</a:t>
            </a:r>
          </a:p>
        </p:txBody>
      </p:sp>
    </p:spTree>
    <p:extLst>
      <p:ext uri="{BB962C8B-B14F-4D97-AF65-F5344CB8AC3E}">
        <p14:creationId xmlns:p14="http://schemas.microsoft.com/office/powerpoint/2010/main" val="424662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495426" y="533400"/>
            <a:ext cx="8077200" cy="609600"/>
          </a:xfrm>
        </p:spPr>
        <p:txBody>
          <a:bodyPr/>
          <a:lstStyle/>
          <a:p>
            <a:pPr>
              <a:defRPr/>
            </a:pPr>
            <a:r>
              <a:rPr lang="en-US" dirty="0"/>
              <a:t>Relationship Set </a:t>
            </a:r>
            <a:r>
              <a:rPr lang="en-US" i="1" dirty="0" err="1"/>
              <a:t>peminjam</a:t>
            </a:r>
            <a:endParaRPr lang="en-US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t="7619" r="1428" b="8809"/>
          <a:stretch>
            <a:fillRect/>
          </a:stretch>
        </p:blipFill>
        <p:spPr bwMode="auto">
          <a:xfrm>
            <a:off x="1674812" y="1905000"/>
            <a:ext cx="6921500" cy="44577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503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2414" y="457200"/>
            <a:ext cx="8077200" cy="609600"/>
          </a:xfrm>
        </p:spPr>
        <p:txBody>
          <a:bodyPr/>
          <a:lstStyle/>
          <a:p>
            <a:pPr>
              <a:defRPr/>
            </a:pPr>
            <a:r>
              <a:rPr lang="en-US" dirty="0"/>
              <a:t>Relationship Sets (</a:t>
            </a:r>
            <a:r>
              <a:rPr lang="en-US" dirty="0" err="1"/>
              <a:t>lanjut</a:t>
            </a:r>
            <a:r>
              <a:rPr lang="en-US" dirty="0"/>
              <a:t>.)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522413" y="1676400"/>
            <a:ext cx="9982200" cy="117157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Sebuah </a:t>
            </a:r>
            <a:r>
              <a:rPr lang="en-US" i="1"/>
              <a:t>atribut</a:t>
            </a:r>
            <a:r>
              <a:rPr lang="en-US"/>
              <a:t> dapat juga menjadi pelengkap dari sebuah relationship set.</a:t>
            </a:r>
          </a:p>
          <a:p>
            <a:r>
              <a:rPr lang="en-US"/>
              <a:t>Sebagai contoh, relasi </a:t>
            </a:r>
            <a:r>
              <a:rPr lang="en-US" i="1"/>
              <a:t>depositor </a:t>
            </a:r>
            <a:r>
              <a:rPr lang="en-US"/>
              <a:t>antara entitas </a:t>
            </a:r>
            <a:r>
              <a:rPr lang="en-US" i="1"/>
              <a:t>customer </a:t>
            </a:r>
            <a:r>
              <a:rPr lang="en-US"/>
              <a:t>dan </a:t>
            </a:r>
            <a:r>
              <a:rPr lang="en-US" i="1"/>
              <a:t>account </a:t>
            </a:r>
            <a:r>
              <a:rPr lang="en-US"/>
              <a:t>dapat diberi atribut </a:t>
            </a:r>
            <a:r>
              <a:rPr lang="en-US" i="1"/>
              <a:t>access-date</a:t>
            </a:r>
            <a:endParaRPr lang="en-US" dirty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1" t="7312" r="3548" b="7742"/>
          <a:stretch>
            <a:fillRect/>
          </a:stretch>
        </p:blipFill>
        <p:spPr bwMode="auto">
          <a:xfrm>
            <a:off x="1903412" y="2821782"/>
            <a:ext cx="6096000" cy="4082446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557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2414" y="381000"/>
            <a:ext cx="8077200" cy="609600"/>
          </a:xfrm>
        </p:spPr>
        <p:txBody>
          <a:bodyPr/>
          <a:lstStyle/>
          <a:p>
            <a:pPr>
              <a:defRPr/>
            </a:pPr>
            <a:r>
              <a:rPr lang="en-US" dirty="0" err="1"/>
              <a:t>Derajat</a:t>
            </a:r>
            <a:r>
              <a:rPr lang="en-US" dirty="0"/>
              <a:t> </a:t>
            </a:r>
            <a:r>
              <a:rPr lang="en-US" dirty="0" err="1"/>
              <a:t>Relasi</a:t>
            </a:r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1446212" y="1524000"/>
            <a:ext cx="9829798" cy="4800600"/>
          </a:xfrm>
        </p:spPr>
        <p:txBody>
          <a:bodyPr>
            <a:normAutofit/>
          </a:bodyPr>
          <a:lstStyle/>
          <a:p>
            <a:r>
              <a:rPr lang="en-US" dirty="0" err="1"/>
              <a:t>Ditentukan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banyaknya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yang </a:t>
            </a:r>
            <a:r>
              <a:rPr lang="en-US" dirty="0" err="1"/>
              <a:t>terlibat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set </a:t>
            </a:r>
            <a:r>
              <a:rPr lang="en-US" dirty="0" err="1"/>
              <a:t>relasi</a:t>
            </a:r>
            <a:r>
              <a:rPr lang="en-US" dirty="0"/>
              <a:t>.</a:t>
            </a:r>
          </a:p>
          <a:p>
            <a:r>
              <a:rPr lang="en-US" dirty="0"/>
              <a:t>Set </a:t>
            </a:r>
            <a:r>
              <a:rPr lang="en-US" dirty="0" err="1"/>
              <a:t>relasi</a:t>
            </a:r>
            <a:r>
              <a:rPr lang="en-US" dirty="0"/>
              <a:t> yang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buah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b="1" i="1" dirty="0">
                <a:solidFill>
                  <a:srgbClr val="FFFF00"/>
                </a:solidFill>
              </a:rPr>
              <a:t>binary</a:t>
            </a:r>
            <a:r>
              <a:rPr lang="en-US" dirty="0"/>
              <a:t> (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berderajat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). 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, </a:t>
            </a:r>
            <a:r>
              <a:rPr lang="en-US" dirty="0" err="1"/>
              <a:t>kebanyakan</a:t>
            </a:r>
            <a:r>
              <a:rPr lang="en-US" dirty="0"/>
              <a:t> set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database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biner</a:t>
            </a:r>
            <a:r>
              <a:rPr lang="en-US" dirty="0"/>
              <a:t>.</a:t>
            </a:r>
          </a:p>
          <a:p>
            <a:r>
              <a:rPr lang="en-US" dirty="0"/>
              <a:t>Set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mekibatkan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. </a:t>
            </a:r>
          </a:p>
          <a:p>
            <a:pPr lvl="1"/>
            <a:r>
              <a:rPr lang="en-US" dirty="0" err="1"/>
              <a:t>Contoh</a:t>
            </a:r>
            <a:r>
              <a:rPr lang="en-US" dirty="0"/>
              <a:t> :  </a:t>
            </a:r>
            <a:r>
              <a:rPr lang="en-US" dirty="0" err="1"/>
              <a:t>Karyawan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bank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di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cabang</a:t>
            </a:r>
            <a:r>
              <a:rPr lang="en-US" dirty="0"/>
              <a:t>,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 di </a:t>
            </a:r>
            <a:r>
              <a:rPr lang="en-US" dirty="0" err="1"/>
              <a:t>cabang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.  </a:t>
            </a:r>
            <a:r>
              <a:rPr lang="en-US" b="1" dirty="0" err="1">
                <a:solidFill>
                  <a:srgbClr val="FFFF00"/>
                </a:solidFill>
              </a:rPr>
              <a:t>Disini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terbentuk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sebuah</a:t>
            </a:r>
            <a:r>
              <a:rPr lang="en-US" b="1" dirty="0">
                <a:solidFill>
                  <a:srgbClr val="FFFF00"/>
                </a:solidFill>
              </a:rPr>
              <a:t> set </a:t>
            </a:r>
            <a:r>
              <a:rPr lang="en-US" b="1" dirty="0" err="1">
                <a:solidFill>
                  <a:srgbClr val="FFFF00"/>
                </a:solidFill>
              </a:rPr>
              <a:t>relasi</a:t>
            </a:r>
            <a:r>
              <a:rPr lang="en-US" b="1" dirty="0">
                <a:solidFill>
                  <a:srgbClr val="FFFF00"/>
                </a:solidFill>
              </a:rPr>
              <a:t> ternary </a:t>
            </a:r>
            <a:r>
              <a:rPr lang="en-US" b="1" dirty="0" err="1">
                <a:solidFill>
                  <a:srgbClr val="FFFF00"/>
                </a:solidFill>
              </a:rPr>
              <a:t>yaitu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antara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entitas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i="1" dirty="0">
                <a:solidFill>
                  <a:srgbClr val="FFFF00"/>
                </a:solidFill>
              </a:rPr>
              <a:t>employee,  job </a:t>
            </a:r>
            <a:r>
              <a:rPr lang="en-US" b="1" i="1" dirty="0" err="1">
                <a:solidFill>
                  <a:srgbClr val="FFFF00"/>
                </a:solidFill>
              </a:rPr>
              <a:t>dan</a:t>
            </a:r>
            <a:r>
              <a:rPr lang="en-US" b="1" i="1" dirty="0">
                <a:solidFill>
                  <a:srgbClr val="FFFF00"/>
                </a:solidFill>
              </a:rPr>
              <a:t> branch</a:t>
            </a:r>
          </a:p>
          <a:p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anatar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dati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jarang</a:t>
            </a:r>
            <a:r>
              <a:rPr lang="en-US" dirty="0"/>
              <a:t>.  </a:t>
            </a:r>
            <a:r>
              <a:rPr lang="en-US" dirty="0" err="1"/>
              <a:t>Sebagian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biner</a:t>
            </a:r>
            <a:r>
              <a:rPr lang="en-US" dirty="0"/>
              <a:t> (binary)</a:t>
            </a:r>
          </a:p>
        </p:txBody>
      </p:sp>
    </p:spTree>
    <p:extLst>
      <p:ext uri="{BB962C8B-B14F-4D97-AF65-F5344CB8AC3E}">
        <p14:creationId xmlns:p14="http://schemas.microsoft.com/office/powerpoint/2010/main" val="44997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Tingkat </a:t>
            </a:r>
            <a:r>
              <a:rPr lang="en-US" dirty="0" err="1"/>
              <a:t>kardinalitas</a:t>
            </a:r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Menunjukkan</a:t>
            </a:r>
            <a:r>
              <a:rPr lang="en-US" dirty="0"/>
              <a:t> </a:t>
            </a:r>
            <a:r>
              <a:rPr lang="en-US" dirty="0" err="1"/>
              <a:t>banyaknya</a:t>
            </a:r>
            <a:r>
              <a:rPr lang="en-US" dirty="0"/>
              <a:t>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direlasikan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lain yang </a:t>
            </a:r>
            <a:r>
              <a:rPr lang="en-US" dirty="0" err="1"/>
              <a:t>berelasi</a:t>
            </a:r>
            <a:r>
              <a:rPr lang="en-US" dirty="0"/>
              <a:t>.</a:t>
            </a:r>
          </a:p>
          <a:p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biner</a:t>
            </a:r>
            <a:r>
              <a:rPr lang="en-US" dirty="0"/>
              <a:t>.</a:t>
            </a:r>
          </a:p>
          <a:p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biner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yang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One to one</a:t>
            </a:r>
          </a:p>
          <a:p>
            <a:pPr lvl="1"/>
            <a:r>
              <a:rPr lang="en-US" dirty="0"/>
              <a:t>One to many</a:t>
            </a:r>
          </a:p>
          <a:p>
            <a:pPr lvl="1"/>
            <a:r>
              <a:rPr lang="en-US" dirty="0"/>
              <a:t>Many to one</a:t>
            </a:r>
          </a:p>
          <a:p>
            <a:pPr lvl="1"/>
            <a:r>
              <a:rPr lang="en-US" dirty="0"/>
              <a:t>Many to many </a:t>
            </a:r>
          </a:p>
        </p:txBody>
      </p:sp>
    </p:spTree>
    <p:extLst>
      <p:ext uri="{BB962C8B-B14F-4D97-AF65-F5344CB8AC3E}">
        <p14:creationId xmlns:p14="http://schemas.microsoft.com/office/powerpoint/2010/main" val="377475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Pemetaan</a:t>
            </a:r>
            <a:r>
              <a:rPr lang="en-US" dirty="0"/>
              <a:t> </a:t>
            </a:r>
            <a:r>
              <a:rPr lang="en-US" dirty="0" err="1"/>
              <a:t>kardinalitas</a:t>
            </a:r>
            <a:endParaRPr lang="en-US" dirty="0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" t="10025" r="1834" b="10269"/>
          <a:stretch>
            <a:fillRect/>
          </a:stretch>
        </p:blipFill>
        <p:spPr bwMode="auto">
          <a:xfrm>
            <a:off x="1522413" y="1600200"/>
            <a:ext cx="6928796" cy="42672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360612" y="4922043"/>
            <a:ext cx="1416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One to one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6094413" y="4782234"/>
            <a:ext cx="145573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One to many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1522412" y="6019800"/>
            <a:ext cx="9601199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r>
              <a:rPr lang="en-US" dirty="0">
                <a:solidFill>
                  <a:srgbClr val="FFFF00"/>
                </a:solidFill>
              </a:rPr>
              <a:t>Note: </a:t>
            </a:r>
            <a:r>
              <a:rPr lang="en-US" dirty="0" err="1">
                <a:solidFill>
                  <a:srgbClr val="FFFF00"/>
                </a:solidFill>
              </a:rPr>
              <a:t>Bebrapa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elemen</a:t>
            </a:r>
            <a:r>
              <a:rPr lang="en-US" dirty="0">
                <a:solidFill>
                  <a:srgbClr val="FFFF00"/>
                </a:solidFill>
              </a:rPr>
              <a:t> di A </a:t>
            </a:r>
            <a:r>
              <a:rPr lang="en-US" dirty="0" err="1">
                <a:solidFill>
                  <a:srgbClr val="FFFF00"/>
                </a:solidFill>
              </a:rPr>
              <a:t>dan</a:t>
            </a:r>
            <a:r>
              <a:rPr lang="en-US" dirty="0">
                <a:solidFill>
                  <a:srgbClr val="FFFF00"/>
                </a:solidFill>
              </a:rPr>
              <a:t> B </a:t>
            </a:r>
            <a:r>
              <a:rPr lang="en-US" dirty="0" err="1">
                <a:solidFill>
                  <a:srgbClr val="FFFF00"/>
                </a:solidFill>
              </a:rPr>
              <a:t>mungkin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tidak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dipetakan</a:t>
            </a:r>
            <a:r>
              <a:rPr lang="en-US" dirty="0">
                <a:solidFill>
                  <a:srgbClr val="FFFF00"/>
                </a:solidFill>
              </a:rPr>
              <a:t> di </a:t>
            </a:r>
          </a:p>
          <a:p>
            <a:pPr algn="l"/>
            <a:r>
              <a:rPr lang="en-US" dirty="0" err="1">
                <a:solidFill>
                  <a:srgbClr val="FFFF00"/>
                </a:solidFill>
              </a:rPr>
              <a:t>entitas</a:t>
            </a:r>
            <a:r>
              <a:rPr lang="en-US" dirty="0">
                <a:solidFill>
                  <a:srgbClr val="FFFF00"/>
                </a:solidFill>
              </a:rPr>
              <a:t> lain</a:t>
            </a:r>
          </a:p>
        </p:txBody>
      </p:sp>
    </p:spTree>
    <p:extLst>
      <p:ext uri="{BB962C8B-B14F-4D97-AF65-F5344CB8AC3E}">
        <p14:creationId xmlns:p14="http://schemas.microsoft.com/office/powerpoint/2010/main" val="375541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2" t="10165" r="1236" b="8791"/>
          <a:stretch>
            <a:fillRect/>
          </a:stretch>
        </p:blipFill>
        <p:spPr bwMode="auto">
          <a:xfrm>
            <a:off x="1520825" y="716757"/>
            <a:ext cx="6494463" cy="4098925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360612" y="3454400"/>
            <a:ext cx="14366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Many to one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865812" y="3612356"/>
            <a:ext cx="1609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Many to many</a:t>
            </a:r>
          </a:p>
        </p:txBody>
      </p:sp>
    </p:spTree>
    <p:extLst>
      <p:ext uri="{BB962C8B-B14F-4D97-AF65-F5344CB8AC3E}">
        <p14:creationId xmlns:p14="http://schemas.microsoft.com/office/powerpoint/2010/main" val="42114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2414" y="274638"/>
            <a:ext cx="9601198" cy="1020762"/>
          </a:xfrm>
        </p:spPr>
        <p:txBody>
          <a:bodyPr/>
          <a:lstStyle/>
          <a:p>
            <a:pPr>
              <a:defRPr/>
            </a:pPr>
            <a:r>
              <a:rPr lang="en-US" sz="2600" dirty="0" err="1"/>
              <a:t>Pemetaan</a:t>
            </a:r>
            <a:r>
              <a:rPr lang="en-US" sz="2600" dirty="0"/>
              <a:t> </a:t>
            </a:r>
            <a:r>
              <a:rPr lang="en-US" sz="2600" dirty="0" err="1"/>
              <a:t>Kardinalitas</a:t>
            </a:r>
            <a:r>
              <a:rPr lang="en-US" sz="2600" dirty="0"/>
              <a:t> </a:t>
            </a:r>
            <a:r>
              <a:rPr lang="en-US" sz="2600" dirty="0" err="1"/>
              <a:t>mempengaruhi</a:t>
            </a:r>
            <a:r>
              <a:rPr lang="en-US" sz="2600" dirty="0"/>
              <a:t> </a:t>
            </a:r>
            <a:r>
              <a:rPr lang="en-US" sz="2600" dirty="0" err="1"/>
              <a:t>perancangan</a:t>
            </a:r>
            <a:r>
              <a:rPr lang="en-US" sz="2600" dirty="0"/>
              <a:t> ER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370012" y="1600200"/>
            <a:ext cx="101346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35000"/>
              </a:spcBef>
              <a:buClr>
                <a:schemeClr val="tx2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105000"/>
              <a:buFont typeface="Monotype Sorts" pitchFamily="2" charset="2"/>
              <a:buChar char="H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085850" indent="-228600">
              <a:spcBef>
                <a:spcPct val="35000"/>
              </a:spcBef>
              <a:buClr>
                <a:srgbClr val="000099"/>
              </a:buClr>
              <a:buSzPct val="85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428750" indent="-228600">
              <a:spcBef>
                <a:spcPct val="35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1771650" indent="-228600">
              <a:spcBef>
                <a:spcPct val="35000"/>
              </a:spcBef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2288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6860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1432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6004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US" dirty="0" err="1">
                <a:solidFill>
                  <a:srgbClr val="FFFF00"/>
                </a:solidFill>
              </a:rPr>
              <a:t>Dapat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menjadikan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i="1" dirty="0">
                <a:solidFill>
                  <a:srgbClr val="FFFF00"/>
                </a:solidFill>
              </a:rPr>
              <a:t>access-date </a:t>
            </a:r>
            <a:r>
              <a:rPr lang="en-US" i="1" dirty="0" err="1">
                <a:solidFill>
                  <a:srgbClr val="FFFF00"/>
                </a:solidFill>
              </a:rPr>
              <a:t>sebagai</a:t>
            </a:r>
            <a:r>
              <a:rPr lang="en-US" i="1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atribut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dari</a:t>
            </a:r>
            <a:r>
              <a:rPr lang="en-US" dirty="0">
                <a:solidFill>
                  <a:srgbClr val="FFFF00"/>
                </a:solidFill>
              </a:rPr>
              <a:t> account, </a:t>
            </a:r>
            <a:r>
              <a:rPr lang="en-US" dirty="0" err="1">
                <a:solidFill>
                  <a:srgbClr val="FFFF00"/>
                </a:solidFill>
              </a:rPr>
              <a:t>sebagai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dampak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relasi</a:t>
            </a:r>
            <a:r>
              <a:rPr lang="en-US" dirty="0">
                <a:solidFill>
                  <a:srgbClr val="FFFF00"/>
                </a:solidFill>
              </a:rPr>
              <a:t>, </a:t>
            </a:r>
            <a:r>
              <a:rPr lang="en-US" dirty="0" err="1">
                <a:solidFill>
                  <a:srgbClr val="FFFF00"/>
                </a:solidFill>
              </a:rPr>
              <a:t>jika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setiap</a:t>
            </a:r>
            <a:r>
              <a:rPr lang="en-US" dirty="0">
                <a:solidFill>
                  <a:srgbClr val="FFFF00"/>
                </a:solidFill>
              </a:rPr>
              <a:t> account </a:t>
            </a:r>
            <a:r>
              <a:rPr lang="en-US" dirty="0" err="1">
                <a:solidFill>
                  <a:srgbClr val="FFFF00"/>
                </a:solidFill>
              </a:rPr>
              <a:t>hanya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atas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nama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satu</a:t>
            </a:r>
            <a:r>
              <a:rPr lang="en-US" dirty="0">
                <a:solidFill>
                  <a:srgbClr val="FFFF00"/>
                </a:solidFill>
              </a:rPr>
              <a:t> customer </a:t>
            </a:r>
          </a:p>
          <a:p>
            <a:pPr lvl="1">
              <a:buClr>
                <a:schemeClr val="tx2"/>
              </a:buClr>
              <a:buSzPct val="90000"/>
              <a:buFont typeface="Monotype Sorts" pitchFamily="2" charset="2"/>
              <a:buChar char="n"/>
            </a:pPr>
            <a:r>
              <a:rPr lang="en-US" sz="2000" dirty="0" err="1">
                <a:solidFill>
                  <a:srgbClr val="FFFF00"/>
                </a:solidFill>
              </a:rPr>
              <a:t>Contoh</a:t>
            </a:r>
            <a:r>
              <a:rPr lang="en-US" sz="2000" dirty="0">
                <a:solidFill>
                  <a:srgbClr val="FFFF00"/>
                </a:solidFill>
              </a:rPr>
              <a:t> : </a:t>
            </a:r>
            <a:r>
              <a:rPr lang="en-US" sz="2000" dirty="0" err="1">
                <a:solidFill>
                  <a:srgbClr val="FFFF00"/>
                </a:solidFill>
              </a:rPr>
              <a:t>relasi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dari</a:t>
            </a:r>
            <a:r>
              <a:rPr lang="en-US" sz="2000" dirty="0">
                <a:solidFill>
                  <a:srgbClr val="FFFF00"/>
                </a:solidFill>
              </a:rPr>
              <a:t> account </a:t>
            </a:r>
            <a:r>
              <a:rPr lang="en-US" sz="2000" dirty="0" err="1">
                <a:solidFill>
                  <a:srgbClr val="FFFF00"/>
                </a:solidFill>
              </a:rPr>
              <a:t>ke</a:t>
            </a:r>
            <a:r>
              <a:rPr lang="en-US" sz="2000" dirty="0">
                <a:solidFill>
                  <a:srgbClr val="FFFF00"/>
                </a:solidFill>
              </a:rPr>
              <a:t> customer </a:t>
            </a:r>
            <a:r>
              <a:rPr lang="en-US" sz="2000" dirty="0" err="1">
                <a:solidFill>
                  <a:srgbClr val="FFFF00"/>
                </a:solidFill>
              </a:rPr>
              <a:t>adalah</a:t>
            </a:r>
            <a:r>
              <a:rPr lang="en-US" sz="2000" dirty="0">
                <a:solidFill>
                  <a:srgbClr val="FFFF00"/>
                </a:solidFill>
              </a:rPr>
              <a:t> many to one, </a:t>
            </a:r>
            <a:r>
              <a:rPr lang="en-US" sz="2000" dirty="0" err="1">
                <a:solidFill>
                  <a:srgbClr val="FFFF00"/>
                </a:solidFill>
              </a:rPr>
              <a:t>atau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sebaliknya</a:t>
            </a:r>
            <a:r>
              <a:rPr lang="en-US" sz="2000" dirty="0">
                <a:solidFill>
                  <a:srgbClr val="FFFF00"/>
                </a:solidFill>
              </a:rPr>
              <a:t>, customer </a:t>
            </a:r>
            <a:r>
              <a:rPr lang="en-US" sz="2000" dirty="0" err="1">
                <a:solidFill>
                  <a:srgbClr val="FFFF00"/>
                </a:solidFill>
              </a:rPr>
              <a:t>ke</a:t>
            </a:r>
            <a:r>
              <a:rPr lang="en-US" sz="2000" dirty="0">
                <a:solidFill>
                  <a:srgbClr val="FFFF00"/>
                </a:solidFill>
              </a:rPr>
              <a:t> account </a:t>
            </a:r>
            <a:r>
              <a:rPr lang="en-US" sz="2000" dirty="0" err="1">
                <a:solidFill>
                  <a:srgbClr val="FFFF00"/>
                </a:solidFill>
              </a:rPr>
              <a:t>adalah</a:t>
            </a:r>
            <a:r>
              <a:rPr lang="en-US" sz="2000" dirty="0">
                <a:solidFill>
                  <a:srgbClr val="FFFF00"/>
                </a:solidFill>
              </a:rPr>
              <a:t> one to many</a:t>
            </a:r>
            <a:endParaRPr lang="en-US" sz="2000" i="1" dirty="0">
              <a:solidFill>
                <a:srgbClr val="FFFF00"/>
              </a:solidFill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" t="11800" r="3009" b="12743"/>
          <a:stretch>
            <a:fillRect/>
          </a:stretch>
        </p:blipFill>
        <p:spPr bwMode="auto">
          <a:xfrm>
            <a:off x="3808412" y="3137995"/>
            <a:ext cx="6096000" cy="3616883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107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520825" y="274637"/>
            <a:ext cx="8267700" cy="5476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dirty="0"/>
              <a:t>Diagram E-R 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" t="30733" r="1064" b="30733"/>
          <a:stretch>
            <a:fillRect/>
          </a:stretch>
        </p:blipFill>
        <p:spPr bwMode="auto">
          <a:xfrm>
            <a:off x="1522413" y="995362"/>
            <a:ext cx="7956550" cy="23495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282700" y="3429000"/>
            <a:ext cx="8505825" cy="282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35000"/>
              </a:spcBef>
              <a:buClr>
                <a:schemeClr val="tx2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105000"/>
              <a:buFont typeface="Monotype Sorts" pitchFamily="2" charset="2"/>
              <a:buChar char="H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085850" indent="-228600">
              <a:spcBef>
                <a:spcPct val="35000"/>
              </a:spcBef>
              <a:buClr>
                <a:srgbClr val="000099"/>
              </a:buClr>
              <a:buSzPct val="85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428750" indent="-228600">
              <a:spcBef>
                <a:spcPct val="35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1771650" indent="-228600">
              <a:spcBef>
                <a:spcPct val="35000"/>
              </a:spcBef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2288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6860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1432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6004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US" b="1" dirty="0" err="1">
                <a:solidFill>
                  <a:srgbClr val="FFFF00"/>
                </a:solidFill>
              </a:rPr>
              <a:t>Persegi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panjang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mewakili</a:t>
            </a:r>
            <a:r>
              <a:rPr lang="en-US" b="1" dirty="0">
                <a:solidFill>
                  <a:srgbClr val="FFFF00"/>
                </a:solidFill>
              </a:rPr>
              <a:t>  entity sets (</a:t>
            </a:r>
            <a:r>
              <a:rPr lang="en-US" b="1" dirty="0" err="1">
                <a:solidFill>
                  <a:srgbClr val="FFFF00"/>
                </a:solidFill>
              </a:rPr>
              <a:t>entitas</a:t>
            </a:r>
            <a:r>
              <a:rPr lang="en-US" b="1" dirty="0">
                <a:solidFill>
                  <a:srgbClr val="FFFF00"/>
                </a:solidFill>
              </a:rPr>
              <a:t>).</a:t>
            </a:r>
          </a:p>
          <a:p>
            <a:r>
              <a:rPr lang="en-US" b="1" dirty="0" err="1">
                <a:solidFill>
                  <a:srgbClr val="FFFF00"/>
                </a:solidFill>
              </a:rPr>
              <a:t>Belah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ketupat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melambangkan</a:t>
            </a:r>
            <a:r>
              <a:rPr lang="en-US" b="1" dirty="0">
                <a:solidFill>
                  <a:srgbClr val="FFFF00"/>
                </a:solidFill>
              </a:rPr>
              <a:t> relationship sets (</a:t>
            </a:r>
            <a:r>
              <a:rPr lang="en-US" b="1" dirty="0" err="1">
                <a:solidFill>
                  <a:srgbClr val="FFFF00"/>
                </a:solidFill>
              </a:rPr>
              <a:t>relasi</a:t>
            </a:r>
            <a:r>
              <a:rPr lang="en-US" b="1" dirty="0">
                <a:solidFill>
                  <a:srgbClr val="FFFF00"/>
                </a:solidFill>
              </a:rPr>
              <a:t>).</a:t>
            </a:r>
          </a:p>
          <a:p>
            <a:r>
              <a:rPr lang="en-US" b="1" dirty="0" err="1">
                <a:solidFill>
                  <a:srgbClr val="FFFF00"/>
                </a:solidFill>
              </a:rPr>
              <a:t>Garis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menghubungkan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atribut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ke</a:t>
            </a:r>
            <a:r>
              <a:rPr lang="en-US" b="1" dirty="0">
                <a:solidFill>
                  <a:srgbClr val="FFFF00"/>
                </a:solidFill>
              </a:rPr>
              <a:t> entity sets </a:t>
            </a:r>
            <a:r>
              <a:rPr lang="en-US" b="1" dirty="0" err="1">
                <a:solidFill>
                  <a:srgbClr val="FFFF00"/>
                </a:solidFill>
              </a:rPr>
              <a:t>dan</a:t>
            </a:r>
            <a:r>
              <a:rPr lang="en-US" b="1" dirty="0">
                <a:solidFill>
                  <a:srgbClr val="FFFF00"/>
                </a:solidFill>
              </a:rPr>
              <a:t> entity sets </a:t>
            </a:r>
            <a:r>
              <a:rPr lang="en-US" b="1" dirty="0" err="1">
                <a:solidFill>
                  <a:srgbClr val="FFFF00"/>
                </a:solidFill>
              </a:rPr>
              <a:t>ke</a:t>
            </a:r>
            <a:r>
              <a:rPr lang="en-US" b="1" dirty="0">
                <a:solidFill>
                  <a:srgbClr val="FFFF00"/>
                </a:solidFill>
              </a:rPr>
              <a:t> relationship sets.</a:t>
            </a:r>
          </a:p>
          <a:p>
            <a:r>
              <a:rPr lang="en-US" b="1" dirty="0" err="1">
                <a:solidFill>
                  <a:srgbClr val="FFFF00"/>
                </a:solidFill>
              </a:rPr>
              <a:t>Elips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melambangkan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atribut</a:t>
            </a:r>
            <a:endParaRPr lang="en-US" b="1" dirty="0">
              <a:solidFill>
                <a:srgbClr val="FFFF00"/>
              </a:solidFill>
            </a:endParaRPr>
          </a:p>
          <a:p>
            <a:pPr lvl="1">
              <a:buClr>
                <a:schemeClr val="tx2"/>
              </a:buClr>
              <a:buSzPct val="90000"/>
              <a:buFont typeface="Monotype Sorts" pitchFamily="2" charset="2"/>
              <a:buChar char="n"/>
            </a:pPr>
            <a:r>
              <a:rPr lang="en-US" sz="2000" b="1" dirty="0" err="1">
                <a:solidFill>
                  <a:srgbClr val="FFFF00"/>
                </a:solidFill>
              </a:rPr>
              <a:t>Elips</a:t>
            </a:r>
            <a:r>
              <a:rPr lang="en-US" sz="2000" b="1" dirty="0">
                <a:solidFill>
                  <a:srgbClr val="FFFF00"/>
                </a:solidFill>
              </a:rPr>
              <a:t> double </a:t>
            </a:r>
            <a:r>
              <a:rPr lang="en-US" sz="2000" b="1" dirty="0" err="1">
                <a:solidFill>
                  <a:srgbClr val="FFFF00"/>
                </a:solidFill>
              </a:rPr>
              <a:t>melambangkan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atribut</a:t>
            </a:r>
            <a:r>
              <a:rPr lang="en-US" sz="2000" b="1" dirty="0">
                <a:solidFill>
                  <a:srgbClr val="FFFF00"/>
                </a:solidFill>
              </a:rPr>
              <a:t> multivalued (</a:t>
            </a:r>
            <a:r>
              <a:rPr lang="en-US" sz="2000" b="1" dirty="0" err="1">
                <a:solidFill>
                  <a:srgbClr val="FFFF00"/>
                </a:solidFill>
              </a:rPr>
              <a:t>bernilai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ganda</a:t>
            </a:r>
            <a:r>
              <a:rPr lang="en-US" sz="2000" b="1" dirty="0">
                <a:solidFill>
                  <a:srgbClr val="FFFF00"/>
                </a:solidFill>
              </a:rPr>
              <a:t>).</a:t>
            </a:r>
          </a:p>
          <a:p>
            <a:pPr lvl="1">
              <a:buClr>
                <a:schemeClr val="tx2"/>
              </a:buClr>
              <a:buSzPct val="90000"/>
              <a:buFont typeface="Monotype Sorts" pitchFamily="2" charset="2"/>
              <a:buChar char="n"/>
            </a:pPr>
            <a:r>
              <a:rPr lang="en-US" sz="2000" b="1" dirty="0" err="1">
                <a:solidFill>
                  <a:srgbClr val="FFFF00"/>
                </a:solidFill>
              </a:rPr>
              <a:t>Elips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terputus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menunjukkan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atribut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turunan</a:t>
            </a:r>
            <a:r>
              <a:rPr lang="en-US" sz="2000" b="1" dirty="0">
                <a:solidFill>
                  <a:srgbClr val="FFFF00"/>
                </a:solidFill>
              </a:rPr>
              <a:t>.</a:t>
            </a:r>
          </a:p>
          <a:p>
            <a:r>
              <a:rPr lang="en-US" b="1" dirty="0" err="1">
                <a:solidFill>
                  <a:srgbClr val="FFFF00"/>
                </a:solidFill>
              </a:rPr>
              <a:t>Garis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bawah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menunjukkan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atribut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kunci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utama</a:t>
            </a:r>
            <a:r>
              <a:rPr lang="en-US" b="1" dirty="0">
                <a:solidFill>
                  <a:srgbClr val="FFFF00"/>
                </a:solidFill>
              </a:rPr>
              <a:t> (primary key) </a:t>
            </a:r>
          </a:p>
        </p:txBody>
      </p:sp>
    </p:spTree>
    <p:extLst>
      <p:ext uri="{BB962C8B-B14F-4D97-AF65-F5344CB8AC3E}">
        <p14:creationId xmlns:p14="http://schemas.microsoft.com/office/powerpoint/2010/main" val="313099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446212" y="609600"/>
            <a:ext cx="9448800" cy="609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2400" dirty="0"/>
              <a:t>Diagram E-R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gabungan</a:t>
            </a:r>
            <a:r>
              <a:rPr lang="en-US" sz="2400" dirty="0"/>
              <a:t> </a:t>
            </a:r>
            <a:r>
              <a:rPr lang="en-US" sz="2400" dirty="0" err="1"/>
              <a:t>atribut</a:t>
            </a:r>
            <a:r>
              <a:rPr lang="en-US" sz="2400" dirty="0"/>
              <a:t>, Multivalued,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Turunan</a:t>
            </a:r>
            <a:endParaRPr lang="en-US" sz="24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" t="14647" r="1704" b="16919"/>
          <a:stretch>
            <a:fillRect/>
          </a:stretch>
        </p:blipFill>
        <p:spPr bwMode="auto">
          <a:xfrm>
            <a:off x="1635125" y="1752600"/>
            <a:ext cx="8153400" cy="47752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574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495425" y="277813"/>
            <a:ext cx="10058398" cy="609600"/>
          </a:xfrm>
        </p:spPr>
        <p:txBody>
          <a:bodyPr/>
          <a:lstStyle/>
          <a:p>
            <a:pPr>
              <a:defRPr/>
            </a:pPr>
            <a:r>
              <a:rPr lang="en-US" dirty="0"/>
              <a:t>Relationship Sets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Atribut</a:t>
            </a:r>
            <a:endParaRPr lang="en-US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" t="28851" r="1651" b="28606"/>
          <a:stretch>
            <a:fillRect/>
          </a:stretch>
        </p:blipFill>
        <p:spPr bwMode="auto">
          <a:xfrm>
            <a:off x="1522413" y="1905000"/>
            <a:ext cx="8632825" cy="28321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330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495426" y="381000"/>
            <a:ext cx="8077200" cy="609600"/>
          </a:xfrm>
        </p:spPr>
        <p:txBody>
          <a:bodyPr/>
          <a:lstStyle/>
          <a:p>
            <a:pPr>
              <a:defRPr/>
            </a:pPr>
            <a:r>
              <a:rPr lang="en-US" dirty="0" err="1"/>
              <a:t>Penugasan</a:t>
            </a:r>
            <a:endParaRPr lang="en-US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094582" y="1600200"/>
            <a:ext cx="9999662" cy="238283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Entity sets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relationship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dipisah</a:t>
            </a:r>
            <a:endParaRPr lang="en-US" sz="1800" dirty="0"/>
          </a:p>
          <a:p>
            <a:r>
              <a:rPr lang="en-US" sz="1800" dirty="0" err="1"/>
              <a:t>Tulisan</a:t>
            </a:r>
            <a:r>
              <a:rPr lang="en-US" sz="1800" dirty="0"/>
              <a:t> “manager” </a:t>
            </a:r>
            <a:r>
              <a:rPr lang="en-US" sz="1800" dirty="0" err="1"/>
              <a:t>dan</a:t>
            </a:r>
            <a:r>
              <a:rPr lang="en-US" sz="1800" dirty="0"/>
              <a:t> “worker” </a:t>
            </a:r>
            <a:r>
              <a:rPr lang="en-US" sz="1800" dirty="0" err="1"/>
              <a:t>disebut</a:t>
            </a:r>
            <a:r>
              <a:rPr lang="en-US" sz="1800" dirty="0"/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penugasan</a:t>
            </a:r>
            <a:r>
              <a:rPr lang="en-US" sz="1800" dirty="0"/>
              <a:t>; </a:t>
            </a:r>
            <a:r>
              <a:rPr lang="en-US" sz="1800" dirty="0" err="1"/>
              <a:t>menjelaskan</a:t>
            </a:r>
            <a:r>
              <a:rPr lang="en-US" sz="1800" dirty="0"/>
              <a:t> </a:t>
            </a:r>
            <a:r>
              <a:rPr lang="en-US" sz="1800" dirty="0" err="1"/>
              <a:t>bagaimana</a:t>
            </a:r>
            <a:r>
              <a:rPr lang="en-US" sz="1800" dirty="0"/>
              <a:t> </a:t>
            </a:r>
            <a:r>
              <a:rPr lang="en-US" sz="1800" dirty="0" err="1"/>
              <a:t>entitas</a:t>
            </a:r>
            <a:r>
              <a:rPr lang="en-US" sz="1800" dirty="0"/>
              <a:t> employee </a:t>
            </a:r>
            <a:r>
              <a:rPr lang="en-US" sz="1800" dirty="0" err="1"/>
              <a:t>berinteraksi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relasi</a:t>
            </a:r>
            <a:r>
              <a:rPr lang="en-US" sz="1800" dirty="0"/>
              <a:t> works-for.</a:t>
            </a:r>
          </a:p>
          <a:p>
            <a:r>
              <a:rPr lang="en-US" sz="1800" dirty="0" err="1"/>
              <a:t>Tugas</a:t>
            </a:r>
            <a:r>
              <a:rPr lang="en-US" sz="1800" dirty="0"/>
              <a:t> </a:t>
            </a:r>
            <a:r>
              <a:rPr lang="en-US" sz="1800" dirty="0" err="1"/>
              <a:t>atau</a:t>
            </a:r>
            <a:r>
              <a:rPr lang="en-US" sz="1800" dirty="0"/>
              <a:t> </a:t>
            </a:r>
            <a:r>
              <a:rPr lang="en-US" sz="1800" dirty="0" err="1"/>
              <a:t>peran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diagram E-R </a:t>
            </a:r>
            <a:r>
              <a:rPr lang="en-US" sz="1800" dirty="0" err="1"/>
              <a:t>ditulis</a:t>
            </a:r>
            <a:r>
              <a:rPr lang="en-US" sz="1800" dirty="0"/>
              <a:t> </a:t>
            </a:r>
            <a:r>
              <a:rPr lang="en-US" sz="1800" dirty="0" err="1"/>
              <a:t>diatas</a:t>
            </a:r>
            <a:r>
              <a:rPr lang="en-US" sz="1800" dirty="0"/>
              <a:t> </a:t>
            </a:r>
            <a:r>
              <a:rPr lang="en-US" sz="1800" dirty="0" err="1"/>
              <a:t>garis</a:t>
            </a:r>
            <a:r>
              <a:rPr lang="en-US" sz="1800" dirty="0"/>
              <a:t> yang </a:t>
            </a:r>
            <a:r>
              <a:rPr lang="en-US" sz="1800" dirty="0" err="1"/>
              <a:t>menghubungkan</a:t>
            </a:r>
            <a:r>
              <a:rPr lang="en-US" sz="1800" dirty="0"/>
              <a:t> </a:t>
            </a:r>
            <a:r>
              <a:rPr lang="en-US" sz="1800" dirty="0" err="1"/>
              <a:t>antara</a:t>
            </a:r>
            <a:r>
              <a:rPr lang="en-US" sz="1800" dirty="0"/>
              <a:t> </a:t>
            </a:r>
            <a:r>
              <a:rPr lang="en-US" sz="1800" dirty="0" err="1"/>
              <a:t>persegi</a:t>
            </a:r>
            <a:r>
              <a:rPr lang="en-US" sz="1800" dirty="0"/>
              <a:t> </a:t>
            </a:r>
            <a:r>
              <a:rPr lang="en-US" sz="1800" dirty="0" err="1"/>
              <a:t>panjang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belah</a:t>
            </a:r>
            <a:r>
              <a:rPr lang="en-US" sz="1800" dirty="0"/>
              <a:t> </a:t>
            </a:r>
            <a:r>
              <a:rPr lang="en-US" sz="1800" dirty="0" err="1"/>
              <a:t>ketupat</a:t>
            </a:r>
            <a:endParaRPr lang="en-US" sz="1800" dirty="0"/>
          </a:p>
          <a:p>
            <a:r>
              <a:rPr lang="en-US" sz="1800" dirty="0" err="1"/>
              <a:t>Penulisan</a:t>
            </a:r>
            <a:r>
              <a:rPr lang="en-US" sz="1800" dirty="0"/>
              <a:t> </a:t>
            </a:r>
            <a:r>
              <a:rPr lang="en-US" sz="1800" dirty="0" err="1"/>
              <a:t>tugas</a:t>
            </a:r>
            <a:r>
              <a:rPr lang="en-US" sz="1800" dirty="0"/>
              <a:t>/</a:t>
            </a:r>
            <a:r>
              <a:rPr lang="en-US" sz="1800" dirty="0" err="1"/>
              <a:t>fungsi</a:t>
            </a:r>
            <a:r>
              <a:rPr lang="en-US" sz="1800" dirty="0"/>
              <a:t> </a:t>
            </a:r>
            <a:r>
              <a:rPr lang="en-US" sz="1800" dirty="0" err="1"/>
              <a:t>hanya</a:t>
            </a:r>
            <a:r>
              <a:rPr lang="en-US" sz="1800" dirty="0"/>
              <a:t> </a:t>
            </a:r>
            <a:r>
              <a:rPr lang="en-US" sz="1800" dirty="0" err="1"/>
              <a:t>bersifat</a:t>
            </a:r>
            <a:r>
              <a:rPr lang="en-US" sz="1800" dirty="0"/>
              <a:t> </a:t>
            </a:r>
            <a:r>
              <a:rPr lang="en-US" sz="1800" dirty="0" err="1"/>
              <a:t>opsional</a:t>
            </a:r>
            <a:r>
              <a:rPr lang="en-US" sz="1800" dirty="0"/>
              <a:t>, </a:t>
            </a:r>
            <a:r>
              <a:rPr lang="en-US" sz="1800" dirty="0" err="1"/>
              <a:t>digunakan</a:t>
            </a:r>
            <a:r>
              <a:rPr lang="en-US" sz="1800" dirty="0"/>
              <a:t> </a:t>
            </a:r>
            <a:r>
              <a:rPr lang="en-US" sz="1800" dirty="0" err="1"/>
              <a:t>hanya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memperjelas</a:t>
            </a:r>
            <a:r>
              <a:rPr lang="en-US" sz="1800" dirty="0"/>
              <a:t> </a:t>
            </a:r>
            <a:r>
              <a:rPr lang="en-US" sz="1800" dirty="0" err="1"/>
              <a:t>relasi</a:t>
            </a:r>
            <a:endParaRPr lang="en-US" sz="1800" dirty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8" t="22791" r="2357" b="23051"/>
          <a:stretch>
            <a:fillRect/>
          </a:stretch>
        </p:blipFill>
        <p:spPr bwMode="auto">
          <a:xfrm>
            <a:off x="1370012" y="4003675"/>
            <a:ext cx="6738938" cy="2854325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543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6212" y="277813"/>
            <a:ext cx="8077200" cy="609600"/>
          </a:xfrm>
        </p:spPr>
        <p:txBody>
          <a:bodyPr/>
          <a:lstStyle/>
          <a:p>
            <a:pPr>
              <a:defRPr/>
            </a:pPr>
            <a:r>
              <a:rPr lang="en-US" dirty="0" err="1"/>
              <a:t>Pembatasan</a:t>
            </a:r>
            <a:r>
              <a:rPr lang="en-US" dirty="0"/>
              <a:t> </a:t>
            </a:r>
            <a:r>
              <a:rPr lang="en-US" dirty="0" err="1"/>
              <a:t>kardinalitas</a:t>
            </a:r>
            <a:r>
              <a:rPr lang="en-US" dirty="0"/>
              <a:t> 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780257" y="1600200"/>
            <a:ext cx="10628312" cy="2730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Tingkat kardinalitas dapatr ditunjukkan dengan arah panah, dimana (</a:t>
            </a:r>
            <a:r>
              <a:rPr lang="en-US">
                <a:sym typeface="Symbol" panose="05050102010706020507" pitchFamily="18" charset="2"/>
              </a:rPr>
              <a:t>), menandakan “one,” atau garis (—), menandakan “many,” diantara relationship set dan entity set.</a:t>
            </a:r>
          </a:p>
          <a:p>
            <a:r>
              <a:rPr lang="en-US"/>
              <a:t>Contoh : Relasi One-to-one :</a:t>
            </a:r>
          </a:p>
          <a:p>
            <a:pPr lvl="1"/>
            <a:r>
              <a:rPr lang="en-US"/>
              <a:t>Seorang customer memeliki satu pinjaman (loan) melalui relasi </a:t>
            </a:r>
            <a:r>
              <a:rPr lang="en-US" i="1"/>
              <a:t>borrower</a:t>
            </a:r>
          </a:p>
          <a:p>
            <a:pPr lvl="1"/>
            <a:r>
              <a:rPr lang="en-US"/>
              <a:t>Sebuah loan diasosiasikan dengan hanya satu customer melalui </a:t>
            </a:r>
            <a:r>
              <a:rPr lang="en-US" i="1"/>
              <a:t>borrower</a:t>
            </a:r>
            <a:endParaRPr lang="en-US"/>
          </a:p>
          <a:p>
            <a:endParaRPr lang="en-US">
              <a:sym typeface="Symbol" panose="05050102010706020507" pitchFamily="18" charset="2"/>
            </a:endParaRPr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5" t="63831" r="16737" b="5560"/>
          <a:stretch>
            <a:fillRect/>
          </a:stretch>
        </p:blipFill>
        <p:spPr bwMode="auto">
          <a:xfrm>
            <a:off x="1522413" y="4267200"/>
            <a:ext cx="6623050" cy="2278062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796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Relasi</a:t>
            </a:r>
            <a:r>
              <a:rPr lang="en-US" dirty="0"/>
              <a:t> One-To-Many 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293812" y="1752600"/>
            <a:ext cx="10367962" cy="1492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Dalam relasi one-to-many satu loan diasosiasikan dengan satu customer via </a:t>
            </a:r>
            <a:r>
              <a:rPr lang="en-US" i="1"/>
              <a:t>borrower</a:t>
            </a:r>
            <a:r>
              <a:rPr lang="en-US"/>
              <a:t>, satu customer diasosiasikan dengan beberapa (atau 0) loans via </a:t>
            </a:r>
            <a:r>
              <a:rPr lang="en-US" i="1"/>
              <a:t>borrower</a:t>
            </a:r>
            <a:endParaRPr lang="en-US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5" t="847" r="16737" b="72424"/>
          <a:stretch>
            <a:fillRect/>
          </a:stretch>
        </p:blipFill>
        <p:spPr bwMode="auto">
          <a:xfrm>
            <a:off x="1598613" y="3244850"/>
            <a:ext cx="8153400" cy="2697162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760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2414" y="457200"/>
            <a:ext cx="8113712" cy="4572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err="1"/>
              <a:t>Relasi</a:t>
            </a:r>
            <a:r>
              <a:rPr lang="en-US" dirty="0"/>
              <a:t> Many-To-One</a:t>
            </a:r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836612" y="1600200"/>
            <a:ext cx="10685462" cy="16383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Dalam relasi many-to-one satu loan diasosiasikan dengan beberapa (termasuk 0) customers via </a:t>
            </a:r>
            <a:r>
              <a:rPr lang="en-US" i="1"/>
              <a:t>borrower</a:t>
            </a:r>
            <a:r>
              <a:rPr lang="en-US"/>
              <a:t>, satu customer diasosiasikan dengan hanya satu loan via </a:t>
            </a:r>
            <a:r>
              <a:rPr lang="en-US" i="1"/>
              <a:t>borrower</a:t>
            </a:r>
            <a:endParaRPr lang="en-US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5" t="31747" r="16737" b="39993"/>
          <a:stretch>
            <a:fillRect/>
          </a:stretch>
        </p:blipFill>
        <p:spPr bwMode="auto">
          <a:xfrm>
            <a:off x="1217612" y="2971800"/>
            <a:ext cx="7966075" cy="2841625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062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0825" y="315913"/>
            <a:ext cx="8077200" cy="609600"/>
          </a:xfrm>
        </p:spPr>
        <p:txBody>
          <a:bodyPr/>
          <a:lstStyle/>
          <a:p>
            <a:pPr>
              <a:defRPr/>
            </a:pPr>
            <a:r>
              <a:rPr lang="en-US" dirty="0" err="1"/>
              <a:t>Relasi</a:t>
            </a:r>
            <a:r>
              <a:rPr lang="en-US" dirty="0"/>
              <a:t> Many-To-Many 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" t="30733" r="1064" b="30733"/>
          <a:stretch>
            <a:fillRect/>
          </a:stretch>
        </p:blipFill>
        <p:spPr bwMode="auto">
          <a:xfrm>
            <a:off x="1581150" y="1371600"/>
            <a:ext cx="7956550" cy="274955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370012" y="4800600"/>
            <a:ext cx="9296402" cy="154622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satu</a:t>
            </a:r>
            <a:r>
              <a:rPr lang="en-US" dirty="0"/>
              <a:t> customer </a:t>
            </a:r>
            <a:r>
              <a:rPr lang="en-US" dirty="0" err="1"/>
              <a:t>diasosiasikan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(</a:t>
            </a:r>
            <a:r>
              <a:rPr lang="en-US" dirty="0" err="1"/>
              <a:t>mungkin</a:t>
            </a:r>
            <a:r>
              <a:rPr lang="en-US" dirty="0"/>
              <a:t> 0) loans via borrower</a:t>
            </a:r>
          </a:p>
          <a:p>
            <a:r>
              <a:rPr lang="en-US" dirty="0" err="1"/>
              <a:t>Satu</a:t>
            </a:r>
            <a:r>
              <a:rPr lang="en-US" dirty="0"/>
              <a:t> loan </a:t>
            </a:r>
            <a:r>
              <a:rPr lang="en-US" dirty="0" err="1"/>
              <a:t>diasosiasikan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(</a:t>
            </a:r>
            <a:r>
              <a:rPr lang="en-US" dirty="0" err="1"/>
              <a:t>mungkin</a:t>
            </a:r>
            <a:r>
              <a:rPr lang="en-US" dirty="0"/>
              <a:t> 0) customers via borrower</a:t>
            </a:r>
          </a:p>
        </p:txBody>
      </p:sp>
    </p:spTree>
    <p:extLst>
      <p:ext uri="{BB962C8B-B14F-4D97-AF65-F5344CB8AC3E}">
        <p14:creationId xmlns:p14="http://schemas.microsoft.com/office/powerpoint/2010/main" val="220746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533526" y="533400"/>
            <a:ext cx="7594600" cy="571500"/>
          </a:xfrm>
        </p:spPr>
        <p:txBody>
          <a:bodyPr/>
          <a:lstStyle/>
          <a:p>
            <a:pPr>
              <a:defRPr/>
            </a:pPr>
            <a:r>
              <a:rPr lang="en-US" sz="2800" dirty="0" err="1"/>
              <a:t>Keterlibatan</a:t>
            </a:r>
            <a:r>
              <a:rPr lang="en-US" sz="2800" dirty="0"/>
              <a:t> </a:t>
            </a:r>
            <a:r>
              <a:rPr lang="en-US" sz="2800" dirty="0" err="1"/>
              <a:t>Entiti</a:t>
            </a:r>
            <a:r>
              <a:rPr lang="en-US" sz="2800" dirty="0"/>
              <a:t> set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Relasi</a:t>
            </a:r>
            <a:endParaRPr lang="en-US" sz="2800" dirty="0"/>
          </a:p>
        </p:txBody>
      </p:sp>
      <p:sp>
        <p:nvSpPr>
          <p:cNvPr id="5" name="Rectangle 1028"/>
          <p:cNvSpPr>
            <a:spLocks noChangeArrowheads="1"/>
          </p:cNvSpPr>
          <p:nvPr/>
        </p:nvSpPr>
        <p:spPr bwMode="auto">
          <a:xfrm>
            <a:off x="989012" y="1676400"/>
            <a:ext cx="10533062" cy="191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35000"/>
              </a:spcBef>
              <a:buClr>
                <a:schemeClr val="tx2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105000"/>
              <a:buFont typeface="Monotype Sorts" pitchFamily="2" charset="2"/>
              <a:buChar char="H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085850" indent="-228600">
              <a:spcBef>
                <a:spcPct val="35000"/>
              </a:spcBef>
              <a:buClr>
                <a:srgbClr val="000099"/>
              </a:buClr>
              <a:buSzPct val="85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428750" indent="-228600">
              <a:spcBef>
                <a:spcPct val="35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1771650" indent="-228600">
              <a:spcBef>
                <a:spcPct val="35000"/>
              </a:spcBef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2288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6860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1432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6004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US" sz="1800" b="1" dirty="0" err="1">
                <a:solidFill>
                  <a:srgbClr val="FFFF00"/>
                </a:solidFill>
              </a:rPr>
              <a:t>Terlibat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penuh</a:t>
            </a:r>
            <a:r>
              <a:rPr lang="en-US" sz="1800" b="1" dirty="0">
                <a:solidFill>
                  <a:srgbClr val="FFFF00"/>
                </a:solidFill>
              </a:rPr>
              <a:t> (</a:t>
            </a:r>
            <a:r>
              <a:rPr lang="en-US" sz="1800" b="1" dirty="0" err="1">
                <a:solidFill>
                  <a:srgbClr val="FFFF00"/>
                </a:solidFill>
              </a:rPr>
              <a:t>ditandai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garis</a:t>
            </a:r>
            <a:r>
              <a:rPr lang="en-US" sz="1800" b="1" dirty="0">
                <a:solidFill>
                  <a:srgbClr val="FFFF00"/>
                </a:solidFill>
              </a:rPr>
              <a:t> double):  </a:t>
            </a:r>
            <a:r>
              <a:rPr lang="en-US" sz="1800" b="1" dirty="0" err="1">
                <a:solidFill>
                  <a:srgbClr val="FFFF00"/>
                </a:solidFill>
              </a:rPr>
              <a:t>setiap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anggota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entitas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terlibat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dalam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relasi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dengan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anggota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entitas</a:t>
            </a:r>
            <a:r>
              <a:rPr lang="en-US" sz="1800" b="1" dirty="0">
                <a:solidFill>
                  <a:srgbClr val="FFFF00"/>
                </a:solidFill>
              </a:rPr>
              <a:t> yang lain</a:t>
            </a:r>
          </a:p>
          <a:p>
            <a:pPr lvl="1">
              <a:buClr>
                <a:schemeClr val="tx2"/>
              </a:buClr>
              <a:buSzPct val="90000"/>
              <a:buFont typeface="Monotype Sorts" pitchFamily="2" charset="2"/>
              <a:buChar char="n"/>
            </a:pPr>
            <a:r>
              <a:rPr lang="en-US" b="1" dirty="0" err="1">
                <a:solidFill>
                  <a:srgbClr val="FFFF00"/>
                </a:solidFill>
              </a:rPr>
              <a:t>Mis</a:t>
            </a:r>
            <a:r>
              <a:rPr lang="en-US" b="1" dirty="0">
                <a:solidFill>
                  <a:srgbClr val="FFFF00"/>
                </a:solidFill>
              </a:rPr>
              <a:t>. </a:t>
            </a:r>
            <a:r>
              <a:rPr lang="en-US" b="1" dirty="0" err="1">
                <a:solidFill>
                  <a:srgbClr val="FFFF00"/>
                </a:solidFill>
              </a:rPr>
              <a:t>Keterlibatan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i="1" dirty="0">
                <a:solidFill>
                  <a:srgbClr val="FFFF00"/>
                </a:solidFill>
              </a:rPr>
              <a:t>loan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dalam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i="1" dirty="0">
                <a:solidFill>
                  <a:srgbClr val="FFFF00"/>
                </a:solidFill>
              </a:rPr>
              <a:t>borrower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adalah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penuh</a:t>
            </a:r>
            <a:endParaRPr lang="en-US" b="1" dirty="0">
              <a:solidFill>
                <a:srgbClr val="FFFF00"/>
              </a:solidFill>
            </a:endParaRPr>
          </a:p>
          <a:p>
            <a:pPr lvl="2">
              <a:buClr>
                <a:schemeClr val="tx2"/>
              </a:buClr>
              <a:buSzPct val="90000"/>
              <a:buFont typeface="Monotype Sorts" pitchFamily="2" charset="2"/>
              <a:buChar char="n"/>
            </a:pP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setiap</a:t>
            </a:r>
            <a:r>
              <a:rPr lang="en-US" b="1" dirty="0">
                <a:solidFill>
                  <a:srgbClr val="FFFF00"/>
                </a:solidFill>
              </a:rPr>
              <a:t> loan </a:t>
            </a:r>
            <a:r>
              <a:rPr lang="en-US" b="1" dirty="0" err="1">
                <a:solidFill>
                  <a:srgbClr val="FFFF00"/>
                </a:solidFill>
              </a:rPr>
              <a:t>harus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memiliki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seorang</a:t>
            </a:r>
            <a:r>
              <a:rPr lang="en-US" b="1" dirty="0">
                <a:solidFill>
                  <a:srgbClr val="FFFF00"/>
                </a:solidFill>
              </a:rPr>
              <a:t> customer yang </a:t>
            </a:r>
            <a:r>
              <a:rPr lang="en-US" b="1" dirty="0" err="1">
                <a:solidFill>
                  <a:srgbClr val="FFFF00"/>
                </a:solidFill>
              </a:rPr>
              <a:t>diasosiasikan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dalam</a:t>
            </a:r>
            <a:r>
              <a:rPr lang="en-US" b="1" dirty="0">
                <a:solidFill>
                  <a:srgbClr val="FFFF00"/>
                </a:solidFill>
              </a:rPr>
              <a:t> borrower</a:t>
            </a:r>
          </a:p>
          <a:p>
            <a:r>
              <a:rPr lang="en-US" sz="1800" b="1" dirty="0" err="1">
                <a:solidFill>
                  <a:srgbClr val="FFFF00"/>
                </a:solidFill>
              </a:rPr>
              <a:t>Terlibat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sebagian</a:t>
            </a:r>
            <a:r>
              <a:rPr lang="en-US" sz="1800" b="1" dirty="0">
                <a:solidFill>
                  <a:srgbClr val="FFFF00"/>
                </a:solidFill>
              </a:rPr>
              <a:t>:  </a:t>
            </a:r>
            <a:r>
              <a:rPr lang="en-US" sz="1800" b="1" dirty="0" err="1">
                <a:solidFill>
                  <a:srgbClr val="FFFF00"/>
                </a:solidFill>
              </a:rPr>
              <a:t>bebrapa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anggota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entitas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mungkin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tidak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terlibat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dalam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relasi</a:t>
            </a:r>
            <a:r>
              <a:rPr lang="en-US" sz="1800" b="1" dirty="0">
                <a:solidFill>
                  <a:srgbClr val="FFFF00"/>
                </a:solidFill>
              </a:rPr>
              <a:t> (</a:t>
            </a:r>
            <a:r>
              <a:rPr lang="en-US" sz="1800" b="1" dirty="0" err="1">
                <a:solidFill>
                  <a:srgbClr val="FFFF00"/>
                </a:solidFill>
              </a:rPr>
              <a:t>tidak</a:t>
            </a:r>
            <a:r>
              <a:rPr lang="en-US" sz="1800" b="1" dirty="0">
                <a:solidFill>
                  <a:srgbClr val="FFFF00"/>
                </a:solidFill>
              </a:rPr>
              <a:t> </a:t>
            </a:r>
            <a:r>
              <a:rPr lang="en-US" sz="1800" b="1" dirty="0" err="1">
                <a:solidFill>
                  <a:srgbClr val="FFFF00"/>
                </a:solidFill>
              </a:rPr>
              <a:t>direlasikan</a:t>
            </a:r>
            <a:r>
              <a:rPr lang="en-US" sz="1800" b="1" dirty="0">
                <a:solidFill>
                  <a:srgbClr val="FFFF00"/>
                </a:solidFill>
              </a:rPr>
              <a:t>)</a:t>
            </a:r>
          </a:p>
          <a:p>
            <a:pPr lvl="1">
              <a:buClr>
                <a:schemeClr val="tx2"/>
              </a:buClr>
              <a:buSzPct val="90000"/>
              <a:buFont typeface="Monotype Sorts" pitchFamily="2" charset="2"/>
              <a:buChar char="n"/>
            </a:pPr>
            <a:r>
              <a:rPr lang="en-US" b="1" dirty="0" err="1">
                <a:solidFill>
                  <a:srgbClr val="FFFF00"/>
                </a:solidFill>
              </a:rPr>
              <a:t>Mis</a:t>
            </a:r>
            <a:r>
              <a:rPr lang="en-US" b="1" dirty="0">
                <a:solidFill>
                  <a:srgbClr val="FFFF00"/>
                </a:solidFill>
              </a:rPr>
              <a:t>. </a:t>
            </a:r>
            <a:r>
              <a:rPr lang="en-US" b="1" dirty="0" err="1">
                <a:solidFill>
                  <a:srgbClr val="FFFF00"/>
                </a:solidFill>
              </a:rPr>
              <a:t>Keterlibatan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i="1" dirty="0">
                <a:solidFill>
                  <a:srgbClr val="FFFF00"/>
                </a:solidFill>
              </a:rPr>
              <a:t>customer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dalam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i="1" dirty="0">
                <a:solidFill>
                  <a:srgbClr val="FFFF00"/>
                </a:solidFill>
              </a:rPr>
              <a:t>borrower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adalah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sebagian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6" name="Picture 1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" t="32826" r="978" b="34566"/>
          <a:stretch>
            <a:fillRect/>
          </a:stretch>
        </p:blipFill>
        <p:spPr bwMode="auto">
          <a:xfrm>
            <a:off x="1520825" y="4343400"/>
            <a:ext cx="8437563" cy="23749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421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508126" y="307975"/>
            <a:ext cx="8077200" cy="1012825"/>
          </a:xfrm>
        </p:spPr>
        <p:txBody>
          <a:bodyPr/>
          <a:lstStyle/>
          <a:p>
            <a:pPr>
              <a:defRPr/>
            </a:pPr>
            <a:r>
              <a:rPr lang="en-US" dirty="0" err="1"/>
              <a:t>Notasi</a:t>
            </a:r>
            <a:r>
              <a:rPr lang="en-US" dirty="0"/>
              <a:t> </a:t>
            </a:r>
            <a:r>
              <a:rPr lang="en-US" dirty="0" err="1"/>
              <a:t>alternatif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kardinalitas</a:t>
            </a:r>
            <a:endParaRPr lang="en-US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522413" y="1752600"/>
            <a:ext cx="7689850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35000"/>
              </a:spcBef>
              <a:buClr>
                <a:schemeClr val="tx2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105000"/>
              <a:buFont typeface="Monotype Sorts" pitchFamily="2" charset="2"/>
              <a:buChar char="H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085850" indent="-228600">
              <a:spcBef>
                <a:spcPct val="35000"/>
              </a:spcBef>
              <a:buClr>
                <a:srgbClr val="000099"/>
              </a:buClr>
              <a:buSzPct val="85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428750" indent="-228600">
              <a:spcBef>
                <a:spcPct val="35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1771650" indent="-228600">
              <a:spcBef>
                <a:spcPct val="35000"/>
              </a:spcBef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2288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6860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1432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6004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US" dirty="0">
                <a:solidFill>
                  <a:srgbClr val="FFFF00"/>
                </a:solidFill>
              </a:rPr>
              <a:t>Tingkat </a:t>
            </a:r>
            <a:r>
              <a:rPr lang="en-US" dirty="0" err="1">
                <a:solidFill>
                  <a:srgbClr val="FFFF00"/>
                </a:solidFill>
              </a:rPr>
              <a:t>kardinalitas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dapat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dituliskan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dengan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cara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berikut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" t="30498" r="1323" b="29489"/>
          <a:stretch>
            <a:fillRect/>
          </a:stretch>
        </p:blipFill>
        <p:spPr bwMode="auto">
          <a:xfrm>
            <a:off x="1674812" y="2568575"/>
            <a:ext cx="8197850" cy="2536825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704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Kunci</a:t>
            </a:r>
            <a:endParaRPr lang="en-US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141413" y="1752600"/>
            <a:ext cx="9906000" cy="3962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b="1" i="1" dirty="0">
                <a:solidFill>
                  <a:srgbClr val="FFFF00"/>
                </a:solidFill>
              </a:rPr>
              <a:t>super key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dirty="0"/>
              <a:t>(</a:t>
            </a:r>
            <a:r>
              <a:rPr lang="en-US" dirty="0" err="1"/>
              <a:t>kunci</a:t>
            </a:r>
            <a:r>
              <a:rPr lang="en-US" dirty="0"/>
              <a:t> super)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entity set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himpunan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yang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unik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mewakili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.</a:t>
            </a:r>
          </a:p>
          <a:p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b="1" i="1" dirty="0">
                <a:solidFill>
                  <a:srgbClr val="FFFF00"/>
                </a:solidFill>
              </a:rPr>
              <a:t>candidate key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dirty="0"/>
              <a:t>( </a:t>
            </a:r>
            <a:r>
              <a:rPr lang="en-US" dirty="0" err="1"/>
              <a:t>kunci</a:t>
            </a:r>
            <a:r>
              <a:rPr lang="en-US" dirty="0"/>
              <a:t> </a:t>
            </a:r>
            <a:r>
              <a:rPr lang="en-US" dirty="0" err="1"/>
              <a:t>kandidat</a:t>
            </a:r>
            <a:r>
              <a:rPr lang="en-US" dirty="0"/>
              <a:t>)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entiti</a:t>
            </a:r>
            <a:r>
              <a:rPr lang="en-US" dirty="0"/>
              <a:t> set </a:t>
            </a:r>
            <a:r>
              <a:rPr lang="en-US" dirty="0" err="1"/>
              <a:t>adalah</a:t>
            </a:r>
            <a:r>
              <a:rPr lang="en-US" dirty="0"/>
              <a:t> super key minimal</a:t>
            </a:r>
          </a:p>
          <a:p>
            <a:pPr lvl="1"/>
            <a:r>
              <a:rPr lang="en-US" i="1" dirty="0"/>
              <a:t>Customer-id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candidate key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i="1" dirty="0"/>
              <a:t>customer</a:t>
            </a:r>
            <a:endParaRPr lang="en-US" dirty="0"/>
          </a:p>
          <a:p>
            <a:pPr lvl="1"/>
            <a:r>
              <a:rPr lang="en-US" i="1" dirty="0"/>
              <a:t>account-number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candidate key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i="1" dirty="0"/>
              <a:t>account</a:t>
            </a:r>
            <a:endParaRPr lang="en-US" dirty="0"/>
          </a:p>
          <a:p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candidate keys,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kandidat</a:t>
            </a:r>
            <a:r>
              <a:rPr lang="en-US" dirty="0"/>
              <a:t> key yang  </a:t>
            </a:r>
            <a:r>
              <a:rPr lang="en-US" dirty="0" err="1"/>
              <a:t>terpilih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b="1" i="1" dirty="0">
                <a:solidFill>
                  <a:srgbClr val="FFFF00"/>
                </a:solidFill>
              </a:rPr>
              <a:t>primary key (</a:t>
            </a:r>
            <a:r>
              <a:rPr lang="en-US" b="1" i="1" dirty="0" err="1">
                <a:solidFill>
                  <a:srgbClr val="FFFF00"/>
                </a:solidFill>
              </a:rPr>
              <a:t>kunci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utama</a:t>
            </a:r>
            <a:r>
              <a:rPr lang="en-US" b="1" i="1" dirty="0">
                <a:solidFill>
                  <a:srgbClr val="FFFF00"/>
                </a:solidFill>
              </a:rPr>
              <a:t>)</a:t>
            </a:r>
            <a:r>
              <a:rPr lang="en-US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7545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Kunci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relasi</a:t>
            </a:r>
            <a:endParaRPr lang="en-US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522414" y="1905000"/>
            <a:ext cx="9829799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Kombinasi dari kunci utama dari masing-masing entitas yang saling berelasi membentuk superkey untuk relasi tersebut.</a:t>
            </a:r>
          </a:p>
          <a:p>
            <a:pPr lvl="1"/>
            <a:r>
              <a:rPr lang="en-US"/>
              <a:t>(</a:t>
            </a:r>
            <a:r>
              <a:rPr lang="en-US" i="1"/>
              <a:t>customer-id, account-number</a:t>
            </a:r>
            <a:r>
              <a:rPr lang="en-US"/>
              <a:t>) adalah super key dari </a:t>
            </a:r>
            <a:r>
              <a:rPr lang="en-US" i="1"/>
              <a:t>depositor</a:t>
            </a:r>
          </a:p>
          <a:p>
            <a:pPr lvl="1"/>
            <a:r>
              <a:rPr lang="en-US" i="1"/>
              <a:t>NOTE:  artinya sepasang entitas dapat memiliki lebih dari satu relasi dengan entitas yang lain.  </a:t>
            </a:r>
          </a:p>
          <a:p>
            <a:pPr lvl="2"/>
            <a:r>
              <a:rPr lang="en-US"/>
              <a:t>Mis. Jika kita mencoba menelusuri seluruh access-dates account per customer, kita tidask akan mendapatkan seluruh akses.  Diperlukan atribut lain untuk menemukannya</a:t>
            </a:r>
          </a:p>
          <a:p>
            <a:r>
              <a:rPr lang="en-US"/>
              <a:t>Harus mempertimbangkan pemetaan kardinalitas relasi untuk menentukan candidate key (kunci kandidat) </a:t>
            </a:r>
          </a:p>
          <a:p>
            <a:r>
              <a:rPr lang="en-US"/>
              <a:t>Perlu mempertimbangkan semantics dari relationship set dalam memilih </a:t>
            </a:r>
            <a:r>
              <a:rPr lang="en-US" i="1"/>
              <a:t>primary key (kunci utama) </a:t>
            </a:r>
            <a:r>
              <a:rPr lang="en-US"/>
              <a:t>jika ada lebih dari satu kunci kadidat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50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495425" y="457200"/>
            <a:ext cx="8077200" cy="609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2700" dirty="0"/>
              <a:t>Diagram E-R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Ternary Relationship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0" t="27061" r="774" b="26804"/>
          <a:stretch>
            <a:fillRect/>
          </a:stretch>
        </p:blipFill>
        <p:spPr bwMode="auto">
          <a:xfrm>
            <a:off x="1674812" y="2057400"/>
            <a:ext cx="8278813" cy="358775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08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894558" y="660400"/>
            <a:ext cx="10399712" cy="609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Kardinalitas</a:t>
            </a:r>
            <a:r>
              <a:rPr lang="en-US" dirty="0"/>
              <a:t> constraint </a:t>
            </a:r>
            <a:r>
              <a:rPr lang="en-US" dirty="0" err="1"/>
              <a:t>pada</a:t>
            </a:r>
            <a:r>
              <a:rPr lang="en-US" dirty="0"/>
              <a:t> Ternary Relationship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99282" y="1600200"/>
            <a:ext cx="10990262" cy="494188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Dimungkinkan lebih dari satu arah panah dari sebuah relasi ternary untuk menun jukkan derajat hubungan</a:t>
            </a:r>
          </a:p>
          <a:p>
            <a:r>
              <a:rPr lang="en-US"/>
              <a:t>Mis. Arah panah dari </a:t>
            </a:r>
            <a:r>
              <a:rPr lang="en-US" i="1"/>
              <a:t>works-on</a:t>
            </a:r>
            <a:r>
              <a:rPr lang="en-US"/>
              <a:t> ke</a:t>
            </a:r>
            <a:r>
              <a:rPr lang="en-US" i="1"/>
              <a:t> job</a:t>
            </a:r>
            <a:r>
              <a:rPr lang="en-US"/>
              <a:t> artinya setiap karyawan melakukan beberapa pekerjaan dan di beberapa cabang.</a:t>
            </a:r>
          </a:p>
          <a:p>
            <a:r>
              <a:rPr lang="en-US"/>
              <a:t>Jika terdapat lebih dari satu anak panah, ada dua cara untuk menjelaskan hal tersebut :</a:t>
            </a:r>
          </a:p>
          <a:p>
            <a:pPr lvl="1"/>
            <a:r>
              <a:rPr lang="en-US"/>
              <a:t>Mis.  Sebuah relasi ternary </a:t>
            </a:r>
            <a:r>
              <a:rPr lang="en-US" i="1"/>
              <a:t>R antara</a:t>
            </a:r>
            <a:r>
              <a:rPr lang="en-US"/>
              <a:t> </a:t>
            </a:r>
            <a:r>
              <a:rPr lang="en-US" i="1"/>
              <a:t>A</a:t>
            </a:r>
            <a:r>
              <a:rPr lang="en-US"/>
              <a:t>,</a:t>
            </a:r>
            <a:r>
              <a:rPr lang="en-US" i="1"/>
              <a:t> B </a:t>
            </a:r>
            <a:r>
              <a:rPr lang="en-US"/>
              <a:t>dan </a:t>
            </a:r>
            <a:r>
              <a:rPr lang="en-US" i="1"/>
              <a:t>C  </a:t>
            </a:r>
            <a:r>
              <a:rPr lang="en-US"/>
              <a:t>dengan arah panah ke </a:t>
            </a:r>
            <a:r>
              <a:rPr lang="en-US" i="1"/>
              <a:t>B </a:t>
            </a:r>
            <a:r>
              <a:rPr lang="en-US"/>
              <a:t>dan </a:t>
            </a:r>
            <a:r>
              <a:rPr lang="en-US" i="1"/>
              <a:t>C dapat berarti :</a:t>
            </a:r>
            <a:endParaRPr lang="en-US"/>
          </a:p>
          <a:p>
            <a:pPr lvl="1"/>
            <a:r>
              <a:rPr lang="en-US"/>
              <a:t>1.  setiap anggota entitas </a:t>
            </a:r>
            <a:r>
              <a:rPr lang="en-US" i="1"/>
              <a:t>A </a:t>
            </a:r>
            <a:r>
              <a:rPr lang="en-US"/>
              <a:t>bisa diasosiasikan dengan sebuah entitas unik dari B dan C atau</a:t>
            </a:r>
          </a:p>
          <a:p>
            <a:pPr lvl="1"/>
            <a:r>
              <a:rPr lang="en-US"/>
              <a:t>2.  setiap pasangan entitas (</a:t>
            </a:r>
            <a:r>
              <a:rPr lang="en-US" i="1"/>
              <a:t>A, B</a:t>
            </a:r>
            <a:r>
              <a:rPr lang="en-US"/>
              <a:t>) bisa diasosiasikan dengan entitas C yang unik, dan setiap pasangan (</a:t>
            </a:r>
            <a:r>
              <a:rPr lang="en-US" i="1"/>
              <a:t>A, C</a:t>
            </a:r>
            <a:r>
              <a:rPr lang="en-US"/>
              <a:t>) dapat diasosiasikan secara unik dengan B</a:t>
            </a:r>
            <a:endParaRPr lang="en-US" i="1"/>
          </a:p>
          <a:p>
            <a:pPr lvl="1"/>
            <a:r>
              <a:rPr lang="en-US"/>
              <a:t>Setiap alternatif dapat digunakan pada bentuk yang berbeda</a:t>
            </a:r>
          </a:p>
          <a:p>
            <a:pPr lvl="1"/>
            <a:r>
              <a:rPr lang="en-US"/>
              <a:t>Untuk menghindari kebingungan bisa diabaikan gambaran lebih dari satu arah panah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67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Binary Vs. Non-Binary Relationships</a:t>
            </a:r>
          </a:p>
        </p:txBody>
      </p:sp>
      <p:sp>
        <p:nvSpPr>
          <p:cNvPr id="5" name="Rectangle 1027"/>
          <p:cNvSpPr txBox="1">
            <a:spLocks noChangeArrowheads="1"/>
          </p:cNvSpPr>
          <p:nvPr/>
        </p:nvSpPr>
        <p:spPr>
          <a:xfrm>
            <a:off x="531812" y="2365375"/>
            <a:ext cx="10806112" cy="4413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Beberapa relasi yang cenderung non-biner lebih baik dibuat relasi biner</a:t>
            </a:r>
          </a:p>
          <a:p>
            <a:pPr lvl="1"/>
            <a:r>
              <a:rPr lang="en-US" sz="2400"/>
              <a:t>Mis.  Sebuah ternary </a:t>
            </a:r>
            <a:r>
              <a:rPr lang="en-US" sz="2400" i="1"/>
              <a:t>parents yang</a:t>
            </a:r>
            <a:r>
              <a:rPr lang="en-US" sz="2400"/>
              <a:t> merelasikan antara anak dengan ayah atau ibunya, lebih baik diganti dengan dua relasi biner anak ayah dan anak dengan ibu</a:t>
            </a:r>
            <a:endParaRPr lang="en-US" sz="2400" i="1"/>
          </a:p>
          <a:p>
            <a:pPr lvl="2"/>
            <a:r>
              <a:rPr lang="en-US" sz="2400"/>
              <a:t>Menggunakan relasi biner memungkinkan informasi yang parsial ( mis. Hanya ibu yang tahu )</a:t>
            </a:r>
          </a:p>
          <a:p>
            <a:pPr lvl="1"/>
            <a:r>
              <a:rPr lang="en-US" sz="2400"/>
              <a:t>Ada beberapa relasi yang secara alami non-biner</a:t>
            </a:r>
          </a:p>
          <a:p>
            <a:pPr lvl="2"/>
            <a:r>
              <a:rPr lang="en-US" sz="2400"/>
              <a:t>Mis.  </a:t>
            </a:r>
            <a:r>
              <a:rPr lang="en-US" sz="2400" i="1"/>
              <a:t>works-on</a:t>
            </a: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273852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508125" y="533400"/>
            <a:ext cx="8077200" cy="609600"/>
          </a:xfrm>
        </p:spPr>
        <p:txBody>
          <a:bodyPr/>
          <a:lstStyle/>
          <a:p>
            <a:pPr>
              <a:defRPr/>
            </a:pPr>
            <a:r>
              <a:rPr lang="en-US" sz="2800" dirty="0" err="1"/>
              <a:t>Konversi</a:t>
            </a:r>
            <a:r>
              <a:rPr lang="en-US" sz="2800" dirty="0"/>
              <a:t> </a:t>
            </a:r>
            <a:r>
              <a:rPr lang="en-US" sz="2800" dirty="0" err="1"/>
              <a:t>Relasi</a:t>
            </a:r>
            <a:r>
              <a:rPr lang="en-US" sz="2800" dirty="0"/>
              <a:t> Non-</a:t>
            </a:r>
            <a:r>
              <a:rPr lang="en-US" sz="2800" dirty="0" err="1"/>
              <a:t>Biner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Bentuk</a:t>
            </a:r>
            <a:r>
              <a:rPr lang="en-US" sz="2800" dirty="0"/>
              <a:t> </a:t>
            </a:r>
            <a:r>
              <a:rPr lang="en-US" sz="2800" dirty="0" err="1"/>
              <a:t>Biner</a:t>
            </a:r>
            <a:r>
              <a:rPr lang="en-US" sz="2800" dirty="0"/>
              <a:t> 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368424" y="1295400"/>
            <a:ext cx="9831387" cy="354647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 err="1"/>
              <a:t>Secara</a:t>
            </a:r>
            <a:r>
              <a:rPr lang="en-US" sz="1800" dirty="0"/>
              <a:t> </a:t>
            </a:r>
            <a:r>
              <a:rPr lang="en-US" sz="1800" dirty="0" err="1"/>
              <a:t>umum</a:t>
            </a:r>
            <a:r>
              <a:rPr lang="en-US" sz="1800" dirty="0"/>
              <a:t>, </a:t>
            </a:r>
            <a:r>
              <a:rPr lang="en-US" sz="1800" dirty="0" err="1"/>
              <a:t>ada</a:t>
            </a:r>
            <a:r>
              <a:rPr lang="en-US" sz="1800" dirty="0"/>
              <a:t> </a:t>
            </a:r>
            <a:r>
              <a:rPr lang="en-US" sz="1800" dirty="0" err="1"/>
              <a:t>relasi</a:t>
            </a:r>
            <a:r>
              <a:rPr lang="en-US" sz="1800" dirty="0"/>
              <a:t> non-</a:t>
            </a:r>
            <a:r>
              <a:rPr lang="en-US" sz="1800" dirty="0" err="1"/>
              <a:t>biner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disajikan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bentuk</a:t>
            </a:r>
            <a:r>
              <a:rPr lang="en-US" sz="1800" dirty="0"/>
              <a:t> </a:t>
            </a:r>
            <a:r>
              <a:rPr lang="en-US" sz="1800" dirty="0" err="1"/>
              <a:t>relasi</a:t>
            </a:r>
            <a:r>
              <a:rPr lang="en-US" sz="1800" dirty="0"/>
              <a:t> </a:t>
            </a:r>
            <a:r>
              <a:rPr lang="en-US" sz="1800" dirty="0" err="1"/>
              <a:t>biner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menciptakan</a:t>
            </a:r>
            <a:r>
              <a:rPr lang="en-US" sz="1800" dirty="0"/>
              <a:t> </a:t>
            </a:r>
            <a:r>
              <a:rPr lang="en-US" sz="1800" dirty="0" err="1"/>
              <a:t>entitas</a:t>
            </a:r>
            <a:r>
              <a:rPr lang="en-US" sz="1800" dirty="0"/>
              <a:t> </a:t>
            </a:r>
            <a:r>
              <a:rPr lang="en-US" sz="1800" dirty="0" err="1"/>
              <a:t>bayangan</a:t>
            </a:r>
            <a:r>
              <a:rPr lang="en-US" sz="1800" dirty="0"/>
              <a:t>.</a:t>
            </a:r>
          </a:p>
          <a:p>
            <a:pPr lvl="1"/>
            <a:r>
              <a:rPr lang="en-US" sz="1600" dirty="0" err="1"/>
              <a:t>Mengganti</a:t>
            </a:r>
            <a:r>
              <a:rPr lang="en-US" sz="1600" dirty="0"/>
              <a:t> </a:t>
            </a:r>
            <a:r>
              <a:rPr lang="en-US" sz="1600" i="1" dirty="0"/>
              <a:t>R </a:t>
            </a:r>
            <a:r>
              <a:rPr lang="en-US" sz="1600" dirty="0" err="1"/>
              <a:t>antara</a:t>
            </a:r>
            <a:r>
              <a:rPr lang="en-US" sz="1600" dirty="0"/>
              <a:t> </a:t>
            </a:r>
            <a:r>
              <a:rPr lang="en-US" sz="1600" dirty="0" err="1"/>
              <a:t>entitas</a:t>
            </a:r>
            <a:r>
              <a:rPr lang="en-US" sz="1600" dirty="0"/>
              <a:t> A, B </a:t>
            </a:r>
            <a:r>
              <a:rPr lang="en-US" sz="1600" dirty="0" err="1"/>
              <a:t>dan</a:t>
            </a:r>
            <a:r>
              <a:rPr lang="en-US" sz="1600" dirty="0"/>
              <a:t> C</a:t>
            </a:r>
            <a:r>
              <a:rPr lang="en-US" sz="1600" i="1" dirty="0"/>
              <a:t> </a:t>
            </a:r>
            <a:r>
              <a:rPr lang="en-US" sz="1600" i="1" dirty="0" err="1"/>
              <a:t>dengan</a:t>
            </a:r>
            <a:r>
              <a:rPr lang="en-US" sz="1600" i="1" dirty="0"/>
              <a:t>  </a:t>
            </a:r>
            <a:r>
              <a:rPr lang="en-US" sz="1600" i="1" dirty="0" err="1"/>
              <a:t>menambahkan</a:t>
            </a:r>
            <a:r>
              <a:rPr lang="en-US" sz="1600" i="1" dirty="0"/>
              <a:t> </a:t>
            </a:r>
            <a:r>
              <a:rPr lang="en-US" sz="1600" i="1" dirty="0" err="1"/>
              <a:t>entitas</a:t>
            </a:r>
            <a:r>
              <a:rPr lang="en-US" sz="1600" i="1" dirty="0"/>
              <a:t> E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terbentuk</a:t>
            </a:r>
            <a:r>
              <a:rPr lang="en-US" sz="1600" dirty="0"/>
              <a:t> </a:t>
            </a:r>
            <a:r>
              <a:rPr lang="en-US" sz="1600" dirty="0" err="1"/>
              <a:t>tiga</a:t>
            </a:r>
            <a:r>
              <a:rPr lang="en-US" sz="1600" dirty="0"/>
              <a:t> </a:t>
            </a:r>
            <a:r>
              <a:rPr lang="en-US" sz="1600" dirty="0" err="1"/>
              <a:t>relasi</a:t>
            </a:r>
            <a:r>
              <a:rPr lang="en-US" sz="1600" dirty="0"/>
              <a:t> : </a:t>
            </a:r>
          </a:p>
          <a:p>
            <a:pPr>
              <a:buFont typeface="Monotype Sorts" pitchFamily="2" charset="2"/>
              <a:buNone/>
            </a:pPr>
            <a:r>
              <a:rPr lang="en-US" sz="1800" dirty="0"/>
              <a:t>		1. </a:t>
            </a:r>
            <a:r>
              <a:rPr lang="en-US" sz="1800" i="1" dirty="0"/>
              <a:t>R</a:t>
            </a:r>
            <a:r>
              <a:rPr lang="en-US" sz="1800" i="1" baseline="-25000" dirty="0"/>
              <a:t>A</a:t>
            </a:r>
            <a:r>
              <a:rPr lang="en-US" sz="1800" dirty="0"/>
              <a:t>, </a:t>
            </a:r>
            <a:r>
              <a:rPr lang="en-US" sz="1800" dirty="0" err="1"/>
              <a:t>merelasikan</a:t>
            </a:r>
            <a:r>
              <a:rPr lang="en-US" sz="1800" dirty="0"/>
              <a:t> </a:t>
            </a:r>
            <a:r>
              <a:rPr lang="en-US" sz="1800" i="1" dirty="0"/>
              <a:t>E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i="1" dirty="0"/>
              <a:t>A </a:t>
            </a:r>
            <a:r>
              <a:rPr lang="en-US" sz="1800" dirty="0"/>
              <a:t>	2. </a:t>
            </a:r>
            <a:r>
              <a:rPr lang="en-US" sz="1800" i="1" dirty="0"/>
              <a:t>R</a:t>
            </a:r>
            <a:r>
              <a:rPr lang="en-US" sz="1800" i="1" baseline="-25000" dirty="0"/>
              <a:t>B</a:t>
            </a:r>
            <a:r>
              <a:rPr lang="en-US" sz="1800" dirty="0"/>
              <a:t>, </a:t>
            </a:r>
            <a:r>
              <a:rPr lang="en-US" sz="1800" dirty="0" err="1"/>
              <a:t>merelasikan</a:t>
            </a:r>
            <a:r>
              <a:rPr lang="en-US" sz="1800" dirty="0"/>
              <a:t> </a:t>
            </a:r>
            <a:r>
              <a:rPr lang="en-US" sz="1800" i="1" dirty="0"/>
              <a:t>E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i="1" dirty="0"/>
              <a:t>B</a:t>
            </a:r>
          </a:p>
          <a:p>
            <a:pPr>
              <a:buFont typeface="Monotype Sorts" pitchFamily="2" charset="2"/>
              <a:buNone/>
            </a:pPr>
            <a:r>
              <a:rPr lang="en-US" sz="1800" dirty="0"/>
              <a:t>		3. </a:t>
            </a:r>
            <a:r>
              <a:rPr lang="en-US" sz="1800" i="1" dirty="0"/>
              <a:t>R</a:t>
            </a:r>
            <a:r>
              <a:rPr lang="en-US" sz="1800" i="1" baseline="-25000" dirty="0"/>
              <a:t>C</a:t>
            </a:r>
            <a:r>
              <a:rPr lang="en-US" sz="1800" dirty="0"/>
              <a:t>, </a:t>
            </a:r>
            <a:r>
              <a:rPr lang="en-US" sz="1800" dirty="0" err="1"/>
              <a:t>merelasikan</a:t>
            </a:r>
            <a:r>
              <a:rPr lang="en-US" sz="1800" dirty="0"/>
              <a:t> </a:t>
            </a:r>
            <a:r>
              <a:rPr lang="en-US" sz="1800" i="1" dirty="0"/>
              <a:t>E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i="1" dirty="0"/>
              <a:t>C</a:t>
            </a:r>
          </a:p>
          <a:p>
            <a:pPr lvl="1"/>
            <a:r>
              <a:rPr lang="en-US" sz="1600" dirty="0" err="1"/>
              <a:t>Ciptakan</a:t>
            </a:r>
            <a:r>
              <a:rPr lang="en-US" sz="1600" dirty="0"/>
              <a:t> </a:t>
            </a:r>
            <a:r>
              <a:rPr lang="en-US" sz="1600" dirty="0" err="1"/>
              <a:t>atribut</a:t>
            </a:r>
            <a:r>
              <a:rPr lang="en-US" sz="1600" dirty="0"/>
              <a:t> </a:t>
            </a:r>
            <a:r>
              <a:rPr lang="en-US" sz="1600" dirty="0" err="1"/>
              <a:t>khusus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mengidentifikasi</a:t>
            </a:r>
            <a:r>
              <a:rPr lang="en-US" sz="1600" dirty="0"/>
              <a:t> </a:t>
            </a:r>
            <a:r>
              <a:rPr lang="en-US" sz="1600" i="1" dirty="0"/>
              <a:t>E</a:t>
            </a:r>
          </a:p>
          <a:p>
            <a:pPr lvl="1"/>
            <a:r>
              <a:rPr lang="en-US" sz="1600" dirty="0" err="1"/>
              <a:t>Tambahkan</a:t>
            </a:r>
            <a:r>
              <a:rPr lang="en-US" sz="1600" dirty="0"/>
              <a:t> </a:t>
            </a:r>
            <a:r>
              <a:rPr lang="en-US" sz="1600" dirty="0" err="1"/>
              <a:t>atribut</a:t>
            </a:r>
            <a:r>
              <a:rPr lang="en-US" sz="1600" dirty="0"/>
              <a:t> lain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i="1" dirty="0"/>
              <a:t>R </a:t>
            </a:r>
            <a:r>
              <a:rPr lang="en-US" sz="1600" i="1" dirty="0" err="1"/>
              <a:t>pada</a:t>
            </a:r>
            <a:r>
              <a:rPr lang="en-US" sz="1600" dirty="0"/>
              <a:t> </a:t>
            </a:r>
            <a:r>
              <a:rPr lang="en-US" sz="1600" i="1" dirty="0"/>
              <a:t>E </a:t>
            </a:r>
          </a:p>
          <a:p>
            <a:pPr lvl="1"/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setiap</a:t>
            </a:r>
            <a:r>
              <a:rPr lang="en-US" sz="1600" dirty="0"/>
              <a:t> </a:t>
            </a:r>
            <a:r>
              <a:rPr lang="en-US" sz="1600" dirty="0" err="1"/>
              <a:t>relasi</a:t>
            </a:r>
            <a:r>
              <a:rPr lang="en-US" sz="1600" dirty="0"/>
              <a:t> (</a:t>
            </a:r>
            <a:r>
              <a:rPr lang="en-US" sz="1600" i="1" dirty="0" err="1"/>
              <a:t>a</a:t>
            </a:r>
            <a:r>
              <a:rPr lang="en-US" sz="1600" i="1" baseline="-25000" dirty="0" err="1"/>
              <a:t>i</a:t>
            </a:r>
            <a:r>
              <a:rPr lang="en-US" sz="1600" i="1" dirty="0"/>
              <a:t> , b</a:t>
            </a:r>
            <a:r>
              <a:rPr lang="en-US" sz="1600" i="1" baseline="-25000" dirty="0"/>
              <a:t>i</a:t>
            </a:r>
            <a:r>
              <a:rPr lang="en-US" sz="1600" i="1" dirty="0"/>
              <a:t> , c</a:t>
            </a:r>
            <a:r>
              <a:rPr lang="en-US" sz="1600" i="1" baseline="-25000" dirty="0"/>
              <a:t>i</a:t>
            </a:r>
            <a:r>
              <a:rPr lang="en-US" sz="1600" dirty="0"/>
              <a:t>)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i="1" dirty="0"/>
              <a:t>R,</a:t>
            </a:r>
            <a:r>
              <a:rPr lang="en-US" sz="1600" dirty="0"/>
              <a:t> </a:t>
            </a:r>
            <a:r>
              <a:rPr lang="en-US" sz="1600" dirty="0" err="1"/>
              <a:t>buatlah</a:t>
            </a:r>
            <a:r>
              <a:rPr lang="en-US" sz="1600" dirty="0"/>
              <a:t> </a:t>
            </a:r>
          </a:p>
          <a:p>
            <a:pPr>
              <a:buFont typeface="Monotype Sorts" pitchFamily="2" charset="2"/>
              <a:buNone/>
            </a:pPr>
            <a:r>
              <a:rPr lang="en-US" sz="1800" dirty="0"/>
              <a:t>	      1. </a:t>
            </a:r>
            <a:r>
              <a:rPr lang="en-US" sz="1800" dirty="0" err="1"/>
              <a:t>sebuah</a:t>
            </a:r>
            <a:r>
              <a:rPr lang="en-US" sz="1800" dirty="0"/>
              <a:t> </a:t>
            </a:r>
            <a:r>
              <a:rPr lang="en-US" sz="1800" dirty="0" err="1"/>
              <a:t>entitas</a:t>
            </a:r>
            <a:r>
              <a:rPr lang="en-US" sz="1800" dirty="0"/>
              <a:t> </a:t>
            </a:r>
            <a:r>
              <a:rPr lang="en-US" sz="1800" dirty="0" err="1"/>
              <a:t>baru</a:t>
            </a:r>
            <a:r>
              <a:rPr lang="en-US" sz="1800" dirty="0"/>
              <a:t> </a:t>
            </a:r>
            <a:r>
              <a:rPr lang="en-US" sz="1800" i="1" dirty="0" err="1"/>
              <a:t>e</a:t>
            </a:r>
            <a:r>
              <a:rPr lang="en-US" sz="1800" i="1" baseline="-25000" dirty="0" err="1"/>
              <a:t>i</a:t>
            </a:r>
            <a:r>
              <a:rPr lang="en-US" sz="1800" i="1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entiti</a:t>
            </a:r>
            <a:r>
              <a:rPr lang="en-US" sz="1800" dirty="0"/>
              <a:t> set </a:t>
            </a:r>
            <a:r>
              <a:rPr lang="en-US" sz="1800" i="1" dirty="0"/>
              <a:t>E       </a:t>
            </a:r>
            <a:r>
              <a:rPr lang="en-US" sz="1800" dirty="0"/>
              <a:t>2. </a:t>
            </a:r>
            <a:r>
              <a:rPr lang="en-US" sz="1800" dirty="0" err="1"/>
              <a:t>tambah</a:t>
            </a:r>
            <a:r>
              <a:rPr lang="en-US" sz="1800" dirty="0"/>
              <a:t> (</a:t>
            </a:r>
            <a:r>
              <a:rPr lang="en-US" sz="1800" i="1" dirty="0" err="1"/>
              <a:t>e</a:t>
            </a:r>
            <a:r>
              <a:rPr lang="en-US" sz="1800" i="1" baseline="-25000" dirty="0" err="1"/>
              <a:t>i</a:t>
            </a:r>
            <a:r>
              <a:rPr lang="en-US" sz="1800" i="1" dirty="0"/>
              <a:t> , </a:t>
            </a:r>
            <a:r>
              <a:rPr lang="en-US" sz="1800" i="1" dirty="0" err="1"/>
              <a:t>a</a:t>
            </a:r>
            <a:r>
              <a:rPr lang="en-US" sz="1800" i="1" baseline="-25000" dirty="0" err="1"/>
              <a:t>i</a:t>
            </a:r>
            <a:r>
              <a:rPr lang="en-US" sz="1800" i="1" baseline="-25000" dirty="0"/>
              <a:t> </a:t>
            </a:r>
            <a:r>
              <a:rPr lang="en-US" sz="1800" dirty="0"/>
              <a:t>) di </a:t>
            </a:r>
            <a:r>
              <a:rPr lang="en-US" sz="1800" i="1" dirty="0"/>
              <a:t>R</a:t>
            </a:r>
            <a:r>
              <a:rPr lang="en-US" sz="1800" i="1" baseline="-25000" dirty="0"/>
              <a:t>A</a:t>
            </a:r>
          </a:p>
          <a:p>
            <a:pPr>
              <a:buFont typeface="Monotype Sorts" pitchFamily="2" charset="2"/>
              <a:buNone/>
            </a:pPr>
            <a:r>
              <a:rPr lang="en-US" sz="1800" dirty="0"/>
              <a:t>	      3. </a:t>
            </a:r>
            <a:r>
              <a:rPr lang="en-US" sz="1800" dirty="0" err="1"/>
              <a:t>tambah</a:t>
            </a:r>
            <a:r>
              <a:rPr lang="en-US" sz="1800" dirty="0"/>
              <a:t> (</a:t>
            </a:r>
            <a:r>
              <a:rPr lang="en-US" sz="1800" i="1" dirty="0" err="1"/>
              <a:t>e</a:t>
            </a:r>
            <a:r>
              <a:rPr lang="en-US" sz="1800" i="1" baseline="-25000" dirty="0" err="1"/>
              <a:t>i</a:t>
            </a:r>
            <a:r>
              <a:rPr lang="en-US" sz="1800" i="1" dirty="0"/>
              <a:t> , b</a:t>
            </a:r>
            <a:r>
              <a:rPr lang="en-US" sz="1800" i="1" baseline="-25000" dirty="0"/>
              <a:t>i</a:t>
            </a:r>
            <a:r>
              <a:rPr lang="en-US" sz="1800" i="1" dirty="0"/>
              <a:t> </a:t>
            </a:r>
            <a:r>
              <a:rPr lang="en-US" sz="1800" dirty="0"/>
              <a:t>) di </a:t>
            </a:r>
            <a:r>
              <a:rPr lang="en-US" sz="1800" i="1" dirty="0"/>
              <a:t>R</a:t>
            </a:r>
            <a:r>
              <a:rPr lang="en-US" sz="1800" i="1" baseline="-25000" dirty="0"/>
              <a:t>B</a:t>
            </a:r>
            <a:r>
              <a:rPr lang="en-US" sz="1600" i="1" dirty="0"/>
              <a:t> </a:t>
            </a:r>
            <a:r>
              <a:rPr lang="en-US" sz="1800" i="1" dirty="0"/>
              <a:t>     </a:t>
            </a:r>
            <a:r>
              <a:rPr lang="en-US" sz="1800" dirty="0"/>
              <a:t>	                4. </a:t>
            </a:r>
            <a:r>
              <a:rPr lang="en-US" sz="1800" dirty="0" err="1"/>
              <a:t>tambah</a:t>
            </a:r>
            <a:r>
              <a:rPr lang="en-US" sz="1800" dirty="0"/>
              <a:t> (</a:t>
            </a:r>
            <a:r>
              <a:rPr lang="en-US" sz="1800" i="1" dirty="0" err="1"/>
              <a:t>e</a:t>
            </a:r>
            <a:r>
              <a:rPr lang="en-US" sz="1800" i="1" baseline="-25000" dirty="0" err="1"/>
              <a:t>i</a:t>
            </a:r>
            <a:r>
              <a:rPr lang="en-US" sz="1800" i="1" dirty="0"/>
              <a:t> , c</a:t>
            </a:r>
            <a:r>
              <a:rPr lang="en-US" sz="1800" i="1" baseline="-25000" dirty="0"/>
              <a:t>i </a:t>
            </a:r>
            <a:r>
              <a:rPr lang="en-US" sz="1800" dirty="0"/>
              <a:t>) di </a:t>
            </a:r>
            <a:r>
              <a:rPr lang="en-US" sz="1800" i="1" dirty="0"/>
              <a:t>R</a:t>
            </a:r>
            <a:r>
              <a:rPr lang="en-US" sz="1800" i="1" baseline="-25000" dirty="0"/>
              <a:t>C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" t="3810" r="1071" b="59761"/>
          <a:stretch>
            <a:fillRect/>
          </a:stretch>
        </p:blipFill>
        <p:spPr bwMode="auto">
          <a:xfrm>
            <a:off x="1827212" y="5019675"/>
            <a:ext cx="6375400" cy="1779588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195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Perancangan</a:t>
            </a:r>
            <a:r>
              <a:rPr lang="en-US" dirty="0"/>
              <a:t> ERD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38969" y="1892300"/>
            <a:ext cx="10910887" cy="4241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entiti</a:t>
            </a:r>
            <a:r>
              <a:rPr lang="en-US" dirty="0"/>
              <a:t> set </a:t>
            </a:r>
            <a:r>
              <a:rPr lang="en-US" dirty="0" err="1"/>
              <a:t>vs</a:t>
            </a:r>
            <a:r>
              <a:rPr lang="en-US" dirty="0"/>
              <a:t> </a:t>
            </a:r>
            <a:r>
              <a:rPr lang="en-US" dirty="0" err="1"/>
              <a:t>atribut</a:t>
            </a:r>
            <a:br>
              <a:rPr lang="en-US" dirty="0"/>
            </a:br>
            <a:r>
              <a:rPr lang="en-US" dirty="0" err="1"/>
              <a:t>Tergantung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kebutuhan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yang </a:t>
            </a:r>
            <a:r>
              <a:rPr lang="en-US" dirty="0" err="1"/>
              <a:t>diperlukan</a:t>
            </a:r>
            <a:r>
              <a:rPr lang="en-US" dirty="0"/>
              <a:t>.</a:t>
            </a:r>
          </a:p>
          <a:p>
            <a:r>
              <a:rPr lang="en-US" dirty="0" err="1"/>
              <a:t>Penggunaan</a:t>
            </a:r>
            <a:r>
              <a:rPr lang="en-US" dirty="0"/>
              <a:t> entity sets vs. relationship sets</a:t>
            </a:r>
            <a:br>
              <a:rPr lang="en-US" dirty="0"/>
            </a:br>
            <a:r>
              <a:rPr lang="en-US" dirty="0" err="1"/>
              <a:t>Mengikuti</a:t>
            </a:r>
            <a:r>
              <a:rPr lang="en-US" dirty="0"/>
              <a:t> </a:t>
            </a:r>
            <a:r>
              <a:rPr lang="en-US" dirty="0" err="1"/>
              <a:t>aturan</a:t>
            </a:r>
            <a:r>
              <a:rPr lang="en-US" dirty="0"/>
              <a:t> </a:t>
            </a:r>
            <a:r>
              <a:rPr lang="en-US" dirty="0" err="1"/>
              <a:t>perilaku</a:t>
            </a:r>
            <a:r>
              <a:rPr lang="en-US" dirty="0"/>
              <a:t> proses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 yang </a:t>
            </a:r>
            <a:r>
              <a:rPr lang="en-US" dirty="0" err="1"/>
              <a:t>dirancang</a:t>
            </a:r>
            <a:r>
              <a:rPr lang="en-US" dirty="0"/>
              <a:t> </a:t>
            </a:r>
            <a:r>
              <a:rPr lang="en-US" dirty="0" err="1"/>
              <a:t>sebelumnya</a:t>
            </a:r>
            <a:endParaRPr lang="en-US" dirty="0"/>
          </a:p>
          <a:p>
            <a:r>
              <a:rPr lang="en-US" dirty="0" err="1"/>
              <a:t>Tentukan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relasi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28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1012" y="171450"/>
            <a:ext cx="8686799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99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lemah</a:t>
            </a:r>
            <a:r>
              <a:rPr lang="en-US" dirty="0"/>
              <a:t> (Weak Entity Sets)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kunci</a:t>
            </a:r>
            <a:r>
              <a:rPr lang="en-US" dirty="0"/>
              <a:t> primer </a:t>
            </a:r>
            <a:r>
              <a:rPr lang="en-US" dirty="0" err="1"/>
              <a:t>tunggal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yang </a:t>
            </a:r>
            <a:r>
              <a:rPr lang="en-US" dirty="0" err="1"/>
              <a:t>lemah</a:t>
            </a:r>
            <a:r>
              <a:rPr lang="en-US" dirty="0"/>
              <a:t> (</a:t>
            </a:r>
            <a:r>
              <a:rPr lang="en-US" b="1" i="1" dirty="0">
                <a:solidFill>
                  <a:srgbClr val="FFFF00"/>
                </a:solidFill>
              </a:rPr>
              <a:t>weak entity set</a:t>
            </a:r>
            <a:r>
              <a:rPr lang="en-US" i="1" dirty="0">
                <a:solidFill>
                  <a:schemeClr val="tx2"/>
                </a:solidFill>
              </a:rPr>
              <a:t>)</a:t>
            </a:r>
            <a:r>
              <a:rPr lang="en-US" dirty="0"/>
              <a:t>.</a:t>
            </a:r>
          </a:p>
          <a:p>
            <a:r>
              <a:rPr lang="en-US" b="1" dirty="0" err="1">
                <a:solidFill>
                  <a:srgbClr val="FFFF00"/>
                </a:solidFill>
              </a:rPr>
              <a:t>Keberadaan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entitas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lemah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tergantung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pada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keberadaan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relasi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antar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entitas</a:t>
            </a:r>
            <a:r>
              <a:rPr lang="en-US" b="1" dirty="0">
                <a:solidFill>
                  <a:srgbClr val="FFFF00"/>
                </a:solidFill>
              </a:rPr>
              <a:t> yang </a:t>
            </a:r>
            <a:r>
              <a:rPr lang="en-US" b="1" dirty="0" err="1">
                <a:solidFill>
                  <a:srgbClr val="FFFF00"/>
                </a:solidFill>
              </a:rPr>
              <a:t>membentuknya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endParaRPr lang="en-US" b="1" i="1" dirty="0">
              <a:solidFill>
                <a:srgbClr val="FFFF00"/>
              </a:solidFill>
            </a:endParaRPr>
          </a:p>
          <a:p>
            <a:pPr lvl="1"/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gabungan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penyusunnya</a:t>
            </a:r>
            <a:r>
              <a:rPr lang="en-US" dirty="0"/>
              <a:t> ,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penyusun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lemah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one-to-many</a:t>
            </a:r>
          </a:p>
          <a:p>
            <a:pPr lvl="1"/>
            <a:r>
              <a:rPr lang="en-US" b="1" dirty="0" err="1">
                <a:solidFill>
                  <a:srgbClr val="FFFF00"/>
                </a:solidFill>
              </a:rPr>
              <a:t>Relasi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dari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emtitas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lemah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dirty="0" err="1"/>
              <a:t>disimbolkan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belah</a:t>
            </a:r>
            <a:r>
              <a:rPr lang="en-US" dirty="0"/>
              <a:t> </a:t>
            </a:r>
            <a:r>
              <a:rPr lang="en-US" dirty="0" err="1"/>
              <a:t>ketupat</a:t>
            </a:r>
            <a:r>
              <a:rPr lang="en-US" dirty="0"/>
              <a:t> </a:t>
            </a:r>
            <a:r>
              <a:rPr lang="en-US" dirty="0" err="1"/>
              <a:t>ganda</a:t>
            </a:r>
            <a:endParaRPr lang="en-US" dirty="0"/>
          </a:p>
          <a:p>
            <a:r>
              <a:rPr lang="en-US" b="1" i="1" dirty="0" err="1">
                <a:solidFill>
                  <a:srgbClr val="FFFF00"/>
                </a:solidFill>
              </a:rPr>
              <a:t>Pembeda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i="1" dirty="0"/>
              <a:t>(</a:t>
            </a:r>
            <a:r>
              <a:rPr lang="en-US" i="1" dirty="0" err="1"/>
              <a:t>atau</a:t>
            </a:r>
            <a:r>
              <a:rPr lang="en-US" i="1" dirty="0"/>
              <a:t> </a:t>
            </a:r>
            <a:r>
              <a:rPr lang="en-US" i="1" dirty="0" err="1"/>
              <a:t>kunci</a:t>
            </a:r>
            <a:r>
              <a:rPr lang="en-US" i="1" dirty="0"/>
              <a:t> </a:t>
            </a:r>
            <a:r>
              <a:rPr lang="en-US" i="1" dirty="0" err="1"/>
              <a:t>bagian</a:t>
            </a:r>
            <a:r>
              <a:rPr lang="en-US" i="1" dirty="0"/>
              <a:t>)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lemah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gabungan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penyusunnya</a:t>
            </a:r>
            <a:r>
              <a:rPr lang="en-US" dirty="0"/>
              <a:t>.</a:t>
            </a:r>
          </a:p>
          <a:p>
            <a:r>
              <a:rPr lang="en-US" dirty="0" err="1"/>
              <a:t>Kunci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yang </a:t>
            </a:r>
            <a:r>
              <a:rPr lang="en-US" dirty="0" err="1"/>
              <a:t>lemah</a:t>
            </a:r>
            <a:r>
              <a:rPr lang="en-US" dirty="0"/>
              <a:t> </a:t>
            </a:r>
            <a:r>
              <a:rPr lang="en-US" dirty="0" err="1"/>
              <a:t>terbentuk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kunci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yang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eksistensi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lemah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ditambah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pembeda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lemah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(discriminator).</a:t>
            </a:r>
          </a:p>
        </p:txBody>
      </p:sp>
    </p:spTree>
    <p:extLst>
      <p:ext uri="{BB962C8B-B14F-4D97-AF65-F5344CB8AC3E}">
        <p14:creationId xmlns:p14="http://schemas.microsoft.com/office/powerpoint/2010/main" val="10656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912812" y="533400"/>
            <a:ext cx="10680699" cy="20955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2344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4630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21488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2"/>
              </a:buClr>
              <a:buSzPct val="80000"/>
              <a:buFont typeface="Wingdings 3" panose="05040102010807070707" pitchFamily="18" charset="2"/>
              <a:buChar char="u"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lemah</a:t>
            </a:r>
            <a:r>
              <a:rPr lang="en-US" dirty="0"/>
              <a:t> </a:t>
            </a:r>
            <a:r>
              <a:rPr lang="en-US" dirty="0" err="1"/>
              <a:t>disimbolkan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persegi</a:t>
            </a:r>
            <a:r>
              <a:rPr lang="en-US" dirty="0"/>
              <a:t> </a:t>
            </a:r>
            <a:r>
              <a:rPr lang="en-US" dirty="0" err="1"/>
              <a:t>panjang</a:t>
            </a:r>
            <a:r>
              <a:rPr lang="en-US" dirty="0"/>
              <a:t> double.</a:t>
            </a:r>
          </a:p>
          <a:p>
            <a:r>
              <a:rPr lang="en-US" dirty="0"/>
              <a:t>discriminator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lemah</a:t>
            </a:r>
            <a:r>
              <a:rPr lang="en-US" dirty="0"/>
              <a:t> </a:t>
            </a:r>
            <a:r>
              <a:rPr lang="en-US" dirty="0" err="1"/>
              <a:t>ditandai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terputus</a:t>
            </a:r>
            <a:r>
              <a:rPr lang="en-US" dirty="0"/>
              <a:t>.</a:t>
            </a:r>
          </a:p>
          <a:p>
            <a:r>
              <a:rPr lang="en-US" i="1" dirty="0"/>
              <a:t>payment-number</a:t>
            </a:r>
            <a:r>
              <a:rPr lang="en-US" dirty="0"/>
              <a:t> – discriminator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lemah</a:t>
            </a:r>
            <a:r>
              <a:rPr lang="en-US" dirty="0"/>
              <a:t> </a:t>
            </a:r>
            <a:r>
              <a:rPr lang="en-US" i="1" dirty="0"/>
              <a:t>payment </a:t>
            </a:r>
            <a:endParaRPr lang="en-US" dirty="0"/>
          </a:p>
          <a:p>
            <a:r>
              <a:rPr lang="en-US" dirty="0"/>
              <a:t>Primary key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i="1" dirty="0"/>
              <a:t>payment </a:t>
            </a:r>
            <a:r>
              <a:rPr lang="en-US" dirty="0"/>
              <a:t>– (</a:t>
            </a:r>
            <a:r>
              <a:rPr lang="en-US" i="1" dirty="0"/>
              <a:t>loan-number, payment-number</a:t>
            </a:r>
            <a:r>
              <a:rPr lang="en-US" dirty="0"/>
              <a:t>) 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" t="27867" r="1082" b="27628"/>
          <a:stretch>
            <a:fillRect/>
          </a:stretch>
        </p:blipFill>
        <p:spPr bwMode="auto">
          <a:xfrm>
            <a:off x="1522413" y="3128962"/>
            <a:ext cx="8475663" cy="2886075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481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Monotype Sorts" pitchFamily="2" charset="2"/>
              <a:buNone/>
            </a:pPr>
            <a:endParaRPr lang="en-US" i="1" dirty="0"/>
          </a:p>
          <a:p>
            <a:r>
              <a:rPr lang="en-US" dirty="0" err="1"/>
              <a:t>Catatan</a:t>
            </a:r>
            <a:r>
              <a:rPr lang="en-US" dirty="0"/>
              <a:t> : </a:t>
            </a:r>
            <a:r>
              <a:rPr lang="en-US" dirty="0" err="1"/>
              <a:t>Kunci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eksplisit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kunci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lemah</a:t>
            </a:r>
            <a:r>
              <a:rPr lang="en-US" dirty="0"/>
              <a:t>,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berlaku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.</a:t>
            </a:r>
          </a:p>
          <a:p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i="1" dirty="0"/>
              <a:t>loan-number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eksplisit</a:t>
            </a:r>
            <a:r>
              <a:rPr lang="en-US" dirty="0"/>
              <a:t> </a:t>
            </a:r>
            <a:r>
              <a:rPr lang="en-US" dirty="0" err="1"/>
              <a:t>menggantikan</a:t>
            </a:r>
            <a:r>
              <a:rPr lang="en-US" dirty="0"/>
              <a:t>, </a:t>
            </a:r>
            <a:r>
              <a:rPr lang="en-US" i="1" dirty="0"/>
              <a:t>payment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i="1" dirty="0"/>
              <a:t>payment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/>
              <a:t>loan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duplikasi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i="1" dirty="0"/>
              <a:t>loan-number</a:t>
            </a:r>
            <a:r>
              <a:rPr lang="en-US" dirty="0"/>
              <a:t> yang </a:t>
            </a:r>
            <a:r>
              <a:rPr lang="en-US" dirty="0" err="1"/>
              <a:t>menggabungkan</a:t>
            </a:r>
            <a:r>
              <a:rPr lang="en-US" dirty="0"/>
              <a:t> </a:t>
            </a:r>
            <a:r>
              <a:rPr lang="en-US" i="1" dirty="0"/>
              <a:t>payment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/>
              <a:t>loan</a:t>
            </a:r>
          </a:p>
        </p:txBody>
      </p:sp>
    </p:spTree>
    <p:extLst>
      <p:ext uri="{BB962C8B-B14F-4D97-AF65-F5344CB8AC3E}">
        <p14:creationId xmlns:p14="http://schemas.microsoft.com/office/powerpoint/2010/main" val="198032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lemah</a:t>
            </a:r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Di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universitas</a:t>
            </a:r>
            <a:r>
              <a:rPr lang="en-US" dirty="0"/>
              <a:t>, </a:t>
            </a:r>
            <a:r>
              <a:rPr lang="en-US" i="1" dirty="0" err="1"/>
              <a:t>mata_kuliah</a:t>
            </a:r>
            <a:r>
              <a:rPr lang="en-US" i="1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 err="1"/>
              <a:t>mata_kuliah_ditawarkan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lemah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discriminator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i="1" dirty="0" err="1"/>
              <a:t>mata_kuliah_ditawarkan</a:t>
            </a:r>
            <a:r>
              <a:rPr lang="en-US" i="1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i="1" dirty="0"/>
              <a:t>semester</a:t>
            </a:r>
            <a:r>
              <a:rPr lang="en-US" dirty="0"/>
              <a:t> (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akademik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 err="1"/>
              <a:t>kelompok</a:t>
            </a:r>
            <a:r>
              <a:rPr lang="en-US" i="1" dirty="0"/>
              <a:t> </a:t>
            </a:r>
            <a:r>
              <a:rPr lang="en-US" dirty="0"/>
              <a:t>(</a:t>
            </a:r>
            <a:r>
              <a:rPr lang="en-US" dirty="0" err="1"/>
              <a:t>jika</a:t>
            </a:r>
            <a:r>
              <a:rPr lang="en-US" dirty="0"/>
              <a:t> yang </a:t>
            </a:r>
            <a:r>
              <a:rPr lang="en-US" dirty="0" err="1"/>
              <a:t>ditawarkan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)</a:t>
            </a:r>
          </a:p>
          <a:p>
            <a:pPr>
              <a:lnSpc>
                <a:spcPct val="90000"/>
              </a:lnSpc>
            </a:pP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i="1" dirty="0" err="1"/>
              <a:t>mata_kuliah_ditawarkan</a:t>
            </a:r>
            <a:r>
              <a:rPr lang="en-US" dirty="0"/>
              <a:t> </a:t>
            </a:r>
            <a:r>
              <a:rPr lang="en-US" dirty="0" err="1"/>
              <a:t>dijadikan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i="1" dirty="0" err="1"/>
              <a:t>kelompok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atributnya</a:t>
            </a:r>
            <a:r>
              <a:rPr lang="en-US" dirty="0"/>
              <a:t>.  </a:t>
            </a:r>
          </a:p>
          <a:p>
            <a:pPr>
              <a:lnSpc>
                <a:spcPct val="90000"/>
              </a:lnSpc>
              <a:buFont typeface="Monotype Sorts" pitchFamily="2" charset="2"/>
              <a:buNone/>
            </a:pPr>
            <a:r>
              <a:rPr lang="en-US" dirty="0"/>
              <a:t>	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i="1" dirty="0" err="1"/>
              <a:t>mata_kuliah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implisit</a:t>
            </a:r>
            <a:r>
              <a:rPr lang="en-US" dirty="0"/>
              <a:t> di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i="1" dirty="0" err="1"/>
              <a:t>kelompok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57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Spesialisasi</a:t>
            </a:r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perancangan</a:t>
            </a:r>
            <a:r>
              <a:rPr lang="en-US" dirty="0"/>
              <a:t> Top down; </a:t>
            </a:r>
            <a:r>
              <a:rPr lang="en-US" dirty="0" err="1"/>
              <a:t>Membuat</a:t>
            </a:r>
            <a:r>
              <a:rPr lang="en-US" dirty="0"/>
              <a:t> sub-</a:t>
            </a:r>
            <a:r>
              <a:rPr lang="en-US" dirty="0" err="1"/>
              <a:t>grup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yang lain.</a:t>
            </a:r>
          </a:p>
          <a:p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sub grouping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rendah</a:t>
            </a:r>
            <a:r>
              <a:rPr lang="en-US" dirty="0"/>
              <a:t>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diatasnya</a:t>
            </a:r>
            <a:r>
              <a:rPr lang="en-US" dirty="0"/>
              <a:t>.</a:t>
            </a:r>
          </a:p>
          <a:p>
            <a:r>
              <a:rPr lang="en-US" dirty="0" err="1"/>
              <a:t>Digambarkan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i="1" dirty="0" err="1"/>
              <a:t>segitiga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diberi</a:t>
            </a:r>
            <a:r>
              <a:rPr lang="en-US" dirty="0"/>
              <a:t> label ISA (</a:t>
            </a:r>
            <a:r>
              <a:rPr lang="en-US" dirty="0" err="1"/>
              <a:t>Mis</a:t>
            </a:r>
            <a:r>
              <a:rPr lang="en-US" dirty="0"/>
              <a:t>. </a:t>
            </a:r>
            <a:r>
              <a:rPr lang="en-US" i="1" dirty="0" err="1"/>
              <a:t>Pelanggan</a:t>
            </a:r>
            <a:r>
              <a:rPr lang="en-US" i="1" dirty="0"/>
              <a:t> </a:t>
            </a:r>
            <a:r>
              <a:rPr lang="en-US" dirty="0"/>
              <a:t>“is a” </a:t>
            </a:r>
            <a:r>
              <a:rPr lang="en-US" i="1" dirty="0" err="1"/>
              <a:t>Manusia</a:t>
            </a:r>
            <a:r>
              <a:rPr lang="en-US" dirty="0"/>
              <a:t>).</a:t>
            </a:r>
          </a:p>
          <a:p>
            <a:r>
              <a:rPr lang="en-US" b="1" dirty="0" err="1">
                <a:solidFill>
                  <a:schemeClr val="tx2"/>
                </a:solidFill>
              </a:rPr>
              <a:t>Atribut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b="1" dirty="0" err="1">
                <a:solidFill>
                  <a:schemeClr val="tx2"/>
                </a:solidFill>
              </a:rPr>
              <a:t>turunan</a:t>
            </a:r>
            <a:r>
              <a:rPr lang="en-US" dirty="0"/>
              <a:t> –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rendah</a:t>
            </a:r>
            <a:r>
              <a:rPr lang="en-US" dirty="0"/>
              <a:t> </a:t>
            </a:r>
            <a:r>
              <a:rPr lang="en-US" dirty="0" err="1"/>
              <a:t>mewarisi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diatasnya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02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Spesialisasi</a:t>
            </a:r>
            <a:r>
              <a:rPr lang="en-US" dirty="0"/>
              <a:t> </a:t>
            </a:r>
          </a:p>
        </p:txBody>
      </p:sp>
      <p:pic>
        <p:nvPicPr>
          <p:cNvPr id="5" name="Picture 102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 t="1050" r="12599" b="787"/>
          <a:stretch>
            <a:fillRect/>
          </a:stretch>
        </p:blipFill>
        <p:spPr bwMode="auto">
          <a:xfrm>
            <a:off x="3610381" y="1600200"/>
            <a:ext cx="5356193" cy="52578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824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Generalisasi</a:t>
            </a:r>
            <a:endParaRPr lang="en-US" dirty="0"/>
          </a:p>
        </p:txBody>
      </p:sp>
      <p:sp>
        <p:nvSpPr>
          <p:cNvPr id="5" name="Rectangle 102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perancangan</a:t>
            </a:r>
            <a:r>
              <a:rPr lang="en-US" dirty="0"/>
              <a:t> bottom-up – </a:t>
            </a:r>
            <a:r>
              <a:rPr lang="en-US" dirty="0" err="1"/>
              <a:t>menggabungkan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yang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tingkatnya</a:t>
            </a:r>
            <a:r>
              <a:rPr lang="en-US" dirty="0"/>
              <a:t>.</a:t>
            </a:r>
          </a:p>
          <a:p>
            <a:r>
              <a:rPr lang="en-US" dirty="0" err="1"/>
              <a:t>Spesialisasi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generalisasi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upaya</a:t>
            </a:r>
            <a:r>
              <a:rPr lang="en-US" dirty="0"/>
              <a:t> </a:t>
            </a:r>
            <a:r>
              <a:rPr lang="en-US" dirty="0" err="1"/>
              <a:t>penyederhanaan</a:t>
            </a:r>
            <a:r>
              <a:rPr lang="en-US" dirty="0"/>
              <a:t>;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digambarkan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diagram ER.</a:t>
            </a:r>
          </a:p>
          <a:p>
            <a:r>
              <a:rPr lang="en-US" dirty="0" err="1"/>
              <a:t>Peristiwa</a:t>
            </a:r>
            <a:r>
              <a:rPr lang="en-US" dirty="0"/>
              <a:t> </a:t>
            </a:r>
            <a:r>
              <a:rPr lang="en-US" dirty="0" err="1"/>
              <a:t>spesialisasi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generalisasi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diterapkan</a:t>
            </a:r>
            <a:r>
              <a:rPr lang="en-US" dirty="0"/>
              <a:t> </a:t>
            </a:r>
            <a:r>
              <a:rPr lang="en-US" dirty="0" err="1"/>
              <a:t>bolak-balik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9829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/>
              <a:t>Spesialisasi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Generalisasi</a:t>
            </a:r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spesialisasi</a:t>
            </a:r>
            <a:r>
              <a:rPr lang="en-US" dirty="0"/>
              <a:t> </a:t>
            </a:r>
            <a:r>
              <a:rPr lang="en-US" dirty="0" err="1"/>
              <a:t>bertingkat</a:t>
            </a:r>
            <a:r>
              <a:rPr lang="en-US" dirty="0"/>
              <a:t> </a:t>
            </a:r>
            <a:r>
              <a:rPr lang="en-US" dirty="0" err="1"/>
              <a:t>tergantung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kompleksitas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  </a:t>
            </a:r>
          </a:p>
          <a:p>
            <a:r>
              <a:rPr lang="en-US" dirty="0" err="1"/>
              <a:t>Mis</a:t>
            </a:r>
            <a:r>
              <a:rPr lang="en-US" dirty="0"/>
              <a:t>. </a:t>
            </a:r>
            <a:r>
              <a:rPr lang="en-US" i="1" dirty="0" err="1"/>
              <a:t>Karyawan_tetap</a:t>
            </a:r>
            <a:r>
              <a:rPr lang="en-US" i="1" dirty="0"/>
              <a:t> </a:t>
            </a:r>
            <a:r>
              <a:rPr lang="en-US" dirty="0"/>
              <a:t>vs. </a:t>
            </a:r>
            <a:r>
              <a:rPr lang="en-US" i="1" dirty="0" err="1"/>
              <a:t>karyawan_tidak_tetap</a:t>
            </a:r>
            <a:r>
              <a:rPr lang="en-US" dirty="0"/>
              <a:t>,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dibagai</a:t>
            </a:r>
            <a:r>
              <a:rPr lang="en-US" dirty="0"/>
              <a:t> </a:t>
            </a:r>
            <a:r>
              <a:rPr lang="en-US" dirty="0" err="1"/>
              <a:t>lagi</a:t>
            </a:r>
            <a:r>
              <a:rPr lang="en-US" dirty="0"/>
              <a:t> </a:t>
            </a:r>
            <a:r>
              <a:rPr lang="en-US" dirty="0" err="1"/>
              <a:t>berdasar</a:t>
            </a:r>
            <a:r>
              <a:rPr lang="en-US" dirty="0"/>
              <a:t> </a:t>
            </a:r>
            <a:r>
              <a:rPr lang="en-US" dirty="0" err="1"/>
              <a:t>pekerjaannya</a:t>
            </a:r>
            <a:r>
              <a:rPr lang="en-US" dirty="0"/>
              <a:t> </a:t>
            </a:r>
            <a:r>
              <a:rPr lang="en-US" i="1" dirty="0"/>
              <a:t>officer </a:t>
            </a:r>
            <a:r>
              <a:rPr lang="en-US" dirty="0"/>
              <a:t>vs. </a:t>
            </a:r>
            <a:r>
              <a:rPr lang="en-US" i="1" dirty="0" err="1"/>
              <a:t>sekretaris</a:t>
            </a:r>
            <a:r>
              <a:rPr lang="en-US" i="1" dirty="0"/>
              <a:t> </a:t>
            </a:r>
            <a:r>
              <a:rPr lang="en-US" dirty="0"/>
              <a:t>vs. </a:t>
            </a:r>
            <a:r>
              <a:rPr lang="en-US" i="1" dirty="0"/>
              <a:t>teller</a:t>
            </a:r>
          </a:p>
          <a:p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karyawan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: </a:t>
            </a:r>
          </a:p>
          <a:p>
            <a:pPr lvl="1"/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i="1" dirty="0" err="1"/>
              <a:t>karyawan_tetap</a:t>
            </a:r>
            <a:r>
              <a:rPr lang="en-US" dirty="0"/>
              <a:t> </a:t>
            </a:r>
            <a:r>
              <a:rPr lang="en-US" dirty="0" err="1"/>
              <a:t>ataur</a:t>
            </a:r>
            <a:r>
              <a:rPr lang="en-US" dirty="0"/>
              <a:t> </a:t>
            </a:r>
            <a:r>
              <a:rPr lang="en-US" i="1" dirty="0" err="1"/>
              <a:t>karyawan</a:t>
            </a:r>
            <a:r>
              <a:rPr lang="en-US" i="1" dirty="0"/>
              <a:t> _</a:t>
            </a:r>
            <a:r>
              <a:rPr lang="en-US" i="1" dirty="0" err="1"/>
              <a:t>tidak_tetap</a:t>
            </a:r>
            <a:r>
              <a:rPr lang="en-US" dirty="0"/>
              <a:t>, </a:t>
            </a:r>
          </a:p>
          <a:p>
            <a:pPr lvl="1"/>
            <a:r>
              <a:rPr lang="en-US" dirty="0"/>
              <a:t>Dan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i="1" dirty="0"/>
              <a:t>officer, </a:t>
            </a:r>
            <a:r>
              <a:rPr lang="en-US" i="1" dirty="0" err="1"/>
              <a:t>sekretaris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i="1" dirty="0"/>
              <a:t>teller</a:t>
            </a:r>
          </a:p>
          <a:p>
            <a:r>
              <a:rPr lang="en-US" dirty="0" err="1"/>
              <a:t>Realsi</a:t>
            </a:r>
            <a:r>
              <a:rPr lang="en-US" dirty="0"/>
              <a:t> ISA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b="1" dirty="0"/>
              <a:t>superclass - subclass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92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800" dirty="0" err="1"/>
              <a:t>Agregasi</a:t>
            </a: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812" y="1724967"/>
            <a:ext cx="6358679" cy="462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69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0796" y="990388"/>
            <a:ext cx="6267231" cy="487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5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9636" y="283917"/>
            <a:ext cx="6458957" cy="6578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63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 &amp; Discussion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81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>
            <a:extLst>
              <a:ext uri="{FF2B5EF4-FFF2-40B4-BE49-F238E27FC236}">
                <a16:creationId xmlns:a16="http://schemas.microsoft.com/office/drawing/2014/main" id="{E536BE4B-60AA-4456-BF84-C9F1E7B04D8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038A5AAA-3B1C-4782-BBB0-F1D65CE77E7A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52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0354" name="Rectangle 2">
            <a:extLst>
              <a:ext uri="{FF2B5EF4-FFF2-40B4-BE49-F238E27FC236}">
                <a16:creationId xmlns:a16="http://schemas.microsoft.com/office/drawing/2014/main" id="{474431B1-94EC-41B1-BB0C-102225C58E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82812" y="327025"/>
            <a:ext cx="8077200" cy="609600"/>
          </a:xfrm>
        </p:spPr>
        <p:txBody>
          <a:bodyPr/>
          <a:lstStyle/>
          <a:p>
            <a:pPr>
              <a:defRPr/>
            </a:pPr>
            <a:r>
              <a:rPr lang="en-US"/>
              <a:t>Simbol dalam Diagram E-R</a:t>
            </a:r>
          </a:p>
        </p:txBody>
      </p:sp>
      <p:pic>
        <p:nvPicPr>
          <p:cNvPr id="21508" name="Picture 3">
            <a:extLst>
              <a:ext uri="{FF2B5EF4-FFF2-40B4-BE49-F238E27FC236}">
                <a16:creationId xmlns:a16="http://schemas.microsoft.com/office/drawing/2014/main" id="{2408F616-6473-4A97-9A06-BD18D00AE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1" t="1402" r="22781" b="53848"/>
          <a:stretch>
            <a:fillRect/>
          </a:stretch>
        </p:blipFill>
        <p:spPr bwMode="auto">
          <a:xfrm>
            <a:off x="2538412" y="1493838"/>
            <a:ext cx="6935788" cy="4221162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>
            <a:extLst>
              <a:ext uri="{FF2B5EF4-FFF2-40B4-BE49-F238E27FC236}">
                <a16:creationId xmlns:a16="http://schemas.microsoft.com/office/drawing/2014/main" id="{17671D66-7222-4123-900F-204A84D2403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3F454734-E06D-4DF6-B13E-0E4B4A6BE68B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53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6738" name="Rectangle 2">
            <a:extLst>
              <a:ext uri="{FF2B5EF4-FFF2-40B4-BE49-F238E27FC236}">
                <a16:creationId xmlns:a16="http://schemas.microsoft.com/office/drawing/2014/main" id="{7BA0BDF4-C34E-429C-A9FB-20460C44A4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Simbol dalam Diagram E-R</a:t>
            </a:r>
          </a:p>
        </p:txBody>
      </p:sp>
      <p:pic>
        <p:nvPicPr>
          <p:cNvPr id="22532" name="Picture 3">
            <a:extLst>
              <a:ext uri="{FF2B5EF4-FFF2-40B4-BE49-F238E27FC236}">
                <a16:creationId xmlns:a16="http://schemas.microsoft.com/office/drawing/2014/main" id="{4C63B67C-9F55-4426-89DE-E7D971BB1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1" t="46487" r="22781" b="6075"/>
          <a:stretch>
            <a:fillRect/>
          </a:stretch>
        </p:blipFill>
        <p:spPr bwMode="auto">
          <a:xfrm>
            <a:off x="1751012" y="1752600"/>
            <a:ext cx="6896100" cy="4449762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>
            <a:extLst>
              <a:ext uri="{FF2B5EF4-FFF2-40B4-BE49-F238E27FC236}">
                <a16:creationId xmlns:a16="http://schemas.microsoft.com/office/drawing/2014/main" id="{664786D8-567F-4BDE-88A5-BD622BACA14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3B670FA4-E10B-4F1A-A372-BB72E3515D16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54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1378" name="Rectangle 2">
            <a:extLst>
              <a:ext uri="{FF2B5EF4-FFF2-40B4-BE49-F238E27FC236}">
                <a16:creationId xmlns:a16="http://schemas.microsoft.com/office/drawing/2014/main" id="{0B2275AB-F6CF-40D6-8E6D-DF2AD0F802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Notasi alternatif dari E-R</a:t>
            </a:r>
          </a:p>
        </p:txBody>
      </p:sp>
      <p:pic>
        <p:nvPicPr>
          <p:cNvPr id="23556" name="Picture 3">
            <a:extLst>
              <a:ext uri="{FF2B5EF4-FFF2-40B4-BE49-F238E27FC236}">
                <a16:creationId xmlns:a16="http://schemas.microsoft.com/office/drawing/2014/main" id="{7C9B05B8-EE07-4E8F-BC79-89EE03B36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4" t="6154" r="1154" b="5641"/>
          <a:stretch>
            <a:fillRect/>
          </a:stretch>
        </p:blipFill>
        <p:spPr bwMode="auto">
          <a:xfrm>
            <a:off x="1539875" y="1689101"/>
            <a:ext cx="6958013" cy="47117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4">
            <a:extLst>
              <a:ext uri="{FF2B5EF4-FFF2-40B4-BE49-F238E27FC236}">
                <a16:creationId xmlns:a16="http://schemas.microsoft.com/office/drawing/2014/main" id="{E2EB9D9E-FB4F-420A-8B1F-EA946B54C0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F226D4F2-E388-4929-B253-9AB79127D12D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55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7218" name="Rectangle 2">
            <a:extLst>
              <a:ext uri="{FF2B5EF4-FFF2-40B4-BE49-F238E27FC236}">
                <a16:creationId xmlns:a16="http://schemas.microsoft.com/office/drawing/2014/main" id="{F21C9682-14D6-4906-9362-CAB4673A8B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UML	</a:t>
            </a:r>
          </a:p>
        </p:txBody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id="{D979EFD2-F920-462C-8F07-325128F691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UML: Unified Modeling Language</a:t>
            </a:r>
          </a:p>
          <a:p>
            <a:r>
              <a:rPr lang="en-US" altLang="en-US"/>
              <a:t>UML mempunyai komponen yang berbeda dalam memodelkan sistem</a:t>
            </a:r>
          </a:p>
          <a:p>
            <a:r>
              <a:rPr lang="en-US" altLang="en-US"/>
              <a:t>Diagram kelas UML berhubungan dengan diagram E-R meskipun keduanya berbeda.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>
            <a:extLst>
              <a:ext uri="{FF2B5EF4-FFF2-40B4-BE49-F238E27FC236}">
                <a16:creationId xmlns:a16="http://schemas.microsoft.com/office/drawing/2014/main" id="{05C15D97-0CC9-4C17-8D4C-6636D377C05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56C23F35-423E-49C5-A579-7476146454A2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56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8546" name="Rectangle 2">
            <a:extLst>
              <a:ext uri="{FF2B5EF4-FFF2-40B4-BE49-F238E27FC236}">
                <a16:creationId xmlns:a16="http://schemas.microsoft.com/office/drawing/2014/main" id="{C42D5A7C-0F04-440A-88C1-DB816595B8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8762" y="685800"/>
            <a:ext cx="8077200" cy="6096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notasi</a:t>
            </a:r>
            <a:r>
              <a:rPr lang="en-US" dirty="0"/>
              <a:t> diagram E-R </a:t>
            </a:r>
            <a:r>
              <a:rPr lang="en-US" dirty="0" err="1"/>
              <a:t>dengan</a:t>
            </a:r>
            <a:r>
              <a:rPr lang="en-US" dirty="0"/>
              <a:t> UML</a:t>
            </a:r>
          </a:p>
        </p:txBody>
      </p:sp>
      <p:pic>
        <p:nvPicPr>
          <p:cNvPr id="25604" name="Picture 3">
            <a:extLst>
              <a:ext uri="{FF2B5EF4-FFF2-40B4-BE49-F238E27FC236}">
                <a16:creationId xmlns:a16="http://schemas.microsoft.com/office/drawing/2014/main" id="{45DFB198-267D-4D1B-9100-7BBC7370F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9" t="720" r="18919" b="49730"/>
          <a:stretch>
            <a:fillRect/>
          </a:stretch>
        </p:blipFill>
        <p:spPr bwMode="auto">
          <a:xfrm>
            <a:off x="1520825" y="1754189"/>
            <a:ext cx="8027988" cy="4784725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4">
            <a:extLst>
              <a:ext uri="{FF2B5EF4-FFF2-40B4-BE49-F238E27FC236}">
                <a16:creationId xmlns:a16="http://schemas.microsoft.com/office/drawing/2014/main" id="{B3792BF1-97D7-4EE0-B315-0A2A139AF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ED11BF9F-ABEB-4756-BBC8-A55C43974519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57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370" name="Rectangle 2">
            <a:extLst>
              <a:ext uri="{FF2B5EF4-FFF2-40B4-BE49-F238E27FC236}">
                <a16:creationId xmlns:a16="http://schemas.microsoft.com/office/drawing/2014/main" id="{A16DE07D-4F94-4BD9-B0D8-F6DE43AA64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3412" y="685800"/>
            <a:ext cx="8077200" cy="609600"/>
          </a:xfrm>
        </p:spPr>
        <p:txBody>
          <a:bodyPr/>
          <a:lstStyle/>
          <a:p>
            <a:pPr>
              <a:defRPr/>
            </a:pPr>
            <a:r>
              <a:rPr lang="en-US" dirty="0" err="1"/>
              <a:t>Mengubah</a:t>
            </a:r>
            <a:r>
              <a:rPr lang="en-US" dirty="0"/>
              <a:t> diagram E-R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tabel</a:t>
            </a:r>
            <a:endParaRPr lang="en-US" dirty="0"/>
          </a:p>
        </p:txBody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428F7F64-CBAB-4092-9D07-0E6628D306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3412" y="1981200"/>
            <a:ext cx="7029450" cy="4114800"/>
          </a:xfrm>
        </p:spPr>
        <p:txBody>
          <a:bodyPr>
            <a:normAutofit fontScale="92500" lnSpcReduction="20000"/>
          </a:bodyPr>
          <a:lstStyle/>
          <a:p>
            <a:r>
              <a:rPr lang="en-US" altLang="en-US" dirty="0"/>
              <a:t>Primary key </a:t>
            </a:r>
            <a:r>
              <a:rPr lang="en-US" altLang="en-US" dirty="0" err="1"/>
              <a:t>diperlukan</a:t>
            </a:r>
            <a:r>
              <a:rPr lang="en-US" altLang="en-US" dirty="0"/>
              <a:t> </a:t>
            </a:r>
            <a:r>
              <a:rPr lang="en-US" altLang="en-US" dirty="0" err="1"/>
              <a:t>sebuah</a:t>
            </a:r>
            <a:r>
              <a:rPr lang="en-US" altLang="en-US" dirty="0"/>
              <a:t> </a:t>
            </a:r>
            <a:r>
              <a:rPr lang="en-US" altLang="en-US" dirty="0" err="1"/>
              <a:t>entitas</a:t>
            </a:r>
            <a:r>
              <a:rPr lang="en-US" altLang="en-US" dirty="0"/>
              <a:t> </a:t>
            </a:r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/>
              <a:t>membentuk</a:t>
            </a:r>
            <a:r>
              <a:rPr lang="en-US" altLang="en-US" dirty="0"/>
              <a:t> </a:t>
            </a:r>
            <a:r>
              <a:rPr lang="en-US" altLang="en-US" i="1" dirty="0" err="1"/>
              <a:t>tabel</a:t>
            </a:r>
            <a:r>
              <a:rPr lang="en-US" altLang="en-US" i="1" dirty="0"/>
              <a:t> </a:t>
            </a:r>
            <a:r>
              <a:rPr lang="en-US" altLang="en-US" dirty="0"/>
              <a:t>yang </a:t>
            </a:r>
            <a:r>
              <a:rPr lang="en-US" altLang="en-US" dirty="0" err="1"/>
              <a:t>merepresentasikan</a:t>
            </a:r>
            <a:r>
              <a:rPr lang="en-US" altLang="en-US" dirty="0"/>
              <a:t> </a:t>
            </a:r>
            <a:r>
              <a:rPr lang="en-US" altLang="en-US" dirty="0" err="1"/>
              <a:t>isi</a:t>
            </a:r>
            <a:r>
              <a:rPr lang="en-US" altLang="en-US" dirty="0"/>
              <a:t> </a:t>
            </a:r>
            <a:r>
              <a:rPr lang="en-US" altLang="en-US" dirty="0" err="1"/>
              <a:t>sebuah</a:t>
            </a:r>
            <a:r>
              <a:rPr lang="en-US" altLang="en-US" dirty="0"/>
              <a:t> database.</a:t>
            </a:r>
          </a:p>
          <a:p>
            <a:r>
              <a:rPr lang="en-US" altLang="en-US" dirty="0" err="1"/>
              <a:t>Sebuah</a:t>
            </a:r>
            <a:r>
              <a:rPr lang="en-US" altLang="en-US" dirty="0"/>
              <a:t> database </a:t>
            </a:r>
            <a:r>
              <a:rPr lang="en-US" altLang="en-US" dirty="0" err="1"/>
              <a:t>bisa</a:t>
            </a:r>
            <a:r>
              <a:rPr lang="en-US" altLang="en-US" dirty="0"/>
              <a:t> </a:t>
            </a:r>
            <a:r>
              <a:rPr lang="en-US" altLang="en-US" dirty="0" err="1"/>
              <a:t>terdirir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/>
              <a:t>banyak</a:t>
            </a:r>
            <a:r>
              <a:rPr lang="en-US" altLang="en-US" dirty="0"/>
              <a:t> </a:t>
            </a:r>
            <a:r>
              <a:rPr lang="en-US" altLang="en-US" dirty="0" err="1"/>
              <a:t>tabel</a:t>
            </a:r>
            <a:r>
              <a:rPr lang="en-US" altLang="en-US" dirty="0"/>
              <a:t>.</a:t>
            </a:r>
          </a:p>
          <a:p>
            <a:r>
              <a:rPr lang="en-US" altLang="en-US" dirty="0" err="1"/>
              <a:t>Setiap</a:t>
            </a:r>
            <a:r>
              <a:rPr lang="en-US" altLang="en-US" dirty="0"/>
              <a:t> </a:t>
            </a:r>
            <a:r>
              <a:rPr lang="en-US" altLang="en-US" dirty="0" err="1"/>
              <a:t>tabel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relasi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/>
              <a:t>tabel</a:t>
            </a:r>
            <a:r>
              <a:rPr lang="en-US" altLang="en-US" dirty="0"/>
              <a:t> </a:t>
            </a:r>
            <a:r>
              <a:rPr lang="en-US" altLang="en-US" dirty="0" err="1"/>
              <a:t>mempunyai</a:t>
            </a:r>
            <a:r>
              <a:rPr lang="en-US" altLang="en-US" dirty="0"/>
              <a:t> </a:t>
            </a:r>
            <a:r>
              <a:rPr lang="en-US" altLang="en-US" dirty="0" err="1"/>
              <a:t>nama</a:t>
            </a:r>
            <a:r>
              <a:rPr lang="en-US" altLang="en-US" dirty="0"/>
              <a:t> yang </a:t>
            </a:r>
            <a:r>
              <a:rPr lang="en-US" altLang="en-US" dirty="0" err="1"/>
              <a:t>unik</a:t>
            </a:r>
            <a:r>
              <a:rPr lang="en-US" altLang="en-US" dirty="0"/>
              <a:t>.</a:t>
            </a:r>
          </a:p>
          <a:p>
            <a:r>
              <a:rPr lang="en-US" altLang="en-US" dirty="0" err="1"/>
              <a:t>Setiap</a:t>
            </a:r>
            <a:r>
              <a:rPr lang="en-US" altLang="en-US" dirty="0"/>
              <a:t> </a:t>
            </a:r>
            <a:r>
              <a:rPr lang="en-US" altLang="en-US" dirty="0" err="1"/>
              <a:t>tabel</a:t>
            </a:r>
            <a:r>
              <a:rPr lang="en-US" altLang="en-US" dirty="0"/>
              <a:t> </a:t>
            </a:r>
            <a:r>
              <a:rPr lang="en-US" altLang="en-US" dirty="0" err="1"/>
              <a:t>terdiri</a:t>
            </a:r>
            <a:r>
              <a:rPr lang="en-US" altLang="en-US" dirty="0"/>
              <a:t> </a:t>
            </a:r>
            <a:r>
              <a:rPr lang="en-US" altLang="en-US" dirty="0" err="1"/>
              <a:t>atas</a:t>
            </a:r>
            <a:r>
              <a:rPr lang="en-US" altLang="en-US" dirty="0"/>
              <a:t> </a:t>
            </a:r>
            <a:r>
              <a:rPr lang="en-US" altLang="en-US" dirty="0" err="1"/>
              <a:t>kolom-kolom</a:t>
            </a:r>
            <a:r>
              <a:rPr lang="en-US" altLang="en-US" dirty="0"/>
              <a:t> (</a:t>
            </a:r>
            <a:r>
              <a:rPr lang="en-US" altLang="en-US" dirty="0" err="1"/>
              <a:t>secara</a:t>
            </a:r>
            <a:r>
              <a:rPr lang="en-US" altLang="en-US" dirty="0"/>
              <a:t> </a:t>
            </a:r>
            <a:r>
              <a:rPr lang="en-US" altLang="en-US" dirty="0" err="1"/>
              <a:t>umum</a:t>
            </a:r>
            <a:r>
              <a:rPr lang="en-US" altLang="en-US" dirty="0"/>
              <a:t> </a:t>
            </a:r>
            <a:r>
              <a:rPr lang="en-US" altLang="en-US" dirty="0" err="1"/>
              <a:t>mewakili</a:t>
            </a:r>
            <a:r>
              <a:rPr lang="en-US" altLang="en-US" dirty="0"/>
              <a:t> </a:t>
            </a:r>
            <a:r>
              <a:rPr lang="en-US" altLang="en-US" dirty="0" err="1"/>
              <a:t>atribut</a:t>
            </a:r>
            <a:r>
              <a:rPr lang="en-US" altLang="en-US" dirty="0"/>
              <a:t>), </a:t>
            </a:r>
            <a:r>
              <a:rPr lang="en-US" altLang="en-US" dirty="0" err="1"/>
              <a:t>dengan</a:t>
            </a:r>
            <a:r>
              <a:rPr lang="en-US" altLang="en-US" dirty="0"/>
              <a:t> </a:t>
            </a:r>
            <a:r>
              <a:rPr lang="en-US" altLang="en-US" dirty="0" err="1"/>
              <a:t>nama</a:t>
            </a:r>
            <a:r>
              <a:rPr lang="en-US" altLang="en-US" dirty="0"/>
              <a:t> yang </a:t>
            </a:r>
            <a:r>
              <a:rPr lang="en-US" altLang="en-US" dirty="0" err="1"/>
              <a:t>unik</a:t>
            </a:r>
            <a:r>
              <a:rPr lang="en-US" altLang="en-US" dirty="0"/>
              <a:t>.</a:t>
            </a:r>
          </a:p>
          <a:p>
            <a:r>
              <a:rPr lang="en-US" altLang="en-US" dirty="0" err="1"/>
              <a:t>Konversi</a:t>
            </a:r>
            <a:r>
              <a:rPr lang="en-US" altLang="en-US" dirty="0"/>
              <a:t> </a:t>
            </a:r>
            <a:r>
              <a:rPr lang="en-US" altLang="en-US" dirty="0" err="1"/>
              <a:t>sebuah</a:t>
            </a:r>
            <a:r>
              <a:rPr lang="en-US" altLang="en-US" dirty="0"/>
              <a:t> </a:t>
            </a:r>
            <a:r>
              <a:rPr lang="en-US" altLang="en-US" dirty="0" err="1"/>
              <a:t>sebuah</a:t>
            </a:r>
            <a:r>
              <a:rPr lang="en-US" altLang="en-US" dirty="0"/>
              <a:t> diagram E-R </a:t>
            </a:r>
            <a:r>
              <a:rPr lang="en-US" altLang="en-US" dirty="0" err="1"/>
              <a:t>ke</a:t>
            </a:r>
            <a:r>
              <a:rPr lang="en-US" altLang="en-US" dirty="0"/>
              <a:t> </a:t>
            </a:r>
            <a:r>
              <a:rPr lang="en-US" altLang="en-US" dirty="0" err="1"/>
              <a:t>dalam</a:t>
            </a:r>
            <a:r>
              <a:rPr lang="en-US" altLang="en-US" dirty="0"/>
              <a:t> </a:t>
            </a:r>
            <a:r>
              <a:rPr lang="en-US" altLang="en-US" dirty="0" err="1"/>
              <a:t>tabel</a:t>
            </a:r>
            <a:r>
              <a:rPr lang="en-US" altLang="en-US" dirty="0"/>
              <a:t> </a:t>
            </a:r>
            <a:r>
              <a:rPr lang="en-US" altLang="en-US" dirty="0" err="1"/>
              <a:t>merupakan</a:t>
            </a:r>
            <a:r>
              <a:rPr lang="en-US" altLang="en-US" dirty="0"/>
              <a:t> </a:t>
            </a:r>
            <a:r>
              <a:rPr lang="en-US" altLang="en-US" dirty="0" err="1"/>
              <a:t>dasar</a:t>
            </a:r>
            <a:r>
              <a:rPr lang="en-US" altLang="en-US" dirty="0"/>
              <a:t> </a:t>
            </a:r>
            <a:r>
              <a:rPr lang="en-US" altLang="en-US" dirty="0" err="1"/>
              <a:t>perancangan</a:t>
            </a:r>
            <a:r>
              <a:rPr lang="en-US" altLang="en-US" dirty="0"/>
              <a:t> database </a:t>
            </a:r>
            <a:r>
              <a:rPr lang="en-US" altLang="en-US" dirty="0" err="1"/>
              <a:t>menggunakan</a:t>
            </a:r>
            <a:r>
              <a:rPr lang="en-US" altLang="en-US" dirty="0"/>
              <a:t> E-R.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4">
            <a:extLst>
              <a:ext uri="{FF2B5EF4-FFF2-40B4-BE49-F238E27FC236}">
                <a16:creationId xmlns:a16="http://schemas.microsoft.com/office/drawing/2014/main" id="{7C4FC2A8-5309-4D02-AE8A-C0538CF0F42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6B3D963C-215D-4D71-8F90-C9B4FC6F9B85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58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394" name="Rectangle 2">
            <a:extLst>
              <a:ext uri="{FF2B5EF4-FFF2-40B4-BE49-F238E27FC236}">
                <a16:creationId xmlns:a16="http://schemas.microsoft.com/office/drawing/2014/main" id="{C6B06E90-1A67-43C3-BA40-252B731444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82739" y="273845"/>
            <a:ext cx="9143998" cy="1020762"/>
          </a:xfrm>
        </p:spPr>
        <p:txBody>
          <a:bodyPr/>
          <a:lstStyle/>
          <a:p>
            <a:pPr>
              <a:defRPr/>
            </a:pPr>
            <a:r>
              <a:rPr lang="en-US" dirty="0" err="1"/>
              <a:t>Menyajikan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tabel</a:t>
            </a:r>
            <a:endParaRPr lang="en-US" dirty="0"/>
          </a:p>
        </p:txBody>
      </p:sp>
      <p:sp>
        <p:nvSpPr>
          <p:cNvPr id="27652" name="Rectangle 3">
            <a:extLst>
              <a:ext uri="{FF2B5EF4-FFF2-40B4-BE49-F238E27FC236}">
                <a16:creationId xmlns:a16="http://schemas.microsoft.com/office/drawing/2014/main" id="{9C6FC993-52CA-441D-B977-1A8DD94933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74812" y="1831975"/>
            <a:ext cx="7478713" cy="630237"/>
          </a:xfrm>
        </p:spPr>
        <p:txBody>
          <a:bodyPr>
            <a:normAutofit fontScale="92500" lnSpcReduction="10000"/>
          </a:bodyPr>
          <a:lstStyle/>
          <a:p>
            <a:r>
              <a:rPr lang="en-US" altLang="en-US" dirty="0" err="1"/>
              <a:t>Etitas</a:t>
            </a:r>
            <a:r>
              <a:rPr lang="en-US" altLang="en-US" dirty="0"/>
              <a:t> </a:t>
            </a:r>
            <a:r>
              <a:rPr lang="en-US" altLang="en-US" dirty="0" err="1"/>
              <a:t>kuat</a:t>
            </a:r>
            <a:r>
              <a:rPr lang="en-US" altLang="en-US" dirty="0"/>
              <a:t> </a:t>
            </a:r>
            <a:r>
              <a:rPr lang="en-US" altLang="en-US" dirty="0" err="1"/>
              <a:t>berubah</a:t>
            </a:r>
            <a:r>
              <a:rPr lang="en-US" altLang="en-US" dirty="0"/>
              <a:t> </a:t>
            </a:r>
            <a:r>
              <a:rPr lang="en-US" altLang="en-US" dirty="0" err="1"/>
              <a:t>menjadi</a:t>
            </a:r>
            <a:r>
              <a:rPr lang="en-US" altLang="en-US" dirty="0"/>
              <a:t> </a:t>
            </a:r>
            <a:r>
              <a:rPr lang="en-US" altLang="en-US" dirty="0" err="1"/>
              <a:t>tabel</a:t>
            </a:r>
            <a:r>
              <a:rPr lang="en-US" altLang="en-US" dirty="0"/>
              <a:t> </a:t>
            </a:r>
            <a:r>
              <a:rPr lang="en-US" altLang="en-US" dirty="0" err="1"/>
              <a:t>dengan</a:t>
            </a:r>
            <a:r>
              <a:rPr lang="en-US" altLang="en-US" dirty="0"/>
              <a:t> </a:t>
            </a:r>
            <a:r>
              <a:rPr lang="en-US" altLang="en-US" dirty="0" err="1"/>
              <a:t>atribut</a:t>
            </a:r>
            <a:r>
              <a:rPr lang="en-US" altLang="en-US" dirty="0"/>
              <a:t> yang </a:t>
            </a:r>
            <a:r>
              <a:rPr lang="en-US" altLang="en-US" dirty="0" err="1"/>
              <a:t>sama</a:t>
            </a:r>
            <a:endParaRPr lang="en-US" altLang="en-US" dirty="0"/>
          </a:p>
        </p:txBody>
      </p:sp>
      <p:sp>
        <p:nvSpPr>
          <p:cNvPr id="27653" name="Rectangle 16">
            <a:extLst>
              <a:ext uri="{FF2B5EF4-FFF2-40B4-BE49-F238E27FC236}">
                <a16:creationId xmlns:a16="http://schemas.microsoft.com/office/drawing/2014/main" id="{43AA5E19-0D34-475E-9708-103684B414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8876" y="3119438"/>
            <a:ext cx="7451725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35000"/>
              </a:spcBef>
              <a:buClr>
                <a:schemeClr val="tx2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105000"/>
              <a:buFont typeface="Monotype Sorts" pitchFamily="2" charset="2"/>
              <a:buChar char="H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085850" indent="-228600">
              <a:spcBef>
                <a:spcPct val="35000"/>
              </a:spcBef>
              <a:buClr>
                <a:srgbClr val="000099"/>
              </a:buClr>
              <a:buSzPct val="85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428750" indent="-228600">
              <a:spcBef>
                <a:spcPct val="35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1771650" indent="-228600">
              <a:spcBef>
                <a:spcPct val="35000"/>
              </a:spcBef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2288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6860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1432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6004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buSzTx/>
              <a:buFont typeface="Monotype Sorts" pitchFamily="2" charset="2"/>
              <a:buNone/>
            </a:pPr>
            <a:endParaRPr lang="en-US" altLang="en-US">
              <a:latin typeface="Times New Roman" panose="02020603050405020304" pitchFamily="18" charset="0"/>
            </a:endParaRPr>
          </a:p>
        </p:txBody>
      </p:sp>
      <p:pic>
        <p:nvPicPr>
          <p:cNvPr id="27654" name="Picture 30">
            <a:extLst>
              <a:ext uri="{FF2B5EF4-FFF2-40B4-BE49-F238E27FC236}">
                <a16:creationId xmlns:a16="http://schemas.microsoft.com/office/drawing/2014/main" id="{9AD452D6-6D11-41A5-B60A-D0FB010F0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4" t="23239" r="1056" b="23474"/>
          <a:stretch>
            <a:fillRect/>
          </a:stretch>
        </p:blipFill>
        <p:spPr bwMode="auto">
          <a:xfrm>
            <a:off x="1990726" y="2819400"/>
            <a:ext cx="7889875" cy="32385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4">
            <a:extLst>
              <a:ext uri="{FF2B5EF4-FFF2-40B4-BE49-F238E27FC236}">
                <a16:creationId xmlns:a16="http://schemas.microsoft.com/office/drawing/2014/main" id="{B401EFB3-3BD7-42B9-AE78-7ADAFE53D74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C3C6A2FF-A0E3-4A73-8746-4BC95FC23AF4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59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9810" name="Rectangle 2">
            <a:extLst>
              <a:ext uri="{FF2B5EF4-FFF2-40B4-BE49-F238E27FC236}">
                <a16:creationId xmlns:a16="http://schemas.microsoft.com/office/drawing/2014/main" id="{3884FD04-85DD-489F-8065-22E1EE0986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Entitas lemah</a:t>
            </a:r>
          </a:p>
        </p:txBody>
      </p:sp>
      <p:pic>
        <p:nvPicPr>
          <p:cNvPr id="28676" name="Picture 4">
            <a:extLst>
              <a:ext uri="{FF2B5EF4-FFF2-40B4-BE49-F238E27FC236}">
                <a16:creationId xmlns:a16="http://schemas.microsoft.com/office/drawing/2014/main" id="{9013E95D-AD2E-4A25-B7AC-C6C8F002D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" t="22263" r="908" b="22020"/>
          <a:stretch>
            <a:fillRect/>
          </a:stretch>
        </p:blipFill>
        <p:spPr bwMode="auto">
          <a:xfrm>
            <a:off x="1979612" y="3124200"/>
            <a:ext cx="7527925" cy="3203575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7" name="Rectangle 5">
            <a:extLst>
              <a:ext uri="{FF2B5EF4-FFF2-40B4-BE49-F238E27FC236}">
                <a16:creationId xmlns:a16="http://schemas.microsoft.com/office/drawing/2014/main" id="{ED706181-3A30-4B14-B331-853E1861E3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6212" y="1894681"/>
            <a:ext cx="7478713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35000"/>
              </a:spcBef>
              <a:buClr>
                <a:schemeClr val="tx2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105000"/>
              <a:buFont typeface="Monotype Sorts" pitchFamily="2" charset="2"/>
              <a:buChar char="H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085850" indent="-228600">
              <a:spcBef>
                <a:spcPct val="35000"/>
              </a:spcBef>
              <a:buClr>
                <a:srgbClr val="000099"/>
              </a:buClr>
              <a:buSzPct val="85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428750" indent="-228600">
              <a:spcBef>
                <a:spcPct val="35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1771650" indent="-228600">
              <a:spcBef>
                <a:spcPct val="35000"/>
              </a:spcBef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2288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6860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1432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6004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US" altLang="en-US" dirty="0" err="1">
                <a:solidFill>
                  <a:schemeClr val="bg1"/>
                </a:solidFill>
              </a:rPr>
              <a:t>Sebuah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entitas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lemah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menjadi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sebuah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tabel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dengan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memasukkan</a:t>
            </a:r>
            <a:r>
              <a:rPr lang="en-US" altLang="en-US" dirty="0">
                <a:solidFill>
                  <a:schemeClr val="bg1"/>
                </a:solidFill>
              </a:rPr>
              <a:t> primary key </a:t>
            </a:r>
            <a:r>
              <a:rPr lang="en-US" altLang="en-US" dirty="0" err="1">
                <a:solidFill>
                  <a:schemeClr val="bg1"/>
                </a:solidFill>
              </a:rPr>
              <a:t>dari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entitas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kuat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sebagai</a:t>
            </a:r>
            <a:r>
              <a:rPr lang="en-US" altLang="en-US" dirty="0">
                <a:solidFill>
                  <a:schemeClr val="bg1"/>
                </a:solidFill>
              </a:rPr>
              <a:t> salah </a:t>
            </a:r>
            <a:r>
              <a:rPr lang="en-US" altLang="en-US" dirty="0" err="1">
                <a:solidFill>
                  <a:schemeClr val="bg1"/>
                </a:solidFill>
              </a:rPr>
              <a:t>satu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  <a:r>
              <a:rPr lang="en-US" altLang="en-US" dirty="0" err="1">
                <a:solidFill>
                  <a:schemeClr val="bg1"/>
                </a:solidFill>
              </a:rPr>
              <a:t>kolomnya</a:t>
            </a:r>
            <a:endParaRPr lang="en-US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4">
            <a:extLst>
              <a:ext uri="{FF2B5EF4-FFF2-40B4-BE49-F238E27FC236}">
                <a16:creationId xmlns:a16="http://schemas.microsoft.com/office/drawing/2014/main" id="{2F4A00FB-790E-483D-AFAA-627D20289EA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9B2C41B4-92BA-47E7-A560-158A038B13FC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60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60418" name="Rectangle 2">
            <a:extLst>
              <a:ext uri="{FF2B5EF4-FFF2-40B4-BE49-F238E27FC236}">
                <a16:creationId xmlns:a16="http://schemas.microsoft.com/office/drawing/2014/main" id="{31DCBE77-7E65-4743-B4C3-A417302413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66055" y="766765"/>
            <a:ext cx="7405688" cy="4572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err="1"/>
              <a:t>Menyajikan</a:t>
            </a:r>
            <a:r>
              <a:rPr lang="en-US" dirty="0"/>
              <a:t> </a:t>
            </a:r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kedalam</a:t>
            </a:r>
            <a:r>
              <a:rPr lang="en-US" dirty="0"/>
              <a:t> </a:t>
            </a:r>
            <a:r>
              <a:rPr lang="en-US" dirty="0" err="1"/>
              <a:t>tabel</a:t>
            </a:r>
            <a:endParaRPr lang="en-US" dirty="0"/>
          </a:p>
        </p:txBody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id="{345CFC4B-48B0-40CA-AF92-03A3AE67E5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2412" y="1773240"/>
            <a:ext cx="9067799" cy="108426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US" altLang="en-US" sz="1800" dirty="0" err="1"/>
              <a:t>Relasi</a:t>
            </a:r>
            <a:r>
              <a:rPr lang="en-US" altLang="en-US" sz="1800" dirty="0"/>
              <a:t> many to many </a:t>
            </a:r>
            <a:r>
              <a:rPr lang="en-US" altLang="en-US" sz="1800" dirty="0" err="1"/>
              <a:t>disajikan</a:t>
            </a:r>
            <a:r>
              <a:rPr lang="en-US" altLang="en-US" sz="1800" dirty="0"/>
              <a:t> </a:t>
            </a:r>
            <a:r>
              <a:rPr lang="en-US" altLang="en-US" sz="1800" dirty="0" err="1"/>
              <a:t>dalam</a:t>
            </a:r>
            <a:r>
              <a:rPr lang="en-US" altLang="en-US" sz="1800" dirty="0"/>
              <a:t> </a:t>
            </a:r>
            <a:r>
              <a:rPr lang="en-US" altLang="en-US" sz="1800" dirty="0" err="1"/>
              <a:t>tabel</a:t>
            </a:r>
            <a:r>
              <a:rPr lang="en-US" altLang="en-US" sz="1800" dirty="0"/>
              <a:t> </a:t>
            </a:r>
            <a:r>
              <a:rPr lang="en-US" altLang="en-US" sz="1800" dirty="0" err="1"/>
              <a:t>dengan</a:t>
            </a:r>
            <a:r>
              <a:rPr lang="en-US" altLang="en-US" sz="1800" dirty="0"/>
              <a:t> </a:t>
            </a:r>
            <a:r>
              <a:rPr lang="en-US" altLang="en-US" sz="1800" dirty="0" err="1"/>
              <a:t>kolom-kolom</a:t>
            </a:r>
            <a:r>
              <a:rPr lang="en-US" altLang="en-US" sz="1800" dirty="0"/>
              <a:t> yang </a:t>
            </a:r>
            <a:r>
              <a:rPr lang="en-US" altLang="en-US" sz="1800" dirty="0" err="1"/>
              <a:t>terdiri</a:t>
            </a:r>
            <a:r>
              <a:rPr lang="en-US" altLang="en-US" sz="1800" dirty="0"/>
              <a:t> </a:t>
            </a:r>
            <a:r>
              <a:rPr lang="en-US" altLang="en-US" sz="1800" dirty="0" err="1"/>
              <a:t>dari</a:t>
            </a:r>
            <a:r>
              <a:rPr lang="en-US" altLang="en-US" sz="1800" dirty="0"/>
              <a:t> primary key – primary key </a:t>
            </a:r>
            <a:r>
              <a:rPr lang="en-US" altLang="en-US" sz="1800" dirty="0" err="1"/>
              <a:t>entitas</a:t>
            </a:r>
            <a:r>
              <a:rPr lang="en-US" altLang="en-US" sz="1800" dirty="0"/>
              <a:t> yang </a:t>
            </a:r>
            <a:r>
              <a:rPr lang="en-US" altLang="en-US" sz="1800" dirty="0" err="1"/>
              <a:t>berelasi</a:t>
            </a:r>
            <a:r>
              <a:rPr lang="en-US" altLang="en-US" sz="1800" dirty="0"/>
              <a:t> </a:t>
            </a:r>
            <a:r>
              <a:rPr lang="en-US" altLang="en-US" sz="1800" dirty="0" err="1"/>
              <a:t>ditambah</a:t>
            </a:r>
            <a:r>
              <a:rPr lang="en-US" altLang="en-US" sz="1800" dirty="0"/>
              <a:t> </a:t>
            </a:r>
            <a:r>
              <a:rPr lang="en-US" altLang="en-US" sz="1800" dirty="0" err="1"/>
              <a:t>atribut</a:t>
            </a:r>
            <a:r>
              <a:rPr lang="en-US" altLang="en-US" sz="1800" dirty="0"/>
              <a:t> lain yang </a:t>
            </a:r>
            <a:r>
              <a:rPr lang="en-US" altLang="en-US" sz="1800" dirty="0" err="1"/>
              <a:t>diperlukan</a:t>
            </a:r>
            <a:r>
              <a:rPr lang="en-US" altLang="en-US" sz="1800" dirty="0"/>
              <a:t>. </a:t>
            </a:r>
          </a:p>
          <a:p>
            <a:pPr>
              <a:lnSpc>
                <a:spcPct val="90000"/>
              </a:lnSpc>
            </a:pPr>
            <a:r>
              <a:rPr lang="en-US" altLang="en-US" sz="1800" dirty="0"/>
              <a:t>Mis. </a:t>
            </a:r>
            <a:r>
              <a:rPr lang="en-US" altLang="en-US" sz="1800" dirty="0" err="1"/>
              <a:t>Tabel</a:t>
            </a:r>
            <a:r>
              <a:rPr lang="en-US" altLang="en-US" sz="1800" dirty="0"/>
              <a:t> </a:t>
            </a:r>
            <a:r>
              <a:rPr lang="en-US" altLang="en-US" sz="1800" dirty="0" err="1"/>
              <a:t>relasi</a:t>
            </a:r>
            <a:r>
              <a:rPr lang="en-US" altLang="en-US" sz="1800" dirty="0"/>
              <a:t> </a:t>
            </a:r>
            <a:r>
              <a:rPr lang="en-US" altLang="en-US" sz="1800" i="1" dirty="0"/>
              <a:t>borrower</a:t>
            </a:r>
          </a:p>
        </p:txBody>
      </p:sp>
      <p:pic>
        <p:nvPicPr>
          <p:cNvPr id="29701" name="Picture 28">
            <a:extLst>
              <a:ext uri="{FF2B5EF4-FFF2-40B4-BE49-F238E27FC236}">
                <a16:creationId xmlns:a16="http://schemas.microsoft.com/office/drawing/2014/main" id="{DFC76039-6E84-45AD-9445-10733059E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8" t="2570" r="10164" b="3038"/>
          <a:stretch>
            <a:fillRect/>
          </a:stretch>
        </p:blipFill>
        <p:spPr bwMode="auto">
          <a:xfrm>
            <a:off x="6856412" y="2995614"/>
            <a:ext cx="3995738" cy="35433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id="{6ECDF69A-CFD7-450B-A2A5-D3AAD8A7968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50000"/>
              </a:spcBef>
              <a:spcAft>
                <a:spcPct val="0"/>
              </a:spcAft>
              <a:defRPr sz="1400" kern="1200" smtClean="0">
                <a:solidFill>
                  <a:srgbClr val="578963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Helvetica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Helvetica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Helvetica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Helvetica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Helvetica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Helvetica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Helvetica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Helvetica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fld id="{6BE76670-61A3-4552-96E9-93FA18EC57F3}" type="slidenum">
              <a:rPr lang="en-US" smtClean="0"/>
              <a:pPr>
                <a:defRPr/>
              </a:pPr>
              <a:t>61</a:t>
            </a:fld>
            <a:endParaRPr lang="en-US" altLang="en-US">
              <a:solidFill>
                <a:srgbClr val="578963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4930" name="Rectangle 1026">
            <a:extLst>
              <a:ext uri="{FF2B5EF4-FFF2-40B4-BE49-F238E27FC236}">
                <a16:creationId xmlns:a16="http://schemas.microsoft.com/office/drawing/2014/main" id="{85354143-2A44-4B89-9411-397A550F16C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Jawaban Latihan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3">
            <a:extLst>
              <a:ext uri="{FF2B5EF4-FFF2-40B4-BE49-F238E27FC236}">
                <a16:creationId xmlns:a16="http://schemas.microsoft.com/office/drawing/2014/main" id="{D86A6EEE-E329-48E0-8A52-03CEAA52B9D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3C80875F-332C-4E53-9ABC-88EF17152620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62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9570" name="Rectangle 2">
            <a:extLst>
              <a:ext uri="{FF2B5EF4-FFF2-40B4-BE49-F238E27FC236}">
                <a16:creationId xmlns:a16="http://schemas.microsoft.com/office/drawing/2014/main" id="{5DB54BB4-59FC-40B9-9743-D7A477CE88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9412" y="276223"/>
            <a:ext cx="9143998" cy="649285"/>
          </a:xfrm>
        </p:spPr>
        <p:txBody>
          <a:bodyPr/>
          <a:lstStyle/>
          <a:p>
            <a:pPr>
              <a:defRPr/>
            </a:pPr>
            <a:r>
              <a:rPr lang="en-US" dirty="0"/>
              <a:t>E-R Diagram for Exercise 2.10</a:t>
            </a:r>
          </a:p>
        </p:txBody>
      </p:sp>
      <p:pic>
        <p:nvPicPr>
          <p:cNvPr id="31748" name="Picture 3">
            <a:extLst>
              <a:ext uri="{FF2B5EF4-FFF2-40B4-BE49-F238E27FC236}">
                <a16:creationId xmlns:a16="http://schemas.microsoft.com/office/drawing/2014/main" id="{96DC012B-07F7-44CF-8F6E-303A136EC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3" t="1422" r="10309" b="1186"/>
          <a:stretch>
            <a:fillRect/>
          </a:stretch>
        </p:blipFill>
        <p:spPr bwMode="auto">
          <a:xfrm>
            <a:off x="3579812" y="1209676"/>
            <a:ext cx="5697538" cy="52197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3">
            <a:extLst>
              <a:ext uri="{FF2B5EF4-FFF2-40B4-BE49-F238E27FC236}">
                <a16:creationId xmlns:a16="http://schemas.microsoft.com/office/drawing/2014/main" id="{48DE4FDA-76FD-44C3-BA88-15E3633A92B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757CF3AC-A8F9-49B6-90D6-4C976A7CAF6D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63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594" name="Rectangle 2">
            <a:extLst>
              <a:ext uri="{FF2B5EF4-FFF2-40B4-BE49-F238E27FC236}">
                <a16:creationId xmlns:a16="http://schemas.microsoft.com/office/drawing/2014/main" id="{BC5D36AD-8A46-4A22-8253-66F0A89CBB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E-R Diagram for Exercise 2.15</a:t>
            </a:r>
          </a:p>
        </p:txBody>
      </p:sp>
      <p:pic>
        <p:nvPicPr>
          <p:cNvPr id="32772" name="Picture 3">
            <a:extLst>
              <a:ext uri="{FF2B5EF4-FFF2-40B4-BE49-F238E27FC236}">
                <a16:creationId xmlns:a16="http://schemas.microsoft.com/office/drawing/2014/main" id="{081844E2-C668-46BB-A68B-06A470157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" t="3810" r="1071" b="4048"/>
          <a:stretch>
            <a:fillRect/>
          </a:stretch>
        </p:blipFill>
        <p:spPr bwMode="auto">
          <a:xfrm>
            <a:off x="1751012" y="1652589"/>
            <a:ext cx="6959600" cy="49149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3">
            <a:extLst>
              <a:ext uri="{FF2B5EF4-FFF2-40B4-BE49-F238E27FC236}">
                <a16:creationId xmlns:a16="http://schemas.microsoft.com/office/drawing/2014/main" id="{C255BF57-883D-45EA-AB71-78B33AE9DF7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4BB60B07-36CE-4711-A530-4C06A8B913A8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64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1618" name="Rectangle 2">
            <a:extLst>
              <a:ext uri="{FF2B5EF4-FFF2-40B4-BE49-F238E27FC236}">
                <a16:creationId xmlns:a16="http://schemas.microsoft.com/office/drawing/2014/main" id="{F5CF8743-131B-4EE4-9E8D-39150FDCBA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E-R Diagram for Exercise 2.22</a:t>
            </a:r>
          </a:p>
        </p:txBody>
      </p:sp>
      <p:pic>
        <p:nvPicPr>
          <p:cNvPr id="33796" name="Picture 3">
            <a:extLst>
              <a:ext uri="{FF2B5EF4-FFF2-40B4-BE49-F238E27FC236}">
                <a16:creationId xmlns:a16="http://schemas.microsoft.com/office/drawing/2014/main" id="{93E97BE1-0D72-4E06-BE86-41A997AB83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" t="13954" r="1744" b="13721"/>
          <a:stretch>
            <a:fillRect/>
          </a:stretch>
        </p:blipFill>
        <p:spPr bwMode="auto">
          <a:xfrm>
            <a:off x="1598612" y="1873250"/>
            <a:ext cx="7053263" cy="39497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3">
            <a:extLst>
              <a:ext uri="{FF2B5EF4-FFF2-40B4-BE49-F238E27FC236}">
                <a16:creationId xmlns:a16="http://schemas.microsoft.com/office/drawing/2014/main" id="{4ACD44D5-066F-42E2-A5EE-F45E23AEBF3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A0401CA9-CD5B-4E1F-8E99-177BD7B671E2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65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42" name="Rectangle 2">
            <a:extLst>
              <a:ext uri="{FF2B5EF4-FFF2-40B4-BE49-F238E27FC236}">
                <a16:creationId xmlns:a16="http://schemas.microsoft.com/office/drawing/2014/main" id="{ECD5E118-ABF8-4E5A-9AB6-A2E094E6E8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E-R Diagram for Exercise 2.15</a:t>
            </a:r>
          </a:p>
        </p:txBody>
      </p:sp>
      <p:pic>
        <p:nvPicPr>
          <p:cNvPr id="34820" name="Picture 3">
            <a:extLst>
              <a:ext uri="{FF2B5EF4-FFF2-40B4-BE49-F238E27FC236}">
                <a16:creationId xmlns:a16="http://schemas.microsoft.com/office/drawing/2014/main" id="{6A0DF6C8-6401-473B-9903-8529012CDF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" t="3810" r="1071" b="4048"/>
          <a:stretch>
            <a:fillRect/>
          </a:stretch>
        </p:blipFill>
        <p:spPr bwMode="auto">
          <a:xfrm>
            <a:off x="1598612" y="1624014"/>
            <a:ext cx="6959600" cy="4914900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4">
            <a:extLst>
              <a:ext uri="{FF2B5EF4-FFF2-40B4-BE49-F238E27FC236}">
                <a16:creationId xmlns:a16="http://schemas.microsoft.com/office/drawing/2014/main" id="{1DB33166-18C8-4924-BF9A-29C74A16F78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fld id="{77DFCE81-E77D-48AB-8FC4-A33192C06439}" type="slidenum">
              <a:rPr lang="en-US" altLang="en-US">
                <a:solidFill>
                  <a:schemeClr val="bg2"/>
                </a:solidFill>
                <a:latin typeface="Times New Roman" panose="02020603050405020304" pitchFamily="18" charset="0"/>
              </a:rPr>
              <a:pPr algn="l"/>
              <a:t>66</a:t>
            </a:fld>
            <a:endParaRPr lang="en-US" altLang="en-US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44034" name="Rectangle 2">
            <a:extLst>
              <a:ext uri="{FF2B5EF4-FFF2-40B4-BE49-F238E27FC236}">
                <a16:creationId xmlns:a16="http://schemas.microsoft.com/office/drawing/2014/main" id="{8A401FE8-8561-4150-A42A-8B2A58E298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Existence Dependencies</a:t>
            </a:r>
          </a:p>
        </p:txBody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F898B29D-E89D-495C-8021-7CE4AA5443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43025" y="2081612"/>
            <a:ext cx="7029450" cy="1589087"/>
          </a:xfrm>
        </p:spPr>
        <p:txBody>
          <a:bodyPr>
            <a:normAutofit fontScale="92500" lnSpcReduction="20000"/>
          </a:bodyPr>
          <a:lstStyle/>
          <a:p>
            <a:r>
              <a:rPr lang="en-US" altLang="en-US" dirty="0"/>
              <a:t>If the existence of entity </a:t>
            </a:r>
            <a:r>
              <a:rPr lang="en-US" altLang="en-US" i="1" dirty="0"/>
              <a:t>x</a:t>
            </a:r>
            <a:r>
              <a:rPr lang="en-US" altLang="en-US" dirty="0"/>
              <a:t> depends on the existence of entity </a:t>
            </a:r>
            <a:r>
              <a:rPr lang="en-US" altLang="en-US" i="1" dirty="0"/>
              <a:t>y</a:t>
            </a:r>
            <a:r>
              <a:rPr lang="en-US" altLang="en-US" dirty="0"/>
              <a:t>, then </a:t>
            </a:r>
            <a:r>
              <a:rPr lang="en-US" altLang="en-US" i="1" dirty="0"/>
              <a:t>x</a:t>
            </a:r>
            <a:r>
              <a:rPr lang="en-US" altLang="en-US" dirty="0"/>
              <a:t> is said to be </a:t>
            </a:r>
            <a:r>
              <a:rPr lang="en-US" altLang="en-US" i="1" dirty="0"/>
              <a:t>existence dependent </a:t>
            </a:r>
            <a:r>
              <a:rPr lang="en-US" altLang="en-US" dirty="0"/>
              <a:t>on </a:t>
            </a:r>
            <a:r>
              <a:rPr lang="en-US" altLang="en-US" i="1" dirty="0"/>
              <a:t>y</a:t>
            </a:r>
            <a:r>
              <a:rPr lang="en-US" altLang="en-US" dirty="0"/>
              <a:t>.</a:t>
            </a:r>
          </a:p>
          <a:p>
            <a:pPr marL="628650" lvl="1"/>
            <a:r>
              <a:rPr lang="en-US" altLang="en-US" i="1" dirty="0"/>
              <a:t>y</a:t>
            </a:r>
            <a:r>
              <a:rPr lang="en-US" altLang="en-US" dirty="0"/>
              <a:t> is a </a:t>
            </a:r>
            <a:r>
              <a:rPr lang="en-US" altLang="en-US" i="1" dirty="0"/>
              <a:t>dominant entity</a:t>
            </a:r>
            <a:r>
              <a:rPr lang="en-US" altLang="en-US" dirty="0"/>
              <a:t> (in example below, </a:t>
            </a:r>
            <a:r>
              <a:rPr lang="en-US" altLang="en-US" i="1" dirty="0"/>
              <a:t>loan</a:t>
            </a:r>
            <a:r>
              <a:rPr lang="en-US" altLang="en-US" dirty="0"/>
              <a:t>)</a:t>
            </a:r>
          </a:p>
          <a:p>
            <a:pPr marL="628650" lvl="1"/>
            <a:r>
              <a:rPr lang="en-US" altLang="en-US" i="1" dirty="0"/>
              <a:t>x</a:t>
            </a:r>
            <a:r>
              <a:rPr lang="en-US" altLang="en-US" dirty="0"/>
              <a:t> is a </a:t>
            </a:r>
            <a:r>
              <a:rPr lang="en-US" altLang="en-US" i="1" dirty="0"/>
              <a:t>subordinate entity</a:t>
            </a:r>
            <a:r>
              <a:rPr lang="en-US" altLang="en-US" dirty="0"/>
              <a:t> (in example below, </a:t>
            </a:r>
            <a:r>
              <a:rPr lang="en-US" altLang="en-US" i="1" dirty="0"/>
              <a:t>payment</a:t>
            </a:r>
            <a:r>
              <a:rPr lang="en-US" altLang="en-US" dirty="0"/>
              <a:t>)</a:t>
            </a:r>
          </a:p>
        </p:txBody>
      </p:sp>
      <p:grpSp>
        <p:nvGrpSpPr>
          <p:cNvPr id="35845" name="Group 9">
            <a:extLst>
              <a:ext uri="{FF2B5EF4-FFF2-40B4-BE49-F238E27FC236}">
                <a16:creationId xmlns:a16="http://schemas.microsoft.com/office/drawing/2014/main" id="{5FC86E2C-0FA5-480F-A709-3021EFD112D7}"/>
              </a:ext>
            </a:extLst>
          </p:cNvPr>
          <p:cNvGrpSpPr>
            <a:grpSpLocks/>
          </p:cNvGrpSpPr>
          <p:nvPr/>
        </p:nvGrpSpPr>
        <p:grpSpPr bwMode="auto">
          <a:xfrm>
            <a:off x="1446212" y="3786587"/>
            <a:ext cx="6340475" cy="1370012"/>
            <a:chOff x="987" y="2364"/>
            <a:chExt cx="3994" cy="863"/>
          </a:xfrm>
        </p:grpSpPr>
        <p:sp>
          <p:nvSpPr>
            <p:cNvPr id="35847" name="AutoShape 4">
              <a:extLst>
                <a:ext uri="{FF2B5EF4-FFF2-40B4-BE49-F238E27FC236}">
                  <a16:creationId xmlns:a16="http://schemas.microsoft.com/office/drawing/2014/main" id="{F9E09962-CB42-4820-BC8B-C4D58834B7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0" y="2364"/>
              <a:ext cx="854" cy="863"/>
            </a:xfrm>
            <a:prstGeom prst="diamond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r>
                <a:rPr lang="en-US" altLang="en-US" sz="1400" i="1" dirty="0"/>
                <a:t>loan-payment</a:t>
              </a:r>
            </a:p>
          </p:txBody>
        </p:sp>
        <p:sp>
          <p:nvSpPr>
            <p:cNvPr id="35848" name="Rectangle 5">
              <a:extLst>
                <a:ext uri="{FF2B5EF4-FFF2-40B4-BE49-F238E27FC236}">
                  <a16:creationId xmlns:a16="http://schemas.microsoft.com/office/drawing/2014/main" id="{48D322B1-7E24-4697-A6B1-9F9B804D87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09" y="2681"/>
              <a:ext cx="772" cy="20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r>
                <a:rPr lang="en-US" altLang="en-US" sz="1400" i="1"/>
                <a:t>payment</a:t>
              </a:r>
            </a:p>
          </p:txBody>
        </p:sp>
        <p:sp>
          <p:nvSpPr>
            <p:cNvPr id="35849" name="Rectangle 6">
              <a:extLst>
                <a:ext uri="{FF2B5EF4-FFF2-40B4-BE49-F238E27FC236}">
                  <a16:creationId xmlns:a16="http://schemas.microsoft.com/office/drawing/2014/main" id="{F4C21C23-F489-4CF4-A29F-4618144788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7" y="2677"/>
              <a:ext cx="454" cy="20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r>
                <a:rPr lang="en-US" altLang="en-US" sz="1400" i="1"/>
                <a:t>loan</a:t>
              </a:r>
            </a:p>
          </p:txBody>
        </p:sp>
        <p:sp>
          <p:nvSpPr>
            <p:cNvPr id="35850" name="Line 7">
              <a:extLst>
                <a:ext uri="{FF2B5EF4-FFF2-40B4-BE49-F238E27FC236}">
                  <a16:creationId xmlns:a16="http://schemas.microsoft.com/office/drawing/2014/main" id="{D322E506-02CF-41DF-ACAC-C2C7AAFB0C2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63" y="2791"/>
              <a:ext cx="80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ID"/>
            </a:p>
          </p:txBody>
        </p:sp>
        <p:sp>
          <p:nvSpPr>
            <p:cNvPr id="35851" name="Line 8">
              <a:extLst>
                <a:ext uri="{FF2B5EF4-FFF2-40B4-BE49-F238E27FC236}">
                  <a16:creationId xmlns:a16="http://schemas.microsoft.com/office/drawing/2014/main" id="{2299ED08-2A2B-4E7A-8A67-FA8F3ABFD6F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36" y="2791"/>
              <a:ext cx="105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ID"/>
            </a:p>
          </p:txBody>
        </p:sp>
      </p:grpSp>
      <p:sp>
        <p:nvSpPr>
          <p:cNvPr id="35846" name="Rectangle 10">
            <a:extLst>
              <a:ext uri="{FF2B5EF4-FFF2-40B4-BE49-F238E27FC236}">
                <a16:creationId xmlns:a16="http://schemas.microsoft.com/office/drawing/2014/main" id="{BDF49853-4880-4AD3-B4EE-1C1C20B47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2538" y="5296695"/>
            <a:ext cx="758507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5000"/>
              </a:spcBef>
              <a:buClr>
                <a:schemeClr val="tx2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628650" indent="-285750">
              <a:spcBef>
                <a:spcPct val="35000"/>
              </a:spcBef>
              <a:buClr>
                <a:srgbClr val="CC6600"/>
              </a:buClr>
              <a:buSzPct val="105000"/>
              <a:buFont typeface="Monotype Sorts" pitchFamily="2" charset="2"/>
              <a:buChar char="H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085850" indent="-228600">
              <a:spcBef>
                <a:spcPct val="35000"/>
              </a:spcBef>
              <a:buClr>
                <a:srgbClr val="000099"/>
              </a:buClr>
              <a:buSzPct val="85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428750" indent="-228600">
              <a:spcBef>
                <a:spcPct val="35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1771650" indent="-228600">
              <a:spcBef>
                <a:spcPct val="35000"/>
              </a:spcBef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2288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6860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1432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60045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chemeClr val="tx2"/>
              </a:buClr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dirty="0"/>
              <a:t>If a </a:t>
            </a:r>
            <a:r>
              <a:rPr kumimoji="0" lang="en-US" altLang="en-US" i="1" dirty="0"/>
              <a:t>loan</a:t>
            </a:r>
            <a:r>
              <a:rPr kumimoji="0" lang="en-US" altLang="en-US" dirty="0"/>
              <a:t> entity is deleted, then all its associated</a:t>
            </a:r>
            <a:r>
              <a:rPr kumimoji="0" lang="en-US" altLang="en-US" i="1" dirty="0"/>
              <a:t> payment </a:t>
            </a:r>
            <a:r>
              <a:rPr kumimoji="0" lang="en-US" altLang="en-US" dirty="0"/>
              <a:t>entities must be deleted also.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udent presentation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Student presentation" id="{61936DD2-5F1E-4CE5-AB4B-725D35FC9179}" vid="{60FEA300-D151-4B21-9955-901AC34D046A}"/>
    </a:ext>
  </a:extLst>
</a:theme>
</file>

<file path=ppt/theme/theme2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98950B5-7B6B-4C28-8458-CAB8EA4CB24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Student scientific report presentation</Template>
  <TotalTime>0</TotalTime>
  <Words>2165</Words>
  <Application>Microsoft Office PowerPoint</Application>
  <PresentationFormat>Custom</PresentationFormat>
  <Paragraphs>279</Paragraphs>
  <Slides>66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2" baseType="lpstr">
      <vt:lpstr>Century Gothic</vt:lpstr>
      <vt:lpstr>Helvetica</vt:lpstr>
      <vt:lpstr>Monotype Sorts</vt:lpstr>
      <vt:lpstr>Times New Roman</vt:lpstr>
      <vt:lpstr>Wingdings 3</vt:lpstr>
      <vt:lpstr>Student presentation</vt:lpstr>
      <vt:lpstr>BASIS DATA</vt:lpstr>
      <vt:lpstr>Deskripsi Mata Kuliah </vt:lpstr>
      <vt:lpstr>Capaian Mata Kuliah </vt:lpstr>
      <vt:lpstr>PERTEMUAN - 3 </vt:lpstr>
      <vt:lpstr>Arsitektur Sistem Informasi :</vt:lpstr>
      <vt:lpstr>Rekayasa Informasi</vt:lpstr>
      <vt:lpstr>Proses Pengembangan Basis Data</vt:lpstr>
      <vt:lpstr>Entity-Relationship Model</vt:lpstr>
      <vt:lpstr>Entity Sets</vt:lpstr>
      <vt:lpstr>PowerPoint Presentation</vt:lpstr>
      <vt:lpstr>Entity Sets customer dan pinjaman</vt:lpstr>
      <vt:lpstr>PowerPoint Presentation</vt:lpstr>
      <vt:lpstr>PowerPoint Presentation</vt:lpstr>
      <vt:lpstr>PowerPoint Presentation</vt:lpstr>
      <vt:lpstr>Relationship Set peminjam</vt:lpstr>
      <vt:lpstr>Relationship Sets (lanjut.)</vt:lpstr>
      <vt:lpstr>Derajat Relasi</vt:lpstr>
      <vt:lpstr>Tingkat kardinalitas</vt:lpstr>
      <vt:lpstr>Pemetaan kardinalitas</vt:lpstr>
      <vt:lpstr>PowerPoint Presentation</vt:lpstr>
      <vt:lpstr>Pemetaan Kardinalitas mempengaruhi perancangan ER</vt:lpstr>
      <vt:lpstr>PowerPoint Presentation</vt:lpstr>
      <vt:lpstr>PowerPoint Presentation</vt:lpstr>
      <vt:lpstr>Relationship Sets dengan Atribut</vt:lpstr>
      <vt:lpstr>Penugasan</vt:lpstr>
      <vt:lpstr>Pembatasan kardinalitas </vt:lpstr>
      <vt:lpstr>Relasi One-To-Many </vt:lpstr>
      <vt:lpstr>Relasi Many-To-One</vt:lpstr>
      <vt:lpstr>Relasi Many-To-Many </vt:lpstr>
      <vt:lpstr>Keterlibatan Entiti set dalam Relasi</vt:lpstr>
      <vt:lpstr>Notasi alternatif dari tingkat kardinalitas</vt:lpstr>
      <vt:lpstr>Kunci</vt:lpstr>
      <vt:lpstr>Kunci dalam relasi</vt:lpstr>
      <vt:lpstr>PowerPoint Presentation</vt:lpstr>
      <vt:lpstr>Kardinalitas constraint pada Ternary Relationship</vt:lpstr>
      <vt:lpstr>Binary Vs. Non-Binary Relationships</vt:lpstr>
      <vt:lpstr>Konversi Relasi Non-Biner ke Bentuk Biner </vt:lpstr>
      <vt:lpstr>Perancangan ERD</vt:lpstr>
      <vt:lpstr>PowerPoint Presentation</vt:lpstr>
      <vt:lpstr>Entitas lemah (Weak Entity Sets)</vt:lpstr>
      <vt:lpstr>PowerPoint Presentation</vt:lpstr>
      <vt:lpstr>PowerPoint Presentation</vt:lpstr>
      <vt:lpstr>Contoh entitas lemah</vt:lpstr>
      <vt:lpstr>Spesialisasi</vt:lpstr>
      <vt:lpstr>Contoh Spesialisasi </vt:lpstr>
      <vt:lpstr>Generalisasi</vt:lpstr>
      <vt:lpstr>Spesialisasi dan Generalisasi</vt:lpstr>
      <vt:lpstr>Agregasi</vt:lpstr>
      <vt:lpstr>PowerPoint Presentation</vt:lpstr>
      <vt:lpstr>PowerPoint Presentation</vt:lpstr>
      <vt:lpstr>Questions &amp; Discussion</vt:lpstr>
      <vt:lpstr>Simbol dalam Diagram E-R</vt:lpstr>
      <vt:lpstr>Simbol dalam Diagram E-R</vt:lpstr>
      <vt:lpstr>Notasi alternatif dari E-R</vt:lpstr>
      <vt:lpstr>UML </vt:lpstr>
      <vt:lpstr>Contoh notasi diagram E-R dengan UML</vt:lpstr>
      <vt:lpstr>Mengubah diagram E-R ke tabel</vt:lpstr>
      <vt:lpstr>Menyajikan entitas dalam bentuk tabel</vt:lpstr>
      <vt:lpstr>Entitas lemah</vt:lpstr>
      <vt:lpstr>Menyajikan relasi kedalam tabel</vt:lpstr>
      <vt:lpstr>Jawaban Latihan</vt:lpstr>
      <vt:lpstr>E-R Diagram for Exercise 2.10</vt:lpstr>
      <vt:lpstr>E-R Diagram for Exercise 2.15</vt:lpstr>
      <vt:lpstr>E-R Diagram for Exercise 2.22</vt:lpstr>
      <vt:lpstr>E-R Diagram for Exercise 2.15</vt:lpstr>
      <vt:lpstr>Existence Dependencies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2015-09-17T07:55:48Z</dcterms:created>
  <dcterms:modified xsi:type="dcterms:W3CDTF">2019-09-23T03:42:09Z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TC034605859991</vt:lpwstr>
  </property>
</Properties>
</file>