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doc" ContentType="application/msword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notesMasterIdLst>
    <p:notesMasterId r:id="rId3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85" r:id="rId24"/>
    <p:sldId id="286" r:id="rId25"/>
    <p:sldId id="289" r:id="rId26"/>
    <p:sldId id="290" r:id="rId27"/>
    <p:sldId id="291" r:id="rId28"/>
    <p:sldId id="292" r:id="rId29"/>
    <p:sldId id="293" r:id="rId30"/>
    <p:sldId id="294" r:id="rId31"/>
    <p:sldId id="306" r:id="rId32"/>
    <p:sldId id="307" r:id="rId3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0251" autoAdjust="0"/>
  </p:normalViewPr>
  <p:slideViewPr>
    <p:cSldViewPr>
      <p:cViewPr varScale="1">
        <p:scale>
          <a:sx n="56" d="100"/>
          <a:sy n="56" d="100"/>
        </p:scale>
        <p:origin x="1722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8520221-3D7A-430B-9125-87A17BA86F04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DDECE97-2543-4BE6-969F-FDBF67603AA7}">
      <dgm:prSet phldrT="[Text]"/>
      <dgm:spPr/>
      <dgm:t>
        <a:bodyPr/>
        <a:lstStyle/>
        <a:p>
          <a:r>
            <a:rPr lang="en-US" dirty="0" err="1" smtClean="0"/>
            <a:t>Atribut</a:t>
          </a:r>
          <a:r>
            <a:rPr lang="en-US" dirty="0" smtClean="0"/>
            <a:t> </a:t>
          </a:r>
          <a:r>
            <a:rPr lang="en-US" dirty="0" err="1" smtClean="0"/>
            <a:t>Diskret</a:t>
          </a:r>
          <a:endParaRPr lang="en-US" dirty="0"/>
        </a:p>
      </dgm:t>
    </dgm:pt>
    <dgm:pt modelId="{23AF386A-CBA7-4D0C-88AE-4FCCD312B9DF}" type="parTrans" cxnId="{D35956AD-A801-4980-95E2-877CF3FBAE1B}">
      <dgm:prSet/>
      <dgm:spPr/>
      <dgm:t>
        <a:bodyPr/>
        <a:lstStyle/>
        <a:p>
          <a:endParaRPr lang="en-US"/>
        </a:p>
      </dgm:t>
    </dgm:pt>
    <dgm:pt modelId="{949DBFF9-A865-40B9-AFA0-C327669569F2}" type="sibTrans" cxnId="{D35956AD-A801-4980-95E2-877CF3FBAE1B}">
      <dgm:prSet/>
      <dgm:spPr/>
      <dgm:t>
        <a:bodyPr/>
        <a:lstStyle/>
        <a:p>
          <a:endParaRPr lang="en-US"/>
        </a:p>
      </dgm:t>
    </dgm:pt>
    <dgm:pt modelId="{C5CB15BD-A237-458F-BC65-13C303DFA155}">
      <dgm:prSet phldrT="[Text]"/>
      <dgm:spPr/>
      <dgm:t>
        <a:bodyPr/>
        <a:lstStyle/>
        <a:p>
          <a:r>
            <a:rPr lang="en-US" dirty="0" err="1" smtClean="0"/>
            <a:t>Jika</a:t>
          </a:r>
          <a:r>
            <a:rPr lang="en-US" dirty="0" smtClean="0"/>
            <a:t> </a:t>
          </a:r>
          <a:r>
            <a:rPr lang="en-US" dirty="0" err="1" smtClean="0"/>
            <a:t>mempunyai</a:t>
          </a:r>
          <a:r>
            <a:rPr lang="en-US" dirty="0" smtClean="0"/>
            <a:t> </a:t>
          </a:r>
          <a:r>
            <a:rPr lang="en-US" dirty="0" err="1" smtClean="0"/>
            <a:t>nilai</a:t>
          </a:r>
          <a:r>
            <a:rPr lang="en-US" dirty="0" smtClean="0"/>
            <a:t> </a:t>
          </a:r>
          <a:r>
            <a:rPr lang="en-US" dirty="0" err="1" smtClean="0"/>
            <a:t>dalam</a:t>
          </a:r>
          <a:r>
            <a:rPr lang="en-US" dirty="0" smtClean="0"/>
            <a:t> </a:t>
          </a:r>
          <a:r>
            <a:rPr lang="en-US" dirty="0" err="1" smtClean="0"/>
            <a:t>himpunan</a:t>
          </a:r>
          <a:r>
            <a:rPr lang="en-US" dirty="0" smtClean="0"/>
            <a:t> </a:t>
          </a:r>
          <a:r>
            <a:rPr lang="en-US" dirty="0" err="1" smtClean="0"/>
            <a:t>jumlah</a:t>
          </a:r>
          <a:r>
            <a:rPr lang="en-US" dirty="0" smtClean="0"/>
            <a:t> yang </a:t>
          </a:r>
          <a:r>
            <a:rPr lang="en-US" dirty="0" err="1" smtClean="0"/>
            <a:t>terbatas</a:t>
          </a:r>
          <a:endParaRPr lang="en-US" dirty="0"/>
        </a:p>
      </dgm:t>
    </dgm:pt>
    <dgm:pt modelId="{DFA1DF1B-D551-4A2F-8A7C-E1A1E39EDA2E}" type="parTrans" cxnId="{79527BD7-D8BA-448D-B911-D9659E4EB855}">
      <dgm:prSet/>
      <dgm:spPr/>
      <dgm:t>
        <a:bodyPr/>
        <a:lstStyle/>
        <a:p>
          <a:endParaRPr lang="en-US"/>
        </a:p>
      </dgm:t>
    </dgm:pt>
    <dgm:pt modelId="{B71CA257-14A4-49AF-B580-C66AE64644DE}" type="sibTrans" cxnId="{79527BD7-D8BA-448D-B911-D9659E4EB855}">
      <dgm:prSet/>
      <dgm:spPr/>
      <dgm:t>
        <a:bodyPr/>
        <a:lstStyle/>
        <a:p>
          <a:endParaRPr lang="en-US"/>
        </a:p>
      </dgm:t>
    </dgm:pt>
    <dgm:pt modelId="{A1C5CB26-5322-417A-89C3-5B8AD6E80C41}">
      <dgm:prSet phldrT="[Text]"/>
      <dgm:spPr/>
      <dgm:t>
        <a:bodyPr/>
        <a:lstStyle/>
        <a:p>
          <a:r>
            <a:rPr lang="en-US" dirty="0" err="1" smtClean="0"/>
            <a:t>Atribut</a:t>
          </a:r>
          <a:r>
            <a:rPr lang="en-US" dirty="0" smtClean="0"/>
            <a:t> </a:t>
          </a:r>
          <a:r>
            <a:rPr lang="en-US" dirty="0" err="1" smtClean="0"/>
            <a:t>Kontinyu</a:t>
          </a:r>
          <a:endParaRPr lang="en-US" dirty="0"/>
        </a:p>
      </dgm:t>
    </dgm:pt>
    <dgm:pt modelId="{78767E8C-9F1F-4A57-BF3E-6D95039B12F9}" type="parTrans" cxnId="{9BEA23C9-E134-4253-8AC0-9E642BA550B0}">
      <dgm:prSet/>
      <dgm:spPr/>
      <dgm:t>
        <a:bodyPr/>
        <a:lstStyle/>
        <a:p>
          <a:endParaRPr lang="en-US"/>
        </a:p>
      </dgm:t>
    </dgm:pt>
    <dgm:pt modelId="{8311872C-B4F9-44FB-B0E3-3F84F07EAC4B}" type="sibTrans" cxnId="{9BEA23C9-E134-4253-8AC0-9E642BA550B0}">
      <dgm:prSet/>
      <dgm:spPr/>
      <dgm:t>
        <a:bodyPr/>
        <a:lstStyle/>
        <a:p>
          <a:endParaRPr lang="en-US"/>
        </a:p>
      </dgm:t>
    </dgm:pt>
    <dgm:pt modelId="{65B8C676-052B-4749-B049-53060862004C}">
      <dgm:prSet phldrT="[Text]"/>
      <dgm:spPr/>
      <dgm:t>
        <a:bodyPr/>
        <a:lstStyle/>
        <a:p>
          <a:r>
            <a:rPr lang="en-US" dirty="0" err="1" smtClean="0"/>
            <a:t>Memiliki</a:t>
          </a:r>
          <a:r>
            <a:rPr lang="en-US" dirty="0" smtClean="0"/>
            <a:t> </a:t>
          </a:r>
          <a:r>
            <a:rPr lang="en-US" dirty="0" err="1" smtClean="0"/>
            <a:t>jangkauan</a:t>
          </a:r>
          <a:r>
            <a:rPr lang="en-US" dirty="0" smtClean="0"/>
            <a:t> </a:t>
          </a:r>
          <a:r>
            <a:rPr lang="en-US" dirty="0" err="1" smtClean="0"/>
            <a:t>nilai</a:t>
          </a:r>
          <a:r>
            <a:rPr lang="en-US" dirty="0" smtClean="0"/>
            <a:t> real</a:t>
          </a:r>
          <a:endParaRPr lang="en-US" dirty="0"/>
        </a:p>
      </dgm:t>
    </dgm:pt>
    <dgm:pt modelId="{4896BE6E-1679-4CDC-B5D8-00D0EF1518E8}" type="parTrans" cxnId="{DE857404-0644-44A8-83A4-23CB92E69555}">
      <dgm:prSet/>
      <dgm:spPr/>
      <dgm:t>
        <a:bodyPr/>
        <a:lstStyle/>
        <a:p>
          <a:endParaRPr lang="en-US"/>
        </a:p>
      </dgm:t>
    </dgm:pt>
    <dgm:pt modelId="{BB1FA94F-08F5-4D43-AB1F-7AE4F0BF2F03}" type="sibTrans" cxnId="{DE857404-0644-44A8-83A4-23CB92E69555}">
      <dgm:prSet/>
      <dgm:spPr/>
      <dgm:t>
        <a:bodyPr/>
        <a:lstStyle/>
        <a:p>
          <a:endParaRPr lang="en-US"/>
        </a:p>
      </dgm:t>
    </dgm:pt>
    <dgm:pt modelId="{F59235D3-B5E0-47A0-BAD4-EB6DB0E733E4}">
      <dgm:prSet phldrT="[Text]"/>
      <dgm:spPr/>
      <dgm:t>
        <a:bodyPr/>
        <a:lstStyle/>
        <a:p>
          <a:r>
            <a:rPr lang="en-US" dirty="0" err="1" smtClean="0"/>
            <a:t>Contoh</a:t>
          </a:r>
          <a:r>
            <a:rPr lang="en-US" dirty="0" smtClean="0"/>
            <a:t> : </a:t>
          </a:r>
          <a:r>
            <a:rPr lang="en-US" dirty="0" err="1" smtClean="0"/>
            <a:t>Kode</a:t>
          </a:r>
          <a:r>
            <a:rPr lang="en-US" dirty="0" smtClean="0"/>
            <a:t> pos, </a:t>
          </a:r>
          <a:r>
            <a:rPr lang="en-US" dirty="0" err="1" smtClean="0"/>
            <a:t>Jenis</a:t>
          </a:r>
          <a:r>
            <a:rPr lang="en-US" dirty="0" smtClean="0"/>
            <a:t> </a:t>
          </a:r>
          <a:r>
            <a:rPr lang="en-US" dirty="0" err="1" smtClean="0"/>
            <a:t>Kelamin</a:t>
          </a:r>
          <a:r>
            <a:rPr lang="en-US" dirty="0" smtClean="0"/>
            <a:t>, </a:t>
          </a:r>
          <a:r>
            <a:rPr lang="en-US" dirty="0" err="1" smtClean="0"/>
            <a:t>suhu</a:t>
          </a:r>
          <a:endParaRPr lang="en-US" dirty="0"/>
        </a:p>
      </dgm:t>
    </dgm:pt>
    <dgm:pt modelId="{6DA5A4C8-928A-410E-B2E4-425A9F52BEDE}" type="parTrans" cxnId="{DAA45A5D-A786-40F0-B3DF-F1EC7B954CAB}">
      <dgm:prSet/>
      <dgm:spPr/>
      <dgm:t>
        <a:bodyPr/>
        <a:lstStyle/>
        <a:p>
          <a:endParaRPr lang="en-US"/>
        </a:p>
      </dgm:t>
    </dgm:pt>
    <dgm:pt modelId="{196D9858-421A-46B5-8F09-6A272E7A39B5}" type="sibTrans" cxnId="{DAA45A5D-A786-40F0-B3DF-F1EC7B954CAB}">
      <dgm:prSet/>
      <dgm:spPr/>
      <dgm:t>
        <a:bodyPr/>
        <a:lstStyle/>
        <a:p>
          <a:endParaRPr lang="en-US"/>
        </a:p>
      </dgm:t>
    </dgm:pt>
    <dgm:pt modelId="{7DDE21C0-9073-40C8-AD18-D1E7E03222FC}">
      <dgm:prSet phldrT="[Text]"/>
      <dgm:spPr/>
      <dgm:t>
        <a:bodyPr/>
        <a:lstStyle/>
        <a:p>
          <a:r>
            <a:rPr lang="en-US" dirty="0" err="1" smtClean="0"/>
            <a:t>Seringkali</a:t>
          </a:r>
          <a:r>
            <a:rPr lang="en-US" dirty="0" smtClean="0"/>
            <a:t> </a:t>
          </a:r>
          <a:r>
            <a:rPr lang="en-US" dirty="0" err="1" smtClean="0"/>
            <a:t>direpresentasikan</a:t>
          </a:r>
          <a:r>
            <a:rPr lang="en-US" dirty="0" smtClean="0"/>
            <a:t> </a:t>
          </a:r>
          <a:r>
            <a:rPr lang="en-US" dirty="0" err="1" smtClean="0"/>
            <a:t>sebagai</a:t>
          </a:r>
          <a:r>
            <a:rPr lang="en-US" dirty="0" smtClean="0"/>
            <a:t> variable integer</a:t>
          </a:r>
          <a:endParaRPr lang="en-US" dirty="0"/>
        </a:p>
      </dgm:t>
    </dgm:pt>
    <dgm:pt modelId="{3C3CBC33-3125-4850-901B-A00AD1C09EB9}" type="parTrans" cxnId="{C38CB02C-AB4B-4DBC-A390-EBDD7903E952}">
      <dgm:prSet/>
      <dgm:spPr/>
      <dgm:t>
        <a:bodyPr/>
        <a:lstStyle/>
        <a:p>
          <a:endParaRPr lang="en-US"/>
        </a:p>
      </dgm:t>
    </dgm:pt>
    <dgm:pt modelId="{6FCAD074-EE43-4DA9-B042-1EE161732F0A}" type="sibTrans" cxnId="{C38CB02C-AB4B-4DBC-A390-EBDD7903E952}">
      <dgm:prSet/>
      <dgm:spPr/>
      <dgm:t>
        <a:bodyPr/>
        <a:lstStyle/>
        <a:p>
          <a:endParaRPr lang="en-US"/>
        </a:p>
      </dgm:t>
    </dgm:pt>
    <dgm:pt modelId="{7A40632D-309F-41E8-96B7-DB1D9BF57C9B}">
      <dgm:prSet phldrT="[Text]"/>
      <dgm:spPr/>
      <dgm:t>
        <a:bodyPr/>
        <a:lstStyle/>
        <a:p>
          <a:r>
            <a:rPr lang="en-US" dirty="0" err="1" smtClean="0"/>
            <a:t>Atribut</a:t>
          </a:r>
          <a:r>
            <a:rPr lang="en-US" dirty="0" smtClean="0"/>
            <a:t> </a:t>
          </a:r>
          <a:r>
            <a:rPr lang="en-US" dirty="0" err="1" smtClean="0"/>
            <a:t>biner</a:t>
          </a:r>
          <a:r>
            <a:rPr lang="en-US" dirty="0" smtClean="0"/>
            <a:t> </a:t>
          </a:r>
          <a:r>
            <a:rPr lang="en-US" dirty="0" err="1" smtClean="0"/>
            <a:t>adalah</a:t>
          </a:r>
          <a:r>
            <a:rPr lang="en-US" dirty="0" smtClean="0"/>
            <a:t> </a:t>
          </a:r>
          <a:r>
            <a:rPr lang="en-US" dirty="0" err="1" smtClean="0"/>
            <a:t>kasus</a:t>
          </a:r>
          <a:r>
            <a:rPr lang="en-US" dirty="0" smtClean="0"/>
            <a:t> </a:t>
          </a:r>
          <a:r>
            <a:rPr lang="en-US" dirty="0" err="1" smtClean="0"/>
            <a:t>spesial</a:t>
          </a:r>
          <a:r>
            <a:rPr lang="en-US" dirty="0" smtClean="0"/>
            <a:t> </a:t>
          </a:r>
          <a:r>
            <a:rPr lang="en-US" dirty="0" err="1" smtClean="0"/>
            <a:t>dari</a:t>
          </a:r>
          <a:r>
            <a:rPr lang="en-US" dirty="0" smtClean="0"/>
            <a:t> </a:t>
          </a:r>
          <a:r>
            <a:rPr lang="en-US" dirty="0" err="1" smtClean="0"/>
            <a:t>atribut</a:t>
          </a:r>
          <a:r>
            <a:rPr lang="en-US" dirty="0" smtClean="0"/>
            <a:t> </a:t>
          </a:r>
          <a:r>
            <a:rPr lang="en-US" dirty="0" err="1" smtClean="0"/>
            <a:t>diskret</a:t>
          </a:r>
          <a:endParaRPr lang="en-US" dirty="0"/>
        </a:p>
      </dgm:t>
    </dgm:pt>
    <dgm:pt modelId="{3E0835C7-74B3-42C4-9797-91410D55D385}" type="parTrans" cxnId="{7B7C6982-8BB0-43BC-8E73-C8608E0C43C0}">
      <dgm:prSet/>
      <dgm:spPr/>
      <dgm:t>
        <a:bodyPr/>
        <a:lstStyle/>
        <a:p>
          <a:endParaRPr lang="en-US"/>
        </a:p>
      </dgm:t>
    </dgm:pt>
    <dgm:pt modelId="{D23E4104-C931-4D9E-8F13-BCF1855EC754}" type="sibTrans" cxnId="{7B7C6982-8BB0-43BC-8E73-C8608E0C43C0}">
      <dgm:prSet/>
      <dgm:spPr/>
      <dgm:t>
        <a:bodyPr/>
        <a:lstStyle/>
        <a:p>
          <a:endParaRPr lang="en-US"/>
        </a:p>
      </dgm:t>
    </dgm:pt>
    <dgm:pt modelId="{A1418516-3F57-4F9D-91D5-329DE33C0989}">
      <dgm:prSet phldrT="[Text]"/>
      <dgm:spPr/>
      <dgm:t>
        <a:bodyPr/>
        <a:lstStyle/>
        <a:p>
          <a:r>
            <a:rPr lang="en-US" dirty="0" err="1" smtClean="0"/>
            <a:t>Contoh</a:t>
          </a:r>
          <a:r>
            <a:rPr lang="en-US" dirty="0" smtClean="0"/>
            <a:t> : </a:t>
          </a:r>
          <a:r>
            <a:rPr lang="en-US" dirty="0" err="1" smtClean="0"/>
            <a:t>tinggi</a:t>
          </a:r>
          <a:r>
            <a:rPr lang="en-US" dirty="0" smtClean="0"/>
            <a:t> </a:t>
          </a:r>
          <a:r>
            <a:rPr lang="en-US" dirty="0" err="1" smtClean="0"/>
            <a:t>badan</a:t>
          </a:r>
          <a:r>
            <a:rPr lang="en-US" dirty="0" smtClean="0"/>
            <a:t>, </a:t>
          </a:r>
          <a:r>
            <a:rPr lang="en-US" dirty="0" err="1" smtClean="0"/>
            <a:t>berat</a:t>
          </a:r>
          <a:r>
            <a:rPr lang="en-US" dirty="0" smtClean="0"/>
            <a:t> </a:t>
          </a:r>
          <a:r>
            <a:rPr lang="en-US" dirty="0" err="1" smtClean="0"/>
            <a:t>badan</a:t>
          </a:r>
          <a:endParaRPr lang="en-US" dirty="0"/>
        </a:p>
      </dgm:t>
    </dgm:pt>
    <dgm:pt modelId="{46E6EEA3-5681-4A1B-98BD-8AC238FC9E7B}" type="parTrans" cxnId="{5002C1B8-801E-436B-A835-9E1CFBEA54D2}">
      <dgm:prSet/>
      <dgm:spPr/>
      <dgm:t>
        <a:bodyPr/>
        <a:lstStyle/>
        <a:p>
          <a:endParaRPr lang="en-US"/>
        </a:p>
      </dgm:t>
    </dgm:pt>
    <dgm:pt modelId="{EDC07FA1-B24C-41DB-A7CB-7C4C68099BAA}" type="sibTrans" cxnId="{5002C1B8-801E-436B-A835-9E1CFBEA54D2}">
      <dgm:prSet/>
      <dgm:spPr/>
      <dgm:t>
        <a:bodyPr/>
        <a:lstStyle/>
        <a:p>
          <a:endParaRPr lang="en-US"/>
        </a:p>
      </dgm:t>
    </dgm:pt>
    <dgm:pt modelId="{0917C879-42BC-4673-95E0-3248D58D13A0}">
      <dgm:prSet phldrT="[Text]"/>
      <dgm:spPr/>
      <dgm:t>
        <a:bodyPr/>
        <a:lstStyle/>
        <a:p>
          <a:r>
            <a:rPr lang="en-US" dirty="0" err="1" smtClean="0"/>
            <a:t>Biasanya</a:t>
          </a:r>
          <a:r>
            <a:rPr lang="en-US" dirty="0" smtClean="0"/>
            <a:t> </a:t>
          </a:r>
          <a:r>
            <a:rPr lang="en-US" dirty="0" err="1" smtClean="0"/>
            <a:t>ditemui</a:t>
          </a:r>
          <a:r>
            <a:rPr lang="en-US" dirty="0" smtClean="0"/>
            <a:t> </a:t>
          </a:r>
          <a:r>
            <a:rPr lang="en-US" dirty="0" err="1" smtClean="0"/>
            <a:t>pada</a:t>
          </a:r>
          <a:r>
            <a:rPr lang="en-US" dirty="0" smtClean="0"/>
            <a:t> </a:t>
          </a:r>
          <a:r>
            <a:rPr lang="en-US" dirty="0" err="1" smtClean="0"/>
            <a:t>atribut</a:t>
          </a:r>
          <a:r>
            <a:rPr lang="en-US" dirty="0" smtClean="0"/>
            <a:t> </a:t>
          </a:r>
          <a:r>
            <a:rPr lang="en-US" dirty="0" err="1" smtClean="0"/>
            <a:t>kategoris</a:t>
          </a:r>
          <a:endParaRPr lang="en-US" dirty="0"/>
        </a:p>
      </dgm:t>
    </dgm:pt>
    <dgm:pt modelId="{BDDE37DD-CFE9-4DBD-8642-F76B7F891200}" type="parTrans" cxnId="{3B2B9186-0807-4B0F-A8D2-FACD4FC6D8FF}">
      <dgm:prSet/>
      <dgm:spPr/>
      <dgm:t>
        <a:bodyPr/>
        <a:lstStyle/>
        <a:p>
          <a:endParaRPr lang="en-US"/>
        </a:p>
      </dgm:t>
    </dgm:pt>
    <dgm:pt modelId="{67C29416-1C3D-4790-8E81-F317B9F9B8A4}" type="sibTrans" cxnId="{3B2B9186-0807-4B0F-A8D2-FACD4FC6D8FF}">
      <dgm:prSet/>
      <dgm:spPr/>
      <dgm:t>
        <a:bodyPr/>
        <a:lstStyle/>
        <a:p>
          <a:endParaRPr lang="en-US"/>
        </a:p>
      </dgm:t>
    </dgm:pt>
    <dgm:pt modelId="{74498CA3-C7EE-4B95-BBB4-57A44B7CA271}">
      <dgm:prSet phldrT="[Text]"/>
      <dgm:spPr/>
      <dgm:t>
        <a:bodyPr/>
        <a:lstStyle/>
        <a:p>
          <a:r>
            <a:rPr lang="en-US" dirty="0" err="1" smtClean="0"/>
            <a:t>Biasanya</a:t>
          </a:r>
          <a:r>
            <a:rPr lang="en-US" dirty="0" smtClean="0"/>
            <a:t> </a:t>
          </a:r>
          <a:r>
            <a:rPr lang="en-US" dirty="0" err="1" smtClean="0"/>
            <a:t>menggunakan</a:t>
          </a:r>
          <a:r>
            <a:rPr lang="en-US" dirty="0" smtClean="0"/>
            <a:t> </a:t>
          </a:r>
          <a:r>
            <a:rPr lang="en-US" i="1" dirty="0" smtClean="0"/>
            <a:t>floating point. </a:t>
          </a:r>
          <a:r>
            <a:rPr lang="en-US" i="0" dirty="0" err="1" smtClean="0"/>
            <a:t>Tetapi</a:t>
          </a:r>
          <a:r>
            <a:rPr lang="en-US" i="0" dirty="0" smtClean="0"/>
            <a:t> </a:t>
          </a:r>
          <a:r>
            <a:rPr lang="en-US" i="0" dirty="0" err="1" smtClean="0"/>
            <a:t>ukuran</a:t>
          </a:r>
          <a:r>
            <a:rPr lang="en-US" i="0" dirty="0" smtClean="0"/>
            <a:t> </a:t>
          </a:r>
          <a:r>
            <a:rPr lang="en-US" i="0" dirty="0" err="1" smtClean="0"/>
            <a:t>presisi</a:t>
          </a:r>
          <a:r>
            <a:rPr lang="en-US" i="0" dirty="0" smtClean="0"/>
            <a:t> </a:t>
          </a:r>
          <a:r>
            <a:rPr lang="en-US" i="0" dirty="0" err="1" smtClean="0"/>
            <a:t>jumlah</a:t>
          </a:r>
          <a:r>
            <a:rPr lang="en-US" i="0" dirty="0" smtClean="0"/>
            <a:t> </a:t>
          </a:r>
          <a:r>
            <a:rPr lang="en-US" i="0" dirty="0" err="1" smtClean="0"/>
            <a:t>angka</a:t>
          </a:r>
          <a:r>
            <a:rPr lang="en-US" i="0" dirty="0" smtClean="0"/>
            <a:t> </a:t>
          </a:r>
          <a:r>
            <a:rPr lang="en-US" i="0" dirty="0" err="1" smtClean="0"/>
            <a:t>di</a:t>
          </a:r>
          <a:r>
            <a:rPr lang="en-US" i="0" dirty="0" smtClean="0"/>
            <a:t> </a:t>
          </a:r>
          <a:r>
            <a:rPr lang="en-US" i="0" dirty="0" err="1" smtClean="0"/>
            <a:t>belakang</a:t>
          </a:r>
          <a:r>
            <a:rPr lang="en-US" i="0" dirty="0" smtClean="0"/>
            <a:t> </a:t>
          </a:r>
          <a:r>
            <a:rPr lang="en-US" i="0" dirty="0" err="1" smtClean="0"/>
            <a:t>koma</a:t>
          </a:r>
          <a:r>
            <a:rPr lang="en-US" i="0" dirty="0" smtClean="0"/>
            <a:t> </a:t>
          </a:r>
          <a:r>
            <a:rPr lang="en-US" i="0" dirty="0" err="1" smtClean="0"/>
            <a:t>tetap</a:t>
          </a:r>
          <a:r>
            <a:rPr lang="en-US" i="0" dirty="0" smtClean="0"/>
            <a:t> </a:t>
          </a:r>
          <a:r>
            <a:rPr lang="en-US" i="0" dirty="0" err="1" smtClean="0"/>
            <a:t>digunakan</a:t>
          </a:r>
          <a:r>
            <a:rPr lang="en-US" i="0" dirty="0" smtClean="0"/>
            <a:t>  </a:t>
          </a:r>
          <a:endParaRPr lang="en-US" i="0" dirty="0"/>
        </a:p>
      </dgm:t>
    </dgm:pt>
    <dgm:pt modelId="{0ABC2A54-47EE-4B68-8228-A24A8DDA3A71}" type="parTrans" cxnId="{E3FD9700-F092-42AE-BCFB-7F6797D4C763}">
      <dgm:prSet/>
      <dgm:spPr/>
      <dgm:t>
        <a:bodyPr/>
        <a:lstStyle/>
        <a:p>
          <a:endParaRPr lang="en-US"/>
        </a:p>
      </dgm:t>
    </dgm:pt>
    <dgm:pt modelId="{993F1A8E-6F66-4866-8A6E-6D8B57763D76}" type="sibTrans" cxnId="{E3FD9700-F092-42AE-BCFB-7F6797D4C763}">
      <dgm:prSet/>
      <dgm:spPr/>
      <dgm:t>
        <a:bodyPr/>
        <a:lstStyle/>
        <a:p>
          <a:endParaRPr lang="en-US"/>
        </a:p>
      </dgm:t>
    </dgm:pt>
    <dgm:pt modelId="{9C7BFCA2-B6DE-4F1D-8B44-D0E7AC69E19C}" type="pres">
      <dgm:prSet presAssocID="{48520221-3D7A-430B-9125-87A17BA86F04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44024EF3-431C-4740-9F43-4376B999DA3C}" type="pres">
      <dgm:prSet presAssocID="{DDDECE97-2543-4BE6-969F-FDBF67603AA7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3878FD0-E594-4736-A802-93CE7139CD6E}" type="pres">
      <dgm:prSet presAssocID="{DDDECE97-2543-4BE6-969F-FDBF67603AA7}" presName="childText" presStyleLbl="revTx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6A208D3-8F6B-4EF0-BFA5-2776DEA5F6B6}" type="pres">
      <dgm:prSet presAssocID="{A1C5CB26-5322-417A-89C3-5B8AD6E80C41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3FF2B3B-063A-4B11-961F-29B3FCA4E85D}" type="pres">
      <dgm:prSet presAssocID="{A1C5CB26-5322-417A-89C3-5B8AD6E80C41}" presName="childText" presStyleLbl="revTx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6D02B062-50EB-44F2-9DB5-DEE9BA3C705E}" type="presOf" srcId="{C5CB15BD-A237-458F-BC65-13C303DFA155}" destId="{73878FD0-E594-4736-A802-93CE7139CD6E}" srcOrd="0" destOrd="0" presId="urn:microsoft.com/office/officeart/2005/8/layout/vList2"/>
    <dgm:cxn modelId="{624FE36B-DF37-413B-8167-E088FCE4E746}" type="presOf" srcId="{DDDECE97-2543-4BE6-969F-FDBF67603AA7}" destId="{44024EF3-431C-4740-9F43-4376B999DA3C}" srcOrd="0" destOrd="0" presId="urn:microsoft.com/office/officeart/2005/8/layout/vList2"/>
    <dgm:cxn modelId="{D35956AD-A801-4980-95E2-877CF3FBAE1B}" srcId="{48520221-3D7A-430B-9125-87A17BA86F04}" destId="{DDDECE97-2543-4BE6-969F-FDBF67603AA7}" srcOrd="0" destOrd="0" parTransId="{23AF386A-CBA7-4D0C-88AE-4FCCD312B9DF}" sibTransId="{949DBFF9-A865-40B9-AFA0-C327669569F2}"/>
    <dgm:cxn modelId="{B84DE6D1-23A7-4049-A4BB-3C71EAC1B0EF}" type="presOf" srcId="{7DDE21C0-9073-40C8-AD18-D1E7E03222FC}" destId="{73878FD0-E594-4736-A802-93CE7139CD6E}" srcOrd="0" destOrd="2" presId="urn:microsoft.com/office/officeart/2005/8/layout/vList2"/>
    <dgm:cxn modelId="{53A64C75-7F69-4CA2-B671-DCA4562C4827}" type="presOf" srcId="{48520221-3D7A-430B-9125-87A17BA86F04}" destId="{9C7BFCA2-B6DE-4F1D-8B44-D0E7AC69E19C}" srcOrd="0" destOrd="0" presId="urn:microsoft.com/office/officeart/2005/8/layout/vList2"/>
    <dgm:cxn modelId="{567556E8-3BA1-4C03-8662-94F473E75A39}" type="presOf" srcId="{A1418516-3F57-4F9D-91D5-329DE33C0989}" destId="{E3FF2B3B-063A-4B11-961F-29B3FCA4E85D}" srcOrd="0" destOrd="1" presId="urn:microsoft.com/office/officeart/2005/8/layout/vList2"/>
    <dgm:cxn modelId="{E3FD9700-F092-42AE-BCFB-7F6797D4C763}" srcId="{A1C5CB26-5322-417A-89C3-5B8AD6E80C41}" destId="{74498CA3-C7EE-4B95-BBB4-57A44B7CA271}" srcOrd="2" destOrd="0" parTransId="{0ABC2A54-47EE-4B68-8228-A24A8DDA3A71}" sibTransId="{993F1A8E-6F66-4866-8A6E-6D8B57763D76}"/>
    <dgm:cxn modelId="{D7AA1D7A-BA7A-4773-B0DC-554F2861DEFB}" type="presOf" srcId="{A1C5CB26-5322-417A-89C3-5B8AD6E80C41}" destId="{76A208D3-8F6B-4EF0-BFA5-2776DEA5F6B6}" srcOrd="0" destOrd="0" presId="urn:microsoft.com/office/officeart/2005/8/layout/vList2"/>
    <dgm:cxn modelId="{79527BD7-D8BA-448D-B911-D9659E4EB855}" srcId="{DDDECE97-2543-4BE6-969F-FDBF67603AA7}" destId="{C5CB15BD-A237-458F-BC65-13C303DFA155}" srcOrd="0" destOrd="0" parTransId="{DFA1DF1B-D551-4A2F-8A7C-E1A1E39EDA2E}" sibTransId="{B71CA257-14A4-49AF-B580-C66AE64644DE}"/>
    <dgm:cxn modelId="{3B2B9186-0807-4B0F-A8D2-FACD4FC6D8FF}" srcId="{DDDECE97-2543-4BE6-969F-FDBF67603AA7}" destId="{0917C879-42BC-4673-95E0-3248D58D13A0}" srcOrd="4" destOrd="0" parTransId="{BDDE37DD-CFE9-4DBD-8642-F76B7F891200}" sibTransId="{67C29416-1C3D-4790-8E81-F317B9F9B8A4}"/>
    <dgm:cxn modelId="{599B57A0-04FA-4CED-82D7-9A5FA61C4094}" type="presOf" srcId="{65B8C676-052B-4749-B049-53060862004C}" destId="{E3FF2B3B-063A-4B11-961F-29B3FCA4E85D}" srcOrd="0" destOrd="0" presId="urn:microsoft.com/office/officeart/2005/8/layout/vList2"/>
    <dgm:cxn modelId="{C38CB02C-AB4B-4DBC-A390-EBDD7903E952}" srcId="{DDDECE97-2543-4BE6-969F-FDBF67603AA7}" destId="{7DDE21C0-9073-40C8-AD18-D1E7E03222FC}" srcOrd="2" destOrd="0" parTransId="{3C3CBC33-3125-4850-901B-A00AD1C09EB9}" sibTransId="{6FCAD074-EE43-4DA9-B042-1EE161732F0A}"/>
    <dgm:cxn modelId="{5002C1B8-801E-436B-A835-9E1CFBEA54D2}" srcId="{A1C5CB26-5322-417A-89C3-5B8AD6E80C41}" destId="{A1418516-3F57-4F9D-91D5-329DE33C0989}" srcOrd="1" destOrd="0" parTransId="{46E6EEA3-5681-4A1B-98BD-8AC238FC9E7B}" sibTransId="{EDC07FA1-B24C-41DB-A7CB-7C4C68099BAA}"/>
    <dgm:cxn modelId="{0038311E-EB06-443A-9689-CE877B33688D}" type="presOf" srcId="{74498CA3-C7EE-4B95-BBB4-57A44B7CA271}" destId="{E3FF2B3B-063A-4B11-961F-29B3FCA4E85D}" srcOrd="0" destOrd="2" presId="urn:microsoft.com/office/officeart/2005/8/layout/vList2"/>
    <dgm:cxn modelId="{B5A31BE9-0BD0-4BE0-BCF0-330127B62966}" type="presOf" srcId="{F59235D3-B5E0-47A0-BAD4-EB6DB0E733E4}" destId="{73878FD0-E594-4736-A802-93CE7139CD6E}" srcOrd="0" destOrd="1" presId="urn:microsoft.com/office/officeart/2005/8/layout/vList2"/>
    <dgm:cxn modelId="{DAA45A5D-A786-40F0-B3DF-F1EC7B954CAB}" srcId="{DDDECE97-2543-4BE6-969F-FDBF67603AA7}" destId="{F59235D3-B5E0-47A0-BAD4-EB6DB0E733E4}" srcOrd="1" destOrd="0" parTransId="{6DA5A4C8-928A-410E-B2E4-425A9F52BEDE}" sibTransId="{196D9858-421A-46B5-8F09-6A272E7A39B5}"/>
    <dgm:cxn modelId="{A82AC158-A8DE-40DE-A2DD-EF6809003557}" type="presOf" srcId="{7A40632D-309F-41E8-96B7-DB1D9BF57C9B}" destId="{73878FD0-E594-4736-A802-93CE7139CD6E}" srcOrd="0" destOrd="3" presId="urn:microsoft.com/office/officeart/2005/8/layout/vList2"/>
    <dgm:cxn modelId="{DE857404-0644-44A8-83A4-23CB92E69555}" srcId="{A1C5CB26-5322-417A-89C3-5B8AD6E80C41}" destId="{65B8C676-052B-4749-B049-53060862004C}" srcOrd="0" destOrd="0" parTransId="{4896BE6E-1679-4CDC-B5D8-00D0EF1518E8}" sibTransId="{BB1FA94F-08F5-4D43-AB1F-7AE4F0BF2F03}"/>
    <dgm:cxn modelId="{7B7C6982-8BB0-43BC-8E73-C8608E0C43C0}" srcId="{DDDECE97-2543-4BE6-969F-FDBF67603AA7}" destId="{7A40632D-309F-41E8-96B7-DB1D9BF57C9B}" srcOrd="3" destOrd="0" parTransId="{3E0835C7-74B3-42C4-9797-91410D55D385}" sibTransId="{D23E4104-C931-4D9E-8F13-BCF1855EC754}"/>
    <dgm:cxn modelId="{16E8094A-E5FA-4A9E-898A-0E8FF1AADF36}" type="presOf" srcId="{0917C879-42BC-4673-95E0-3248D58D13A0}" destId="{73878FD0-E594-4736-A802-93CE7139CD6E}" srcOrd="0" destOrd="4" presId="urn:microsoft.com/office/officeart/2005/8/layout/vList2"/>
    <dgm:cxn modelId="{9BEA23C9-E134-4253-8AC0-9E642BA550B0}" srcId="{48520221-3D7A-430B-9125-87A17BA86F04}" destId="{A1C5CB26-5322-417A-89C3-5B8AD6E80C41}" srcOrd="1" destOrd="0" parTransId="{78767E8C-9F1F-4A57-BF3E-6D95039B12F9}" sibTransId="{8311872C-B4F9-44FB-B0E3-3F84F07EAC4B}"/>
    <dgm:cxn modelId="{1F9B7E8A-F1D2-4CD9-864B-E21F4CECA5EB}" type="presParOf" srcId="{9C7BFCA2-B6DE-4F1D-8B44-D0E7AC69E19C}" destId="{44024EF3-431C-4740-9F43-4376B999DA3C}" srcOrd="0" destOrd="0" presId="urn:microsoft.com/office/officeart/2005/8/layout/vList2"/>
    <dgm:cxn modelId="{BF5D2393-3AD4-48E4-A519-E1D39E7AC1B7}" type="presParOf" srcId="{9C7BFCA2-B6DE-4F1D-8B44-D0E7AC69E19C}" destId="{73878FD0-E594-4736-A802-93CE7139CD6E}" srcOrd="1" destOrd="0" presId="urn:microsoft.com/office/officeart/2005/8/layout/vList2"/>
    <dgm:cxn modelId="{4562FCE9-A712-42E1-AF44-D7B0C26D82CE}" type="presParOf" srcId="{9C7BFCA2-B6DE-4F1D-8B44-D0E7AC69E19C}" destId="{76A208D3-8F6B-4EF0-BFA5-2776DEA5F6B6}" srcOrd="2" destOrd="0" presId="urn:microsoft.com/office/officeart/2005/8/layout/vList2"/>
    <dgm:cxn modelId="{2A02FC64-AA21-424E-93A2-356B8FB84C69}" type="presParOf" srcId="{9C7BFCA2-B6DE-4F1D-8B44-D0E7AC69E19C}" destId="{E3FF2B3B-063A-4B11-961F-29B3FCA4E85D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4024EF3-431C-4740-9F43-4376B999DA3C}">
      <dsp:nvSpPr>
        <dsp:cNvPr id="0" name=""/>
        <dsp:cNvSpPr/>
      </dsp:nvSpPr>
      <dsp:spPr>
        <a:xfrm>
          <a:off x="0" y="78839"/>
          <a:ext cx="8461375" cy="73007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 err="1" smtClean="0"/>
            <a:t>Atribut</a:t>
          </a:r>
          <a:r>
            <a:rPr lang="en-US" sz="3200" kern="1200" dirty="0" smtClean="0"/>
            <a:t> </a:t>
          </a:r>
          <a:r>
            <a:rPr lang="en-US" sz="3200" kern="1200" dirty="0" err="1" smtClean="0"/>
            <a:t>Diskret</a:t>
          </a:r>
          <a:endParaRPr lang="en-US" sz="3200" kern="1200" dirty="0"/>
        </a:p>
      </dsp:txBody>
      <dsp:txXfrm>
        <a:off x="35640" y="114479"/>
        <a:ext cx="8390095" cy="658799"/>
      </dsp:txXfrm>
    </dsp:sp>
    <dsp:sp modelId="{73878FD0-E594-4736-A802-93CE7139CD6E}">
      <dsp:nvSpPr>
        <dsp:cNvPr id="0" name=""/>
        <dsp:cNvSpPr/>
      </dsp:nvSpPr>
      <dsp:spPr>
        <a:xfrm>
          <a:off x="0" y="808919"/>
          <a:ext cx="8461375" cy="19209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8649" tIns="40640" rIns="227584" bIns="40640" numCol="1" spcCol="1270" anchor="t" anchorCtr="0">
          <a:noAutofit/>
        </a:bodyPr>
        <a:lstStyle/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2500" kern="1200" dirty="0" err="1" smtClean="0"/>
            <a:t>Jika</a:t>
          </a:r>
          <a:r>
            <a:rPr lang="en-US" sz="2500" kern="1200" dirty="0" smtClean="0"/>
            <a:t> </a:t>
          </a:r>
          <a:r>
            <a:rPr lang="en-US" sz="2500" kern="1200" dirty="0" err="1" smtClean="0"/>
            <a:t>mempunyai</a:t>
          </a:r>
          <a:r>
            <a:rPr lang="en-US" sz="2500" kern="1200" dirty="0" smtClean="0"/>
            <a:t> </a:t>
          </a:r>
          <a:r>
            <a:rPr lang="en-US" sz="2500" kern="1200" dirty="0" err="1" smtClean="0"/>
            <a:t>nilai</a:t>
          </a:r>
          <a:r>
            <a:rPr lang="en-US" sz="2500" kern="1200" dirty="0" smtClean="0"/>
            <a:t> </a:t>
          </a:r>
          <a:r>
            <a:rPr lang="en-US" sz="2500" kern="1200" dirty="0" err="1" smtClean="0"/>
            <a:t>dalam</a:t>
          </a:r>
          <a:r>
            <a:rPr lang="en-US" sz="2500" kern="1200" dirty="0" smtClean="0"/>
            <a:t> </a:t>
          </a:r>
          <a:r>
            <a:rPr lang="en-US" sz="2500" kern="1200" dirty="0" err="1" smtClean="0"/>
            <a:t>himpunan</a:t>
          </a:r>
          <a:r>
            <a:rPr lang="en-US" sz="2500" kern="1200" dirty="0" smtClean="0"/>
            <a:t> </a:t>
          </a:r>
          <a:r>
            <a:rPr lang="en-US" sz="2500" kern="1200" dirty="0" err="1" smtClean="0"/>
            <a:t>jumlah</a:t>
          </a:r>
          <a:r>
            <a:rPr lang="en-US" sz="2500" kern="1200" dirty="0" smtClean="0"/>
            <a:t> yang </a:t>
          </a:r>
          <a:r>
            <a:rPr lang="en-US" sz="2500" kern="1200" dirty="0" err="1" smtClean="0"/>
            <a:t>terbatas</a:t>
          </a:r>
          <a:endParaRPr lang="en-US" sz="2500" kern="1200" dirty="0"/>
        </a:p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2500" kern="1200" dirty="0" err="1" smtClean="0"/>
            <a:t>Contoh</a:t>
          </a:r>
          <a:r>
            <a:rPr lang="en-US" sz="2500" kern="1200" dirty="0" smtClean="0"/>
            <a:t> : </a:t>
          </a:r>
          <a:r>
            <a:rPr lang="en-US" sz="2500" kern="1200" dirty="0" err="1" smtClean="0"/>
            <a:t>Kode</a:t>
          </a:r>
          <a:r>
            <a:rPr lang="en-US" sz="2500" kern="1200" dirty="0" smtClean="0"/>
            <a:t> pos, </a:t>
          </a:r>
          <a:r>
            <a:rPr lang="en-US" sz="2500" kern="1200" dirty="0" err="1" smtClean="0"/>
            <a:t>Jenis</a:t>
          </a:r>
          <a:r>
            <a:rPr lang="en-US" sz="2500" kern="1200" dirty="0" smtClean="0"/>
            <a:t> </a:t>
          </a:r>
          <a:r>
            <a:rPr lang="en-US" sz="2500" kern="1200" dirty="0" err="1" smtClean="0"/>
            <a:t>Kelamin</a:t>
          </a:r>
          <a:r>
            <a:rPr lang="en-US" sz="2500" kern="1200" dirty="0" smtClean="0"/>
            <a:t>, </a:t>
          </a:r>
          <a:r>
            <a:rPr lang="en-US" sz="2500" kern="1200" dirty="0" err="1" smtClean="0"/>
            <a:t>suhu</a:t>
          </a:r>
          <a:endParaRPr lang="en-US" sz="2500" kern="1200" dirty="0"/>
        </a:p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2500" kern="1200" dirty="0" err="1" smtClean="0"/>
            <a:t>Seringkali</a:t>
          </a:r>
          <a:r>
            <a:rPr lang="en-US" sz="2500" kern="1200" dirty="0" smtClean="0"/>
            <a:t> </a:t>
          </a:r>
          <a:r>
            <a:rPr lang="en-US" sz="2500" kern="1200" dirty="0" err="1" smtClean="0"/>
            <a:t>direpresentasikan</a:t>
          </a:r>
          <a:r>
            <a:rPr lang="en-US" sz="2500" kern="1200" dirty="0" smtClean="0"/>
            <a:t> </a:t>
          </a:r>
          <a:r>
            <a:rPr lang="en-US" sz="2500" kern="1200" dirty="0" err="1" smtClean="0"/>
            <a:t>sebagai</a:t>
          </a:r>
          <a:r>
            <a:rPr lang="en-US" sz="2500" kern="1200" dirty="0" smtClean="0"/>
            <a:t> variable integer</a:t>
          </a:r>
          <a:endParaRPr lang="en-US" sz="2500" kern="1200" dirty="0"/>
        </a:p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2500" kern="1200" dirty="0" err="1" smtClean="0"/>
            <a:t>Atribut</a:t>
          </a:r>
          <a:r>
            <a:rPr lang="en-US" sz="2500" kern="1200" dirty="0" smtClean="0"/>
            <a:t> </a:t>
          </a:r>
          <a:r>
            <a:rPr lang="en-US" sz="2500" kern="1200" dirty="0" err="1" smtClean="0"/>
            <a:t>biner</a:t>
          </a:r>
          <a:r>
            <a:rPr lang="en-US" sz="2500" kern="1200" dirty="0" smtClean="0"/>
            <a:t> </a:t>
          </a:r>
          <a:r>
            <a:rPr lang="en-US" sz="2500" kern="1200" dirty="0" err="1" smtClean="0"/>
            <a:t>adalah</a:t>
          </a:r>
          <a:r>
            <a:rPr lang="en-US" sz="2500" kern="1200" dirty="0" smtClean="0"/>
            <a:t> </a:t>
          </a:r>
          <a:r>
            <a:rPr lang="en-US" sz="2500" kern="1200" dirty="0" err="1" smtClean="0"/>
            <a:t>kasus</a:t>
          </a:r>
          <a:r>
            <a:rPr lang="en-US" sz="2500" kern="1200" dirty="0" smtClean="0"/>
            <a:t> </a:t>
          </a:r>
          <a:r>
            <a:rPr lang="en-US" sz="2500" kern="1200" dirty="0" err="1" smtClean="0"/>
            <a:t>spesial</a:t>
          </a:r>
          <a:r>
            <a:rPr lang="en-US" sz="2500" kern="1200" dirty="0" smtClean="0"/>
            <a:t> </a:t>
          </a:r>
          <a:r>
            <a:rPr lang="en-US" sz="2500" kern="1200" dirty="0" err="1" smtClean="0"/>
            <a:t>dari</a:t>
          </a:r>
          <a:r>
            <a:rPr lang="en-US" sz="2500" kern="1200" dirty="0" smtClean="0"/>
            <a:t> </a:t>
          </a:r>
          <a:r>
            <a:rPr lang="en-US" sz="2500" kern="1200" dirty="0" err="1" smtClean="0"/>
            <a:t>atribut</a:t>
          </a:r>
          <a:r>
            <a:rPr lang="en-US" sz="2500" kern="1200" dirty="0" smtClean="0"/>
            <a:t> </a:t>
          </a:r>
          <a:r>
            <a:rPr lang="en-US" sz="2500" kern="1200" dirty="0" err="1" smtClean="0"/>
            <a:t>diskret</a:t>
          </a:r>
          <a:endParaRPr lang="en-US" sz="2500" kern="1200" dirty="0"/>
        </a:p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2500" kern="1200" dirty="0" err="1" smtClean="0"/>
            <a:t>Biasanya</a:t>
          </a:r>
          <a:r>
            <a:rPr lang="en-US" sz="2500" kern="1200" dirty="0" smtClean="0"/>
            <a:t> </a:t>
          </a:r>
          <a:r>
            <a:rPr lang="en-US" sz="2500" kern="1200" dirty="0" err="1" smtClean="0"/>
            <a:t>ditemui</a:t>
          </a:r>
          <a:r>
            <a:rPr lang="en-US" sz="2500" kern="1200" dirty="0" smtClean="0"/>
            <a:t> </a:t>
          </a:r>
          <a:r>
            <a:rPr lang="en-US" sz="2500" kern="1200" dirty="0" err="1" smtClean="0"/>
            <a:t>pada</a:t>
          </a:r>
          <a:r>
            <a:rPr lang="en-US" sz="2500" kern="1200" dirty="0" smtClean="0"/>
            <a:t> </a:t>
          </a:r>
          <a:r>
            <a:rPr lang="en-US" sz="2500" kern="1200" dirty="0" err="1" smtClean="0"/>
            <a:t>atribut</a:t>
          </a:r>
          <a:r>
            <a:rPr lang="en-US" sz="2500" kern="1200" dirty="0" smtClean="0"/>
            <a:t> </a:t>
          </a:r>
          <a:r>
            <a:rPr lang="en-US" sz="2500" kern="1200" dirty="0" err="1" smtClean="0"/>
            <a:t>kategoris</a:t>
          </a:r>
          <a:endParaRPr lang="en-US" sz="2500" kern="1200" dirty="0"/>
        </a:p>
      </dsp:txBody>
      <dsp:txXfrm>
        <a:off x="0" y="808919"/>
        <a:ext cx="8461375" cy="1920960"/>
      </dsp:txXfrm>
    </dsp:sp>
    <dsp:sp modelId="{76A208D3-8F6B-4EF0-BFA5-2776DEA5F6B6}">
      <dsp:nvSpPr>
        <dsp:cNvPr id="0" name=""/>
        <dsp:cNvSpPr/>
      </dsp:nvSpPr>
      <dsp:spPr>
        <a:xfrm>
          <a:off x="0" y="2729880"/>
          <a:ext cx="8461375" cy="73007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 err="1" smtClean="0"/>
            <a:t>Atribut</a:t>
          </a:r>
          <a:r>
            <a:rPr lang="en-US" sz="3200" kern="1200" dirty="0" smtClean="0"/>
            <a:t> </a:t>
          </a:r>
          <a:r>
            <a:rPr lang="en-US" sz="3200" kern="1200" dirty="0" err="1" smtClean="0"/>
            <a:t>Kontinyu</a:t>
          </a:r>
          <a:endParaRPr lang="en-US" sz="3200" kern="1200" dirty="0"/>
        </a:p>
      </dsp:txBody>
      <dsp:txXfrm>
        <a:off x="35640" y="2765520"/>
        <a:ext cx="8390095" cy="658799"/>
      </dsp:txXfrm>
    </dsp:sp>
    <dsp:sp modelId="{E3FF2B3B-063A-4B11-961F-29B3FCA4E85D}">
      <dsp:nvSpPr>
        <dsp:cNvPr id="0" name=""/>
        <dsp:cNvSpPr/>
      </dsp:nvSpPr>
      <dsp:spPr>
        <a:xfrm>
          <a:off x="0" y="3459960"/>
          <a:ext cx="8461375" cy="14904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8649" tIns="40640" rIns="227584" bIns="40640" numCol="1" spcCol="1270" anchor="t" anchorCtr="0">
          <a:noAutofit/>
        </a:bodyPr>
        <a:lstStyle/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2500" kern="1200" dirty="0" err="1" smtClean="0"/>
            <a:t>Memiliki</a:t>
          </a:r>
          <a:r>
            <a:rPr lang="en-US" sz="2500" kern="1200" dirty="0" smtClean="0"/>
            <a:t> </a:t>
          </a:r>
          <a:r>
            <a:rPr lang="en-US" sz="2500" kern="1200" dirty="0" err="1" smtClean="0"/>
            <a:t>jangkauan</a:t>
          </a:r>
          <a:r>
            <a:rPr lang="en-US" sz="2500" kern="1200" dirty="0" smtClean="0"/>
            <a:t> </a:t>
          </a:r>
          <a:r>
            <a:rPr lang="en-US" sz="2500" kern="1200" dirty="0" err="1" smtClean="0"/>
            <a:t>nilai</a:t>
          </a:r>
          <a:r>
            <a:rPr lang="en-US" sz="2500" kern="1200" dirty="0" smtClean="0"/>
            <a:t> real</a:t>
          </a:r>
          <a:endParaRPr lang="en-US" sz="2500" kern="1200" dirty="0"/>
        </a:p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2500" kern="1200" dirty="0" err="1" smtClean="0"/>
            <a:t>Contoh</a:t>
          </a:r>
          <a:r>
            <a:rPr lang="en-US" sz="2500" kern="1200" dirty="0" smtClean="0"/>
            <a:t> : </a:t>
          </a:r>
          <a:r>
            <a:rPr lang="en-US" sz="2500" kern="1200" dirty="0" err="1" smtClean="0"/>
            <a:t>tinggi</a:t>
          </a:r>
          <a:r>
            <a:rPr lang="en-US" sz="2500" kern="1200" dirty="0" smtClean="0"/>
            <a:t> </a:t>
          </a:r>
          <a:r>
            <a:rPr lang="en-US" sz="2500" kern="1200" dirty="0" err="1" smtClean="0"/>
            <a:t>badan</a:t>
          </a:r>
          <a:r>
            <a:rPr lang="en-US" sz="2500" kern="1200" dirty="0" smtClean="0"/>
            <a:t>, </a:t>
          </a:r>
          <a:r>
            <a:rPr lang="en-US" sz="2500" kern="1200" dirty="0" err="1" smtClean="0"/>
            <a:t>berat</a:t>
          </a:r>
          <a:r>
            <a:rPr lang="en-US" sz="2500" kern="1200" dirty="0" smtClean="0"/>
            <a:t> </a:t>
          </a:r>
          <a:r>
            <a:rPr lang="en-US" sz="2500" kern="1200" dirty="0" err="1" smtClean="0"/>
            <a:t>badan</a:t>
          </a:r>
          <a:endParaRPr lang="en-US" sz="2500" kern="1200" dirty="0"/>
        </a:p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2500" kern="1200" dirty="0" err="1" smtClean="0"/>
            <a:t>Biasanya</a:t>
          </a:r>
          <a:r>
            <a:rPr lang="en-US" sz="2500" kern="1200" dirty="0" smtClean="0"/>
            <a:t> </a:t>
          </a:r>
          <a:r>
            <a:rPr lang="en-US" sz="2500" kern="1200" dirty="0" err="1" smtClean="0"/>
            <a:t>menggunakan</a:t>
          </a:r>
          <a:r>
            <a:rPr lang="en-US" sz="2500" kern="1200" dirty="0" smtClean="0"/>
            <a:t> </a:t>
          </a:r>
          <a:r>
            <a:rPr lang="en-US" sz="2500" i="1" kern="1200" dirty="0" smtClean="0"/>
            <a:t>floating point. </a:t>
          </a:r>
          <a:r>
            <a:rPr lang="en-US" sz="2500" i="0" kern="1200" dirty="0" err="1" smtClean="0"/>
            <a:t>Tetapi</a:t>
          </a:r>
          <a:r>
            <a:rPr lang="en-US" sz="2500" i="0" kern="1200" dirty="0" smtClean="0"/>
            <a:t> </a:t>
          </a:r>
          <a:r>
            <a:rPr lang="en-US" sz="2500" i="0" kern="1200" dirty="0" err="1" smtClean="0"/>
            <a:t>ukuran</a:t>
          </a:r>
          <a:r>
            <a:rPr lang="en-US" sz="2500" i="0" kern="1200" dirty="0" smtClean="0"/>
            <a:t> </a:t>
          </a:r>
          <a:r>
            <a:rPr lang="en-US" sz="2500" i="0" kern="1200" dirty="0" err="1" smtClean="0"/>
            <a:t>presisi</a:t>
          </a:r>
          <a:r>
            <a:rPr lang="en-US" sz="2500" i="0" kern="1200" dirty="0" smtClean="0"/>
            <a:t> </a:t>
          </a:r>
          <a:r>
            <a:rPr lang="en-US" sz="2500" i="0" kern="1200" dirty="0" err="1" smtClean="0"/>
            <a:t>jumlah</a:t>
          </a:r>
          <a:r>
            <a:rPr lang="en-US" sz="2500" i="0" kern="1200" dirty="0" smtClean="0"/>
            <a:t> </a:t>
          </a:r>
          <a:r>
            <a:rPr lang="en-US" sz="2500" i="0" kern="1200" dirty="0" err="1" smtClean="0"/>
            <a:t>angka</a:t>
          </a:r>
          <a:r>
            <a:rPr lang="en-US" sz="2500" i="0" kern="1200" dirty="0" smtClean="0"/>
            <a:t> </a:t>
          </a:r>
          <a:r>
            <a:rPr lang="en-US" sz="2500" i="0" kern="1200" dirty="0" err="1" smtClean="0"/>
            <a:t>di</a:t>
          </a:r>
          <a:r>
            <a:rPr lang="en-US" sz="2500" i="0" kern="1200" dirty="0" smtClean="0"/>
            <a:t> </a:t>
          </a:r>
          <a:r>
            <a:rPr lang="en-US" sz="2500" i="0" kern="1200" dirty="0" err="1" smtClean="0"/>
            <a:t>belakang</a:t>
          </a:r>
          <a:r>
            <a:rPr lang="en-US" sz="2500" i="0" kern="1200" dirty="0" smtClean="0"/>
            <a:t> </a:t>
          </a:r>
          <a:r>
            <a:rPr lang="en-US" sz="2500" i="0" kern="1200" dirty="0" err="1" smtClean="0"/>
            <a:t>koma</a:t>
          </a:r>
          <a:r>
            <a:rPr lang="en-US" sz="2500" i="0" kern="1200" dirty="0" smtClean="0"/>
            <a:t> </a:t>
          </a:r>
          <a:r>
            <a:rPr lang="en-US" sz="2500" i="0" kern="1200" dirty="0" err="1" smtClean="0"/>
            <a:t>tetap</a:t>
          </a:r>
          <a:r>
            <a:rPr lang="en-US" sz="2500" i="0" kern="1200" dirty="0" smtClean="0"/>
            <a:t> </a:t>
          </a:r>
          <a:r>
            <a:rPr lang="en-US" sz="2500" i="0" kern="1200" dirty="0" err="1" smtClean="0"/>
            <a:t>digunakan</a:t>
          </a:r>
          <a:r>
            <a:rPr lang="en-US" sz="2500" i="0" kern="1200" dirty="0" smtClean="0"/>
            <a:t>  </a:t>
          </a:r>
          <a:endParaRPr lang="en-US" sz="2500" i="0" kern="1200" dirty="0"/>
        </a:p>
      </dsp:txBody>
      <dsp:txXfrm>
        <a:off x="0" y="3459960"/>
        <a:ext cx="8461375" cy="14904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5416665-72A5-4700-8547-0BFDA42342BB}" type="datetimeFigureOut">
              <a:rPr lang="en-US" smtClean="0"/>
              <a:pPr/>
              <a:t>9/6/2022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7F6769E-B39F-4EE8-97B6-35BEAEFCC52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98573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1371600" lvl="4" indent="-228600">
              <a:spcBef>
                <a:spcPts val="300"/>
              </a:spcBef>
              <a:buClr>
                <a:srgbClr val="9BB39B"/>
              </a:buClr>
              <a:buSzPct val="70000"/>
              <a:buFont typeface="Wingdings" charset="2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n-GB" dirty="0">
              <a:solidFill>
                <a:srgbClr val="000000"/>
              </a:solidFill>
              <a:latin typeface="Calibri" pitchFamily="3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F6769E-B39F-4EE8-97B6-35BEAEFCC52E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25684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F6769E-B39F-4EE8-97B6-35BEAEFCC52E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49195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F6769E-B39F-4EE8-97B6-35BEAEFCC52E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109390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F6769E-B39F-4EE8-97B6-35BEAEFCC52E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337084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F6769E-B39F-4EE8-97B6-35BEAEFCC52E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41719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F6769E-B39F-4EE8-97B6-35BEAEFCC52E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155227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F6769E-B39F-4EE8-97B6-35BEAEFCC52E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794545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F6769E-B39F-4EE8-97B6-35BEAEFCC52E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991222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F6769E-B39F-4EE8-97B6-35BEAEFCC52E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908229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F6769E-B39F-4EE8-97B6-35BEAEFCC52E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172885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F6769E-B39F-4EE8-97B6-35BEAEFCC52E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334962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F6769E-B39F-4EE8-97B6-35BEAEFCC52E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650707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F6769E-B39F-4EE8-97B6-35BEAEFCC52E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535552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F6769E-B39F-4EE8-97B6-35BEAEFCC52E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313030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F6769E-B39F-4EE8-97B6-35BEAEFCC52E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191976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F6769E-B39F-4EE8-97B6-35BEAEFCC52E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564006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C07DB797-A739-496D-9D77-726CCA363FF0}" type="slidenum">
              <a:rPr lang="en-GB">
                <a:cs typeface="Arial" charset="0"/>
              </a:rPr>
              <a:pPr/>
              <a:t>23</a:t>
            </a:fld>
            <a:endParaRPr lang="en-GB">
              <a:cs typeface="Arial" charset="0"/>
            </a:endParaRPr>
          </a:p>
        </p:txBody>
      </p:sp>
      <p:sp>
        <p:nvSpPr>
          <p:cNvPr id="95235" name="Text Box 1"/>
          <p:cNvSpPr txBox="1">
            <a:spLocks noChangeArrowheads="1"/>
          </p:cNvSpPr>
          <p:nvPr/>
        </p:nvSpPr>
        <p:spPr bwMode="auto">
          <a:xfrm>
            <a:off x="1178719" y="686405"/>
            <a:ext cx="4500563" cy="34290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lIns="86493" tIns="43247" rIns="86493" bIns="43247" anchor="ctr"/>
          <a:lstStyle/>
          <a:p>
            <a:endParaRPr lang="en-US"/>
          </a:p>
        </p:txBody>
      </p:sp>
      <p:sp>
        <p:nvSpPr>
          <p:cNvPr id="95236" name="Rectangle 2"/>
          <p:cNvSpPr txBox="1">
            <a:spLocks noGrp="1" noChangeArrowheads="1"/>
          </p:cNvSpPr>
          <p:nvPr>
            <p:ph type="body"/>
          </p:nvPr>
        </p:nvSpPr>
        <p:spPr>
          <a:xfrm>
            <a:off x="686098" y="4343704"/>
            <a:ext cx="5485805" cy="4113892"/>
          </a:xfrm>
          <a:noFill/>
          <a:ln/>
        </p:spPr>
        <p:txBody>
          <a:bodyPr wrap="none" anchor="ctr"/>
          <a:lstStyle/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411304493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90FD6C66-E462-4A44-92D8-EB54DE93EA3A}" type="slidenum">
              <a:rPr lang="en-GB">
                <a:cs typeface="Arial" charset="0"/>
              </a:rPr>
              <a:pPr/>
              <a:t>24</a:t>
            </a:fld>
            <a:endParaRPr lang="en-GB">
              <a:cs typeface="Arial" charset="0"/>
            </a:endParaRPr>
          </a:p>
        </p:txBody>
      </p:sp>
      <p:sp>
        <p:nvSpPr>
          <p:cNvPr id="96259" name="Text Box 1"/>
          <p:cNvSpPr txBox="1">
            <a:spLocks noChangeArrowheads="1"/>
          </p:cNvSpPr>
          <p:nvPr/>
        </p:nvSpPr>
        <p:spPr bwMode="auto">
          <a:xfrm>
            <a:off x="1190625" y="693965"/>
            <a:ext cx="4479727" cy="3413881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lIns="86493" tIns="43247" rIns="86493" bIns="43247" anchor="ctr"/>
          <a:lstStyle/>
          <a:p>
            <a:endParaRPr lang="en-US"/>
          </a:p>
        </p:txBody>
      </p:sp>
      <p:sp>
        <p:nvSpPr>
          <p:cNvPr id="96260" name="Rectangle 2"/>
          <p:cNvSpPr txBox="1">
            <a:spLocks noGrp="1" noChangeArrowheads="1"/>
          </p:cNvSpPr>
          <p:nvPr>
            <p:ph type="body"/>
          </p:nvPr>
        </p:nvSpPr>
        <p:spPr>
          <a:xfrm>
            <a:off x="686098" y="4343703"/>
            <a:ext cx="5485805" cy="4122964"/>
          </a:xfrm>
          <a:solidFill>
            <a:srgbClr val="FFFFFF"/>
          </a:solidFill>
          <a:ln w="9360">
            <a:solidFill>
              <a:srgbClr val="000000"/>
            </a:solidFill>
            <a:miter lim="800000"/>
          </a:ln>
        </p:spPr>
        <p:txBody>
          <a:bodyPr wrap="none" anchor="ctr"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9912452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ECFCE417-6331-43E3-AA3A-3B7FE4E6DA20}" type="slidenum">
              <a:rPr lang="en-GB">
                <a:cs typeface="Arial" charset="0"/>
              </a:rPr>
              <a:pPr/>
              <a:t>25</a:t>
            </a:fld>
            <a:endParaRPr lang="en-GB">
              <a:cs typeface="Arial" charset="0"/>
            </a:endParaRPr>
          </a:p>
        </p:txBody>
      </p:sp>
      <p:sp>
        <p:nvSpPr>
          <p:cNvPr id="99331" name="Text Box 1"/>
          <p:cNvSpPr txBox="1">
            <a:spLocks noChangeArrowheads="1"/>
          </p:cNvSpPr>
          <p:nvPr/>
        </p:nvSpPr>
        <p:spPr bwMode="auto">
          <a:xfrm>
            <a:off x="1178719" y="686405"/>
            <a:ext cx="4500563" cy="34290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lIns="86493" tIns="43247" rIns="86493" bIns="43247" anchor="ctr"/>
          <a:lstStyle/>
          <a:p>
            <a:endParaRPr lang="en-US"/>
          </a:p>
        </p:txBody>
      </p:sp>
      <p:sp>
        <p:nvSpPr>
          <p:cNvPr id="99332" name="Rectangle 2"/>
          <p:cNvSpPr txBox="1">
            <a:spLocks noGrp="1" noChangeArrowheads="1"/>
          </p:cNvSpPr>
          <p:nvPr>
            <p:ph type="body"/>
          </p:nvPr>
        </p:nvSpPr>
        <p:spPr>
          <a:xfrm>
            <a:off x="686098" y="4343704"/>
            <a:ext cx="5485805" cy="4113892"/>
          </a:xfrm>
          <a:noFill/>
          <a:ln/>
        </p:spPr>
        <p:txBody>
          <a:bodyPr wrap="none" anchor="ctr"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74447181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00C42F86-8E46-42A3-8B8A-B4A71495A145}" type="slidenum">
              <a:rPr lang="en-GB">
                <a:cs typeface="Arial" charset="0"/>
              </a:rPr>
              <a:pPr/>
              <a:t>26</a:t>
            </a:fld>
            <a:endParaRPr lang="en-GB">
              <a:cs typeface="Arial" charset="0"/>
            </a:endParaRPr>
          </a:p>
        </p:txBody>
      </p:sp>
      <p:sp>
        <p:nvSpPr>
          <p:cNvPr id="100355" name="Text Box 1"/>
          <p:cNvSpPr txBox="1">
            <a:spLocks noChangeArrowheads="1"/>
          </p:cNvSpPr>
          <p:nvPr/>
        </p:nvSpPr>
        <p:spPr bwMode="auto">
          <a:xfrm>
            <a:off x="1178719" y="686405"/>
            <a:ext cx="4500563" cy="34290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lIns="86493" tIns="43247" rIns="86493" bIns="43247" anchor="ctr"/>
          <a:lstStyle/>
          <a:p>
            <a:endParaRPr lang="en-US"/>
          </a:p>
        </p:txBody>
      </p:sp>
      <p:sp>
        <p:nvSpPr>
          <p:cNvPr id="100356" name="Rectangle 2"/>
          <p:cNvSpPr txBox="1">
            <a:spLocks noGrp="1" noChangeArrowheads="1"/>
          </p:cNvSpPr>
          <p:nvPr>
            <p:ph type="body"/>
          </p:nvPr>
        </p:nvSpPr>
        <p:spPr>
          <a:xfrm>
            <a:off x="686098" y="4343704"/>
            <a:ext cx="5485805" cy="4113892"/>
          </a:xfrm>
          <a:noFill/>
          <a:ln/>
        </p:spPr>
        <p:txBody>
          <a:bodyPr wrap="none" anchor="ctr"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43335297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31089032-CFEB-44AF-8BFA-0DEA2A902CEC}" type="slidenum">
              <a:rPr lang="en-GB">
                <a:cs typeface="Arial" charset="0"/>
              </a:rPr>
              <a:pPr/>
              <a:t>27</a:t>
            </a:fld>
            <a:endParaRPr lang="en-GB">
              <a:cs typeface="Arial" charset="0"/>
            </a:endParaRPr>
          </a:p>
        </p:txBody>
      </p:sp>
      <p:sp>
        <p:nvSpPr>
          <p:cNvPr id="101379" name="Text Box 1"/>
          <p:cNvSpPr txBox="1">
            <a:spLocks noChangeArrowheads="1"/>
          </p:cNvSpPr>
          <p:nvPr/>
        </p:nvSpPr>
        <p:spPr bwMode="auto">
          <a:xfrm>
            <a:off x="1178719" y="686405"/>
            <a:ext cx="4500563" cy="34290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lIns="86493" tIns="43247" rIns="86493" bIns="43247" anchor="ctr"/>
          <a:lstStyle/>
          <a:p>
            <a:endParaRPr lang="en-US"/>
          </a:p>
        </p:txBody>
      </p:sp>
      <p:sp>
        <p:nvSpPr>
          <p:cNvPr id="101380" name="Rectangle 2"/>
          <p:cNvSpPr txBox="1">
            <a:spLocks noGrp="1" noChangeArrowheads="1"/>
          </p:cNvSpPr>
          <p:nvPr>
            <p:ph type="body"/>
          </p:nvPr>
        </p:nvSpPr>
        <p:spPr>
          <a:xfrm>
            <a:off x="686098" y="4343704"/>
            <a:ext cx="5485805" cy="4113892"/>
          </a:xfrm>
          <a:noFill/>
          <a:ln/>
        </p:spPr>
        <p:txBody>
          <a:bodyPr wrap="none" anchor="ctr"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64860148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41921FB2-3FCB-455D-8894-C2E13E60D272}" type="slidenum">
              <a:rPr lang="en-GB">
                <a:cs typeface="Arial" charset="0"/>
              </a:rPr>
              <a:pPr/>
              <a:t>28</a:t>
            </a:fld>
            <a:endParaRPr lang="en-GB">
              <a:cs typeface="Arial" charset="0"/>
            </a:endParaRPr>
          </a:p>
        </p:txBody>
      </p:sp>
      <p:sp>
        <p:nvSpPr>
          <p:cNvPr id="102403" name="Text Box 1"/>
          <p:cNvSpPr txBox="1">
            <a:spLocks noChangeArrowheads="1"/>
          </p:cNvSpPr>
          <p:nvPr/>
        </p:nvSpPr>
        <p:spPr bwMode="auto">
          <a:xfrm>
            <a:off x="1178719" y="686405"/>
            <a:ext cx="4500563" cy="34290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lIns="86493" tIns="43247" rIns="86493" bIns="43247" anchor="ctr"/>
          <a:lstStyle/>
          <a:p>
            <a:endParaRPr lang="en-US"/>
          </a:p>
        </p:txBody>
      </p:sp>
      <p:sp>
        <p:nvSpPr>
          <p:cNvPr id="102404" name="Rectangle 2"/>
          <p:cNvSpPr txBox="1">
            <a:spLocks noGrp="1" noChangeArrowheads="1"/>
          </p:cNvSpPr>
          <p:nvPr>
            <p:ph type="body"/>
          </p:nvPr>
        </p:nvSpPr>
        <p:spPr>
          <a:xfrm>
            <a:off x="686098" y="4343704"/>
            <a:ext cx="5485805" cy="4113892"/>
          </a:xfrm>
          <a:noFill/>
          <a:ln/>
        </p:spPr>
        <p:txBody>
          <a:bodyPr wrap="none" anchor="ctr"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418251841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FA81FFFB-A734-4885-AD9F-BA22A6E26107}" type="slidenum">
              <a:rPr lang="en-GB">
                <a:cs typeface="Arial" charset="0"/>
              </a:rPr>
              <a:pPr/>
              <a:t>29</a:t>
            </a:fld>
            <a:endParaRPr lang="en-GB">
              <a:cs typeface="Arial" charset="0"/>
            </a:endParaRPr>
          </a:p>
        </p:txBody>
      </p:sp>
      <p:sp>
        <p:nvSpPr>
          <p:cNvPr id="103427" name="Text Box 1"/>
          <p:cNvSpPr txBox="1">
            <a:spLocks noChangeArrowheads="1"/>
          </p:cNvSpPr>
          <p:nvPr/>
        </p:nvSpPr>
        <p:spPr bwMode="auto">
          <a:xfrm>
            <a:off x="1178719" y="686405"/>
            <a:ext cx="4500563" cy="34290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lIns="86493" tIns="43247" rIns="86493" bIns="43247" anchor="ctr"/>
          <a:lstStyle/>
          <a:p>
            <a:endParaRPr lang="en-US"/>
          </a:p>
        </p:txBody>
      </p:sp>
      <p:sp>
        <p:nvSpPr>
          <p:cNvPr id="103428" name="Rectangle 2"/>
          <p:cNvSpPr txBox="1">
            <a:spLocks noGrp="1" noChangeArrowheads="1"/>
          </p:cNvSpPr>
          <p:nvPr>
            <p:ph type="body"/>
          </p:nvPr>
        </p:nvSpPr>
        <p:spPr>
          <a:xfrm>
            <a:off x="686098" y="4343704"/>
            <a:ext cx="5485805" cy="4113892"/>
          </a:xfrm>
          <a:noFill/>
          <a:ln/>
        </p:spPr>
        <p:txBody>
          <a:bodyPr wrap="none" anchor="ctr"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17219746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FC6CC7D6-BC16-4DEF-A855-A623C9358DCF}" type="slidenum">
              <a:rPr lang="en-GB">
                <a:cs typeface="Arial" charset="0"/>
              </a:rPr>
              <a:pPr/>
              <a:t>30</a:t>
            </a:fld>
            <a:endParaRPr lang="en-GB">
              <a:cs typeface="Arial" charset="0"/>
            </a:endParaRPr>
          </a:p>
        </p:txBody>
      </p:sp>
      <p:sp>
        <p:nvSpPr>
          <p:cNvPr id="104451" name="Text Box 1"/>
          <p:cNvSpPr txBox="1">
            <a:spLocks noChangeArrowheads="1"/>
          </p:cNvSpPr>
          <p:nvPr/>
        </p:nvSpPr>
        <p:spPr bwMode="auto">
          <a:xfrm>
            <a:off x="1178719" y="686405"/>
            <a:ext cx="4500563" cy="34290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lIns="86493" tIns="43247" rIns="86493" bIns="43247" anchor="ctr"/>
          <a:lstStyle/>
          <a:p>
            <a:endParaRPr lang="en-US"/>
          </a:p>
        </p:txBody>
      </p:sp>
      <p:sp>
        <p:nvSpPr>
          <p:cNvPr id="104452" name="Rectangle 2"/>
          <p:cNvSpPr txBox="1">
            <a:spLocks noGrp="1" noChangeArrowheads="1"/>
          </p:cNvSpPr>
          <p:nvPr>
            <p:ph type="body"/>
          </p:nvPr>
        </p:nvSpPr>
        <p:spPr>
          <a:xfrm>
            <a:off x="686098" y="4343704"/>
            <a:ext cx="5485805" cy="4113892"/>
          </a:xfrm>
          <a:noFill/>
          <a:ln/>
        </p:spPr>
        <p:txBody>
          <a:bodyPr wrap="none" anchor="ctr"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422143983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7919919F-0591-4FDF-99EB-F2C6E092C78E}" type="slidenum">
              <a:rPr lang="en-GB">
                <a:cs typeface="Arial" charset="0"/>
              </a:rPr>
              <a:pPr/>
              <a:t>31</a:t>
            </a:fld>
            <a:endParaRPr lang="en-GB">
              <a:cs typeface="Arial" charset="0"/>
            </a:endParaRPr>
          </a:p>
        </p:txBody>
      </p:sp>
      <p:sp>
        <p:nvSpPr>
          <p:cNvPr id="116739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0412" cy="3429000"/>
          </a:xfrm>
          <a:solidFill>
            <a:srgbClr val="FFFFFF"/>
          </a:solidFill>
          <a:ln/>
        </p:spPr>
      </p:sp>
      <p:sp>
        <p:nvSpPr>
          <p:cNvPr id="116740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686098" y="4343704"/>
            <a:ext cx="5485805" cy="4113892"/>
          </a:xfrm>
          <a:noFill/>
          <a:ln/>
        </p:spPr>
        <p:txBody>
          <a:bodyPr wrap="none" anchor="ctr"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9449013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139A491B-9824-4522-8FD8-4FFC1D036A01}" type="datetimeFigureOut">
              <a:rPr lang="en-US" smtClean="0"/>
              <a:pPr/>
              <a:t>9/6/2022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5066EF4A-6C81-4949-85B7-04330F4E791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9A491B-9824-4522-8FD8-4FFC1D036A01}" type="datetimeFigureOut">
              <a:rPr lang="en-US" smtClean="0"/>
              <a:pPr/>
              <a:t>9/6/2022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5066EF4A-6C81-4949-85B7-04330F4E791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9A491B-9824-4522-8FD8-4FFC1D036A01}" type="datetimeFigureOut">
              <a:rPr lang="en-US" smtClean="0"/>
              <a:pPr/>
              <a:t>9/6/2022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5066EF4A-6C81-4949-85B7-04330F4E791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139A491B-9824-4522-8FD8-4FFC1D036A01}" type="datetimeFigureOut">
              <a:rPr lang="en-US" smtClean="0"/>
              <a:pPr/>
              <a:t>9/6/2022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5066EF4A-6C81-4949-85B7-04330F4E791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139A491B-9824-4522-8FD8-4FFC1D036A01}" type="datetimeFigureOut">
              <a:rPr lang="en-US" smtClean="0"/>
              <a:pPr/>
              <a:t>9/6/2022</a:t>
            </a:fld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5066EF4A-6C81-4949-85B7-04330F4E791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9A491B-9824-4522-8FD8-4FFC1D036A01}" type="datetimeFigureOut">
              <a:rPr lang="en-US" smtClean="0"/>
              <a:pPr/>
              <a:t>9/6/2022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5066EF4A-6C81-4949-85B7-04330F4E791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9A491B-9824-4522-8FD8-4FFC1D036A01}" type="datetimeFigureOut">
              <a:rPr lang="en-US" smtClean="0"/>
              <a:pPr/>
              <a:t>9/6/2022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5066EF4A-6C81-4949-85B7-04330F4E791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9A491B-9824-4522-8FD8-4FFC1D036A01}" type="datetimeFigureOut">
              <a:rPr lang="en-US" smtClean="0"/>
              <a:pPr/>
              <a:t>9/6/2022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5066EF4A-6C81-4949-85B7-04330F4E791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Rectangle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139A491B-9824-4522-8FD8-4FFC1D036A01}" type="datetimeFigureOut">
              <a:rPr lang="en-US" smtClean="0"/>
              <a:pPr/>
              <a:t>9/6/2022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5066EF4A-6C81-4949-85B7-04330F4E791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9A491B-9824-4522-8FD8-4FFC1D036A01}" type="datetimeFigureOut">
              <a:rPr lang="en-US" smtClean="0"/>
              <a:pPr/>
              <a:t>9/6/2022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66EF4A-6C81-4949-85B7-04330F4E791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139A491B-9824-4522-8FD8-4FFC1D036A01}" type="datetimeFigureOut">
              <a:rPr lang="en-US" smtClean="0"/>
              <a:pPr/>
              <a:t>9/6/2022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5066EF4A-6C81-4949-85B7-04330F4E791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139A491B-9824-4522-8FD8-4FFC1D036A01}" type="datetimeFigureOut">
              <a:rPr lang="en-US" smtClean="0"/>
              <a:pPr/>
              <a:t>9/6/2022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5066EF4A-6C81-4949-85B7-04330F4E7914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3.wmf"/><Relationship Id="rId5" Type="http://schemas.openxmlformats.org/officeDocument/2006/relationships/oleObject" Target="../embeddings/Microsoft_Word_97_-_2003_Document1.doc"/><Relationship Id="rId4" Type="http://schemas.openxmlformats.org/officeDocument/2006/relationships/oleObject" Target="../embeddings/oleObject1.bin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3.wmf"/><Relationship Id="rId4" Type="http://schemas.openxmlformats.org/officeDocument/2006/relationships/oleObject" Target="../embeddings/Microsoft_Word_97_-_2003_Document2.doc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4.wmf"/><Relationship Id="rId5" Type="http://schemas.openxmlformats.org/officeDocument/2006/relationships/oleObject" Target="../embeddings/Microsoft_Word_97_-_2003_Document3.doc"/><Relationship Id="rId4" Type="http://schemas.openxmlformats.org/officeDocument/2006/relationships/oleObject" Target="../embeddings/oleObject3.bin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47800" y="914400"/>
            <a:ext cx="6477000" cy="1828800"/>
          </a:xfrm>
        </p:spPr>
        <p:txBody>
          <a:bodyPr/>
          <a:lstStyle/>
          <a:p>
            <a:r>
              <a:rPr smtClean="0"/>
              <a:t>Data dan Eksplorasi Data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err="1" smtClean="0"/>
              <a:t>Rahmat</a:t>
            </a:r>
            <a:r>
              <a:rPr lang="en-US" dirty="0" smtClean="0"/>
              <a:t> Robi </a:t>
            </a:r>
            <a:r>
              <a:rPr lang="en-US" dirty="0" err="1" smtClean="0"/>
              <a:t>Waliyansyah</a:t>
            </a:r>
            <a:r>
              <a:rPr lang="en-US" dirty="0" smtClean="0"/>
              <a:t>, </a:t>
            </a:r>
            <a:r>
              <a:rPr lang="en-US" dirty="0" err="1" smtClean="0"/>
              <a:t>S.Kom</a:t>
            </a:r>
            <a:r>
              <a:rPr lang="en-US" dirty="0" smtClean="0"/>
              <a:t>, </a:t>
            </a:r>
            <a:r>
              <a:rPr lang="en-US" dirty="0" err="1" smtClean="0"/>
              <a:t>M.Kom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Apa</a:t>
            </a:r>
            <a:r>
              <a:rPr lang="en-US" dirty="0" smtClean="0"/>
              <a:t> </a:t>
            </a:r>
            <a:r>
              <a:rPr lang="en-US" dirty="0" err="1" smtClean="0"/>
              <a:t>itu</a:t>
            </a:r>
            <a:r>
              <a:rPr lang="en-US" dirty="0" smtClean="0"/>
              <a:t> Set Data 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4800" y="1600200"/>
            <a:ext cx="4648200" cy="5029200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Set data </a:t>
            </a:r>
            <a:r>
              <a:rPr lang="en-US" dirty="0" smtClean="0">
                <a:sym typeface="Wingdings" pitchFamily="2" charset="2"/>
              </a:rPr>
              <a:t> </a:t>
            </a:r>
            <a:r>
              <a:rPr lang="en-US" dirty="0" smtClean="0"/>
              <a:t>Kumpulan </a:t>
            </a:r>
            <a:r>
              <a:rPr lang="en-US" dirty="0" err="1" smtClean="0"/>
              <a:t>dari</a:t>
            </a:r>
            <a:r>
              <a:rPr lang="en-US" dirty="0" smtClean="0"/>
              <a:t> </a:t>
            </a:r>
            <a:r>
              <a:rPr lang="en-US" dirty="0" err="1" smtClean="0"/>
              <a:t>objek</a:t>
            </a:r>
            <a:r>
              <a:rPr lang="en-US" dirty="0" smtClean="0"/>
              <a:t> data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atributnya</a:t>
            </a:r>
            <a:endParaRPr lang="en-US" dirty="0" smtClean="0"/>
          </a:p>
          <a:p>
            <a:r>
              <a:rPr lang="en-US" dirty="0" err="1" smtClean="0"/>
              <a:t>Sebuah</a:t>
            </a:r>
            <a:r>
              <a:rPr lang="en-US" dirty="0" smtClean="0"/>
              <a:t> </a:t>
            </a:r>
            <a:r>
              <a:rPr lang="en-US" dirty="0" err="1" smtClean="0"/>
              <a:t>atribut</a:t>
            </a:r>
            <a:r>
              <a:rPr lang="en-US" dirty="0" smtClean="0"/>
              <a:t> </a:t>
            </a:r>
            <a:r>
              <a:rPr lang="en-US" dirty="0" err="1" smtClean="0"/>
              <a:t>adalah</a:t>
            </a:r>
            <a:r>
              <a:rPr lang="en-US" dirty="0" smtClean="0"/>
              <a:t> </a:t>
            </a:r>
            <a:r>
              <a:rPr lang="en-US" dirty="0" err="1" smtClean="0"/>
              <a:t>sifat</a:t>
            </a:r>
            <a:r>
              <a:rPr lang="en-US" dirty="0" smtClean="0"/>
              <a:t> </a:t>
            </a:r>
            <a:r>
              <a:rPr lang="en-US" dirty="0" err="1" smtClean="0"/>
              <a:t>atau</a:t>
            </a:r>
            <a:r>
              <a:rPr lang="en-US" dirty="0" smtClean="0"/>
              <a:t> </a:t>
            </a:r>
            <a:r>
              <a:rPr lang="en-US" dirty="0" err="1" smtClean="0"/>
              <a:t>karakteristik</a:t>
            </a:r>
            <a:r>
              <a:rPr lang="en-US" dirty="0" smtClean="0"/>
              <a:t> </a:t>
            </a:r>
            <a:r>
              <a:rPr lang="en-US" dirty="0" err="1" smtClean="0"/>
              <a:t>dari</a:t>
            </a:r>
            <a:r>
              <a:rPr lang="en-US" dirty="0" smtClean="0"/>
              <a:t> </a:t>
            </a:r>
            <a:r>
              <a:rPr lang="en-US" dirty="0" err="1" smtClean="0"/>
              <a:t>sebuah</a:t>
            </a:r>
            <a:r>
              <a:rPr lang="en-US" dirty="0" smtClean="0"/>
              <a:t> </a:t>
            </a:r>
            <a:r>
              <a:rPr lang="en-US" dirty="0" err="1" smtClean="0"/>
              <a:t>objek</a:t>
            </a:r>
            <a:r>
              <a:rPr lang="en-US" dirty="0" smtClean="0"/>
              <a:t>.</a:t>
            </a:r>
          </a:p>
          <a:p>
            <a:pPr lvl="1"/>
            <a:r>
              <a:rPr lang="en-US" dirty="0" err="1" smtClean="0"/>
              <a:t>Contoh</a:t>
            </a:r>
            <a:r>
              <a:rPr lang="en-US" dirty="0" smtClean="0"/>
              <a:t> : </a:t>
            </a:r>
            <a:r>
              <a:rPr lang="en-US" dirty="0" err="1" smtClean="0"/>
              <a:t>warna</a:t>
            </a:r>
            <a:r>
              <a:rPr lang="en-US" dirty="0" smtClean="0"/>
              <a:t> </a:t>
            </a:r>
            <a:r>
              <a:rPr lang="en-US" dirty="0" err="1" smtClean="0"/>
              <a:t>mata</a:t>
            </a:r>
            <a:r>
              <a:rPr lang="en-US" dirty="0" smtClean="0"/>
              <a:t> </a:t>
            </a:r>
            <a:r>
              <a:rPr lang="en-US" dirty="0" err="1" smtClean="0"/>
              <a:t>dari</a:t>
            </a:r>
            <a:r>
              <a:rPr lang="en-US" dirty="0" smtClean="0"/>
              <a:t> </a:t>
            </a:r>
            <a:r>
              <a:rPr lang="en-US" dirty="0" err="1" smtClean="0"/>
              <a:t>sesorang</a:t>
            </a:r>
            <a:r>
              <a:rPr lang="en-US" dirty="0" smtClean="0"/>
              <a:t>, </a:t>
            </a:r>
            <a:r>
              <a:rPr lang="en-US" dirty="0" err="1" smtClean="0"/>
              <a:t>temperatur</a:t>
            </a:r>
            <a:r>
              <a:rPr lang="en-US" dirty="0" smtClean="0"/>
              <a:t> </a:t>
            </a:r>
            <a:r>
              <a:rPr lang="en-US" dirty="0" err="1" smtClean="0"/>
              <a:t>suhu</a:t>
            </a:r>
            <a:endParaRPr lang="en-US" dirty="0" smtClean="0"/>
          </a:p>
          <a:p>
            <a:pPr lvl="1"/>
            <a:r>
              <a:rPr lang="en-US" dirty="0" err="1" smtClean="0"/>
              <a:t>Atribut</a:t>
            </a:r>
            <a:r>
              <a:rPr lang="en-US" dirty="0" smtClean="0"/>
              <a:t> </a:t>
            </a:r>
            <a:r>
              <a:rPr lang="en-US" dirty="0" err="1" smtClean="0"/>
              <a:t>juga</a:t>
            </a:r>
            <a:r>
              <a:rPr lang="en-US" dirty="0" smtClean="0"/>
              <a:t> </a:t>
            </a:r>
            <a:r>
              <a:rPr lang="en-US" dirty="0" err="1" smtClean="0"/>
              <a:t>dikenal</a:t>
            </a:r>
            <a:r>
              <a:rPr lang="en-US" dirty="0" smtClean="0"/>
              <a:t> </a:t>
            </a:r>
            <a:r>
              <a:rPr lang="en-US" dirty="0" err="1" smtClean="0"/>
              <a:t>sebagai</a:t>
            </a:r>
            <a:r>
              <a:rPr lang="en-US" dirty="0" smtClean="0"/>
              <a:t> </a:t>
            </a:r>
            <a:r>
              <a:rPr lang="en-US" dirty="0" err="1" smtClean="0"/>
              <a:t>variabel</a:t>
            </a:r>
            <a:r>
              <a:rPr lang="en-US" dirty="0" smtClean="0"/>
              <a:t>, </a:t>
            </a:r>
            <a:r>
              <a:rPr lang="en-US" dirty="0" err="1" smtClean="0"/>
              <a:t>karakteristik</a:t>
            </a:r>
            <a:r>
              <a:rPr lang="en-US" dirty="0" smtClean="0"/>
              <a:t>, </a:t>
            </a:r>
            <a:r>
              <a:rPr lang="en-US" dirty="0" err="1" smtClean="0"/>
              <a:t>atau</a:t>
            </a:r>
            <a:endParaRPr lang="en-US" dirty="0" smtClean="0"/>
          </a:p>
          <a:p>
            <a:pPr lvl="1">
              <a:buNone/>
            </a:pPr>
            <a:r>
              <a:rPr lang="en-US" dirty="0" smtClean="0"/>
              <a:t>	</a:t>
            </a:r>
            <a:r>
              <a:rPr lang="en-US" dirty="0" err="1" smtClean="0"/>
              <a:t>fitur</a:t>
            </a:r>
            <a:endParaRPr lang="en-US" dirty="0" smtClean="0"/>
          </a:p>
          <a:p>
            <a:r>
              <a:rPr lang="en-US" dirty="0" err="1" smtClean="0"/>
              <a:t>Koleksi</a:t>
            </a:r>
            <a:r>
              <a:rPr lang="en-US" dirty="0" smtClean="0"/>
              <a:t> </a:t>
            </a:r>
            <a:r>
              <a:rPr lang="en-US" dirty="0" err="1" smtClean="0"/>
              <a:t>dari</a:t>
            </a:r>
            <a:r>
              <a:rPr lang="en-US" dirty="0" smtClean="0"/>
              <a:t> </a:t>
            </a:r>
            <a:r>
              <a:rPr lang="en-US" dirty="0" err="1" smtClean="0"/>
              <a:t>atribut</a:t>
            </a:r>
            <a:r>
              <a:rPr lang="en-US" dirty="0" smtClean="0"/>
              <a:t> </a:t>
            </a:r>
            <a:r>
              <a:rPr lang="en-US" dirty="0" err="1" smtClean="0"/>
              <a:t>mendeskripsikan</a:t>
            </a:r>
            <a:r>
              <a:rPr lang="en-US" dirty="0" smtClean="0"/>
              <a:t> </a:t>
            </a:r>
            <a:r>
              <a:rPr lang="en-US" dirty="0" err="1" smtClean="0"/>
              <a:t>sebuah</a:t>
            </a:r>
            <a:r>
              <a:rPr lang="en-US" dirty="0" smtClean="0"/>
              <a:t> </a:t>
            </a:r>
            <a:r>
              <a:rPr lang="en-US" dirty="0" err="1" smtClean="0"/>
              <a:t>objek</a:t>
            </a:r>
            <a:endParaRPr lang="en-US" dirty="0" smtClean="0"/>
          </a:p>
          <a:p>
            <a:pPr lvl="1"/>
            <a:r>
              <a:rPr lang="en-US" dirty="0" err="1" smtClean="0"/>
              <a:t>Objek</a:t>
            </a:r>
            <a:r>
              <a:rPr lang="en-US" dirty="0" smtClean="0"/>
              <a:t> </a:t>
            </a:r>
            <a:r>
              <a:rPr lang="en-US" dirty="0" err="1" smtClean="0"/>
              <a:t>juga</a:t>
            </a:r>
            <a:r>
              <a:rPr lang="en-US" dirty="0" smtClean="0"/>
              <a:t> </a:t>
            </a:r>
            <a:r>
              <a:rPr lang="en-US" dirty="0" err="1" smtClean="0"/>
              <a:t>dikenal</a:t>
            </a:r>
            <a:r>
              <a:rPr lang="en-US" dirty="0" smtClean="0"/>
              <a:t> </a:t>
            </a:r>
            <a:r>
              <a:rPr lang="en-US" dirty="0" err="1" smtClean="0"/>
              <a:t>sebagai</a:t>
            </a:r>
            <a:r>
              <a:rPr lang="en-US" dirty="0" smtClean="0"/>
              <a:t> </a:t>
            </a:r>
            <a:r>
              <a:rPr lang="en-US" dirty="0" err="1" smtClean="0"/>
              <a:t>reord</a:t>
            </a:r>
            <a:r>
              <a:rPr lang="en-US" dirty="0" smtClean="0"/>
              <a:t>, point, case, sample, entity, </a:t>
            </a:r>
            <a:r>
              <a:rPr lang="en-US" dirty="0" err="1" smtClean="0"/>
              <a:t>atau</a:t>
            </a:r>
            <a:r>
              <a:rPr lang="en-US" dirty="0" smtClean="0"/>
              <a:t> instance</a:t>
            </a:r>
            <a:endParaRPr lang="en-US" dirty="0"/>
          </a:p>
        </p:txBody>
      </p:sp>
      <p:grpSp>
        <p:nvGrpSpPr>
          <p:cNvPr id="4" name="Group 3"/>
          <p:cNvGrpSpPr>
            <a:grpSpLocks/>
          </p:cNvGrpSpPr>
          <p:nvPr/>
        </p:nvGrpSpPr>
        <p:grpSpPr bwMode="auto">
          <a:xfrm>
            <a:off x="5638800" y="2287587"/>
            <a:ext cx="3511550" cy="4189413"/>
            <a:chOff x="3552" y="1104"/>
            <a:chExt cx="2212" cy="2639"/>
          </a:xfrm>
        </p:grpSpPr>
        <p:graphicFrame>
          <p:nvGraphicFramePr>
            <p:cNvPr id="5" name="Object 4"/>
            <p:cNvGraphicFramePr>
              <a:graphicFrameLocks noChangeAspect="1"/>
            </p:cNvGraphicFramePr>
            <p:nvPr/>
          </p:nvGraphicFramePr>
          <p:xfrm>
            <a:off x="3552" y="1378"/>
            <a:ext cx="2213" cy="236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29" r:id="rId5" imgW="5405040" imgH="5778360" progId="Word.Document.8">
                    <p:embed/>
                  </p:oleObj>
                </mc:Choice>
                <mc:Fallback>
                  <p:oleObj r:id="rId5" imgW="5405040" imgH="5778360" progId="Word.Document.8">
                    <p:embed/>
                    <p:pic>
                      <p:nvPicPr>
                        <p:cNvPr id="0" name="Object 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552" y="1378"/>
                          <a:ext cx="2213" cy="2366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blipFill dpi="0" rotWithShape="0">
                                <a:blip/>
                                <a:srcRect/>
                                <a:stretch>
                                  <a:fillRect/>
                                </a:stretch>
                              </a:blip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6" name="AutoShape 5"/>
            <p:cNvSpPr>
              <a:spLocks/>
            </p:cNvSpPr>
            <p:nvPr/>
          </p:nvSpPr>
          <p:spPr bwMode="auto">
            <a:xfrm rot="5400000">
              <a:off x="4490" y="241"/>
              <a:ext cx="240" cy="1968"/>
            </a:xfrm>
            <a:prstGeom prst="leftBrace">
              <a:avLst>
                <a:gd name="adj1" fmla="val 68333"/>
                <a:gd name="adj2" fmla="val 50000"/>
              </a:avLst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6477000" y="1754187"/>
            <a:ext cx="1447800" cy="40229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algn="ctr">
              <a:spcBef>
                <a:spcPts val="1250"/>
              </a:spcBef>
              <a:buClr>
                <a:srgbClr val="FF0000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2000" dirty="0" err="1" smtClean="0">
                <a:solidFill>
                  <a:srgbClr val="FF0000"/>
                </a:solidFill>
              </a:rPr>
              <a:t>Atribut</a:t>
            </a:r>
            <a:endParaRPr lang="en-GB" sz="2000" dirty="0">
              <a:solidFill>
                <a:srgbClr val="FF0000"/>
              </a:solidFill>
            </a:endParaRPr>
          </a:p>
        </p:txBody>
      </p:sp>
      <p:sp>
        <p:nvSpPr>
          <p:cNvPr id="8" name="AutoShape 7"/>
          <p:cNvSpPr>
            <a:spLocks/>
          </p:cNvSpPr>
          <p:nvPr/>
        </p:nvSpPr>
        <p:spPr bwMode="auto">
          <a:xfrm>
            <a:off x="5257800" y="3201987"/>
            <a:ext cx="381000" cy="3124200"/>
          </a:xfrm>
          <a:prstGeom prst="leftBrace">
            <a:avLst>
              <a:gd name="adj1" fmla="val 68333"/>
              <a:gd name="adj2" fmla="val 50000"/>
            </a:avLst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" name="Text Box 8"/>
          <p:cNvSpPr txBox="1">
            <a:spLocks noChangeArrowheads="1"/>
          </p:cNvSpPr>
          <p:nvPr/>
        </p:nvSpPr>
        <p:spPr bwMode="auto">
          <a:xfrm>
            <a:off x="4419600" y="4572001"/>
            <a:ext cx="914400" cy="4000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pPr>
              <a:spcBef>
                <a:spcPts val="1250"/>
              </a:spcBef>
              <a:buClr>
                <a:srgbClr val="FF0000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2000" dirty="0" err="1" smtClean="0">
                <a:solidFill>
                  <a:srgbClr val="FF0000"/>
                </a:solidFill>
              </a:rPr>
              <a:t>Objek</a:t>
            </a:r>
            <a:endParaRPr lang="en-GB" sz="20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Nilai</a:t>
            </a:r>
            <a:r>
              <a:rPr lang="en-US" dirty="0" smtClean="0"/>
              <a:t> </a:t>
            </a:r>
            <a:r>
              <a:rPr lang="en-US" dirty="0" err="1" smtClean="0"/>
              <a:t>Atribut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5029200"/>
          </a:xfrm>
        </p:spPr>
        <p:txBody>
          <a:bodyPr>
            <a:normAutofit lnSpcReduction="10000"/>
          </a:bodyPr>
          <a:lstStyle/>
          <a:p>
            <a:r>
              <a:rPr lang="en-US" dirty="0" err="1" smtClean="0"/>
              <a:t>Nilai</a:t>
            </a:r>
            <a:r>
              <a:rPr lang="en-US" dirty="0" smtClean="0"/>
              <a:t> </a:t>
            </a:r>
            <a:r>
              <a:rPr lang="en-US" dirty="0" err="1" smtClean="0"/>
              <a:t>atribut</a:t>
            </a:r>
            <a:r>
              <a:rPr lang="en-US" dirty="0" smtClean="0"/>
              <a:t> </a:t>
            </a:r>
            <a:r>
              <a:rPr lang="en-US" dirty="0" err="1" smtClean="0"/>
              <a:t>adalah</a:t>
            </a:r>
            <a:r>
              <a:rPr lang="en-US" dirty="0" smtClean="0"/>
              <a:t> </a:t>
            </a:r>
            <a:r>
              <a:rPr lang="en-US" dirty="0" err="1" smtClean="0"/>
              <a:t>angka</a:t>
            </a:r>
            <a:r>
              <a:rPr lang="en-US" dirty="0" smtClean="0"/>
              <a:t> </a:t>
            </a:r>
            <a:r>
              <a:rPr lang="en-US" dirty="0" err="1" smtClean="0"/>
              <a:t>atau</a:t>
            </a:r>
            <a:r>
              <a:rPr lang="en-US" dirty="0" smtClean="0"/>
              <a:t> </a:t>
            </a:r>
            <a:r>
              <a:rPr lang="en-US" dirty="0" err="1" smtClean="0"/>
              <a:t>simbol</a:t>
            </a:r>
            <a:r>
              <a:rPr lang="en-US" dirty="0" smtClean="0"/>
              <a:t> yang </a:t>
            </a:r>
            <a:r>
              <a:rPr lang="en-US" dirty="0" err="1" smtClean="0"/>
              <a:t>ditetapkan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sebuah</a:t>
            </a:r>
            <a:r>
              <a:rPr lang="en-US" dirty="0" smtClean="0"/>
              <a:t> </a:t>
            </a:r>
            <a:r>
              <a:rPr lang="en-US" dirty="0" err="1" smtClean="0"/>
              <a:t>atribut</a:t>
            </a:r>
            <a:r>
              <a:rPr lang="en-US" dirty="0" smtClean="0"/>
              <a:t>.</a:t>
            </a:r>
          </a:p>
          <a:p>
            <a:r>
              <a:rPr lang="en-US" dirty="0" err="1" smtClean="0"/>
              <a:t>Perbedaan</a:t>
            </a:r>
            <a:r>
              <a:rPr lang="en-US" dirty="0" smtClean="0"/>
              <a:t> </a:t>
            </a:r>
            <a:r>
              <a:rPr lang="en-US" dirty="0" err="1" smtClean="0"/>
              <a:t>antara</a:t>
            </a:r>
            <a:r>
              <a:rPr lang="en-US" dirty="0" smtClean="0"/>
              <a:t> </a:t>
            </a:r>
            <a:r>
              <a:rPr lang="en-US" dirty="0" err="1" smtClean="0"/>
              <a:t>atribut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nilai</a:t>
            </a:r>
            <a:r>
              <a:rPr lang="en-US" dirty="0" smtClean="0"/>
              <a:t> </a:t>
            </a:r>
            <a:r>
              <a:rPr lang="en-US" dirty="0" err="1" smtClean="0"/>
              <a:t>atribut</a:t>
            </a:r>
            <a:endParaRPr lang="en-US" dirty="0" smtClean="0"/>
          </a:p>
          <a:p>
            <a:pPr lvl="1"/>
            <a:r>
              <a:rPr lang="en-US" dirty="0" err="1" smtClean="0"/>
              <a:t>Atribut</a:t>
            </a:r>
            <a:r>
              <a:rPr lang="en-US" dirty="0" smtClean="0"/>
              <a:t> yang </a:t>
            </a:r>
            <a:r>
              <a:rPr lang="en-US" dirty="0" err="1" smtClean="0"/>
              <a:t>sama</a:t>
            </a:r>
            <a:r>
              <a:rPr lang="en-US" dirty="0" smtClean="0"/>
              <a:t> </a:t>
            </a:r>
            <a:r>
              <a:rPr lang="en-US" dirty="0" err="1" smtClean="0"/>
              <a:t>bisa</a:t>
            </a:r>
            <a:r>
              <a:rPr lang="en-US" dirty="0" smtClean="0"/>
              <a:t> </a:t>
            </a:r>
            <a:r>
              <a:rPr lang="en-US" dirty="0" err="1" smtClean="0"/>
              <a:t>dipetakan</a:t>
            </a:r>
            <a:r>
              <a:rPr lang="en-US" dirty="0" smtClean="0"/>
              <a:t> </a:t>
            </a:r>
            <a:r>
              <a:rPr lang="en-US" dirty="0" err="1" smtClean="0"/>
              <a:t>ke</a:t>
            </a:r>
            <a:r>
              <a:rPr lang="en-US" dirty="0" smtClean="0"/>
              <a:t> </a:t>
            </a:r>
            <a:r>
              <a:rPr lang="en-US" dirty="0" err="1" smtClean="0"/>
              <a:t>nilai</a:t>
            </a:r>
            <a:r>
              <a:rPr lang="en-US" dirty="0" smtClean="0"/>
              <a:t> </a:t>
            </a:r>
            <a:r>
              <a:rPr lang="en-US" dirty="0" err="1" smtClean="0"/>
              <a:t>atribut</a:t>
            </a:r>
            <a:r>
              <a:rPr lang="en-US" dirty="0" smtClean="0"/>
              <a:t> tang </a:t>
            </a:r>
            <a:r>
              <a:rPr lang="en-US" dirty="0" err="1" smtClean="0"/>
              <a:t>berbeda</a:t>
            </a:r>
            <a:endParaRPr lang="en-US" dirty="0" smtClean="0"/>
          </a:p>
          <a:p>
            <a:pPr lvl="2"/>
            <a:r>
              <a:rPr lang="en-US" dirty="0" err="1" smtClean="0"/>
              <a:t>Contoh</a:t>
            </a:r>
            <a:r>
              <a:rPr lang="en-US" dirty="0" smtClean="0"/>
              <a:t> : </a:t>
            </a:r>
            <a:r>
              <a:rPr lang="en-US" dirty="0" err="1" smtClean="0"/>
              <a:t>Tinggi</a:t>
            </a:r>
            <a:r>
              <a:rPr lang="en-US" dirty="0" smtClean="0"/>
              <a:t> </a:t>
            </a:r>
            <a:r>
              <a:rPr lang="en-US" dirty="0" err="1" smtClean="0"/>
              <a:t>badan</a:t>
            </a:r>
            <a:r>
              <a:rPr lang="en-US" dirty="0" smtClean="0"/>
              <a:t> </a:t>
            </a:r>
            <a:r>
              <a:rPr lang="en-US" dirty="0" err="1" smtClean="0"/>
              <a:t>dapat</a:t>
            </a:r>
            <a:r>
              <a:rPr lang="en-US" dirty="0" smtClean="0"/>
              <a:t> </a:t>
            </a:r>
            <a:r>
              <a:rPr lang="en-US" dirty="0" err="1" smtClean="0"/>
              <a:t>dihitung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meter </a:t>
            </a:r>
            <a:r>
              <a:rPr lang="en-US" dirty="0" err="1" smtClean="0"/>
              <a:t>atau</a:t>
            </a:r>
            <a:r>
              <a:rPr lang="en-US" dirty="0" smtClean="0"/>
              <a:t> feet</a:t>
            </a:r>
          </a:p>
          <a:p>
            <a:pPr lvl="1"/>
            <a:r>
              <a:rPr lang="en-US" dirty="0" err="1" smtClean="0"/>
              <a:t>Atribut</a:t>
            </a:r>
            <a:r>
              <a:rPr lang="en-US" dirty="0" smtClean="0"/>
              <a:t> yang </a:t>
            </a:r>
            <a:r>
              <a:rPr lang="en-US" dirty="0" err="1" smtClean="0"/>
              <a:t>berbeda</a:t>
            </a:r>
            <a:r>
              <a:rPr lang="en-US" dirty="0" smtClean="0"/>
              <a:t> </a:t>
            </a:r>
            <a:r>
              <a:rPr lang="en-US" dirty="0" err="1" smtClean="0"/>
              <a:t>dapat</a:t>
            </a:r>
            <a:r>
              <a:rPr lang="en-US" dirty="0" smtClean="0"/>
              <a:t> </a:t>
            </a:r>
            <a:r>
              <a:rPr lang="en-US" dirty="0" err="1" smtClean="0"/>
              <a:t>dipetakan</a:t>
            </a:r>
            <a:r>
              <a:rPr lang="en-US" dirty="0" smtClean="0"/>
              <a:t> </a:t>
            </a:r>
            <a:r>
              <a:rPr lang="en-US" dirty="0" err="1" smtClean="0"/>
              <a:t>ke</a:t>
            </a:r>
            <a:r>
              <a:rPr lang="en-US" dirty="0" smtClean="0"/>
              <a:t> </a:t>
            </a:r>
            <a:r>
              <a:rPr lang="en-US" dirty="0" err="1" smtClean="0"/>
              <a:t>nilai</a:t>
            </a:r>
            <a:r>
              <a:rPr lang="en-US" dirty="0" smtClean="0"/>
              <a:t> </a:t>
            </a:r>
            <a:r>
              <a:rPr lang="en-US" dirty="0" err="1" smtClean="0"/>
              <a:t>atribut</a:t>
            </a:r>
            <a:r>
              <a:rPr lang="en-US" dirty="0" smtClean="0"/>
              <a:t> yang </a:t>
            </a:r>
            <a:r>
              <a:rPr lang="en-US" dirty="0" err="1" smtClean="0"/>
              <a:t>sama</a:t>
            </a:r>
            <a:endParaRPr lang="en-US" dirty="0" smtClean="0"/>
          </a:p>
          <a:p>
            <a:pPr lvl="2"/>
            <a:r>
              <a:rPr lang="en-US" dirty="0" err="1" smtClean="0"/>
              <a:t>Contoh</a:t>
            </a:r>
            <a:r>
              <a:rPr lang="en-US" dirty="0" smtClean="0"/>
              <a:t> : </a:t>
            </a:r>
            <a:r>
              <a:rPr lang="en-US" dirty="0" err="1" smtClean="0"/>
              <a:t>Nilai</a:t>
            </a:r>
            <a:r>
              <a:rPr lang="en-US" dirty="0" smtClean="0"/>
              <a:t> </a:t>
            </a:r>
            <a:r>
              <a:rPr lang="en-US" dirty="0" err="1" smtClean="0"/>
              <a:t>atribut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No </a:t>
            </a:r>
            <a:r>
              <a:rPr lang="en-US" dirty="0" err="1" smtClean="0"/>
              <a:t>Ktp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umur</a:t>
            </a:r>
            <a:r>
              <a:rPr lang="en-US" dirty="0" smtClean="0"/>
              <a:t> </a:t>
            </a:r>
            <a:r>
              <a:rPr lang="en-US" dirty="0" err="1" smtClean="0"/>
              <a:t>adalah</a:t>
            </a:r>
            <a:r>
              <a:rPr lang="en-US" dirty="0" smtClean="0"/>
              <a:t> integer</a:t>
            </a:r>
          </a:p>
          <a:p>
            <a:pPr lvl="2"/>
            <a:r>
              <a:rPr lang="en-US" dirty="0" err="1" smtClean="0"/>
              <a:t>Tetapi</a:t>
            </a:r>
            <a:r>
              <a:rPr lang="en-US" dirty="0" smtClean="0"/>
              <a:t> </a:t>
            </a:r>
            <a:r>
              <a:rPr lang="en-US" dirty="0" err="1" smtClean="0"/>
              <a:t>properti</a:t>
            </a:r>
            <a:r>
              <a:rPr lang="en-US" dirty="0" smtClean="0"/>
              <a:t> </a:t>
            </a:r>
            <a:r>
              <a:rPr lang="en-US" dirty="0" err="1" smtClean="0"/>
              <a:t>dari</a:t>
            </a:r>
            <a:r>
              <a:rPr lang="en-US" dirty="0" smtClean="0"/>
              <a:t> </a:t>
            </a:r>
            <a:r>
              <a:rPr lang="en-US" dirty="0" err="1" smtClean="0"/>
              <a:t>nilai</a:t>
            </a:r>
            <a:r>
              <a:rPr lang="en-US" dirty="0" smtClean="0"/>
              <a:t> </a:t>
            </a:r>
            <a:r>
              <a:rPr lang="en-US" dirty="0" err="1" smtClean="0"/>
              <a:t>atribut</a:t>
            </a:r>
            <a:r>
              <a:rPr lang="en-US" dirty="0" smtClean="0"/>
              <a:t> </a:t>
            </a:r>
            <a:r>
              <a:rPr lang="en-US" dirty="0" err="1" smtClean="0"/>
              <a:t>dapat</a:t>
            </a:r>
            <a:r>
              <a:rPr lang="en-US" dirty="0" smtClean="0"/>
              <a:t> </a:t>
            </a:r>
            <a:r>
              <a:rPr lang="en-US" dirty="0" err="1" smtClean="0"/>
              <a:t>berbeda</a:t>
            </a:r>
            <a:endParaRPr lang="en-US" dirty="0" smtClean="0"/>
          </a:p>
          <a:p>
            <a:pPr lvl="3"/>
            <a:r>
              <a:rPr lang="en-US" dirty="0" smtClean="0"/>
              <a:t>No </a:t>
            </a:r>
            <a:r>
              <a:rPr lang="en-US" dirty="0" err="1" smtClean="0"/>
              <a:t>Ktp</a:t>
            </a:r>
            <a:r>
              <a:rPr lang="en-US" dirty="0" smtClean="0"/>
              <a:t> </a:t>
            </a:r>
            <a:r>
              <a:rPr lang="en-US" dirty="0" err="1" smtClean="0"/>
              <a:t>tidak</a:t>
            </a:r>
            <a:r>
              <a:rPr lang="en-US" dirty="0" smtClean="0"/>
              <a:t> </a:t>
            </a:r>
            <a:r>
              <a:rPr lang="en-US" dirty="0" err="1" smtClean="0"/>
              <a:t>memiliki</a:t>
            </a:r>
            <a:r>
              <a:rPr lang="en-US" dirty="0" smtClean="0"/>
              <a:t> limit </a:t>
            </a:r>
            <a:r>
              <a:rPr lang="en-US" dirty="0" err="1" smtClean="0"/>
              <a:t>tetapi</a:t>
            </a:r>
            <a:r>
              <a:rPr lang="en-US" dirty="0" smtClean="0"/>
              <a:t> </a:t>
            </a:r>
            <a:r>
              <a:rPr lang="en-US" dirty="0" err="1" smtClean="0"/>
              <a:t>umur</a:t>
            </a:r>
            <a:r>
              <a:rPr lang="en-US" dirty="0" smtClean="0"/>
              <a:t> </a:t>
            </a:r>
            <a:r>
              <a:rPr lang="en-US" dirty="0" err="1" smtClean="0"/>
              <a:t>memiliki</a:t>
            </a:r>
            <a:r>
              <a:rPr lang="en-US" dirty="0" smtClean="0"/>
              <a:t> </a:t>
            </a:r>
            <a:r>
              <a:rPr lang="en-US" dirty="0" err="1" smtClean="0"/>
              <a:t>nilai</a:t>
            </a:r>
            <a:r>
              <a:rPr lang="en-US" dirty="0" smtClean="0"/>
              <a:t> </a:t>
            </a:r>
            <a:r>
              <a:rPr lang="en-US" dirty="0" err="1" smtClean="0"/>
              <a:t>maksimum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minimum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Tipe</a:t>
            </a:r>
            <a:r>
              <a:rPr lang="en-US" dirty="0" smtClean="0"/>
              <a:t> </a:t>
            </a:r>
            <a:r>
              <a:rPr lang="en-US" dirty="0" err="1" smtClean="0"/>
              <a:t>Atribut</a:t>
            </a:r>
            <a:r>
              <a:rPr lang="en-US" dirty="0" smtClean="0"/>
              <a:t> </a:t>
            </a:r>
            <a:r>
              <a:rPr lang="en-US" dirty="0" err="1" smtClean="0"/>
              <a:t>berdasarkan</a:t>
            </a:r>
            <a:r>
              <a:rPr lang="en-US" dirty="0" smtClean="0"/>
              <a:t> </a:t>
            </a:r>
            <a:r>
              <a:rPr lang="en-US" dirty="0" err="1" smtClean="0"/>
              <a:t>sifatnya</a:t>
            </a:r>
            <a:endParaRPr lang="en-US" dirty="0"/>
          </a:p>
        </p:txBody>
      </p:sp>
      <p:grpSp>
        <p:nvGrpSpPr>
          <p:cNvPr id="4" name="Group 2"/>
          <p:cNvGrpSpPr>
            <a:grpSpLocks noGrp="1"/>
          </p:cNvGrpSpPr>
          <p:nvPr/>
        </p:nvGrpSpPr>
        <p:grpSpPr bwMode="auto">
          <a:xfrm>
            <a:off x="612775" y="1600200"/>
            <a:ext cx="8153400" cy="4953000"/>
            <a:chOff x="288" y="768"/>
            <a:chExt cx="5135" cy="3111"/>
          </a:xfrm>
        </p:grpSpPr>
        <p:sp>
          <p:nvSpPr>
            <p:cNvPr id="5" name="Rectangle 3"/>
            <p:cNvSpPr>
              <a:spLocks noChangeArrowheads="1"/>
            </p:cNvSpPr>
            <p:nvPr/>
          </p:nvSpPr>
          <p:spPr bwMode="auto">
            <a:xfrm>
              <a:off x="288" y="768"/>
              <a:ext cx="1729" cy="17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lIns="68760" tIns="0" rIns="68760" bIns="0"/>
            <a:lstStyle/>
            <a:p>
              <a:pPr>
                <a:lnSpc>
                  <a:spcPct val="115000"/>
                </a:lnSpc>
                <a:buFont typeface="Georgia" pitchFamily="16" charset="0"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GB" sz="1600">
                  <a:solidFill>
                    <a:srgbClr val="000000"/>
                  </a:solidFill>
                  <a:latin typeface="Georgia" pitchFamily="16" charset="0"/>
                </a:rPr>
                <a:t>Tipe atribut</a:t>
              </a:r>
            </a:p>
          </p:txBody>
        </p:sp>
        <p:sp>
          <p:nvSpPr>
            <p:cNvPr id="6" name="Rectangle 4"/>
            <p:cNvSpPr>
              <a:spLocks noChangeArrowheads="1"/>
            </p:cNvSpPr>
            <p:nvPr/>
          </p:nvSpPr>
          <p:spPr bwMode="auto">
            <a:xfrm>
              <a:off x="2017" y="768"/>
              <a:ext cx="2455" cy="17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lIns="68760" tIns="0" rIns="68760" bIns="0"/>
            <a:lstStyle/>
            <a:p>
              <a:pPr>
                <a:lnSpc>
                  <a:spcPct val="115000"/>
                </a:lnSpc>
                <a:buFont typeface="Georgia" pitchFamily="16" charset="0"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GB" sz="1600">
                  <a:solidFill>
                    <a:srgbClr val="000000"/>
                  </a:solidFill>
                  <a:latin typeface="Georgia" pitchFamily="16" charset="0"/>
                </a:rPr>
                <a:t>Deskripsi</a:t>
              </a:r>
            </a:p>
          </p:txBody>
        </p:sp>
        <p:sp>
          <p:nvSpPr>
            <p:cNvPr id="7" name="Rectangle 5"/>
            <p:cNvSpPr>
              <a:spLocks noChangeArrowheads="1"/>
            </p:cNvSpPr>
            <p:nvPr/>
          </p:nvSpPr>
          <p:spPr bwMode="auto">
            <a:xfrm>
              <a:off x="4472" y="768"/>
              <a:ext cx="952" cy="17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lIns="68760" tIns="0" rIns="68760" bIns="0"/>
            <a:lstStyle/>
            <a:p>
              <a:pPr>
                <a:lnSpc>
                  <a:spcPct val="115000"/>
                </a:lnSpc>
                <a:buFont typeface="Georgia" pitchFamily="16" charset="0"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GB" sz="1600">
                  <a:solidFill>
                    <a:srgbClr val="000000"/>
                  </a:solidFill>
                  <a:latin typeface="Georgia" pitchFamily="16" charset="0"/>
                </a:rPr>
                <a:t>Contoh</a:t>
              </a:r>
            </a:p>
          </p:txBody>
        </p:sp>
        <p:sp>
          <p:nvSpPr>
            <p:cNvPr id="8" name="Rectangle 6"/>
            <p:cNvSpPr>
              <a:spLocks noChangeArrowheads="1"/>
            </p:cNvSpPr>
            <p:nvPr/>
          </p:nvSpPr>
          <p:spPr bwMode="auto">
            <a:xfrm>
              <a:off x="288" y="945"/>
              <a:ext cx="909" cy="150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lIns="68760" tIns="0" rIns="68760" bIns="0"/>
            <a:lstStyle/>
            <a:p>
              <a:pPr>
                <a:lnSpc>
                  <a:spcPct val="115000"/>
                </a:lnSpc>
                <a:buFont typeface="Georgia" pitchFamily="16" charset="0"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GB" sz="1600">
                  <a:solidFill>
                    <a:srgbClr val="000000"/>
                  </a:solidFill>
                  <a:latin typeface="Georgia" pitchFamily="16" charset="0"/>
                </a:rPr>
                <a:t>Kategori (kualitatif)</a:t>
              </a:r>
              <a:r>
                <a:rPr lang="ar-SA" sz="1600">
                  <a:solidFill>
                    <a:srgbClr val="000000"/>
                  </a:solidFill>
                  <a:latin typeface="Georgia" pitchFamily="16" charset="0"/>
                </a:rPr>
                <a:t>‏</a:t>
              </a:r>
              <a:endParaRPr lang="en-GB" sz="1600">
                <a:solidFill>
                  <a:srgbClr val="000000"/>
                </a:solidFill>
                <a:latin typeface="Georgia" pitchFamily="16" charset="0"/>
              </a:endParaRPr>
            </a:p>
          </p:txBody>
        </p:sp>
        <p:sp>
          <p:nvSpPr>
            <p:cNvPr id="9" name="Rectangle 7"/>
            <p:cNvSpPr>
              <a:spLocks noChangeArrowheads="1"/>
            </p:cNvSpPr>
            <p:nvPr/>
          </p:nvSpPr>
          <p:spPr bwMode="auto">
            <a:xfrm>
              <a:off x="1197" y="945"/>
              <a:ext cx="820" cy="95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lIns="68760" tIns="0" rIns="68760" bIns="0"/>
            <a:lstStyle/>
            <a:p>
              <a:pPr>
                <a:lnSpc>
                  <a:spcPct val="115000"/>
                </a:lnSpc>
                <a:buFont typeface="Georgia" pitchFamily="16" charset="0"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GB" sz="1600">
                  <a:solidFill>
                    <a:srgbClr val="000000"/>
                  </a:solidFill>
                  <a:latin typeface="Georgia" pitchFamily="16" charset="0"/>
                </a:rPr>
                <a:t>Nominal</a:t>
              </a:r>
            </a:p>
          </p:txBody>
        </p:sp>
        <p:sp>
          <p:nvSpPr>
            <p:cNvPr id="10" name="Rectangle 8"/>
            <p:cNvSpPr>
              <a:spLocks noChangeArrowheads="1"/>
            </p:cNvSpPr>
            <p:nvPr/>
          </p:nvSpPr>
          <p:spPr bwMode="auto">
            <a:xfrm>
              <a:off x="2017" y="945"/>
              <a:ext cx="2455" cy="95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lIns="68760" tIns="0" rIns="68760" bIns="0"/>
            <a:lstStyle/>
            <a:p>
              <a:pPr>
                <a:lnSpc>
                  <a:spcPct val="115000"/>
                </a:lnSpc>
                <a:buFont typeface="Georgia" pitchFamily="16" charset="0"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GB" sz="1600">
                  <a:solidFill>
                    <a:srgbClr val="000000"/>
                  </a:solidFill>
                  <a:latin typeface="Georgia" pitchFamily="16" charset="0"/>
                </a:rPr>
                <a:t>Nilai dari atribut nominal adalah nama-nama yang berbeda, yaitu nilai nominal hanya menyediakan informasi yang cukup untuk membedakan satu objek dengan objek yang lain.  (= dan </a:t>
              </a:r>
              <a:r>
                <a:rPr lang="en-GB" sz="1600">
                  <a:solidFill>
                    <a:srgbClr val="000000"/>
                  </a:solidFill>
                  <a:latin typeface="Symbol" pitchFamily="16" charset="2"/>
                </a:rPr>
                <a:t></a:t>
              </a:r>
              <a:r>
                <a:rPr lang="en-GB" sz="1600">
                  <a:solidFill>
                    <a:srgbClr val="000000"/>
                  </a:solidFill>
                  <a:latin typeface="Georgia" pitchFamily="16" charset="0"/>
                </a:rPr>
                <a:t>)</a:t>
              </a:r>
              <a:r>
                <a:rPr lang="ar-SA" sz="1600">
                  <a:solidFill>
                    <a:srgbClr val="000000"/>
                  </a:solidFill>
                  <a:latin typeface="Georgia" pitchFamily="16" charset="0"/>
                </a:rPr>
                <a:t>‏</a:t>
              </a:r>
              <a:endParaRPr lang="en-GB" sz="1600">
                <a:solidFill>
                  <a:srgbClr val="000000"/>
                </a:solidFill>
                <a:latin typeface="Georgia" pitchFamily="16" charset="0"/>
              </a:endParaRPr>
            </a:p>
          </p:txBody>
        </p:sp>
        <p:sp>
          <p:nvSpPr>
            <p:cNvPr id="11" name="Rectangle 9"/>
            <p:cNvSpPr>
              <a:spLocks noChangeArrowheads="1"/>
            </p:cNvSpPr>
            <p:nvPr/>
          </p:nvSpPr>
          <p:spPr bwMode="auto">
            <a:xfrm>
              <a:off x="4472" y="945"/>
              <a:ext cx="952" cy="95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lIns="68760" tIns="0" rIns="68760" bIns="0"/>
            <a:lstStyle/>
            <a:p>
              <a:pPr>
                <a:lnSpc>
                  <a:spcPct val="115000"/>
                </a:lnSpc>
                <a:buFont typeface="Georgia" pitchFamily="16" charset="0"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GB" sz="1600" dirty="0" err="1">
                  <a:solidFill>
                    <a:srgbClr val="000000"/>
                  </a:solidFill>
                  <a:latin typeface="Georgia" pitchFamily="16" charset="0"/>
                </a:rPr>
                <a:t>Kode</a:t>
              </a:r>
              <a:r>
                <a:rPr lang="en-GB" sz="1600" dirty="0">
                  <a:solidFill>
                    <a:srgbClr val="000000"/>
                  </a:solidFill>
                  <a:latin typeface="Georgia" pitchFamily="16" charset="0"/>
                </a:rPr>
                <a:t> pos, </a:t>
              </a:r>
              <a:r>
                <a:rPr lang="en-GB" sz="1600" dirty="0" smtClean="0">
                  <a:solidFill>
                    <a:srgbClr val="000000"/>
                  </a:solidFill>
                  <a:latin typeface="Georgia" pitchFamily="16" charset="0"/>
                </a:rPr>
                <a:t>No KTP, no </a:t>
              </a:r>
              <a:r>
                <a:rPr lang="en-GB" sz="1600" dirty="0" err="1" smtClean="0">
                  <a:solidFill>
                    <a:srgbClr val="000000"/>
                  </a:solidFill>
                  <a:latin typeface="Georgia" pitchFamily="16" charset="0"/>
                </a:rPr>
                <a:t>induk</a:t>
              </a:r>
              <a:r>
                <a:rPr lang="en-GB" sz="1600" dirty="0" smtClean="0">
                  <a:solidFill>
                    <a:srgbClr val="000000"/>
                  </a:solidFill>
                  <a:latin typeface="Georgia" pitchFamily="16" charset="0"/>
                </a:rPr>
                <a:t> </a:t>
              </a:r>
              <a:r>
                <a:rPr lang="en-GB" sz="1600" dirty="0" err="1" smtClean="0">
                  <a:solidFill>
                    <a:srgbClr val="000000"/>
                  </a:solidFill>
                  <a:latin typeface="Georgia" pitchFamily="16" charset="0"/>
                </a:rPr>
                <a:t>mahasiswa</a:t>
              </a:r>
              <a:r>
                <a:rPr lang="en-GB" sz="1600" dirty="0" smtClean="0">
                  <a:solidFill>
                    <a:srgbClr val="000000"/>
                  </a:solidFill>
                  <a:latin typeface="Georgia" pitchFamily="16" charset="0"/>
                </a:rPr>
                <a:t>, </a:t>
              </a:r>
              <a:r>
                <a:rPr lang="en-GB" sz="1600" dirty="0" err="1" smtClean="0">
                  <a:solidFill>
                    <a:srgbClr val="000000"/>
                  </a:solidFill>
                  <a:latin typeface="Georgia" pitchFamily="16" charset="0"/>
                </a:rPr>
                <a:t>jenis</a:t>
              </a:r>
              <a:r>
                <a:rPr lang="en-GB" sz="1600" dirty="0" smtClean="0">
                  <a:solidFill>
                    <a:srgbClr val="000000"/>
                  </a:solidFill>
                  <a:latin typeface="Georgia" pitchFamily="16" charset="0"/>
                </a:rPr>
                <a:t> </a:t>
              </a:r>
              <a:r>
                <a:rPr lang="en-GB" sz="1600" dirty="0" err="1">
                  <a:solidFill>
                    <a:srgbClr val="000000"/>
                  </a:solidFill>
                  <a:latin typeface="Georgia" pitchFamily="16" charset="0"/>
                </a:rPr>
                <a:t>kelamin</a:t>
              </a:r>
              <a:endParaRPr lang="en-GB" sz="1600" dirty="0">
                <a:solidFill>
                  <a:srgbClr val="000000"/>
                </a:solidFill>
                <a:latin typeface="Georgia" pitchFamily="16" charset="0"/>
              </a:endParaRPr>
            </a:p>
          </p:txBody>
        </p:sp>
        <p:sp>
          <p:nvSpPr>
            <p:cNvPr id="12" name="Rectangle 10"/>
            <p:cNvSpPr>
              <a:spLocks noChangeArrowheads="1"/>
            </p:cNvSpPr>
            <p:nvPr/>
          </p:nvSpPr>
          <p:spPr bwMode="auto">
            <a:xfrm>
              <a:off x="1197" y="1902"/>
              <a:ext cx="820" cy="54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lIns="68760" tIns="0" rIns="68760" bIns="0"/>
            <a:lstStyle/>
            <a:p>
              <a:pPr>
                <a:lnSpc>
                  <a:spcPct val="115000"/>
                </a:lnSpc>
                <a:buFont typeface="Georgia" pitchFamily="16" charset="0"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GB" sz="1600">
                  <a:solidFill>
                    <a:srgbClr val="000000"/>
                  </a:solidFill>
                  <a:latin typeface="Georgia" pitchFamily="16" charset="0"/>
                </a:rPr>
                <a:t>Ordinal</a:t>
              </a:r>
            </a:p>
          </p:txBody>
        </p:sp>
        <p:sp>
          <p:nvSpPr>
            <p:cNvPr id="13" name="Rectangle 11"/>
            <p:cNvSpPr>
              <a:spLocks noChangeArrowheads="1"/>
            </p:cNvSpPr>
            <p:nvPr/>
          </p:nvSpPr>
          <p:spPr bwMode="auto">
            <a:xfrm>
              <a:off x="2017" y="1902"/>
              <a:ext cx="2455" cy="54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lIns="68760" tIns="0" rIns="68760" bIns="0"/>
            <a:lstStyle/>
            <a:p>
              <a:pPr>
                <a:lnSpc>
                  <a:spcPct val="115000"/>
                </a:lnSpc>
                <a:buFont typeface="Georgia" pitchFamily="16" charset="0"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GB" sz="1600">
                  <a:solidFill>
                    <a:srgbClr val="000000"/>
                  </a:solidFill>
                  <a:latin typeface="Georgia" pitchFamily="16" charset="0"/>
                </a:rPr>
                <a:t>Nilai dari atribut ordinal menyediakan informasi yang cukup mengurutkan objek. (&lt;, &gt;)</a:t>
              </a:r>
              <a:r>
                <a:rPr lang="ar-SA" sz="1600">
                  <a:solidFill>
                    <a:srgbClr val="000000"/>
                  </a:solidFill>
                  <a:latin typeface="Georgia" pitchFamily="16" charset="0"/>
                </a:rPr>
                <a:t>‏</a:t>
              </a:r>
              <a:endParaRPr lang="en-GB" sz="1600">
                <a:solidFill>
                  <a:srgbClr val="000000"/>
                </a:solidFill>
                <a:latin typeface="Georgia" pitchFamily="16" charset="0"/>
              </a:endParaRPr>
            </a:p>
          </p:txBody>
        </p:sp>
        <p:sp>
          <p:nvSpPr>
            <p:cNvPr id="14" name="Rectangle 12"/>
            <p:cNvSpPr>
              <a:spLocks noChangeArrowheads="1"/>
            </p:cNvSpPr>
            <p:nvPr/>
          </p:nvSpPr>
          <p:spPr bwMode="auto">
            <a:xfrm>
              <a:off x="4472" y="1902"/>
              <a:ext cx="952" cy="54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lIns="68760" tIns="0" rIns="68760" bIns="0"/>
            <a:lstStyle/>
            <a:p>
              <a:pPr>
                <a:lnSpc>
                  <a:spcPct val="115000"/>
                </a:lnSpc>
                <a:buFont typeface="Georgia" pitchFamily="16" charset="0"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GB" sz="1600" dirty="0" err="1" smtClean="0">
                  <a:solidFill>
                    <a:srgbClr val="000000"/>
                  </a:solidFill>
                  <a:latin typeface="Georgia" pitchFamily="16" charset="0"/>
                </a:rPr>
                <a:t>Predikat</a:t>
              </a:r>
              <a:r>
                <a:rPr lang="en-GB" sz="1600" dirty="0" smtClean="0">
                  <a:solidFill>
                    <a:srgbClr val="000000"/>
                  </a:solidFill>
                  <a:latin typeface="Georgia" pitchFamily="16" charset="0"/>
                </a:rPr>
                <a:t> </a:t>
              </a:r>
              <a:r>
                <a:rPr lang="en-GB" sz="1600" dirty="0" err="1" smtClean="0">
                  <a:solidFill>
                    <a:srgbClr val="000000"/>
                  </a:solidFill>
                  <a:latin typeface="Georgia" pitchFamily="16" charset="0"/>
                </a:rPr>
                <a:t>kelulusan</a:t>
              </a:r>
              <a:endParaRPr lang="en-GB" sz="1600" dirty="0">
                <a:solidFill>
                  <a:srgbClr val="000000"/>
                </a:solidFill>
                <a:latin typeface="Georgia" pitchFamily="16" charset="0"/>
              </a:endParaRPr>
            </a:p>
          </p:txBody>
        </p:sp>
        <p:sp>
          <p:nvSpPr>
            <p:cNvPr id="15" name="Rectangle 13"/>
            <p:cNvSpPr>
              <a:spLocks noChangeArrowheads="1"/>
            </p:cNvSpPr>
            <p:nvPr/>
          </p:nvSpPr>
          <p:spPr bwMode="auto">
            <a:xfrm>
              <a:off x="288" y="2449"/>
              <a:ext cx="909" cy="1431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lIns="68760" tIns="0" rIns="68760" bIns="0"/>
            <a:lstStyle/>
            <a:p>
              <a:pPr>
                <a:lnSpc>
                  <a:spcPct val="115000"/>
                </a:lnSpc>
                <a:buFont typeface="Georgia" pitchFamily="16" charset="0"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GB" sz="1600">
                  <a:solidFill>
                    <a:srgbClr val="000000"/>
                  </a:solidFill>
                  <a:latin typeface="Georgia" pitchFamily="16" charset="0"/>
                </a:rPr>
                <a:t>Numerik (Kuantitatif)</a:t>
              </a:r>
              <a:r>
                <a:rPr lang="ar-SA" sz="1600">
                  <a:solidFill>
                    <a:srgbClr val="000000"/>
                  </a:solidFill>
                  <a:latin typeface="Georgia" pitchFamily="16" charset="0"/>
                </a:rPr>
                <a:t>‏</a:t>
              </a:r>
              <a:endParaRPr lang="en-GB" sz="1600">
                <a:solidFill>
                  <a:srgbClr val="000000"/>
                </a:solidFill>
                <a:latin typeface="Georgia" pitchFamily="16" charset="0"/>
              </a:endParaRPr>
            </a:p>
          </p:txBody>
        </p:sp>
        <p:sp>
          <p:nvSpPr>
            <p:cNvPr id="16" name="Rectangle 14"/>
            <p:cNvSpPr>
              <a:spLocks noChangeArrowheads="1"/>
            </p:cNvSpPr>
            <p:nvPr/>
          </p:nvSpPr>
          <p:spPr bwMode="auto">
            <a:xfrm>
              <a:off x="1197" y="2449"/>
              <a:ext cx="820" cy="548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lIns="68760" tIns="0" rIns="68760" bIns="0"/>
            <a:lstStyle/>
            <a:p>
              <a:pPr>
                <a:lnSpc>
                  <a:spcPct val="115000"/>
                </a:lnSpc>
                <a:buFont typeface="Georgia" pitchFamily="16" charset="0"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GB" sz="1600">
                  <a:solidFill>
                    <a:srgbClr val="000000"/>
                  </a:solidFill>
                  <a:latin typeface="Georgia" pitchFamily="16" charset="0"/>
                </a:rPr>
                <a:t>Interval</a:t>
              </a:r>
            </a:p>
          </p:txBody>
        </p:sp>
        <p:sp>
          <p:nvSpPr>
            <p:cNvPr id="17" name="Rectangle 15"/>
            <p:cNvSpPr>
              <a:spLocks noChangeArrowheads="1"/>
            </p:cNvSpPr>
            <p:nvPr/>
          </p:nvSpPr>
          <p:spPr bwMode="auto">
            <a:xfrm>
              <a:off x="2017" y="2449"/>
              <a:ext cx="2455" cy="548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lIns="68760" tIns="0" rIns="68760" bIns="0"/>
            <a:lstStyle/>
            <a:p>
              <a:pPr>
                <a:lnSpc>
                  <a:spcPct val="115000"/>
                </a:lnSpc>
                <a:buFont typeface="Georgia" pitchFamily="16" charset="0"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GB" sz="1600">
                  <a:solidFill>
                    <a:srgbClr val="000000"/>
                  </a:solidFill>
                  <a:latin typeface="Georgia" pitchFamily="16" charset="0"/>
                </a:rPr>
                <a:t>Untuk atribut interval, perbedaan antarnilai adalah sesuatu yang berarti, adanya unit pengukuran. (+,</a:t>
              </a:r>
              <a:r>
                <a:rPr lang="en-GB" sz="1600">
                  <a:solidFill>
                    <a:srgbClr val="000000"/>
                  </a:solidFill>
                  <a:latin typeface="Symbol" pitchFamily="16" charset="2"/>
                </a:rPr>
                <a:t></a:t>
              </a:r>
              <a:r>
                <a:rPr lang="en-GB" sz="1600">
                  <a:solidFill>
                    <a:srgbClr val="000000"/>
                  </a:solidFill>
                  <a:latin typeface="Georgia" pitchFamily="16" charset="0"/>
                </a:rPr>
                <a:t>)</a:t>
              </a:r>
              <a:r>
                <a:rPr lang="ar-SA" sz="1600">
                  <a:solidFill>
                    <a:srgbClr val="000000"/>
                  </a:solidFill>
                  <a:latin typeface="Georgia" pitchFamily="16" charset="0"/>
                </a:rPr>
                <a:t>‏</a:t>
              </a:r>
              <a:endParaRPr lang="en-GB" sz="1600">
                <a:solidFill>
                  <a:srgbClr val="000000"/>
                </a:solidFill>
                <a:latin typeface="Georgia" pitchFamily="16" charset="0"/>
              </a:endParaRPr>
            </a:p>
          </p:txBody>
        </p:sp>
        <p:sp>
          <p:nvSpPr>
            <p:cNvPr id="18" name="Rectangle 16"/>
            <p:cNvSpPr>
              <a:spLocks noChangeArrowheads="1"/>
            </p:cNvSpPr>
            <p:nvPr/>
          </p:nvSpPr>
          <p:spPr bwMode="auto">
            <a:xfrm>
              <a:off x="4472" y="2449"/>
              <a:ext cx="952" cy="548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lIns="68760" tIns="0" rIns="68760" bIns="0"/>
            <a:lstStyle/>
            <a:p>
              <a:pPr>
                <a:lnSpc>
                  <a:spcPct val="115000"/>
                </a:lnSpc>
                <a:buFont typeface="Georgia" pitchFamily="16" charset="0"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GB" sz="1600" dirty="0" err="1" smtClean="0">
                  <a:solidFill>
                    <a:srgbClr val="000000"/>
                  </a:solidFill>
                  <a:latin typeface="Georgia" pitchFamily="16" charset="0"/>
                </a:rPr>
                <a:t>Suhu</a:t>
              </a:r>
              <a:r>
                <a:rPr lang="en-GB" sz="1600" dirty="0" smtClean="0">
                  <a:solidFill>
                    <a:srgbClr val="000000"/>
                  </a:solidFill>
                  <a:latin typeface="Georgia" pitchFamily="16" charset="0"/>
                </a:rPr>
                <a:t> </a:t>
              </a:r>
              <a:r>
                <a:rPr lang="en-GB" sz="1600" dirty="0" err="1" smtClean="0">
                  <a:solidFill>
                    <a:srgbClr val="000000"/>
                  </a:solidFill>
                  <a:latin typeface="Georgia" pitchFamily="16" charset="0"/>
                </a:rPr>
                <a:t>dalam</a:t>
              </a:r>
              <a:r>
                <a:rPr lang="en-GB" sz="1600" dirty="0" smtClean="0">
                  <a:solidFill>
                    <a:srgbClr val="000000"/>
                  </a:solidFill>
                  <a:latin typeface="Georgia" pitchFamily="16" charset="0"/>
                </a:rPr>
                <a:t> </a:t>
              </a:r>
              <a:r>
                <a:rPr lang="en-GB" sz="1600" dirty="0" err="1" smtClean="0">
                  <a:solidFill>
                    <a:srgbClr val="000000"/>
                  </a:solidFill>
                  <a:latin typeface="Georgia" pitchFamily="16" charset="0"/>
                </a:rPr>
                <a:t>Celcius</a:t>
              </a:r>
              <a:endParaRPr lang="en-GB" sz="1600" dirty="0">
                <a:solidFill>
                  <a:srgbClr val="000000"/>
                </a:solidFill>
                <a:latin typeface="Georgia" pitchFamily="16" charset="0"/>
              </a:endParaRPr>
            </a:p>
          </p:txBody>
        </p:sp>
        <p:sp>
          <p:nvSpPr>
            <p:cNvPr id="19" name="Rectangle 17"/>
            <p:cNvSpPr>
              <a:spLocks noChangeArrowheads="1"/>
            </p:cNvSpPr>
            <p:nvPr/>
          </p:nvSpPr>
          <p:spPr bwMode="auto">
            <a:xfrm>
              <a:off x="1197" y="2997"/>
              <a:ext cx="820" cy="88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lIns="68760" tIns="0" rIns="68760" bIns="0"/>
            <a:lstStyle/>
            <a:p>
              <a:pPr>
                <a:lnSpc>
                  <a:spcPct val="115000"/>
                </a:lnSpc>
                <a:buFont typeface="Georgia" pitchFamily="16" charset="0"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GB" sz="1600">
                  <a:solidFill>
                    <a:srgbClr val="000000"/>
                  </a:solidFill>
                  <a:latin typeface="Georgia" pitchFamily="16" charset="0"/>
                </a:rPr>
                <a:t>Ratio</a:t>
              </a:r>
            </a:p>
          </p:txBody>
        </p:sp>
        <p:sp>
          <p:nvSpPr>
            <p:cNvPr id="20" name="Rectangle 18"/>
            <p:cNvSpPr>
              <a:spLocks noChangeArrowheads="1"/>
            </p:cNvSpPr>
            <p:nvPr/>
          </p:nvSpPr>
          <p:spPr bwMode="auto">
            <a:xfrm>
              <a:off x="2017" y="2997"/>
              <a:ext cx="2455" cy="88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lIns="68760" tIns="0" rIns="68760" bIns="0"/>
            <a:lstStyle/>
            <a:p>
              <a:pPr>
                <a:lnSpc>
                  <a:spcPct val="115000"/>
                </a:lnSpc>
                <a:buFont typeface="Georgia" pitchFamily="16" charset="0"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GB" sz="1600">
                  <a:solidFill>
                    <a:srgbClr val="000000"/>
                  </a:solidFill>
                  <a:latin typeface="Georgia" pitchFamily="16" charset="0"/>
                </a:rPr>
                <a:t>Untuk variabel rasio, perbedaan dan rasio merupakan hal yang berarti.  (*, /)</a:t>
              </a:r>
              <a:r>
                <a:rPr lang="ar-SA" sz="1600">
                  <a:solidFill>
                    <a:srgbClr val="000000"/>
                  </a:solidFill>
                  <a:latin typeface="Georgia" pitchFamily="16" charset="0"/>
                </a:rPr>
                <a:t>‏</a:t>
              </a:r>
              <a:endParaRPr lang="en-GB" sz="1600">
                <a:solidFill>
                  <a:srgbClr val="000000"/>
                </a:solidFill>
                <a:latin typeface="Georgia" pitchFamily="16" charset="0"/>
              </a:endParaRPr>
            </a:p>
          </p:txBody>
        </p:sp>
        <p:sp>
          <p:nvSpPr>
            <p:cNvPr id="21" name="Rectangle 19"/>
            <p:cNvSpPr>
              <a:spLocks noChangeArrowheads="1"/>
            </p:cNvSpPr>
            <p:nvPr/>
          </p:nvSpPr>
          <p:spPr bwMode="auto">
            <a:xfrm>
              <a:off x="4472" y="2997"/>
              <a:ext cx="952" cy="88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lIns="68760" tIns="0" rIns="68760" bIns="0"/>
            <a:lstStyle/>
            <a:p>
              <a:pPr>
                <a:lnSpc>
                  <a:spcPct val="115000"/>
                </a:lnSpc>
                <a:buFont typeface="Georgia" pitchFamily="16" charset="0"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GB" sz="1600" dirty="0" err="1" smtClean="0">
                  <a:solidFill>
                    <a:srgbClr val="000000"/>
                  </a:solidFill>
                  <a:latin typeface="Georgia" pitchFamily="16" charset="0"/>
                </a:rPr>
                <a:t>umur</a:t>
              </a:r>
              <a:r>
                <a:rPr lang="en-GB" sz="1600" dirty="0">
                  <a:solidFill>
                    <a:srgbClr val="000000"/>
                  </a:solidFill>
                  <a:latin typeface="Georgia" pitchFamily="16" charset="0"/>
                </a:rPr>
                <a:t>, </a:t>
              </a:r>
              <a:r>
                <a:rPr lang="en-GB" sz="1600" dirty="0" err="1">
                  <a:solidFill>
                    <a:srgbClr val="000000"/>
                  </a:solidFill>
                  <a:latin typeface="Georgia" pitchFamily="16" charset="0"/>
                </a:rPr>
                <a:t>panjang</a:t>
              </a:r>
              <a:r>
                <a:rPr lang="en-GB" sz="1600" dirty="0">
                  <a:solidFill>
                    <a:srgbClr val="000000"/>
                  </a:solidFill>
                  <a:latin typeface="Georgia" pitchFamily="16" charset="0"/>
                </a:rPr>
                <a:t>, </a:t>
              </a:r>
              <a:r>
                <a:rPr lang="en-GB" sz="1600" dirty="0" err="1" smtClean="0">
                  <a:solidFill>
                    <a:srgbClr val="000000"/>
                  </a:solidFill>
                  <a:latin typeface="Georgia" pitchFamily="16" charset="0"/>
                </a:rPr>
                <a:t>tinggi</a:t>
              </a:r>
              <a:endParaRPr lang="en-GB" sz="1600" dirty="0">
                <a:solidFill>
                  <a:srgbClr val="000000"/>
                </a:solidFill>
                <a:latin typeface="Georgia" pitchFamily="16" charset="0"/>
              </a:endParaRPr>
            </a:p>
          </p:txBody>
        </p:sp>
        <p:sp>
          <p:nvSpPr>
            <p:cNvPr id="22" name="Line 20"/>
            <p:cNvSpPr>
              <a:spLocks noChangeShapeType="1"/>
            </p:cNvSpPr>
            <p:nvPr/>
          </p:nvSpPr>
          <p:spPr bwMode="auto">
            <a:xfrm>
              <a:off x="1197" y="945"/>
              <a:ext cx="1" cy="2935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" name="Line 21"/>
            <p:cNvSpPr>
              <a:spLocks noChangeShapeType="1"/>
            </p:cNvSpPr>
            <p:nvPr/>
          </p:nvSpPr>
          <p:spPr bwMode="auto">
            <a:xfrm>
              <a:off x="2017" y="768"/>
              <a:ext cx="1" cy="3112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" name="Line 22"/>
            <p:cNvSpPr>
              <a:spLocks noChangeShapeType="1"/>
            </p:cNvSpPr>
            <p:nvPr/>
          </p:nvSpPr>
          <p:spPr bwMode="auto">
            <a:xfrm>
              <a:off x="4472" y="768"/>
              <a:ext cx="1" cy="3112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5" name="Line 23"/>
            <p:cNvSpPr>
              <a:spLocks noChangeShapeType="1"/>
            </p:cNvSpPr>
            <p:nvPr/>
          </p:nvSpPr>
          <p:spPr bwMode="auto">
            <a:xfrm>
              <a:off x="288" y="945"/>
              <a:ext cx="5136" cy="1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6" name="Line 24"/>
            <p:cNvSpPr>
              <a:spLocks noChangeShapeType="1"/>
            </p:cNvSpPr>
            <p:nvPr/>
          </p:nvSpPr>
          <p:spPr bwMode="auto">
            <a:xfrm>
              <a:off x="1197" y="1902"/>
              <a:ext cx="4227" cy="1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7" name="Line 25"/>
            <p:cNvSpPr>
              <a:spLocks noChangeShapeType="1"/>
            </p:cNvSpPr>
            <p:nvPr/>
          </p:nvSpPr>
          <p:spPr bwMode="auto">
            <a:xfrm>
              <a:off x="288" y="2449"/>
              <a:ext cx="5136" cy="1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" name="Line 26"/>
            <p:cNvSpPr>
              <a:spLocks noChangeShapeType="1"/>
            </p:cNvSpPr>
            <p:nvPr/>
          </p:nvSpPr>
          <p:spPr bwMode="auto">
            <a:xfrm>
              <a:off x="1197" y="2997"/>
              <a:ext cx="4227" cy="1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9" name="Line 27"/>
            <p:cNvSpPr>
              <a:spLocks noChangeShapeType="1"/>
            </p:cNvSpPr>
            <p:nvPr/>
          </p:nvSpPr>
          <p:spPr bwMode="auto">
            <a:xfrm>
              <a:off x="288" y="768"/>
              <a:ext cx="1" cy="3112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" name="Line 28"/>
            <p:cNvSpPr>
              <a:spLocks noChangeShapeType="1"/>
            </p:cNvSpPr>
            <p:nvPr/>
          </p:nvSpPr>
          <p:spPr bwMode="auto">
            <a:xfrm>
              <a:off x="5424" y="768"/>
              <a:ext cx="1" cy="3112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" name="Line 29"/>
            <p:cNvSpPr>
              <a:spLocks noChangeShapeType="1"/>
            </p:cNvSpPr>
            <p:nvPr/>
          </p:nvSpPr>
          <p:spPr bwMode="auto">
            <a:xfrm>
              <a:off x="288" y="768"/>
              <a:ext cx="5136" cy="1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2" name="Line 30"/>
            <p:cNvSpPr>
              <a:spLocks noChangeShapeType="1"/>
            </p:cNvSpPr>
            <p:nvPr/>
          </p:nvSpPr>
          <p:spPr bwMode="auto">
            <a:xfrm>
              <a:off x="288" y="3880"/>
              <a:ext cx="5136" cy="1"/>
            </a:xfrm>
            <a:prstGeom prst="line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err="1" smtClean="0"/>
              <a:t>Tipe</a:t>
            </a:r>
            <a:r>
              <a:rPr lang="en-US" sz="3600" dirty="0" smtClean="0"/>
              <a:t> </a:t>
            </a:r>
            <a:r>
              <a:rPr lang="en-US" sz="3600" dirty="0" err="1" smtClean="0"/>
              <a:t>atribut</a:t>
            </a:r>
            <a:r>
              <a:rPr lang="en-US" sz="3600" dirty="0" smtClean="0"/>
              <a:t> </a:t>
            </a:r>
            <a:r>
              <a:rPr lang="en-US" sz="3600" dirty="0" err="1" smtClean="0"/>
              <a:t>berdasarkan</a:t>
            </a:r>
            <a:r>
              <a:rPr lang="en-US" sz="3600" dirty="0" smtClean="0"/>
              <a:t> </a:t>
            </a:r>
            <a:r>
              <a:rPr lang="en-US" sz="3600" dirty="0" err="1" smtClean="0"/>
              <a:t>angka</a:t>
            </a:r>
            <a:r>
              <a:rPr lang="en-US" sz="3600" dirty="0" smtClean="0"/>
              <a:t> </a:t>
            </a:r>
            <a:r>
              <a:rPr lang="en-US" sz="3600" dirty="0" err="1" smtClean="0"/>
              <a:t>nilainya</a:t>
            </a:r>
            <a:endParaRPr lang="en-US" sz="36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</p:nvPr>
        </p:nvGraphicFramePr>
        <p:xfrm>
          <a:off x="304800" y="1600200"/>
          <a:ext cx="8461375" cy="5029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b="1" dirty="0" err="1" smtClean="0">
                <a:solidFill>
                  <a:srgbClr val="676A55"/>
                </a:solidFill>
                <a:latin typeface="Calibri" pitchFamily="32" charset="0"/>
              </a:rPr>
              <a:t>Tipe</a:t>
            </a:r>
            <a:r>
              <a:rPr lang="en-GB" b="1" dirty="0" smtClean="0">
                <a:solidFill>
                  <a:srgbClr val="676A55"/>
                </a:solidFill>
                <a:latin typeface="Calibri" pitchFamily="32" charset="0"/>
              </a:rPr>
              <a:t> </a:t>
            </a:r>
            <a:r>
              <a:rPr lang="en-GB" b="1" dirty="0" err="1" smtClean="0">
                <a:solidFill>
                  <a:srgbClr val="676A55"/>
                </a:solidFill>
                <a:latin typeface="Calibri" pitchFamily="32" charset="0"/>
              </a:rPr>
              <a:t>dari</a:t>
            </a:r>
            <a:r>
              <a:rPr lang="en-GB" b="1" dirty="0" smtClean="0">
                <a:solidFill>
                  <a:srgbClr val="676A55"/>
                </a:solidFill>
                <a:latin typeface="Calibri" pitchFamily="32" charset="0"/>
              </a:rPr>
              <a:t> Set Data</a:t>
            </a:r>
            <a:endParaRPr lang="en-US" dirty="0"/>
          </a:p>
        </p:txBody>
      </p:sp>
      <p:sp>
        <p:nvSpPr>
          <p:cNvPr id="4" name="Text Box 2"/>
          <p:cNvSpPr txBox="1">
            <a:spLocks noGrp="1" noChangeArrowheads="1"/>
          </p:cNvSpPr>
          <p:nvPr>
            <p:ph sz="quarter" idx="1"/>
          </p:nvPr>
        </p:nvSpPr>
        <p:spPr bwMode="auto">
          <a:xfrm>
            <a:off x="612648" y="1600200"/>
            <a:ext cx="8153400" cy="4953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>
            <a:normAutofit fontScale="92500" lnSpcReduction="20000"/>
          </a:bodyPr>
          <a:lstStyle/>
          <a:p>
            <a:pPr marL="284163" indent="-284163">
              <a:lnSpc>
                <a:spcPct val="95000"/>
              </a:lnSpc>
              <a:spcBef>
                <a:spcPts val="700"/>
              </a:spcBef>
              <a:buClr>
                <a:srgbClr val="72A376"/>
              </a:buClr>
              <a:buSzPct val="76000"/>
              <a:buFont typeface="Wingdings 3" pitchFamily="16" charset="2"/>
              <a:buChar char=""/>
              <a:tabLst>
                <a:tab pos="923925" algn="l"/>
                <a:tab pos="1838325" algn="l"/>
                <a:tab pos="2752725" algn="l"/>
                <a:tab pos="3667125" algn="l"/>
                <a:tab pos="4581525" algn="l"/>
                <a:tab pos="5495925" algn="l"/>
                <a:tab pos="6410325" algn="l"/>
                <a:tab pos="7324725" algn="l"/>
                <a:tab pos="8239125" algn="l"/>
                <a:tab pos="9153525" algn="l"/>
                <a:tab pos="10067925" algn="l"/>
              </a:tabLst>
            </a:pPr>
            <a:r>
              <a:rPr lang="en-GB" sz="2800" dirty="0" smtClean="0">
                <a:latin typeface="Calibri" pitchFamily="32" charset="0"/>
                <a:cs typeface="Times New Roman" pitchFamily="16" charset="0"/>
              </a:rPr>
              <a:t>Data </a:t>
            </a:r>
            <a:r>
              <a:rPr lang="en-GB" sz="2800" dirty="0" err="1" smtClean="0">
                <a:latin typeface="Calibri" pitchFamily="32" charset="0"/>
                <a:cs typeface="Times New Roman" pitchFamily="16" charset="0"/>
              </a:rPr>
              <a:t>Rekord</a:t>
            </a:r>
            <a:endParaRPr lang="en-GB" sz="2800" dirty="0">
              <a:latin typeface="Calibri" pitchFamily="32" charset="0"/>
              <a:cs typeface="Times New Roman" pitchFamily="16" charset="0"/>
            </a:endParaRPr>
          </a:p>
          <a:p>
            <a:pPr marL="546100" lvl="1" indent="-273050">
              <a:lnSpc>
                <a:spcPct val="95000"/>
              </a:lnSpc>
              <a:spcBef>
                <a:spcPts val="450"/>
              </a:spcBef>
              <a:buClr>
                <a:srgbClr val="B0CCB0"/>
              </a:buClr>
              <a:buSzPct val="76000"/>
              <a:buFont typeface="Wingdings 3" pitchFamily="16" charset="2"/>
              <a:buChar char=""/>
              <a:tabLst>
                <a:tab pos="923925" algn="l"/>
                <a:tab pos="1838325" algn="l"/>
                <a:tab pos="2752725" algn="l"/>
                <a:tab pos="3667125" algn="l"/>
                <a:tab pos="4581525" algn="l"/>
                <a:tab pos="5495925" algn="l"/>
                <a:tab pos="6410325" algn="l"/>
                <a:tab pos="7324725" algn="l"/>
                <a:tab pos="8239125" algn="l"/>
                <a:tab pos="9153525" algn="l"/>
                <a:tab pos="10067925" algn="l"/>
              </a:tabLst>
            </a:pPr>
            <a:r>
              <a:rPr lang="en-GB" dirty="0">
                <a:latin typeface="Calibri" pitchFamily="32" charset="0"/>
                <a:cs typeface="Times New Roman" pitchFamily="16" charset="0"/>
              </a:rPr>
              <a:t>Data Matrix</a:t>
            </a:r>
          </a:p>
          <a:p>
            <a:pPr marL="546100" lvl="1" indent="-273050">
              <a:lnSpc>
                <a:spcPct val="95000"/>
              </a:lnSpc>
              <a:spcBef>
                <a:spcPts val="450"/>
              </a:spcBef>
              <a:buClr>
                <a:srgbClr val="B0CCB0"/>
              </a:buClr>
              <a:buSzPct val="76000"/>
              <a:buFont typeface="Wingdings 3" pitchFamily="16" charset="2"/>
              <a:buChar char=""/>
              <a:tabLst>
                <a:tab pos="923925" algn="l"/>
                <a:tab pos="1838325" algn="l"/>
                <a:tab pos="2752725" algn="l"/>
                <a:tab pos="3667125" algn="l"/>
                <a:tab pos="4581525" algn="l"/>
                <a:tab pos="5495925" algn="l"/>
                <a:tab pos="6410325" algn="l"/>
                <a:tab pos="7324725" algn="l"/>
                <a:tab pos="8239125" algn="l"/>
                <a:tab pos="9153525" algn="l"/>
                <a:tab pos="10067925" algn="l"/>
              </a:tabLst>
            </a:pPr>
            <a:r>
              <a:rPr lang="en-GB" dirty="0" smtClean="0">
                <a:latin typeface="Calibri" pitchFamily="32" charset="0"/>
                <a:cs typeface="Times New Roman" pitchFamily="16" charset="0"/>
              </a:rPr>
              <a:t>Data </a:t>
            </a:r>
            <a:r>
              <a:rPr lang="en-GB" dirty="0" err="1" smtClean="0">
                <a:latin typeface="Calibri" pitchFamily="32" charset="0"/>
                <a:cs typeface="Times New Roman" pitchFamily="16" charset="0"/>
              </a:rPr>
              <a:t>Dokumen</a:t>
            </a:r>
            <a:endParaRPr lang="en-GB" dirty="0">
              <a:latin typeface="Calibri" pitchFamily="32" charset="0"/>
              <a:cs typeface="Times New Roman" pitchFamily="16" charset="0"/>
            </a:endParaRPr>
          </a:p>
          <a:p>
            <a:pPr marL="546100" lvl="1" indent="-273050">
              <a:lnSpc>
                <a:spcPct val="95000"/>
              </a:lnSpc>
              <a:spcBef>
                <a:spcPts val="450"/>
              </a:spcBef>
              <a:buClr>
                <a:srgbClr val="B0CCB0"/>
              </a:buClr>
              <a:buSzPct val="76000"/>
              <a:buFont typeface="Wingdings 3" pitchFamily="16" charset="2"/>
              <a:buChar char=""/>
              <a:tabLst>
                <a:tab pos="923925" algn="l"/>
                <a:tab pos="1838325" algn="l"/>
                <a:tab pos="2752725" algn="l"/>
                <a:tab pos="3667125" algn="l"/>
                <a:tab pos="4581525" algn="l"/>
                <a:tab pos="5495925" algn="l"/>
                <a:tab pos="6410325" algn="l"/>
                <a:tab pos="7324725" algn="l"/>
                <a:tab pos="8239125" algn="l"/>
                <a:tab pos="9153525" algn="l"/>
                <a:tab pos="10067925" algn="l"/>
              </a:tabLst>
            </a:pPr>
            <a:r>
              <a:rPr lang="en-GB" dirty="0" smtClean="0">
                <a:latin typeface="Calibri" pitchFamily="32" charset="0"/>
                <a:cs typeface="Times New Roman" pitchFamily="16" charset="0"/>
              </a:rPr>
              <a:t>Data </a:t>
            </a:r>
            <a:r>
              <a:rPr lang="en-GB" dirty="0" err="1" smtClean="0">
                <a:latin typeface="Calibri" pitchFamily="32" charset="0"/>
                <a:cs typeface="Times New Roman" pitchFamily="16" charset="0"/>
              </a:rPr>
              <a:t>Transaksi</a:t>
            </a:r>
            <a:endParaRPr lang="en-GB" dirty="0" smtClean="0">
              <a:latin typeface="Calibri" pitchFamily="32" charset="0"/>
              <a:cs typeface="Times New Roman" pitchFamily="16" charset="0"/>
            </a:endParaRPr>
          </a:p>
          <a:p>
            <a:pPr marL="546100" lvl="1" indent="-273050">
              <a:lnSpc>
                <a:spcPct val="95000"/>
              </a:lnSpc>
              <a:spcBef>
                <a:spcPts val="450"/>
              </a:spcBef>
              <a:buClr>
                <a:srgbClr val="B0CCB0"/>
              </a:buClr>
              <a:buSzPct val="76000"/>
              <a:buNone/>
              <a:tabLst>
                <a:tab pos="923925" algn="l"/>
                <a:tab pos="1838325" algn="l"/>
                <a:tab pos="2752725" algn="l"/>
                <a:tab pos="3667125" algn="l"/>
                <a:tab pos="4581525" algn="l"/>
                <a:tab pos="5495925" algn="l"/>
                <a:tab pos="6410325" algn="l"/>
                <a:tab pos="7324725" algn="l"/>
                <a:tab pos="8239125" algn="l"/>
                <a:tab pos="9153525" algn="l"/>
                <a:tab pos="10067925" algn="l"/>
              </a:tabLst>
            </a:pPr>
            <a:endParaRPr lang="en-GB" dirty="0">
              <a:latin typeface="Calibri" pitchFamily="32" charset="0"/>
              <a:cs typeface="Times New Roman" pitchFamily="16" charset="0"/>
            </a:endParaRPr>
          </a:p>
          <a:p>
            <a:pPr marL="284163" indent="-284163">
              <a:lnSpc>
                <a:spcPct val="95000"/>
              </a:lnSpc>
              <a:spcBef>
                <a:spcPts val="700"/>
              </a:spcBef>
              <a:buClr>
                <a:srgbClr val="72A376"/>
              </a:buClr>
              <a:buSzPct val="76000"/>
              <a:buFont typeface="Wingdings 3" pitchFamily="16" charset="2"/>
              <a:buChar char=""/>
              <a:tabLst>
                <a:tab pos="923925" algn="l"/>
                <a:tab pos="1838325" algn="l"/>
                <a:tab pos="2752725" algn="l"/>
                <a:tab pos="3667125" algn="l"/>
                <a:tab pos="4581525" algn="l"/>
                <a:tab pos="5495925" algn="l"/>
                <a:tab pos="6410325" algn="l"/>
                <a:tab pos="7324725" algn="l"/>
                <a:tab pos="8239125" algn="l"/>
                <a:tab pos="9153525" algn="l"/>
                <a:tab pos="10067925" algn="l"/>
              </a:tabLst>
            </a:pPr>
            <a:r>
              <a:rPr lang="en-GB" sz="2800" dirty="0" smtClean="0">
                <a:latin typeface="Calibri" pitchFamily="32" charset="0"/>
                <a:cs typeface="Times New Roman" pitchFamily="16" charset="0"/>
              </a:rPr>
              <a:t>Data </a:t>
            </a:r>
            <a:r>
              <a:rPr lang="en-GB" sz="2800" dirty="0" err="1" smtClean="0">
                <a:latin typeface="Calibri" pitchFamily="32" charset="0"/>
                <a:cs typeface="Times New Roman" pitchFamily="16" charset="0"/>
              </a:rPr>
              <a:t>Grafik</a:t>
            </a:r>
            <a:endParaRPr lang="en-GB" sz="2800" dirty="0">
              <a:latin typeface="Calibri" pitchFamily="32" charset="0"/>
              <a:cs typeface="Times New Roman" pitchFamily="16" charset="0"/>
            </a:endParaRPr>
          </a:p>
          <a:p>
            <a:pPr marL="546100" lvl="1" indent="-273050">
              <a:lnSpc>
                <a:spcPct val="95000"/>
              </a:lnSpc>
              <a:spcBef>
                <a:spcPts val="450"/>
              </a:spcBef>
              <a:buClr>
                <a:srgbClr val="B0CCB0"/>
              </a:buClr>
              <a:buSzPct val="76000"/>
              <a:buFont typeface="Wingdings 3" pitchFamily="16" charset="2"/>
              <a:buChar char=""/>
              <a:tabLst>
                <a:tab pos="923925" algn="l"/>
                <a:tab pos="1838325" algn="l"/>
                <a:tab pos="2752725" algn="l"/>
                <a:tab pos="3667125" algn="l"/>
                <a:tab pos="4581525" algn="l"/>
                <a:tab pos="5495925" algn="l"/>
                <a:tab pos="6410325" algn="l"/>
                <a:tab pos="7324725" algn="l"/>
                <a:tab pos="8239125" algn="l"/>
                <a:tab pos="9153525" algn="l"/>
                <a:tab pos="10067925" algn="l"/>
              </a:tabLst>
            </a:pPr>
            <a:r>
              <a:rPr lang="en-GB" dirty="0">
                <a:latin typeface="Calibri" pitchFamily="32" charset="0"/>
                <a:cs typeface="Times New Roman" pitchFamily="16" charset="0"/>
              </a:rPr>
              <a:t>World Wide Web</a:t>
            </a:r>
          </a:p>
          <a:p>
            <a:pPr marL="546100" lvl="1" indent="-273050">
              <a:lnSpc>
                <a:spcPct val="95000"/>
              </a:lnSpc>
              <a:spcBef>
                <a:spcPts val="450"/>
              </a:spcBef>
              <a:buClr>
                <a:srgbClr val="B0CCB0"/>
              </a:buClr>
              <a:buSzPct val="76000"/>
              <a:buFont typeface="Wingdings 3" pitchFamily="16" charset="2"/>
              <a:buChar char=""/>
              <a:tabLst>
                <a:tab pos="923925" algn="l"/>
                <a:tab pos="1838325" algn="l"/>
                <a:tab pos="2752725" algn="l"/>
                <a:tab pos="3667125" algn="l"/>
                <a:tab pos="4581525" algn="l"/>
                <a:tab pos="5495925" algn="l"/>
                <a:tab pos="6410325" algn="l"/>
                <a:tab pos="7324725" algn="l"/>
                <a:tab pos="8239125" algn="l"/>
                <a:tab pos="9153525" algn="l"/>
                <a:tab pos="10067925" algn="l"/>
              </a:tabLst>
            </a:pPr>
            <a:r>
              <a:rPr lang="en-GB" dirty="0">
                <a:latin typeface="Calibri" pitchFamily="32" charset="0"/>
                <a:cs typeface="Times New Roman" pitchFamily="16" charset="0"/>
              </a:rPr>
              <a:t>Molecular </a:t>
            </a:r>
            <a:r>
              <a:rPr lang="en-GB" dirty="0" smtClean="0">
                <a:latin typeface="Calibri" pitchFamily="32" charset="0"/>
                <a:cs typeface="Times New Roman" pitchFamily="16" charset="0"/>
              </a:rPr>
              <a:t>Structures</a:t>
            </a:r>
          </a:p>
          <a:p>
            <a:pPr marL="546100" lvl="1" indent="-273050">
              <a:lnSpc>
                <a:spcPct val="95000"/>
              </a:lnSpc>
              <a:spcBef>
                <a:spcPts val="450"/>
              </a:spcBef>
              <a:buClr>
                <a:srgbClr val="B0CCB0"/>
              </a:buClr>
              <a:buSzPct val="76000"/>
              <a:buNone/>
              <a:tabLst>
                <a:tab pos="923925" algn="l"/>
                <a:tab pos="1838325" algn="l"/>
                <a:tab pos="2752725" algn="l"/>
                <a:tab pos="3667125" algn="l"/>
                <a:tab pos="4581525" algn="l"/>
                <a:tab pos="5495925" algn="l"/>
                <a:tab pos="6410325" algn="l"/>
                <a:tab pos="7324725" algn="l"/>
                <a:tab pos="8239125" algn="l"/>
                <a:tab pos="9153525" algn="l"/>
                <a:tab pos="10067925" algn="l"/>
              </a:tabLst>
            </a:pPr>
            <a:endParaRPr lang="en-GB" dirty="0">
              <a:latin typeface="Calibri" pitchFamily="32" charset="0"/>
              <a:cs typeface="Times New Roman" pitchFamily="16" charset="0"/>
            </a:endParaRPr>
          </a:p>
          <a:p>
            <a:pPr marL="284163" indent="-284163">
              <a:lnSpc>
                <a:spcPct val="95000"/>
              </a:lnSpc>
              <a:spcBef>
                <a:spcPts val="700"/>
              </a:spcBef>
              <a:buClr>
                <a:srgbClr val="72A376"/>
              </a:buClr>
              <a:buSzPct val="76000"/>
              <a:buFont typeface="Wingdings 3" pitchFamily="16" charset="2"/>
              <a:buChar char=""/>
              <a:tabLst>
                <a:tab pos="923925" algn="l"/>
                <a:tab pos="1838325" algn="l"/>
                <a:tab pos="2752725" algn="l"/>
                <a:tab pos="3667125" algn="l"/>
                <a:tab pos="4581525" algn="l"/>
                <a:tab pos="5495925" algn="l"/>
                <a:tab pos="6410325" algn="l"/>
                <a:tab pos="7324725" algn="l"/>
                <a:tab pos="8239125" algn="l"/>
                <a:tab pos="9153525" algn="l"/>
                <a:tab pos="10067925" algn="l"/>
              </a:tabLst>
            </a:pPr>
            <a:r>
              <a:rPr lang="en-GB" sz="2800" dirty="0" smtClean="0">
                <a:latin typeface="Calibri" pitchFamily="32" charset="0"/>
                <a:cs typeface="Times New Roman" pitchFamily="16" charset="0"/>
              </a:rPr>
              <a:t>Data </a:t>
            </a:r>
            <a:r>
              <a:rPr lang="en-GB" sz="2800" dirty="0" err="1" smtClean="0">
                <a:latin typeface="Calibri" pitchFamily="32" charset="0"/>
                <a:cs typeface="Times New Roman" pitchFamily="16" charset="0"/>
              </a:rPr>
              <a:t>Terurut</a:t>
            </a:r>
            <a:endParaRPr lang="en-GB" sz="2800" dirty="0">
              <a:latin typeface="Calibri" pitchFamily="32" charset="0"/>
              <a:cs typeface="Times New Roman" pitchFamily="16" charset="0"/>
            </a:endParaRPr>
          </a:p>
          <a:p>
            <a:pPr marL="546100" lvl="1" indent="-273050">
              <a:lnSpc>
                <a:spcPct val="95000"/>
              </a:lnSpc>
              <a:spcBef>
                <a:spcPts val="450"/>
              </a:spcBef>
              <a:buClr>
                <a:srgbClr val="B0CCB0"/>
              </a:buClr>
              <a:buSzPct val="76000"/>
              <a:buFont typeface="Wingdings 3" pitchFamily="16" charset="2"/>
              <a:buChar char=""/>
              <a:tabLst>
                <a:tab pos="923925" algn="l"/>
                <a:tab pos="1838325" algn="l"/>
                <a:tab pos="2752725" algn="l"/>
                <a:tab pos="3667125" algn="l"/>
                <a:tab pos="4581525" algn="l"/>
                <a:tab pos="5495925" algn="l"/>
                <a:tab pos="6410325" algn="l"/>
                <a:tab pos="7324725" algn="l"/>
                <a:tab pos="8239125" algn="l"/>
                <a:tab pos="9153525" algn="l"/>
                <a:tab pos="10067925" algn="l"/>
              </a:tabLst>
            </a:pPr>
            <a:r>
              <a:rPr lang="en-GB" dirty="0">
                <a:latin typeface="Calibri" pitchFamily="32" charset="0"/>
                <a:cs typeface="Times New Roman" pitchFamily="16" charset="0"/>
              </a:rPr>
              <a:t>Spatial Data</a:t>
            </a:r>
          </a:p>
          <a:p>
            <a:pPr marL="546100" lvl="1" indent="-273050">
              <a:lnSpc>
                <a:spcPct val="95000"/>
              </a:lnSpc>
              <a:spcBef>
                <a:spcPts val="450"/>
              </a:spcBef>
              <a:buClr>
                <a:srgbClr val="B0CCB0"/>
              </a:buClr>
              <a:buSzPct val="76000"/>
              <a:buFont typeface="Wingdings 3" pitchFamily="16" charset="2"/>
              <a:buChar char=""/>
              <a:tabLst>
                <a:tab pos="923925" algn="l"/>
                <a:tab pos="1838325" algn="l"/>
                <a:tab pos="2752725" algn="l"/>
                <a:tab pos="3667125" algn="l"/>
                <a:tab pos="4581525" algn="l"/>
                <a:tab pos="5495925" algn="l"/>
                <a:tab pos="6410325" algn="l"/>
                <a:tab pos="7324725" algn="l"/>
                <a:tab pos="8239125" algn="l"/>
                <a:tab pos="9153525" algn="l"/>
                <a:tab pos="10067925" algn="l"/>
              </a:tabLst>
            </a:pPr>
            <a:r>
              <a:rPr lang="en-GB" dirty="0">
                <a:latin typeface="Calibri" pitchFamily="32" charset="0"/>
                <a:cs typeface="Times New Roman" pitchFamily="16" charset="0"/>
              </a:rPr>
              <a:t>Temporal Data</a:t>
            </a:r>
          </a:p>
          <a:p>
            <a:pPr marL="546100" lvl="1" indent="-273050">
              <a:lnSpc>
                <a:spcPct val="95000"/>
              </a:lnSpc>
              <a:spcBef>
                <a:spcPts val="450"/>
              </a:spcBef>
              <a:buClr>
                <a:srgbClr val="B0CCB0"/>
              </a:buClr>
              <a:buSzPct val="76000"/>
              <a:buFont typeface="Wingdings 3" pitchFamily="16" charset="2"/>
              <a:buChar char=""/>
              <a:tabLst>
                <a:tab pos="923925" algn="l"/>
                <a:tab pos="1838325" algn="l"/>
                <a:tab pos="2752725" algn="l"/>
                <a:tab pos="3667125" algn="l"/>
                <a:tab pos="4581525" algn="l"/>
                <a:tab pos="5495925" algn="l"/>
                <a:tab pos="6410325" algn="l"/>
                <a:tab pos="7324725" algn="l"/>
                <a:tab pos="8239125" algn="l"/>
                <a:tab pos="9153525" algn="l"/>
                <a:tab pos="10067925" algn="l"/>
              </a:tabLst>
            </a:pPr>
            <a:r>
              <a:rPr lang="en-GB" dirty="0">
                <a:latin typeface="Calibri" pitchFamily="32" charset="0"/>
                <a:cs typeface="Times New Roman" pitchFamily="16" charset="0"/>
              </a:rPr>
              <a:t>Sequential Data</a:t>
            </a:r>
          </a:p>
          <a:p>
            <a:pPr marL="546100" lvl="1" indent="-273050">
              <a:lnSpc>
                <a:spcPct val="95000"/>
              </a:lnSpc>
              <a:spcBef>
                <a:spcPts val="450"/>
              </a:spcBef>
              <a:buClr>
                <a:srgbClr val="B0CCB0"/>
              </a:buClr>
              <a:buSzPct val="76000"/>
              <a:buFont typeface="Wingdings 3" pitchFamily="16" charset="2"/>
              <a:buChar char=""/>
              <a:tabLst>
                <a:tab pos="923925" algn="l"/>
                <a:tab pos="1838325" algn="l"/>
                <a:tab pos="2752725" algn="l"/>
                <a:tab pos="3667125" algn="l"/>
                <a:tab pos="4581525" algn="l"/>
                <a:tab pos="5495925" algn="l"/>
                <a:tab pos="6410325" algn="l"/>
                <a:tab pos="7324725" algn="l"/>
                <a:tab pos="8239125" algn="l"/>
                <a:tab pos="9153525" algn="l"/>
                <a:tab pos="10067925" algn="l"/>
              </a:tabLst>
            </a:pPr>
            <a:r>
              <a:rPr lang="en-GB" dirty="0">
                <a:latin typeface="Calibri" pitchFamily="32" charset="0"/>
                <a:cs typeface="Times New Roman" pitchFamily="16" charset="0"/>
              </a:rPr>
              <a:t>Genetic Sequence Data</a:t>
            </a:r>
          </a:p>
          <a:p>
            <a:pPr marL="546100" lvl="1" indent="-273050">
              <a:lnSpc>
                <a:spcPct val="95000"/>
              </a:lnSpc>
              <a:spcBef>
                <a:spcPts val="450"/>
              </a:spcBef>
              <a:buClr>
                <a:srgbClr val="B0CCB0"/>
              </a:buClr>
              <a:buSzPct val="76000"/>
              <a:tabLst>
                <a:tab pos="923925" algn="l"/>
                <a:tab pos="1838325" algn="l"/>
                <a:tab pos="2752725" algn="l"/>
                <a:tab pos="3667125" algn="l"/>
                <a:tab pos="4581525" algn="l"/>
                <a:tab pos="5495925" algn="l"/>
                <a:tab pos="6410325" algn="l"/>
                <a:tab pos="7324725" algn="l"/>
                <a:tab pos="8239125" algn="l"/>
                <a:tab pos="9153525" algn="l"/>
                <a:tab pos="10067925" algn="l"/>
              </a:tabLst>
            </a:pPr>
            <a:endParaRPr lang="en-GB" dirty="0">
              <a:latin typeface="Calibri" pitchFamily="32" charset="0"/>
              <a:cs typeface="Times New Roman" pitchFamily="16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 </a:t>
            </a:r>
            <a:r>
              <a:rPr lang="en-US" dirty="0" err="1" smtClean="0"/>
              <a:t>Rekord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81000" y="1752600"/>
            <a:ext cx="3810000" cy="4495800"/>
          </a:xfrm>
        </p:spPr>
        <p:txBody>
          <a:bodyPr/>
          <a:lstStyle/>
          <a:p>
            <a:r>
              <a:rPr lang="en-GB" sz="2800" dirty="0" smtClean="0">
                <a:solidFill>
                  <a:srgbClr val="000000"/>
                </a:solidFill>
                <a:latin typeface="Calibri" pitchFamily="32" charset="0"/>
              </a:rPr>
              <a:t>Data yang </a:t>
            </a:r>
            <a:r>
              <a:rPr lang="en-GB" sz="2800" dirty="0" err="1" smtClean="0">
                <a:solidFill>
                  <a:srgbClr val="000000"/>
                </a:solidFill>
                <a:latin typeface="Calibri" pitchFamily="32" charset="0"/>
              </a:rPr>
              <a:t>terdiri</a:t>
            </a:r>
            <a:r>
              <a:rPr lang="en-GB" sz="2800" dirty="0" smtClean="0">
                <a:solidFill>
                  <a:srgbClr val="000000"/>
                </a:solidFill>
                <a:latin typeface="Calibri" pitchFamily="32" charset="0"/>
              </a:rPr>
              <a:t> </a:t>
            </a:r>
            <a:r>
              <a:rPr lang="en-GB" sz="2800" dirty="0" err="1" smtClean="0">
                <a:solidFill>
                  <a:srgbClr val="000000"/>
                </a:solidFill>
                <a:latin typeface="Calibri" pitchFamily="32" charset="0"/>
              </a:rPr>
              <a:t>dari</a:t>
            </a:r>
            <a:r>
              <a:rPr lang="en-GB" sz="2800" dirty="0" smtClean="0">
                <a:solidFill>
                  <a:srgbClr val="000000"/>
                </a:solidFill>
                <a:latin typeface="Calibri" pitchFamily="32" charset="0"/>
              </a:rPr>
              <a:t> </a:t>
            </a:r>
            <a:r>
              <a:rPr lang="en-GB" sz="2800" dirty="0" err="1" smtClean="0">
                <a:solidFill>
                  <a:srgbClr val="000000"/>
                </a:solidFill>
                <a:latin typeface="Calibri" pitchFamily="32" charset="0"/>
              </a:rPr>
              <a:t>kumpulan</a:t>
            </a:r>
            <a:r>
              <a:rPr lang="en-GB" sz="2800" dirty="0" smtClean="0">
                <a:solidFill>
                  <a:srgbClr val="000000"/>
                </a:solidFill>
                <a:latin typeface="Calibri" pitchFamily="32" charset="0"/>
              </a:rPr>
              <a:t> </a:t>
            </a:r>
            <a:r>
              <a:rPr lang="en-GB" sz="2800" dirty="0" err="1" smtClean="0">
                <a:solidFill>
                  <a:srgbClr val="000000"/>
                </a:solidFill>
                <a:latin typeface="Calibri" pitchFamily="32" charset="0"/>
              </a:rPr>
              <a:t>baris</a:t>
            </a:r>
            <a:r>
              <a:rPr lang="en-GB" sz="2800" dirty="0" smtClean="0">
                <a:solidFill>
                  <a:srgbClr val="000000"/>
                </a:solidFill>
                <a:latin typeface="Calibri" pitchFamily="32" charset="0"/>
              </a:rPr>
              <a:t> data (</a:t>
            </a:r>
            <a:r>
              <a:rPr lang="en-GB" sz="2800" i="1" dirty="0" smtClean="0">
                <a:solidFill>
                  <a:srgbClr val="000000"/>
                </a:solidFill>
                <a:latin typeface="Calibri" pitchFamily="32" charset="0"/>
              </a:rPr>
              <a:t>records / entries / objects), </a:t>
            </a:r>
            <a:r>
              <a:rPr lang="en-GB" sz="2800" dirty="0" err="1" smtClean="0">
                <a:solidFill>
                  <a:srgbClr val="000000"/>
                </a:solidFill>
                <a:latin typeface="Calibri" pitchFamily="32" charset="0"/>
              </a:rPr>
              <a:t>dimana</a:t>
            </a:r>
            <a:r>
              <a:rPr lang="en-GB" sz="2800" dirty="0" smtClean="0">
                <a:solidFill>
                  <a:srgbClr val="000000"/>
                </a:solidFill>
                <a:latin typeface="Calibri" pitchFamily="32" charset="0"/>
              </a:rPr>
              <a:t> </a:t>
            </a:r>
            <a:r>
              <a:rPr lang="en-GB" sz="2800" dirty="0" err="1" smtClean="0">
                <a:solidFill>
                  <a:srgbClr val="000000"/>
                </a:solidFill>
                <a:latin typeface="Calibri" pitchFamily="32" charset="0"/>
              </a:rPr>
              <a:t>setiap</a:t>
            </a:r>
            <a:r>
              <a:rPr lang="en-GB" sz="2800" dirty="0" smtClean="0">
                <a:solidFill>
                  <a:srgbClr val="000000"/>
                </a:solidFill>
                <a:latin typeface="Calibri" pitchFamily="32" charset="0"/>
              </a:rPr>
              <a:t> </a:t>
            </a:r>
            <a:r>
              <a:rPr lang="en-GB" sz="2800" dirty="0" err="1" smtClean="0">
                <a:solidFill>
                  <a:srgbClr val="000000"/>
                </a:solidFill>
                <a:latin typeface="Calibri" pitchFamily="32" charset="0"/>
              </a:rPr>
              <a:t>barisnya</a:t>
            </a:r>
            <a:r>
              <a:rPr lang="en-GB" sz="2800" dirty="0" smtClean="0">
                <a:solidFill>
                  <a:srgbClr val="000000"/>
                </a:solidFill>
                <a:latin typeface="Calibri" pitchFamily="32" charset="0"/>
              </a:rPr>
              <a:t> </a:t>
            </a:r>
            <a:r>
              <a:rPr lang="en-GB" sz="2800" dirty="0" err="1" smtClean="0">
                <a:solidFill>
                  <a:srgbClr val="000000"/>
                </a:solidFill>
                <a:latin typeface="Calibri" pitchFamily="32" charset="0"/>
              </a:rPr>
              <a:t>terdiri</a:t>
            </a:r>
            <a:r>
              <a:rPr lang="en-GB" sz="2800" dirty="0" smtClean="0">
                <a:solidFill>
                  <a:srgbClr val="000000"/>
                </a:solidFill>
                <a:latin typeface="Calibri" pitchFamily="32" charset="0"/>
              </a:rPr>
              <a:t> </a:t>
            </a:r>
            <a:r>
              <a:rPr lang="en-GB" sz="2800" dirty="0" err="1" smtClean="0">
                <a:solidFill>
                  <a:srgbClr val="000000"/>
                </a:solidFill>
                <a:latin typeface="Calibri" pitchFamily="32" charset="0"/>
              </a:rPr>
              <a:t>dari</a:t>
            </a:r>
            <a:r>
              <a:rPr lang="en-GB" sz="2800" dirty="0" smtClean="0">
                <a:solidFill>
                  <a:srgbClr val="000000"/>
                </a:solidFill>
                <a:latin typeface="Calibri" pitchFamily="32" charset="0"/>
              </a:rPr>
              <a:t> </a:t>
            </a:r>
            <a:r>
              <a:rPr lang="en-GB" sz="2800" dirty="0" err="1" smtClean="0">
                <a:solidFill>
                  <a:srgbClr val="000000"/>
                </a:solidFill>
                <a:latin typeface="Calibri" pitchFamily="32" charset="0"/>
              </a:rPr>
              <a:t>sejumlah</a:t>
            </a:r>
            <a:r>
              <a:rPr lang="en-GB" sz="2800" dirty="0" smtClean="0">
                <a:solidFill>
                  <a:srgbClr val="000000"/>
                </a:solidFill>
                <a:latin typeface="Calibri" pitchFamily="32" charset="0"/>
              </a:rPr>
              <a:t> </a:t>
            </a:r>
            <a:r>
              <a:rPr lang="en-GB" sz="2800" dirty="0" err="1" smtClean="0">
                <a:solidFill>
                  <a:srgbClr val="000000"/>
                </a:solidFill>
                <a:latin typeface="Calibri" pitchFamily="32" charset="0"/>
              </a:rPr>
              <a:t>atribut</a:t>
            </a:r>
            <a:r>
              <a:rPr lang="en-GB" sz="2800" dirty="0" smtClean="0">
                <a:solidFill>
                  <a:srgbClr val="000000"/>
                </a:solidFill>
                <a:latin typeface="Calibri" pitchFamily="32" charset="0"/>
              </a:rPr>
              <a:t> yang </a:t>
            </a:r>
            <a:r>
              <a:rPr lang="en-GB" sz="2800" dirty="0" err="1" smtClean="0">
                <a:solidFill>
                  <a:srgbClr val="000000"/>
                </a:solidFill>
                <a:latin typeface="Calibri" pitchFamily="32" charset="0"/>
              </a:rPr>
              <a:t>tetap</a:t>
            </a:r>
            <a:r>
              <a:rPr lang="en-GB" sz="2800" dirty="0" smtClean="0">
                <a:solidFill>
                  <a:srgbClr val="000000"/>
                </a:solidFill>
                <a:latin typeface="Calibri" pitchFamily="32" charset="0"/>
              </a:rPr>
              <a:t>.</a:t>
            </a:r>
          </a:p>
          <a:p>
            <a:pPr>
              <a:buNone/>
            </a:pPr>
            <a:endParaRPr lang="en-US" dirty="0"/>
          </a:p>
        </p:txBody>
      </p:sp>
      <p:graphicFrame>
        <p:nvGraphicFramePr>
          <p:cNvPr id="2052" name="Object 3"/>
          <p:cNvGraphicFramePr>
            <a:graphicFrameLocks noChangeAspect="1"/>
          </p:cNvGraphicFramePr>
          <p:nvPr/>
        </p:nvGraphicFramePr>
        <p:xfrm>
          <a:off x="4572000" y="1828800"/>
          <a:ext cx="4206875" cy="449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5" name="Document" r:id="rId4" imgW="5405040" imgH="5778360" progId="Word.Document.8">
                  <p:embed/>
                </p:oleObj>
              </mc:Choice>
              <mc:Fallback>
                <p:oleObj name="Document" r:id="rId4" imgW="5405040" imgH="5778360" progId="Word.Document.8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0" y="1828800"/>
                        <a:ext cx="4206875" cy="4495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 </a:t>
            </a:r>
            <a:r>
              <a:rPr lang="en-US" dirty="0" err="1" smtClean="0"/>
              <a:t>Rekord</a:t>
            </a:r>
            <a:r>
              <a:rPr lang="en-US" dirty="0" smtClean="0"/>
              <a:t> (Data </a:t>
            </a:r>
            <a:r>
              <a:rPr lang="en-US" dirty="0" err="1" smtClean="0"/>
              <a:t>transaksi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160020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Data </a:t>
            </a:r>
            <a:r>
              <a:rPr lang="en-US" sz="2800" dirty="0" err="1" smtClean="0"/>
              <a:t>transaksi</a:t>
            </a:r>
            <a:r>
              <a:rPr lang="en-US" sz="2800" dirty="0" smtClean="0"/>
              <a:t> </a:t>
            </a:r>
            <a:r>
              <a:rPr lang="en-US" sz="2800" dirty="0" err="1" smtClean="0"/>
              <a:t>merupakan</a:t>
            </a:r>
            <a:r>
              <a:rPr lang="en-US" sz="2800" dirty="0" smtClean="0"/>
              <a:t> </a:t>
            </a:r>
            <a:r>
              <a:rPr lang="en-US" sz="2800" dirty="0" err="1" smtClean="0"/>
              <a:t>tipe</a:t>
            </a:r>
            <a:r>
              <a:rPr lang="en-US" sz="2800" dirty="0" smtClean="0"/>
              <a:t> </a:t>
            </a:r>
            <a:r>
              <a:rPr lang="en-US" sz="2800" dirty="0" err="1" smtClean="0"/>
              <a:t>spesial</a:t>
            </a:r>
            <a:r>
              <a:rPr lang="en-US" sz="2800" dirty="0" smtClean="0"/>
              <a:t> </a:t>
            </a:r>
            <a:r>
              <a:rPr lang="en-US" sz="2800" dirty="0" err="1" smtClean="0"/>
              <a:t>dari</a:t>
            </a:r>
            <a:r>
              <a:rPr lang="en-US" sz="2800" dirty="0" smtClean="0"/>
              <a:t> data </a:t>
            </a:r>
            <a:r>
              <a:rPr lang="en-US" sz="2800" dirty="0" err="1" smtClean="0"/>
              <a:t>rekord</a:t>
            </a:r>
            <a:r>
              <a:rPr lang="en-US" sz="2800" dirty="0" smtClean="0"/>
              <a:t>, </a:t>
            </a:r>
            <a:r>
              <a:rPr lang="en-US" sz="2800" dirty="0" err="1" smtClean="0"/>
              <a:t>dimana</a:t>
            </a:r>
            <a:endParaRPr lang="en-US" sz="2800" dirty="0" smtClean="0"/>
          </a:p>
          <a:p>
            <a:pPr lvl="1"/>
            <a:r>
              <a:rPr lang="en-US" sz="2400" dirty="0" err="1" smtClean="0"/>
              <a:t>Setiap</a:t>
            </a:r>
            <a:r>
              <a:rPr lang="en-US" sz="2400" dirty="0" smtClean="0"/>
              <a:t> </a:t>
            </a:r>
            <a:r>
              <a:rPr lang="en-US" sz="2400" dirty="0" err="1" smtClean="0"/>
              <a:t>rekord</a:t>
            </a:r>
            <a:r>
              <a:rPr lang="en-US" sz="2400" dirty="0" smtClean="0"/>
              <a:t> (</a:t>
            </a:r>
            <a:r>
              <a:rPr lang="en-US" sz="2400" dirty="0" err="1" smtClean="0"/>
              <a:t>transaksi</a:t>
            </a:r>
            <a:r>
              <a:rPr lang="en-US" sz="2400" dirty="0" smtClean="0"/>
              <a:t>) </a:t>
            </a:r>
            <a:r>
              <a:rPr lang="en-US" sz="2400" dirty="0" err="1" smtClean="0"/>
              <a:t>mengandung</a:t>
            </a:r>
            <a:r>
              <a:rPr lang="en-US" sz="2400" dirty="0" smtClean="0"/>
              <a:t> </a:t>
            </a:r>
            <a:r>
              <a:rPr lang="en-US" sz="2400" dirty="0" err="1" smtClean="0"/>
              <a:t>sekumpulan</a:t>
            </a:r>
            <a:r>
              <a:rPr lang="en-US" sz="2400" dirty="0" smtClean="0"/>
              <a:t> item</a:t>
            </a:r>
          </a:p>
        </p:txBody>
      </p:sp>
      <p:graphicFrame>
        <p:nvGraphicFramePr>
          <p:cNvPr id="3075" name="Object 3"/>
          <p:cNvGraphicFramePr>
            <a:graphicFrameLocks noChangeAspect="1"/>
          </p:cNvGraphicFramePr>
          <p:nvPr/>
        </p:nvGraphicFramePr>
        <p:xfrm>
          <a:off x="3581400" y="3505200"/>
          <a:ext cx="5100638" cy="2667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8" name="Document" r:id="rId5" imgW="3823200" imgH="1999080" progId="Word.Document.8">
                  <p:embed/>
                </p:oleObj>
              </mc:Choice>
              <mc:Fallback>
                <p:oleObj name="Document" r:id="rId5" imgW="3823200" imgH="1999080" progId="Word.Document.8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81400" y="3505200"/>
                        <a:ext cx="5100638" cy="2667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/>
          <p:cNvSpPr/>
          <p:nvPr/>
        </p:nvSpPr>
        <p:spPr>
          <a:xfrm>
            <a:off x="304800" y="3429000"/>
            <a:ext cx="32766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/>
            <a:r>
              <a:rPr lang="en-US" sz="2000" dirty="0" err="1" smtClean="0"/>
              <a:t>Contoh</a:t>
            </a:r>
            <a:r>
              <a:rPr lang="en-US" sz="2000" dirty="0" smtClean="0"/>
              <a:t>, data </a:t>
            </a:r>
            <a:r>
              <a:rPr lang="en-US" sz="2000" dirty="0" err="1" smtClean="0"/>
              <a:t>keranjang</a:t>
            </a:r>
            <a:r>
              <a:rPr lang="en-US" sz="2000" dirty="0" smtClean="0"/>
              <a:t> </a:t>
            </a:r>
            <a:r>
              <a:rPr lang="en-US" sz="2000" dirty="0" err="1" smtClean="0"/>
              <a:t>belanja</a:t>
            </a:r>
            <a:r>
              <a:rPr lang="en-US" sz="2000" dirty="0" smtClean="0"/>
              <a:t> </a:t>
            </a:r>
            <a:r>
              <a:rPr lang="en-US" sz="2000" dirty="0" err="1" smtClean="0"/>
              <a:t>dari</a:t>
            </a:r>
            <a:r>
              <a:rPr lang="en-US" sz="2000" dirty="0" smtClean="0"/>
              <a:t> </a:t>
            </a:r>
            <a:r>
              <a:rPr lang="en-US" sz="2000" dirty="0" err="1" smtClean="0"/>
              <a:t>sebuah</a:t>
            </a:r>
            <a:r>
              <a:rPr lang="en-US" sz="2000" dirty="0" smtClean="0"/>
              <a:t> supermarket.</a:t>
            </a:r>
          </a:p>
          <a:p>
            <a:pPr marL="0" lvl="1"/>
            <a:endParaRPr lang="en-US" sz="2000" dirty="0" smtClean="0"/>
          </a:p>
          <a:p>
            <a:pPr marL="0" lvl="1"/>
            <a:r>
              <a:rPr lang="en-US" sz="2000" dirty="0" smtClean="0"/>
              <a:t>Data </a:t>
            </a:r>
            <a:r>
              <a:rPr lang="en-US" sz="2000" dirty="0" err="1" smtClean="0"/>
              <a:t>transaksinya</a:t>
            </a:r>
            <a:r>
              <a:rPr lang="en-US" sz="2000" dirty="0" smtClean="0"/>
              <a:t> </a:t>
            </a:r>
            <a:r>
              <a:rPr lang="en-US" sz="2000" dirty="0" err="1" smtClean="0"/>
              <a:t>berisi</a:t>
            </a:r>
            <a:r>
              <a:rPr lang="en-US" sz="2000" dirty="0" smtClean="0"/>
              <a:t> </a:t>
            </a:r>
            <a:r>
              <a:rPr lang="en-US" sz="2000" dirty="0" err="1" smtClean="0"/>
              <a:t>kumpulan</a:t>
            </a:r>
            <a:r>
              <a:rPr lang="en-US" sz="2000" dirty="0" smtClean="0"/>
              <a:t> item </a:t>
            </a:r>
            <a:r>
              <a:rPr lang="en-US" sz="2000" dirty="0" err="1" smtClean="0"/>
              <a:t>dan</a:t>
            </a:r>
            <a:r>
              <a:rPr lang="en-US" sz="2000" dirty="0" smtClean="0"/>
              <a:t> </a:t>
            </a:r>
            <a:r>
              <a:rPr lang="en-US" sz="2000" dirty="0" err="1" smtClean="0"/>
              <a:t>jumlah</a:t>
            </a:r>
            <a:r>
              <a:rPr lang="en-US" sz="2000" dirty="0" smtClean="0"/>
              <a:t> item </a:t>
            </a:r>
            <a:r>
              <a:rPr lang="en-US" sz="2000" dirty="0" err="1" smtClean="0"/>
              <a:t>untuk</a:t>
            </a:r>
            <a:r>
              <a:rPr lang="en-US" sz="2000" dirty="0" smtClean="0"/>
              <a:t> </a:t>
            </a:r>
            <a:r>
              <a:rPr lang="en-US" sz="2000" dirty="0" err="1" smtClean="0"/>
              <a:t>setiap</a:t>
            </a:r>
            <a:r>
              <a:rPr lang="en-US" sz="2000" dirty="0" smtClean="0"/>
              <a:t> </a:t>
            </a:r>
            <a:r>
              <a:rPr lang="en-US" sz="2000" dirty="0" err="1" smtClean="0"/>
              <a:t>transaksi</a:t>
            </a:r>
            <a:r>
              <a:rPr lang="en-US" sz="2000" dirty="0" smtClean="0"/>
              <a:t> </a:t>
            </a:r>
            <a:r>
              <a:rPr lang="en-US" sz="2000" dirty="0" err="1" smtClean="0"/>
              <a:t>bisa</a:t>
            </a:r>
            <a:r>
              <a:rPr lang="en-US" sz="2000" dirty="0" smtClean="0"/>
              <a:t> </a:t>
            </a:r>
            <a:r>
              <a:rPr lang="en-US" sz="2000" dirty="0" err="1" smtClean="0"/>
              <a:t>berbeda</a:t>
            </a:r>
            <a:r>
              <a:rPr lang="en-US" sz="2000" dirty="0" smtClean="0"/>
              <a:t> </a:t>
            </a:r>
            <a:r>
              <a:rPr lang="en-US" sz="2000" dirty="0" err="1" smtClean="0"/>
              <a:t>dengan</a:t>
            </a:r>
            <a:r>
              <a:rPr lang="en-US" sz="2000" dirty="0" smtClean="0"/>
              <a:t> </a:t>
            </a:r>
            <a:r>
              <a:rPr lang="en-US" sz="2000" dirty="0" err="1" smtClean="0"/>
              <a:t>transaksi</a:t>
            </a:r>
            <a:r>
              <a:rPr lang="en-US" sz="2000" dirty="0" smtClean="0"/>
              <a:t> </a:t>
            </a:r>
            <a:r>
              <a:rPr lang="en-US" sz="2000" dirty="0" err="1" smtClean="0"/>
              <a:t>lainnya</a:t>
            </a:r>
            <a:r>
              <a:rPr lang="en-US" sz="2000" dirty="0" smtClean="0"/>
              <a:t>.</a:t>
            </a:r>
            <a:endParaRPr lang="en-US" sz="20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Kualitas</a:t>
            </a:r>
            <a:r>
              <a:rPr lang="en-US" dirty="0" smtClean="0"/>
              <a:t> Data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5029200"/>
          </a:xfrm>
        </p:spPr>
        <p:txBody>
          <a:bodyPr>
            <a:normAutofit/>
          </a:bodyPr>
          <a:lstStyle/>
          <a:p>
            <a:r>
              <a:rPr lang="en-US" dirty="0" err="1" smtClean="0"/>
              <a:t>Apa</a:t>
            </a:r>
            <a:r>
              <a:rPr lang="en-US" dirty="0" smtClean="0"/>
              <a:t> </a:t>
            </a:r>
            <a:r>
              <a:rPr lang="en-US" dirty="0" err="1" smtClean="0"/>
              <a:t>jenis</a:t>
            </a:r>
            <a:r>
              <a:rPr lang="en-US" dirty="0" smtClean="0"/>
              <a:t> </a:t>
            </a:r>
            <a:r>
              <a:rPr lang="en-US" dirty="0" err="1" smtClean="0"/>
              <a:t>masalah</a:t>
            </a:r>
            <a:r>
              <a:rPr lang="en-US" dirty="0" smtClean="0"/>
              <a:t> </a:t>
            </a:r>
            <a:r>
              <a:rPr lang="en-US" dirty="0" err="1" smtClean="0"/>
              <a:t>dari</a:t>
            </a:r>
            <a:r>
              <a:rPr lang="en-US" dirty="0" smtClean="0"/>
              <a:t> </a:t>
            </a:r>
            <a:r>
              <a:rPr lang="en-US" dirty="0" err="1" smtClean="0"/>
              <a:t>kualitas</a:t>
            </a:r>
            <a:r>
              <a:rPr lang="en-US" dirty="0" smtClean="0"/>
              <a:t> data?</a:t>
            </a:r>
          </a:p>
          <a:p>
            <a:r>
              <a:rPr lang="en-US" dirty="0" err="1" smtClean="0"/>
              <a:t>Bagaimana</a:t>
            </a:r>
            <a:r>
              <a:rPr lang="en-US" dirty="0" smtClean="0"/>
              <a:t> </a:t>
            </a:r>
            <a:r>
              <a:rPr lang="en-US" dirty="0" err="1" smtClean="0"/>
              <a:t>kita</a:t>
            </a:r>
            <a:r>
              <a:rPr lang="en-US" dirty="0" smtClean="0"/>
              <a:t> </a:t>
            </a:r>
            <a:r>
              <a:rPr lang="en-US" dirty="0" err="1" smtClean="0"/>
              <a:t>dapat</a:t>
            </a:r>
            <a:r>
              <a:rPr lang="en-US" dirty="0" smtClean="0"/>
              <a:t> </a:t>
            </a:r>
            <a:r>
              <a:rPr lang="en-US" dirty="0" err="1" smtClean="0"/>
              <a:t>mendeteksi</a:t>
            </a:r>
            <a:r>
              <a:rPr lang="en-US" dirty="0" smtClean="0"/>
              <a:t> </a:t>
            </a:r>
            <a:r>
              <a:rPr lang="en-US" dirty="0" err="1" smtClean="0"/>
              <a:t>masalah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data?</a:t>
            </a:r>
          </a:p>
          <a:p>
            <a:r>
              <a:rPr lang="en-US" dirty="0" err="1" smtClean="0"/>
              <a:t>Apa</a:t>
            </a:r>
            <a:r>
              <a:rPr lang="en-US" dirty="0" smtClean="0"/>
              <a:t> yang </a:t>
            </a:r>
            <a:r>
              <a:rPr lang="en-US" dirty="0" err="1" smtClean="0"/>
              <a:t>dapat</a:t>
            </a:r>
            <a:r>
              <a:rPr lang="en-US" dirty="0" smtClean="0"/>
              <a:t> </a:t>
            </a:r>
            <a:r>
              <a:rPr lang="en-US" dirty="0" err="1" smtClean="0"/>
              <a:t>kita</a:t>
            </a:r>
            <a:r>
              <a:rPr lang="en-US" dirty="0" smtClean="0"/>
              <a:t> </a:t>
            </a:r>
            <a:r>
              <a:rPr lang="en-US" dirty="0" err="1" smtClean="0"/>
              <a:t>lakukan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menghadapi</a:t>
            </a:r>
            <a:r>
              <a:rPr lang="en-US" dirty="0" smtClean="0"/>
              <a:t> </a:t>
            </a:r>
            <a:r>
              <a:rPr lang="en-US" dirty="0" err="1" smtClean="0"/>
              <a:t>masalah</a:t>
            </a:r>
            <a:r>
              <a:rPr lang="en-US" dirty="0" smtClean="0"/>
              <a:t> </a:t>
            </a:r>
            <a:r>
              <a:rPr lang="en-US" dirty="0" err="1" smtClean="0"/>
              <a:t>tersebut</a:t>
            </a:r>
            <a:r>
              <a:rPr lang="en-US" dirty="0" smtClean="0"/>
              <a:t>?</a:t>
            </a:r>
          </a:p>
          <a:p>
            <a:endParaRPr lang="en-US" dirty="0" smtClean="0"/>
          </a:p>
          <a:p>
            <a:r>
              <a:rPr lang="en-US" dirty="0" err="1" smtClean="0"/>
              <a:t>Contoh</a:t>
            </a:r>
            <a:r>
              <a:rPr lang="en-US" dirty="0" smtClean="0"/>
              <a:t> </a:t>
            </a:r>
            <a:r>
              <a:rPr lang="en-US" dirty="0" err="1" smtClean="0"/>
              <a:t>dari</a:t>
            </a:r>
            <a:r>
              <a:rPr lang="en-US" dirty="0" smtClean="0"/>
              <a:t> </a:t>
            </a:r>
            <a:r>
              <a:rPr lang="en-US" dirty="0" err="1" smtClean="0"/>
              <a:t>masalah</a:t>
            </a:r>
            <a:r>
              <a:rPr lang="en-US" dirty="0" smtClean="0"/>
              <a:t> </a:t>
            </a:r>
            <a:r>
              <a:rPr lang="en-US" dirty="0" err="1" smtClean="0"/>
              <a:t>kualitas</a:t>
            </a:r>
            <a:r>
              <a:rPr lang="en-US" dirty="0" smtClean="0"/>
              <a:t> data :</a:t>
            </a:r>
          </a:p>
          <a:p>
            <a:pPr lvl="1"/>
            <a:r>
              <a:rPr lang="en-US" dirty="0" smtClean="0"/>
              <a:t>Noise </a:t>
            </a:r>
            <a:r>
              <a:rPr lang="en-US" dirty="0" err="1" smtClean="0"/>
              <a:t>dan</a:t>
            </a:r>
            <a:r>
              <a:rPr lang="en-US" dirty="0" smtClean="0"/>
              <a:t> outlier</a:t>
            </a:r>
          </a:p>
          <a:p>
            <a:pPr lvl="1"/>
            <a:r>
              <a:rPr lang="en-US" dirty="0" smtClean="0"/>
              <a:t>Missing Value</a:t>
            </a:r>
          </a:p>
          <a:p>
            <a:pPr lvl="1"/>
            <a:r>
              <a:rPr lang="en-US" dirty="0" smtClean="0"/>
              <a:t>Duplicate data</a:t>
            </a:r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Noise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1752600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Noise </a:t>
            </a:r>
            <a:r>
              <a:rPr lang="en-US" dirty="0" err="1" smtClean="0"/>
              <a:t>mengarah</a:t>
            </a:r>
            <a:r>
              <a:rPr lang="en-US" dirty="0" smtClean="0"/>
              <a:t> </a:t>
            </a:r>
            <a:r>
              <a:rPr lang="en-US" dirty="0" err="1" smtClean="0"/>
              <a:t>kepada</a:t>
            </a:r>
            <a:r>
              <a:rPr lang="en-US" dirty="0" smtClean="0"/>
              <a:t> </a:t>
            </a:r>
            <a:r>
              <a:rPr lang="en-US" dirty="0" err="1" smtClean="0"/>
              <a:t>terjadinya</a:t>
            </a:r>
            <a:r>
              <a:rPr lang="en-US" dirty="0" smtClean="0"/>
              <a:t> </a:t>
            </a:r>
            <a:r>
              <a:rPr lang="en-US" dirty="0" err="1" smtClean="0"/>
              <a:t>modifikasi</a:t>
            </a:r>
            <a:r>
              <a:rPr lang="en-US" dirty="0" smtClean="0"/>
              <a:t> </a:t>
            </a:r>
            <a:r>
              <a:rPr lang="en-US" dirty="0" err="1" smtClean="0"/>
              <a:t>dari</a:t>
            </a:r>
            <a:r>
              <a:rPr lang="en-US" dirty="0" smtClean="0"/>
              <a:t> </a:t>
            </a:r>
            <a:r>
              <a:rPr lang="en-US" dirty="0" err="1" smtClean="0"/>
              <a:t>nilai</a:t>
            </a:r>
            <a:r>
              <a:rPr lang="en-US" dirty="0" smtClean="0"/>
              <a:t> yang </a:t>
            </a:r>
            <a:r>
              <a:rPr lang="en-US" dirty="0" err="1" smtClean="0"/>
              <a:t>sebenarnya</a:t>
            </a:r>
            <a:endParaRPr lang="en-US" dirty="0" smtClean="0"/>
          </a:p>
          <a:p>
            <a:r>
              <a:rPr lang="en-US" dirty="0" err="1" smtClean="0"/>
              <a:t>Contoh</a:t>
            </a:r>
            <a:r>
              <a:rPr lang="en-US" dirty="0" smtClean="0"/>
              <a:t> :</a:t>
            </a:r>
          </a:p>
          <a:p>
            <a:pPr>
              <a:buNone/>
            </a:pPr>
            <a:r>
              <a:rPr lang="en-US" dirty="0" smtClean="0"/>
              <a:t>	</a:t>
            </a:r>
            <a:r>
              <a:rPr lang="en-US" dirty="0" err="1" smtClean="0"/>
              <a:t>Penyimpangan</a:t>
            </a:r>
            <a:r>
              <a:rPr lang="en-US" dirty="0" smtClean="0"/>
              <a:t> </a:t>
            </a:r>
            <a:r>
              <a:rPr lang="en-US" dirty="0" err="1" smtClean="0"/>
              <a:t>dari</a:t>
            </a:r>
            <a:r>
              <a:rPr lang="en-US" dirty="0" smtClean="0"/>
              <a:t> </a:t>
            </a:r>
            <a:r>
              <a:rPr lang="en-US" dirty="0" err="1" smtClean="0"/>
              <a:t>suara</a:t>
            </a:r>
            <a:r>
              <a:rPr lang="en-US" dirty="0" smtClean="0"/>
              <a:t> </a:t>
            </a:r>
            <a:r>
              <a:rPr lang="en-US" dirty="0" err="1" smtClean="0"/>
              <a:t>seseorang</a:t>
            </a:r>
            <a:r>
              <a:rPr lang="en-US" dirty="0" smtClean="0"/>
              <a:t> </a:t>
            </a:r>
            <a:r>
              <a:rPr lang="en-US" dirty="0" err="1" smtClean="0"/>
              <a:t>ketika</a:t>
            </a:r>
            <a:r>
              <a:rPr lang="en-US" dirty="0" smtClean="0"/>
              <a:t> </a:t>
            </a:r>
            <a:r>
              <a:rPr lang="en-US" dirty="0" err="1" smtClean="0"/>
              <a:t>berbicara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menggunakan</a:t>
            </a:r>
            <a:r>
              <a:rPr lang="en-US" dirty="0" smtClean="0"/>
              <a:t> </a:t>
            </a:r>
            <a:r>
              <a:rPr lang="en-US" dirty="0" err="1" smtClean="0"/>
              <a:t>jaringan</a:t>
            </a:r>
            <a:r>
              <a:rPr lang="en-US" dirty="0" smtClean="0"/>
              <a:t> </a:t>
            </a:r>
            <a:r>
              <a:rPr lang="en-US" dirty="0" err="1" smtClean="0"/>
              <a:t>sinyal</a:t>
            </a:r>
            <a:r>
              <a:rPr lang="en-US" dirty="0" smtClean="0"/>
              <a:t> </a:t>
            </a:r>
            <a:r>
              <a:rPr lang="en-US" dirty="0" err="1" smtClean="0"/>
              <a:t>telepon</a:t>
            </a:r>
            <a:r>
              <a:rPr lang="en-US" dirty="0" smtClean="0"/>
              <a:t> yang </a:t>
            </a:r>
            <a:r>
              <a:rPr lang="en-US" dirty="0" err="1" smtClean="0"/>
              <a:t>jelek</a:t>
            </a:r>
            <a:endParaRPr lang="en-US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/>
          <a:srcRect l="6248"/>
          <a:stretch>
            <a:fillRect/>
          </a:stretch>
        </p:blipFill>
        <p:spPr bwMode="auto">
          <a:xfrm>
            <a:off x="1143000" y="3358832"/>
            <a:ext cx="3570288" cy="285623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4"/>
          <a:srcRect l="8392" r="6248"/>
          <a:stretch>
            <a:fillRect/>
          </a:stretch>
        </p:blipFill>
        <p:spPr bwMode="auto">
          <a:xfrm>
            <a:off x="5205578" y="3365388"/>
            <a:ext cx="3252621" cy="285761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1771612" y="6324600"/>
            <a:ext cx="2419388" cy="37151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pPr>
              <a:spcBef>
                <a:spcPts val="1125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dirty="0">
                <a:solidFill>
                  <a:srgbClr val="000000"/>
                </a:solidFill>
              </a:rPr>
              <a:t>Two Sine Waves</a:t>
            </a:r>
          </a:p>
        </p:txBody>
      </p:sp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5508448" y="6324600"/>
            <a:ext cx="2949752" cy="37151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pPr>
              <a:spcBef>
                <a:spcPts val="1125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dirty="0">
                <a:solidFill>
                  <a:srgbClr val="000000"/>
                </a:solidFill>
              </a:rPr>
              <a:t>Two Sine Waves + Noise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Outlier </a:t>
            </a:r>
            <a:r>
              <a:rPr lang="en-US" dirty="0" err="1" smtClean="0"/>
              <a:t>adalah</a:t>
            </a:r>
            <a:r>
              <a:rPr lang="en-US" dirty="0" smtClean="0"/>
              <a:t> </a:t>
            </a:r>
            <a:r>
              <a:rPr lang="en-US" dirty="0" err="1" smtClean="0"/>
              <a:t>objek</a:t>
            </a:r>
            <a:r>
              <a:rPr lang="en-US" dirty="0" smtClean="0"/>
              <a:t> data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karakteristik</a:t>
            </a:r>
            <a:r>
              <a:rPr lang="en-US" dirty="0" smtClean="0"/>
              <a:t> </a:t>
            </a:r>
            <a:r>
              <a:rPr lang="en-US" dirty="0" err="1" smtClean="0"/>
              <a:t>berbeda</a:t>
            </a:r>
            <a:r>
              <a:rPr lang="en-US" dirty="0" smtClean="0"/>
              <a:t> </a:t>
            </a:r>
            <a:r>
              <a:rPr lang="en-US" dirty="0" err="1" smtClean="0"/>
              <a:t>dari</a:t>
            </a:r>
            <a:r>
              <a:rPr lang="en-US" dirty="0" smtClean="0"/>
              <a:t> </a:t>
            </a:r>
            <a:r>
              <a:rPr lang="en-US" dirty="0" err="1" smtClean="0"/>
              <a:t>karakterisktik</a:t>
            </a:r>
            <a:r>
              <a:rPr lang="en-US" dirty="0" smtClean="0"/>
              <a:t> </a:t>
            </a:r>
            <a:r>
              <a:rPr lang="en-US" dirty="0" err="1" smtClean="0"/>
              <a:t>sebagian</a:t>
            </a:r>
            <a:r>
              <a:rPr lang="en-US" dirty="0" smtClean="0"/>
              <a:t> </a:t>
            </a:r>
            <a:r>
              <a:rPr lang="en-US" dirty="0" err="1" smtClean="0"/>
              <a:t>besar</a:t>
            </a:r>
            <a:r>
              <a:rPr lang="en-US" dirty="0" smtClean="0"/>
              <a:t> </a:t>
            </a:r>
            <a:r>
              <a:rPr lang="en-US" dirty="0" err="1" smtClean="0"/>
              <a:t>objek</a:t>
            </a:r>
            <a:r>
              <a:rPr lang="en-US" dirty="0" smtClean="0"/>
              <a:t> </a:t>
            </a:r>
            <a:r>
              <a:rPr lang="en-US" dirty="0" err="1" smtClean="0"/>
              <a:t>pada</a:t>
            </a:r>
            <a:r>
              <a:rPr lang="en-US" dirty="0" smtClean="0"/>
              <a:t> set data.</a:t>
            </a:r>
            <a:endParaRPr lang="en-US" dirty="0"/>
          </a:p>
        </p:txBody>
      </p:sp>
      <p:grpSp>
        <p:nvGrpSpPr>
          <p:cNvPr id="4" name="Group 3"/>
          <p:cNvGrpSpPr>
            <a:grpSpLocks/>
          </p:cNvGrpSpPr>
          <p:nvPr/>
        </p:nvGrpSpPr>
        <p:grpSpPr bwMode="auto">
          <a:xfrm>
            <a:off x="1981200" y="2897187"/>
            <a:ext cx="4265613" cy="3503613"/>
            <a:chOff x="960" y="1680"/>
            <a:chExt cx="2687" cy="2207"/>
          </a:xfrm>
        </p:grpSpPr>
        <p:pic>
          <p:nvPicPr>
            <p:cNvPr id="5" name="Picture 4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960" y="1680"/>
              <a:ext cx="2688" cy="2208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</p:pic>
        <p:sp>
          <p:nvSpPr>
            <p:cNvPr id="6" name="Oval 5"/>
            <p:cNvSpPr>
              <a:spLocks noChangeArrowheads="1"/>
            </p:cNvSpPr>
            <p:nvPr/>
          </p:nvSpPr>
          <p:spPr bwMode="auto">
            <a:xfrm>
              <a:off x="1110" y="2285"/>
              <a:ext cx="109" cy="99"/>
            </a:xfrm>
            <a:prstGeom prst="ellipse">
              <a:avLst/>
            </a:prstGeom>
            <a:noFill/>
            <a:ln w="19080">
              <a:solidFill>
                <a:srgbClr val="FF33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" name="Oval 6"/>
            <p:cNvSpPr>
              <a:spLocks noChangeArrowheads="1"/>
            </p:cNvSpPr>
            <p:nvPr/>
          </p:nvSpPr>
          <p:spPr bwMode="auto">
            <a:xfrm>
              <a:off x="1289" y="2595"/>
              <a:ext cx="109" cy="99"/>
            </a:xfrm>
            <a:prstGeom prst="ellipse">
              <a:avLst/>
            </a:prstGeom>
            <a:noFill/>
            <a:ln w="19080">
              <a:solidFill>
                <a:srgbClr val="FF33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" name="Oval 7"/>
            <p:cNvSpPr>
              <a:spLocks noChangeArrowheads="1"/>
            </p:cNvSpPr>
            <p:nvPr/>
          </p:nvSpPr>
          <p:spPr bwMode="auto">
            <a:xfrm>
              <a:off x="3459" y="3358"/>
              <a:ext cx="110" cy="100"/>
            </a:xfrm>
            <a:prstGeom prst="ellipse">
              <a:avLst/>
            </a:prstGeom>
            <a:noFill/>
            <a:ln w="19080">
              <a:solidFill>
                <a:srgbClr val="FF33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" name="Oval 8"/>
            <p:cNvSpPr>
              <a:spLocks noChangeArrowheads="1"/>
            </p:cNvSpPr>
            <p:nvPr/>
          </p:nvSpPr>
          <p:spPr bwMode="auto">
            <a:xfrm>
              <a:off x="1814" y="3436"/>
              <a:ext cx="109" cy="99"/>
            </a:xfrm>
            <a:prstGeom prst="ellipse">
              <a:avLst/>
            </a:prstGeom>
            <a:noFill/>
            <a:ln w="19080">
              <a:solidFill>
                <a:srgbClr val="FF33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" name="Rectangle 9"/>
            <p:cNvSpPr>
              <a:spLocks noChangeArrowheads="1"/>
            </p:cNvSpPr>
            <p:nvPr/>
          </p:nvSpPr>
          <p:spPr bwMode="auto">
            <a:xfrm>
              <a:off x="2609" y="2416"/>
              <a:ext cx="244" cy="283"/>
            </a:xfrm>
            <a:prstGeom prst="rect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" name="Rectangle 10"/>
            <p:cNvSpPr>
              <a:spLocks noChangeArrowheads="1"/>
            </p:cNvSpPr>
            <p:nvPr/>
          </p:nvSpPr>
          <p:spPr bwMode="auto">
            <a:xfrm>
              <a:off x="1265" y="2472"/>
              <a:ext cx="244" cy="283"/>
            </a:xfrm>
            <a:prstGeom prst="rect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Missing Value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81000" y="1600200"/>
            <a:ext cx="8385048" cy="5029200"/>
          </a:xfrm>
        </p:spPr>
        <p:txBody>
          <a:bodyPr>
            <a:normAutofit fontScale="85000" lnSpcReduction="20000"/>
          </a:bodyPr>
          <a:lstStyle/>
          <a:p>
            <a:r>
              <a:rPr lang="en-US" b="1" dirty="0" err="1" smtClean="0"/>
              <a:t>Kenapa</a:t>
            </a:r>
            <a:r>
              <a:rPr lang="en-US" b="1" dirty="0" smtClean="0"/>
              <a:t> </a:t>
            </a:r>
            <a:r>
              <a:rPr lang="en-US" b="1" dirty="0" err="1" smtClean="0"/>
              <a:t>bisa</a:t>
            </a:r>
            <a:r>
              <a:rPr lang="en-US" b="1" dirty="0" smtClean="0"/>
              <a:t> </a:t>
            </a:r>
            <a:r>
              <a:rPr lang="en-US" b="1" dirty="0" err="1" smtClean="0"/>
              <a:t>ada</a:t>
            </a:r>
            <a:r>
              <a:rPr lang="en-US" b="1" dirty="0" smtClean="0"/>
              <a:t> missing value?</a:t>
            </a:r>
          </a:p>
          <a:p>
            <a:pPr lvl="1"/>
            <a:r>
              <a:rPr lang="en-US" dirty="0" err="1" smtClean="0"/>
              <a:t>Datanya</a:t>
            </a:r>
            <a:r>
              <a:rPr lang="en-US" dirty="0" smtClean="0"/>
              <a:t> </a:t>
            </a:r>
            <a:r>
              <a:rPr lang="en-US" dirty="0" err="1" smtClean="0"/>
              <a:t>tidak</a:t>
            </a:r>
            <a:r>
              <a:rPr lang="en-US" dirty="0" smtClean="0"/>
              <a:t> </a:t>
            </a:r>
            <a:r>
              <a:rPr lang="en-US" dirty="0" err="1" smtClean="0"/>
              <a:t>dapat</a:t>
            </a:r>
            <a:r>
              <a:rPr lang="en-US" dirty="0" smtClean="0"/>
              <a:t> </a:t>
            </a:r>
            <a:r>
              <a:rPr lang="en-US" dirty="0" err="1" smtClean="0"/>
              <a:t>diperoleh</a:t>
            </a:r>
            <a:endParaRPr lang="en-US" dirty="0" smtClean="0"/>
          </a:p>
          <a:p>
            <a:pPr lvl="1">
              <a:buNone/>
            </a:pPr>
            <a:r>
              <a:rPr lang="en-US" dirty="0" smtClean="0"/>
              <a:t>	(</a:t>
            </a:r>
            <a:r>
              <a:rPr lang="en-US" dirty="0" err="1" smtClean="0"/>
              <a:t>contoh</a:t>
            </a:r>
            <a:r>
              <a:rPr lang="en-US" dirty="0" smtClean="0"/>
              <a:t> : </a:t>
            </a:r>
            <a:r>
              <a:rPr lang="en-US" dirty="0" err="1" smtClean="0"/>
              <a:t>orang</a:t>
            </a:r>
            <a:r>
              <a:rPr lang="en-US" dirty="0" smtClean="0"/>
              <a:t> </a:t>
            </a:r>
            <a:r>
              <a:rPr lang="en-US" dirty="0" err="1" smtClean="0"/>
              <a:t>mungkin</a:t>
            </a:r>
            <a:r>
              <a:rPr lang="en-US" dirty="0" smtClean="0"/>
              <a:t> </a:t>
            </a:r>
            <a:r>
              <a:rPr lang="en-US" dirty="0" err="1" smtClean="0"/>
              <a:t>menolak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memberitahu</a:t>
            </a:r>
            <a:r>
              <a:rPr lang="en-US" dirty="0" smtClean="0"/>
              <a:t> </a:t>
            </a:r>
            <a:r>
              <a:rPr lang="en-US" dirty="0" err="1" smtClean="0"/>
              <a:t>umur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berat</a:t>
            </a:r>
            <a:r>
              <a:rPr lang="en-US" dirty="0" smtClean="0"/>
              <a:t> </a:t>
            </a:r>
            <a:r>
              <a:rPr lang="en-US" dirty="0" err="1" smtClean="0"/>
              <a:t>badannya</a:t>
            </a:r>
            <a:r>
              <a:rPr lang="en-US" dirty="0" smtClean="0"/>
              <a:t>)</a:t>
            </a:r>
          </a:p>
          <a:p>
            <a:pPr lvl="1"/>
            <a:r>
              <a:rPr lang="en-US" dirty="0" err="1" smtClean="0"/>
              <a:t>Atribut</a:t>
            </a:r>
            <a:r>
              <a:rPr lang="en-US" dirty="0" smtClean="0"/>
              <a:t> </a:t>
            </a:r>
            <a:r>
              <a:rPr lang="en-US" dirty="0" err="1" smtClean="0"/>
              <a:t>mungkin</a:t>
            </a:r>
            <a:r>
              <a:rPr lang="en-US" dirty="0" smtClean="0"/>
              <a:t> </a:t>
            </a:r>
            <a:r>
              <a:rPr lang="en-US" dirty="0" err="1" smtClean="0"/>
              <a:t>tidak</a:t>
            </a:r>
            <a:r>
              <a:rPr lang="en-US" dirty="0" smtClean="0"/>
              <a:t> </a:t>
            </a:r>
            <a:r>
              <a:rPr lang="en-US" dirty="0" err="1" smtClean="0"/>
              <a:t>dapat</a:t>
            </a:r>
            <a:r>
              <a:rPr lang="en-US" dirty="0" smtClean="0"/>
              <a:t> </a:t>
            </a:r>
            <a:r>
              <a:rPr lang="en-US" dirty="0" err="1" smtClean="0"/>
              <a:t>diaplikasikan</a:t>
            </a:r>
            <a:r>
              <a:rPr lang="en-US" dirty="0" smtClean="0"/>
              <a:t> </a:t>
            </a:r>
            <a:r>
              <a:rPr lang="en-US" dirty="0" err="1" smtClean="0"/>
              <a:t>unruk</a:t>
            </a:r>
            <a:r>
              <a:rPr lang="en-US" dirty="0" smtClean="0"/>
              <a:t> </a:t>
            </a:r>
            <a:r>
              <a:rPr lang="en-US" dirty="0" err="1" smtClean="0"/>
              <a:t>semua</a:t>
            </a:r>
            <a:r>
              <a:rPr lang="en-US" dirty="0" smtClean="0"/>
              <a:t> </a:t>
            </a:r>
            <a:r>
              <a:rPr lang="en-US" dirty="0" err="1" smtClean="0"/>
              <a:t>kasus</a:t>
            </a:r>
            <a:endParaRPr lang="en-US" dirty="0" smtClean="0"/>
          </a:p>
          <a:p>
            <a:pPr lvl="1">
              <a:buNone/>
            </a:pPr>
            <a:r>
              <a:rPr lang="en-US" dirty="0" smtClean="0"/>
              <a:t>	(</a:t>
            </a:r>
            <a:r>
              <a:rPr lang="en-US" dirty="0" err="1" smtClean="0"/>
              <a:t>contoh</a:t>
            </a:r>
            <a:r>
              <a:rPr lang="en-US" dirty="0" smtClean="0"/>
              <a:t> : </a:t>
            </a:r>
            <a:r>
              <a:rPr lang="en-US" dirty="0" err="1" smtClean="0"/>
              <a:t>pendapatan</a:t>
            </a:r>
            <a:r>
              <a:rPr lang="en-US" dirty="0" smtClean="0"/>
              <a:t> </a:t>
            </a:r>
            <a:r>
              <a:rPr lang="en-US" dirty="0" err="1" smtClean="0"/>
              <a:t>tahunan</a:t>
            </a:r>
            <a:r>
              <a:rPr lang="en-US" dirty="0" smtClean="0"/>
              <a:t> </a:t>
            </a:r>
            <a:r>
              <a:rPr lang="en-US" dirty="0" err="1" smtClean="0"/>
              <a:t>tidak</a:t>
            </a:r>
            <a:r>
              <a:rPr lang="en-US" dirty="0" smtClean="0"/>
              <a:t> </a:t>
            </a:r>
            <a:r>
              <a:rPr lang="en-US" dirty="0" err="1" smtClean="0"/>
              <a:t>dapat</a:t>
            </a:r>
            <a:r>
              <a:rPr lang="en-US" dirty="0" smtClean="0"/>
              <a:t> </a:t>
            </a:r>
            <a:r>
              <a:rPr lang="en-US" dirty="0" err="1" smtClean="0"/>
              <a:t>diaplikasikan</a:t>
            </a:r>
            <a:r>
              <a:rPr lang="en-US" dirty="0" smtClean="0"/>
              <a:t> </a:t>
            </a:r>
            <a:r>
              <a:rPr lang="en-US" dirty="0" err="1" smtClean="0"/>
              <a:t>ke</a:t>
            </a:r>
            <a:r>
              <a:rPr lang="en-US" dirty="0" smtClean="0"/>
              <a:t> </a:t>
            </a:r>
            <a:r>
              <a:rPr lang="en-US" dirty="0" err="1" smtClean="0"/>
              <a:t>anak-anak</a:t>
            </a:r>
            <a:r>
              <a:rPr lang="en-US" dirty="0" smtClean="0"/>
              <a:t>)</a:t>
            </a:r>
          </a:p>
          <a:p>
            <a:pPr lvl="1">
              <a:buNone/>
            </a:pPr>
            <a:endParaRPr lang="en-US" dirty="0" smtClean="0"/>
          </a:p>
          <a:p>
            <a:r>
              <a:rPr lang="en-US" b="1" dirty="0" err="1" smtClean="0"/>
              <a:t>Menangani</a:t>
            </a:r>
            <a:r>
              <a:rPr lang="en-US" b="1" dirty="0" smtClean="0"/>
              <a:t> Missing Value</a:t>
            </a:r>
          </a:p>
          <a:p>
            <a:pPr lvl="1"/>
            <a:r>
              <a:rPr lang="en-US" dirty="0" err="1" smtClean="0"/>
              <a:t>Eliminasi</a:t>
            </a:r>
            <a:r>
              <a:rPr lang="en-US" dirty="0" smtClean="0"/>
              <a:t> </a:t>
            </a:r>
            <a:r>
              <a:rPr lang="en-US" dirty="0" err="1" smtClean="0"/>
              <a:t>objek</a:t>
            </a:r>
            <a:r>
              <a:rPr lang="en-US" dirty="0" smtClean="0"/>
              <a:t> data </a:t>
            </a:r>
            <a:r>
              <a:rPr lang="en-US" dirty="0" err="1" smtClean="0"/>
              <a:t>tersebut</a:t>
            </a:r>
            <a:endParaRPr lang="en-US" dirty="0" smtClean="0"/>
          </a:p>
          <a:p>
            <a:pPr lvl="1"/>
            <a:r>
              <a:rPr lang="en-US" dirty="0" err="1" smtClean="0"/>
              <a:t>Estimasi</a:t>
            </a:r>
            <a:r>
              <a:rPr lang="en-US" dirty="0" smtClean="0"/>
              <a:t> </a:t>
            </a:r>
            <a:r>
              <a:rPr lang="en-US" dirty="0" err="1" smtClean="0"/>
              <a:t>nilai</a:t>
            </a:r>
            <a:r>
              <a:rPr lang="en-US" dirty="0" smtClean="0"/>
              <a:t> </a:t>
            </a:r>
            <a:r>
              <a:rPr lang="en-US" dirty="0" err="1" smtClean="0"/>
              <a:t>dari</a:t>
            </a:r>
            <a:r>
              <a:rPr lang="en-US" dirty="0" smtClean="0"/>
              <a:t> missing value</a:t>
            </a:r>
          </a:p>
          <a:p>
            <a:pPr lvl="1"/>
            <a:r>
              <a:rPr lang="en-US" dirty="0" err="1" smtClean="0"/>
              <a:t>Abaikan</a:t>
            </a:r>
            <a:r>
              <a:rPr lang="en-US" dirty="0" smtClean="0"/>
              <a:t> missing value </a:t>
            </a:r>
            <a:r>
              <a:rPr lang="en-US" dirty="0" err="1" smtClean="0"/>
              <a:t>tersebut</a:t>
            </a:r>
            <a:r>
              <a:rPr lang="en-US" dirty="0" smtClean="0"/>
              <a:t> </a:t>
            </a:r>
            <a:r>
              <a:rPr lang="en-US" dirty="0" err="1" smtClean="0"/>
              <a:t>selama</a:t>
            </a:r>
            <a:r>
              <a:rPr lang="en-US" dirty="0" smtClean="0"/>
              <a:t> </a:t>
            </a:r>
            <a:r>
              <a:rPr lang="en-US" dirty="0" err="1" smtClean="0"/>
              <a:t>proses</a:t>
            </a:r>
            <a:r>
              <a:rPr lang="en-US" dirty="0" smtClean="0"/>
              <a:t> </a:t>
            </a:r>
            <a:r>
              <a:rPr lang="en-US" dirty="0" err="1" smtClean="0"/>
              <a:t>analisis</a:t>
            </a:r>
            <a:endParaRPr lang="en-US" dirty="0" smtClean="0"/>
          </a:p>
          <a:p>
            <a:pPr lvl="2"/>
            <a:r>
              <a:rPr lang="en-US" dirty="0" err="1" smtClean="0"/>
              <a:t>Misalkan</a:t>
            </a:r>
            <a:r>
              <a:rPr lang="en-US" dirty="0" smtClean="0"/>
              <a:t> </a:t>
            </a:r>
            <a:r>
              <a:rPr lang="en-US" dirty="0" err="1" smtClean="0"/>
              <a:t>objek</a:t>
            </a:r>
            <a:r>
              <a:rPr lang="en-US" dirty="0" smtClean="0"/>
              <a:t> </a:t>
            </a:r>
            <a:r>
              <a:rPr lang="en-US" dirty="0" err="1" smtClean="0"/>
              <a:t>tersbut</a:t>
            </a:r>
            <a:r>
              <a:rPr lang="en-US" dirty="0" smtClean="0"/>
              <a:t> </a:t>
            </a:r>
            <a:r>
              <a:rPr lang="en-US" dirty="0" err="1" smtClean="0"/>
              <a:t>akan</a:t>
            </a:r>
            <a:r>
              <a:rPr lang="en-US" dirty="0" smtClean="0"/>
              <a:t> </a:t>
            </a:r>
            <a:r>
              <a:rPr lang="en-US" dirty="0" err="1" smtClean="0"/>
              <a:t>digunakan</a:t>
            </a:r>
            <a:r>
              <a:rPr lang="en-US" dirty="0" smtClean="0"/>
              <a:t> </a:t>
            </a:r>
            <a:r>
              <a:rPr lang="en-US" dirty="0" err="1" smtClean="0"/>
              <a:t>pda</a:t>
            </a:r>
            <a:r>
              <a:rPr lang="en-US" dirty="0" smtClean="0"/>
              <a:t> </a:t>
            </a:r>
            <a:r>
              <a:rPr lang="en-US" dirty="0" err="1" smtClean="0"/>
              <a:t>proses</a:t>
            </a:r>
            <a:r>
              <a:rPr lang="en-US" dirty="0" smtClean="0"/>
              <a:t> clustering. </a:t>
            </a:r>
            <a:r>
              <a:rPr lang="en-US" dirty="0" err="1" smtClean="0"/>
              <a:t>Jarak</a:t>
            </a:r>
            <a:r>
              <a:rPr lang="en-US" dirty="0" smtClean="0"/>
              <a:t> </a:t>
            </a:r>
            <a:r>
              <a:rPr lang="en-US" dirty="0" err="1" smtClean="0"/>
              <a:t>kedekatan</a:t>
            </a:r>
            <a:r>
              <a:rPr lang="en-US" dirty="0" smtClean="0"/>
              <a:t> yang </a:t>
            </a:r>
            <a:r>
              <a:rPr lang="en-US" dirty="0" err="1" smtClean="0"/>
              <a:t>diperlukan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proses</a:t>
            </a:r>
            <a:r>
              <a:rPr lang="en-US" dirty="0" smtClean="0"/>
              <a:t> clustering </a:t>
            </a:r>
            <a:r>
              <a:rPr lang="en-US" dirty="0" err="1" smtClean="0"/>
              <a:t>dapat</a:t>
            </a:r>
            <a:r>
              <a:rPr lang="en-US" dirty="0" smtClean="0"/>
              <a:t> </a:t>
            </a:r>
            <a:r>
              <a:rPr lang="en-US" dirty="0" err="1" smtClean="0"/>
              <a:t>dihitung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menggunakan</a:t>
            </a:r>
            <a:r>
              <a:rPr lang="en-US" dirty="0" smtClean="0"/>
              <a:t> </a:t>
            </a:r>
            <a:r>
              <a:rPr lang="en-US" dirty="0" err="1" smtClean="0"/>
              <a:t>atribut</a:t>
            </a:r>
            <a:r>
              <a:rPr lang="en-US" dirty="0" smtClean="0"/>
              <a:t> lain yang </a:t>
            </a:r>
            <a:r>
              <a:rPr lang="en-US" dirty="0" err="1" smtClean="0"/>
              <a:t>tidak</a:t>
            </a:r>
            <a:r>
              <a:rPr lang="en-US" dirty="0" smtClean="0"/>
              <a:t> </a:t>
            </a:r>
            <a:r>
              <a:rPr lang="en-US" dirty="0" err="1" smtClean="0"/>
              <a:t>hilang</a:t>
            </a:r>
            <a:endParaRPr lang="en-US" dirty="0" smtClean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Duplicate Data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Di </a:t>
            </a:r>
            <a:r>
              <a:rPr lang="en-US" dirty="0" err="1" smtClean="0"/>
              <a:t>dalam</a:t>
            </a:r>
            <a:r>
              <a:rPr lang="en-US" dirty="0" smtClean="0"/>
              <a:t> set data </a:t>
            </a:r>
            <a:r>
              <a:rPr lang="en-US" dirty="0" err="1" smtClean="0"/>
              <a:t>mungkin</a:t>
            </a:r>
            <a:r>
              <a:rPr lang="en-US" dirty="0" smtClean="0"/>
              <a:t> </a:t>
            </a:r>
            <a:r>
              <a:rPr lang="en-US" dirty="0" err="1" smtClean="0"/>
              <a:t>terdapat</a:t>
            </a:r>
            <a:r>
              <a:rPr lang="en-US" dirty="0" smtClean="0"/>
              <a:t> </a:t>
            </a:r>
            <a:r>
              <a:rPr lang="en-US" dirty="0" err="1" smtClean="0"/>
              <a:t>duplikasi</a:t>
            </a:r>
            <a:r>
              <a:rPr lang="en-US" dirty="0" smtClean="0"/>
              <a:t> </a:t>
            </a:r>
            <a:r>
              <a:rPr lang="en-US" dirty="0" err="1" smtClean="0"/>
              <a:t>objek</a:t>
            </a:r>
            <a:r>
              <a:rPr lang="en-US" dirty="0" smtClean="0"/>
              <a:t> data.</a:t>
            </a:r>
          </a:p>
          <a:p>
            <a:pPr lvl="1"/>
            <a:r>
              <a:rPr lang="en-US" dirty="0" err="1" smtClean="0"/>
              <a:t>Biasanya</a:t>
            </a:r>
            <a:r>
              <a:rPr lang="en-US" dirty="0" smtClean="0"/>
              <a:t> </a:t>
            </a:r>
            <a:r>
              <a:rPr lang="en-US" dirty="0" err="1" smtClean="0"/>
              <a:t>terjadi</a:t>
            </a:r>
            <a:r>
              <a:rPr lang="en-US" dirty="0" smtClean="0"/>
              <a:t> </a:t>
            </a:r>
            <a:r>
              <a:rPr lang="en-US" dirty="0" err="1" smtClean="0"/>
              <a:t>ketika</a:t>
            </a:r>
            <a:r>
              <a:rPr lang="en-US" dirty="0" smtClean="0"/>
              <a:t> </a:t>
            </a:r>
            <a:r>
              <a:rPr lang="en-US" dirty="0" err="1" smtClean="0"/>
              <a:t>terjadi</a:t>
            </a:r>
            <a:r>
              <a:rPr lang="en-US" dirty="0" smtClean="0"/>
              <a:t> </a:t>
            </a:r>
            <a:r>
              <a:rPr lang="en-US" dirty="0" err="1" smtClean="0"/>
              <a:t>penggabungan</a:t>
            </a:r>
            <a:r>
              <a:rPr lang="en-US" dirty="0" smtClean="0"/>
              <a:t> data </a:t>
            </a:r>
            <a:r>
              <a:rPr lang="en-US" dirty="0" err="1" smtClean="0"/>
              <a:t>dari</a:t>
            </a:r>
            <a:r>
              <a:rPr lang="en-US" dirty="0" smtClean="0"/>
              <a:t> </a:t>
            </a:r>
            <a:r>
              <a:rPr lang="en-US" dirty="0" err="1" smtClean="0"/>
              <a:t>sumber</a:t>
            </a:r>
            <a:r>
              <a:rPr lang="en-US" dirty="0" smtClean="0"/>
              <a:t> yang </a:t>
            </a:r>
            <a:r>
              <a:rPr lang="en-US" dirty="0" err="1" smtClean="0"/>
              <a:t>berbeda</a:t>
            </a:r>
            <a:endParaRPr lang="en-US" dirty="0" smtClean="0"/>
          </a:p>
          <a:p>
            <a:pPr lvl="1"/>
            <a:r>
              <a:rPr lang="en-US" dirty="0" err="1" smtClean="0"/>
              <a:t>Contoh</a:t>
            </a:r>
            <a:r>
              <a:rPr lang="en-US" dirty="0" smtClean="0"/>
              <a:t> : </a:t>
            </a:r>
            <a:r>
              <a:rPr lang="en-US" dirty="0" err="1" smtClean="0"/>
              <a:t>Orang</a:t>
            </a:r>
            <a:r>
              <a:rPr lang="en-US" dirty="0" smtClean="0"/>
              <a:t> yang </a:t>
            </a:r>
            <a:r>
              <a:rPr lang="en-US" dirty="0" err="1" smtClean="0"/>
              <a:t>sama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banyak</a:t>
            </a:r>
            <a:r>
              <a:rPr lang="en-US" dirty="0" smtClean="0"/>
              <a:t> </a:t>
            </a:r>
            <a:r>
              <a:rPr lang="en-US" dirty="0" err="1" smtClean="0"/>
              <a:t>alamat</a:t>
            </a:r>
            <a:r>
              <a:rPr lang="en-US" dirty="0" smtClean="0"/>
              <a:t> email</a:t>
            </a:r>
          </a:p>
          <a:p>
            <a:r>
              <a:rPr lang="en-US" dirty="0" err="1" smtClean="0"/>
              <a:t>Penghapusan</a:t>
            </a:r>
            <a:r>
              <a:rPr lang="en-US" dirty="0" smtClean="0"/>
              <a:t> Data</a:t>
            </a:r>
          </a:p>
          <a:p>
            <a:pPr lvl="1"/>
            <a:r>
              <a:rPr lang="en-US" dirty="0" err="1" smtClean="0"/>
              <a:t>Proses</a:t>
            </a:r>
            <a:r>
              <a:rPr lang="en-US" dirty="0" smtClean="0"/>
              <a:t> yang </a:t>
            </a:r>
            <a:r>
              <a:rPr lang="en-US" dirty="0" err="1" smtClean="0"/>
              <a:t>dilakukan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menangani</a:t>
            </a:r>
            <a:r>
              <a:rPr lang="en-US" dirty="0" smtClean="0"/>
              <a:t> </a:t>
            </a:r>
            <a:r>
              <a:rPr lang="en-US" dirty="0" err="1" smtClean="0"/>
              <a:t>maslaah</a:t>
            </a:r>
            <a:r>
              <a:rPr lang="en-US" dirty="0" smtClean="0"/>
              <a:t> </a:t>
            </a:r>
            <a:r>
              <a:rPr lang="en-US" dirty="0" err="1" smtClean="0"/>
              <a:t>duplikasi</a:t>
            </a:r>
            <a:r>
              <a:rPr lang="en-US" dirty="0" smtClean="0"/>
              <a:t> data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Praproses</a:t>
            </a:r>
            <a:r>
              <a:rPr lang="en-US" dirty="0" smtClean="0"/>
              <a:t> Data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271463" indent="-271463">
              <a:spcBef>
                <a:spcPts val="600"/>
              </a:spcBef>
              <a:buClr>
                <a:srgbClr val="72A376"/>
              </a:buClr>
              <a:buSzPct val="76000"/>
              <a:buFont typeface="Wingdings 3" pitchFamily="16" charset="2"/>
              <a:buChar char="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3200" dirty="0" smtClean="0">
                <a:latin typeface="Calibri" pitchFamily="32" charset="0"/>
              </a:rPr>
              <a:t>Aggregation</a:t>
            </a:r>
          </a:p>
          <a:p>
            <a:pPr marL="271463" indent="-271463">
              <a:spcBef>
                <a:spcPts val="600"/>
              </a:spcBef>
              <a:buClr>
                <a:srgbClr val="72A376"/>
              </a:buClr>
              <a:buSzPct val="76000"/>
              <a:buFont typeface="Wingdings 3" pitchFamily="16" charset="2"/>
              <a:buChar char="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3200" dirty="0" smtClean="0">
                <a:latin typeface="Calibri" pitchFamily="32" charset="0"/>
              </a:rPr>
              <a:t>Sampling</a:t>
            </a:r>
          </a:p>
          <a:p>
            <a:pPr marL="271463" indent="-271463">
              <a:spcBef>
                <a:spcPts val="600"/>
              </a:spcBef>
              <a:buClr>
                <a:srgbClr val="72A376"/>
              </a:buClr>
              <a:buSzPct val="76000"/>
              <a:buFont typeface="Wingdings 3" pitchFamily="16" charset="2"/>
              <a:buChar char="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3200" dirty="0" smtClean="0">
                <a:solidFill>
                  <a:srgbClr val="000000"/>
                </a:solidFill>
                <a:latin typeface="Calibri" pitchFamily="32" charset="0"/>
              </a:rPr>
              <a:t>Dimensionality Reduction</a:t>
            </a:r>
          </a:p>
          <a:p>
            <a:pPr marL="271463" indent="-271463">
              <a:spcBef>
                <a:spcPts val="600"/>
              </a:spcBef>
              <a:buClr>
                <a:srgbClr val="72A376"/>
              </a:buClr>
              <a:buSzPct val="76000"/>
              <a:buFont typeface="Wingdings 3" pitchFamily="16" charset="2"/>
              <a:buChar char="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3200" dirty="0" smtClean="0">
                <a:solidFill>
                  <a:srgbClr val="000000"/>
                </a:solidFill>
                <a:latin typeface="Calibri" pitchFamily="32" charset="0"/>
              </a:rPr>
              <a:t>Feature subset selection</a:t>
            </a:r>
          </a:p>
          <a:p>
            <a:pPr marL="271463" indent="-271463">
              <a:spcBef>
                <a:spcPts val="600"/>
              </a:spcBef>
              <a:buClr>
                <a:srgbClr val="72A376"/>
              </a:buClr>
              <a:buSzPct val="76000"/>
              <a:buFont typeface="Wingdings 3" pitchFamily="16" charset="2"/>
              <a:buChar char="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3200" dirty="0" smtClean="0">
                <a:solidFill>
                  <a:srgbClr val="000000"/>
                </a:solidFill>
                <a:latin typeface="Calibri" pitchFamily="32" charset="0"/>
              </a:rPr>
              <a:t>Feature creation</a:t>
            </a:r>
          </a:p>
          <a:p>
            <a:pPr marL="271463" indent="-271463">
              <a:spcBef>
                <a:spcPts val="600"/>
              </a:spcBef>
              <a:buClr>
                <a:srgbClr val="72A376"/>
              </a:buClr>
              <a:buSzPct val="76000"/>
              <a:buFont typeface="Wingdings 3" pitchFamily="16" charset="2"/>
              <a:buChar char="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3200" dirty="0" err="1" smtClean="0">
                <a:solidFill>
                  <a:srgbClr val="000000"/>
                </a:solidFill>
                <a:latin typeface="Calibri" pitchFamily="32" charset="0"/>
              </a:rPr>
              <a:t>Discretization</a:t>
            </a:r>
            <a:r>
              <a:rPr lang="en-GB" sz="3200" dirty="0" smtClean="0">
                <a:solidFill>
                  <a:srgbClr val="000000"/>
                </a:solidFill>
                <a:latin typeface="Calibri" pitchFamily="32" charset="0"/>
              </a:rPr>
              <a:t> and </a:t>
            </a:r>
            <a:r>
              <a:rPr lang="en-GB" sz="3200" dirty="0" err="1" smtClean="0">
                <a:solidFill>
                  <a:srgbClr val="000000"/>
                </a:solidFill>
                <a:latin typeface="Calibri" pitchFamily="32" charset="0"/>
              </a:rPr>
              <a:t>Binarization</a:t>
            </a:r>
            <a:endParaRPr lang="en-GB" sz="3200" dirty="0" smtClean="0">
              <a:solidFill>
                <a:srgbClr val="000000"/>
              </a:solidFill>
              <a:latin typeface="Calibri" pitchFamily="32" charset="0"/>
            </a:endParaRPr>
          </a:p>
          <a:p>
            <a:pPr marL="271463" indent="-271463">
              <a:spcBef>
                <a:spcPts val="600"/>
              </a:spcBef>
              <a:buClr>
                <a:srgbClr val="72A376"/>
              </a:buClr>
              <a:buSzPct val="76000"/>
              <a:buFont typeface="Wingdings 3" pitchFamily="16" charset="2"/>
              <a:buChar char="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3200" dirty="0" smtClean="0">
                <a:solidFill>
                  <a:srgbClr val="000000"/>
                </a:solidFill>
                <a:latin typeface="Calibri" pitchFamily="32" charset="0"/>
              </a:rPr>
              <a:t>Attribute Transformation</a:t>
            </a:r>
          </a:p>
          <a:p>
            <a:pPr marL="271463" indent="-271463">
              <a:spcBef>
                <a:spcPts val="600"/>
              </a:spcBef>
              <a:buClr>
                <a:srgbClr val="72A376"/>
              </a:buClr>
              <a:buSzPct val="76000"/>
              <a:buFont typeface="Wingdings 3" pitchFamily="16" charset="2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n-GB" sz="3200" dirty="0" smtClean="0">
              <a:solidFill>
                <a:srgbClr val="000000"/>
              </a:solidFill>
              <a:latin typeface="Calibri" pitchFamily="32" charset="0"/>
            </a:endParaRPr>
          </a:p>
          <a:p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Aggregation (</a:t>
            </a:r>
            <a:r>
              <a:rPr lang="en-US" dirty="0" err="1" smtClean="0"/>
              <a:t>Penggabungan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28600" y="1600200"/>
            <a:ext cx="8537448" cy="5029200"/>
          </a:xfrm>
        </p:spPr>
        <p:txBody>
          <a:bodyPr>
            <a:normAutofit lnSpcReduction="10000"/>
          </a:bodyPr>
          <a:lstStyle/>
          <a:p>
            <a:r>
              <a:rPr lang="en-US" dirty="0" err="1" smtClean="0"/>
              <a:t>Menggabungkan</a:t>
            </a:r>
            <a:r>
              <a:rPr lang="en-US" dirty="0" smtClean="0"/>
              <a:t> </a:t>
            </a:r>
            <a:r>
              <a:rPr lang="en-US" dirty="0" err="1" smtClean="0"/>
              <a:t>dua</a:t>
            </a:r>
            <a:r>
              <a:rPr lang="en-US" dirty="0" smtClean="0"/>
              <a:t> </a:t>
            </a:r>
            <a:r>
              <a:rPr lang="en-US" dirty="0" err="1" smtClean="0"/>
              <a:t>atau</a:t>
            </a:r>
            <a:r>
              <a:rPr lang="en-US" dirty="0" smtClean="0"/>
              <a:t> </a:t>
            </a:r>
            <a:r>
              <a:rPr lang="en-US" dirty="0" err="1" smtClean="0"/>
              <a:t>lebih</a:t>
            </a:r>
            <a:r>
              <a:rPr lang="en-US" dirty="0" smtClean="0"/>
              <a:t> </a:t>
            </a:r>
            <a:r>
              <a:rPr lang="en-US" dirty="0" err="1" smtClean="0"/>
              <a:t>atribut</a:t>
            </a:r>
            <a:r>
              <a:rPr lang="en-US" dirty="0" smtClean="0"/>
              <a:t> (</a:t>
            </a:r>
            <a:r>
              <a:rPr lang="en-US" dirty="0" err="1" smtClean="0"/>
              <a:t>atau</a:t>
            </a:r>
            <a:r>
              <a:rPr lang="en-US" dirty="0" smtClean="0"/>
              <a:t> </a:t>
            </a:r>
            <a:r>
              <a:rPr lang="en-US" dirty="0" err="1" smtClean="0"/>
              <a:t>objek</a:t>
            </a:r>
            <a:r>
              <a:rPr lang="en-US" dirty="0" smtClean="0"/>
              <a:t>) </a:t>
            </a:r>
            <a:r>
              <a:rPr lang="en-US" dirty="0" err="1" smtClean="0"/>
              <a:t>menjadi</a:t>
            </a:r>
            <a:r>
              <a:rPr lang="en-US" dirty="0" smtClean="0"/>
              <a:t> </a:t>
            </a:r>
            <a:r>
              <a:rPr lang="en-US" dirty="0" err="1" smtClean="0"/>
              <a:t>satu</a:t>
            </a:r>
            <a:r>
              <a:rPr lang="en-US" dirty="0" smtClean="0"/>
              <a:t> </a:t>
            </a:r>
            <a:r>
              <a:rPr lang="en-US" dirty="0" err="1" smtClean="0"/>
              <a:t>atribut</a:t>
            </a:r>
            <a:r>
              <a:rPr lang="en-US" dirty="0" smtClean="0"/>
              <a:t> (</a:t>
            </a:r>
            <a:r>
              <a:rPr lang="en-US" dirty="0" err="1" smtClean="0"/>
              <a:t>atau</a:t>
            </a:r>
            <a:r>
              <a:rPr lang="en-US" dirty="0" smtClean="0"/>
              <a:t> </a:t>
            </a:r>
            <a:r>
              <a:rPr lang="en-US" dirty="0" err="1" smtClean="0"/>
              <a:t>objek</a:t>
            </a:r>
            <a:r>
              <a:rPr lang="en-US" dirty="0" smtClean="0"/>
              <a:t>)</a:t>
            </a:r>
          </a:p>
          <a:p>
            <a:endParaRPr lang="en-US" dirty="0" smtClean="0"/>
          </a:p>
          <a:p>
            <a:r>
              <a:rPr lang="en-US" dirty="0" err="1" smtClean="0"/>
              <a:t>Tujuannya</a:t>
            </a:r>
            <a:r>
              <a:rPr lang="en-US" dirty="0" smtClean="0"/>
              <a:t> </a:t>
            </a:r>
            <a:r>
              <a:rPr lang="en-US" dirty="0" err="1" smtClean="0"/>
              <a:t>adalah</a:t>
            </a:r>
            <a:r>
              <a:rPr lang="en-US" dirty="0" smtClean="0"/>
              <a:t> :</a:t>
            </a:r>
          </a:p>
          <a:p>
            <a:pPr lvl="1"/>
            <a:r>
              <a:rPr lang="en-US" dirty="0" err="1" smtClean="0"/>
              <a:t>Pengurangan</a:t>
            </a:r>
            <a:r>
              <a:rPr lang="en-US" dirty="0" smtClean="0"/>
              <a:t> Data</a:t>
            </a:r>
          </a:p>
          <a:p>
            <a:pPr lvl="2"/>
            <a:r>
              <a:rPr lang="en-US" dirty="0" err="1" smtClean="0"/>
              <a:t>Mengurangi</a:t>
            </a:r>
            <a:r>
              <a:rPr lang="en-US" dirty="0" smtClean="0"/>
              <a:t> </a:t>
            </a:r>
            <a:r>
              <a:rPr lang="en-US" dirty="0" err="1" smtClean="0"/>
              <a:t>jumlah</a:t>
            </a:r>
            <a:r>
              <a:rPr lang="en-US" dirty="0" smtClean="0"/>
              <a:t> </a:t>
            </a:r>
            <a:r>
              <a:rPr lang="en-US" dirty="0" err="1" smtClean="0"/>
              <a:t>atribut</a:t>
            </a:r>
            <a:r>
              <a:rPr lang="en-US" dirty="0" smtClean="0"/>
              <a:t> </a:t>
            </a:r>
            <a:r>
              <a:rPr lang="en-US" dirty="0" err="1" smtClean="0"/>
              <a:t>atau</a:t>
            </a:r>
            <a:r>
              <a:rPr lang="en-US" dirty="0" smtClean="0"/>
              <a:t> </a:t>
            </a:r>
            <a:r>
              <a:rPr lang="en-US" dirty="0" err="1" smtClean="0"/>
              <a:t>objek</a:t>
            </a:r>
            <a:endParaRPr lang="en-US" dirty="0" smtClean="0"/>
          </a:p>
          <a:p>
            <a:pPr lvl="1"/>
            <a:r>
              <a:rPr lang="en-US" dirty="0" err="1" smtClean="0"/>
              <a:t>Perubahan</a:t>
            </a:r>
            <a:r>
              <a:rPr lang="en-US" dirty="0" smtClean="0"/>
              <a:t> </a:t>
            </a:r>
            <a:r>
              <a:rPr lang="en-US" dirty="0" err="1" smtClean="0"/>
              <a:t>skala</a:t>
            </a:r>
            <a:endParaRPr lang="en-US" dirty="0" smtClean="0"/>
          </a:p>
          <a:p>
            <a:pPr lvl="2"/>
            <a:r>
              <a:rPr lang="en-US" dirty="0" smtClean="0"/>
              <a:t>Kota </a:t>
            </a:r>
            <a:r>
              <a:rPr lang="en-US" dirty="0" err="1" smtClean="0"/>
              <a:t>digabungkan</a:t>
            </a:r>
            <a:r>
              <a:rPr lang="en-US" dirty="0" smtClean="0"/>
              <a:t> </a:t>
            </a:r>
            <a:r>
              <a:rPr lang="en-US" dirty="0" err="1" smtClean="0"/>
              <a:t>menjadi</a:t>
            </a:r>
            <a:r>
              <a:rPr lang="en-US" dirty="0" smtClean="0"/>
              <a:t> </a:t>
            </a:r>
            <a:r>
              <a:rPr lang="en-US" dirty="0" err="1" smtClean="0"/>
              <a:t>provinsi</a:t>
            </a:r>
            <a:r>
              <a:rPr lang="en-US" dirty="0" smtClean="0"/>
              <a:t>, </a:t>
            </a:r>
            <a:r>
              <a:rPr lang="en-US" dirty="0" err="1" smtClean="0"/>
              <a:t>negara</a:t>
            </a:r>
            <a:r>
              <a:rPr lang="en-US" dirty="0" smtClean="0"/>
              <a:t>, </a:t>
            </a:r>
            <a:r>
              <a:rPr lang="en-US" dirty="0" err="1" smtClean="0"/>
              <a:t>dll</a:t>
            </a:r>
            <a:endParaRPr lang="en-US" dirty="0" smtClean="0"/>
          </a:p>
          <a:p>
            <a:pPr lvl="1"/>
            <a:r>
              <a:rPr lang="en-US" dirty="0" smtClean="0"/>
              <a:t>Agar data </a:t>
            </a:r>
            <a:r>
              <a:rPr lang="en-US" dirty="0" err="1" smtClean="0"/>
              <a:t>lebih</a:t>
            </a:r>
            <a:r>
              <a:rPr lang="en-US" dirty="0" smtClean="0"/>
              <a:t> </a:t>
            </a:r>
            <a:r>
              <a:rPr lang="en-US" dirty="0" err="1" smtClean="0"/>
              <a:t>seimbang</a:t>
            </a:r>
            <a:endParaRPr lang="en-US" dirty="0" smtClean="0"/>
          </a:p>
          <a:p>
            <a:pPr lvl="2"/>
            <a:r>
              <a:rPr lang="en-US" dirty="0" smtClean="0"/>
              <a:t>Data yang </a:t>
            </a:r>
            <a:r>
              <a:rPr lang="en-US" dirty="0" err="1" smtClean="0"/>
              <a:t>digabungkan</a:t>
            </a:r>
            <a:r>
              <a:rPr lang="en-US" dirty="0" smtClean="0"/>
              <a:t> </a:t>
            </a:r>
            <a:r>
              <a:rPr lang="en-US" dirty="0" err="1" smtClean="0"/>
              <a:t>cenderung</a:t>
            </a:r>
            <a:r>
              <a:rPr lang="en-US" dirty="0" smtClean="0"/>
              <a:t> </a:t>
            </a:r>
            <a:r>
              <a:rPr lang="en-US" dirty="0" err="1" smtClean="0"/>
              <a:t>memiliki</a:t>
            </a:r>
            <a:r>
              <a:rPr lang="en-US" dirty="0" smtClean="0"/>
              <a:t> </a:t>
            </a:r>
            <a:r>
              <a:rPr lang="en-US" dirty="0" err="1" smtClean="0"/>
              <a:t>perubahan</a:t>
            </a:r>
            <a:r>
              <a:rPr lang="en-US" dirty="0" smtClean="0"/>
              <a:t> yang </a:t>
            </a:r>
            <a:r>
              <a:rPr lang="en-US" dirty="0" err="1" smtClean="0"/>
              <a:t>sedikit</a:t>
            </a:r>
            <a:endParaRPr lang="en-US" dirty="0" smtClean="0"/>
          </a:p>
          <a:p>
            <a:pPr lvl="2"/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Contoh</a:t>
            </a:r>
            <a:r>
              <a:rPr lang="en-US" dirty="0" smtClean="0"/>
              <a:t> Aggregation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</p:nvPr>
        </p:nvGraphicFramePr>
        <p:xfrm>
          <a:off x="1097280" y="1600200"/>
          <a:ext cx="6522720" cy="2225040"/>
        </p:xfrm>
        <a:graphic>
          <a:graphicData uri="http://schemas.openxmlformats.org/drawingml/2006/table">
            <a:tbl>
              <a:tblPr firstRow="1" bandRow="1">
                <a:tableStyleId>{793D81CF-94F2-401A-BA57-92F5A7B2D0C5}</a:tableStyleId>
              </a:tblPr>
              <a:tblGrid>
                <a:gridCol w="1630680"/>
                <a:gridCol w="1630680"/>
                <a:gridCol w="1630680"/>
                <a:gridCol w="163068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Cabang</a:t>
                      </a:r>
                      <a:endParaRPr lang="en-US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IDT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Tanggal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Total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Gresik</a:t>
                      </a:r>
                      <a:endParaRPr lang="en-US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2012102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30-01-2012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250.000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Gresik</a:t>
                      </a:r>
                      <a:endParaRPr lang="en-US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2012103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30-01-2012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300.000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Surabaya</a:t>
                      </a:r>
                      <a:endParaRPr lang="en-US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2012201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30-01-2012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500.000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Surabaya</a:t>
                      </a:r>
                      <a:endParaRPr lang="en-US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2012202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30-01-2012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450.000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Surabaya</a:t>
                      </a:r>
                      <a:endParaRPr lang="en-US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2012203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31-01-2012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350.000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</a:tbl>
          </a:graphicData>
        </a:graphic>
      </p:graphicFrame>
      <p:graphicFrame>
        <p:nvGraphicFramePr>
          <p:cNvPr id="5" name="Content Placeholder 3"/>
          <p:cNvGraphicFramePr>
            <a:graphicFrameLocks/>
          </p:cNvGraphicFramePr>
          <p:nvPr/>
        </p:nvGraphicFramePr>
        <p:xfrm>
          <a:off x="2133600" y="5029200"/>
          <a:ext cx="4892040" cy="1483360"/>
        </p:xfrm>
        <a:graphic>
          <a:graphicData uri="http://schemas.openxmlformats.org/drawingml/2006/table">
            <a:tbl>
              <a:tblPr firstRow="1" bandRow="1">
                <a:tableStyleId>{793D81CF-94F2-401A-BA57-92F5A7B2D0C5}</a:tableStyleId>
              </a:tblPr>
              <a:tblGrid>
                <a:gridCol w="1630680"/>
                <a:gridCol w="1630680"/>
                <a:gridCol w="163068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Cabang</a:t>
                      </a:r>
                      <a:endParaRPr lang="en-US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Tanggal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Total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Gresik</a:t>
                      </a:r>
                      <a:endParaRPr lang="en-US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30-01-2012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550.000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Surabaya</a:t>
                      </a:r>
                      <a:endParaRPr lang="en-US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30-01-2012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950.000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Surabaya</a:t>
                      </a:r>
                      <a:endParaRPr lang="en-US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31-01-2012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350.000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</a:tbl>
          </a:graphicData>
        </a:graphic>
      </p:graphicFrame>
      <p:sp>
        <p:nvSpPr>
          <p:cNvPr id="6" name="Down Arrow 5"/>
          <p:cNvSpPr/>
          <p:nvPr/>
        </p:nvSpPr>
        <p:spPr>
          <a:xfrm>
            <a:off x="3962400" y="3962400"/>
            <a:ext cx="762000" cy="990600"/>
          </a:xfrm>
          <a:prstGeom prst="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Sampling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284163" indent="-284163" algn="just">
              <a:lnSpc>
                <a:spcPct val="95000"/>
              </a:lnSpc>
              <a:spcBef>
                <a:spcPts val="600"/>
              </a:spcBef>
              <a:buClr>
                <a:srgbClr val="72A376"/>
              </a:buClr>
              <a:buSzPct val="76000"/>
              <a:buFont typeface="Wingdings 3" pitchFamily="16" charset="2"/>
              <a:buChar char=""/>
              <a:tabLst>
                <a:tab pos="923925" algn="l"/>
                <a:tab pos="1838325" algn="l"/>
                <a:tab pos="2752725" algn="l"/>
                <a:tab pos="3667125" algn="l"/>
                <a:tab pos="4581525" algn="l"/>
                <a:tab pos="5495925" algn="l"/>
                <a:tab pos="6410325" algn="l"/>
                <a:tab pos="7324725" algn="l"/>
                <a:tab pos="8239125" algn="l"/>
                <a:tab pos="9153525" algn="l"/>
                <a:tab pos="10067925" algn="l"/>
              </a:tabLst>
            </a:pPr>
            <a:r>
              <a:rPr lang="en-GB" sz="2400" dirty="0" smtClean="0">
                <a:solidFill>
                  <a:srgbClr val="000000"/>
                </a:solidFill>
                <a:latin typeface="Calibri" pitchFamily="32" charset="0"/>
                <a:cs typeface="Times New Roman" pitchFamily="16" charset="0"/>
              </a:rPr>
              <a:t>Sampling </a:t>
            </a:r>
            <a:r>
              <a:rPr lang="en-GB" sz="2400" dirty="0" err="1" smtClean="0">
                <a:solidFill>
                  <a:srgbClr val="000000"/>
                </a:solidFill>
                <a:latin typeface="Calibri" pitchFamily="32" charset="0"/>
                <a:cs typeface="Times New Roman" pitchFamily="16" charset="0"/>
              </a:rPr>
              <a:t>merupakan</a:t>
            </a:r>
            <a:r>
              <a:rPr lang="en-GB" sz="2400" dirty="0" smtClean="0">
                <a:solidFill>
                  <a:srgbClr val="000000"/>
                </a:solidFill>
                <a:latin typeface="Calibri" pitchFamily="32" charset="0"/>
                <a:cs typeface="Times New Roman" pitchFamily="16" charset="0"/>
              </a:rPr>
              <a:t> </a:t>
            </a:r>
            <a:r>
              <a:rPr lang="en-GB" sz="2400" dirty="0" err="1" smtClean="0">
                <a:solidFill>
                  <a:srgbClr val="000000"/>
                </a:solidFill>
                <a:latin typeface="Calibri" pitchFamily="32" charset="0"/>
                <a:cs typeface="Times New Roman" pitchFamily="16" charset="0"/>
              </a:rPr>
              <a:t>pendekatan</a:t>
            </a:r>
            <a:r>
              <a:rPr lang="en-GB" sz="2400" dirty="0" smtClean="0">
                <a:solidFill>
                  <a:srgbClr val="000000"/>
                </a:solidFill>
                <a:latin typeface="Calibri" pitchFamily="32" charset="0"/>
                <a:cs typeface="Times New Roman" pitchFamily="16" charset="0"/>
              </a:rPr>
              <a:t> yang </a:t>
            </a:r>
            <a:r>
              <a:rPr lang="en-GB" sz="2400" dirty="0" err="1" smtClean="0">
                <a:solidFill>
                  <a:srgbClr val="000000"/>
                </a:solidFill>
                <a:latin typeface="Calibri" pitchFamily="32" charset="0"/>
                <a:cs typeface="Times New Roman" pitchFamily="16" charset="0"/>
              </a:rPr>
              <a:t>umum</a:t>
            </a:r>
            <a:r>
              <a:rPr lang="en-GB" sz="2400" dirty="0" smtClean="0">
                <a:solidFill>
                  <a:srgbClr val="000000"/>
                </a:solidFill>
                <a:latin typeface="Calibri" pitchFamily="32" charset="0"/>
                <a:cs typeface="Times New Roman" pitchFamily="16" charset="0"/>
              </a:rPr>
              <a:t> </a:t>
            </a:r>
            <a:r>
              <a:rPr lang="en-GB" sz="2400" dirty="0" err="1" smtClean="0">
                <a:solidFill>
                  <a:srgbClr val="000000"/>
                </a:solidFill>
                <a:latin typeface="Calibri" pitchFamily="32" charset="0"/>
                <a:cs typeface="Times New Roman" pitchFamily="16" charset="0"/>
              </a:rPr>
              <a:t>digunakan</a:t>
            </a:r>
            <a:r>
              <a:rPr lang="en-GB" sz="2400" dirty="0" smtClean="0">
                <a:solidFill>
                  <a:srgbClr val="000000"/>
                </a:solidFill>
                <a:latin typeface="Calibri" pitchFamily="32" charset="0"/>
                <a:cs typeface="Times New Roman" pitchFamily="16" charset="0"/>
              </a:rPr>
              <a:t> </a:t>
            </a:r>
            <a:r>
              <a:rPr lang="en-GB" sz="2400" dirty="0" err="1" smtClean="0">
                <a:solidFill>
                  <a:srgbClr val="000000"/>
                </a:solidFill>
                <a:latin typeface="Calibri" pitchFamily="32" charset="0"/>
                <a:cs typeface="Times New Roman" pitchFamily="16" charset="0"/>
              </a:rPr>
              <a:t>untuk</a:t>
            </a:r>
            <a:r>
              <a:rPr lang="en-GB" sz="2400" dirty="0" smtClean="0">
                <a:solidFill>
                  <a:srgbClr val="000000"/>
                </a:solidFill>
                <a:latin typeface="Calibri" pitchFamily="32" charset="0"/>
                <a:cs typeface="Times New Roman" pitchFamily="16" charset="0"/>
              </a:rPr>
              <a:t> </a:t>
            </a:r>
            <a:r>
              <a:rPr lang="en-GB" sz="2400" dirty="0" err="1" smtClean="0">
                <a:solidFill>
                  <a:srgbClr val="000000"/>
                </a:solidFill>
                <a:latin typeface="Calibri" pitchFamily="32" charset="0"/>
                <a:cs typeface="Times New Roman" pitchFamily="16" charset="0"/>
              </a:rPr>
              <a:t>pemilihan</a:t>
            </a:r>
            <a:r>
              <a:rPr lang="en-GB" sz="2400" dirty="0" smtClean="0">
                <a:solidFill>
                  <a:srgbClr val="000000"/>
                </a:solidFill>
                <a:latin typeface="Calibri" pitchFamily="32" charset="0"/>
                <a:cs typeface="Times New Roman" pitchFamily="16" charset="0"/>
              </a:rPr>
              <a:t> </a:t>
            </a:r>
            <a:r>
              <a:rPr lang="en-GB" sz="2400" dirty="0" err="1" smtClean="0">
                <a:solidFill>
                  <a:srgbClr val="000000"/>
                </a:solidFill>
                <a:latin typeface="Calibri" pitchFamily="32" charset="0"/>
                <a:cs typeface="Times New Roman" pitchFamily="16" charset="0"/>
              </a:rPr>
              <a:t>bagian</a:t>
            </a:r>
            <a:r>
              <a:rPr lang="en-GB" sz="2400" dirty="0" smtClean="0">
                <a:solidFill>
                  <a:srgbClr val="000000"/>
                </a:solidFill>
                <a:latin typeface="Calibri" pitchFamily="32" charset="0"/>
                <a:cs typeface="Times New Roman" pitchFamily="16" charset="0"/>
              </a:rPr>
              <a:t> (subset) </a:t>
            </a:r>
            <a:r>
              <a:rPr lang="en-GB" sz="2400" dirty="0" err="1" smtClean="0">
                <a:solidFill>
                  <a:srgbClr val="000000"/>
                </a:solidFill>
                <a:latin typeface="Calibri" pitchFamily="32" charset="0"/>
                <a:cs typeface="Times New Roman" pitchFamily="16" charset="0"/>
              </a:rPr>
              <a:t>dari</a:t>
            </a:r>
            <a:r>
              <a:rPr lang="en-GB" sz="2400" dirty="0" smtClean="0">
                <a:solidFill>
                  <a:srgbClr val="000000"/>
                </a:solidFill>
                <a:latin typeface="Calibri" pitchFamily="32" charset="0"/>
                <a:cs typeface="Times New Roman" pitchFamily="16" charset="0"/>
              </a:rPr>
              <a:t> </a:t>
            </a:r>
            <a:r>
              <a:rPr lang="en-GB" sz="2400" dirty="0" err="1" smtClean="0">
                <a:solidFill>
                  <a:srgbClr val="000000"/>
                </a:solidFill>
                <a:latin typeface="Calibri" pitchFamily="32" charset="0"/>
                <a:cs typeface="Times New Roman" pitchFamily="16" charset="0"/>
              </a:rPr>
              <a:t>objek</a:t>
            </a:r>
            <a:r>
              <a:rPr lang="en-GB" sz="2400" dirty="0" smtClean="0">
                <a:solidFill>
                  <a:srgbClr val="000000"/>
                </a:solidFill>
                <a:latin typeface="Calibri" pitchFamily="32" charset="0"/>
                <a:cs typeface="Times New Roman" pitchFamily="16" charset="0"/>
              </a:rPr>
              <a:t>/data </a:t>
            </a:r>
            <a:r>
              <a:rPr lang="en-GB" sz="2400" dirty="0" err="1" smtClean="0">
                <a:solidFill>
                  <a:srgbClr val="000000"/>
                </a:solidFill>
                <a:latin typeface="Calibri" pitchFamily="32" charset="0"/>
                <a:cs typeface="Times New Roman" pitchFamily="16" charset="0"/>
              </a:rPr>
              <a:t>secara</a:t>
            </a:r>
            <a:r>
              <a:rPr lang="en-GB" sz="2400" dirty="0" smtClean="0">
                <a:solidFill>
                  <a:srgbClr val="000000"/>
                </a:solidFill>
                <a:latin typeface="Calibri" pitchFamily="32" charset="0"/>
                <a:cs typeface="Times New Roman" pitchFamily="16" charset="0"/>
              </a:rPr>
              <a:t> </a:t>
            </a:r>
            <a:r>
              <a:rPr lang="en-GB" sz="2400" dirty="0" err="1" smtClean="0">
                <a:solidFill>
                  <a:srgbClr val="000000"/>
                </a:solidFill>
                <a:latin typeface="Calibri" pitchFamily="32" charset="0"/>
                <a:cs typeface="Times New Roman" pitchFamily="16" charset="0"/>
              </a:rPr>
              <a:t>keseluruhan</a:t>
            </a:r>
            <a:r>
              <a:rPr lang="en-GB" sz="2400" dirty="0" smtClean="0">
                <a:solidFill>
                  <a:srgbClr val="000000"/>
                </a:solidFill>
                <a:latin typeface="Calibri" pitchFamily="32" charset="0"/>
                <a:cs typeface="Times New Roman" pitchFamily="16" charset="0"/>
              </a:rPr>
              <a:t> yang </a:t>
            </a:r>
            <a:r>
              <a:rPr lang="en-GB" sz="2400" dirty="0" err="1" smtClean="0">
                <a:solidFill>
                  <a:srgbClr val="000000"/>
                </a:solidFill>
                <a:latin typeface="Calibri" pitchFamily="32" charset="0"/>
                <a:cs typeface="Times New Roman" pitchFamily="16" charset="0"/>
              </a:rPr>
              <a:t>akan</a:t>
            </a:r>
            <a:r>
              <a:rPr lang="en-GB" sz="2400" dirty="0" smtClean="0">
                <a:solidFill>
                  <a:srgbClr val="000000"/>
                </a:solidFill>
                <a:latin typeface="Calibri" pitchFamily="32" charset="0"/>
                <a:cs typeface="Times New Roman" pitchFamily="16" charset="0"/>
              </a:rPr>
              <a:t> </a:t>
            </a:r>
            <a:r>
              <a:rPr lang="en-GB" sz="2400" dirty="0" err="1" smtClean="0">
                <a:solidFill>
                  <a:srgbClr val="000000"/>
                </a:solidFill>
                <a:latin typeface="Calibri" pitchFamily="32" charset="0"/>
                <a:cs typeface="Times New Roman" pitchFamily="16" charset="0"/>
              </a:rPr>
              <a:t>dianalisis</a:t>
            </a:r>
            <a:r>
              <a:rPr lang="en-GB" sz="2400" dirty="0" smtClean="0">
                <a:solidFill>
                  <a:srgbClr val="000000"/>
                </a:solidFill>
                <a:latin typeface="Calibri" pitchFamily="32" charset="0"/>
                <a:cs typeface="Times New Roman" pitchFamily="16" charset="0"/>
              </a:rPr>
              <a:t>.</a:t>
            </a:r>
          </a:p>
          <a:p>
            <a:pPr marL="284163" indent="-284163" algn="just">
              <a:lnSpc>
                <a:spcPct val="95000"/>
              </a:lnSpc>
              <a:spcBef>
                <a:spcPts val="600"/>
              </a:spcBef>
              <a:buClr>
                <a:srgbClr val="72A376"/>
              </a:buClr>
              <a:buSzPct val="76000"/>
              <a:buFont typeface="Wingdings 3" pitchFamily="16" charset="2"/>
              <a:buChar char=""/>
              <a:tabLst>
                <a:tab pos="923925" algn="l"/>
                <a:tab pos="1838325" algn="l"/>
                <a:tab pos="2752725" algn="l"/>
                <a:tab pos="3667125" algn="l"/>
                <a:tab pos="4581525" algn="l"/>
                <a:tab pos="5495925" algn="l"/>
                <a:tab pos="6410325" algn="l"/>
                <a:tab pos="7324725" algn="l"/>
                <a:tab pos="8239125" algn="l"/>
                <a:tab pos="9153525" algn="l"/>
                <a:tab pos="10067925" algn="l"/>
              </a:tabLst>
            </a:pPr>
            <a:endParaRPr lang="en-GB" sz="2400" dirty="0" smtClean="0">
              <a:solidFill>
                <a:srgbClr val="000000"/>
              </a:solidFill>
              <a:latin typeface="Calibri" pitchFamily="32" charset="0"/>
              <a:cs typeface="Times New Roman" pitchFamily="16" charset="0"/>
            </a:endParaRPr>
          </a:p>
          <a:p>
            <a:pPr marL="284163" indent="-284163" algn="just">
              <a:lnSpc>
                <a:spcPct val="95000"/>
              </a:lnSpc>
              <a:spcBef>
                <a:spcPts val="600"/>
              </a:spcBef>
              <a:buClr>
                <a:srgbClr val="72A376"/>
              </a:buClr>
              <a:buSzPct val="76000"/>
              <a:buFont typeface="Wingdings 3" pitchFamily="16" charset="2"/>
              <a:buChar char=""/>
              <a:tabLst>
                <a:tab pos="923925" algn="l"/>
                <a:tab pos="1838325" algn="l"/>
                <a:tab pos="2752725" algn="l"/>
                <a:tab pos="3667125" algn="l"/>
                <a:tab pos="4581525" algn="l"/>
                <a:tab pos="5495925" algn="l"/>
                <a:tab pos="6410325" algn="l"/>
                <a:tab pos="7324725" algn="l"/>
                <a:tab pos="8239125" algn="l"/>
                <a:tab pos="9153525" algn="l"/>
                <a:tab pos="10067925" algn="l"/>
              </a:tabLst>
            </a:pPr>
            <a:r>
              <a:rPr lang="en-GB" sz="2400" dirty="0" err="1" smtClean="0">
                <a:solidFill>
                  <a:srgbClr val="000000"/>
                </a:solidFill>
                <a:latin typeface="Calibri" pitchFamily="32" charset="0"/>
                <a:cs typeface="Times New Roman" pitchFamily="16" charset="0"/>
              </a:rPr>
              <a:t>Alasan</a:t>
            </a:r>
            <a:r>
              <a:rPr lang="en-GB" sz="2400" dirty="0" smtClean="0">
                <a:solidFill>
                  <a:srgbClr val="000000"/>
                </a:solidFill>
                <a:latin typeface="Calibri" pitchFamily="32" charset="0"/>
                <a:cs typeface="Times New Roman" pitchFamily="16" charset="0"/>
              </a:rPr>
              <a:t> </a:t>
            </a:r>
            <a:r>
              <a:rPr lang="en-GB" sz="2400" dirty="0" err="1" smtClean="0">
                <a:solidFill>
                  <a:srgbClr val="000000"/>
                </a:solidFill>
                <a:latin typeface="Calibri" pitchFamily="32" charset="0"/>
                <a:cs typeface="Times New Roman" pitchFamily="16" charset="0"/>
              </a:rPr>
              <a:t>penggunaan</a:t>
            </a:r>
            <a:r>
              <a:rPr lang="en-GB" sz="2400" dirty="0" smtClean="0">
                <a:solidFill>
                  <a:srgbClr val="000000"/>
                </a:solidFill>
                <a:latin typeface="Calibri" pitchFamily="32" charset="0"/>
                <a:cs typeface="Times New Roman" pitchFamily="16" charset="0"/>
              </a:rPr>
              <a:t> sampling </a:t>
            </a:r>
            <a:r>
              <a:rPr lang="en-GB" sz="2400" dirty="0" smtClean="0">
                <a:solidFill>
                  <a:srgbClr val="000000"/>
                </a:solidFill>
                <a:latin typeface="Calibri" pitchFamily="32" charset="0"/>
                <a:cs typeface="Times New Roman" pitchFamily="16" charset="0"/>
                <a:sym typeface="Wingdings" pitchFamily="2" charset="2"/>
              </a:rPr>
              <a:t> </a:t>
            </a:r>
            <a:r>
              <a:rPr lang="en-GB" sz="2400" dirty="0" err="1" smtClean="0">
                <a:solidFill>
                  <a:srgbClr val="000000"/>
                </a:solidFill>
                <a:latin typeface="Calibri" pitchFamily="32" charset="0"/>
                <a:cs typeface="Times New Roman" pitchFamily="16" charset="0"/>
              </a:rPr>
              <a:t>Penggunaan</a:t>
            </a:r>
            <a:r>
              <a:rPr lang="en-GB" sz="2400" dirty="0" smtClean="0">
                <a:solidFill>
                  <a:srgbClr val="000000"/>
                </a:solidFill>
                <a:latin typeface="Calibri" pitchFamily="32" charset="0"/>
                <a:cs typeface="Times New Roman" pitchFamily="16" charset="0"/>
              </a:rPr>
              <a:t> </a:t>
            </a:r>
            <a:r>
              <a:rPr lang="en-GB" sz="2400" dirty="0" err="1" smtClean="0">
                <a:solidFill>
                  <a:srgbClr val="000000"/>
                </a:solidFill>
                <a:latin typeface="Calibri" pitchFamily="32" charset="0"/>
                <a:cs typeface="Times New Roman" pitchFamily="16" charset="0"/>
              </a:rPr>
              <a:t>seluruh</a:t>
            </a:r>
            <a:r>
              <a:rPr lang="en-GB" sz="2400" dirty="0" smtClean="0">
                <a:solidFill>
                  <a:srgbClr val="000000"/>
                </a:solidFill>
                <a:latin typeface="Calibri" pitchFamily="32" charset="0"/>
                <a:cs typeface="Times New Roman" pitchFamily="16" charset="0"/>
              </a:rPr>
              <a:t> data </a:t>
            </a:r>
            <a:r>
              <a:rPr lang="en-GB" sz="2400" dirty="0" err="1" smtClean="0">
                <a:solidFill>
                  <a:srgbClr val="000000"/>
                </a:solidFill>
                <a:latin typeface="Calibri" pitchFamily="32" charset="0"/>
                <a:cs typeface="Times New Roman" pitchFamily="16" charset="0"/>
              </a:rPr>
              <a:t>membuat</a:t>
            </a:r>
            <a:r>
              <a:rPr lang="en-GB" sz="2400" dirty="0" smtClean="0">
                <a:solidFill>
                  <a:srgbClr val="000000"/>
                </a:solidFill>
                <a:latin typeface="Calibri" pitchFamily="32" charset="0"/>
                <a:cs typeface="Times New Roman" pitchFamily="16" charset="0"/>
              </a:rPr>
              <a:t> </a:t>
            </a:r>
            <a:r>
              <a:rPr lang="en-GB" sz="2400" dirty="0" err="1" smtClean="0">
                <a:solidFill>
                  <a:srgbClr val="000000"/>
                </a:solidFill>
                <a:latin typeface="Calibri" pitchFamily="32" charset="0"/>
                <a:cs typeface="Times New Roman" pitchFamily="16" charset="0"/>
              </a:rPr>
              <a:t>proses</a:t>
            </a:r>
            <a:r>
              <a:rPr lang="en-GB" sz="2400" dirty="0" smtClean="0">
                <a:solidFill>
                  <a:srgbClr val="000000"/>
                </a:solidFill>
                <a:latin typeface="Calibri" pitchFamily="32" charset="0"/>
                <a:cs typeface="Times New Roman" pitchFamily="16" charset="0"/>
              </a:rPr>
              <a:t> yang </a:t>
            </a:r>
            <a:r>
              <a:rPr lang="en-GB" sz="2400" dirty="0" err="1" smtClean="0">
                <a:solidFill>
                  <a:srgbClr val="000000"/>
                </a:solidFill>
                <a:latin typeface="Calibri" pitchFamily="32" charset="0"/>
                <a:cs typeface="Times New Roman" pitchFamily="16" charset="0"/>
              </a:rPr>
              <a:t>harus</a:t>
            </a:r>
            <a:r>
              <a:rPr lang="en-GB" sz="2400" dirty="0" smtClean="0">
                <a:solidFill>
                  <a:srgbClr val="000000"/>
                </a:solidFill>
                <a:latin typeface="Calibri" pitchFamily="32" charset="0"/>
                <a:cs typeface="Times New Roman" pitchFamily="16" charset="0"/>
              </a:rPr>
              <a:t> </a:t>
            </a:r>
            <a:r>
              <a:rPr lang="en-GB" sz="2400" dirty="0" err="1" smtClean="0">
                <a:solidFill>
                  <a:srgbClr val="000000"/>
                </a:solidFill>
                <a:latin typeface="Calibri" pitchFamily="32" charset="0"/>
                <a:cs typeface="Times New Roman" pitchFamily="16" charset="0"/>
              </a:rPr>
              <a:t>dilakukan</a:t>
            </a:r>
            <a:r>
              <a:rPr lang="en-GB" sz="2400" dirty="0" smtClean="0">
                <a:solidFill>
                  <a:srgbClr val="000000"/>
                </a:solidFill>
                <a:latin typeface="Calibri" pitchFamily="32" charset="0"/>
                <a:cs typeface="Times New Roman" pitchFamily="16" charset="0"/>
              </a:rPr>
              <a:t> </a:t>
            </a:r>
            <a:r>
              <a:rPr lang="en-GB" sz="2400" dirty="0" err="1" smtClean="0">
                <a:solidFill>
                  <a:srgbClr val="000000"/>
                </a:solidFill>
                <a:latin typeface="Calibri" pitchFamily="32" charset="0"/>
                <a:cs typeface="Times New Roman" pitchFamily="16" charset="0"/>
              </a:rPr>
              <a:t>algoritma</a:t>
            </a:r>
            <a:r>
              <a:rPr lang="en-GB" sz="2400" dirty="0" smtClean="0">
                <a:solidFill>
                  <a:srgbClr val="000000"/>
                </a:solidFill>
                <a:latin typeface="Calibri" pitchFamily="32" charset="0"/>
                <a:cs typeface="Times New Roman" pitchFamily="16" charset="0"/>
              </a:rPr>
              <a:t> data mining </a:t>
            </a:r>
            <a:r>
              <a:rPr lang="en-GB" sz="2400" dirty="0" err="1" smtClean="0">
                <a:solidFill>
                  <a:srgbClr val="000000"/>
                </a:solidFill>
                <a:latin typeface="Calibri" pitchFamily="32" charset="0"/>
                <a:cs typeface="Times New Roman" pitchFamily="16" charset="0"/>
              </a:rPr>
              <a:t>menjadi</a:t>
            </a:r>
            <a:r>
              <a:rPr lang="en-GB" sz="2400" dirty="0" smtClean="0">
                <a:solidFill>
                  <a:srgbClr val="000000"/>
                </a:solidFill>
                <a:latin typeface="Calibri" pitchFamily="32" charset="0"/>
                <a:cs typeface="Times New Roman" pitchFamily="16" charset="0"/>
              </a:rPr>
              <a:t> lama.</a:t>
            </a:r>
          </a:p>
          <a:p>
            <a:pPr marL="284163" indent="-284163" algn="just">
              <a:lnSpc>
                <a:spcPct val="95000"/>
              </a:lnSpc>
              <a:spcBef>
                <a:spcPts val="600"/>
              </a:spcBef>
              <a:buClr>
                <a:srgbClr val="72A376"/>
              </a:buClr>
              <a:buSzPct val="76000"/>
              <a:buFont typeface="Wingdings 3" pitchFamily="16" charset="2"/>
              <a:buChar char=""/>
              <a:tabLst>
                <a:tab pos="923925" algn="l"/>
                <a:tab pos="1838325" algn="l"/>
                <a:tab pos="2752725" algn="l"/>
                <a:tab pos="3667125" algn="l"/>
                <a:tab pos="4581525" algn="l"/>
                <a:tab pos="5495925" algn="l"/>
                <a:tab pos="6410325" algn="l"/>
                <a:tab pos="7324725" algn="l"/>
                <a:tab pos="8239125" algn="l"/>
                <a:tab pos="9153525" algn="l"/>
                <a:tab pos="10067925" algn="l"/>
              </a:tabLst>
            </a:pPr>
            <a:endParaRPr lang="en-GB" sz="2400" dirty="0" smtClean="0">
              <a:solidFill>
                <a:srgbClr val="000000"/>
              </a:solidFill>
              <a:latin typeface="Calibri" pitchFamily="32" charset="0"/>
              <a:cs typeface="Times New Roman" pitchFamily="16" charset="0"/>
            </a:endParaRPr>
          </a:p>
          <a:p>
            <a:pPr marL="284163" indent="-284163" algn="just">
              <a:lnSpc>
                <a:spcPct val="95000"/>
              </a:lnSpc>
              <a:spcBef>
                <a:spcPts val="600"/>
              </a:spcBef>
              <a:buClr>
                <a:srgbClr val="72A376"/>
              </a:buClr>
              <a:buSzPct val="76000"/>
              <a:buFont typeface="Wingdings 3" pitchFamily="16" charset="2"/>
              <a:buChar char=""/>
              <a:tabLst>
                <a:tab pos="923925" algn="l"/>
                <a:tab pos="1838325" algn="l"/>
                <a:tab pos="2752725" algn="l"/>
                <a:tab pos="3667125" algn="l"/>
                <a:tab pos="4581525" algn="l"/>
                <a:tab pos="5495925" algn="l"/>
                <a:tab pos="6410325" algn="l"/>
                <a:tab pos="7324725" algn="l"/>
                <a:tab pos="8239125" algn="l"/>
                <a:tab pos="9153525" algn="l"/>
                <a:tab pos="10067925" algn="l"/>
              </a:tabLst>
            </a:pPr>
            <a:endParaRPr lang="en-GB" sz="2400" dirty="0" smtClean="0">
              <a:solidFill>
                <a:srgbClr val="000000"/>
              </a:solidFill>
              <a:latin typeface="Calibri" pitchFamily="32" charset="0"/>
              <a:cs typeface="Times New Roman" pitchFamily="16" charset="0"/>
            </a:endParaRPr>
          </a:p>
          <a:p>
            <a:pPr marL="284163" indent="-284163" algn="just">
              <a:lnSpc>
                <a:spcPct val="95000"/>
              </a:lnSpc>
              <a:spcBef>
                <a:spcPts val="600"/>
              </a:spcBef>
              <a:buClr>
                <a:srgbClr val="72A376"/>
              </a:buClr>
              <a:buSzPct val="76000"/>
              <a:buFont typeface="Wingdings 3" pitchFamily="16" charset="2"/>
              <a:buChar char=""/>
              <a:tabLst>
                <a:tab pos="923925" algn="l"/>
                <a:tab pos="1838325" algn="l"/>
                <a:tab pos="2752725" algn="l"/>
                <a:tab pos="3667125" algn="l"/>
                <a:tab pos="4581525" algn="l"/>
                <a:tab pos="5495925" algn="l"/>
                <a:tab pos="6410325" algn="l"/>
                <a:tab pos="7324725" algn="l"/>
                <a:tab pos="8239125" algn="l"/>
                <a:tab pos="9153525" algn="l"/>
                <a:tab pos="10067925" algn="l"/>
              </a:tabLst>
            </a:pPr>
            <a:endParaRPr lang="en-GB" sz="2400" dirty="0">
              <a:solidFill>
                <a:srgbClr val="000000"/>
              </a:solidFill>
              <a:latin typeface="Calibri" pitchFamily="32" charset="0"/>
              <a:cs typeface="Times New Roman" pitchFamily="16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Sampling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err="1" smtClean="0"/>
              <a:t>Kunci</a:t>
            </a:r>
            <a:r>
              <a:rPr lang="en-US" dirty="0" smtClean="0"/>
              <a:t> </a:t>
            </a:r>
            <a:r>
              <a:rPr lang="en-US" dirty="0" err="1" smtClean="0"/>
              <a:t>utama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sampling :</a:t>
            </a:r>
          </a:p>
          <a:p>
            <a:pPr lvl="1"/>
            <a:r>
              <a:rPr lang="en-US" dirty="0" err="1" smtClean="0"/>
              <a:t>Sampel</a:t>
            </a:r>
            <a:r>
              <a:rPr lang="en-US" dirty="0" smtClean="0"/>
              <a:t> data </a:t>
            </a:r>
            <a:r>
              <a:rPr lang="en-US" dirty="0" err="1" smtClean="0"/>
              <a:t>akan</a:t>
            </a:r>
            <a:r>
              <a:rPr lang="en-US" dirty="0" smtClean="0"/>
              <a:t> </a:t>
            </a:r>
            <a:r>
              <a:rPr lang="en-US" dirty="0" err="1" smtClean="0"/>
              <a:t>bekerja</a:t>
            </a:r>
            <a:r>
              <a:rPr lang="en-US" dirty="0" smtClean="0"/>
              <a:t> </a:t>
            </a:r>
            <a:r>
              <a:rPr lang="en-US" dirty="0" err="1" smtClean="0"/>
              <a:t>hampir</a:t>
            </a:r>
            <a:r>
              <a:rPr lang="en-US" dirty="0" smtClean="0"/>
              <a:t> </a:t>
            </a:r>
            <a:r>
              <a:rPr lang="en-US" dirty="0" err="1" smtClean="0"/>
              <a:t>sama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seluruh</a:t>
            </a:r>
            <a:r>
              <a:rPr lang="en-US" dirty="0" smtClean="0"/>
              <a:t> data </a:t>
            </a:r>
            <a:r>
              <a:rPr lang="en-US" dirty="0" err="1" smtClean="0"/>
              <a:t>jika</a:t>
            </a:r>
            <a:r>
              <a:rPr lang="en-US" dirty="0" smtClean="0"/>
              <a:t> </a:t>
            </a:r>
            <a:r>
              <a:rPr lang="en-US" dirty="0" err="1" smtClean="0"/>
              <a:t>sampel</a:t>
            </a:r>
            <a:r>
              <a:rPr lang="en-US" dirty="0" smtClean="0"/>
              <a:t> </a:t>
            </a:r>
            <a:r>
              <a:rPr lang="en-US" dirty="0" err="1" smtClean="0"/>
              <a:t>tersebut</a:t>
            </a:r>
            <a:r>
              <a:rPr lang="en-US" dirty="0" smtClean="0"/>
              <a:t> </a:t>
            </a:r>
            <a:r>
              <a:rPr lang="en-US" dirty="0" err="1" smtClean="0"/>
              <a:t>mampu</a:t>
            </a:r>
            <a:r>
              <a:rPr lang="en-US" dirty="0" smtClean="0"/>
              <a:t> </a:t>
            </a:r>
            <a:r>
              <a:rPr lang="en-US" dirty="0" err="1" smtClean="0"/>
              <a:t>mewakili</a:t>
            </a:r>
            <a:r>
              <a:rPr lang="en-US" dirty="0" smtClean="0"/>
              <a:t> (</a:t>
            </a:r>
            <a:r>
              <a:rPr lang="en-US" dirty="0" err="1" smtClean="0"/>
              <a:t>representatif</a:t>
            </a:r>
            <a:r>
              <a:rPr lang="en-US" dirty="0" smtClean="0"/>
              <a:t>) </a:t>
            </a:r>
            <a:r>
              <a:rPr lang="en-US" dirty="0" err="1" smtClean="0"/>
              <a:t>seluruh</a:t>
            </a:r>
            <a:r>
              <a:rPr lang="en-US" dirty="0" smtClean="0"/>
              <a:t> data.</a:t>
            </a:r>
          </a:p>
          <a:p>
            <a:pPr lvl="1"/>
            <a:r>
              <a:rPr lang="en-US" dirty="0" err="1" smtClean="0"/>
              <a:t>Sampel</a:t>
            </a:r>
            <a:r>
              <a:rPr lang="en-US" dirty="0" smtClean="0"/>
              <a:t> </a:t>
            </a:r>
            <a:r>
              <a:rPr lang="en-US" dirty="0" err="1" smtClean="0"/>
              <a:t>disebut</a:t>
            </a:r>
            <a:r>
              <a:rPr lang="en-US" dirty="0" smtClean="0"/>
              <a:t> </a:t>
            </a:r>
            <a:r>
              <a:rPr lang="en-US" dirty="0" err="1" smtClean="0"/>
              <a:t>representatif</a:t>
            </a:r>
            <a:r>
              <a:rPr lang="en-US" dirty="0" smtClean="0"/>
              <a:t> </a:t>
            </a:r>
            <a:r>
              <a:rPr lang="en-US" dirty="0" err="1" smtClean="0"/>
              <a:t>jika</a:t>
            </a:r>
            <a:r>
              <a:rPr lang="en-US" dirty="0" smtClean="0"/>
              <a:t> </a:t>
            </a:r>
            <a:r>
              <a:rPr lang="en-US" dirty="0" err="1" smtClean="0"/>
              <a:t>diperkirakan</a:t>
            </a:r>
            <a:r>
              <a:rPr lang="en-US" dirty="0" smtClean="0"/>
              <a:t> </a:t>
            </a:r>
            <a:r>
              <a:rPr lang="en-US" dirty="0" err="1" smtClean="0"/>
              <a:t>mempunyai</a:t>
            </a:r>
            <a:r>
              <a:rPr lang="en-US" dirty="0" smtClean="0"/>
              <a:t> </a:t>
            </a:r>
            <a:r>
              <a:rPr lang="en-US" dirty="0" err="1" smtClean="0"/>
              <a:t>sifat</a:t>
            </a:r>
            <a:r>
              <a:rPr lang="en-US" dirty="0" smtClean="0"/>
              <a:t> yang </a:t>
            </a:r>
            <a:r>
              <a:rPr lang="en-US" dirty="0" err="1" smtClean="0"/>
              <a:t>sama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seluruh</a:t>
            </a:r>
            <a:r>
              <a:rPr lang="en-US" dirty="0" smtClean="0"/>
              <a:t> data.</a:t>
            </a:r>
          </a:p>
          <a:p>
            <a:pPr lvl="1"/>
            <a:r>
              <a:rPr lang="en-US" dirty="0" err="1" smtClean="0"/>
              <a:t>Jika</a:t>
            </a:r>
            <a:r>
              <a:rPr lang="en-US" dirty="0" smtClean="0"/>
              <a:t> </a:t>
            </a:r>
            <a:r>
              <a:rPr lang="en-US" dirty="0" err="1" smtClean="0"/>
              <a:t>menggunakan</a:t>
            </a:r>
            <a:r>
              <a:rPr lang="en-US" dirty="0" smtClean="0"/>
              <a:t> rata-rata (mean) </a:t>
            </a:r>
            <a:r>
              <a:rPr lang="en-US" dirty="0" err="1" smtClean="0"/>
              <a:t>pada</a:t>
            </a:r>
            <a:r>
              <a:rPr lang="en-US" dirty="0" smtClean="0"/>
              <a:t> </a:t>
            </a:r>
            <a:r>
              <a:rPr lang="en-US" dirty="0" err="1" smtClean="0"/>
              <a:t>proses</a:t>
            </a:r>
            <a:r>
              <a:rPr lang="en-US" dirty="0" smtClean="0"/>
              <a:t> sampling, </a:t>
            </a:r>
            <a:r>
              <a:rPr lang="en-US" dirty="0" err="1" smtClean="0"/>
              <a:t>maka</a:t>
            </a:r>
            <a:r>
              <a:rPr lang="en-US" dirty="0" smtClean="0"/>
              <a:t> </a:t>
            </a:r>
            <a:r>
              <a:rPr lang="en-US" dirty="0" err="1" smtClean="0"/>
              <a:t>sebuah</a:t>
            </a:r>
            <a:r>
              <a:rPr lang="en-US" dirty="0" smtClean="0"/>
              <a:t> </a:t>
            </a:r>
            <a:r>
              <a:rPr lang="en-US" dirty="0" err="1" smtClean="0"/>
              <a:t>sampel</a:t>
            </a:r>
            <a:r>
              <a:rPr lang="en-US" dirty="0" smtClean="0"/>
              <a:t> </a:t>
            </a:r>
            <a:r>
              <a:rPr lang="en-US" dirty="0" err="1" smtClean="0"/>
              <a:t>dikatakan</a:t>
            </a:r>
            <a:r>
              <a:rPr lang="en-US" dirty="0" smtClean="0"/>
              <a:t> </a:t>
            </a:r>
            <a:r>
              <a:rPr lang="en-US" dirty="0" err="1" smtClean="0"/>
              <a:t>representatif</a:t>
            </a:r>
            <a:r>
              <a:rPr lang="en-US" dirty="0" smtClean="0"/>
              <a:t> </a:t>
            </a:r>
            <a:r>
              <a:rPr lang="en-US" dirty="0" err="1" smtClean="0"/>
              <a:t>jika</a:t>
            </a:r>
            <a:r>
              <a:rPr lang="en-US" dirty="0" smtClean="0"/>
              <a:t> </a:t>
            </a:r>
            <a:r>
              <a:rPr lang="en-US" dirty="0" err="1" smtClean="0"/>
              <a:t>sampel</a:t>
            </a:r>
            <a:r>
              <a:rPr lang="en-US" dirty="0" smtClean="0"/>
              <a:t> </a:t>
            </a:r>
            <a:r>
              <a:rPr lang="en-US" dirty="0" err="1" smtClean="0"/>
              <a:t>tersebut</a:t>
            </a:r>
            <a:r>
              <a:rPr lang="en-US" dirty="0" smtClean="0"/>
              <a:t> </a:t>
            </a:r>
            <a:r>
              <a:rPr lang="en-US" dirty="0" err="1" smtClean="0"/>
              <a:t>memiliki</a:t>
            </a:r>
            <a:r>
              <a:rPr lang="en-US" dirty="0" smtClean="0"/>
              <a:t> standard deviation yang </a:t>
            </a:r>
            <a:r>
              <a:rPr lang="en-US" dirty="0" err="1" smtClean="0"/>
              <a:t>mendekati</a:t>
            </a:r>
            <a:r>
              <a:rPr lang="en-US" dirty="0" smtClean="0"/>
              <a:t> data </a:t>
            </a:r>
            <a:r>
              <a:rPr lang="en-US" dirty="0" err="1" smtClean="0"/>
              <a:t>asli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Tipe</a:t>
            </a:r>
            <a:r>
              <a:rPr lang="en-US" dirty="0" smtClean="0"/>
              <a:t> Sampling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Simple Random Sampling</a:t>
            </a:r>
          </a:p>
          <a:p>
            <a:pPr lvl="1"/>
            <a:r>
              <a:rPr lang="en-US" dirty="0" smtClean="0"/>
              <a:t>There is an equal probability of selecting any particular item</a:t>
            </a:r>
          </a:p>
          <a:p>
            <a:pPr lvl="1"/>
            <a:r>
              <a:rPr lang="en-US" dirty="0" err="1" smtClean="0"/>
              <a:t>Ada</a:t>
            </a:r>
            <a:r>
              <a:rPr lang="en-US" dirty="0" smtClean="0"/>
              <a:t> 2 </a:t>
            </a:r>
            <a:r>
              <a:rPr lang="en-US" dirty="0" err="1" smtClean="0"/>
              <a:t>jenis</a:t>
            </a:r>
            <a:r>
              <a:rPr lang="en-US" dirty="0" smtClean="0"/>
              <a:t> : Sampling </a:t>
            </a:r>
            <a:r>
              <a:rPr lang="en-US" dirty="0" err="1" smtClean="0"/>
              <a:t>tanpa</a:t>
            </a:r>
            <a:r>
              <a:rPr lang="en-US" dirty="0" smtClean="0"/>
              <a:t> </a:t>
            </a:r>
            <a:r>
              <a:rPr lang="en-US" dirty="0" err="1" smtClean="0"/>
              <a:t>pengembalian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sampling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pengembalian</a:t>
            </a:r>
            <a:endParaRPr lang="en-US" dirty="0" smtClean="0"/>
          </a:p>
          <a:p>
            <a:r>
              <a:rPr lang="en-US" dirty="0" smtClean="0"/>
              <a:t>Sampling </a:t>
            </a:r>
            <a:r>
              <a:rPr lang="en-US" dirty="0" err="1" smtClean="0"/>
              <a:t>tanpa</a:t>
            </a:r>
            <a:r>
              <a:rPr lang="en-US" dirty="0" smtClean="0"/>
              <a:t> </a:t>
            </a:r>
            <a:r>
              <a:rPr lang="en-US" dirty="0" err="1" smtClean="0"/>
              <a:t>pengembalian</a:t>
            </a:r>
            <a:r>
              <a:rPr lang="en-US" dirty="0" smtClean="0"/>
              <a:t> </a:t>
            </a:r>
          </a:p>
          <a:p>
            <a:pPr lvl="1"/>
            <a:r>
              <a:rPr lang="en-US" dirty="0" err="1" smtClean="0"/>
              <a:t>Setiap</a:t>
            </a:r>
            <a:r>
              <a:rPr lang="en-US" dirty="0" smtClean="0"/>
              <a:t> data yang </a:t>
            </a:r>
            <a:r>
              <a:rPr lang="en-US" dirty="0" err="1" smtClean="0"/>
              <a:t>sudah</a:t>
            </a:r>
            <a:r>
              <a:rPr lang="en-US" dirty="0" smtClean="0"/>
              <a:t> </a:t>
            </a:r>
            <a:r>
              <a:rPr lang="en-US" dirty="0" err="1" smtClean="0"/>
              <a:t>terambil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digunakan</a:t>
            </a:r>
            <a:r>
              <a:rPr lang="en-US" dirty="0" smtClean="0"/>
              <a:t> </a:t>
            </a:r>
            <a:r>
              <a:rPr lang="en-US" dirty="0" err="1" smtClean="0"/>
              <a:t>sebagai</a:t>
            </a:r>
            <a:r>
              <a:rPr lang="en-US" dirty="0" smtClean="0"/>
              <a:t> </a:t>
            </a:r>
            <a:r>
              <a:rPr lang="en-US" dirty="0" err="1" smtClean="0"/>
              <a:t>sampel</a:t>
            </a:r>
            <a:r>
              <a:rPr lang="en-US" dirty="0" smtClean="0"/>
              <a:t> </a:t>
            </a:r>
            <a:r>
              <a:rPr lang="en-US" dirty="0" err="1" smtClean="0"/>
              <a:t>tidak</a:t>
            </a:r>
            <a:r>
              <a:rPr lang="en-US" dirty="0" smtClean="0"/>
              <a:t> </a:t>
            </a:r>
            <a:r>
              <a:rPr lang="en-US" dirty="0" err="1" smtClean="0"/>
              <a:t>dikembalikan</a:t>
            </a:r>
            <a:r>
              <a:rPr lang="en-US" dirty="0" smtClean="0"/>
              <a:t> </a:t>
            </a:r>
            <a:r>
              <a:rPr lang="en-US" dirty="0" err="1" smtClean="0"/>
              <a:t>lagi</a:t>
            </a:r>
            <a:r>
              <a:rPr lang="en-US" dirty="0" smtClean="0"/>
              <a:t> </a:t>
            </a:r>
            <a:r>
              <a:rPr lang="en-US" dirty="0" err="1" smtClean="0"/>
              <a:t>ke</a:t>
            </a:r>
            <a:r>
              <a:rPr lang="en-US" dirty="0" smtClean="0"/>
              <a:t> data </a:t>
            </a:r>
            <a:r>
              <a:rPr lang="en-US" dirty="0" err="1" smtClean="0"/>
              <a:t>aslinya</a:t>
            </a:r>
            <a:r>
              <a:rPr lang="en-US" dirty="0" smtClean="0"/>
              <a:t>.</a:t>
            </a:r>
          </a:p>
          <a:p>
            <a:r>
              <a:rPr lang="en-US" dirty="0" smtClean="0"/>
              <a:t>Sampling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pengembalian</a:t>
            </a:r>
            <a:endParaRPr lang="en-US" dirty="0" smtClean="0"/>
          </a:p>
          <a:p>
            <a:pPr lvl="1"/>
            <a:r>
              <a:rPr lang="en-US" dirty="0" err="1" smtClean="0"/>
              <a:t>Setiap</a:t>
            </a:r>
            <a:r>
              <a:rPr lang="en-US" dirty="0" smtClean="0"/>
              <a:t> data yang </a:t>
            </a:r>
            <a:r>
              <a:rPr lang="en-US" dirty="0" err="1" smtClean="0"/>
              <a:t>terambil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sampel</a:t>
            </a:r>
            <a:r>
              <a:rPr lang="en-US" dirty="0" smtClean="0"/>
              <a:t> </a:t>
            </a:r>
            <a:r>
              <a:rPr lang="en-US" dirty="0" err="1" smtClean="0"/>
              <a:t>dikembalikan</a:t>
            </a:r>
            <a:r>
              <a:rPr lang="en-US" dirty="0" smtClean="0"/>
              <a:t> </a:t>
            </a:r>
            <a:r>
              <a:rPr lang="en-US" dirty="0" err="1" smtClean="0"/>
              <a:t>ke</a:t>
            </a:r>
            <a:r>
              <a:rPr lang="en-US" dirty="0" smtClean="0"/>
              <a:t> data </a:t>
            </a:r>
            <a:r>
              <a:rPr lang="en-US" dirty="0" err="1" smtClean="0"/>
              <a:t>asli</a:t>
            </a:r>
            <a:endParaRPr lang="en-US" dirty="0" smtClean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Sample Size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/>
          <a:srcRect l="10425" r="12463"/>
          <a:stretch>
            <a:fillRect/>
          </a:stretch>
        </p:blipFill>
        <p:spPr bwMode="auto">
          <a:xfrm>
            <a:off x="457200" y="1733550"/>
            <a:ext cx="2819400" cy="274161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4"/>
          <a:srcRect l="10425" t="13893" r="14545" b="11063"/>
          <a:stretch>
            <a:fillRect/>
          </a:stretch>
        </p:blipFill>
        <p:spPr bwMode="auto">
          <a:xfrm>
            <a:off x="3276600" y="2190750"/>
            <a:ext cx="2743200" cy="20574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5"/>
          <a:srcRect l="11684" r="13286"/>
          <a:stretch>
            <a:fillRect/>
          </a:stretch>
        </p:blipFill>
        <p:spPr bwMode="auto">
          <a:xfrm>
            <a:off x="6096000" y="1809750"/>
            <a:ext cx="2743200" cy="274161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914400" y="4476750"/>
            <a:ext cx="8077200" cy="3683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>
              <a:spcBef>
                <a:spcPts val="1125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>
                <a:solidFill>
                  <a:srgbClr val="000000"/>
                </a:solidFill>
              </a:rPr>
              <a:t>8000 points		         2000 Points			500 Points</a:t>
            </a:r>
          </a:p>
        </p:txBody>
      </p:sp>
      <p:sp>
        <p:nvSpPr>
          <p:cNvPr id="8" name="Text Box 6"/>
          <p:cNvSpPr txBox="1">
            <a:spLocks noChangeArrowheads="1"/>
          </p:cNvSpPr>
          <p:nvPr/>
        </p:nvSpPr>
        <p:spPr bwMode="auto">
          <a:xfrm>
            <a:off x="593725" y="5086350"/>
            <a:ext cx="8016875" cy="163339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marL="457200" indent="-457200">
              <a:buFont typeface="Arial" charset="0"/>
              <a:buChar char="•"/>
              <a:tabLst>
                <a:tab pos="457200" algn="l"/>
                <a:tab pos="1371600" algn="l"/>
                <a:tab pos="2286000" algn="l"/>
                <a:tab pos="3200400" algn="l"/>
                <a:tab pos="4114800" algn="l"/>
                <a:tab pos="5029200" algn="l"/>
                <a:tab pos="5943600" algn="l"/>
                <a:tab pos="6858000" algn="l"/>
                <a:tab pos="7772400" algn="l"/>
                <a:tab pos="8686800" algn="l"/>
                <a:tab pos="9601200" algn="l"/>
                <a:tab pos="10515600" algn="l"/>
              </a:tabLst>
            </a:pPr>
            <a:r>
              <a:rPr lang="en-GB" sz="2000" dirty="0" err="1" smtClean="0">
                <a:solidFill>
                  <a:srgbClr val="000000"/>
                </a:solidFill>
              </a:rPr>
              <a:t>Ukuran</a:t>
            </a:r>
            <a:r>
              <a:rPr lang="en-GB" sz="2000" dirty="0" smtClean="0">
                <a:solidFill>
                  <a:srgbClr val="000000"/>
                </a:solidFill>
              </a:rPr>
              <a:t> </a:t>
            </a:r>
            <a:r>
              <a:rPr lang="en-GB" sz="2000" dirty="0" err="1" smtClean="0">
                <a:solidFill>
                  <a:srgbClr val="000000"/>
                </a:solidFill>
              </a:rPr>
              <a:t>sampel</a:t>
            </a:r>
            <a:r>
              <a:rPr lang="en-GB" sz="2000" dirty="0" smtClean="0">
                <a:solidFill>
                  <a:srgbClr val="000000"/>
                </a:solidFill>
              </a:rPr>
              <a:t> yang </a:t>
            </a:r>
            <a:r>
              <a:rPr lang="en-GB" sz="2000" dirty="0" err="1" smtClean="0">
                <a:solidFill>
                  <a:srgbClr val="000000"/>
                </a:solidFill>
              </a:rPr>
              <a:t>lebih</a:t>
            </a:r>
            <a:r>
              <a:rPr lang="en-GB" sz="2000" dirty="0" smtClean="0">
                <a:solidFill>
                  <a:srgbClr val="000000"/>
                </a:solidFill>
              </a:rPr>
              <a:t> </a:t>
            </a:r>
            <a:r>
              <a:rPr lang="en-GB" sz="2000" dirty="0" err="1" smtClean="0">
                <a:solidFill>
                  <a:srgbClr val="000000"/>
                </a:solidFill>
              </a:rPr>
              <a:t>besar</a:t>
            </a:r>
            <a:r>
              <a:rPr lang="en-GB" sz="2000" dirty="0" smtClean="0">
                <a:solidFill>
                  <a:srgbClr val="000000"/>
                </a:solidFill>
              </a:rPr>
              <a:t> </a:t>
            </a:r>
            <a:r>
              <a:rPr lang="en-GB" sz="2000" dirty="0" err="1" smtClean="0">
                <a:solidFill>
                  <a:srgbClr val="000000"/>
                </a:solidFill>
              </a:rPr>
              <a:t>meningkatkan</a:t>
            </a:r>
            <a:r>
              <a:rPr lang="en-GB" sz="2000" dirty="0" smtClean="0">
                <a:solidFill>
                  <a:srgbClr val="000000"/>
                </a:solidFill>
              </a:rPr>
              <a:t> </a:t>
            </a:r>
            <a:r>
              <a:rPr lang="en-GB" sz="2000" dirty="0" err="1" smtClean="0">
                <a:solidFill>
                  <a:srgbClr val="000000"/>
                </a:solidFill>
              </a:rPr>
              <a:t>peluang</a:t>
            </a:r>
            <a:r>
              <a:rPr lang="en-GB" sz="2000" dirty="0" smtClean="0">
                <a:solidFill>
                  <a:srgbClr val="000000"/>
                </a:solidFill>
              </a:rPr>
              <a:t> </a:t>
            </a:r>
            <a:r>
              <a:rPr lang="en-GB" sz="2000" dirty="0" err="1" smtClean="0">
                <a:solidFill>
                  <a:srgbClr val="000000"/>
                </a:solidFill>
              </a:rPr>
              <a:t>sampel</a:t>
            </a:r>
            <a:r>
              <a:rPr lang="en-GB" sz="2000" dirty="0" smtClean="0">
                <a:solidFill>
                  <a:srgbClr val="000000"/>
                </a:solidFill>
              </a:rPr>
              <a:t> </a:t>
            </a:r>
            <a:r>
              <a:rPr lang="en-GB" sz="2000" dirty="0" err="1" smtClean="0">
                <a:solidFill>
                  <a:srgbClr val="000000"/>
                </a:solidFill>
              </a:rPr>
              <a:t>tersebut</a:t>
            </a:r>
            <a:r>
              <a:rPr lang="en-GB" sz="2000" dirty="0" smtClean="0">
                <a:solidFill>
                  <a:srgbClr val="000000"/>
                </a:solidFill>
              </a:rPr>
              <a:t> </a:t>
            </a:r>
            <a:r>
              <a:rPr lang="en-GB" sz="2000" dirty="0" err="1" smtClean="0">
                <a:solidFill>
                  <a:srgbClr val="000000"/>
                </a:solidFill>
              </a:rPr>
              <a:t>menjadi</a:t>
            </a:r>
            <a:r>
              <a:rPr lang="en-GB" sz="2000" dirty="0" smtClean="0">
                <a:solidFill>
                  <a:srgbClr val="000000"/>
                </a:solidFill>
              </a:rPr>
              <a:t> </a:t>
            </a:r>
            <a:r>
              <a:rPr lang="en-GB" sz="2000" dirty="0" err="1" smtClean="0">
                <a:solidFill>
                  <a:srgbClr val="000000"/>
                </a:solidFill>
              </a:rPr>
              <a:t>sampel</a:t>
            </a:r>
            <a:r>
              <a:rPr lang="en-GB" sz="2000" dirty="0" smtClean="0">
                <a:solidFill>
                  <a:srgbClr val="000000"/>
                </a:solidFill>
              </a:rPr>
              <a:t> yang representative, </a:t>
            </a:r>
            <a:r>
              <a:rPr lang="en-GB" sz="2000" dirty="0" err="1" smtClean="0">
                <a:solidFill>
                  <a:srgbClr val="000000"/>
                </a:solidFill>
              </a:rPr>
              <a:t>tetapi</a:t>
            </a:r>
            <a:r>
              <a:rPr lang="en-GB" sz="2000" dirty="0" smtClean="0">
                <a:solidFill>
                  <a:srgbClr val="000000"/>
                </a:solidFill>
              </a:rPr>
              <a:t> </a:t>
            </a:r>
            <a:r>
              <a:rPr lang="en-GB" sz="2000" dirty="0" err="1" smtClean="0">
                <a:solidFill>
                  <a:srgbClr val="000000"/>
                </a:solidFill>
              </a:rPr>
              <a:t>juga</a:t>
            </a:r>
            <a:r>
              <a:rPr lang="en-GB" sz="2000" dirty="0" smtClean="0">
                <a:solidFill>
                  <a:srgbClr val="000000"/>
                </a:solidFill>
              </a:rPr>
              <a:t> </a:t>
            </a:r>
            <a:r>
              <a:rPr lang="en-GB" sz="2000" dirty="0" err="1" smtClean="0">
                <a:solidFill>
                  <a:srgbClr val="000000"/>
                </a:solidFill>
              </a:rPr>
              <a:t>mengeliminasi</a:t>
            </a:r>
            <a:r>
              <a:rPr lang="en-GB" sz="2000" dirty="0" smtClean="0">
                <a:solidFill>
                  <a:srgbClr val="000000"/>
                </a:solidFill>
              </a:rPr>
              <a:t> </a:t>
            </a:r>
            <a:r>
              <a:rPr lang="en-GB" sz="2000" dirty="0" err="1" smtClean="0">
                <a:solidFill>
                  <a:srgbClr val="000000"/>
                </a:solidFill>
              </a:rPr>
              <a:t>banyak</a:t>
            </a:r>
            <a:r>
              <a:rPr lang="en-GB" sz="2000" dirty="0" smtClean="0">
                <a:solidFill>
                  <a:srgbClr val="000000"/>
                </a:solidFill>
              </a:rPr>
              <a:t> </a:t>
            </a:r>
            <a:r>
              <a:rPr lang="en-GB" sz="2000" dirty="0" err="1" smtClean="0">
                <a:solidFill>
                  <a:srgbClr val="000000"/>
                </a:solidFill>
              </a:rPr>
              <a:t>keuntungan</a:t>
            </a:r>
            <a:r>
              <a:rPr lang="en-GB" sz="2000" dirty="0" smtClean="0">
                <a:solidFill>
                  <a:srgbClr val="000000"/>
                </a:solidFill>
              </a:rPr>
              <a:t> </a:t>
            </a:r>
            <a:r>
              <a:rPr lang="en-GB" sz="2000" dirty="0" err="1" smtClean="0">
                <a:solidFill>
                  <a:srgbClr val="000000"/>
                </a:solidFill>
              </a:rPr>
              <a:t>dari</a:t>
            </a:r>
            <a:r>
              <a:rPr lang="en-GB" sz="2000" dirty="0" smtClean="0">
                <a:solidFill>
                  <a:srgbClr val="000000"/>
                </a:solidFill>
              </a:rPr>
              <a:t> </a:t>
            </a:r>
            <a:r>
              <a:rPr lang="en-GB" sz="2000" dirty="0" err="1" smtClean="0">
                <a:solidFill>
                  <a:srgbClr val="000000"/>
                </a:solidFill>
              </a:rPr>
              <a:t>proses</a:t>
            </a:r>
            <a:r>
              <a:rPr lang="en-GB" sz="2000" dirty="0" smtClean="0">
                <a:solidFill>
                  <a:srgbClr val="000000"/>
                </a:solidFill>
              </a:rPr>
              <a:t> sampling</a:t>
            </a:r>
          </a:p>
          <a:p>
            <a:pPr marL="457200" indent="-457200">
              <a:buFont typeface="Arial" charset="0"/>
              <a:buChar char="•"/>
              <a:tabLst>
                <a:tab pos="457200" algn="l"/>
                <a:tab pos="1371600" algn="l"/>
                <a:tab pos="2286000" algn="l"/>
                <a:tab pos="3200400" algn="l"/>
                <a:tab pos="4114800" algn="l"/>
                <a:tab pos="5029200" algn="l"/>
                <a:tab pos="5943600" algn="l"/>
                <a:tab pos="6858000" algn="l"/>
                <a:tab pos="7772400" algn="l"/>
                <a:tab pos="8686800" algn="l"/>
                <a:tab pos="9601200" algn="l"/>
                <a:tab pos="10515600" algn="l"/>
              </a:tabLst>
            </a:pPr>
            <a:r>
              <a:rPr lang="en-GB" sz="2000" dirty="0" err="1" smtClean="0">
                <a:solidFill>
                  <a:srgbClr val="000000"/>
                </a:solidFill>
              </a:rPr>
              <a:t>Sebaliknya</a:t>
            </a:r>
            <a:r>
              <a:rPr lang="en-GB" sz="2000" dirty="0" smtClean="0">
                <a:solidFill>
                  <a:srgbClr val="000000"/>
                </a:solidFill>
              </a:rPr>
              <a:t>, </a:t>
            </a:r>
            <a:r>
              <a:rPr lang="en-GB" sz="2000" dirty="0" err="1" smtClean="0">
                <a:solidFill>
                  <a:srgbClr val="000000"/>
                </a:solidFill>
              </a:rPr>
              <a:t>dengan</a:t>
            </a:r>
            <a:r>
              <a:rPr lang="en-GB" sz="2000" dirty="0" smtClean="0">
                <a:solidFill>
                  <a:srgbClr val="000000"/>
                </a:solidFill>
              </a:rPr>
              <a:t> </a:t>
            </a:r>
            <a:r>
              <a:rPr lang="en-GB" sz="2000" dirty="0" err="1" smtClean="0">
                <a:solidFill>
                  <a:srgbClr val="000000"/>
                </a:solidFill>
              </a:rPr>
              <a:t>ukuran</a:t>
            </a:r>
            <a:r>
              <a:rPr lang="en-GB" sz="2000" dirty="0" smtClean="0">
                <a:solidFill>
                  <a:srgbClr val="000000"/>
                </a:solidFill>
              </a:rPr>
              <a:t> </a:t>
            </a:r>
            <a:r>
              <a:rPr lang="en-GB" sz="2000" dirty="0" err="1" smtClean="0">
                <a:solidFill>
                  <a:srgbClr val="000000"/>
                </a:solidFill>
              </a:rPr>
              <a:t>sampel</a:t>
            </a:r>
            <a:r>
              <a:rPr lang="en-GB" sz="2000" dirty="0" smtClean="0">
                <a:solidFill>
                  <a:srgbClr val="000000"/>
                </a:solidFill>
              </a:rPr>
              <a:t> yang </a:t>
            </a:r>
            <a:r>
              <a:rPr lang="en-GB" sz="2000" dirty="0" err="1" smtClean="0">
                <a:solidFill>
                  <a:srgbClr val="000000"/>
                </a:solidFill>
              </a:rPr>
              <a:t>lebih</a:t>
            </a:r>
            <a:r>
              <a:rPr lang="en-GB" sz="2000" dirty="0" smtClean="0">
                <a:solidFill>
                  <a:srgbClr val="000000"/>
                </a:solidFill>
              </a:rPr>
              <a:t> </a:t>
            </a:r>
            <a:r>
              <a:rPr lang="en-GB" sz="2000" dirty="0" err="1" smtClean="0">
                <a:solidFill>
                  <a:srgbClr val="000000"/>
                </a:solidFill>
              </a:rPr>
              <a:t>kecil</a:t>
            </a:r>
            <a:r>
              <a:rPr lang="en-GB" sz="2000" dirty="0" smtClean="0">
                <a:solidFill>
                  <a:srgbClr val="000000"/>
                </a:solidFill>
              </a:rPr>
              <a:t>, </a:t>
            </a:r>
            <a:r>
              <a:rPr lang="en-GB" sz="2000" dirty="0" err="1" smtClean="0">
                <a:solidFill>
                  <a:srgbClr val="000000"/>
                </a:solidFill>
              </a:rPr>
              <a:t>bentuk</a:t>
            </a:r>
            <a:r>
              <a:rPr lang="en-GB" sz="2000" dirty="0" smtClean="0">
                <a:solidFill>
                  <a:srgbClr val="000000"/>
                </a:solidFill>
              </a:rPr>
              <a:t> </a:t>
            </a:r>
            <a:r>
              <a:rPr lang="en-GB" sz="2000" dirty="0" err="1" smtClean="0">
                <a:solidFill>
                  <a:srgbClr val="000000"/>
                </a:solidFill>
              </a:rPr>
              <a:t>asli</a:t>
            </a:r>
            <a:r>
              <a:rPr lang="en-GB" sz="2000" dirty="0" smtClean="0">
                <a:solidFill>
                  <a:srgbClr val="000000"/>
                </a:solidFill>
              </a:rPr>
              <a:t> data </a:t>
            </a:r>
            <a:r>
              <a:rPr lang="en-GB" sz="2000" dirty="0" err="1" smtClean="0">
                <a:solidFill>
                  <a:srgbClr val="000000"/>
                </a:solidFill>
              </a:rPr>
              <a:t>mulai</a:t>
            </a:r>
            <a:r>
              <a:rPr lang="en-GB" sz="2000" dirty="0" smtClean="0">
                <a:solidFill>
                  <a:srgbClr val="000000"/>
                </a:solidFill>
              </a:rPr>
              <a:t> </a:t>
            </a:r>
            <a:r>
              <a:rPr lang="en-GB" sz="2000" dirty="0" err="1" smtClean="0">
                <a:solidFill>
                  <a:srgbClr val="000000"/>
                </a:solidFill>
              </a:rPr>
              <a:t>tidak</a:t>
            </a:r>
            <a:r>
              <a:rPr lang="en-GB" sz="2000" dirty="0" smtClean="0">
                <a:solidFill>
                  <a:srgbClr val="000000"/>
                </a:solidFill>
              </a:rPr>
              <a:t> </a:t>
            </a:r>
            <a:r>
              <a:rPr lang="en-GB" sz="2000" dirty="0" err="1" smtClean="0">
                <a:solidFill>
                  <a:srgbClr val="000000"/>
                </a:solidFill>
              </a:rPr>
              <a:t>tampak</a:t>
            </a:r>
            <a:endParaRPr lang="en-GB" sz="2000" dirty="0" smtClean="0">
              <a:solidFill>
                <a:srgbClr val="00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b="1" dirty="0" smtClean="0">
                <a:solidFill>
                  <a:srgbClr val="676A55"/>
                </a:solidFill>
                <a:latin typeface="Calibri" pitchFamily="32" charset="0"/>
              </a:rPr>
              <a:t>Dimensionality Reduction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err="1" smtClean="0"/>
              <a:t>Tujuan</a:t>
            </a:r>
            <a:r>
              <a:rPr lang="en-US" dirty="0" smtClean="0"/>
              <a:t> :</a:t>
            </a:r>
          </a:p>
          <a:p>
            <a:pPr lvl="1"/>
            <a:r>
              <a:rPr lang="en-US" dirty="0" err="1" smtClean="0"/>
              <a:t>Mengurangi</a:t>
            </a:r>
            <a:r>
              <a:rPr lang="en-US" dirty="0" smtClean="0"/>
              <a:t> </a:t>
            </a:r>
            <a:r>
              <a:rPr lang="en-US" dirty="0" err="1" smtClean="0"/>
              <a:t>penggunaan</a:t>
            </a:r>
            <a:r>
              <a:rPr lang="en-US" dirty="0" smtClean="0"/>
              <a:t> </a:t>
            </a:r>
            <a:r>
              <a:rPr lang="en-US" dirty="0" err="1" smtClean="0"/>
              <a:t>waktu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memori</a:t>
            </a:r>
            <a:r>
              <a:rPr lang="en-US" dirty="0" smtClean="0"/>
              <a:t> yang </a:t>
            </a:r>
            <a:r>
              <a:rPr lang="en-US" dirty="0" err="1" smtClean="0"/>
              <a:t>dibutuhkan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eksekusi</a:t>
            </a:r>
            <a:r>
              <a:rPr lang="en-US" dirty="0" smtClean="0"/>
              <a:t> </a:t>
            </a:r>
            <a:r>
              <a:rPr lang="en-US" dirty="0" err="1" smtClean="0"/>
              <a:t>algoritma</a:t>
            </a:r>
            <a:r>
              <a:rPr lang="en-US" dirty="0" smtClean="0"/>
              <a:t> data mining</a:t>
            </a:r>
          </a:p>
          <a:p>
            <a:pPr lvl="1"/>
            <a:r>
              <a:rPr lang="en-US" dirty="0" err="1" smtClean="0"/>
              <a:t>Memungkinakan</a:t>
            </a:r>
            <a:r>
              <a:rPr lang="en-US" dirty="0" smtClean="0"/>
              <a:t> data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lebih</a:t>
            </a:r>
            <a:r>
              <a:rPr lang="en-US" dirty="0" smtClean="0"/>
              <a:t> </a:t>
            </a:r>
            <a:r>
              <a:rPr lang="en-US" dirty="0" err="1" smtClean="0"/>
              <a:t>mudah</a:t>
            </a:r>
            <a:r>
              <a:rPr lang="en-US" dirty="0" smtClean="0"/>
              <a:t> </a:t>
            </a:r>
            <a:r>
              <a:rPr lang="en-US" dirty="0" err="1" smtClean="0"/>
              <a:t>divisualisasikan</a:t>
            </a:r>
            <a:endParaRPr lang="en-US" dirty="0" smtClean="0"/>
          </a:p>
          <a:p>
            <a:pPr lvl="1"/>
            <a:r>
              <a:rPr lang="en-US" dirty="0" err="1" smtClean="0"/>
              <a:t>Mungkin</a:t>
            </a:r>
            <a:r>
              <a:rPr lang="en-US" dirty="0" smtClean="0"/>
              <a:t> </a:t>
            </a:r>
            <a:r>
              <a:rPr lang="en-US" dirty="0" err="1" smtClean="0"/>
              <a:t>membantu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mengeliminasi</a:t>
            </a:r>
            <a:r>
              <a:rPr lang="en-US" dirty="0" smtClean="0"/>
              <a:t> </a:t>
            </a:r>
            <a:r>
              <a:rPr lang="en-US" dirty="0" err="1" smtClean="0"/>
              <a:t>fitur</a:t>
            </a:r>
            <a:r>
              <a:rPr lang="en-US" dirty="0" smtClean="0"/>
              <a:t> yang </a:t>
            </a:r>
            <a:r>
              <a:rPr lang="en-US" dirty="0" err="1" smtClean="0"/>
              <a:t>tidak</a:t>
            </a:r>
            <a:r>
              <a:rPr lang="en-US" dirty="0" smtClean="0"/>
              <a:t> </a:t>
            </a:r>
            <a:r>
              <a:rPr lang="en-US" dirty="0" err="1" smtClean="0"/>
              <a:t>relevan</a:t>
            </a:r>
            <a:r>
              <a:rPr lang="en-US" dirty="0" smtClean="0"/>
              <a:t> </a:t>
            </a:r>
            <a:r>
              <a:rPr lang="en-US" dirty="0" err="1" smtClean="0"/>
              <a:t>atau</a:t>
            </a:r>
            <a:r>
              <a:rPr lang="en-US" dirty="0" smtClean="0"/>
              <a:t> </a:t>
            </a:r>
            <a:r>
              <a:rPr lang="en-US" dirty="0" err="1" smtClean="0"/>
              <a:t>mengurangi</a:t>
            </a:r>
            <a:r>
              <a:rPr lang="en-US" dirty="0" smtClean="0"/>
              <a:t> noise</a:t>
            </a:r>
          </a:p>
          <a:p>
            <a:r>
              <a:rPr lang="en-US" dirty="0" err="1" smtClean="0"/>
              <a:t>Teknik</a:t>
            </a:r>
            <a:r>
              <a:rPr lang="en-US" dirty="0" smtClean="0"/>
              <a:t> :</a:t>
            </a:r>
          </a:p>
          <a:p>
            <a:pPr lvl="1"/>
            <a:r>
              <a:rPr lang="en-US" dirty="0" smtClean="0"/>
              <a:t>Principle Component Analysis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Feature Subset Selection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271463" indent="-271463">
              <a:lnSpc>
                <a:spcPct val="150000"/>
              </a:lnSpc>
              <a:spcBef>
                <a:spcPts val="600"/>
              </a:spcBef>
              <a:buClr>
                <a:srgbClr val="72A376"/>
              </a:buClr>
              <a:buSzPct val="76000"/>
              <a:buFont typeface="Wingdings 3" pitchFamily="16" charset="2"/>
              <a:buChar char="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2600" dirty="0" smtClean="0">
                <a:latin typeface="Calibri" pitchFamily="32" charset="0"/>
              </a:rPr>
              <a:t>Cara lain </a:t>
            </a:r>
            <a:r>
              <a:rPr lang="en-GB" sz="2600" dirty="0" err="1" smtClean="0">
                <a:latin typeface="Calibri" pitchFamily="32" charset="0"/>
              </a:rPr>
              <a:t>untuk</a:t>
            </a:r>
            <a:r>
              <a:rPr lang="en-GB" sz="2600" dirty="0" smtClean="0">
                <a:latin typeface="Calibri" pitchFamily="32" charset="0"/>
              </a:rPr>
              <a:t> </a:t>
            </a:r>
            <a:r>
              <a:rPr lang="en-GB" sz="2600" dirty="0" err="1" smtClean="0">
                <a:latin typeface="Calibri" pitchFamily="32" charset="0"/>
              </a:rPr>
              <a:t>mereduksi</a:t>
            </a:r>
            <a:r>
              <a:rPr lang="en-GB" sz="2600" dirty="0" smtClean="0">
                <a:latin typeface="Calibri" pitchFamily="32" charset="0"/>
              </a:rPr>
              <a:t> </a:t>
            </a:r>
            <a:r>
              <a:rPr lang="en-GB" sz="2600" dirty="0" err="1" smtClean="0">
                <a:latin typeface="Calibri" pitchFamily="32" charset="0"/>
              </a:rPr>
              <a:t>dimensi</a:t>
            </a:r>
            <a:r>
              <a:rPr lang="en-GB" sz="2600" dirty="0" smtClean="0">
                <a:latin typeface="Calibri" pitchFamily="32" charset="0"/>
              </a:rPr>
              <a:t> data</a:t>
            </a:r>
          </a:p>
          <a:p>
            <a:pPr marL="1371600" lvl="4">
              <a:lnSpc>
                <a:spcPct val="150000"/>
              </a:lnSpc>
              <a:spcBef>
                <a:spcPts val="300"/>
              </a:spcBef>
              <a:buClr>
                <a:srgbClr val="9BB39B"/>
              </a:buClr>
              <a:buSzPct val="7000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n-GB" sz="1600" dirty="0" smtClean="0">
              <a:latin typeface="Calibri" pitchFamily="32" charset="0"/>
            </a:endParaRPr>
          </a:p>
          <a:p>
            <a:pPr marL="271463" indent="-271463">
              <a:lnSpc>
                <a:spcPct val="150000"/>
              </a:lnSpc>
              <a:spcBef>
                <a:spcPts val="600"/>
              </a:spcBef>
              <a:buClr>
                <a:srgbClr val="72A376"/>
              </a:buClr>
              <a:buSzPct val="76000"/>
              <a:buFont typeface="Wingdings 3" pitchFamily="16" charset="2"/>
              <a:buChar char="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2600" dirty="0" err="1" smtClean="0">
                <a:latin typeface="Calibri" pitchFamily="32" charset="0"/>
              </a:rPr>
              <a:t>Fitur</a:t>
            </a:r>
            <a:r>
              <a:rPr lang="en-GB" sz="2600" dirty="0" smtClean="0">
                <a:latin typeface="Calibri" pitchFamily="32" charset="0"/>
              </a:rPr>
              <a:t> yang </a:t>
            </a:r>
            <a:r>
              <a:rPr lang="en-GB" sz="2600" dirty="0" err="1" smtClean="0">
                <a:latin typeface="Calibri" pitchFamily="32" charset="0"/>
              </a:rPr>
              <a:t>tidak</a:t>
            </a:r>
            <a:r>
              <a:rPr lang="en-GB" sz="2600" dirty="0" smtClean="0">
                <a:latin typeface="Calibri" pitchFamily="32" charset="0"/>
              </a:rPr>
              <a:t> </a:t>
            </a:r>
            <a:r>
              <a:rPr lang="en-GB" sz="2600" dirty="0" err="1" smtClean="0">
                <a:latin typeface="Calibri" pitchFamily="32" charset="0"/>
              </a:rPr>
              <a:t>relevan</a:t>
            </a:r>
            <a:endParaRPr lang="en-GB" sz="2600" dirty="0" smtClean="0">
              <a:latin typeface="Calibri" pitchFamily="32" charset="0"/>
            </a:endParaRPr>
          </a:p>
          <a:p>
            <a:pPr marL="546100" lvl="1" indent="-273050">
              <a:lnSpc>
                <a:spcPct val="150000"/>
              </a:lnSpc>
              <a:spcBef>
                <a:spcPts val="500"/>
              </a:spcBef>
              <a:buClr>
                <a:srgbClr val="B0CCB0"/>
              </a:buClr>
              <a:buSzPct val="76000"/>
              <a:buFont typeface="Wingdings 3" pitchFamily="16" charset="2"/>
              <a:buChar char="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2300" dirty="0" err="1" smtClean="0">
                <a:latin typeface="Calibri" pitchFamily="32" charset="0"/>
              </a:rPr>
              <a:t>Tidak</a:t>
            </a:r>
            <a:r>
              <a:rPr lang="en-GB" sz="2300" dirty="0" smtClean="0">
                <a:latin typeface="Calibri" pitchFamily="32" charset="0"/>
              </a:rPr>
              <a:t> </a:t>
            </a:r>
            <a:r>
              <a:rPr lang="en-GB" sz="2300" dirty="0" err="1" smtClean="0">
                <a:latin typeface="Calibri" pitchFamily="32" charset="0"/>
              </a:rPr>
              <a:t>memiliki</a:t>
            </a:r>
            <a:r>
              <a:rPr lang="en-GB" sz="2300" dirty="0" smtClean="0">
                <a:latin typeface="Calibri" pitchFamily="32" charset="0"/>
              </a:rPr>
              <a:t> </a:t>
            </a:r>
            <a:r>
              <a:rPr lang="en-GB" sz="2300" dirty="0" err="1" smtClean="0">
                <a:latin typeface="Calibri" pitchFamily="32" charset="0"/>
              </a:rPr>
              <a:t>informasi</a:t>
            </a:r>
            <a:r>
              <a:rPr lang="en-GB" sz="2300" dirty="0" smtClean="0">
                <a:latin typeface="Calibri" pitchFamily="32" charset="0"/>
              </a:rPr>
              <a:t> yang </a:t>
            </a:r>
            <a:r>
              <a:rPr lang="en-GB" sz="2300" dirty="0" err="1" smtClean="0">
                <a:latin typeface="Calibri" pitchFamily="32" charset="0"/>
              </a:rPr>
              <a:t>berguna</a:t>
            </a:r>
            <a:r>
              <a:rPr lang="en-GB" sz="2300" dirty="0" smtClean="0">
                <a:latin typeface="Calibri" pitchFamily="32" charset="0"/>
              </a:rPr>
              <a:t> </a:t>
            </a:r>
            <a:r>
              <a:rPr lang="en-GB" sz="2300" dirty="0" err="1" smtClean="0">
                <a:latin typeface="Calibri" pitchFamily="32" charset="0"/>
              </a:rPr>
              <a:t>bagi</a:t>
            </a:r>
            <a:r>
              <a:rPr lang="en-GB" sz="2300" dirty="0" smtClean="0">
                <a:latin typeface="Calibri" pitchFamily="32" charset="0"/>
              </a:rPr>
              <a:t> </a:t>
            </a:r>
            <a:r>
              <a:rPr lang="en-GB" sz="2300" dirty="0" err="1" smtClean="0">
                <a:latin typeface="Calibri" pitchFamily="32" charset="0"/>
              </a:rPr>
              <a:t>tugas</a:t>
            </a:r>
            <a:r>
              <a:rPr lang="en-GB" sz="2300" dirty="0" smtClean="0">
                <a:latin typeface="Calibri" pitchFamily="32" charset="0"/>
              </a:rPr>
              <a:t> data mining yang </a:t>
            </a:r>
            <a:r>
              <a:rPr lang="en-GB" sz="2300" dirty="0" err="1" smtClean="0">
                <a:latin typeface="Calibri" pitchFamily="32" charset="0"/>
              </a:rPr>
              <a:t>sedang</a:t>
            </a:r>
            <a:r>
              <a:rPr lang="en-GB" sz="2300" dirty="0" smtClean="0">
                <a:latin typeface="Calibri" pitchFamily="32" charset="0"/>
              </a:rPr>
              <a:t> </a:t>
            </a:r>
            <a:r>
              <a:rPr lang="en-GB" sz="2300" dirty="0" err="1" smtClean="0">
                <a:latin typeface="Calibri" pitchFamily="32" charset="0"/>
              </a:rPr>
              <a:t>dikerjakan</a:t>
            </a:r>
            <a:endParaRPr lang="en-GB" sz="2300" dirty="0" smtClean="0">
              <a:latin typeface="Calibri" pitchFamily="32" charset="0"/>
            </a:endParaRPr>
          </a:p>
          <a:p>
            <a:pPr marL="546100" lvl="1" indent="-273050">
              <a:lnSpc>
                <a:spcPct val="150000"/>
              </a:lnSpc>
              <a:spcBef>
                <a:spcPts val="500"/>
              </a:spcBef>
              <a:buClr>
                <a:srgbClr val="B0CCB0"/>
              </a:buClr>
              <a:buSzPct val="76000"/>
              <a:buFont typeface="Wingdings 3" pitchFamily="16" charset="2"/>
              <a:buChar char="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2300" dirty="0" err="1" smtClean="0">
                <a:latin typeface="Calibri" pitchFamily="32" charset="0"/>
              </a:rPr>
              <a:t>Contoh</a:t>
            </a:r>
            <a:r>
              <a:rPr lang="en-GB" sz="2300" dirty="0" smtClean="0">
                <a:latin typeface="Calibri" pitchFamily="32" charset="0"/>
              </a:rPr>
              <a:t> : </a:t>
            </a:r>
            <a:r>
              <a:rPr lang="en-GB" sz="2300" dirty="0" err="1" smtClean="0">
                <a:latin typeface="Calibri" pitchFamily="32" charset="0"/>
              </a:rPr>
              <a:t>Nomor</a:t>
            </a:r>
            <a:r>
              <a:rPr lang="en-GB" sz="2300" dirty="0" smtClean="0">
                <a:latin typeface="Calibri" pitchFamily="32" charset="0"/>
              </a:rPr>
              <a:t> </a:t>
            </a:r>
            <a:r>
              <a:rPr lang="en-GB" sz="2300" dirty="0" err="1" smtClean="0">
                <a:latin typeface="Calibri" pitchFamily="32" charset="0"/>
              </a:rPr>
              <a:t>induk</a:t>
            </a:r>
            <a:r>
              <a:rPr lang="en-GB" sz="2300" dirty="0" smtClean="0">
                <a:latin typeface="Calibri" pitchFamily="32" charset="0"/>
              </a:rPr>
              <a:t> </a:t>
            </a:r>
            <a:r>
              <a:rPr lang="en-GB" sz="2300" dirty="0" err="1" smtClean="0">
                <a:latin typeface="Calibri" pitchFamily="32" charset="0"/>
              </a:rPr>
              <a:t>mahasiswa</a:t>
            </a:r>
            <a:r>
              <a:rPr lang="en-GB" sz="2300" dirty="0" smtClean="0">
                <a:latin typeface="Calibri" pitchFamily="32" charset="0"/>
              </a:rPr>
              <a:t> </a:t>
            </a:r>
            <a:r>
              <a:rPr lang="en-GB" sz="2300" dirty="0" err="1" smtClean="0">
                <a:latin typeface="Calibri" pitchFamily="32" charset="0"/>
              </a:rPr>
              <a:t>tidak</a:t>
            </a:r>
            <a:r>
              <a:rPr lang="en-GB" sz="2300" dirty="0" smtClean="0">
                <a:latin typeface="Calibri" pitchFamily="32" charset="0"/>
              </a:rPr>
              <a:t> </a:t>
            </a:r>
            <a:r>
              <a:rPr lang="en-GB" sz="2300" dirty="0" err="1" smtClean="0">
                <a:latin typeface="Calibri" pitchFamily="32" charset="0"/>
              </a:rPr>
              <a:t>relevan</a:t>
            </a:r>
            <a:r>
              <a:rPr lang="en-GB" sz="2300" dirty="0" smtClean="0">
                <a:latin typeface="Calibri" pitchFamily="32" charset="0"/>
              </a:rPr>
              <a:t> </a:t>
            </a:r>
            <a:r>
              <a:rPr lang="en-GB" sz="2300" dirty="0" err="1" smtClean="0">
                <a:latin typeface="Calibri" pitchFamily="32" charset="0"/>
              </a:rPr>
              <a:t>dengan</a:t>
            </a:r>
            <a:r>
              <a:rPr lang="en-GB" sz="2300" dirty="0" smtClean="0">
                <a:latin typeface="Calibri" pitchFamily="32" charset="0"/>
              </a:rPr>
              <a:t> </a:t>
            </a:r>
            <a:r>
              <a:rPr lang="en-GB" sz="2300" dirty="0" err="1" smtClean="0">
                <a:latin typeface="Calibri" pitchFamily="32" charset="0"/>
              </a:rPr>
              <a:t>tugas</a:t>
            </a:r>
            <a:r>
              <a:rPr lang="en-GB" sz="2300" dirty="0" smtClean="0">
                <a:latin typeface="Calibri" pitchFamily="32" charset="0"/>
              </a:rPr>
              <a:t> </a:t>
            </a:r>
            <a:r>
              <a:rPr lang="en-GB" sz="2300" dirty="0" err="1" smtClean="0">
                <a:latin typeface="Calibri" pitchFamily="32" charset="0"/>
              </a:rPr>
              <a:t>memprediksi</a:t>
            </a:r>
            <a:r>
              <a:rPr lang="en-GB" sz="2300" dirty="0" smtClean="0">
                <a:latin typeface="Calibri" pitchFamily="32" charset="0"/>
              </a:rPr>
              <a:t> IPK </a:t>
            </a:r>
            <a:r>
              <a:rPr lang="en-GB" sz="2300" dirty="0" err="1" smtClean="0">
                <a:latin typeface="Calibri" pitchFamily="32" charset="0"/>
              </a:rPr>
              <a:t>mahasiswa</a:t>
            </a:r>
            <a:endParaRPr lang="en-GB" sz="2300" dirty="0" smtClean="0">
              <a:latin typeface="Calibri" pitchFamily="32" charset="0"/>
            </a:endParaRPr>
          </a:p>
          <a:p>
            <a:pPr>
              <a:lnSpc>
                <a:spcPct val="150000"/>
              </a:lnSpc>
            </a:pPr>
            <a:endParaRPr lang="en-US" dirty="0" smtClean="0"/>
          </a:p>
          <a:p>
            <a:pPr>
              <a:lnSpc>
                <a:spcPct val="150000"/>
              </a:lnSpc>
            </a:pP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ext Box 1"/>
          <p:cNvSpPr txBox="1">
            <a:spLocks noChangeArrowheads="1"/>
          </p:cNvSpPr>
          <p:nvPr/>
        </p:nvSpPr>
        <p:spPr bwMode="auto">
          <a:xfrm>
            <a:off x="457200" y="563563"/>
            <a:ext cx="8229600" cy="57943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b"/>
          <a:lstStyle/>
          <a:p>
            <a:pPr>
              <a:buClr>
                <a:srgbClr val="676A55"/>
              </a:buClr>
              <a:buFont typeface="Calibri" pitchFamily="32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3200" b="1" dirty="0" err="1" smtClean="0">
                <a:solidFill>
                  <a:srgbClr val="676A55"/>
                </a:solidFill>
                <a:latin typeface="Calibri" pitchFamily="32" charset="0"/>
              </a:rPr>
              <a:t>Visualisasi</a:t>
            </a:r>
            <a:endParaRPr lang="en-GB" sz="3200" b="1" dirty="0">
              <a:solidFill>
                <a:srgbClr val="676A55"/>
              </a:solidFill>
              <a:latin typeface="Calibri" pitchFamily="32" charset="0"/>
            </a:endParaRPr>
          </a:p>
        </p:txBody>
      </p:sp>
      <p:sp>
        <p:nvSpPr>
          <p:cNvPr id="40963" name="Text Box 2"/>
          <p:cNvSpPr txBox="1">
            <a:spLocks noChangeArrowheads="1"/>
          </p:cNvSpPr>
          <p:nvPr/>
        </p:nvSpPr>
        <p:spPr bwMode="auto">
          <a:xfrm>
            <a:off x="411163" y="1143000"/>
            <a:ext cx="8428037" cy="5181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 marL="271463" indent="-271463">
              <a:lnSpc>
                <a:spcPct val="150000"/>
              </a:lnSpc>
              <a:spcBef>
                <a:spcPts val="488"/>
              </a:spcBef>
              <a:buClr>
                <a:srgbClr val="72A376"/>
              </a:buClr>
              <a:buSzPct val="76000"/>
              <a:buFont typeface="Arial" pitchFamily="34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2600" dirty="0" err="1" smtClean="0">
                <a:solidFill>
                  <a:srgbClr val="000000"/>
                </a:solidFill>
                <a:latin typeface="Calibri" pitchFamily="32" charset="0"/>
              </a:rPr>
              <a:t>Visualisasi</a:t>
            </a:r>
            <a:r>
              <a:rPr lang="en-GB" sz="2600" dirty="0" smtClean="0">
                <a:solidFill>
                  <a:srgbClr val="000000"/>
                </a:solidFill>
                <a:latin typeface="Calibri" pitchFamily="32" charset="0"/>
              </a:rPr>
              <a:t> </a:t>
            </a:r>
            <a:r>
              <a:rPr lang="en-GB" sz="2600" dirty="0" err="1" smtClean="0">
                <a:solidFill>
                  <a:srgbClr val="000000"/>
                </a:solidFill>
                <a:latin typeface="Calibri" pitchFamily="32" charset="0"/>
              </a:rPr>
              <a:t>adalah</a:t>
            </a:r>
            <a:r>
              <a:rPr lang="en-GB" sz="2600" dirty="0" smtClean="0">
                <a:solidFill>
                  <a:srgbClr val="000000"/>
                </a:solidFill>
                <a:latin typeface="Calibri" pitchFamily="32" charset="0"/>
              </a:rPr>
              <a:t> </a:t>
            </a:r>
            <a:r>
              <a:rPr lang="en-GB" sz="2600" dirty="0" err="1" smtClean="0">
                <a:solidFill>
                  <a:srgbClr val="000000"/>
                </a:solidFill>
                <a:latin typeface="Calibri" pitchFamily="32" charset="0"/>
              </a:rPr>
              <a:t>konversi</a:t>
            </a:r>
            <a:r>
              <a:rPr lang="en-GB" sz="2600" dirty="0" smtClean="0">
                <a:solidFill>
                  <a:srgbClr val="000000"/>
                </a:solidFill>
                <a:latin typeface="Calibri" pitchFamily="32" charset="0"/>
              </a:rPr>
              <a:t> </a:t>
            </a:r>
            <a:r>
              <a:rPr lang="en-GB" sz="2600" dirty="0" err="1" smtClean="0">
                <a:solidFill>
                  <a:srgbClr val="000000"/>
                </a:solidFill>
                <a:latin typeface="Calibri" pitchFamily="32" charset="0"/>
              </a:rPr>
              <a:t>dari</a:t>
            </a:r>
            <a:r>
              <a:rPr lang="en-GB" sz="2600" dirty="0" smtClean="0">
                <a:solidFill>
                  <a:srgbClr val="000000"/>
                </a:solidFill>
                <a:latin typeface="Calibri" pitchFamily="32" charset="0"/>
              </a:rPr>
              <a:t> data </a:t>
            </a:r>
            <a:r>
              <a:rPr lang="en-GB" sz="2600" dirty="0" err="1" smtClean="0">
                <a:solidFill>
                  <a:srgbClr val="000000"/>
                </a:solidFill>
                <a:latin typeface="Calibri" pitchFamily="32" charset="0"/>
              </a:rPr>
              <a:t>menjadi</a:t>
            </a:r>
            <a:r>
              <a:rPr lang="en-GB" sz="2600" dirty="0" smtClean="0">
                <a:solidFill>
                  <a:srgbClr val="000000"/>
                </a:solidFill>
                <a:latin typeface="Calibri" pitchFamily="32" charset="0"/>
              </a:rPr>
              <a:t> </a:t>
            </a:r>
            <a:r>
              <a:rPr lang="en-GB" sz="2600" dirty="0" err="1" smtClean="0">
                <a:solidFill>
                  <a:srgbClr val="000000"/>
                </a:solidFill>
                <a:latin typeface="Calibri" pitchFamily="32" charset="0"/>
              </a:rPr>
              <a:t>sebuah</a:t>
            </a:r>
            <a:r>
              <a:rPr lang="en-GB" sz="2600" dirty="0" smtClean="0">
                <a:solidFill>
                  <a:srgbClr val="000000"/>
                </a:solidFill>
                <a:latin typeface="Calibri" pitchFamily="32" charset="0"/>
              </a:rPr>
              <a:t> format visual </a:t>
            </a:r>
            <a:r>
              <a:rPr lang="en-GB" sz="2600" dirty="0" err="1" smtClean="0">
                <a:solidFill>
                  <a:srgbClr val="000000"/>
                </a:solidFill>
                <a:latin typeface="Calibri" pitchFamily="32" charset="0"/>
              </a:rPr>
              <a:t>atau</a:t>
            </a:r>
            <a:r>
              <a:rPr lang="en-GB" sz="2600" dirty="0" smtClean="0">
                <a:solidFill>
                  <a:srgbClr val="000000"/>
                </a:solidFill>
                <a:latin typeface="Calibri" pitchFamily="32" charset="0"/>
              </a:rPr>
              <a:t> tabular </a:t>
            </a:r>
            <a:r>
              <a:rPr lang="en-GB" sz="2600" dirty="0" err="1" smtClean="0">
                <a:solidFill>
                  <a:srgbClr val="000000"/>
                </a:solidFill>
                <a:latin typeface="Calibri" pitchFamily="32" charset="0"/>
              </a:rPr>
              <a:t>sehingga</a:t>
            </a:r>
            <a:r>
              <a:rPr lang="en-GB" sz="2600" dirty="0" smtClean="0">
                <a:solidFill>
                  <a:srgbClr val="000000"/>
                </a:solidFill>
                <a:latin typeface="Calibri" pitchFamily="32" charset="0"/>
              </a:rPr>
              <a:t> </a:t>
            </a:r>
            <a:r>
              <a:rPr lang="en-GB" sz="2600" dirty="0" err="1" smtClean="0">
                <a:solidFill>
                  <a:srgbClr val="000000"/>
                </a:solidFill>
                <a:latin typeface="Calibri" pitchFamily="32" charset="0"/>
              </a:rPr>
              <a:t>karakteristik</a:t>
            </a:r>
            <a:r>
              <a:rPr lang="en-GB" sz="2600" dirty="0" smtClean="0">
                <a:solidFill>
                  <a:srgbClr val="000000"/>
                </a:solidFill>
                <a:latin typeface="Calibri" pitchFamily="32" charset="0"/>
              </a:rPr>
              <a:t> data </a:t>
            </a:r>
            <a:r>
              <a:rPr lang="en-GB" sz="2600" dirty="0" err="1" smtClean="0">
                <a:solidFill>
                  <a:srgbClr val="000000"/>
                </a:solidFill>
                <a:latin typeface="Calibri" pitchFamily="32" charset="0"/>
              </a:rPr>
              <a:t>dan</a:t>
            </a:r>
            <a:r>
              <a:rPr lang="en-GB" sz="2600" dirty="0" smtClean="0">
                <a:solidFill>
                  <a:srgbClr val="000000"/>
                </a:solidFill>
                <a:latin typeface="Calibri" pitchFamily="32" charset="0"/>
              </a:rPr>
              <a:t> </a:t>
            </a:r>
            <a:r>
              <a:rPr lang="en-GB" sz="2600" dirty="0" err="1" smtClean="0">
                <a:solidFill>
                  <a:srgbClr val="000000"/>
                </a:solidFill>
                <a:latin typeface="Calibri" pitchFamily="32" charset="0"/>
              </a:rPr>
              <a:t>hubungan</a:t>
            </a:r>
            <a:r>
              <a:rPr lang="en-GB" sz="2600" dirty="0" smtClean="0">
                <a:solidFill>
                  <a:srgbClr val="000000"/>
                </a:solidFill>
                <a:latin typeface="Calibri" pitchFamily="32" charset="0"/>
              </a:rPr>
              <a:t> </a:t>
            </a:r>
            <a:r>
              <a:rPr lang="en-GB" sz="2600" dirty="0" err="1" smtClean="0">
                <a:solidFill>
                  <a:srgbClr val="000000"/>
                </a:solidFill>
                <a:latin typeface="Calibri" pitchFamily="32" charset="0"/>
              </a:rPr>
              <a:t>antar</a:t>
            </a:r>
            <a:r>
              <a:rPr lang="en-GB" sz="2600" dirty="0" smtClean="0">
                <a:solidFill>
                  <a:srgbClr val="000000"/>
                </a:solidFill>
                <a:latin typeface="Calibri" pitchFamily="32" charset="0"/>
              </a:rPr>
              <a:t> data </a:t>
            </a:r>
            <a:r>
              <a:rPr lang="en-GB" sz="2600" dirty="0" err="1" smtClean="0">
                <a:solidFill>
                  <a:srgbClr val="000000"/>
                </a:solidFill>
                <a:latin typeface="Calibri" pitchFamily="32" charset="0"/>
              </a:rPr>
              <a:t>atau</a:t>
            </a:r>
            <a:r>
              <a:rPr lang="en-GB" sz="2600" dirty="0" smtClean="0">
                <a:solidFill>
                  <a:srgbClr val="000000"/>
                </a:solidFill>
                <a:latin typeface="Calibri" pitchFamily="32" charset="0"/>
              </a:rPr>
              <a:t> </a:t>
            </a:r>
            <a:r>
              <a:rPr lang="en-GB" sz="2600" dirty="0" err="1" smtClean="0">
                <a:solidFill>
                  <a:srgbClr val="000000"/>
                </a:solidFill>
                <a:latin typeface="Calibri" pitchFamily="32" charset="0"/>
              </a:rPr>
              <a:t>atribut</a:t>
            </a:r>
            <a:r>
              <a:rPr lang="en-GB" sz="2600" dirty="0" smtClean="0">
                <a:solidFill>
                  <a:srgbClr val="000000"/>
                </a:solidFill>
                <a:latin typeface="Calibri" pitchFamily="32" charset="0"/>
              </a:rPr>
              <a:t> </a:t>
            </a:r>
            <a:r>
              <a:rPr lang="en-GB" sz="2600" dirty="0" err="1" smtClean="0">
                <a:solidFill>
                  <a:srgbClr val="000000"/>
                </a:solidFill>
                <a:latin typeface="Calibri" pitchFamily="32" charset="0"/>
              </a:rPr>
              <a:t>dapat</a:t>
            </a:r>
            <a:r>
              <a:rPr lang="en-GB" sz="2600" dirty="0" smtClean="0">
                <a:solidFill>
                  <a:srgbClr val="000000"/>
                </a:solidFill>
                <a:latin typeface="Calibri" pitchFamily="32" charset="0"/>
              </a:rPr>
              <a:t> </a:t>
            </a:r>
            <a:r>
              <a:rPr lang="en-GB" sz="2600" dirty="0" err="1" smtClean="0">
                <a:solidFill>
                  <a:srgbClr val="000000"/>
                </a:solidFill>
                <a:latin typeface="Calibri" pitchFamily="32" charset="0"/>
              </a:rPr>
              <a:t>dianalisis</a:t>
            </a:r>
            <a:endParaRPr lang="en-GB" sz="2600" dirty="0" smtClean="0">
              <a:solidFill>
                <a:srgbClr val="000000"/>
              </a:solidFill>
              <a:latin typeface="Calibri" pitchFamily="32" charset="0"/>
            </a:endParaRPr>
          </a:p>
          <a:p>
            <a:pPr marL="271463" indent="-271463">
              <a:lnSpc>
                <a:spcPct val="150000"/>
              </a:lnSpc>
              <a:spcBef>
                <a:spcPts val="488"/>
              </a:spcBef>
              <a:buClr>
                <a:srgbClr val="72A376"/>
              </a:buClr>
              <a:buSzPct val="76000"/>
              <a:buFont typeface="Arial" pitchFamily="34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n-GB" sz="2600" dirty="0" smtClean="0">
              <a:solidFill>
                <a:srgbClr val="000000"/>
              </a:solidFill>
              <a:latin typeface="Calibri" pitchFamily="32" charset="0"/>
            </a:endParaRPr>
          </a:p>
          <a:p>
            <a:pPr marL="271463" indent="-271463">
              <a:lnSpc>
                <a:spcPct val="150000"/>
              </a:lnSpc>
              <a:spcBef>
                <a:spcPts val="488"/>
              </a:spcBef>
              <a:buClr>
                <a:srgbClr val="72A376"/>
              </a:buClr>
              <a:buSzPct val="76000"/>
              <a:buFont typeface="Arial" pitchFamily="34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2600" dirty="0" smtClean="0">
                <a:solidFill>
                  <a:srgbClr val="000000"/>
                </a:solidFill>
                <a:latin typeface="Calibri" pitchFamily="32" charset="0"/>
              </a:rPr>
              <a:t> </a:t>
            </a:r>
            <a:r>
              <a:rPr lang="en-GB" sz="2600" dirty="0" err="1" smtClean="0">
                <a:solidFill>
                  <a:srgbClr val="000000"/>
                </a:solidFill>
                <a:latin typeface="Calibri" pitchFamily="32" charset="0"/>
              </a:rPr>
              <a:t>Visualisasi</a:t>
            </a:r>
            <a:r>
              <a:rPr lang="en-GB" sz="2600" dirty="0" smtClean="0">
                <a:solidFill>
                  <a:srgbClr val="000000"/>
                </a:solidFill>
                <a:latin typeface="Calibri" pitchFamily="32" charset="0"/>
              </a:rPr>
              <a:t> </a:t>
            </a:r>
            <a:r>
              <a:rPr lang="en-GB" sz="2600" dirty="0" err="1" smtClean="0">
                <a:solidFill>
                  <a:srgbClr val="000000"/>
                </a:solidFill>
                <a:latin typeface="Calibri" pitchFamily="32" charset="0"/>
              </a:rPr>
              <a:t>dari</a:t>
            </a:r>
            <a:r>
              <a:rPr lang="en-GB" sz="2600" dirty="0" smtClean="0">
                <a:solidFill>
                  <a:srgbClr val="000000"/>
                </a:solidFill>
                <a:latin typeface="Calibri" pitchFamily="32" charset="0"/>
              </a:rPr>
              <a:t> data </a:t>
            </a:r>
            <a:r>
              <a:rPr lang="en-GB" sz="2600" dirty="0" err="1" smtClean="0">
                <a:solidFill>
                  <a:srgbClr val="000000"/>
                </a:solidFill>
                <a:latin typeface="Calibri" pitchFamily="32" charset="0"/>
              </a:rPr>
              <a:t>adalah</a:t>
            </a:r>
            <a:r>
              <a:rPr lang="en-GB" sz="2600" dirty="0" smtClean="0">
                <a:solidFill>
                  <a:srgbClr val="000000"/>
                </a:solidFill>
                <a:latin typeface="Calibri" pitchFamily="32" charset="0"/>
              </a:rPr>
              <a:t> </a:t>
            </a:r>
            <a:r>
              <a:rPr lang="en-GB" sz="2600" dirty="0" err="1" smtClean="0">
                <a:solidFill>
                  <a:srgbClr val="000000"/>
                </a:solidFill>
                <a:latin typeface="Calibri" pitchFamily="32" charset="0"/>
              </a:rPr>
              <a:t>salah</a:t>
            </a:r>
            <a:r>
              <a:rPr lang="en-GB" sz="2600" dirty="0" smtClean="0">
                <a:solidFill>
                  <a:srgbClr val="000000"/>
                </a:solidFill>
                <a:latin typeface="Calibri" pitchFamily="32" charset="0"/>
              </a:rPr>
              <a:t> </a:t>
            </a:r>
            <a:r>
              <a:rPr lang="en-GB" sz="2600" dirty="0" err="1" smtClean="0">
                <a:solidFill>
                  <a:srgbClr val="000000"/>
                </a:solidFill>
                <a:latin typeface="Calibri" pitchFamily="32" charset="0"/>
              </a:rPr>
              <a:t>satu</a:t>
            </a:r>
            <a:r>
              <a:rPr lang="en-GB" sz="2600" dirty="0" smtClean="0">
                <a:solidFill>
                  <a:srgbClr val="000000"/>
                </a:solidFill>
                <a:latin typeface="Calibri" pitchFamily="32" charset="0"/>
              </a:rPr>
              <a:t> </a:t>
            </a:r>
            <a:r>
              <a:rPr lang="en-GB" sz="2600" dirty="0" err="1" smtClean="0">
                <a:solidFill>
                  <a:srgbClr val="000000"/>
                </a:solidFill>
                <a:latin typeface="Calibri" pitchFamily="32" charset="0"/>
              </a:rPr>
              <a:t>teknik</a:t>
            </a:r>
            <a:r>
              <a:rPr lang="en-GB" sz="2600" dirty="0" smtClean="0">
                <a:solidFill>
                  <a:srgbClr val="000000"/>
                </a:solidFill>
                <a:latin typeface="Calibri" pitchFamily="32" charset="0"/>
              </a:rPr>
              <a:t> yang </a:t>
            </a:r>
            <a:r>
              <a:rPr lang="en-GB" sz="2600" dirty="0" err="1" smtClean="0">
                <a:solidFill>
                  <a:srgbClr val="000000"/>
                </a:solidFill>
                <a:latin typeface="Calibri" pitchFamily="32" charset="0"/>
              </a:rPr>
              <a:t>tepat</a:t>
            </a:r>
            <a:r>
              <a:rPr lang="en-GB" sz="2600" dirty="0" smtClean="0">
                <a:solidFill>
                  <a:srgbClr val="000000"/>
                </a:solidFill>
                <a:latin typeface="Calibri" pitchFamily="32" charset="0"/>
              </a:rPr>
              <a:t> </a:t>
            </a:r>
            <a:r>
              <a:rPr lang="en-GB" sz="2600" dirty="0" err="1" smtClean="0">
                <a:solidFill>
                  <a:srgbClr val="000000"/>
                </a:solidFill>
                <a:latin typeface="Calibri" pitchFamily="32" charset="0"/>
              </a:rPr>
              <a:t>untuk</a:t>
            </a:r>
            <a:r>
              <a:rPr lang="en-GB" sz="2600" dirty="0" smtClean="0">
                <a:solidFill>
                  <a:srgbClr val="000000"/>
                </a:solidFill>
                <a:latin typeface="Calibri" pitchFamily="32" charset="0"/>
              </a:rPr>
              <a:t> </a:t>
            </a:r>
            <a:r>
              <a:rPr lang="en-GB" sz="2600" dirty="0" err="1" smtClean="0">
                <a:solidFill>
                  <a:srgbClr val="000000"/>
                </a:solidFill>
                <a:latin typeface="Calibri" pitchFamily="32" charset="0"/>
              </a:rPr>
              <a:t>ekplorasi</a:t>
            </a:r>
            <a:r>
              <a:rPr lang="en-GB" sz="2600" dirty="0" smtClean="0">
                <a:solidFill>
                  <a:srgbClr val="000000"/>
                </a:solidFill>
                <a:latin typeface="Calibri" pitchFamily="32" charset="0"/>
              </a:rPr>
              <a:t> data</a:t>
            </a:r>
          </a:p>
          <a:p>
            <a:pPr marL="728663" lvl="1" indent="-271463">
              <a:lnSpc>
                <a:spcPct val="150000"/>
              </a:lnSpc>
              <a:spcBef>
                <a:spcPts val="488"/>
              </a:spcBef>
              <a:buClr>
                <a:srgbClr val="72A376"/>
              </a:buClr>
              <a:buSzPct val="76000"/>
              <a:buFont typeface="Arial" pitchFamily="34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2600" dirty="0" err="1" smtClean="0">
                <a:solidFill>
                  <a:srgbClr val="000000"/>
                </a:solidFill>
                <a:latin typeface="Calibri" pitchFamily="32" charset="0"/>
              </a:rPr>
              <a:t>Dapat</a:t>
            </a:r>
            <a:r>
              <a:rPr lang="en-GB" sz="2600" dirty="0" smtClean="0">
                <a:solidFill>
                  <a:srgbClr val="000000"/>
                </a:solidFill>
                <a:latin typeface="Calibri" pitchFamily="32" charset="0"/>
              </a:rPr>
              <a:t> </a:t>
            </a:r>
            <a:r>
              <a:rPr lang="en-GB" sz="2600" dirty="0" err="1" smtClean="0">
                <a:solidFill>
                  <a:srgbClr val="000000"/>
                </a:solidFill>
                <a:latin typeface="Calibri" pitchFamily="32" charset="0"/>
              </a:rPr>
              <a:t>mendeteksi</a:t>
            </a:r>
            <a:r>
              <a:rPr lang="en-GB" sz="2600" dirty="0" smtClean="0">
                <a:solidFill>
                  <a:srgbClr val="000000"/>
                </a:solidFill>
                <a:latin typeface="Calibri" pitchFamily="32" charset="0"/>
              </a:rPr>
              <a:t> </a:t>
            </a:r>
            <a:r>
              <a:rPr lang="en-GB" sz="2600" dirty="0" err="1" smtClean="0">
                <a:solidFill>
                  <a:srgbClr val="000000"/>
                </a:solidFill>
                <a:latin typeface="Calibri" pitchFamily="32" charset="0"/>
              </a:rPr>
              <a:t>pola</a:t>
            </a:r>
            <a:r>
              <a:rPr lang="en-GB" sz="2600" dirty="0" smtClean="0">
                <a:solidFill>
                  <a:srgbClr val="000000"/>
                </a:solidFill>
                <a:latin typeface="Calibri" pitchFamily="32" charset="0"/>
              </a:rPr>
              <a:t> </a:t>
            </a:r>
            <a:r>
              <a:rPr lang="en-GB" sz="2600" dirty="0" err="1" smtClean="0">
                <a:solidFill>
                  <a:srgbClr val="000000"/>
                </a:solidFill>
                <a:latin typeface="Calibri" pitchFamily="32" charset="0"/>
              </a:rPr>
              <a:t>umum</a:t>
            </a:r>
            <a:r>
              <a:rPr lang="en-GB" sz="2600" dirty="0" smtClean="0">
                <a:solidFill>
                  <a:srgbClr val="000000"/>
                </a:solidFill>
                <a:latin typeface="Calibri" pitchFamily="32" charset="0"/>
              </a:rPr>
              <a:t> </a:t>
            </a:r>
            <a:r>
              <a:rPr lang="en-GB" sz="2600" dirty="0" err="1" smtClean="0">
                <a:solidFill>
                  <a:srgbClr val="000000"/>
                </a:solidFill>
                <a:latin typeface="Calibri" pitchFamily="32" charset="0"/>
              </a:rPr>
              <a:t>dan</a:t>
            </a:r>
            <a:r>
              <a:rPr lang="en-GB" sz="2600" dirty="0" smtClean="0">
                <a:solidFill>
                  <a:srgbClr val="000000"/>
                </a:solidFill>
                <a:latin typeface="Calibri" pitchFamily="32" charset="0"/>
              </a:rPr>
              <a:t> trend data</a:t>
            </a:r>
          </a:p>
          <a:p>
            <a:pPr marL="728663" lvl="1" indent="-271463">
              <a:lnSpc>
                <a:spcPct val="150000"/>
              </a:lnSpc>
              <a:spcBef>
                <a:spcPts val="488"/>
              </a:spcBef>
              <a:buClr>
                <a:srgbClr val="72A376"/>
              </a:buClr>
              <a:buSzPct val="76000"/>
              <a:buFont typeface="Arial" pitchFamily="34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2600" dirty="0" err="1" smtClean="0">
                <a:solidFill>
                  <a:srgbClr val="000000"/>
                </a:solidFill>
                <a:latin typeface="Calibri" pitchFamily="32" charset="0"/>
              </a:rPr>
              <a:t>Dapat</a:t>
            </a:r>
            <a:r>
              <a:rPr lang="en-GB" sz="2600" dirty="0" smtClean="0">
                <a:solidFill>
                  <a:srgbClr val="000000"/>
                </a:solidFill>
                <a:latin typeface="Calibri" pitchFamily="32" charset="0"/>
              </a:rPr>
              <a:t> </a:t>
            </a:r>
            <a:r>
              <a:rPr lang="en-GB" sz="2600" dirty="0" err="1" smtClean="0">
                <a:solidFill>
                  <a:srgbClr val="000000"/>
                </a:solidFill>
                <a:latin typeface="Calibri" pitchFamily="32" charset="0"/>
              </a:rPr>
              <a:t>mendeteksi</a:t>
            </a:r>
            <a:r>
              <a:rPr lang="en-GB" sz="2600" dirty="0" smtClean="0">
                <a:solidFill>
                  <a:srgbClr val="000000"/>
                </a:solidFill>
                <a:latin typeface="Calibri" pitchFamily="32" charset="0"/>
              </a:rPr>
              <a:t> outlier </a:t>
            </a:r>
            <a:r>
              <a:rPr lang="en-GB" sz="2600" dirty="0" err="1" smtClean="0">
                <a:solidFill>
                  <a:srgbClr val="000000"/>
                </a:solidFill>
                <a:latin typeface="Calibri" pitchFamily="32" charset="0"/>
              </a:rPr>
              <a:t>dan</a:t>
            </a:r>
            <a:r>
              <a:rPr lang="en-GB" sz="2600" dirty="0" smtClean="0">
                <a:solidFill>
                  <a:srgbClr val="000000"/>
                </a:solidFill>
                <a:latin typeface="Calibri" pitchFamily="32" charset="0"/>
              </a:rPr>
              <a:t> </a:t>
            </a:r>
            <a:r>
              <a:rPr lang="en-GB" sz="2600" dirty="0" err="1" smtClean="0">
                <a:solidFill>
                  <a:srgbClr val="000000"/>
                </a:solidFill>
                <a:latin typeface="Calibri" pitchFamily="32" charset="0"/>
              </a:rPr>
              <a:t>pola</a:t>
            </a:r>
            <a:r>
              <a:rPr lang="en-GB" sz="2600" dirty="0" smtClean="0">
                <a:solidFill>
                  <a:srgbClr val="000000"/>
                </a:solidFill>
                <a:latin typeface="Calibri" pitchFamily="32" charset="0"/>
              </a:rPr>
              <a:t> yang </a:t>
            </a:r>
            <a:r>
              <a:rPr lang="en-GB" sz="2600" dirty="0" err="1" smtClean="0">
                <a:solidFill>
                  <a:srgbClr val="000000"/>
                </a:solidFill>
                <a:latin typeface="Calibri" pitchFamily="32" charset="0"/>
              </a:rPr>
              <a:t>tidak</a:t>
            </a:r>
            <a:r>
              <a:rPr lang="en-GB" sz="2600" dirty="0" smtClean="0">
                <a:solidFill>
                  <a:srgbClr val="000000"/>
                </a:solidFill>
                <a:latin typeface="Calibri" pitchFamily="32" charset="0"/>
              </a:rPr>
              <a:t> </a:t>
            </a:r>
            <a:r>
              <a:rPr lang="en-GB" sz="2600" dirty="0" err="1" smtClean="0">
                <a:solidFill>
                  <a:srgbClr val="000000"/>
                </a:solidFill>
                <a:latin typeface="Calibri" pitchFamily="32" charset="0"/>
              </a:rPr>
              <a:t>biasa</a:t>
            </a:r>
            <a:endParaRPr lang="en-GB" sz="2600" dirty="0" smtClean="0">
              <a:solidFill>
                <a:srgbClr val="000000"/>
              </a:solidFill>
              <a:latin typeface="Calibri" pitchFamily="32" charset="0"/>
            </a:endParaRPr>
          </a:p>
          <a:p>
            <a:pPr marL="271463" indent="-271463">
              <a:lnSpc>
                <a:spcPct val="150000"/>
              </a:lnSpc>
              <a:spcBef>
                <a:spcPts val="600"/>
              </a:spcBef>
              <a:buClr>
                <a:srgbClr val="72A376"/>
              </a:buClr>
              <a:buSzPct val="76000"/>
              <a:buFont typeface="Wingdings 3" pitchFamily="16" charset="2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n-GB" sz="2600" dirty="0">
              <a:solidFill>
                <a:srgbClr val="000000"/>
              </a:solidFill>
              <a:latin typeface="Calibri" pitchFamily="32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1"/>
          <p:cNvPicPr>
            <a:picLocks noChangeAspect="1" noChangeArrowheads="1"/>
          </p:cNvPicPr>
          <p:nvPr/>
        </p:nvPicPr>
        <p:blipFill>
          <a:blip r:embed="rId3"/>
          <a:srcRect b="2776"/>
          <a:stretch>
            <a:fillRect/>
          </a:stretch>
        </p:blipFill>
        <p:spPr bwMode="auto">
          <a:xfrm>
            <a:off x="1524000" y="2667000"/>
            <a:ext cx="5502275" cy="36544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41987" name="Text Box 2"/>
          <p:cNvSpPr txBox="1">
            <a:spLocks noChangeArrowheads="1"/>
          </p:cNvSpPr>
          <p:nvPr/>
        </p:nvSpPr>
        <p:spPr bwMode="auto">
          <a:xfrm>
            <a:off x="457200" y="76200"/>
            <a:ext cx="8229600" cy="1066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b"/>
          <a:lstStyle/>
          <a:p>
            <a:pPr>
              <a:buClr>
                <a:srgbClr val="676A55"/>
              </a:buClr>
              <a:buFont typeface="Calibri" pitchFamily="32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3200" b="1">
                <a:solidFill>
                  <a:srgbClr val="676A55"/>
                </a:solidFill>
                <a:latin typeface="Calibri" pitchFamily="32" charset="0"/>
              </a:rPr>
              <a:t>Example: Sea Surface Temperature</a:t>
            </a:r>
          </a:p>
        </p:txBody>
      </p:sp>
      <p:sp>
        <p:nvSpPr>
          <p:cNvPr id="41988" name="Text Box 3"/>
          <p:cNvSpPr txBox="1">
            <a:spLocks noChangeArrowheads="1"/>
          </p:cNvSpPr>
          <p:nvPr/>
        </p:nvSpPr>
        <p:spPr bwMode="auto">
          <a:xfrm>
            <a:off x="411163" y="1143000"/>
            <a:ext cx="8428037" cy="5181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 marL="271463" indent="-271463">
              <a:spcBef>
                <a:spcPts val="600"/>
              </a:spcBef>
              <a:buClr>
                <a:srgbClr val="72A376"/>
              </a:buClr>
              <a:buSzPct val="76000"/>
              <a:buFont typeface="Wingdings 3" pitchFamily="16" charset="2"/>
              <a:buChar char="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2600">
                <a:solidFill>
                  <a:srgbClr val="000000"/>
                </a:solidFill>
                <a:latin typeface="Calibri" pitchFamily="32" charset="0"/>
              </a:rPr>
              <a:t>The following shows the Sea Surface Temperature (SST) for July 1982</a:t>
            </a:r>
          </a:p>
          <a:p>
            <a:pPr marL="546100" lvl="1" indent="-273050">
              <a:spcBef>
                <a:spcPts val="500"/>
              </a:spcBef>
              <a:buClr>
                <a:srgbClr val="B0CCB0"/>
              </a:buClr>
              <a:buSzPct val="76000"/>
              <a:buFont typeface="Wingdings 3" pitchFamily="16" charset="2"/>
              <a:buChar char="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2300">
                <a:solidFill>
                  <a:srgbClr val="676A55"/>
                </a:solidFill>
                <a:latin typeface="Calibri" pitchFamily="32" charset="0"/>
              </a:rPr>
              <a:t>Tens of thousands of data points are summarized in a single figure</a:t>
            </a:r>
          </a:p>
          <a:p>
            <a:pPr marL="546100" lvl="1" indent="-273050">
              <a:spcBef>
                <a:spcPts val="500"/>
              </a:spcBef>
              <a:buClr>
                <a:srgbClr val="B0CCB0"/>
              </a:buClr>
              <a:buSzPct val="7600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2300">
                <a:solidFill>
                  <a:srgbClr val="676A55"/>
                </a:solidFill>
                <a:latin typeface="Calibri" pitchFamily="32" charset="0"/>
              </a:rPr>
              <a:t> </a:t>
            </a:r>
          </a:p>
          <a:p>
            <a:pPr marL="546100" lvl="1" indent="-273050">
              <a:lnSpc>
                <a:spcPct val="90000"/>
              </a:lnSpc>
              <a:spcBef>
                <a:spcPts val="425"/>
              </a:spcBef>
              <a:buClr>
                <a:srgbClr val="B0CCB0"/>
              </a:buClr>
              <a:buSzPct val="76000"/>
              <a:buFont typeface="Wingdings 3" pitchFamily="16" charset="2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n-GB" sz="2300">
              <a:solidFill>
                <a:srgbClr val="676A55"/>
              </a:solidFill>
              <a:latin typeface="Calibri" pitchFamily="32" charset="0"/>
            </a:endParaRPr>
          </a:p>
          <a:p>
            <a:pPr marL="820738" lvl="2" indent="-228600">
              <a:lnSpc>
                <a:spcPct val="90000"/>
              </a:lnSpc>
              <a:spcBef>
                <a:spcPts val="500"/>
              </a:spcBef>
              <a:buClr>
                <a:srgbClr val="BCBCBC"/>
              </a:buClr>
              <a:buSzPct val="76000"/>
              <a:buFont typeface="Wingdings" charset="2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n-GB" sz="2000">
              <a:solidFill>
                <a:srgbClr val="000000"/>
              </a:solidFill>
              <a:latin typeface="Calibri" pitchFamily="32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ext Box 1"/>
          <p:cNvSpPr txBox="1">
            <a:spLocks noChangeArrowheads="1"/>
          </p:cNvSpPr>
          <p:nvPr/>
        </p:nvSpPr>
        <p:spPr bwMode="auto">
          <a:xfrm>
            <a:off x="457200" y="76200"/>
            <a:ext cx="8229600" cy="1066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b"/>
          <a:lstStyle/>
          <a:p>
            <a:pPr>
              <a:buClr>
                <a:srgbClr val="676A55"/>
              </a:buClr>
              <a:buFont typeface="Calibri" pitchFamily="32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3200" b="1" dirty="0" err="1" smtClean="0">
                <a:solidFill>
                  <a:srgbClr val="676A55"/>
                </a:solidFill>
                <a:latin typeface="Calibri" pitchFamily="32" charset="0"/>
              </a:rPr>
              <a:t>Teknik</a:t>
            </a:r>
            <a:r>
              <a:rPr lang="en-GB" sz="3200" b="1" dirty="0" smtClean="0">
                <a:solidFill>
                  <a:srgbClr val="676A55"/>
                </a:solidFill>
                <a:latin typeface="Calibri" pitchFamily="32" charset="0"/>
              </a:rPr>
              <a:t> </a:t>
            </a:r>
            <a:r>
              <a:rPr lang="en-GB" sz="3200" b="1" dirty="0" err="1" smtClean="0">
                <a:solidFill>
                  <a:srgbClr val="676A55"/>
                </a:solidFill>
                <a:latin typeface="Calibri" pitchFamily="32" charset="0"/>
              </a:rPr>
              <a:t>Visualisasi</a:t>
            </a:r>
            <a:r>
              <a:rPr lang="en-GB" sz="3200" b="1" dirty="0" smtClean="0">
                <a:solidFill>
                  <a:srgbClr val="676A55"/>
                </a:solidFill>
                <a:latin typeface="Calibri" pitchFamily="32" charset="0"/>
              </a:rPr>
              <a:t>: </a:t>
            </a:r>
            <a:r>
              <a:rPr lang="en-GB" sz="3200" b="1" dirty="0">
                <a:solidFill>
                  <a:srgbClr val="676A55"/>
                </a:solidFill>
                <a:latin typeface="Calibri" pitchFamily="32" charset="0"/>
              </a:rPr>
              <a:t>Histograms</a:t>
            </a:r>
          </a:p>
        </p:txBody>
      </p:sp>
      <p:sp>
        <p:nvSpPr>
          <p:cNvPr id="45059" name="Text Box 2"/>
          <p:cNvSpPr txBox="1">
            <a:spLocks noChangeArrowheads="1"/>
          </p:cNvSpPr>
          <p:nvPr/>
        </p:nvSpPr>
        <p:spPr bwMode="auto">
          <a:xfrm>
            <a:off x="411163" y="1143000"/>
            <a:ext cx="8428037" cy="31067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 marL="271463" indent="-271463">
              <a:lnSpc>
                <a:spcPct val="150000"/>
              </a:lnSpc>
              <a:spcBef>
                <a:spcPts val="600"/>
              </a:spcBef>
              <a:buClr>
                <a:srgbClr val="72A376"/>
              </a:buClr>
              <a:buSzPct val="76000"/>
              <a:buFont typeface="Wingdings 3" pitchFamily="16" charset="2"/>
              <a:buChar char="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2400" dirty="0">
                <a:latin typeface="Calibri" pitchFamily="32" charset="0"/>
              </a:rPr>
              <a:t>Histogram </a:t>
            </a:r>
          </a:p>
          <a:p>
            <a:pPr marL="546100" lvl="1" indent="-273050">
              <a:lnSpc>
                <a:spcPct val="150000"/>
              </a:lnSpc>
              <a:spcBef>
                <a:spcPts val="500"/>
              </a:spcBef>
              <a:buClr>
                <a:srgbClr val="B0CCB0"/>
              </a:buClr>
              <a:buSzPct val="76000"/>
              <a:buFont typeface="Wingdings 3" pitchFamily="16" charset="2"/>
              <a:buChar char="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2000" dirty="0" err="1" smtClean="0">
                <a:latin typeface="Calibri" pitchFamily="32" charset="0"/>
              </a:rPr>
              <a:t>Biasanya</a:t>
            </a:r>
            <a:r>
              <a:rPr lang="en-GB" sz="2000" dirty="0" smtClean="0">
                <a:latin typeface="Calibri" pitchFamily="32" charset="0"/>
              </a:rPr>
              <a:t> </a:t>
            </a:r>
            <a:r>
              <a:rPr lang="en-GB" sz="2000" dirty="0" err="1" smtClean="0">
                <a:latin typeface="Calibri" pitchFamily="32" charset="0"/>
              </a:rPr>
              <a:t>menunjukkan</a:t>
            </a:r>
            <a:r>
              <a:rPr lang="en-GB" sz="2000" dirty="0" smtClean="0">
                <a:latin typeface="Calibri" pitchFamily="32" charset="0"/>
              </a:rPr>
              <a:t> </a:t>
            </a:r>
            <a:r>
              <a:rPr lang="en-GB" sz="2000" dirty="0" err="1" smtClean="0">
                <a:latin typeface="Calibri" pitchFamily="32" charset="0"/>
              </a:rPr>
              <a:t>distribusi</a:t>
            </a:r>
            <a:r>
              <a:rPr lang="en-GB" sz="2000" dirty="0" smtClean="0">
                <a:latin typeface="Calibri" pitchFamily="32" charset="0"/>
              </a:rPr>
              <a:t> </a:t>
            </a:r>
            <a:r>
              <a:rPr lang="en-GB" sz="2000" dirty="0" err="1" smtClean="0">
                <a:latin typeface="Calibri" pitchFamily="32" charset="0"/>
              </a:rPr>
              <a:t>nilai</a:t>
            </a:r>
            <a:r>
              <a:rPr lang="en-GB" sz="2000" dirty="0" smtClean="0">
                <a:latin typeface="Calibri" pitchFamily="32" charset="0"/>
              </a:rPr>
              <a:t> </a:t>
            </a:r>
            <a:r>
              <a:rPr lang="en-GB" sz="2000" dirty="0" err="1" smtClean="0">
                <a:latin typeface="Calibri" pitchFamily="32" charset="0"/>
              </a:rPr>
              <a:t>dari</a:t>
            </a:r>
            <a:r>
              <a:rPr lang="en-GB" sz="2000" dirty="0" smtClean="0">
                <a:latin typeface="Calibri" pitchFamily="32" charset="0"/>
              </a:rPr>
              <a:t> </a:t>
            </a:r>
            <a:r>
              <a:rPr lang="en-GB" sz="2000" dirty="0" err="1" smtClean="0">
                <a:latin typeface="Calibri" pitchFamily="32" charset="0"/>
              </a:rPr>
              <a:t>sebuah</a:t>
            </a:r>
            <a:r>
              <a:rPr lang="en-GB" sz="2000" dirty="0" smtClean="0">
                <a:latin typeface="Calibri" pitchFamily="32" charset="0"/>
              </a:rPr>
              <a:t> single variable</a:t>
            </a:r>
          </a:p>
          <a:p>
            <a:pPr marL="546100" lvl="1" indent="-273050">
              <a:lnSpc>
                <a:spcPct val="150000"/>
              </a:lnSpc>
              <a:spcBef>
                <a:spcPts val="500"/>
              </a:spcBef>
              <a:buClr>
                <a:srgbClr val="B0CCB0"/>
              </a:buClr>
              <a:buSzPct val="76000"/>
              <a:buFont typeface="Wingdings 3" pitchFamily="16" charset="2"/>
              <a:buChar char="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2000" dirty="0" err="1" smtClean="0">
                <a:latin typeface="Calibri" pitchFamily="32" charset="0"/>
              </a:rPr>
              <a:t>Membagi</a:t>
            </a:r>
            <a:r>
              <a:rPr lang="en-GB" sz="2000" dirty="0" smtClean="0">
                <a:latin typeface="Calibri" pitchFamily="32" charset="0"/>
              </a:rPr>
              <a:t> </a:t>
            </a:r>
            <a:r>
              <a:rPr lang="en-GB" sz="2000" dirty="0" err="1" smtClean="0">
                <a:latin typeface="Calibri" pitchFamily="32" charset="0"/>
              </a:rPr>
              <a:t>nilai</a:t>
            </a:r>
            <a:r>
              <a:rPr lang="en-GB" sz="2000" dirty="0" smtClean="0">
                <a:latin typeface="Calibri" pitchFamily="32" charset="0"/>
              </a:rPr>
              <a:t> </a:t>
            </a:r>
            <a:r>
              <a:rPr lang="en-GB" sz="2000" dirty="0" err="1" smtClean="0">
                <a:latin typeface="Calibri" pitchFamily="32" charset="0"/>
              </a:rPr>
              <a:t>menjadi</a:t>
            </a:r>
            <a:r>
              <a:rPr lang="en-GB" sz="2000" dirty="0" smtClean="0">
                <a:latin typeface="Calibri" pitchFamily="32" charset="0"/>
              </a:rPr>
              <a:t> </a:t>
            </a:r>
            <a:r>
              <a:rPr lang="en-GB" sz="2000" dirty="0" err="1" smtClean="0">
                <a:latin typeface="Calibri" pitchFamily="32" charset="0"/>
              </a:rPr>
              <a:t>beberapa</a:t>
            </a:r>
            <a:r>
              <a:rPr lang="en-GB" sz="2000" dirty="0" smtClean="0">
                <a:latin typeface="Calibri" pitchFamily="32" charset="0"/>
              </a:rPr>
              <a:t> </a:t>
            </a:r>
            <a:r>
              <a:rPr lang="en-GB" sz="2000" dirty="0" err="1" smtClean="0">
                <a:latin typeface="Calibri" pitchFamily="32" charset="0"/>
              </a:rPr>
              <a:t>bagian</a:t>
            </a:r>
            <a:endParaRPr lang="en-GB" sz="2000" dirty="0" smtClean="0">
              <a:latin typeface="Calibri" pitchFamily="32" charset="0"/>
            </a:endParaRPr>
          </a:p>
          <a:p>
            <a:pPr marL="546100" lvl="1" indent="-273050">
              <a:lnSpc>
                <a:spcPct val="150000"/>
              </a:lnSpc>
              <a:spcBef>
                <a:spcPts val="500"/>
              </a:spcBef>
              <a:buClr>
                <a:srgbClr val="B0CCB0"/>
              </a:buClr>
              <a:buSzPct val="76000"/>
              <a:buFont typeface="Wingdings 3" pitchFamily="16" charset="2"/>
              <a:buChar char="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2000" dirty="0" err="1" smtClean="0">
                <a:latin typeface="Calibri" pitchFamily="32" charset="0"/>
              </a:rPr>
              <a:t>Tinggi</a:t>
            </a:r>
            <a:r>
              <a:rPr lang="en-GB" sz="2000" dirty="0" smtClean="0">
                <a:latin typeface="Calibri" pitchFamily="32" charset="0"/>
              </a:rPr>
              <a:t> </a:t>
            </a:r>
            <a:r>
              <a:rPr lang="en-GB" sz="2000" dirty="0" err="1" smtClean="0">
                <a:latin typeface="Calibri" pitchFamily="32" charset="0"/>
              </a:rPr>
              <a:t>dari</a:t>
            </a:r>
            <a:r>
              <a:rPr lang="en-GB" sz="2000" dirty="0" smtClean="0">
                <a:latin typeface="Calibri" pitchFamily="32" charset="0"/>
              </a:rPr>
              <a:t> </a:t>
            </a:r>
            <a:r>
              <a:rPr lang="en-GB" sz="2000" dirty="0" err="1" smtClean="0">
                <a:latin typeface="Calibri" pitchFamily="32" charset="0"/>
              </a:rPr>
              <a:t>setiap</a:t>
            </a:r>
            <a:r>
              <a:rPr lang="en-GB" sz="2000" dirty="0" smtClean="0">
                <a:latin typeface="Calibri" pitchFamily="32" charset="0"/>
              </a:rPr>
              <a:t> bar </a:t>
            </a:r>
            <a:r>
              <a:rPr lang="en-GB" sz="2000" dirty="0" err="1" smtClean="0">
                <a:latin typeface="Calibri" pitchFamily="32" charset="0"/>
              </a:rPr>
              <a:t>menunukkan</a:t>
            </a:r>
            <a:r>
              <a:rPr lang="en-GB" sz="2000" dirty="0" smtClean="0">
                <a:latin typeface="Calibri" pitchFamily="32" charset="0"/>
              </a:rPr>
              <a:t> </a:t>
            </a:r>
            <a:r>
              <a:rPr lang="en-GB" sz="2000" dirty="0" err="1" smtClean="0">
                <a:latin typeface="Calibri" pitchFamily="32" charset="0"/>
              </a:rPr>
              <a:t>jumlah</a:t>
            </a:r>
            <a:r>
              <a:rPr lang="en-GB" sz="2000" dirty="0" smtClean="0">
                <a:latin typeface="Calibri" pitchFamily="32" charset="0"/>
              </a:rPr>
              <a:t> </a:t>
            </a:r>
            <a:r>
              <a:rPr lang="en-GB" sz="2000" dirty="0" err="1" smtClean="0">
                <a:latin typeface="Calibri" pitchFamily="32" charset="0"/>
              </a:rPr>
              <a:t>dari</a:t>
            </a:r>
            <a:r>
              <a:rPr lang="en-GB" sz="2000" dirty="0" smtClean="0">
                <a:latin typeface="Calibri" pitchFamily="32" charset="0"/>
              </a:rPr>
              <a:t> </a:t>
            </a:r>
            <a:r>
              <a:rPr lang="en-GB" sz="2000" dirty="0" err="1" smtClean="0">
                <a:latin typeface="Calibri" pitchFamily="32" charset="0"/>
              </a:rPr>
              <a:t>objek</a:t>
            </a:r>
            <a:endParaRPr lang="en-GB" sz="2000" dirty="0" smtClean="0">
              <a:latin typeface="Calibri" pitchFamily="32" charset="0"/>
            </a:endParaRPr>
          </a:p>
          <a:p>
            <a:pPr marL="271463" indent="-271463">
              <a:lnSpc>
                <a:spcPct val="150000"/>
              </a:lnSpc>
              <a:spcBef>
                <a:spcPts val="600"/>
              </a:spcBef>
              <a:buClr>
                <a:srgbClr val="72A376"/>
              </a:buClr>
              <a:buSzPct val="76000"/>
              <a:buFont typeface="Wingdings 3" pitchFamily="16" charset="2"/>
              <a:buChar char="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2400" dirty="0" smtClean="0">
                <a:latin typeface="Calibri" pitchFamily="32" charset="0"/>
              </a:rPr>
              <a:t>Example</a:t>
            </a:r>
            <a:r>
              <a:rPr lang="en-GB" sz="2400" dirty="0">
                <a:latin typeface="Calibri" pitchFamily="32" charset="0"/>
              </a:rPr>
              <a:t>: Petal Width </a:t>
            </a:r>
            <a:r>
              <a:rPr lang="en-GB" sz="2000" dirty="0">
                <a:latin typeface="Calibri" pitchFamily="32" charset="0"/>
              </a:rPr>
              <a:t>(10 and 20 bins, respectively)</a:t>
            </a:r>
            <a:r>
              <a:rPr lang="en-GB" sz="2400" dirty="0">
                <a:latin typeface="Calibri" pitchFamily="32" charset="0"/>
              </a:rPr>
              <a:t> </a:t>
            </a:r>
          </a:p>
          <a:p>
            <a:pPr marL="546100" lvl="1" indent="-273050">
              <a:lnSpc>
                <a:spcPct val="150000"/>
              </a:lnSpc>
              <a:spcBef>
                <a:spcPts val="500"/>
              </a:spcBef>
              <a:buClr>
                <a:srgbClr val="B0CCB0"/>
              </a:buClr>
              <a:buSzPct val="7600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n-GB" sz="2400" dirty="0">
              <a:latin typeface="Calibri" pitchFamily="32" charset="0"/>
            </a:endParaRPr>
          </a:p>
        </p:txBody>
      </p:sp>
      <p:pic>
        <p:nvPicPr>
          <p:cNvPr id="45060" name="Picture 3"/>
          <p:cNvPicPr>
            <a:picLocks noChangeAspect="1" noChangeArrowheads="1"/>
          </p:cNvPicPr>
          <p:nvPr/>
        </p:nvPicPr>
        <p:blipFill>
          <a:blip r:embed="rId3"/>
          <a:srcRect l="2280" b="3259"/>
          <a:stretch>
            <a:fillRect/>
          </a:stretch>
        </p:blipFill>
        <p:spPr bwMode="auto">
          <a:xfrm>
            <a:off x="474662" y="3962400"/>
            <a:ext cx="3944938" cy="2667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45061" name="Picture 4"/>
          <p:cNvPicPr>
            <a:picLocks noChangeAspect="1" noChangeArrowheads="1"/>
          </p:cNvPicPr>
          <p:nvPr/>
        </p:nvPicPr>
        <p:blipFill>
          <a:blip r:embed="rId4"/>
          <a:srcRect l="2280" b="3259"/>
          <a:stretch>
            <a:fillRect/>
          </a:stretch>
        </p:blipFill>
        <p:spPr bwMode="auto">
          <a:xfrm>
            <a:off x="4495800" y="3962400"/>
            <a:ext cx="4191000" cy="283335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90600" y="2517775"/>
            <a:ext cx="5657850" cy="38830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46083" name="Text Box 2"/>
          <p:cNvSpPr txBox="1">
            <a:spLocks noChangeArrowheads="1"/>
          </p:cNvSpPr>
          <p:nvPr/>
        </p:nvSpPr>
        <p:spPr bwMode="auto">
          <a:xfrm>
            <a:off x="457200" y="563563"/>
            <a:ext cx="8229600" cy="57943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b"/>
          <a:lstStyle/>
          <a:p>
            <a:pPr>
              <a:buClr>
                <a:srgbClr val="676A55"/>
              </a:buClr>
              <a:buFont typeface="Calibri" pitchFamily="32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3200" b="1">
                <a:solidFill>
                  <a:srgbClr val="676A55"/>
                </a:solidFill>
                <a:latin typeface="Calibri" pitchFamily="32" charset="0"/>
              </a:rPr>
              <a:t>Two-Dimensional Histograms</a:t>
            </a:r>
          </a:p>
        </p:txBody>
      </p:sp>
      <p:sp>
        <p:nvSpPr>
          <p:cNvPr id="46084" name="Text Box 3"/>
          <p:cNvSpPr txBox="1">
            <a:spLocks noChangeArrowheads="1"/>
          </p:cNvSpPr>
          <p:nvPr/>
        </p:nvSpPr>
        <p:spPr bwMode="auto">
          <a:xfrm>
            <a:off x="411163" y="1066800"/>
            <a:ext cx="8428037" cy="1752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 marL="271463" indent="-271463">
              <a:lnSpc>
                <a:spcPct val="150000"/>
              </a:lnSpc>
              <a:spcBef>
                <a:spcPts val="600"/>
              </a:spcBef>
              <a:buClr>
                <a:srgbClr val="72A376"/>
              </a:buClr>
              <a:buSzPct val="76000"/>
              <a:buFont typeface="Wingdings 3" pitchFamily="16" charset="2"/>
              <a:buChar char="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2600" dirty="0" err="1" smtClean="0">
                <a:solidFill>
                  <a:srgbClr val="000000"/>
                </a:solidFill>
                <a:latin typeface="Calibri" pitchFamily="32" charset="0"/>
              </a:rPr>
              <a:t>Menunjukkan</a:t>
            </a:r>
            <a:r>
              <a:rPr lang="en-GB" sz="2600" dirty="0" smtClean="0">
                <a:solidFill>
                  <a:srgbClr val="000000"/>
                </a:solidFill>
                <a:latin typeface="Calibri" pitchFamily="32" charset="0"/>
              </a:rPr>
              <a:t> </a:t>
            </a:r>
            <a:r>
              <a:rPr lang="en-GB" sz="2600" dirty="0" err="1" smtClean="0">
                <a:solidFill>
                  <a:srgbClr val="000000"/>
                </a:solidFill>
                <a:latin typeface="Calibri" pitchFamily="32" charset="0"/>
              </a:rPr>
              <a:t>distribusi</a:t>
            </a:r>
            <a:r>
              <a:rPr lang="en-GB" sz="2600" dirty="0" smtClean="0">
                <a:solidFill>
                  <a:srgbClr val="000000"/>
                </a:solidFill>
                <a:latin typeface="Calibri" pitchFamily="32" charset="0"/>
              </a:rPr>
              <a:t> </a:t>
            </a:r>
            <a:r>
              <a:rPr lang="en-GB" sz="2600" dirty="0" err="1" smtClean="0">
                <a:solidFill>
                  <a:srgbClr val="000000"/>
                </a:solidFill>
                <a:latin typeface="Calibri" pitchFamily="32" charset="0"/>
              </a:rPr>
              <a:t>gabungan</a:t>
            </a:r>
            <a:r>
              <a:rPr lang="en-GB" sz="2600" dirty="0" smtClean="0">
                <a:solidFill>
                  <a:srgbClr val="000000"/>
                </a:solidFill>
                <a:latin typeface="Calibri" pitchFamily="32" charset="0"/>
              </a:rPr>
              <a:t> </a:t>
            </a:r>
            <a:r>
              <a:rPr lang="en-GB" sz="2600" dirty="0" err="1" smtClean="0">
                <a:solidFill>
                  <a:srgbClr val="000000"/>
                </a:solidFill>
                <a:latin typeface="Calibri" pitchFamily="32" charset="0"/>
              </a:rPr>
              <a:t>dari</a:t>
            </a:r>
            <a:r>
              <a:rPr lang="en-GB" sz="2600" dirty="0" smtClean="0">
                <a:solidFill>
                  <a:srgbClr val="000000"/>
                </a:solidFill>
                <a:latin typeface="Calibri" pitchFamily="32" charset="0"/>
              </a:rPr>
              <a:t> </a:t>
            </a:r>
            <a:r>
              <a:rPr lang="en-GB" sz="2600" dirty="0" err="1" smtClean="0">
                <a:solidFill>
                  <a:srgbClr val="000000"/>
                </a:solidFill>
                <a:latin typeface="Calibri" pitchFamily="32" charset="0"/>
              </a:rPr>
              <a:t>dua</a:t>
            </a:r>
            <a:r>
              <a:rPr lang="en-GB" sz="2600" dirty="0" smtClean="0">
                <a:solidFill>
                  <a:srgbClr val="000000"/>
                </a:solidFill>
                <a:latin typeface="Calibri" pitchFamily="32" charset="0"/>
              </a:rPr>
              <a:t> </a:t>
            </a:r>
            <a:r>
              <a:rPr lang="en-GB" sz="2600" dirty="0" err="1" smtClean="0">
                <a:solidFill>
                  <a:srgbClr val="000000"/>
                </a:solidFill>
                <a:latin typeface="Calibri" pitchFamily="32" charset="0"/>
              </a:rPr>
              <a:t>atribut</a:t>
            </a:r>
            <a:endParaRPr lang="en-GB" sz="2600" dirty="0" smtClean="0">
              <a:solidFill>
                <a:srgbClr val="000000"/>
              </a:solidFill>
              <a:latin typeface="Calibri" pitchFamily="32" charset="0"/>
            </a:endParaRPr>
          </a:p>
          <a:p>
            <a:pPr marL="271463" indent="-271463">
              <a:lnSpc>
                <a:spcPct val="150000"/>
              </a:lnSpc>
              <a:spcBef>
                <a:spcPts val="600"/>
              </a:spcBef>
              <a:buClr>
                <a:srgbClr val="72A376"/>
              </a:buClr>
              <a:buSzPct val="76000"/>
              <a:buFont typeface="Wingdings 3" pitchFamily="16" charset="2"/>
              <a:buChar char="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2600" dirty="0" smtClean="0">
                <a:solidFill>
                  <a:srgbClr val="000000"/>
                </a:solidFill>
                <a:latin typeface="Calibri" pitchFamily="32" charset="0"/>
              </a:rPr>
              <a:t>Example</a:t>
            </a:r>
            <a:r>
              <a:rPr lang="en-GB" sz="2600" dirty="0">
                <a:solidFill>
                  <a:srgbClr val="000000"/>
                </a:solidFill>
                <a:latin typeface="Calibri" pitchFamily="32" charset="0"/>
              </a:rPr>
              <a:t>: petal width and petal </a:t>
            </a:r>
            <a:r>
              <a:rPr lang="en-GB" sz="2600" dirty="0" smtClean="0">
                <a:solidFill>
                  <a:srgbClr val="000000"/>
                </a:solidFill>
                <a:latin typeface="Calibri" pitchFamily="32" charset="0"/>
              </a:rPr>
              <a:t>length</a:t>
            </a:r>
            <a:endParaRPr lang="en-GB" sz="2600" dirty="0">
              <a:solidFill>
                <a:srgbClr val="000000"/>
              </a:solidFill>
              <a:latin typeface="Calibri" pitchFamily="32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Text Box 1"/>
          <p:cNvSpPr txBox="1">
            <a:spLocks noChangeArrowheads="1"/>
          </p:cNvSpPr>
          <p:nvPr/>
        </p:nvSpPr>
        <p:spPr bwMode="auto">
          <a:xfrm>
            <a:off x="457200" y="76200"/>
            <a:ext cx="8229600" cy="1066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b"/>
          <a:lstStyle/>
          <a:p>
            <a:pPr>
              <a:buClr>
                <a:srgbClr val="676A55"/>
              </a:buClr>
              <a:buFont typeface="Calibri" pitchFamily="32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3200" b="1" dirty="0" err="1" smtClean="0">
                <a:solidFill>
                  <a:srgbClr val="676A55"/>
                </a:solidFill>
                <a:latin typeface="Calibri" pitchFamily="32" charset="0"/>
              </a:rPr>
              <a:t>Teknik</a:t>
            </a:r>
            <a:r>
              <a:rPr lang="en-GB" sz="3200" b="1" dirty="0" smtClean="0">
                <a:solidFill>
                  <a:srgbClr val="676A55"/>
                </a:solidFill>
                <a:latin typeface="Calibri" pitchFamily="32" charset="0"/>
              </a:rPr>
              <a:t> </a:t>
            </a:r>
            <a:r>
              <a:rPr lang="en-GB" sz="3200" b="1" dirty="0" err="1" smtClean="0">
                <a:solidFill>
                  <a:srgbClr val="676A55"/>
                </a:solidFill>
                <a:latin typeface="Calibri" pitchFamily="32" charset="0"/>
              </a:rPr>
              <a:t>Visualisasi</a:t>
            </a:r>
            <a:r>
              <a:rPr lang="en-GB" sz="3200" b="1" dirty="0" smtClean="0">
                <a:solidFill>
                  <a:srgbClr val="676A55"/>
                </a:solidFill>
                <a:latin typeface="Calibri" pitchFamily="32" charset="0"/>
              </a:rPr>
              <a:t>: </a:t>
            </a:r>
            <a:r>
              <a:rPr lang="en-GB" sz="3200" b="1" dirty="0">
                <a:solidFill>
                  <a:srgbClr val="676A55"/>
                </a:solidFill>
                <a:latin typeface="Calibri" pitchFamily="32" charset="0"/>
              </a:rPr>
              <a:t>Box Plots</a:t>
            </a:r>
          </a:p>
        </p:txBody>
      </p:sp>
      <p:sp>
        <p:nvSpPr>
          <p:cNvPr id="47107" name="Text Box 2"/>
          <p:cNvSpPr txBox="1">
            <a:spLocks noChangeArrowheads="1"/>
          </p:cNvSpPr>
          <p:nvPr/>
        </p:nvSpPr>
        <p:spPr bwMode="auto">
          <a:xfrm>
            <a:off x="411163" y="1393825"/>
            <a:ext cx="8428037" cy="23399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 marL="271463" indent="-271463">
              <a:lnSpc>
                <a:spcPct val="90000"/>
              </a:lnSpc>
              <a:spcBef>
                <a:spcPts val="600"/>
              </a:spcBef>
              <a:buClr>
                <a:srgbClr val="72A376"/>
              </a:buClr>
              <a:buSzPct val="76000"/>
              <a:buFont typeface="Wingdings 3" pitchFamily="16" charset="2"/>
              <a:buChar char="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2600" dirty="0">
                <a:solidFill>
                  <a:srgbClr val="000000"/>
                </a:solidFill>
                <a:latin typeface="Calibri" pitchFamily="32" charset="0"/>
              </a:rPr>
              <a:t>Box Plots </a:t>
            </a:r>
          </a:p>
          <a:p>
            <a:pPr marL="546100" lvl="1" indent="-273050">
              <a:lnSpc>
                <a:spcPct val="90000"/>
              </a:lnSpc>
              <a:spcBef>
                <a:spcPts val="500"/>
              </a:spcBef>
              <a:buClr>
                <a:srgbClr val="B0CCB0"/>
              </a:buClr>
              <a:buSzPct val="76000"/>
              <a:buFont typeface="Wingdings 3" pitchFamily="16" charset="2"/>
              <a:buChar char="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2300" dirty="0" smtClean="0">
                <a:solidFill>
                  <a:srgbClr val="676A55"/>
                </a:solidFill>
                <a:latin typeface="Calibri" pitchFamily="32" charset="0"/>
              </a:rPr>
              <a:t>Cara lain </a:t>
            </a:r>
            <a:r>
              <a:rPr lang="en-GB" sz="2300" dirty="0" err="1" smtClean="0">
                <a:solidFill>
                  <a:srgbClr val="676A55"/>
                </a:solidFill>
                <a:latin typeface="Calibri" pitchFamily="32" charset="0"/>
              </a:rPr>
              <a:t>untuk</a:t>
            </a:r>
            <a:r>
              <a:rPr lang="en-GB" sz="2300" dirty="0" smtClean="0">
                <a:solidFill>
                  <a:srgbClr val="676A55"/>
                </a:solidFill>
                <a:latin typeface="Calibri" pitchFamily="32" charset="0"/>
              </a:rPr>
              <a:t> </a:t>
            </a:r>
            <a:r>
              <a:rPr lang="en-GB" sz="2300" dirty="0" err="1" smtClean="0">
                <a:solidFill>
                  <a:srgbClr val="676A55"/>
                </a:solidFill>
                <a:latin typeface="Calibri" pitchFamily="32" charset="0"/>
              </a:rPr>
              <a:t>menunjukkan</a:t>
            </a:r>
            <a:r>
              <a:rPr lang="en-GB" sz="2300" dirty="0" smtClean="0">
                <a:solidFill>
                  <a:srgbClr val="676A55"/>
                </a:solidFill>
                <a:latin typeface="Calibri" pitchFamily="32" charset="0"/>
              </a:rPr>
              <a:t> </a:t>
            </a:r>
            <a:r>
              <a:rPr lang="en-GB" sz="2300" dirty="0" err="1" smtClean="0">
                <a:solidFill>
                  <a:srgbClr val="676A55"/>
                </a:solidFill>
                <a:latin typeface="Calibri" pitchFamily="32" charset="0"/>
              </a:rPr>
              <a:t>distribusi</a:t>
            </a:r>
            <a:r>
              <a:rPr lang="en-GB" sz="2300" dirty="0" smtClean="0">
                <a:solidFill>
                  <a:srgbClr val="676A55"/>
                </a:solidFill>
                <a:latin typeface="Calibri" pitchFamily="32" charset="0"/>
              </a:rPr>
              <a:t> </a:t>
            </a:r>
            <a:r>
              <a:rPr lang="en-GB" sz="2300" dirty="0" err="1" smtClean="0">
                <a:solidFill>
                  <a:srgbClr val="676A55"/>
                </a:solidFill>
                <a:latin typeface="Calibri" pitchFamily="32" charset="0"/>
              </a:rPr>
              <a:t>dari</a:t>
            </a:r>
            <a:r>
              <a:rPr lang="en-GB" sz="2300" dirty="0" smtClean="0">
                <a:solidFill>
                  <a:srgbClr val="676A55"/>
                </a:solidFill>
                <a:latin typeface="Calibri" pitchFamily="32" charset="0"/>
              </a:rPr>
              <a:t> data</a:t>
            </a:r>
          </a:p>
          <a:p>
            <a:pPr marL="546100" lvl="1" indent="-273050">
              <a:lnSpc>
                <a:spcPct val="90000"/>
              </a:lnSpc>
              <a:spcBef>
                <a:spcPts val="500"/>
              </a:spcBef>
              <a:buClr>
                <a:srgbClr val="B0CCB0"/>
              </a:buClr>
              <a:buSzPct val="76000"/>
              <a:buFont typeface="Wingdings 3" pitchFamily="16" charset="2"/>
              <a:buChar char="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n-GB" sz="2300" dirty="0" smtClean="0">
              <a:solidFill>
                <a:srgbClr val="676A55"/>
              </a:solidFill>
              <a:latin typeface="Calibri" pitchFamily="32" charset="0"/>
            </a:endParaRPr>
          </a:p>
          <a:p>
            <a:pPr marL="546100" lvl="1" indent="-273050">
              <a:lnSpc>
                <a:spcPct val="90000"/>
              </a:lnSpc>
              <a:spcBef>
                <a:spcPts val="500"/>
              </a:spcBef>
              <a:buClr>
                <a:srgbClr val="B0CCB0"/>
              </a:buClr>
              <a:buSzPct val="76000"/>
              <a:buFont typeface="Wingdings 3" pitchFamily="16" charset="2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n-GB" sz="2300" dirty="0">
              <a:solidFill>
                <a:srgbClr val="676A55"/>
              </a:solidFill>
              <a:latin typeface="Calibri" pitchFamily="32" charset="0"/>
            </a:endParaRPr>
          </a:p>
          <a:p>
            <a:pPr marL="546100" lvl="1" indent="-273050">
              <a:lnSpc>
                <a:spcPct val="90000"/>
              </a:lnSpc>
              <a:spcBef>
                <a:spcPts val="500"/>
              </a:spcBef>
              <a:buClr>
                <a:srgbClr val="B0CCB0"/>
              </a:buClr>
              <a:buSzPct val="7600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n-GB" sz="2300" dirty="0">
              <a:solidFill>
                <a:srgbClr val="676A55"/>
              </a:solidFill>
              <a:latin typeface="Calibri" pitchFamily="32" charset="0"/>
            </a:endParaRPr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2819400" y="2944813"/>
            <a:ext cx="2513013" cy="3225800"/>
            <a:chOff x="1776" y="1855"/>
            <a:chExt cx="1583" cy="2032"/>
          </a:xfrm>
        </p:grpSpPr>
        <p:grpSp>
          <p:nvGrpSpPr>
            <p:cNvPr id="3" name="Group 4"/>
            <p:cNvGrpSpPr>
              <a:grpSpLocks/>
            </p:cNvGrpSpPr>
            <p:nvPr/>
          </p:nvGrpSpPr>
          <p:grpSpPr bwMode="auto">
            <a:xfrm>
              <a:off x="1776" y="1937"/>
              <a:ext cx="405" cy="1950"/>
              <a:chOff x="1776" y="1937"/>
              <a:chExt cx="405" cy="1950"/>
            </a:xfrm>
          </p:grpSpPr>
          <p:sp>
            <p:nvSpPr>
              <p:cNvPr id="47128" name="Line 5"/>
              <p:cNvSpPr>
                <a:spLocks noChangeShapeType="1"/>
              </p:cNvSpPr>
              <p:nvPr/>
            </p:nvSpPr>
            <p:spPr bwMode="auto">
              <a:xfrm flipV="1">
                <a:off x="1982" y="2274"/>
                <a:ext cx="1" cy="562"/>
              </a:xfrm>
              <a:prstGeom prst="line">
                <a:avLst/>
              </a:prstGeom>
              <a:noFill/>
              <a:ln w="9525">
                <a:solidFill>
                  <a:srgbClr val="0000FF"/>
                </a:solidFill>
                <a:prstDash val="lgDash"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7129" name="Line 6"/>
              <p:cNvSpPr>
                <a:spLocks noChangeShapeType="1"/>
              </p:cNvSpPr>
              <p:nvPr/>
            </p:nvSpPr>
            <p:spPr bwMode="auto">
              <a:xfrm flipV="1">
                <a:off x="1982" y="3230"/>
                <a:ext cx="1" cy="474"/>
              </a:xfrm>
              <a:prstGeom prst="line">
                <a:avLst/>
              </a:prstGeom>
              <a:noFill/>
              <a:ln w="9525">
                <a:solidFill>
                  <a:srgbClr val="0000FF"/>
                </a:solidFill>
                <a:prstDash val="lgDash"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7130" name="Line 7"/>
              <p:cNvSpPr>
                <a:spLocks noChangeShapeType="1"/>
              </p:cNvSpPr>
              <p:nvPr/>
            </p:nvSpPr>
            <p:spPr bwMode="auto">
              <a:xfrm>
                <a:off x="1879" y="3703"/>
                <a:ext cx="200" cy="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7131" name="Line 8"/>
              <p:cNvSpPr>
                <a:spLocks noChangeShapeType="1"/>
              </p:cNvSpPr>
              <p:nvPr/>
            </p:nvSpPr>
            <p:spPr bwMode="auto">
              <a:xfrm>
                <a:off x="1879" y="2276"/>
                <a:ext cx="200" cy="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7132" name="Rectangle 9"/>
              <p:cNvSpPr>
                <a:spLocks noChangeArrowheads="1"/>
              </p:cNvSpPr>
              <p:nvPr/>
            </p:nvSpPr>
            <p:spPr bwMode="auto">
              <a:xfrm>
                <a:off x="1776" y="2835"/>
                <a:ext cx="406" cy="395"/>
              </a:xfrm>
              <a:prstGeom prst="rect">
                <a:avLst/>
              </a:prstGeom>
              <a:noFill/>
              <a:ln w="9525">
                <a:solidFill>
                  <a:srgbClr val="0000FF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7133" name="Line 10"/>
              <p:cNvSpPr>
                <a:spLocks noChangeShapeType="1"/>
              </p:cNvSpPr>
              <p:nvPr/>
            </p:nvSpPr>
            <p:spPr bwMode="auto">
              <a:xfrm>
                <a:off x="1776" y="3072"/>
                <a:ext cx="406" cy="1"/>
              </a:xfrm>
              <a:prstGeom prst="line">
                <a:avLst/>
              </a:prstGeom>
              <a:noFill/>
              <a:ln w="9525">
                <a:solidFill>
                  <a:srgbClr val="FF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7134" name="Line 11"/>
              <p:cNvSpPr>
                <a:spLocks noChangeShapeType="1"/>
              </p:cNvSpPr>
              <p:nvPr/>
            </p:nvSpPr>
            <p:spPr bwMode="auto">
              <a:xfrm>
                <a:off x="1956" y="1958"/>
                <a:ext cx="46" cy="1"/>
              </a:xfrm>
              <a:prstGeom prst="line">
                <a:avLst/>
              </a:prstGeom>
              <a:noFill/>
              <a:ln w="9525">
                <a:solidFill>
                  <a:srgbClr val="FF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7135" name="Line 12"/>
              <p:cNvSpPr>
                <a:spLocks noChangeShapeType="1"/>
              </p:cNvSpPr>
              <p:nvPr/>
            </p:nvSpPr>
            <p:spPr bwMode="auto">
              <a:xfrm>
                <a:off x="1982" y="1937"/>
                <a:ext cx="1" cy="41"/>
              </a:xfrm>
              <a:prstGeom prst="line">
                <a:avLst/>
              </a:prstGeom>
              <a:noFill/>
              <a:ln w="9525">
                <a:solidFill>
                  <a:srgbClr val="FF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7136" name="Line 13"/>
              <p:cNvSpPr>
                <a:spLocks noChangeShapeType="1"/>
              </p:cNvSpPr>
              <p:nvPr/>
            </p:nvSpPr>
            <p:spPr bwMode="auto">
              <a:xfrm>
                <a:off x="1956" y="2194"/>
                <a:ext cx="46" cy="1"/>
              </a:xfrm>
              <a:prstGeom prst="line">
                <a:avLst/>
              </a:prstGeom>
              <a:noFill/>
              <a:ln w="9525">
                <a:solidFill>
                  <a:srgbClr val="FF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7137" name="Line 14"/>
              <p:cNvSpPr>
                <a:spLocks noChangeShapeType="1"/>
              </p:cNvSpPr>
              <p:nvPr/>
            </p:nvSpPr>
            <p:spPr bwMode="auto">
              <a:xfrm>
                <a:off x="1982" y="2173"/>
                <a:ext cx="1" cy="46"/>
              </a:xfrm>
              <a:prstGeom prst="line">
                <a:avLst/>
              </a:prstGeom>
              <a:noFill/>
              <a:ln w="9525">
                <a:solidFill>
                  <a:srgbClr val="FF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7138" name="Line 15"/>
              <p:cNvSpPr>
                <a:spLocks noChangeShapeType="1"/>
              </p:cNvSpPr>
              <p:nvPr/>
            </p:nvSpPr>
            <p:spPr bwMode="auto">
              <a:xfrm>
                <a:off x="1956" y="2117"/>
                <a:ext cx="46" cy="1"/>
              </a:xfrm>
              <a:prstGeom prst="line">
                <a:avLst/>
              </a:prstGeom>
              <a:noFill/>
              <a:ln w="9525">
                <a:solidFill>
                  <a:srgbClr val="FF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7139" name="Line 16"/>
              <p:cNvSpPr>
                <a:spLocks noChangeShapeType="1"/>
              </p:cNvSpPr>
              <p:nvPr/>
            </p:nvSpPr>
            <p:spPr bwMode="auto">
              <a:xfrm>
                <a:off x="1982" y="2096"/>
                <a:ext cx="1" cy="41"/>
              </a:xfrm>
              <a:prstGeom prst="line">
                <a:avLst/>
              </a:prstGeom>
              <a:noFill/>
              <a:ln w="9525">
                <a:solidFill>
                  <a:srgbClr val="FF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7140" name="Line 17"/>
              <p:cNvSpPr>
                <a:spLocks noChangeShapeType="1"/>
              </p:cNvSpPr>
              <p:nvPr/>
            </p:nvSpPr>
            <p:spPr bwMode="auto">
              <a:xfrm>
                <a:off x="1956" y="3867"/>
                <a:ext cx="46" cy="1"/>
              </a:xfrm>
              <a:prstGeom prst="line">
                <a:avLst/>
              </a:prstGeom>
              <a:noFill/>
              <a:ln w="9525">
                <a:solidFill>
                  <a:srgbClr val="FF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7141" name="Line 18"/>
              <p:cNvSpPr>
                <a:spLocks noChangeShapeType="1"/>
              </p:cNvSpPr>
              <p:nvPr/>
            </p:nvSpPr>
            <p:spPr bwMode="auto">
              <a:xfrm>
                <a:off x="1982" y="3847"/>
                <a:ext cx="1" cy="41"/>
              </a:xfrm>
              <a:prstGeom prst="line">
                <a:avLst/>
              </a:prstGeom>
              <a:noFill/>
              <a:ln w="9525">
                <a:solidFill>
                  <a:srgbClr val="FF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4" name="Group 19"/>
            <p:cNvGrpSpPr>
              <a:grpSpLocks/>
            </p:cNvGrpSpPr>
            <p:nvPr/>
          </p:nvGrpSpPr>
          <p:grpSpPr bwMode="auto">
            <a:xfrm>
              <a:off x="2280" y="1855"/>
              <a:ext cx="719" cy="143"/>
              <a:chOff x="2280" y="1855"/>
              <a:chExt cx="719" cy="143"/>
            </a:xfrm>
          </p:grpSpPr>
          <p:sp>
            <p:nvSpPr>
              <p:cNvPr id="47126" name="Line 20"/>
              <p:cNvSpPr>
                <a:spLocks noChangeShapeType="1"/>
              </p:cNvSpPr>
              <p:nvPr/>
            </p:nvSpPr>
            <p:spPr bwMode="auto">
              <a:xfrm>
                <a:off x="2280" y="1944"/>
                <a:ext cx="288" cy="1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 type="triangle" w="med" len="med"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7127" name="Text Box 21"/>
              <p:cNvSpPr txBox="1">
                <a:spLocks noChangeArrowheads="1"/>
              </p:cNvSpPr>
              <p:nvPr/>
            </p:nvSpPr>
            <p:spPr bwMode="auto">
              <a:xfrm>
                <a:off x="2568" y="1855"/>
                <a:ext cx="432" cy="144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lIns="90000" tIns="46800" rIns="90000" bIns="46800"/>
              <a:lstStyle/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GB" sz="1200">
                    <a:solidFill>
                      <a:srgbClr val="000000"/>
                    </a:solidFill>
                  </a:rPr>
                  <a:t>outlier</a:t>
                </a:r>
              </a:p>
            </p:txBody>
          </p:sp>
        </p:grpSp>
        <p:grpSp>
          <p:nvGrpSpPr>
            <p:cNvPr id="5" name="Group 22"/>
            <p:cNvGrpSpPr>
              <a:grpSpLocks/>
            </p:cNvGrpSpPr>
            <p:nvPr/>
          </p:nvGrpSpPr>
          <p:grpSpPr bwMode="auto">
            <a:xfrm>
              <a:off x="2280" y="3600"/>
              <a:ext cx="1079" cy="215"/>
              <a:chOff x="2280" y="3600"/>
              <a:chExt cx="1079" cy="215"/>
            </a:xfrm>
          </p:grpSpPr>
          <p:sp>
            <p:nvSpPr>
              <p:cNvPr id="47124" name="Line 23"/>
              <p:cNvSpPr>
                <a:spLocks noChangeShapeType="1"/>
              </p:cNvSpPr>
              <p:nvPr/>
            </p:nvSpPr>
            <p:spPr bwMode="auto">
              <a:xfrm>
                <a:off x="2280" y="3689"/>
                <a:ext cx="288" cy="1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 type="triangle" w="med" len="med"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7125" name="Text Box 24"/>
              <p:cNvSpPr txBox="1">
                <a:spLocks noChangeArrowheads="1"/>
              </p:cNvSpPr>
              <p:nvPr/>
            </p:nvSpPr>
            <p:spPr bwMode="auto">
              <a:xfrm>
                <a:off x="2568" y="3600"/>
                <a:ext cx="792" cy="216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lIns="90000" tIns="46800" rIns="90000" bIns="46800"/>
              <a:lstStyle/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GB" sz="1200">
                    <a:solidFill>
                      <a:srgbClr val="000000"/>
                    </a:solidFill>
                  </a:rPr>
                  <a:t>10</a:t>
                </a:r>
                <a:r>
                  <a:rPr lang="en-GB" sz="1200" baseline="30000">
                    <a:solidFill>
                      <a:srgbClr val="000000"/>
                    </a:solidFill>
                  </a:rPr>
                  <a:t>th</a:t>
                </a:r>
                <a:r>
                  <a:rPr lang="en-GB" sz="1200">
                    <a:solidFill>
                      <a:srgbClr val="000000"/>
                    </a:solidFill>
                  </a:rPr>
                  <a:t> percentile</a:t>
                </a:r>
              </a:p>
            </p:txBody>
          </p:sp>
        </p:grpSp>
        <p:grpSp>
          <p:nvGrpSpPr>
            <p:cNvPr id="6" name="Group 25"/>
            <p:cNvGrpSpPr>
              <a:grpSpLocks/>
            </p:cNvGrpSpPr>
            <p:nvPr/>
          </p:nvGrpSpPr>
          <p:grpSpPr bwMode="auto">
            <a:xfrm>
              <a:off x="2280" y="3168"/>
              <a:ext cx="1079" cy="215"/>
              <a:chOff x="2280" y="3168"/>
              <a:chExt cx="1079" cy="215"/>
            </a:xfrm>
          </p:grpSpPr>
          <p:sp>
            <p:nvSpPr>
              <p:cNvPr id="47122" name="Line 26"/>
              <p:cNvSpPr>
                <a:spLocks noChangeShapeType="1"/>
              </p:cNvSpPr>
              <p:nvPr/>
            </p:nvSpPr>
            <p:spPr bwMode="auto">
              <a:xfrm>
                <a:off x="2280" y="3257"/>
                <a:ext cx="288" cy="1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 type="triangle" w="med" len="med"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7123" name="Text Box 27"/>
              <p:cNvSpPr txBox="1">
                <a:spLocks noChangeArrowheads="1"/>
              </p:cNvSpPr>
              <p:nvPr/>
            </p:nvSpPr>
            <p:spPr bwMode="auto">
              <a:xfrm>
                <a:off x="2568" y="3168"/>
                <a:ext cx="792" cy="216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lIns="90000" tIns="46800" rIns="90000" bIns="46800"/>
              <a:lstStyle/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GB" sz="1200">
                    <a:solidFill>
                      <a:srgbClr val="000000"/>
                    </a:solidFill>
                  </a:rPr>
                  <a:t>25</a:t>
                </a:r>
                <a:r>
                  <a:rPr lang="en-GB" sz="1200" baseline="30000">
                    <a:solidFill>
                      <a:srgbClr val="000000"/>
                    </a:solidFill>
                  </a:rPr>
                  <a:t>th</a:t>
                </a:r>
                <a:r>
                  <a:rPr lang="en-GB" sz="1200">
                    <a:solidFill>
                      <a:srgbClr val="000000"/>
                    </a:solidFill>
                  </a:rPr>
                  <a:t> percentile</a:t>
                </a:r>
              </a:p>
            </p:txBody>
          </p:sp>
        </p:grpSp>
        <p:grpSp>
          <p:nvGrpSpPr>
            <p:cNvPr id="7" name="Group 28"/>
            <p:cNvGrpSpPr>
              <a:grpSpLocks/>
            </p:cNvGrpSpPr>
            <p:nvPr/>
          </p:nvGrpSpPr>
          <p:grpSpPr bwMode="auto">
            <a:xfrm>
              <a:off x="2280" y="2736"/>
              <a:ext cx="1079" cy="215"/>
              <a:chOff x="2280" y="2736"/>
              <a:chExt cx="1079" cy="215"/>
            </a:xfrm>
          </p:grpSpPr>
          <p:sp>
            <p:nvSpPr>
              <p:cNvPr id="47120" name="Line 29"/>
              <p:cNvSpPr>
                <a:spLocks noChangeShapeType="1"/>
              </p:cNvSpPr>
              <p:nvPr/>
            </p:nvSpPr>
            <p:spPr bwMode="auto">
              <a:xfrm>
                <a:off x="2280" y="2825"/>
                <a:ext cx="288" cy="1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 type="triangle" w="med" len="med"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7121" name="Text Box 30"/>
              <p:cNvSpPr txBox="1">
                <a:spLocks noChangeArrowheads="1"/>
              </p:cNvSpPr>
              <p:nvPr/>
            </p:nvSpPr>
            <p:spPr bwMode="auto">
              <a:xfrm>
                <a:off x="2568" y="2736"/>
                <a:ext cx="792" cy="216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lIns="90000" tIns="46800" rIns="90000" bIns="46800"/>
              <a:lstStyle/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GB" sz="1200">
                    <a:solidFill>
                      <a:srgbClr val="000000"/>
                    </a:solidFill>
                  </a:rPr>
                  <a:t>75</a:t>
                </a:r>
                <a:r>
                  <a:rPr lang="en-GB" sz="1200" baseline="30000">
                    <a:solidFill>
                      <a:srgbClr val="000000"/>
                    </a:solidFill>
                  </a:rPr>
                  <a:t>th</a:t>
                </a:r>
                <a:r>
                  <a:rPr lang="en-GB" sz="1200">
                    <a:solidFill>
                      <a:srgbClr val="000000"/>
                    </a:solidFill>
                  </a:rPr>
                  <a:t> percentile</a:t>
                </a:r>
              </a:p>
            </p:txBody>
          </p:sp>
        </p:grpSp>
        <p:grpSp>
          <p:nvGrpSpPr>
            <p:cNvPr id="8" name="Group 31"/>
            <p:cNvGrpSpPr>
              <a:grpSpLocks/>
            </p:cNvGrpSpPr>
            <p:nvPr/>
          </p:nvGrpSpPr>
          <p:grpSpPr bwMode="auto">
            <a:xfrm>
              <a:off x="2280" y="2995"/>
              <a:ext cx="1079" cy="215"/>
              <a:chOff x="2280" y="2995"/>
              <a:chExt cx="1079" cy="215"/>
            </a:xfrm>
          </p:grpSpPr>
          <p:sp>
            <p:nvSpPr>
              <p:cNvPr id="47118" name="Line 32"/>
              <p:cNvSpPr>
                <a:spLocks noChangeShapeType="1"/>
              </p:cNvSpPr>
              <p:nvPr/>
            </p:nvSpPr>
            <p:spPr bwMode="auto">
              <a:xfrm>
                <a:off x="2280" y="3084"/>
                <a:ext cx="288" cy="1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 type="triangle" w="med" len="med"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7119" name="Text Box 33"/>
              <p:cNvSpPr txBox="1">
                <a:spLocks noChangeArrowheads="1"/>
              </p:cNvSpPr>
              <p:nvPr/>
            </p:nvSpPr>
            <p:spPr bwMode="auto">
              <a:xfrm>
                <a:off x="2568" y="2995"/>
                <a:ext cx="792" cy="216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lIns="90000" tIns="46800" rIns="90000" bIns="46800"/>
              <a:lstStyle/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GB" sz="1200">
                    <a:solidFill>
                      <a:srgbClr val="000000"/>
                    </a:solidFill>
                  </a:rPr>
                  <a:t>50</a:t>
                </a:r>
                <a:r>
                  <a:rPr lang="en-GB" sz="1200" baseline="30000">
                    <a:solidFill>
                      <a:srgbClr val="000000"/>
                    </a:solidFill>
                  </a:rPr>
                  <a:t>th</a:t>
                </a:r>
                <a:r>
                  <a:rPr lang="en-GB" sz="1200">
                    <a:solidFill>
                      <a:srgbClr val="000000"/>
                    </a:solidFill>
                  </a:rPr>
                  <a:t> percentile</a:t>
                </a:r>
              </a:p>
            </p:txBody>
          </p:sp>
        </p:grpSp>
        <p:grpSp>
          <p:nvGrpSpPr>
            <p:cNvPr id="9" name="Group 34"/>
            <p:cNvGrpSpPr>
              <a:grpSpLocks/>
            </p:cNvGrpSpPr>
            <p:nvPr/>
          </p:nvGrpSpPr>
          <p:grpSpPr bwMode="auto">
            <a:xfrm>
              <a:off x="2280" y="2200"/>
              <a:ext cx="1079" cy="215"/>
              <a:chOff x="2280" y="2200"/>
              <a:chExt cx="1079" cy="215"/>
            </a:xfrm>
          </p:grpSpPr>
          <p:sp>
            <p:nvSpPr>
              <p:cNvPr id="47116" name="Line 35"/>
              <p:cNvSpPr>
                <a:spLocks noChangeShapeType="1"/>
              </p:cNvSpPr>
              <p:nvPr/>
            </p:nvSpPr>
            <p:spPr bwMode="auto">
              <a:xfrm>
                <a:off x="2280" y="2289"/>
                <a:ext cx="288" cy="1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 type="triangle" w="med" len="med"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7117" name="Text Box 36"/>
              <p:cNvSpPr txBox="1">
                <a:spLocks noChangeArrowheads="1"/>
              </p:cNvSpPr>
              <p:nvPr/>
            </p:nvSpPr>
            <p:spPr bwMode="auto">
              <a:xfrm>
                <a:off x="2568" y="2200"/>
                <a:ext cx="792" cy="216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lIns="90000" tIns="46800" rIns="90000" bIns="46800"/>
              <a:lstStyle/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GB" sz="1200">
                    <a:solidFill>
                      <a:srgbClr val="000000"/>
                    </a:solidFill>
                  </a:rPr>
                  <a:t>10</a:t>
                </a:r>
                <a:r>
                  <a:rPr lang="en-GB" sz="1200" baseline="30000">
                    <a:solidFill>
                      <a:srgbClr val="000000"/>
                    </a:solidFill>
                  </a:rPr>
                  <a:t>th</a:t>
                </a:r>
                <a:r>
                  <a:rPr lang="en-GB" sz="1200">
                    <a:solidFill>
                      <a:srgbClr val="000000"/>
                    </a:solidFill>
                  </a:rPr>
                  <a:t> percentile</a:t>
                </a: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2000" y="1676400"/>
            <a:ext cx="6654800" cy="45688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48131" name="Text Box 2"/>
          <p:cNvSpPr txBox="1">
            <a:spLocks noChangeArrowheads="1"/>
          </p:cNvSpPr>
          <p:nvPr/>
        </p:nvSpPr>
        <p:spPr bwMode="auto">
          <a:xfrm>
            <a:off x="457200" y="563563"/>
            <a:ext cx="8229600" cy="57943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b"/>
          <a:lstStyle/>
          <a:p>
            <a:pPr>
              <a:buClr>
                <a:srgbClr val="676A55"/>
              </a:buClr>
              <a:buFont typeface="Calibri" pitchFamily="32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3200" b="1">
                <a:solidFill>
                  <a:srgbClr val="676A55"/>
                </a:solidFill>
                <a:latin typeface="Calibri" pitchFamily="32" charset="0"/>
              </a:rPr>
              <a:t>Example of Box Plots </a:t>
            </a:r>
          </a:p>
        </p:txBody>
      </p:sp>
      <p:sp>
        <p:nvSpPr>
          <p:cNvPr id="48132" name="Text Box 3"/>
          <p:cNvSpPr txBox="1">
            <a:spLocks noChangeArrowheads="1"/>
          </p:cNvSpPr>
          <p:nvPr/>
        </p:nvSpPr>
        <p:spPr bwMode="auto">
          <a:xfrm>
            <a:off x="411163" y="1143000"/>
            <a:ext cx="8428037" cy="16764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 marL="271463" indent="-271463">
              <a:spcBef>
                <a:spcPts val="600"/>
              </a:spcBef>
              <a:buClr>
                <a:srgbClr val="72A376"/>
              </a:buClr>
              <a:buSzPct val="76000"/>
              <a:buFont typeface="Wingdings 3" pitchFamily="16" charset="2"/>
              <a:buChar char="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2600">
                <a:solidFill>
                  <a:srgbClr val="000000"/>
                </a:solidFill>
                <a:latin typeface="Calibri" pitchFamily="32" charset="0"/>
              </a:rPr>
              <a:t>Box plots can be used to compare attributes</a:t>
            </a:r>
          </a:p>
          <a:p>
            <a:pPr marL="546100" lvl="1" indent="-273050">
              <a:spcBef>
                <a:spcPts val="500"/>
              </a:spcBef>
              <a:buClr>
                <a:srgbClr val="B0CCB0"/>
              </a:buClr>
              <a:buSzPct val="76000"/>
              <a:buFont typeface="Wingdings 3" pitchFamily="16" charset="2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n-GB" sz="2300">
              <a:solidFill>
                <a:srgbClr val="676A55"/>
              </a:solidFill>
              <a:latin typeface="Calibri" pitchFamily="32" charset="0"/>
            </a:endParaRPr>
          </a:p>
          <a:p>
            <a:pPr marL="546100" lvl="1" indent="-273050">
              <a:spcBef>
                <a:spcPts val="500"/>
              </a:spcBef>
              <a:buClr>
                <a:srgbClr val="B0CCB0"/>
              </a:buClr>
              <a:buSzPct val="7600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n-GB" sz="2300">
              <a:solidFill>
                <a:srgbClr val="676A55"/>
              </a:solidFill>
              <a:latin typeface="Calibri" pitchFamily="32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Text Box 1"/>
          <p:cNvSpPr txBox="1">
            <a:spLocks noChangeArrowheads="1"/>
          </p:cNvSpPr>
          <p:nvPr/>
        </p:nvSpPr>
        <p:spPr bwMode="auto">
          <a:xfrm>
            <a:off x="457200" y="76200"/>
            <a:ext cx="8229600" cy="1066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b"/>
          <a:lstStyle/>
          <a:p>
            <a:pPr>
              <a:buClr>
                <a:srgbClr val="676A55"/>
              </a:buClr>
              <a:buFont typeface="Calibri" pitchFamily="32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3200" b="1" dirty="0" err="1" smtClean="0">
                <a:solidFill>
                  <a:srgbClr val="676A55"/>
                </a:solidFill>
                <a:latin typeface="Calibri" pitchFamily="32" charset="0"/>
              </a:rPr>
              <a:t>Teknik</a:t>
            </a:r>
            <a:r>
              <a:rPr lang="en-GB" sz="3200" b="1" dirty="0" smtClean="0">
                <a:solidFill>
                  <a:srgbClr val="676A55"/>
                </a:solidFill>
                <a:latin typeface="Calibri" pitchFamily="32" charset="0"/>
              </a:rPr>
              <a:t> </a:t>
            </a:r>
            <a:r>
              <a:rPr lang="en-GB" sz="3200" b="1" dirty="0" err="1" smtClean="0">
                <a:solidFill>
                  <a:srgbClr val="676A55"/>
                </a:solidFill>
                <a:latin typeface="Calibri" pitchFamily="32" charset="0"/>
              </a:rPr>
              <a:t>Visualisasi</a:t>
            </a:r>
            <a:r>
              <a:rPr lang="en-GB" sz="3200" b="1" dirty="0" smtClean="0">
                <a:solidFill>
                  <a:srgbClr val="676A55"/>
                </a:solidFill>
                <a:latin typeface="Calibri" pitchFamily="32" charset="0"/>
              </a:rPr>
              <a:t>: </a:t>
            </a:r>
            <a:r>
              <a:rPr lang="en-GB" sz="3200" b="1" dirty="0">
                <a:solidFill>
                  <a:srgbClr val="676A55"/>
                </a:solidFill>
                <a:latin typeface="Calibri" pitchFamily="32" charset="0"/>
              </a:rPr>
              <a:t>Scatter Plots</a:t>
            </a:r>
          </a:p>
        </p:txBody>
      </p:sp>
      <p:sp>
        <p:nvSpPr>
          <p:cNvPr id="49155" name="Text Box 2"/>
          <p:cNvSpPr txBox="1">
            <a:spLocks noChangeArrowheads="1"/>
          </p:cNvSpPr>
          <p:nvPr/>
        </p:nvSpPr>
        <p:spPr bwMode="auto">
          <a:xfrm>
            <a:off x="381000" y="1524000"/>
            <a:ext cx="8428038" cy="47244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 marL="271463" indent="-271463">
              <a:lnSpc>
                <a:spcPct val="150000"/>
              </a:lnSpc>
              <a:spcBef>
                <a:spcPts val="600"/>
              </a:spcBef>
              <a:buClr>
                <a:srgbClr val="72A376"/>
              </a:buClr>
              <a:buSzPct val="76000"/>
              <a:buFont typeface="Wingdings 3" pitchFamily="16" charset="2"/>
              <a:buChar char="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2600" dirty="0">
                <a:latin typeface="Calibri" pitchFamily="32" charset="0"/>
              </a:rPr>
              <a:t>Scatter plots </a:t>
            </a:r>
          </a:p>
          <a:p>
            <a:pPr marL="546100" lvl="1" indent="-273050">
              <a:lnSpc>
                <a:spcPct val="150000"/>
              </a:lnSpc>
              <a:spcBef>
                <a:spcPts val="500"/>
              </a:spcBef>
              <a:buClr>
                <a:srgbClr val="B0CCB0"/>
              </a:buClr>
              <a:buSzPct val="76000"/>
              <a:buFont typeface="Wingdings 3" pitchFamily="16" charset="2"/>
              <a:buChar char="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2300" dirty="0" err="1" smtClean="0">
                <a:latin typeface="Calibri" pitchFamily="32" charset="0"/>
              </a:rPr>
              <a:t>Nilai</a:t>
            </a:r>
            <a:r>
              <a:rPr lang="en-GB" sz="2300" dirty="0" smtClean="0">
                <a:latin typeface="Calibri" pitchFamily="32" charset="0"/>
              </a:rPr>
              <a:t> </a:t>
            </a:r>
            <a:r>
              <a:rPr lang="en-GB" sz="2300" dirty="0" err="1" smtClean="0">
                <a:latin typeface="Calibri" pitchFamily="32" charset="0"/>
              </a:rPr>
              <a:t>atribut</a:t>
            </a:r>
            <a:r>
              <a:rPr lang="en-GB" sz="2300" dirty="0" smtClean="0">
                <a:latin typeface="Calibri" pitchFamily="32" charset="0"/>
              </a:rPr>
              <a:t> </a:t>
            </a:r>
            <a:r>
              <a:rPr lang="en-GB" sz="2300" dirty="0" err="1" smtClean="0">
                <a:latin typeface="Calibri" pitchFamily="32" charset="0"/>
              </a:rPr>
              <a:t>menjelaskan</a:t>
            </a:r>
            <a:r>
              <a:rPr lang="en-GB" sz="2300" dirty="0" smtClean="0">
                <a:latin typeface="Calibri" pitchFamily="32" charset="0"/>
              </a:rPr>
              <a:t> </a:t>
            </a:r>
            <a:r>
              <a:rPr lang="en-GB" sz="2300" dirty="0" err="1" smtClean="0">
                <a:latin typeface="Calibri" pitchFamily="32" charset="0"/>
              </a:rPr>
              <a:t>posisi</a:t>
            </a:r>
            <a:endParaRPr lang="en-GB" sz="2300" dirty="0" smtClean="0">
              <a:latin typeface="Calibri" pitchFamily="32" charset="0"/>
            </a:endParaRPr>
          </a:p>
          <a:p>
            <a:pPr marL="546100" lvl="1" indent="-273050">
              <a:lnSpc>
                <a:spcPct val="150000"/>
              </a:lnSpc>
              <a:spcBef>
                <a:spcPts val="500"/>
              </a:spcBef>
              <a:buClr>
                <a:srgbClr val="B0CCB0"/>
              </a:buClr>
              <a:buSzPct val="76000"/>
              <a:buFont typeface="Wingdings 3" pitchFamily="16" charset="2"/>
              <a:buChar char="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2300" dirty="0" smtClean="0">
                <a:latin typeface="Calibri" pitchFamily="32" charset="0"/>
              </a:rPr>
              <a:t>Scatter plot </a:t>
            </a:r>
            <a:r>
              <a:rPr lang="en-GB" sz="2300" dirty="0" err="1" smtClean="0">
                <a:latin typeface="Calibri" pitchFamily="32" charset="0"/>
              </a:rPr>
              <a:t>berguna</a:t>
            </a:r>
            <a:r>
              <a:rPr lang="en-GB" sz="2300" dirty="0" smtClean="0">
                <a:latin typeface="Calibri" pitchFamily="32" charset="0"/>
              </a:rPr>
              <a:t> </a:t>
            </a:r>
            <a:r>
              <a:rPr lang="en-GB" sz="2300" dirty="0" err="1" smtClean="0">
                <a:latin typeface="Calibri" pitchFamily="32" charset="0"/>
              </a:rPr>
              <a:t>untuk</a:t>
            </a:r>
            <a:r>
              <a:rPr lang="en-GB" sz="2300" dirty="0" smtClean="0">
                <a:latin typeface="Calibri" pitchFamily="32" charset="0"/>
              </a:rPr>
              <a:t> </a:t>
            </a:r>
            <a:r>
              <a:rPr lang="en-GB" sz="2300" dirty="0" err="1" smtClean="0">
                <a:latin typeface="Calibri" pitchFamily="32" charset="0"/>
              </a:rPr>
              <a:t>mendapatkan</a:t>
            </a:r>
            <a:r>
              <a:rPr lang="en-GB" sz="2300" dirty="0" smtClean="0">
                <a:latin typeface="Calibri" pitchFamily="32" charset="0"/>
              </a:rPr>
              <a:t> </a:t>
            </a:r>
            <a:r>
              <a:rPr lang="en-GB" sz="2300" dirty="0" err="1" smtClean="0">
                <a:latin typeface="Calibri" pitchFamily="32" charset="0"/>
              </a:rPr>
              <a:t>ringkasan</a:t>
            </a:r>
            <a:r>
              <a:rPr lang="en-GB" sz="2300" dirty="0" smtClean="0">
                <a:latin typeface="Calibri" pitchFamily="32" charset="0"/>
              </a:rPr>
              <a:t> data </a:t>
            </a:r>
            <a:r>
              <a:rPr lang="en-GB" sz="2300" dirty="0" err="1" smtClean="0">
                <a:latin typeface="Calibri" pitchFamily="32" charset="0"/>
              </a:rPr>
              <a:t>hubungan</a:t>
            </a:r>
            <a:r>
              <a:rPr lang="en-GB" sz="2300" dirty="0" smtClean="0">
                <a:latin typeface="Calibri" pitchFamily="32" charset="0"/>
              </a:rPr>
              <a:t> </a:t>
            </a:r>
            <a:r>
              <a:rPr lang="en-GB" sz="2300" dirty="0" err="1" smtClean="0">
                <a:latin typeface="Calibri" pitchFamily="32" charset="0"/>
              </a:rPr>
              <a:t>antara</a:t>
            </a:r>
            <a:r>
              <a:rPr lang="en-GB" sz="2300" dirty="0" smtClean="0">
                <a:latin typeface="Calibri" pitchFamily="32" charset="0"/>
              </a:rPr>
              <a:t> </a:t>
            </a:r>
            <a:r>
              <a:rPr lang="en-GB" sz="2300" dirty="0" err="1" smtClean="0">
                <a:latin typeface="Calibri" pitchFamily="32" charset="0"/>
              </a:rPr>
              <a:t>beberapa</a:t>
            </a:r>
            <a:r>
              <a:rPr lang="en-GB" sz="2300" dirty="0" smtClean="0">
                <a:latin typeface="Calibri" pitchFamily="32" charset="0"/>
              </a:rPr>
              <a:t> </a:t>
            </a:r>
            <a:r>
              <a:rPr lang="en-GB" sz="2300" dirty="0" err="1" smtClean="0">
                <a:latin typeface="Calibri" pitchFamily="32" charset="0"/>
              </a:rPr>
              <a:t>pasangan</a:t>
            </a:r>
            <a:r>
              <a:rPr lang="en-GB" sz="2300" dirty="0" smtClean="0">
                <a:latin typeface="Calibri" pitchFamily="32" charset="0"/>
              </a:rPr>
              <a:t> </a:t>
            </a:r>
            <a:r>
              <a:rPr lang="en-GB" sz="2300" dirty="0" err="1" smtClean="0">
                <a:latin typeface="Calibri" pitchFamily="32" charset="0"/>
              </a:rPr>
              <a:t>atribut</a:t>
            </a:r>
            <a:endParaRPr lang="en-GB" sz="2300" dirty="0" smtClean="0">
              <a:latin typeface="Calibri" pitchFamily="32" charset="0"/>
            </a:endParaRPr>
          </a:p>
          <a:p>
            <a:pPr marL="546100" lvl="1" indent="-273050">
              <a:lnSpc>
                <a:spcPct val="150000"/>
              </a:lnSpc>
              <a:spcBef>
                <a:spcPts val="500"/>
              </a:spcBef>
              <a:buClr>
                <a:srgbClr val="B0CCB0"/>
              </a:buClr>
              <a:buSzPct val="76000"/>
              <a:buFont typeface="Wingdings 3" pitchFamily="16" charset="2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n-GB" sz="2300" dirty="0">
              <a:latin typeface="Calibri" pitchFamily="32" charset="0"/>
            </a:endParaRPr>
          </a:p>
          <a:p>
            <a:pPr marL="546100" lvl="1" indent="-273050">
              <a:lnSpc>
                <a:spcPct val="150000"/>
              </a:lnSpc>
              <a:spcBef>
                <a:spcPts val="500"/>
              </a:spcBef>
              <a:buClr>
                <a:srgbClr val="B0CCB0"/>
              </a:buClr>
              <a:buSzPct val="7600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n-GB" sz="2300" dirty="0">
              <a:latin typeface="Calibri" pitchFamily="32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1"/>
          <p:cNvPicPr>
            <a:picLocks noChangeAspect="1" noChangeArrowheads="1"/>
          </p:cNvPicPr>
          <p:nvPr/>
        </p:nvPicPr>
        <p:blipFill>
          <a:blip r:embed="rId3"/>
          <a:srcRect t="4140" b="2776"/>
          <a:stretch>
            <a:fillRect/>
          </a:stretch>
        </p:blipFill>
        <p:spPr bwMode="auto">
          <a:xfrm>
            <a:off x="381000" y="1066800"/>
            <a:ext cx="7989888" cy="51054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50179" name="Text Box 2"/>
          <p:cNvSpPr txBox="1">
            <a:spLocks noChangeArrowheads="1"/>
          </p:cNvSpPr>
          <p:nvPr/>
        </p:nvSpPr>
        <p:spPr bwMode="auto">
          <a:xfrm>
            <a:off x="457200" y="76200"/>
            <a:ext cx="8229600" cy="1066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b"/>
          <a:lstStyle/>
          <a:p>
            <a:pPr>
              <a:buClr>
                <a:srgbClr val="676A55"/>
              </a:buClr>
              <a:buFont typeface="Calibri" pitchFamily="32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3200" b="1">
                <a:solidFill>
                  <a:srgbClr val="676A55"/>
                </a:solidFill>
                <a:latin typeface="Calibri" pitchFamily="32" charset="0"/>
              </a:rPr>
              <a:t>Scatter Plot Array of Iris Attributes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Text Box 1"/>
          <p:cNvSpPr txBox="1">
            <a:spLocks noChangeArrowheads="1"/>
          </p:cNvSpPr>
          <p:nvPr/>
        </p:nvSpPr>
        <p:spPr bwMode="auto">
          <a:xfrm>
            <a:off x="457200" y="609600"/>
            <a:ext cx="8229600" cy="5334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b"/>
          <a:lstStyle/>
          <a:p>
            <a:pPr>
              <a:buClr>
                <a:srgbClr val="676A55"/>
              </a:buClr>
              <a:buFont typeface="Calibri" pitchFamily="32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2900" b="1">
                <a:solidFill>
                  <a:srgbClr val="676A55"/>
                </a:solidFill>
                <a:latin typeface="Calibri" pitchFamily="32" charset="0"/>
              </a:rPr>
              <a:t>Rujukan</a:t>
            </a:r>
          </a:p>
        </p:txBody>
      </p:sp>
      <p:sp>
        <p:nvSpPr>
          <p:cNvPr id="62467" name="Text Box 2"/>
          <p:cNvSpPr txBox="1">
            <a:spLocks noChangeArrowheads="1"/>
          </p:cNvSpPr>
          <p:nvPr/>
        </p:nvSpPr>
        <p:spPr bwMode="auto">
          <a:xfrm>
            <a:off x="457200" y="1219200"/>
            <a:ext cx="8229600" cy="49371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 marL="608013" indent="-608013">
              <a:spcBef>
                <a:spcPts val="600"/>
              </a:spcBef>
              <a:buClr>
                <a:srgbClr val="72A376"/>
              </a:buClr>
              <a:buSzPct val="76000"/>
              <a:buFont typeface="Wingdings 3" pitchFamily="16" charset="2"/>
              <a:buChar char=""/>
              <a:tabLst>
                <a:tab pos="1247775" algn="l"/>
                <a:tab pos="2162175" algn="l"/>
                <a:tab pos="3076575" algn="l"/>
                <a:tab pos="3990975" algn="l"/>
                <a:tab pos="4905375" algn="l"/>
                <a:tab pos="5819775" algn="l"/>
                <a:tab pos="6734175" algn="l"/>
                <a:tab pos="7648575" algn="l"/>
                <a:tab pos="8562975" algn="l"/>
                <a:tab pos="9477375" algn="l"/>
                <a:tab pos="10391775" algn="l"/>
              </a:tabLst>
            </a:pPr>
            <a:r>
              <a:rPr lang="en-GB" sz="2600">
                <a:solidFill>
                  <a:srgbClr val="000000"/>
                </a:solidFill>
                <a:latin typeface="Calibri" pitchFamily="32" charset="0"/>
              </a:rPr>
              <a:t>Tan P., Michael S., &amp; Vipin K. 2006. </a:t>
            </a:r>
            <a:r>
              <a:rPr lang="en-GB" sz="2600" i="1">
                <a:solidFill>
                  <a:srgbClr val="000000"/>
                </a:solidFill>
                <a:latin typeface="Calibri" pitchFamily="32" charset="0"/>
              </a:rPr>
              <a:t>Introduction to Data mining</a:t>
            </a:r>
            <a:r>
              <a:rPr lang="en-GB" sz="2600">
                <a:solidFill>
                  <a:srgbClr val="000000"/>
                </a:solidFill>
                <a:latin typeface="Calibri" pitchFamily="32" charset="0"/>
              </a:rPr>
              <a:t>.  Pearson Education, Inc.</a:t>
            </a:r>
          </a:p>
          <a:p>
            <a:pPr marL="608013" indent="-608013">
              <a:spcBef>
                <a:spcPts val="600"/>
              </a:spcBef>
              <a:buClr>
                <a:srgbClr val="72A376"/>
              </a:buClr>
              <a:buSzPct val="76000"/>
              <a:buFont typeface="Wingdings 3" pitchFamily="16" charset="2"/>
              <a:buChar char=""/>
              <a:tabLst>
                <a:tab pos="1247775" algn="l"/>
                <a:tab pos="2162175" algn="l"/>
                <a:tab pos="3076575" algn="l"/>
                <a:tab pos="3990975" algn="l"/>
                <a:tab pos="4905375" algn="l"/>
                <a:tab pos="5819775" algn="l"/>
                <a:tab pos="6734175" algn="l"/>
                <a:tab pos="7648575" algn="l"/>
                <a:tab pos="8562975" algn="l"/>
                <a:tab pos="9477375" algn="l"/>
                <a:tab pos="10391775" algn="l"/>
              </a:tabLst>
            </a:pPr>
            <a:r>
              <a:rPr lang="en-GB" sz="2600">
                <a:solidFill>
                  <a:srgbClr val="000000"/>
                </a:solidFill>
                <a:latin typeface="Calibri" pitchFamily="32" charset="0"/>
              </a:rPr>
              <a:t>Han J &amp; Kamber M. 2006. </a:t>
            </a:r>
            <a:r>
              <a:rPr lang="en-GB" sz="2600" i="1">
                <a:solidFill>
                  <a:srgbClr val="000000"/>
                </a:solidFill>
                <a:latin typeface="Calibri" pitchFamily="32" charset="0"/>
              </a:rPr>
              <a:t>Data mining</a:t>
            </a:r>
            <a:r>
              <a:rPr lang="en-GB" sz="2600">
                <a:solidFill>
                  <a:srgbClr val="000000"/>
                </a:solidFill>
                <a:latin typeface="Calibri" pitchFamily="32" charset="0"/>
              </a:rPr>
              <a:t> – </a:t>
            </a:r>
            <a:r>
              <a:rPr lang="en-GB" sz="2600" i="1">
                <a:solidFill>
                  <a:srgbClr val="000000"/>
                </a:solidFill>
                <a:latin typeface="Calibri" pitchFamily="32" charset="0"/>
              </a:rPr>
              <a:t>Concept and Techniques.</a:t>
            </a:r>
            <a:r>
              <a:rPr lang="en-GB" sz="2600">
                <a:solidFill>
                  <a:srgbClr val="000000"/>
                </a:solidFill>
                <a:latin typeface="Calibri" pitchFamily="32" charset="0"/>
              </a:rPr>
              <a:t>Morgan-Kauffman, San Diego</a:t>
            </a:r>
          </a:p>
        </p:txBody>
      </p:sp>
      <p:sp>
        <p:nvSpPr>
          <p:cNvPr id="62468" name="Text Box 3"/>
          <p:cNvSpPr txBox="1">
            <a:spLocks noChangeArrowheads="1"/>
          </p:cNvSpPr>
          <p:nvPr/>
        </p:nvSpPr>
        <p:spPr bwMode="auto">
          <a:xfrm>
            <a:off x="612775" y="6356350"/>
            <a:ext cx="1981200" cy="3651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>
              <a:buClr>
                <a:srgbClr val="676A55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B01553FA-941D-448F-9350-8DE904921917}" type="slidenum">
              <a:rPr lang="en-GB" sz="1200">
                <a:solidFill>
                  <a:srgbClr val="676A55"/>
                </a:solidFill>
              </a:rPr>
              <a:pPr>
                <a:buClr>
                  <a:srgbClr val="676A55"/>
                </a:buCl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31</a:t>
            </a:fld>
            <a:endParaRPr lang="en-GB" sz="1200">
              <a:solidFill>
                <a:srgbClr val="676A55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Soal</a:t>
            </a:r>
            <a:r>
              <a:rPr lang="en-US" dirty="0" smtClean="0"/>
              <a:t> </a:t>
            </a:r>
            <a:r>
              <a:rPr lang="en-US" dirty="0" err="1" smtClean="0"/>
              <a:t>Tugas</a:t>
            </a:r>
            <a:r>
              <a:rPr lang="en-US" dirty="0" smtClean="0"/>
              <a:t> </a:t>
            </a:r>
            <a:r>
              <a:rPr lang="en-US" dirty="0" err="1" smtClean="0"/>
              <a:t>Kelompok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81000" y="1600200"/>
            <a:ext cx="8385048" cy="5029200"/>
          </a:xfrm>
        </p:spPr>
        <p:txBody>
          <a:bodyPr>
            <a:normAutofit fontScale="77500" lnSpcReduction="20000"/>
          </a:bodyPr>
          <a:lstStyle/>
          <a:p>
            <a:pPr lvl="0"/>
            <a:r>
              <a:rPr lang="en-US" sz="3200" dirty="0" err="1" smtClean="0"/>
              <a:t>Klasifikasikan</a:t>
            </a:r>
            <a:r>
              <a:rPr lang="en-US" sz="3200" dirty="0" smtClean="0"/>
              <a:t> </a:t>
            </a:r>
            <a:r>
              <a:rPr lang="en-US" sz="3200" dirty="0" err="1" smtClean="0"/>
              <a:t>atribut</a:t>
            </a:r>
            <a:r>
              <a:rPr lang="en-US" sz="3200" dirty="0" smtClean="0"/>
              <a:t> </a:t>
            </a:r>
            <a:r>
              <a:rPr lang="en-US" sz="3200" dirty="0" err="1" smtClean="0"/>
              <a:t>berikut</a:t>
            </a:r>
            <a:r>
              <a:rPr lang="en-US" sz="3200" dirty="0" smtClean="0"/>
              <a:t> </a:t>
            </a:r>
            <a:r>
              <a:rPr lang="en-US" sz="3200" dirty="0" err="1" smtClean="0"/>
              <a:t>sebagai</a:t>
            </a:r>
            <a:r>
              <a:rPr lang="en-US" sz="3200" dirty="0" smtClean="0"/>
              <a:t> </a:t>
            </a:r>
            <a:r>
              <a:rPr lang="en-US" sz="3200" dirty="0" err="1" smtClean="0"/>
              <a:t>atribut</a:t>
            </a:r>
            <a:r>
              <a:rPr lang="en-US" sz="3200" dirty="0" smtClean="0"/>
              <a:t> </a:t>
            </a:r>
            <a:r>
              <a:rPr lang="en-US" sz="3200" dirty="0" err="1" smtClean="0"/>
              <a:t>biner</a:t>
            </a:r>
            <a:r>
              <a:rPr lang="en-US" sz="3200" dirty="0" smtClean="0"/>
              <a:t>, </a:t>
            </a:r>
            <a:r>
              <a:rPr lang="en-US" sz="3200" dirty="0" err="1" smtClean="0"/>
              <a:t>diskret</a:t>
            </a:r>
            <a:r>
              <a:rPr lang="en-US" sz="3200" dirty="0" smtClean="0"/>
              <a:t>, </a:t>
            </a:r>
            <a:r>
              <a:rPr lang="en-US" sz="3200" dirty="0" err="1" smtClean="0"/>
              <a:t>atau</a:t>
            </a:r>
            <a:r>
              <a:rPr lang="en-US" sz="3200" dirty="0" smtClean="0"/>
              <a:t> </a:t>
            </a:r>
            <a:r>
              <a:rPr lang="en-US" sz="3200" dirty="0" err="1" smtClean="0"/>
              <a:t>kontinyu</a:t>
            </a:r>
            <a:r>
              <a:rPr lang="en-US" sz="3200" dirty="0" smtClean="0"/>
              <a:t>.  </a:t>
            </a:r>
            <a:r>
              <a:rPr lang="en-US" sz="3200" dirty="0" err="1" smtClean="0"/>
              <a:t>Kemudian</a:t>
            </a:r>
            <a:r>
              <a:rPr lang="en-US" sz="3200" dirty="0" smtClean="0"/>
              <a:t> </a:t>
            </a:r>
            <a:r>
              <a:rPr lang="en-US" sz="3200" dirty="0" err="1" smtClean="0"/>
              <a:t>klasifikasikan</a:t>
            </a:r>
            <a:r>
              <a:rPr lang="en-US" sz="3200" dirty="0" smtClean="0"/>
              <a:t> </a:t>
            </a:r>
            <a:r>
              <a:rPr lang="en-US" sz="3200" dirty="0" err="1" smtClean="0"/>
              <a:t>atribut</a:t>
            </a:r>
            <a:r>
              <a:rPr lang="en-US" sz="3200" dirty="0" smtClean="0"/>
              <a:t> </a:t>
            </a:r>
            <a:r>
              <a:rPr lang="en-US" sz="3200" dirty="0" err="1" smtClean="0"/>
              <a:t>tersebut</a:t>
            </a:r>
            <a:r>
              <a:rPr lang="en-US" sz="3200" dirty="0" smtClean="0"/>
              <a:t> </a:t>
            </a:r>
            <a:r>
              <a:rPr lang="en-US" sz="3200" dirty="0" err="1" smtClean="0"/>
              <a:t>sebagai</a:t>
            </a:r>
            <a:r>
              <a:rPr lang="en-US" sz="3200" dirty="0" smtClean="0"/>
              <a:t> </a:t>
            </a:r>
            <a:r>
              <a:rPr lang="en-US" sz="3200" dirty="0" err="1" smtClean="0"/>
              <a:t>atribut</a:t>
            </a:r>
            <a:r>
              <a:rPr lang="en-US" sz="3200" dirty="0" smtClean="0"/>
              <a:t> </a:t>
            </a:r>
            <a:r>
              <a:rPr lang="en-US" sz="3200" dirty="0" err="1" smtClean="0"/>
              <a:t>kualitatif</a:t>
            </a:r>
            <a:r>
              <a:rPr lang="en-US" sz="3200" dirty="0" smtClean="0"/>
              <a:t> (nominal </a:t>
            </a:r>
            <a:r>
              <a:rPr lang="en-US" sz="3200" dirty="0" err="1" smtClean="0"/>
              <a:t>atau</a:t>
            </a:r>
            <a:r>
              <a:rPr lang="en-US" sz="3200" dirty="0" smtClean="0"/>
              <a:t> ordinal) </a:t>
            </a:r>
            <a:r>
              <a:rPr lang="en-US" sz="3200" dirty="0" err="1" smtClean="0"/>
              <a:t>atau</a:t>
            </a:r>
            <a:r>
              <a:rPr lang="en-US" sz="3200" dirty="0" smtClean="0"/>
              <a:t> </a:t>
            </a:r>
            <a:r>
              <a:rPr lang="en-US" sz="3200" dirty="0" err="1" smtClean="0"/>
              <a:t>kuantitatif</a:t>
            </a:r>
            <a:r>
              <a:rPr lang="en-US" sz="3200" dirty="0" smtClean="0"/>
              <a:t> (interval </a:t>
            </a:r>
            <a:r>
              <a:rPr lang="en-US" sz="3200" dirty="0" err="1" smtClean="0"/>
              <a:t>atau</a:t>
            </a:r>
            <a:r>
              <a:rPr lang="en-US" sz="3200" dirty="0" smtClean="0"/>
              <a:t> </a:t>
            </a:r>
            <a:r>
              <a:rPr lang="en-US" sz="3200" dirty="0" err="1" smtClean="0"/>
              <a:t>rasio</a:t>
            </a:r>
            <a:r>
              <a:rPr lang="en-US" sz="3200" dirty="0" smtClean="0"/>
              <a:t>).  </a:t>
            </a:r>
            <a:r>
              <a:rPr lang="en-US" sz="3200" dirty="0" err="1" smtClean="0"/>
              <a:t>Contoh</a:t>
            </a:r>
            <a:r>
              <a:rPr lang="en-US" sz="3200" dirty="0" smtClean="0"/>
              <a:t>: </a:t>
            </a:r>
            <a:r>
              <a:rPr lang="en-US" sz="3200" dirty="0" err="1" smtClean="0"/>
              <a:t>umur</a:t>
            </a:r>
            <a:r>
              <a:rPr lang="en-US" sz="3200" dirty="0" smtClean="0"/>
              <a:t> </a:t>
            </a:r>
            <a:r>
              <a:rPr lang="en-US" sz="3200" dirty="0" err="1" smtClean="0"/>
              <a:t>dalam</a:t>
            </a:r>
            <a:r>
              <a:rPr lang="en-US" sz="3200" dirty="0" smtClean="0"/>
              <a:t> </a:t>
            </a:r>
            <a:r>
              <a:rPr lang="en-US" sz="3200" dirty="0" err="1" smtClean="0"/>
              <a:t>tahun</a:t>
            </a:r>
            <a:r>
              <a:rPr lang="en-US" sz="3200" dirty="0" smtClean="0"/>
              <a:t>, </a:t>
            </a:r>
            <a:r>
              <a:rPr lang="en-US" sz="3200" dirty="0" err="1" smtClean="0"/>
              <a:t>jawaban</a:t>
            </a:r>
            <a:r>
              <a:rPr lang="en-US" sz="3200" dirty="0" smtClean="0"/>
              <a:t>: </a:t>
            </a:r>
            <a:r>
              <a:rPr lang="en-US" sz="3200" dirty="0" err="1" smtClean="0"/>
              <a:t>diskret</a:t>
            </a:r>
            <a:r>
              <a:rPr lang="en-US" sz="3200" dirty="0" smtClean="0"/>
              <a:t>, </a:t>
            </a:r>
            <a:r>
              <a:rPr lang="en-US" sz="3200" dirty="0" err="1" smtClean="0"/>
              <a:t>kuantitatif</a:t>
            </a:r>
            <a:r>
              <a:rPr lang="en-US" sz="3200" dirty="0" smtClean="0"/>
              <a:t>, </a:t>
            </a:r>
            <a:r>
              <a:rPr lang="en-US" sz="3200" dirty="0" err="1" smtClean="0"/>
              <a:t>rasio</a:t>
            </a:r>
            <a:endParaRPr lang="en-US" sz="3600" dirty="0" smtClean="0"/>
          </a:p>
          <a:p>
            <a:r>
              <a:rPr lang="en-US" sz="3200" dirty="0" err="1" smtClean="0"/>
              <a:t>Dalam</a:t>
            </a:r>
            <a:r>
              <a:rPr lang="en-US" sz="3200" dirty="0" smtClean="0"/>
              <a:t> </a:t>
            </a:r>
            <a:r>
              <a:rPr lang="en-US" sz="3200" dirty="0" err="1" smtClean="0"/>
              <a:t>beberapa</a:t>
            </a:r>
            <a:r>
              <a:rPr lang="en-US" sz="3200" dirty="0" smtClean="0"/>
              <a:t> </a:t>
            </a:r>
            <a:r>
              <a:rPr lang="en-US" sz="3200" dirty="0" err="1" smtClean="0"/>
              <a:t>kasus</a:t>
            </a:r>
            <a:r>
              <a:rPr lang="en-US" sz="3200" dirty="0" smtClean="0"/>
              <a:t>, </a:t>
            </a:r>
            <a:r>
              <a:rPr lang="en-US" sz="3200" dirty="0" err="1" smtClean="0"/>
              <a:t>mungkin</a:t>
            </a:r>
            <a:r>
              <a:rPr lang="en-US" sz="3200" dirty="0" smtClean="0"/>
              <a:t> </a:t>
            </a:r>
            <a:r>
              <a:rPr lang="en-US" sz="3200" dirty="0" err="1" smtClean="0"/>
              <a:t>terdapat</a:t>
            </a:r>
            <a:r>
              <a:rPr lang="en-US" sz="3200" dirty="0" smtClean="0"/>
              <a:t> </a:t>
            </a:r>
            <a:r>
              <a:rPr lang="en-US" sz="3200" dirty="0" err="1" smtClean="0"/>
              <a:t>atribut</a:t>
            </a:r>
            <a:r>
              <a:rPr lang="en-US" sz="3200" dirty="0" smtClean="0"/>
              <a:t> yang </a:t>
            </a:r>
            <a:r>
              <a:rPr lang="en-US" sz="3200" dirty="0" err="1" smtClean="0"/>
              <a:t>dapat</a:t>
            </a:r>
            <a:r>
              <a:rPr lang="en-US" sz="3200" dirty="0" smtClean="0"/>
              <a:t> </a:t>
            </a:r>
            <a:r>
              <a:rPr lang="en-US" sz="3200" dirty="0" err="1" smtClean="0"/>
              <a:t>dikelompokkan</a:t>
            </a:r>
            <a:r>
              <a:rPr lang="en-US" sz="3200" dirty="0" smtClean="0"/>
              <a:t> </a:t>
            </a:r>
            <a:r>
              <a:rPr lang="en-US" sz="3200" dirty="0" err="1" smtClean="0"/>
              <a:t>ke</a:t>
            </a:r>
            <a:r>
              <a:rPr lang="en-US" sz="3200" dirty="0" smtClean="0"/>
              <a:t> </a:t>
            </a:r>
            <a:r>
              <a:rPr lang="en-US" sz="3200" dirty="0" err="1" smtClean="0"/>
              <a:t>lebih</a:t>
            </a:r>
            <a:r>
              <a:rPr lang="en-US" sz="3200" dirty="0" smtClean="0"/>
              <a:t> </a:t>
            </a:r>
            <a:r>
              <a:rPr lang="en-US" sz="3200" dirty="0" err="1" smtClean="0"/>
              <a:t>dari</a:t>
            </a:r>
            <a:r>
              <a:rPr lang="en-US" sz="3200" dirty="0" smtClean="0"/>
              <a:t> 2 </a:t>
            </a:r>
            <a:r>
              <a:rPr lang="en-US" sz="3200" dirty="0" err="1" smtClean="0"/>
              <a:t>tipe</a:t>
            </a:r>
            <a:r>
              <a:rPr lang="en-US" sz="3200" dirty="0" smtClean="0"/>
              <a:t>. </a:t>
            </a:r>
            <a:endParaRPr lang="en-US" sz="3600" dirty="0" smtClean="0"/>
          </a:p>
          <a:p>
            <a:pPr lvl="1"/>
            <a:r>
              <a:rPr lang="en-US" sz="2800" dirty="0" err="1" smtClean="0"/>
              <a:t>Waktu</a:t>
            </a:r>
            <a:r>
              <a:rPr lang="en-US" sz="2800" dirty="0" smtClean="0"/>
              <a:t> </a:t>
            </a:r>
            <a:r>
              <a:rPr lang="en-US" sz="2800" dirty="0" err="1" smtClean="0"/>
              <a:t>dalam</a:t>
            </a:r>
            <a:r>
              <a:rPr lang="en-US" sz="2800" dirty="0" smtClean="0"/>
              <a:t> AM </a:t>
            </a:r>
            <a:r>
              <a:rPr lang="en-US" sz="2800" dirty="0" err="1" smtClean="0"/>
              <a:t>atau</a:t>
            </a:r>
            <a:r>
              <a:rPr lang="en-US" sz="2800" dirty="0" smtClean="0"/>
              <a:t> PM</a:t>
            </a:r>
            <a:endParaRPr lang="en-US" sz="3200" dirty="0" smtClean="0"/>
          </a:p>
          <a:p>
            <a:pPr lvl="1"/>
            <a:r>
              <a:rPr lang="en-US" sz="2800" dirty="0" err="1" smtClean="0"/>
              <a:t>Sudut</a:t>
            </a:r>
            <a:r>
              <a:rPr lang="en-US" sz="2800" dirty="0" smtClean="0"/>
              <a:t> </a:t>
            </a:r>
            <a:r>
              <a:rPr lang="en-US" sz="2800" dirty="0" err="1" smtClean="0"/>
              <a:t>dalam</a:t>
            </a:r>
            <a:r>
              <a:rPr lang="en-US" sz="2800" dirty="0" smtClean="0"/>
              <a:t> </a:t>
            </a:r>
            <a:r>
              <a:rPr lang="en-US" sz="2800" dirty="0" err="1" smtClean="0"/>
              <a:t>dejarat</a:t>
            </a:r>
            <a:r>
              <a:rPr lang="en-US" sz="2800" dirty="0" smtClean="0"/>
              <a:t> (</a:t>
            </a:r>
            <a:r>
              <a:rPr lang="en-US" sz="2800" dirty="0" err="1" smtClean="0"/>
              <a:t>antara</a:t>
            </a:r>
            <a:r>
              <a:rPr lang="en-US" sz="2800" dirty="0" smtClean="0"/>
              <a:t> 0 </a:t>
            </a:r>
            <a:r>
              <a:rPr lang="en-US" sz="2800" dirty="0" err="1" smtClean="0"/>
              <a:t>dan</a:t>
            </a:r>
            <a:r>
              <a:rPr lang="en-US" sz="2800" dirty="0" smtClean="0"/>
              <a:t> 360 </a:t>
            </a:r>
            <a:r>
              <a:rPr lang="en-US" sz="2800" dirty="0" err="1" smtClean="0"/>
              <a:t>derajat</a:t>
            </a:r>
            <a:r>
              <a:rPr lang="en-US" sz="2800" dirty="0" smtClean="0"/>
              <a:t>)</a:t>
            </a:r>
            <a:endParaRPr lang="en-US" sz="3200" dirty="0" smtClean="0"/>
          </a:p>
          <a:p>
            <a:pPr lvl="1"/>
            <a:r>
              <a:rPr lang="en-US" sz="2800" dirty="0" err="1" smtClean="0"/>
              <a:t>Jumlah</a:t>
            </a:r>
            <a:r>
              <a:rPr lang="en-US" sz="2800" dirty="0" smtClean="0"/>
              <a:t> </a:t>
            </a:r>
            <a:r>
              <a:rPr lang="en-US" sz="2800" dirty="0" err="1" smtClean="0"/>
              <a:t>pasien</a:t>
            </a:r>
            <a:r>
              <a:rPr lang="en-US" sz="2800" dirty="0" smtClean="0"/>
              <a:t> </a:t>
            </a:r>
            <a:r>
              <a:rPr lang="en-US" sz="2800" dirty="0" err="1" smtClean="0"/>
              <a:t>dalam</a:t>
            </a:r>
            <a:r>
              <a:rPr lang="en-US" sz="2800" dirty="0" smtClean="0"/>
              <a:t> </a:t>
            </a:r>
            <a:r>
              <a:rPr lang="en-US" sz="2800" dirty="0" err="1" smtClean="0"/>
              <a:t>sebuah</a:t>
            </a:r>
            <a:r>
              <a:rPr lang="en-US" sz="2800" dirty="0" smtClean="0"/>
              <a:t> </a:t>
            </a:r>
            <a:r>
              <a:rPr lang="en-US" sz="2800" dirty="0" err="1" smtClean="0"/>
              <a:t>rumah</a:t>
            </a:r>
            <a:r>
              <a:rPr lang="en-US" sz="2800" dirty="0" smtClean="0"/>
              <a:t> </a:t>
            </a:r>
            <a:r>
              <a:rPr lang="en-US" sz="2800" dirty="0" err="1" smtClean="0"/>
              <a:t>sakit</a:t>
            </a:r>
            <a:endParaRPr lang="en-US" sz="3200" dirty="0" smtClean="0"/>
          </a:p>
          <a:p>
            <a:pPr lvl="1"/>
            <a:r>
              <a:rPr lang="en-US" sz="2800" dirty="0" err="1" smtClean="0"/>
              <a:t>Nomor</a:t>
            </a:r>
            <a:r>
              <a:rPr lang="en-US" sz="2800" dirty="0" smtClean="0"/>
              <a:t> ISBN </a:t>
            </a:r>
            <a:r>
              <a:rPr lang="en-US" sz="2800" dirty="0" err="1" smtClean="0"/>
              <a:t>dari</a:t>
            </a:r>
            <a:r>
              <a:rPr lang="en-US" sz="2800" dirty="0" smtClean="0"/>
              <a:t> </a:t>
            </a:r>
            <a:r>
              <a:rPr lang="en-US" sz="2800" dirty="0" err="1" smtClean="0"/>
              <a:t>sebuah</a:t>
            </a:r>
            <a:r>
              <a:rPr lang="en-US" sz="2800" dirty="0" smtClean="0"/>
              <a:t> </a:t>
            </a:r>
            <a:r>
              <a:rPr lang="en-US" sz="2800" dirty="0" err="1" smtClean="0"/>
              <a:t>buku</a:t>
            </a:r>
            <a:r>
              <a:rPr lang="en-US" sz="2800" dirty="0" smtClean="0"/>
              <a:t> (</a:t>
            </a:r>
            <a:r>
              <a:rPr lang="en-US" sz="2800" dirty="0" err="1" smtClean="0"/>
              <a:t>Contoh</a:t>
            </a:r>
            <a:r>
              <a:rPr lang="en-US" sz="2800" dirty="0" smtClean="0"/>
              <a:t> format ISBN: </a:t>
            </a:r>
            <a:r>
              <a:rPr lang="en-US" sz="3200" dirty="0" smtClean="0"/>
              <a:t>0-07-144373-8)</a:t>
            </a:r>
          </a:p>
          <a:p>
            <a:pPr lvl="1"/>
            <a:r>
              <a:rPr lang="en-US" sz="2800" dirty="0" err="1" smtClean="0"/>
              <a:t>Jarak</a:t>
            </a:r>
            <a:r>
              <a:rPr lang="en-US" sz="2800" dirty="0" smtClean="0"/>
              <a:t> </a:t>
            </a:r>
            <a:r>
              <a:rPr lang="en-US" sz="2800" dirty="0" err="1" smtClean="0"/>
              <a:t>ruang</a:t>
            </a:r>
            <a:r>
              <a:rPr lang="en-US" sz="2800" dirty="0" smtClean="0"/>
              <a:t> </a:t>
            </a:r>
            <a:r>
              <a:rPr lang="en-US" sz="2800" dirty="0" err="1" smtClean="0"/>
              <a:t>kuliah</a:t>
            </a:r>
            <a:r>
              <a:rPr lang="en-US" sz="2800" dirty="0" smtClean="0"/>
              <a:t> </a:t>
            </a:r>
            <a:r>
              <a:rPr lang="en-US" sz="2800" dirty="0" err="1" smtClean="0"/>
              <a:t>dari</a:t>
            </a:r>
            <a:r>
              <a:rPr lang="en-US" sz="2800" dirty="0" smtClean="0"/>
              <a:t> </a:t>
            </a:r>
            <a:r>
              <a:rPr lang="en-US" sz="2800" dirty="0" err="1" smtClean="0"/>
              <a:t>kantor</a:t>
            </a:r>
            <a:r>
              <a:rPr lang="en-US" sz="2800" dirty="0" smtClean="0"/>
              <a:t> </a:t>
            </a:r>
            <a:r>
              <a:rPr lang="en-US" sz="2800" dirty="0" err="1" smtClean="0"/>
              <a:t>pusat</a:t>
            </a:r>
            <a:r>
              <a:rPr lang="en-US" sz="2800" dirty="0" smtClean="0"/>
              <a:t> </a:t>
            </a:r>
            <a:r>
              <a:rPr lang="en-US" sz="2800" dirty="0" err="1" smtClean="0"/>
              <a:t>di</a:t>
            </a:r>
            <a:r>
              <a:rPr lang="en-US" sz="2800" dirty="0" smtClean="0"/>
              <a:t> </a:t>
            </a:r>
            <a:r>
              <a:rPr lang="en-US" sz="2800" dirty="0" err="1" smtClean="0"/>
              <a:t>sebuah</a:t>
            </a:r>
            <a:r>
              <a:rPr lang="en-US" sz="2800" dirty="0" smtClean="0"/>
              <a:t> </a:t>
            </a:r>
            <a:r>
              <a:rPr lang="en-US" sz="2800" dirty="0" err="1" smtClean="0"/>
              <a:t>Universitas</a:t>
            </a:r>
            <a:endParaRPr lang="en-US" sz="2800" dirty="0" smtClean="0"/>
          </a:p>
          <a:p>
            <a:pPr lvl="1"/>
            <a:r>
              <a:rPr lang="en-US" sz="2800" dirty="0" err="1" smtClean="0"/>
              <a:t>Medali</a:t>
            </a:r>
            <a:r>
              <a:rPr lang="en-US" sz="2800" dirty="0" smtClean="0"/>
              <a:t> </a:t>
            </a:r>
            <a:r>
              <a:rPr lang="en-US" sz="2800" dirty="0" err="1" smtClean="0"/>
              <a:t>emas</a:t>
            </a:r>
            <a:r>
              <a:rPr lang="en-US" sz="2800" dirty="0" smtClean="0"/>
              <a:t>, </a:t>
            </a:r>
            <a:r>
              <a:rPr lang="en-US" sz="2800" dirty="0" err="1" smtClean="0"/>
              <a:t>perak</a:t>
            </a:r>
            <a:r>
              <a:rPr lang="en-US" sz="2800" dirty="0" smtClean="0"/>
              <a:t> </a:t>
            </a:r>
            <a:r>
              <a:rPr lang="en-US" sz="2800" dirty="0" err="1" smtClean="0"/>
              <a:t>dan</a:t>
            </a:r>
            <a:r>
              <a:rPr lang="en-US" sz="2800" dirty="0" smtClean="0"/>
              <a:t> </a:t>
            </a:r>
            <a:r>
              <a:rPr lang="en-US" sz="2800" dirty="0" err="1" smtClean="0"/>
              <a:t>perunggu</a:t>
            </a:r>
            <a:r>
              <a:rPr lang="en-US" sz="2800" dirty="0" smtClean="0"/>
              <a:t> yang </a:t>
            </a:r>
            <a:r>
              <a:rPr lang="en-US" sz="2800" dirty="0" err="1" smtClean="0"/>
              <a:t>diberikan</a:t>
            </a:r>
            <a:r>
              <a:rPr lang="en-US" sz="2800" dirty="0" smtClean="0"/>
              <a:t> </a:t>
            </a:r>
            <a:r>
              <a:rPr lang="en-US" sz="2800" dirty="0" err="1" smtClean="0"/>
              <a:t>dalam</a:t>
            </a:r>
            <a:r>
              <a:rPr lang="en-US" sz="2800" dirty="0" smtClean="0"/>
              <a:t> </a:t>
            </a:r>
            <a:r>
              <a:rPr lang="en-US" sz="2800" dirty="0" err="1" smtClean="0"/>
              <a:t>sebuah</a:t>
            </a:r>
            <a:r>
              <a:rPr lang="en-US" sz="2800" dirty="0" smtClean="0"/>
              <a:t> </a:t>
            </a:r>
            <a:r>
              <a:rPr lang="en-US" sz="2800" dirty="0" err="1" smtClean="0"/>
              <a:t>kejuaraan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2426937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dian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</Template>
  <TotalTime>475</TotalTime>
  <Words>1330</Words>
  <Application>Microsoft Office PowerPoint</Application>
  <PresentationFormat>On-screen Show (4:3)</PresentationFormat>
  <Paragraphs>272</Paragraphs>
  <Slides>32</Slides>
  <Notes>25</Notes>
  <HiddenSlides>0</HiddenSlides>
  <MMClips>0</MMClips>
  <ScaleCrop>false</ScaleCrop>
  <HeadingPairs>
    <vt:vector size="8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32</vt:i4>
      </vt:variant>
    </vt:vector>
  </HeadingPairs>
  <TitlesOfParts>
    <vt:vector size="44" baseType="lpstr">
      <vt:lpstr>Arial</vt:lpstr>
      <vt:lpstr>Calibri</vt:lpstr>
      <vt:lpstr>Georgia</vt:lpstr>
      <vt:lpstr>Symbol</vt:lpstr>
      <vt:lpstr>Times New Roman</vt:lpstr>
      <vt:lpstr>Tw Cen MT</vt:lpstr>
      <vt:lpstr>Wingdings</vt:lpstr>
      <vt:lpstr>Wingdings 2</vt:lpstr>
      <vt:lpstr>Wingdings 3</vt:lpstr>
      <vt:lpstr>Median</vt:lpstr>
      <vt:lpstr>Microsoft Word 97 - 2003 Document</vt:lpstr>
      <vt:lpstr>Document</vt:lpstr>
      <vt:lpstr>Data dan Eksplorasi Data</vt:lpstr>
      <vt:lpstr>Apa itu Set Data ?</vt:lpstr>
      <vt:lpstr>Nilai Atribut</vt:lpstr>
      <vt:lpstr>Tipe Atribut berdasarkan sifatnya</vt:lpstr>
      <vt:lpstr>Tipe atribut berdasarkan angka nilainya</vt:lpstr>
      <vt:lpstr>Tipe dari Set Data</vt:lpstr>
      <vt:lpstr>Data Rekord</vt:lpstr>
      <vt:lpstr>Data Rekord (Data transaksi)</vt:lpstr>
      <vt:lpstr>Kualitas Data</vt:lpstr>
      <vt:lpstr>Noise</vt:lpstr>
      <vt:lpstr>Outlier</vt:lpstr>
      <vt:lpstr>Missing Value</vt:lpstr>
      <vt:lpstr>Duplicate Data</vt:lpstr>
      <vt:lpstr>Praproses Data</vt:lpstr>
      <vt:lpstr>Aggregation (Penggabungan)</vt:lpstr>
      <vt:lpstr>Contoh Aggregation</vt:lpstr>
      <vt:lpstr>Sampling</vt:lpstr>
      <vt:lpstr>Sampling</vt:lpstr>
      <vt:lpstr>Tipe Sampling</vt:lpstr>
      <vt:lpstr>Sample Size</vt:lpstr>
      <vt:lpstr>Dimensionality Reduction</vt:lpstr>
      <vt:lpstr>Feature Subset Selection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Soal Tugas Kelompok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Data dan Eksplorasi Data</dc:title>
  <dc:creator>kenzie</dc:creator>
  <cp:lastModifiedBy>HP</cp:lastModifiedBy>
  <cp:revision>60</cp:revision>
  <dcterms:created xsi:type="dcterms:W3CDTF">2015-09-17T03:03:05Z</dcterms:created>
  <dcterms:modified xsi:type="dcterms:W3CDTF">2022-09-06T03:14:57Z</dcterms:modified>
</cp:coreProperties>
</file>