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74" r:id="rId10"/>
    <p:sldId id="264" r:id="rId11"/>
    <p:sldId id="268" r:id="rId12"/>
    <p:sldId id="266" r:id="rId13"/>
    <p:sldId id="269" r:id="rId14"/>
    <p:sldId id="275" r:id="rId15"/>
    <p:sldId id="270" r:id="rId16"/>
    <p:sldId id="267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669C0-2851-4678-9D44-B432934D8A59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81000"/>
            <a:ext cx="7772400" cy="1470025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Arial Black" pitchFamily="34" charset="0"/>
              </a:rPr>
              <a:t>STATISTIK LANJUT</a:t>
            </a:r>
            <a:endParaRPr lang="en-US" sz="6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905000"/>
            <a:ext cx="8305800" cy="4572000"/>
          </a:xfrm>
        </p:spPr>
        <p:txBody>
          <a:bodyPr>
            <a:normAutofit fontScale="85000" lnSpcReduction="10000"/>
          </a:bodyPr>
          <a:lstStyle/>
          <a:p>
            <a:pPr marL="457200" indent="-457200" algn="l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chemeClr val="tx1"/>
                </a:solidFill>
              </a:rPr>
              <a:t>STATISTIK PARAMETRIK:  </a:t>
            </a:r>
            <a:r>
              <a:rPr lang="en-US" b="1" dirty="0" err="1" smtClean="0">
                <a:solidFill>
                  <a:schemeClr val="tx1"/>
                </a:solidFill>
              </a:rPr>
              <a:t>digunakan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bila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datanya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berbentuk</a:t>
            </a:r>
            <a:r>
              <a:rPr lang="en-US" b="1" dirty="0" smtClean="0">
                <a:solidFill>
                  <a:schemeClr val="tx1"/>
                </a:solidFill>
              </a:rPr>
              <a:t> data interval </a:t>
            </a:r>
            <a:r>
              <a:rPr lang="en-US" b="1" dirty="0" err="1" smtClean="0">
                <a:solidFill>
                  <a:schemeClr val="tx1"/>
                </a:solidFill>
              </a:rPr>
              <a:t>dan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atau</a:t>
            </a:r>
            <a:r>
              <a:rPr lang="en-US" b="1" dirty="0" smtClean="0">
                <a:solidFill>
                  <a:schemeClr val="tx1"/>
                </a:solidFill>
              </a:rPr>
              <a:t> rational, </a:t>
            </a:r>
            <a:r>
              <a:rPr lang="en-US" b="1" dirty="0" err="1" smtClean="0">
                <a:solidFill>
                  <a:schemeClr val="tx1"/>
                </a:solidFill>
              </a:rPr>
              <a:t>jumlah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sampel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besar</a:t>
            </a:r>
            <a:r>
              <a:rPr lang="en-US" b="1" dirty="0" smtClean="0">
                <a:solidFill>
                  <a:schemeClr val="tx1"/>
                </a:solidFill>
              </a:rPr>
              <a:t>. Ada </a:t>
            </a:r>
            <a:r>
              <a:rPr lang="en-US" b="1" dirty="0" err="1" smtClean="0">
                <a:solidFill>
                  <a:schemeClr val="tx1"/>
                </a:solidFill>
              </a:rPr>
              <a:t>alat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ukur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jelas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parameternya</a:t>
            </a:r>
            <a:r>
              <a:rPr lang="en-US" b="1" dirty="0" smtClean="0">
                <a:solidFill>
                  <a:schemeClr val="tx1"/>
                </a:solidFill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</a:rPr>
              <a:t>sampelnya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memenuhi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syarat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untuk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dianalisis</a:t>
            </a:r>
            <a:r>
              <a:rPr lang="en-US" b="1" dirty="0" smtClean="0">
                <a:solidFill>
                  <a:schemeClr val="tx1"/>
                </a:solidFill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</a:rPr>
              <a:t>statistik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inferensial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(normal, </a:t>
            </a:r>
            <a:r>
              <a:rPr lang="en-US" b="1" dirty="0" err="1" smtClean="0">
                <a:solidFill>
                  <a:schemeClr val="tx1"/>
                </a:solidFill>
              </a:rPr>
              <a:t>homogen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lenier</a:t>
            </a:r>
            <a:r>
              <a:rPr lang="en-US" b="1" dirty="0" smtClean="0">
                <a:solidFill>
                  <a:schemeClr val="tx1"/>
                </a:solidFill>
              </a:rPr>
              <a:t>)</a:t>
            </a:r>
          </a:p>
          <a:p>
            <a:pPr marL="574675" indent="-574675" algn="l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tx1"/>
                </a:solidFill>
              </a:rPr>
              <a:t> STATISTIK NON PARA METRIK:  </a:t>
            </a:r>
            <a:r>
              <a:rPr lang="en-US" b="1" dirty="0" err="1" smtClean="0">
                <a:solidFill>
                  <a:schemeClr val="tx1"/>
                </a:solidFill>
              </a:rPr>
              <a:t>digunakan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bilamana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datanya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berbentuk</a:t>
            </a:r>
            <a:r>
              <a:rPr lang="en-US" b="1" dirty="0" smtClean="0">
                <a:solidFill>
                  <a:schemeClr val="tx1"/>
                </a:solidFill>
              </a:rPr>
              <a:t> data </a:t>
            </a:r>
            <a:r>
              <a:rPr lang="en-US" b="1" dirty="0" err="1" smtClean="0">
                <a:solidFill>
                  <a:schemeClr val="tx1"/>
                </a:solidFill>
              </a:rPr>
              <a:t>diskrit</a:t>
            </a:r>
            <a:r>
              <a:rPr lang="en-US" b="1" dirty="0" smtClean="0">
                <a:solidFill>
                  <a:schemeClr val="tx1"/>
                </a:solidFill>
              </a:rPr>
              <a:t>/ nominal </a:t>
            </a:r>
            <a:r>
              <a:rPr lang="en-US" b="1" dirty="0" err="1" smtClean="0">
                <a:solidFill>
                  <a:schemeClr val="tx1"/>
                </a:solidFill>
              </a:rPr>
              <a:t>dan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atau</a:t>
            </a:r>
            <a:r>
              <a:rPr lang="en-US" b="1" dirty="0" smtClean="0">
                <a:solidFill>
                  <a:schemeClr val="tx1"/>
                </a:solidFill>
              </a:rPr>
              <a:t> ordinal, </a:t>
            </a:r>
            <a:r>
              <a:rPr lang="en-US" b="1" dirty="0" err="1" smtClean="0">
                <a:solidFill>
                  <a:schemeClr val="tx1"/>
                </a:solidFill>
              </a:rPr>
              <a:t>jumlah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sampel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kecil</a:t>
            </a:r>
            <a:r>
              <a:rPr lang="en-US" b="1" dirty="0" smtClean="0">
                <a:solidFill>
                  <a:schemeClr val="tx1"/>
                </a:solidFill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</a:rPr>
              <a:t>alat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pengukurnya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tidak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jelas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baku</a:t>
            </a:r>
            <a:r>
              <a:rPr lang="en-US" b="1" dirty="0" smtClean="0">
                <a:solidFill>
                  <a:schemeClr val="tx1"/>
                </a:solidFill>
              </a:rPr>
              <a:t>/ standard, </a:t>
            </a:r>
            <a:r>
              <a:rPr lang="en-US" b="1" dirty="0" err="1" smtClean="0">
                <a:solidFill>
                  <a:schemeClr val="tx1"/>
                </a:solidFill>
              </a:rPr>
              <a:t>sampelnya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tidak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memenuhi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persyaratan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analisis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statistik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inferensial</a:t>
            </a:r>
            <a:r>
              <a:rPr lang="en-US" b="1" dirty="0" smtClean="0">
                <a:solidFill>
                  <a:schemeClr val="tx1"/>
                </a:solidFill>
              </a:rPr>
              <a:t>(normal, </a:t>
            </a:r>
            <a:r>
              <a:rPr lang="en-US" b="1" dirty="0" err="1" smtClean="0">
                <a:solidFill>
                  <a:schemeClr val="tx1"/>
                </a:solidFill>
              </a:rPr>
              <a:t>homogen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dan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lenier</a:t>
            </a:r>
            <a:r>
              <a:rPr lang="en-US" b="1" dirty="0" smtClean="0">
                <a:solidFill>
                  <a:schemeClr val="tx1"/>
                </a:solidFill>
              </a:rPr>
              <a:t>)</a:t>
            </a:r>
            <a:endParaRPr 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C00000"/>
                </a:solidFill>
                <a:latin typeface="Arial Black" pitchFamily="34" charset="0"/>
              </a:rPr>
              <a:t>MACAM DATA</a:t>
            </a:r>
            <a:endParaRPr lang="en-US" sz="60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</a:t>
            </a:r>
            <a:r>
              <a:rPr lang="en-US" sz="2400" b="1" dirty="0" smtClean="0"/>
              <a:t>KUALITATIF</a:t>
            </a: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b="1" dirty="0" smtClean="0"/>
              <a:t>MACAM</a:t>
            </a:r>
          </a:p>
          <a:p>
            <a:pPr>
              <a:buNone/>
            </a:pPr>
            <a:r>
              <a:rPr lang="en-US" sz="2400" b="1" dirty="0" smtClean="0"/>
              <a:t>DATA                                          DISKRIT                       ORDINAL</a:t>
            </a:r>
          </a:p>
          <a:p>
            <a:pPr>
              <a:buNone/>
            </a:pPr>
            <a:r>
              <a:rPr lang="en-US" sz="2400" b="1" dirty="0"/>
              <a:t> </a:t>
            </a:r>
            <a:r>
              <a:rPr lang="en-US" sz="2400" b="1" dirty="0" smtClean="0"/>
              <a:t>                     KUANTITATIF     </a:t>
            </a:r>
            <a:endParaRPr lang="en-US" sz="2400" b="1" dirty="0"/>
          </a:p>
          <a:p>
            <a:pPr>
              <a:buNone/>
            </a:pPr>
            <a:r>
              <a:rPr lang="en-US" dirty="0" smtClean="0"/>
              <a:t>                                      </a:t>
            </a:r>
            <a:r>
              <a:rPr lang="en-US" sz="2400" b="1" dirty="0" smtClean="0"/>
              <a:t>KONTINUM               INTERVAL</a:t>
            </a:r>
          </a:p>
          <a:p>
            <a:pPr>
              <a:buNone/>
            </a:pPr>
            <a:r>
              <a:rPr lang="en-US" dirty="0" smtClean="0"/>
              <a:t>                                        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</a:t>
            </a:r>
            <a:r>
              <a:rPr lang="en-US" sz="2400" b="1" dirty="0" smtClean="0"/>
              <a:t>RATIO</a:t>
            </a:r>
            <a:endParaRPr lang="en-US" sz="2400" b="1" dirty="0"/>
          </a:p>
        </p:txBody>
      </p:sp>
      <p:sp>
        <p:nvSpPr>
          <p:cNvPr id="5" name="Left Bracket 4"/>
          <p:cNvSpPr/>
          <p:nvPr/>
        </p:nvSpPr>
        <p:spPr>
          <a:xfrm>
            <a:off x="1752600" y="2362200"/>
            <a:ext cx="152400" cy="17526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Bracket 5"/>
          <p:cNvSpPr/>
          <p:nvPr/>
        </p:nvSpPr>
        <p:spPr>
          <a:xfrm>
            <a:off x="3886200" y="3657600"/>
            <a:ext cx="45719" cy="9906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Brace 6"/>
          <p:cNvSpPr/>
          <p:nvPr/>
        </p:nvSpPr>
        <p:spPr>
          <a:xfrm>
            <a:off x="5943600" y="3581400"/>
            <a:ext cx="381000" cy="2133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  <a:latin typeface="Arial Black" pitchFamily="34" charset="0"/>
              </a:rPr>
              <a:t>MENGUJI HIPOTESIS</a:t>
            </a:r>
            <a:endParaRPr lang="en-US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4" name="6-Point Star 3"/>
          <p:cNvSpPr/>
          <p:nvPr/>
        </p:nvSpPr>
        <p:spPr>
          <a:xfrm>
            <a:off x="533400" y="1524000"/>
            <a:ext cx="3276600" cy="27432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POPULASI PENELITIAN</a:t>
            </a:r>
            <a:endParaRPr lang="en-US" sz="3200" b="1" dirty="0"/>
          </a:p>
        </p:txBody>
      </p:sp>
      <p:sp>
        <p:nvSpPr>
          <p:cNvPr id="5" name="Explosion 1 4"/>
          <p:cNvSpPr/>
          <p:nvPr/>
        </p:nvSpPr>
        <p:spPr>
          <a:xfrm>
            <a:off x="5486400" y="3962400"/>
            <a:ext cx="2438400" cy="18288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Arial Black" pitchFamily="34" charset="0"/>
              </a:rPr>
              <a:t>SAMPEL</a:t>
            </a:r>
            <a:endParaRPr lang="en-US" b="1" dirty="0">
              <a:latin typeface="Arial Black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581400" y="2438400"/>
            <a:ext cx="2667000" cy="1752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953000" y="30480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</a:rPr>
              <a:t>REDUKSI</a:t>
            </a:r>
            <a:endParaRPr lang="en-US" sz="24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2" name="Round Single Corner Rectangle 11"/>
          <p:cNvSpPr/>
          <p:nvPr/>
        </p:nvSpPr>
        <p:spPr>
          <a:xfrm>
            <a:off x="228600" y="4114800"/>
            <a:ext cx="3962400" cy="1981200"/>
          </a:xfrm>
          <a:prstGeom prst="round1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MENGUJI HIPOTESIS STATISTIK BERARTI MEMBUKTIKAN APAKAH HIPOTESIS  YG TELAH TERBUKTI BERDASARKAN SAMPEL ITU DAPAT DIBERLAKUKAN UNTUK POPULASI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  <a:latin typeface="Arial Black" pitchFamily="34" charset="0"/>
              </a:rPr>
              <a:t>BENTUK HIPOTESIS</a:t>
            </a:r>
            <a:endParaRPr lang="en-US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HIPOTESIS DESKRIPTIF</a:t>
            </a:r>
          </a:p>
          <a:p>
            <a:pPr>
              <a:buNone/>
            </a:pPr>
            <a:r>
              <a:rPr lang="en-US" b="1" dirty="0"/>
              <a:t> </a:t>
            </a:r>
            <a:r>
              <a:rPr lang="en-US" b="1" dirty="0" smtClean="0"/>
              <a:t>   Ho</a:t>
            </a:r>
            <a:r>
              <a:rPr lang="en-US" sz="2800" b="1" dirty="0" smtClean="0"/>
              <a:t>.: </a:t>
            </a:r>
            <a:r>
              <a:rPr lang="en-US" sz="2800" b="1" dirty="0" err="1" smtClean="0"/>
              <a:t>kecenderungan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remaja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pegawai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negeri</a:t>
            </a:r>
            <a:endParaRPr lang="en-US" sz="2800" b="1" dirty="0" smtClean="0"/>
          </a:p>
          <a:p>
            <a:pPr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Ha. : </a:t>
            </a:r>
            <a:r>
              <a:rPr lang="en-US" sz="2800" b="1" dirty="0" err="1" smtClean="0"/>
              <a:t>kecenderungan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remaja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bukan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pegawai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negeri</a:t>
            </a:r>
            <a:endParaRPr lang="en-US" sz="2800" b="1" dirty="0" smtClean="0"/>
          </a:p>
          <a:p>
            <a:r>
              <a:rPr lang="en-US" b="1" dirty="0" smtClean="0"/>
              <a:t>HIPOTESIS KOMPARATIF</a:t>
            </a:r>
          </a:p>
          <a:p>
            <a:pPr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Ho. ;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perbedaan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antara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sebelum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endParaRPr lang="en-US" sz="2800" b="1" dirty="0" smtClean="0"/>
          </a:p>
          <a:p>
            <a:pPr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         </a:t>
            </a:r>
            <a:r>
              <a:rPr lang="en-US" sz="2800" b="1" dirty="0" err="1" smtClean="0"/>
              <a:t>sesudah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diberi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bimbingan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berpasangan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dua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sampel</a:t>
            </a:r>
            <a:r>
              <a:rPr lang="en-US" sz="2800" b="1" dirty="0" smtClean="0"/>
              <a:t>)</a:t>
            </a:r>
          </a:p>
          <a:p>
            <a:pPr>
              <a:buNone/>
            </a:pPr>
            <a:r>
              <a:rPr lang="en-US" sz="2800" b="1" dirty="0" smtClean="0"/>
              <a:t>    Ho :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perbedaan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antara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Progdi</a:t>
            </a:r>
            <a:r>
              <a:rPr lang="en-US" sz="2800" b="1" dirty="0" smtClean="0"/>
              <a:t> PPB, PGSD,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PGTK </a:t>
            </a:r>
          </a:p>
          <a:p>
            <a:pPr>
              <a:buNone/>
            </a:pPr>
            <a:r>
              <a:rPr lang="en-US" sz="2800" b="1" dirty="0" smtClean="0"/>
              <a:t>            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memilih</a:t>
            </a:r>
            <a:r>
              <a:rPr lang="en-US" sz="2800" b="1" dirty="0" smtClean="0"/>
              <a:t> PKM (</a:t>
            </a:r>
            <a:r>
              <a:rPr lang="en-US" sz="2800" b="1" dirty="0" err="1" smtClean="0"/>
              <a:t>Independen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komparatif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sampel</a:t>
            </a:r>
            <a:endParaRPr lang="en-US" sz="2800" b="1" dirty="0" smtClean="0"/>
          </a:p>
          <a:p>
            <a:r>
              <a:rPr lang="en-US" b="1" dirty="0" smtClean="0"/>
              <a:t>HIPOTESIS ASOSIATIF</a:t>
            </a:r>
          </a:p>
          <a:p>
            <a:pPr>
              <a:buNone/>
            </a:pPr>
            <a:r>
              <a:rPr lang="en-US" b="1" dirty="0"/>
              <a:t> </a:t>
            </a:r>
            <a:r>
              <a:rPr lang="en-US" b="1" dirty="0" smtClean="0"/>
              <a:t>  Ho.: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terdapat</a:t>
            </a:r>
            <a:r>
              <a:rPr lang="en-US" b="1" dirty="0" smtClean="0"/>
              <a:t> </a:t>
            </a:r>
            <a:r>
              <a:rPr lang="en-US" b="1" dirty="0" err="1" smtClean="0"/>
              <a:t>hubungan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kelamin</a:t>
            </a:r>
            <a:endParaRPr lang="en-US" b="1" dirty="0" smtClean="0"/>
          </a:p>
          <a:p>
            <a:pPr>
              <a:buNone/>
            </a:pPr>
            <a:r>
              <a:rPr lang="en-US" b="1" dirty="0"/>
              <a:t> </a:t>
            </a:r>
            <a:r>
              <a:rPr lang="en-US" b="1" dirty="0" smtClean="0"/>
              <a:t>          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progdi</a:t>
            </a:r>
            <a:r>
              <a:rPr lang="en-US" b="1" dirty="0" smtClean="0"/>
              <a:t> yang </a:t>
            </a:r>
            <a:r>
              <a:rPr lang="en-US" b="1" dirty="0" err="1" smtClean="0"/>
              <a:t>dipilih</a:t>
            </a:r>
            <a:r>
              <a:rPr lang="en-US" b="1" dirty="0" smtClean="0"/>
              <a:t> </a:t>
            </a:r>
            <a:r>
              <a:rPr lang="en-US" b="1" dirty="0" err="1" smtClean="0"/>
              <a:t>calon</a:t>
            </a:r>
            <a:r>
              <a:rPr lang="en-US" b="1" dirty="0" smtClean="0"/>
              <a:t> </a:t>
            </a:r>
            <a:r>
              <a:rPr lang="en-US" b="1" dirty="0" err="1" smtClean="0"/>
              <a:t>mahsiswa</a:t>
            </a:r>
            <a:r>
              <a:rPr lang="en-US" b="1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PEDOMAN MEMILIH TEKNIK STATISTIK NONPARAMETRIK UNTUK MENGUJI HIPOTESIS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 smtClean="0"/>
              <a:t>Menguji</a:t>
            </a:r>
            <a:r>
              <a:rPr lang="en-US" b="1" dirty="0" smtClean="0"/>
              <a:t> </a:t>
            </a:r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bila</a:t>
            </a:r>
            <a:r>
              <a:rPr lang="en-US" b="1" dirty="0" smtClean="0"/>
              <a:t> </a:t>
            </a:r>
            <a:r>
              <a:rPr lang="en-US" b="1" dirty="0" err="1" smtClean="0"/>
              <a:t>datanya</a:t>
            </a:r>
            <a:r>
              <a:rPr lang="en-US" b="1" dirty="0" smtClean="0"/>
              <a:t> </a:t>
            </a:r>
            <a:r>
              <a:rPr lang="en-US" b="1" dirty="0" err="1" smtClean="0"/>
              <a:t>berbentuk</a:t>
            </a:r>
            <a:r>
              <a:rPr lang="en-US" b="1" dirty="0" smtClean="0"/>
              <a:t> nominal, </a:t>
            </a:r>
            <a:r>
              <a:rPr lang="en-US" b="1" dirty="0" err="1" smtClean="0"/>
              <a:t>maka</a:t>
            </a:r>
            <a:r>
              <a:rPr lang="en-US" b="1" dirty="0" smtClean="0"/>
              <a:t> </a:t>
            </a:r>
            <a:r>
              <a:rPr lang="en-US" b="1" dirty="0" err="1" smtClean="0"/>
              <a:t>teknik</a:t>
            </a:r>
            <a:r>
              <a:rPr lang="en-US" b="1" dirty="0" smtClean="0"/>
              <a:t> </a:t>
            </a:r>
            <a:r>
              <a:rPr lang="en-US" b="1" dirty="0" err="1" smtClean="0"/>
              <a:t>statistik</a:t>
            </a:r>
            <a:r>
              <a:rPr lang="en-US" dirty="0" smtClean="0"/>
              <a:t>: a</a:t>
            </a:r>
            <a:r>
              <a:rPr lang="en-US" b="1" dirty="0" smtClean="0"/>
              <a:t>. Binomial </a:t>
            </a:r>
            <a:r>
              <a:rPr lang="en-US" b="1" dirty="0" err="1" smtClean="0">
                <a:solidFill>
                  <a:srgbClr val="C00000"/>
                </a:solidFill>
              </a:rPr>
              <a:t>dan</a:t>
            </a:r>
            <a:r>
              <a:rPr lang="en-US" b="1" dirty="0" smtClean="0">
                <a:solidFill>
                  <a:srgbClr val="C00000"/>
                </a:solidFill>
              </a:rPr>
              <a:t> b. Chi </a:t>
            </a:r>
            <a:r>
              <a:rPr lang="en-US" b="1" dirty="0" err="1" smtClean="0">
                <a:solidFill>
                  <a:srgbClr val="C00000"/>
                </a:solidFill>
              </a:rPr>
              <a:t>kuadrad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satu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</a:t>
            </a:r>
            <a:endParaRPr lang="en-US" b="1" dirty="0" smtClean="0">
              <a:solidFill>
                <a:srgbClr val="C00000"/>
              </a:solidFill>
            </a:endParaRPr>
          </a:p>
          <a:p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r>
              <a:rPr lang="en-US" b="1" dirty="0" smtClean="0"/>
              <a:t>, </a:t>
            </a:r>
            <a:r>
              <a:rPr lang="en-US" b="1" dirty="0" err="1" smtClean="0"/>
              <a:t>datanya</a:t>
            </a:r>
            <a:r>
              <a:rPr lang="en-US" b="1" dirty="0" smtClean="0"/>
              <a:t> </a:t>
            </a:r>
            <a:r>
              <a:rPr lang="en-US" b="1" dirty="0" err="1" smtClean="0"/>
              <a:t>berbentuk</a:t>
            </a:r>
            <a:r>
              <a:rPr lang="en-US" b="1" dirty="0" smtClean="0"/>
              <a:t> ordinal: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C00000"/>
                </a:solidFill>
              </a:rPr>
              <a:t>Run Test</a:t>
            </a:r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komparatif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dua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berpasang</a:t>
            </a:r>
            <a:r>
              <a:rPr lang="en-US" b="1" dirty="0" smtClean="0">
                <a:solidFill>
                  <a:srgbClr val="C00000"/>
                </a:solidFill>
              </a:rPr>
              <a:t> an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nominal</a:t>
            </a:r>
            <a:r>
              <a:rPr lang="en-US" dirty="0" smtClean="0"/>
              <a:t>: </a:t>
            </a:r>
            <a:r>
              <a:rPr lang="en-US" b="1" dirty="0" smtClean="0">
                <a:solidFill>
                  <a:srgbClr val="C00000"/>
                </a:solidFill>
              </a:rPr>
              <a:t>Mc. </a:t>
            </a:r>
            <a:r>
              <a:rPr lang="en-US" b="1" dirty="0" err="1" smtClean="0">
                <a:solidFill>
                  <a:srgbClr val="C00000"/>
                </a:solidFill>
              </a:rPr>
              <a:t>Nemar</a:t>
            </a:r>
            <a:r>
              <a:rPr lang="en-US" b="1" dirty="0" smtClean="0">
                <a:solidFill>
                  <a:srgbClr val="C00000"/>
                </a:solidFill>
              </a:rPr>
              <a:t> Test,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Wilcoxon</a:t>
            </a:r>
            <a:r>
              <a:rPr lang="en-US" b="1" dirty="0" smtClean="0"/>
              <a:t> Pairs Test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C00000"/>
                </a:solidFill>
              </a:rPr>
              <a:t>LANJUTAN</a:t>
            </a:r>
            <a:endParaRPr lang="en-US" sz="6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458200" cy="452596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Hipotesis</a:t>
            </a:r>
            <a:r>
              <a:rPr lang="en-US" b="1" dirty="0" smtClean="0"/>
              <a:t>  </a:t>
            </a:r>
            <a:r>
              <a:rPr lang="en-US" b="1" dirty="0" err="1" smtClean="0"/>
              <a:t>Komparatif</a:t>
            </a:r>
            <a:r>
              <a:rPr lang="en-US" b="1" dirty="0" smtClean="0"/>
              <a:t> k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berpasangan</a:t>
            </a:r>
            <a:r>
              <a:rPr lang="en-US" b="1" dirty="0" smtClean="0"/>
              <a:t>, </a:t>
            </a:r>
            <a:r>
              <a:rPr lang="en-US" b="1" dirty="0" err="1" smtClean="0"/>
              <a:t>datanya</a:t>
            </a:r>
            <a:r>
              <a:rPr lang="en-US" b="1" dirty="0" smtClean="0"/>
              <a:t> ordinal: Friedman test,</a:t>
            </a:r>
            <a:r>
              <a:rPr lang="en-US" b="1" dirty="0" smtClean="0">
                <a:solidFill>
                  <a:srgbClr val="C00000"/>
                </a:solidFill>
              </a:rPr>
              <a:t> Two-way </a:t>
            </a:r>
            <a:r>
              <a:rPr lang="en-US" b="1" dirty="0" err="1" smtClean="0">
                <a:solidFill>
                  <a:srgbClr val="C00000"/>
                </a:solidFill>
              </a:rPr>
              <a:t>Anova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Komparatif</a:t>
            </a:r>
            <a:r>
              <a:rPr lang="en-US" b="1" dirty="0" smtClean="0">
                <a:solidFill>
                  <a:srgbClr val="C00000"/>
                </a:solidFill>
              </a:rPr>
              <a:t>  </a:t>
            </a:r>
            <a:r>
              <a:rPr lang="en-US" b="1" dirty="0" err="1" smtClean="0">
                <a:solidFill>
                  <a:srgbClr val="C00000"/>
                </a:solidFill>
              </a:rPr>
              <a:t>dua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independen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smtClean="0"/>
              <a:t>: Chi </a:t>
            </a:r>
            <a:r>
              <a:rPr lang="en-US" b="1" dirty="0" err="1" smtClean="0"/>
              <a:t>Kuadrad</a:t>
            </a:r>
            <a:r>
              <a:rPr lang="en-US" b="1" dirty="0" smtClean="0"/>
              <a:t> </a:t>
            </a:r>
            <a:r>
              <a:rPr lang="en-US" b="1" dirty="0" err="1" smtClean="0"/>
              <a:t>dua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endParaRPr lang="en-US" b="1" dirty="0" smtClean="0"/>
          </a:p>
          <a:p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Komparatif</a:t>
            </a:r>
            <a:r>
              <a:rPr lang="en-US" b="1" dirty="0" smtClean="0"/>
              <a:t> k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independen</a:t>
            </a:r>
            <a:r>
              <a:rPr lang="en-US" b="1" dirty="0" smtClean="0"/>
              <a:t> </a:t>
            </a:r>
            <a:r>
              <a:rPr lang="en-US" b="1" dirty="0" err="1" smtClean="0"/>
              <a:t>datanya</a:t>
            </a:r>
            <a:r>
              <a:rPr lang="en-US" b="1" dirty="0" smtClean="0"/>
              <a:t> ordinal:  </a:t>
            </a:r>
            <a:r>
              <a:rPr lang="en-US" b="1" dirty="0" smtClean="0">
                <a:solidFill>
                  <a:srgbClr val="C00000"/>
                </a:solidFill>
              </a:rPr>
              <a:t>Median </a:t>
            </a:r>
            <a:r>
              <a:rPr lang="en-US" b="1" dirty="0" err="1" smtClean="0">
                <a:solidFill>
                  <a:srgbClr val="C00000"/>
                </a:solidFill>
              </a:rPr>
              <a:t>Extention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Krukal</a:t>
            </a:r>
            <a:r>
              <a:rPr lang="en-US" b="1" dirty="0" smtClean="0">
                <a:solidFill>
                  <a:srgbClr val="C00000"/>
                </a:solidFill>
              </a:rPr>
              <a:t>-Walls One Way </a:t>
            </a:r>
            <a:r>
              <a:rPr lang="en-US" b="1" dirty="0" err="1" smtClean="0">
                <a:solidFill>
                  <a:srgbClr val="C00000"/>
                </a:solidFill>
              </a:rPr>
              <a:t>Anova</a:t>
            </a:r>
            <a:r>
              <a:rPr lang="id-ID" b="1" dirty="0" smtClean="0"/>
              <a:t>, Mann Whitney U-Test</a:t>
            </a:r>
            <a:endParaRPr lang="en-US" b="1" dirty="0" smtClean="0"/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asosiatif</a:t>
            </a:r>
            <a:r>
              <a:rPr lang="en-US" b="1" dirty="0" smtClean="0">
                <a:solidFill>
                  <a:srgbClr val="C00000"/>
                </a:solidFill>
              </a:rPr>
              <a:t>/</a:t>
            </a:r>
            <a:r>
              <a:rPr lang="en-US" b="1" dirty="0" err="1" smtClean="0">
                <a:solidFill>
                  <a:srgbClr val="C00000"/>
                </a:solidFill>
              </a:rPr>
              <a:t>hubungan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nominal</a:t>
            </a:r>
            <a:r>
              <a:rPr lang="en-US" b="1" dirty="0" smtClean="0">
                <a:solidFill>
                  <a:srgbClr val="00B050"/>
                </a:solidFill>
              </a:rPr>
              <a:t>: </a:t>
            </a:r>
            <a:r>
              <a:rPr lang="en-US" b="1" dirty="0" err="1" smtClean="0"/>
              <a:t>Koefesien</a:t>
            </a:r>
            <a:r>
              <a:rPr lang="en-US" b="1" dirty="0" smtClean="0"/>
              <a:t> </a:t>
            </a:r>
            <a:r>
              <a:rPr lang="en-US" b="1" dirty="0" err="1" smtClean="0"/>
              <a:t>Kontegensi</a:t>
            </a:r>
            <a:r>
              <a:rPr lang="en-US" b="1" dirty="0" smtClean="0">
                <a:solidFill>
                  <a:srgbClr val="00B050"/>
                </a:solidFill>
              </a:rPr>
              <a:t>:</a:t>
            </a:r>
            <a:endParaRPr lang="en-US" b="1" dirty="0" smtClean="0">
              <a:solidFill>
                <a:srgbClr val="C00000"/>
              </a:solidFill>
            </a:endParaRPr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asosiatif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ordinal</a:t>
            </a:r>
            <a:r>
              <a:rPr lang="en-US" b="1" dirty="0" smtClean="0">
                <a:solidFill>
                  <a:srgbClr val="00B050"/>
                </a:solidFill>
              </a:rPr>
              <a:t>: </a:t>
            </a:r>
            <a:r>
              <a:rPr lang="en-US" b="1" dirty="0" smtClean="0">
                <a:solidFill>
                  <a:srgbClr val="C00000"/>
                </a:solidFill>
              </a:rPr>
              <a:t>a. </a:t>
            </a:r>
            <a:r>
              <a:rPr lang="en-US" b="1" dirty="0" err="1" smtClean="0"/>
              <a:t>Korelasi</a:t>
            </a:r>
            <a:r>
              <a:rPr lang="en-US" b="1" dirty="0" smtClean="0"/>
              <a:t> Spearman Rank.</a:t>
            </a:r>
            <a:r>
              <a:rPr lang="en-US" b="1" dirty="0" smtClean="0">
                <a:solidFill>
                  <a:srgbClr val="C00000"/>
                </a:solidFill>
              </a:rPr>
              <a:t> B. </a:t>
            </a:r>
            <a:r>
              <a:rPr lang="en-US" b="1" dirty="0" err="1" smtClean="0">
                <a:solidFill>
                  <a:srgbClr val="C00000"/>
                </a:solidFill>
              </a:rPr>
              <a:t>Korelasi</a:t>
            </a:r>
            <a:r>
              <a:rPr lang="en-US" b="1" dirty="0" smtClean="0">
                <a:solidFill>
                  <a:srgbClr val="C00000"/>
                </a:solidFill>
              </a:rPr>
              <a:t> Kendal U</a:t>
            </a:r>
            <a:r>
              <a:rPr lang="id-ID" b="1" dirty="0" smtClean="0">
                <a:solidFill>
                  <a:srgbClr val="C00000"/>
                </a:solidFill>
              </a:rPr>
              <a:t>, 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PENGUJIAN HIPOTESIS DESKRIPTIF (1 SAMPEL)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TEST BINOMIAL</a:t>
            </a:r>
          </a:p>
          <a:p>
            <a:pPr>
              <a:buNone/>
            </a:pPr>
            <a:r>
              <a:rPr lang="en-US" b="1" dirty="0" smtClean="0">
                <a:solidFill>
                  <a:srgbClr val="C00000"/>
                </a:solidFill>
              </a:rPr>
              <a:t>Test Binomial  </a:t>
            </a:r>
            <a:r>
              <a:rPr lang="en-US" b="1" dirty="0" err="1" smtClean="0">
                <a:solidFill>
                  <a:srgbClr val="C00000"/>
                </a:solidFill>
              </a:rPr>
              <a:t>digunakan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untuk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menguji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yang </a:t>
            </a:r>
            <a:r>
              <a:rPr lang="en-US" b="1" dirty="0" err="1" smtClean="0">
                <a:solidFill>
                  <a:srgbClr val="C00000"/>
                </a:solidFill>
              </a:rPr>
              <a:t>populasinya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terdiri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dari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dua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kelompok</a:t>
            </a:r>
            <a:r>
              <a:rPr lang="en-US" b="1" dirty="0" smtClean="0">
                <a:solidFill>
                  <a:srgbClr val="C00000"/>
                </a:solidFill>
              </a:rPr>
              <a:t>/</a:t>
            </a:r>
            <a:r>
              <a:rPr lang="en-US" b="1" dirty="0" err="1" smtClean="0">
                <a:solidFill>
                  <a:srgbClr val="C00000"/>
                </a:solidFill>
              </a:rPr>
              <a:t>klas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berbentuk</a:t>
            </a:r>
            <a:r>
              <a:rPr lang="en-US" b="1" dirty="0" smtClean="0">
                <a:solidFill>
                  <a:srgbClr val="C00000"/>
                </a:solidFill>
              </a:rPr>
              <a:t> nominal </a:t>
            </a:r>
            <a:r>
              <a:rPr lang="en-US" b="1" dirty="0" err="1" smtClean="0">
                <a:solidFill>
                  <a:srgbClr val="C00000"/>
                </a:solidFill>
              </a:rPr>
              <a:t>dan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sampelnya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kecil</a:t>
            </a:r>
            <a:r>
              <a:rPr lang="en-US" b="1" dirty="0" smtClean="0">
                <a:solidFill>
                  <a:srgbClr val="C00000"/>
                </a:solidFill>
              </a:rPr>
              <a:t> (&lt; 25)</a:t>
            </a:r>
          </a:p>
          <a:p>
            <a:pPr marL="58738" indent="-58738">
              <a:buNone/>
            </a:pPr>
            <a:r>
              <a:rPr lang="en-US" b="1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membuka</a:t>
            </a:r>
            <a:r>
              <a:rPr lang="en-US" dirty="0" smtClean="0"/>
              <a:t> </a:t>
            </a:r>
            <a:r>
              <a:rPr lang="en-US" dirty="0" err="1" smtClean="0"/>
              <a:t>Prodi</a:t>
            </a:r>
            <a:r>
              <a:rPr lang="en-US" dirty="0" smtClean="0"/>
              <a:t> B &amp; K, yang </a:t>
            </a:r>
            <a:r>
              <a:rPr lang="en-US" dirty="0" err="1" smtClean="0"/>
              <a:t>gurunya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. </a:t>
            </a:r>
            <a:r>
              <a:rPr lang="en-US" dirty="0" err="1" smtClean="0"/>
              <a:t>Diteliti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remaja</a:t>
            </a:r>
            <a:r>
              <a:rPr lang="en-US" dirty="0" smtClean="0"/>
              <a:t> </a:t>
            </a:r>
            <a:r>
              <a:rPr lang="en-US" dirty="0" err="1" smtClean="0"/>
              <a:t>perempuan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laki-laki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SMA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guru B &amp; K. </a:t>
            </a:r>
            <a:r>
              <a:rPr lang="en-US" dirty="0" err="1" smtClean="0"/>
              <a:t>Berdasarkan</a:t>
            </a:r>
            <a:r>
              <a:rPr lang="en-US" dirty="0" smtClean="0"/>
              <a:t> 24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yang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random 10 orang </a:t>
            </a:r>
            <a:r>
              <a:rPr lang="en-US" dirty="0" err="1" smtClean="0"/>
              <a:t>laki-laki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14 </a:t>
            </a:r>
            <a:r>
              <a:rPr lang="en-US" dirty="0" err="1" smtClean="0"/>
              <a:t>perempuan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guru B &amp; K.</a:t>
            </a:r>
          </a:p>
          <a:p>
            <a:pPr marL="58738" indent="-58738">
              <a:buNone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kecenderungan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guru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?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47545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JUDUL : </a:t>
            </a:r>
            <a:r>
              <a:rPr lang="en-US" dirty="0" err="1" smtClean="0"/>
              <a:t>Kecenderungan</a:t>
            </a:r>
            <a:r>
              <a:rPr lang="en-US" dirty="0" smtClean="0"/>
              <a:t> 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Bim</a:t>
            </a:r>
            <a:r>
              <a:rPr lang="en-US" dirty="0" smtClean="0"/>
              <a:t> &amp; </a:t>
            </a:r>
            <a:r>
              <a:rPr lang="en-US" dirty="0" err="1" smtClean="0"/>
              <a:t>Kons</a:t>
            </a:r>
            <a:r>
              <a:rPr lang="en-US" dirty="0" smtClean="0"/>
              <a:t>.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endParaRPr lang="en-US" dirty="0" smtClean="0"/>
          </a:p>
          <a:p>
            <a:r>
              <a:rPr lang="en-US" dirty="0" err="1" smtClean="0"/>
              <a:t>Hipotesis</a:t>
            </a:r>
            <a:r>
              <a:rPr lang="en-US" dirty="0" smtClean="0"/>
              <a:t>:</a:t>
            </a:r>
          </a:p>
          <a:p>
            <a:pPr marL="1150938" indent="-1150938">
              <a:buNone/>
            </a:pPr>
            <a:r>
              <a:rPr lang="en-US" dirty="0" smtClean="0"/>
              <a:t>    Ho :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B&amp;K </a:t>
            </a:r>
            <a:r>
              <a:rPr lang="en-US" dirty="0" err="1" smtClean="0"/>
              <a:t>sama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)</a:t>
            </a:r>
          </a:p>
          <a:p>
            <a:pPr marL="1150938" indent="-1150938">
              <a:buNone/>
            </a:pPr>
            <a:r>
              <a:rPr lang="en-US" dirty="0" smtClean="0"/>
              <a:t>    Ha: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 B&amp;K </a:t>
            </a:r>
            <a:r>
              <a:rPr lang="en-US" dirty="0" err="1" smtClean="0"/>
              <a:t>berbeda</a:t>
            </a:r>
            <a:endParaRPr lang="en-US" dirty="0" smtClean="0"/>
          </a:p>
          <a:p>
            <a:pPr marL="1150938" indent="-1150938">
              <a:buNone/>
            </a:pPr>
            <a:r>
              <a:rPr lang="en-US" dirty="0" smtClean="0"/>
              <a:t>    N = 24  </a:t>
            </a:r>
            <a:r>
              <a:rPr lang="en-US" dirty="0" err="1" smtClean="0"/>
              <a:t>frekuensi</a:t>
            </a:r>
            <a:r>
              <a:rPr lang="en-US" dirty="0" smtClean="0"/>
              <a:t> </a:t>
            </a:r>
            <a:r>
              <a:rPr lang="en-US" dirty="0" err="1" smtClean="0"/>
              <a:t>terkecil</a:t>
            </a:r>
            <a:r>
              <a:rPr lang="en-US" dirty="0" smtClean="0"/>
              <a:t> 10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IV (</a:t>
            </a:r>
            <a:r>
              <a:rPr lang="en-US" dirty="0" err="1" smtClean="0"/>
              <a:t>lihat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) </a:t>
            </a:r>
            <a:r>
              <a:rPr lang="en-US" dirty="0" err="1" smtClean="0"/>
              <a:t>koefesiensi</a:t>
            </a:r>
            <a:r>
              <a:rPr lang="en-US" dirty="0" smtClean="0"/>
              <a:t> Binomial p= 0,271. </a:t>
            </a:r>
            <a:r>
              <a:rPr lang="en-US" dirty="0" err="1" smtClean="0"/>
              <a:t>dengan</a:t>
            </a:r>
            <a:r>
              <a:rPr lang="en-US" dirty="0" smtClean="0"/>
              <a:t> 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signifikasi</a:t>
            </a:r>
            <a:r>
              <a:rPr lang="en-US" dirty="0" smtClean="0"/>
              <a:t> 5% = 0,05 ( 0,271 &gt; 0,05), </a:t>
            </a:r>
            <a:r>
              <a:rPr lang="en-US" dirty="0" err="1" smtClean="0"/>
              <a:t>jadi</a:t>
            </a:r>
            <a:r>
              <a:rPr lang="en-US" dirty="0" smtClean="0"/>
              <a:t> Ho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Ha </a:t>
            </a:r>
            <a:r>
              <a:rPr lang="en-US" dirty="0" err="1" smtClean="0"/>
              <a:t>ditolak</a:t>
            </a:r>
            <a:r>
              <a:rPr lang="en-US" dirty="0" smtClean="0"/>
              <a:t>. </a:t>
            </a:r>
            <a:r>
              <a:rPr lang="en-US" dirty="0" err="1" smtClean="0"/>
              <a:t>Bila</a:t>
            </a:r>
            <a:r>
              <a:rPr lang="en-US" dirty="0" smtClean="0"/>
              <a:t> p &lt; 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, Ho 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 smtClean="0"/>
              <a:t>ditolak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independen</a:t>
            </a:r>
            <a:r>
              <a:rPr lang="en-US" dirty="0" smtClean="0"/>
              <a:t> (N) = 24,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putri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14,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putra</a:t>
            </a:r>
            <a:r>
              <a:rPr lang="en-US" dirty="0" smtClean="0"/>
              <a:t> 10,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</a:t>
            </a:r>
            <a:r>
              <a:rPr lang="en-US" dirty="0" err="1" smtClean="0"/>
              <a:t>terkecilnya</a:t>
            </a:r>
            <a:r>
              <a:rPr lang="en-US" dirty="0" smtClean="0"/>
              <a:t> (x) =10.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IV </a:t>
            </a:r>
            <a:r>
              <a:rPr lang="en-US" dirty="0" err="1" smtClean="0"/>
              <a:t>dengan</a:t>
            </a:r>
            <a:r>
              <a:rPr lang="en-US" dirty="0" smtClean="0"/>
              <a:t> N = 24 </a:t>
            </a:r>
            <a:r>
              <a:rPr lang="en-US" dirty="0" err="1" smtClean="0"/>
              <a:t>dan</a:t>
            </a:r>
            <a:r>
              <a:rPr lang="en-US" dirty="0" smtClean="0"/>
              <a:t> x 10 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koefesien</a:t>
            </a:r>
            <a:r>
              <a:rPr lang="en-US" dirty="0" smtClean="0"/>
              <a:t> </a:t>
            </a:r>
            <a:r>
              <a:rPr lang="en-US" dirty="0" err="1" smtClean="0"/>
              <a:t>Binomialnya</a:t>
            </a:r>
            <a:r>
              <a:rPr lang="en-US" dirty="0" smtClean="0"/>
              <a:t> = 0,271.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kesalahan</a:t>
            </a:r>
            <a:r>
              <a:rPr lang="en-US" dirty="0" smtClean="0"/>
              <a:t> </a:t>
            </a:r>
            <a:r>
              <a:rPr lang="el-GR" dirty="0" smtClean="0"/>
              <a:t>α</a:t>
            </a:r>
            <a:r>
              <a:rPr lang="en-US" dirty="0" smtClean="0"/>
              <a:t> </a:t>
            </a:r>
            <a:r>
              <a:rPr lang="en-US" dirty="0" err="1" smtClean="0"/>
              <a:t>ditetapkan</a:t>
            </a:r>
            <a:r>
              <a:rPr lang="en-US" dirty="0" smtClean="0"/>
              <a:t> 1% </a:t>
            </a:r>
            <a:r>
              <a:rPr lang="en-US" dirty="0" err="1" smtClean="0"/>
              <a:t>atau</a:t>
            </a:r>
            <a:r>
              <a:rPr lang="en-US" dirty="0" smtClean="0"/>
              <a:t> 0,01, </a:t>
            </a:r>
            <a:r>
              <a:rPr lang="en-US" dirty="0" err="1" smtClean="0"/>
              <a:t>atau</a:t>
            </a:r>
            <a:r>
              <a:rPr lang="en-US" dirty="0" smtClean="0"/>
              <a:t> 5% </a:t>
            </a:r>
            <a:r>
              <a:rPr lang="en-US" dirty="0" err="1" smtClean="0"/>
              <a:t>atau</a:t>
            </a:r>
            <a:r>
              <a:rPr lang="en-US" dirty="0" smtClean="0"/>
              <a:t> 0,05, </a:t>
            </a:r>
            <a:r>
              <a:rPr lang="en-US" dirty="0" err="1" smtClean="0"/>
              <a:t>ternyata</a:t>
            </a:r>
            <a:r>
              <a:rPr lang="en-US" dirty="0" smtClean="0"/>
              <a:t> p (0,271)  &gt;  </a:t>
            </a:r>
            <a:r>
              <a:rPr lang="el-GR" dirty="0" smtClean="0"/>
              <a:t>α</a:t>
            </a:r>
            <a:r>
              <a:rPr lang="en-US" dirty="0" smtClean="0"/>
              <a:t> (0,05/0,01).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SMA yang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progdi</a:t>
            </a:r>
            <a:r>
              <a:rPr lang="en-US" dirty="0" smtClean="0"/>
              <a:t> BK,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 BERBEDA.</a:t>
            </a:r>
          </a:p>
        </p:txBody>
      </p:sp>
    </p:spTree>
    <p:extLst>
      <p:ext uri="{BB962C8B-B14F-4D97-AF65-F5344CB8AC3E}">
        <p14:creationId xmlns:p14="http://schemas.microsoft.com/office/powerpoint/2010/main" val="285534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B. CHI KUADRAD 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Chi </a:t>
            </a:r>
            <a:r>
              <a:rPr lang="en-US" b="1" dirty="0" err="1" smtClean="0"/>
              <a:t>Kuadrad</a:t>
            </a:r>
            <a:r>
              <a:rPr lang="en-US" b="1" dirty="0" smtClean="0"/>
              <a:t> </a:t>
            </a: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menganalisis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besar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datanya</a:t>
            </a:r>
            <a:r>
              <a:rPr lang="en-US" b="1" dirty="0" smtClean="0"/>
              <a:t> </a:t>
            </a:r>
            <a:r>
              <a:rPr lang="en-US" b="1" dirty="0" err="1" smtClean="0"/>
              <a:t>berbentuk</a:t>
            </a:r>
            <a:r>
              <a:rPr lang="en-US" b="1" dirty="0" smtClean="0"/>
              <a:t> nominal.</a:t>
            </a:r>
          </a:p>
          <a:p>
            <a:pPr>
              <a:buNone/>
            </a:pPr>
            <a:r>
              <a:rPr lang="en-US" b="1" dirty="0" err="1" smtClean="0"/>
              <a:t>Contoh</a:t>
            </a:r>
            <a:r>
              <a:rPr lang="en-US" b="1" dirty="0" smtClean="0"/>
              <a:t>: </a:t>
            </a:r>
            <a:r>
              <a:rPr lang="en-US" b="1" dirty="0" err="1" smtClean="0"/>
              <a:t>Salah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organisasi</a:t>
            </a:r>
            <a:r>
              <a:rPr lang="en-US" b="1" dirty="0" smtClean="0"/>
              <a:t> </a:t>
            </a:r>
            <a:r>
              <a:rPr lang="en-US" b="1" dirty="0" err="1" smtClean="0"/>
              <a:t>pendidikan</a:t>
            </a:r>
            <a:r>
              <a:rPr lang="en-US" b="1" dirty="0" smtClean="0"/>
              <a:t> </a:t>
            </a:r>
            <a:r>
              <a:rPr lang="en-US" b="1" dirty="0" err="1" smtClean="0"/>
              <a:t>ingin</a:t>
            </a:r>
            <a:r>
              <a:rPr lang="en-US" b="1" dirty="0" smtClean="0"/>
              <a:t> </a:t>
            </a:r>
            <a:r>
              <a:rPr lang="en-US" b="1" dirty="0" err="1" smtClean="0"/>
              <a:t>mengetahui</a:t>
            </a:r>
            <a:r>
              <a:rPr lang="en-US" b="1" dirty="0" smtClean="0"/>
              <a:t> </a:t>
            </a:r>
            <a:r>
              <a:rPr lang="en-US" b="1" dirty="0" err="1" smtClean="0"/>
              <a:t>kecenderungan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Kepala</a:t>
            </a:r>
            <a:r>
              <a:rPr lang="en-US" b="1" dirty="0" smtClean="0"/>
              <a:t> </a:t>
            </a:r>
            <a:r>
              <a:rPr lang="en-US" b="1" dirty="0" err="1" smtClean="0"/>
              <a:t>Sekolah</a:t>
            </a:r>
            <a:r>
              <a:rPr lang="en-US" b="1" dirty="0" smtClean="0"/>
              <a:t> </a:t>
            </a:r>
            <a:r>
              <a:rPr lang="en-US" b="1" dirty="0" err="1" smtClean="0"/>
              <a:t>apakah</a:t>
            </a:r>
            <a:r>
              <a:rPr lang="en-US" b="1" dirty="0" smtClean="0"/>
              <a:t> </a:t>
            </a:r>
            <a:r>
              <a:rPr lang="en-US" b="1" dirty="0" err="1" smtClean="0"/>
              <a:t>pria</a:t>
            </a:r>
            <a:r>
              <a:rPr lang="en-US" b="1" dirty="0" smtClean="0"/>
              <a:t>,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wanita</a:t>
            </a:r>
            <a:r>
              <a:rPr lang="en-US" b="1" dirty="0" smtClean="0"/>
              <a:t>.  </a:t>
            </a:r>
            <a:r>
              <a:rPr lang="en-US" b="1" dirty="0" err="1" smtClean="0"/>
              <a:t>Populasi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masyarakat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Kota Semarang.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sumber</a:t>
            </a:r>
            <a:r>
              <a:rPr lang="en-US" b="1" dirty="0" smtClean="0"/>
              <a:t> data </a:t>
            </a:r>
            <a:r>
              <a:rPr lang="en-US" b="1" dirty="0" err="1" smtClean="0"/>
              <a:t>diperoleh</a:t>
            </a:r>
            <a:r>
              <a:rPr lang="en-US" b="1" dirty="0" smtClean="0"/>
              <a:t>  300 </a:t>
            </a:r>
            <a:r>
              <a:rPr lang="en-US" b="1" dirty="0" err="1" smtClean="0"/>
              <a:t>orang</a:t>
            </a:r>
            <a:r>
              <a:rPr lang="en-US" b="1" dirty="0" smtClean="0"/>
              <a:t>. </a:t>
            </a:r>
            <a:r>
              <a:rPr lang="en-US" b="1" dirty="0" err="1" smtClean="0"/>
              <a:t>Mereka</a:t>
            </a:r>
            <a:r>
              <a:rPr lang="en-US" b="1" dirty="0" smtClean="0"/>
              <a:t> yang </a:t>
            </a:r>
            <a:r>
              <a:rPr lang="en-US" b="1" dirty="0" err="1" smtClean="0"/>
              <a:t>menyatakan</a:t>
            </a:r>
            <a:r>
              <a:rPr lang="en-US" b="1" dirty="0" smtClean="0"/>
              <a:t> </a:t>
            </a:r>
            <a:r>
              <a:rPr lang="en-US" b="1" dirty="0" err="1" smtClean="0"/>
              <a:t>setuju</a:t>
            </a:r>
            <a:r>
              <a:rPr lang="en-US" b="1" dirty="0" smtClean="0"/>
              <a:t> </a:t>
            </a:r>
            <a:r>
              <a:rPr lang="en-US" b="1" dirty="0" err="1" smtClean="0"/>
              <a:t>Pria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kepala</a:t>
            </a:r>
            <a:r>
              <a:rPr lang="en-US" b="1" dirty="0" smtClean="0"/>
              <a:t> </a:t>
            </a:r>
            <a:r>
              <a:rPr lang="en-US" b="1" dirty="0" err="1" smtClean="0"/>
              <a:t>sekolah</a:t>
            </a:r>
            <a:r>
              <a:rPr lang="en-US" b="1" dirty="0" smtClean="0"/>
              <a:t> 100 </a:t>
            </a:r>
            <a:r>
              <a:rPr lang="en-US" b="1" dirty="0" err="1" smtClean="0"/>
              <a:t>orang</a:t>
            </a:r>
            <a:r>
              <a:rPr lang="en-US" b="1" dirty="0" smtClean="0"/>
              <a:t> </a:t>
            </a:r>
            <a:r>
              <a:rPr lang="en-US" b="1" dirty="0" err="1" smtClean="0"/>
              <a:t>sedangkan</a:t>
            </a:r>
            <a:r>
              <a:rPr lang="en-US" b="1" dirty="0" smtClean="0"/>
              <a:t> 200 </a:t>
            </a:r>
            <a:r>
              <a:rPr lang="en-US" b="1" dirty="0" err="1" smtClean="0"/>
              <a:t>orang</a:t>
            </a:r>
            <a:r>
              <a:rPr lang="en-US" b="1" dirty="0" smtClean="0"/>
              <a:t> </a:t>
            </a:r>
            <a:r>
              <a:rPr lang="en-US" b="1" dirty="0" err="1" smtClean="0"/>
              <a:t>memilih</a:t>
            </a:r>
            <a:r>
              <a:rPr lang="en-US" b="1" dirty="0" smtClean="0"/>
              <a:t> </a:t>
            </a:r>
            <a:r>
              <a:rPr lang="en-US" b="1" dirty="0" err="1" smtClean="0"/>
              <a:t>wanita</a:t>
            </a:r>
            <a:r>
              <a:rPr lang="en-US" b="1" dirty="0" smtClean="0"/>
              <a:t> </a:t>
            </a:r>
            <a:r>
              <a:rPr lang="en-US" b="1" dirty="0" err="1" smtClean="0"/>
              <a:t>karena</a:t>
            </a:r>
            <a:r>
              <a:rPr lang="en-US" b="1" dirty="0" smtClean="0"/>
              <a:t> </a:t>
            </a:r>
            <a:r>
              <a:rPr lang="en-US" b="1" dirty="0" err="1" smtClean="0"/>
              <a:t>lebih</a:t>
            </a:r>
            <a:r>
              <a:rPr lang="en-US" b="1" dirty="0" smtClean="0"/>
              <a:t> </a:t>
            </a:r>
            <a:r>
              <a:rPr lang="en-US" b="1" dirty="0" err="1" smtClean="0"/>
              <a:t>teliti</a:t>
            </a:r>
            <a:r>
              <a:rPr lang="en-US" b="1" dirty="0" smtClean="0"/>
              <a:t>, </a:t>
            </a:r>
            <a:r>
              <a:rPr lang="en-US" b="1" dirty="0" err="1" smtClean="0"/>
              <a:t>hati-hati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taat</a:t>
            </a:r>
            <a:r>
              <a:rPr lang="en-US" b="1" dirty="0" smtClean="0"/>
              <a:t> </a:t>
            </a:r>
            <a:r>
              <a:rPr lang="en-US" b="1" dirty="0" err="1" smtClean="0"/>
              <a:t>aturan</a:t>
            </a:r>
            <a:r>
              <a:rPr lang="en-US" b="1" dirty="0" smtClean="0"/>
              <a:t>. </a:t>
            </a:r>
            <a:r>
              <a:rPr lang="en-US" b="1" dirty="0" err="1" smtClean="0"/>
              <a:t>Bagaimana</a:t>
            </a:r>
            <a:r>
              <a:rPr lang="en-US" b="1" dirty="0" smtClean="0"/>
              <a:t> </a:t>
            </a:r>
            <a:r>
              <a:rPr lang="en-US" b="1" dirty="0" err="1" smtClean="0"/>
              <a:t>kesimpulan</a:t>
            </a:r>
            <a:r>
              <a:rPr lang="en-US" b="1" dirty="0" smtClean="0"/>
              <a:t>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itu</a:t>
            </a:r>
            <a:r>
              <a:rPr lang="en-US" b="1" dirty="0" smtClean="0"/>
              <a:t>?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Langkah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analisis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: </a:t>
            </a:r>
            <a:r>
              <a:rPr lang="en-US" dirty="0" err="1" smtClean="0"/>
              <a:t>peluang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: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Sampel</a:t>
            </a:r>
            <a:r>
              <a:rPr lang="en-US" dirty="0" smtClean="0"/>
              <a:t> :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jumlahnya</a:t>
            </a:r>
            <a:r>
              <a:rPr lang="en-US" dirty="0" smtClean="0"/>
              <a:t> 300 orang, 100 orang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200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penilitian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Kota Semarang.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Kecenderungan</a:t>
            </a:r>
            <a:r>
              <a:rPr lang="en-US" dirty="0" smtClean="0"/>
              <a:t> 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.</a:t>
            </a:r>
          </a:p>
          <a:p>
            <a:pPr marL="1090613" indent="-1090613">
              <a:buNone/>
            </a:pPr>
            <a:r>
              <a:rPr lang="en-US" dirty="0" smtClean="0"/>
              <a:t>    Ho: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yang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berpeluang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endParaRPr lang="en-US" dirty="0" smtClean="0"/>
          </a:p>
          <a:p>
            <a:pPr marL="1090613" indent="-1090613">
              <a:buNone/>
            </a:pPr>
            <a:r>
              <a:rPr lang="en-US" dirty="0" smtClean="0"/>
              <a:t>    Ha.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berpeluang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.</a:t>
            </a:r>
          </a:p>
          <a:p>
            <a:pPr marL="1090613" indent="-1090613">
              <a:buNone/>
            </a:pP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 </a:t>
            </a:r>
            <a:r>
              <a:rPr lang="en-US" dirty="0" err="1" smtClean="0"/>
              <a:t>hitung</a:t>
            </a:r>
            <a:r>
              <a:rPr lang="en-US" dirty="0" smtClean="0"/>
              <a:t> &lt; </a:t>
            </a:r>
            <a:r>
              <a:rPr lang="en-US" dirty="0" err="1" smtClean="0"/>
              <a:t>dari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sig. </a:t>
            </a:r>
            <a:r>
              <a:rPr lang="en-US" dirty="0" err="1" smtClean="0"/>
              <a:t>tertentu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Ho </a:t>
            </a:r>
            <a:r>
              <a:rPr lang="en-US" dirty="0" err="1" smtClean="0"/>
              <a:t>diterima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Ha </a:t>
            </a:r>
            <a:r>
              <a:rPr lang="en-US" dirty="0" err="1" smtClean="0"/>
              <a:t>ditolak</a:t>
            </a:r>
            <a:r>
              <a:rPr lang="en-US" dirty="0" smtClean="0"/>
              <a:t>.</a:t>
            </a:r>
          </a:p>
          <a:p>
            <a:pPr marL="1090613" indent="-1090613">
              <a:buNone/>
            </a:pP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 = 33,33,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sig. 5% </a:t>
            </a:r>
            <a:r>
              <a:rPr lang="en-US" smtClean="0"/>
              <a:t>= 3.481</a:t>
            </a:r>
            <a:r>
              <a:rPr lang="en-US" dirty="0" smtClean="0"/>
              <a:t>. (</a:t>
            </a:r>
            <a:r>
              <a:rPr lang="en-US" dirty="0" err="1" smtClean="0"/>
              <a:t>lihat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VI, </a:t>
            </a:r>
            <a:r>
              <a:rPr lang="en-US" dirty="0" err="1" smtClean="0"/>
              <a:t>d.b</a:t>
            </a:r>
            <a:r>
              <a:rPr lang="en-US" dirty="0" smtClean="0"/>
              <a:t> =  N-1= 2 - 1 = 1</a:t>
            </a:r>
            <a:br>
              <a:rPr lang="en-US" dirty="0" smtClean="0"/>
            </a:br>
            <a:r>
              <a:rPr lang="en-US" dirty="0" smtClean="0"/>
              <a:t>, </a:t>
            </a:r>
            <a:r>
              <a:rPr lang="en-US" dirty="0" err="1" smtClean="0"/>
              <a:t>berarti</a:t>
            </a:r>
            <a:r>
              <a:rPr lang="en-US" dirty="0" smtClean="0"/>
              <a:t> Ho. </a:t>
            </a:r>
            <a:r>
              <a:rPr lang="en-US" dirty="0" err="1" smtClean="0"/>
              <a:t>Ditolak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Arial Black" pitchFamily="34" charset="0"/>
              </a:rPr>
              <a:t>ANALISIS DATA</a:t>
            </a:r>
            <a:endParaRPr lang="en-US" b="1" dirty="0">
              <a:latin typeface="Arial Black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533400" y="1676400"/>
            <a:ext cx="8229600" cy="441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118541"/>
              </p:ext>
            </p:extLst>
          </p:nvPr>
        </p:nvGraphicFramePr>
        <p:xfrm>
          <a:off x="609600" y="1676399"/>
          <a:ext cx="8001000" cy="460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0"/>
                <a:gridCol w="2667000"/>
                <a:gridCol w="2667000"/>
              </a:tblGrid>
              <a:tr h="1524000"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ALTERNATIF CALON KEPALA SEKOLAH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 </a:t>
                      </a:r>
                    </a:p>
                    <a:p>
                      <a:pPr algn="ctr"/>
                      <a:r>
                        <a:rPr lang="en-US" sz="2400" dirty="0" smtClean="0"/>
                        <a:t>FREKUENSI YANG DIPEROLEH (</a:t>
                      </a:r>
                      <a:r>
                        <a:rPr lang="en-US" sz="2400" dirty="0" err="1" smtClean="0"/>
                        <a:t>fo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 smtClean="0"/>
                    </a:p>
                    <a:p>
                      <a:pPr algn="ctr"/>
                      <a:r>
                        <a:rPr lang="en-US" sz="2400" dirty="0" smtClean="0"/>
                        <a:t>FREKUENSI YANG DIHARAPKAN (</a:t>
                      </a:r>
                      <a:r>
                        <a:rPr lang="en-US" sz="2400" dirty="0" err="1" smtClean="0"/>
                        <a:t>fh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</a:tr>
              <a:tr h="1524000"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CALON</a:t>
                      </a:r>
                      <a:r>
                        <a:rPr lang="en-US" sz="2400" baseline="0" dirty="0" smtClean="0"/>
                        <a:t> PRIA</a:t>
                      </a:r>
                    </a:p>
                    <a:p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CALON WANITA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           </a:t>
                      </a:r>
                      <a:r>
                        <a:rPr lang="en-US" sz="2400" dirty="0" smtClean="0"/>
                        <a:t>100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             200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        </a:t>
                      </a:r>
                      <a:r>
                        <a:rPr lang="en-US" sz="2400" dirty="0" smtClean="0"/>
                        <a:t>150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           150</a:t>
                      </a:r>
                      <a:endParaRPr lang="en-US" sz="2400" dirty="0"/>
                    </a:p>
                  </a:txBody>
                  <a:tcPr/>
                </a:tc>
              </a:tr>
              <a:tr h="152400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2800" dirty="0" smtClean="0"/>
                        <a:t>JUMLAH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2800" dirty="0" smtClean="0"/>
                        <a:t>            300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       </a:t>
                      </a:r>
                    </a:p>
                    <a:p>
                      <a:r>
                        <a:rPr lang="en-US" sz="2800" dirty="0" smtClean="0"/>
                        <a:t>         300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CARA MENGHITUNG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Fo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yang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Fh</a:t>
            </a:r>
            <a:r>
              <a:rPr lang="en-US" dirty="0" smtClean="0"/>
              <a:t> = </a:t>
            </a:r>
            <a:r>
              <a:rPr lang="en-US" dirty="0" err="1" smtClean="0"/>
              <a:t>frekuensi</a:t>
            </a:r>
            <a:r>
              <a:rPr lang="en-US" dirty="0" smtClean="0"/>
              <a:t> yang </a:t>
            </a:r>
            <a:r>
              <a:rPr lang="en-US" dirty="0" err="1" smtClean="0"/>
              <a:t>diharapkan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X2 =  </a:t>
            </a:r>
            <a:r>
              <a:rPr lang="en-US" dirty="0" err="1" smtClean="0"/>
              <a:t>jumlah</a:t>
            </a:r>
            <a:r>
              <a:rPr lang="en-US" dirty="0" smtClean="0"/>
              <a:t> (</a:t>
            </a:r>
            <a:r>
              <a:rPr lang="en-US" dirty="0" err="1" smtClean="0"/>
              <a:t>fo-fh</a:t>
            </a:r>
            <a:r>
              <a:rPr lang="en-US" dirty="0" smtClean="0"/>
              <a:t>)2/</a:t>
            </a:r>
            <a:r>
              <a:rPr lang="en-US" dirty="0" err="1" smtClean="0"/>
              <a:t>fh</a:t>
            </a:r>
            <a:r>
              <a:rPr lang="en-US" dirty="0" smtClean="0"/>
              <a:t> </a:t>
            </a:r>
          </a:p>
          <a:p>
            <a:endParaRPr lang="en-US" dirty="0"/>
          </a:p>
          <a:p>
            <a:r>
              <a:rPr lang="en-US" dirty="0" smtClean="0"/>
              <a:t>X2 = (150-100)</a:t>
            </a:r>
            <a:r>
              <a:rPr lang="en-US" sz="2800" dirty="0" smtClean="0"/>
              <a:t>2/</a:t>
            </a:r>
            <a:r>
              <a:rPr lang="en-US" dirty="0" smtClean="0"/>
              <a:t>150</a:t>
            </a:r>
            <a:r>
              <a:rPr lang="en-US" sz="2800" dirty="0" smtClean="0"/>
              <a:t> + </a:t>
            </a:r>
            <a:r>
              <a:rPr lang="en-US" dirty="0" smtClean="0"/>
              <a:t>(200 -150)2/150</a:t>
            </a:r>
          </a:p>
          <a:p>
            <a:r>
              <a:rPr lang="en-US" dirty="0"/>
              <a:t> </a:t>
            </a:r>
            <a:r>
              <a:rPr lang="en-US" dirty="0" smtClean="0"/>
              <a:t>    = 16,67 + 16,67 =33,33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677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HASIL ANALISIS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dianalisis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derajad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 m </a:t>
            </a:r>
            <a:r>
              <a:rPr lang="en-US" dirty="0" err="1" smtClean="0"/>
              <a:t>atau</a:t>
            </a:r>
            <a:r>
              <a:rPr lang="en-US" dirty="0" smtClean="0"/>
              <a:t> n,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1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d.k</a:t>
            </a:r>
            <a:r>
              <a:rPr lang="en-US" dirty="0" smtClean="0"/>
              <a:t> (</a:t>
            </a:r>
            <a:r>
              <a:rPr lang="en-US" dirty="0" err="1" smtClean="0"/>
              <a:t>derajad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- </a:t>
            </a:r>
            <a:r>
              <a:rPr lang="en-US" dirty="0" err="1" smtClean="0"/>
              <a:t>nya</a:t>
            </a:r>
            <a:r>
              <a:rPr lang="en-US" dirty="0" smtClean="0"/>
              <a:t> 1. </a:t>
            </a:r>
          </a:p>
          <a:p>
            <a:r>
              <a:rPr lang="en-US" dirty="0" err="1" smtClean="0"/>
              <a:t>Berdasarkan</a:t>
            </a:r>
            <a:r>
              <a:rPr lang="en-US" dirty="0" smtClean="0"/>
              <a:t>  </a:t>
            </a:r>
            <a:r>
              <a:rPr lang="en-US" dirty="0" err="1" smtClean="0"/>
              <a:t>dk</a:t>
            </a:r>
            <a:r>
              <a:rPr lang="en-US" dirty="0" smtClean="0"/>
              <a:t> = 1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kesalahan</a:t>
            </a:r>
            <a:r>
              <a:rPr lang="en-US" dirty="0" smtClean="0"/>
              <a:t> 5%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Chi </a:t>
            </a:r>
            <a:r>
              <a:rPr lang="en-US" dirty="0" err="1" smtClean="0"/>
              <a:t>Kuadrat</a:t>
            </a:r>
            <a:r>
              <a:rPr lang="en-US" dirty="0" smtClean="0"/>
              <a:t> 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VI </a:t>
            </a:r>
            <a:r>
              <a:rPr lang="en-US" dirty="0" err="1" smtClean="0"/>
              <a:t>ada</a:t>
            </a:r>
            <a:r>
              <a:rPr lang="en-US" dirty="0" smtClean="0"/>
              <a:t> 3,841.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perhitungan</a:t>
            </a:r>
            <a:r>
              <a:rPr lang="en-US" dirty="0" smtClean="0"/>
              <a:t> Chi </a:t>
            </a:r>
            <a:r>
              <a:rPr lang="en-US" dirty="0" err="1" smtClean="0"/>
              <a:t>Kuadratnya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33,33. 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nihil</a:t>
            </a:r>
            <a:r>
              <a:rPr lang="en-US" dirty="0" smtClean="0"/>
              <a:t> </a:t>
            </a:r>
            <a:r>
              <a:rPr lang="en-US" dirty="0" err="1" smtClean="0"/>
              <a:t>ditolak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diterima</a:t>
            </a:r>
            <a:r>
              <a:rPr lang="en-US" dirty="0" smtClean="0"/>
              <a:t>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semarang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Soal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latihan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menempatkan</a:t>
            </a:r>
            <a:r>
              <a:rPr lang="en-US" dirty="0" smtClean="0"/>
              <a:t> </a:t>
            </a:r>
            <a:r>
              <a:rPr lang="en-US" dirty="0" err="1" smtClean="0"/>
              <a:t>lokasi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tengah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kondusif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.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diluar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tenang</a:t>
            </a:r>
            <a:r>
              <a:rPr lang="en-US" dirty="0" smtClean="0"/>
              <a:t>.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23 </a:t>
            </a:r>
            <a:r>
              <a:rPr lang="en-US" dirty="0" err="1" smtClean="0"/>
              <a:t>keluarga</a:t>
            </a:r>
            <a:r>
              <a:rPr lang="en-US" dirty="0" smtClean="0"/>
              <a:t>, </a:t>
            </a:r>
            <a:r>
              <a:rPr lang="en-US" dirty="0" err="1" smtClean="0"/>
              <a:t>ternyata</a:t>
            </a:r>
            <a:r>
              <a:rPr lang="en-US" dirty="0" smtClean="0"/>
              <a:t> 15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yang </a:t>
            </a:r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sisanya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. </a:t>
            </a:r>
            <a:r>
              <a:rPr lang="en-US" dirty="0" err="1" smtClean="0"/>
              <a:t>Berdasarkan</a:t>
            </a:r>
            <a:r>
              <a:rPr lang="en-US" dirty="0" smtClean="0"/>
              <a:t> data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berikan</a:t>
            </a:r>
            <a:r>
              <a:rPr lang="en-US" dirty="0" smtClean="0"/>
              <a:t> </a:t>
            </a:r>
            <a:r>
              <a:rPr lang="en-US" dirty="0" err="1" smtClean="0"/>
              <a:t>rekomendasi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SOAL LATIHAN CHI KWADRAT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model </a:t>
            </a:r>
            <a:r>
              <a:rPr lang="en-US" dirty="0" err="1" smtClean="0"/>
              <a:t>bimbingan</a:t>
            </a:r>
            <a:r>
              <a:rPr lang="en-US" dirty="0" smtClean="0"/>
              <a:t> yang paling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  </a:t>
            </a:r>
            <a:r>
              <a:rPr lang="en-US" dirty="0" err="1" smtClean="0"/>
              <a:t>Ada</a:t>
            </a:r>
            <a:r>
              <a:rPr lang="en-US" dirty="0" smtClean="0"/>
              <a:t> 3 model yang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 </a:t>
            </a:r>
            <a:r>
              <a:rPr lang="en-US" dirty="0" err="1" smtClean="0"/>
              <a:t>yaitu</a:t>
            </a:r>
            <a:r>
              <a:rPr lang="en-US" dirty="0" smtClean="0"/>
              <a:t>. A.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, B.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,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klasikal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diskusi</a:t>
            </a:r>
            <a:r>
              <a:rPr lang="en-US" dirty="0" smtClean="0"/>
              <a:t>. Dari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</a:t>
            </a:r>
            <a:r>
              <a:rPr lang="en-US" dirty="0" smtClean="0"/>
              <a:t>-an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   </a:t>
            </a:r>
            <a:r>
              <a:rPr lang="en-US" dirty="0" err="1" smtClean="0"/>
              <a:t>konselor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480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Jawa</a:t>
            </a:r>
            <a:r>
              <a:rPr lang="en-US" dirty="0" smtClean="0"/>
              <a:t> Tengah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 190 </a:t>
            </a:r>
            <a:r>
              <a:rPr lang="en-US" dirty="0" err="1" smtClean="0"/>
              <a:t>koselor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, 165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125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klasikal</a:t>
            </a:r>
            <a:r>
              <a:rPr lang="en-US" dirty="0" smtClean="0"/>
              <a:t>. 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memban</a:t>
            </a:r>
            <a:r>
              <a:rPr lang="en-US" dirty="0" smtClean="0"/>
              <a:t>- </a:t>
            </a:r>
            <a:r>
              <a:rPr lang="en-US" dirty="0" err="1" smtClean="0"/>
              <a:t>tu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SOAL TUGAS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>
            <a:normAutofit fontScale="92500" lnSpcReduction="10000"/>
          </a:bodyPr>
          <a:lstStyle/>
          <a:p>
            <a:pPr marL="176213" indent="0">
              <a:buNone/>
            </a:pPr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illustrasi</a:t>
            </a:r>
            <a:r>
              <a:rPr lang="en-US" dirty="0" smtClean="0"/>
              <a:t> yang </a:t>
            </a:r>
            <a:r>
              <a:rPr lang="en-US" dirty="0" err="1" smtClean="0"/>
              <a:t>menyangkut</a:t>
            </a:r>
            <a:r>
              <a:rPr lang="en-US" dirty="0" smtClean="0"/>
              <a:t> data nominal yang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4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. Dari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(</a:t>
            </a:r>
            <a:r>
              <a:rPr lang="en-US" dirty="0" err="1" smtClean="0"/>
              <a:t>pegawai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r>
              <a:rPr lang="en-US" dirty="0" smtClean="0"/>
              <a:t>, </a:t>
            </a:r>
            <a:r>
              <a:rPr lang="en-US" dirty="0" err="1" smtClean="0"/>
              <a:t>wiraswasta</a:t>
            </a:r>
            <a:r>
              <a:rPr lang="en-US" dirty="0" smtClean="0"/>
              <a:t>, TNI/</a:t>
            </a:r>
            <a:r>
              <a:rPr lang="en-US" dirty="0" err="1" smtClean="0"/>
              <a:t>Polri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) </a:t>
            </a:r>
            <a:r>
              <a:rPr lang="en-US" dirty="0" err="1" smtClean="0"/>
              <a:t>diminta</a:t>
            </a:r>
            <a:r>
              <a:rPr lang="en-US" dirty="0" smtClean="0"/>
              <a:t> 400 </a:t>
            </a:r>
            <a:r>
              <a:rPr lang="en-US" dirty="0" err="1" smtClean="0"/>
              <a:t>siswa</a:t>
            </a:r>
            <a:r>
              <a:rPr lang="en-US" dirty="0" smtClean="0"/>
              <a:t> SMA </a:t>
            </a:r>
            <a:r>
              <a:rPr lang="en-US" dirty="0" err="1" smtClean="0"/>
              <a:t>memilihnya</a:t>
            </a:r>
            <a:r>
              <a:rPr lang="en-US" dirty="0" smtClean="0"/>
              <a:t>. 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ternyata</a:t>
            </a:r>
            <a:r>
              <a:rPr lang="en-US" dirty="0" smtClean="0"/>
              <a:t> yang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,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fluktuatif</a:t>
            </a:r>
            <a:r>
              <a:rPr lang="en-US" dirty="0" smtClean="0"/>
              <a:t> </a:t>
            </a:r>
            <a:r>
              <a:rPr lang="en-US" dirty="0" err="1" smtClean="0"/>
              <a:t>frekuensinya</a:t>
            </a:r>
            <a:r>
              <a:rPr lang="en-US" dirty="0" smtClean="0"/>
              <a:t>.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tiap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.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Chi </a:t>
            </a:r>
            <a:r>
              <a:rPr lang="en-US" dirty="0" err="1" smtClean="0"/>
              <a:t>Kuadrat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. </a:t>
            </a:r>
            <a:r>
              <a:rPr lang="en-US" dirty="0" err="1" smtClean="0"/>
              <a:t>Ingat</a:t>
            </a:r>
            <a:r>
              <a:rPr lang="en-US" dirty="0" smtClean="0"/>
              <a:t> </a:t>
            </a:r>
            <a:r>
              <a:rPr lang="en-US" dirty="0" err="1" smtClean="0"/>
              <a:t>d.k</a:t>
            </a:r>
            <a:r>
              <a:rPr lang="en-US" dirty="0" smtClean="0"/>
              <a:t> </a:t>
            </a:r>
            <a:r>
              <a:rPr lang="en-US" dirty="0" err="1" smtClean="0"/>
              <a:t>nya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mengerjakan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kerja-sama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1231</TotalTime>
  <Words>1252</Words>
  <Application>Microsoft Office PowerPoint</Application>
  <PresentationFormat>On-screen Show (4:3)</PresentationFormat>
  <Paragraphs>112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Arial Black</vt:lpstr>
      <vt:lpstr>Calibri</vt:lpstr>
      <vt:lpstr>Wingdings</vt:lpstr>
      <vt:lpstr>Office Theme</vt:lpstr>
      <vt:lpstr>STATISTIK LANJUT</vt:lpstr>
      <vt:lpstr>MACAM DATA</vt:lpstr>
      <vt:lpstr>MENGUJI HIPOTESIS</vt:lpstr>
      <vt:lpstr>BENTUK HIPOTESIS</vt:lpstr>
      <vt:lpstr>PEDOMAN MEMILIH TEKNIK STATISTIK NONPARAMETRIK UNTUK MENGUJI HIPOTESIS</vt:lpstr>
      <vt:lpstr>LANJUTAN</vt:lpstr>
      <vt:lpstr>PENGUJIAN HIPOTESIS DESKRIPTIF (1 SAMPEL)</vt:lpstr>
      <vt:lpstr>ANALISIS</vt:lpstr>
      <vt:lpstr>LANJUTAN</vt:lpstr>
      <vt:lpstr>B. CHI KUADRAD </vt:lpstr>
      <vt:lpstr>Langkah analisis</vt:lpstr>
      <vt:lpstr>ANALISIS</vt:lpstr>
      <vt:lpstr>ANALISIS DATA</vt:lpstr>
      <vt:lpstr>CARA MENGHITUNG</vt:lpstr>
      <vt:lpstr>HASIL ANALISIS</vt:lpstr>
      <vt:lpstr>Soal latihan</vt:lpstr>
      <vt:lpstr>SOAL LATIHAN CHI KWADRAT</vt:lpstr>
      <vt:lpstr>SOAL TUGAS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 LANJUT</dc:title>
  <dc:creator> </dc:creator>
  <cp:lastModifiedBy>Windows User</cp:lastModifiedBy>
  <cp:revision>93</cp:revision>
  <dcterms:created xsi:type="dcterms:W3CDTF">2012-09-15T23:50:01Z</dcterms:created>
  <dcterms:modified xsi:type="dcterms:W3CDTF">2019-09-12T08:53:27Z</dcterms:modified>
</cp:coreProperties>
</file>