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1" r:id="rId3"/>
    <p:sldId id="262" r:id="rId4"/>
    <p:sldId id="263" r:id="rId5"/>
    <p:sldId id="264" r:id="rId6"/>
    <p:sldId id="265" r:id="rId7"/>
    <p:sldId id="267" r:id="rId8"/>
    <p:sldId id="266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287" r:id="rId28"/>
    <p:sldId id="288" r:id="rId29"/>
    <p:sldId id="289" r:id="rId30"/>
    <p:sldId id="290" r:id="rId31"/>
    <p:sldId id="291" r:id="rId32"/>
    <p:sldId id="292" r:id="rId33"/>
    <p:sldId id="293" r:id="rId34"/>
    <p:sldId id="294" r:id="rId35"/>
    <p:sldId id="295" r:id="rId36"/>
    <p:sldId id="296" r:id="rId37"/>
    <p:sldId id="297" r:id="rId38"/>
    <p:sldId id="298" r:id="rId39"/>
    <p:sldId id="299" r:id="rId40"/>
    <p:sldId id="300" r:id="rId41"/>
    <p:sldId id="301" r:id="rId42"/>
    <p:sldId id="302" r:id="rId43"/>
    <p:sldId id="303" r:id="rId44"/>
    <p:sldId id="304" r:id="rId45"/>
    <p:sldId id="305" r:id="rId46"/>
    <p:sldId id="306" r:id="rId47"/>
    <p:sldId id="307" r:id="rId48"/>
    <p:sldId id="308" r:id="rId49"/>
    <p:sldId id="309" r:id="rId50"/>
    <p:sldId id="310" r:id="rId51"/>
    <p:sldId id="311" r:id="rId52"/>
    <p:sldId id="312" r:id="rId53"/>
    <p:sldId id="313" r:id="rId54"/>
    <p:sldId id="314" r:id="rId55"/>
    <p:sldId id="315" r:id="rId56"/>
    <p:sldId id="317" r:id="rId57"/>
    <p:sldId id="316" r:id="rId58"/>
    <p:sldId id="318" r:id="rId59"/>
    <p:sldId id="319" r:id="rId60"/>
    <p:sldId id="320" r:id="rId61"/>
    <p:sldId id="321" r:id="rId62"/>
    <p:sldId id="322" r:id="rId63"/>
    <p:sldId id="323" r:id="rId64"/>
    <p:sldId id="324" r:id="rId6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3/28/2018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3/28/2018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1BB7D2-FB7D-4858-A085-E9FA263A7E5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DASAR </a:t>
            </a:r>
            <a:r>
              <a:rPr lang="en-US" dirty="0" err="1"/>
              <a:t>Pengolahan</a:t>
            </a:r>
            <a:r>
              <a:rPr lang="en-US" dirty="0"/>
              <a:t> </a:t>
            </a:r>
            <a:r>
              <a:rPr lang="en-US" dirty="0" err="1"/>
              <a:t>citra</a:t>
            </a:r>
            <a:endParaRPr lang="id-ID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40D582-9A32-4891-B317-8427BCC826B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US" dirty="0" err="1"/>
              <a:t>Pertemuan</a:t>
            </a:r>
            <a:r>
              <a:rPr lang="en-US" dirty="0"/>
              <a:t> 2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38011211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PEMBENTUKAN CITRA DIGITAL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>
                <a:solidFill>
                  <a:srgbClr val="FF0000"/>
                </a:solidFill>
              </a:rPr>
              <a:t>Citra ada 2 macam</a:t>
            </a:r>
            <a:r>
              <a:rPr lang="en-US" sz="3200" dirty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r>
              <a:rPr lang="id-ID" sz="3200" u="sng" dirty="0"/>
              <a:t>Citra Kontinu</a:t>
            </a:r>
            <a:endParaRPr lang="en-US" sz="3200" u="sng" dirty="0"/>
          </a:p>
          <a:p>
            <a:pPr marL="0" indent="0">
              <a:buNone/>
            </a:pPr>
            <a:r>
              <a:rPr lang="id-ID" sz="3200" dirty="0"/>
              <a:t>Citra Diskrit / Citra Digital</a:t>
            </a:r>
            <a:endParaRPr lang="en-US" sz="32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585AF6-92B0-47E7-B7A3-4D5F6746C8E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/>
              <a:t>Dihasilkan dari sistem optik yang menerima sinyal analog.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Contoh : mata manusia, kamera analog</a:t>
            </a:r>
            <a:endParaRPr lang="en-US" sz="3200" dirty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774542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PEMBENTUKAN CITRA DIGITAL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/>
              <a:t>Citra ada 2 macam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Citra Kontinu</a:t>
            </a:r>
            <a:endParaRPr lang="en-US" sz="3200" dirty="0"/>
          </a:p>
          <a:p>
            <a:pPr marL="0" indent="0">
              <a:buNone/>
            </a:pPr>
            <a:r>
              <a:rPr lang="id-ID" sz="3200" u="sng" dirty="0"/>
              <a:t>Citra Diskrit / Citra Digital</a:t>
            </a:r>
            <a:endParaRPr lang="en-US" sz="3200" u="sng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585AF6-92B0-47E7-B7A3-4D5F6746C8E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/>
              <a:t>Dihasilkan melalui proses digitalisasi terhadap citra kontinu.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Contoh : kamera digital, scanner</a:t>
            </a:r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1943880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6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MODEL CITRA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70992"/>
            <a:ext cx="9905999" cy="473102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id-ID" sz="3800" dirty="0"/>
              <a:t>Citra merupakan fungsi kontinu dari intensitas cahaya pada bidang 2D</a:t>
            </a:r>
            <a:endParaRPr lang="en-US" sz="3800" dirty="0"/>
          </a:p>
          <a:p>
            <a:pPr marL="0" indent="0">
              <a:buNone/>
            </a:pPr>
            <a:r>
              <a:rPr lang="id-ID" sz="3800" dirty="0"/>
              <a:t>Secara matematis fungsi intensitas cahaya pada bidang 2D disimbolkan dengan </a:t>
            </a:r>
            <a:r>
              <a:rPr lang="id-ID" sz="3800" dirty="0">
                <a:solidFill>
                  <a:srgbClr val="FF0000"/>
                </a:solidFill>
              </a:rPr>
              <a:t>f(x,y)</a:t>
            </a:r>
            <a:r>
              <a:rPr lang="id-ID" sz="3800" dirty="0"/>
              <a:t>, dimana </a:t>
            </a:r>
            <a:r>
              <a:rPr lang="en-US" sz="3800" dirty="0"/>
              <a:t>	</a:t>
            </a:r>
          </a:p>
          <a:p>
            <a:pPr marL="0" indent="0">
              <a:buNone/>
            </a:pPr>
            <a:r>
              <a:rPr lang="en-US" sz="3800" dirty="0"/>
              <a:t>	</a:t>
            </a:r>
            <a:r>
              <a:rPr lang="id-ID" sz="3800" dirty="0"/>
              <a:t>(x,y)</a:t>
            </a:r>
            <a:r>
              <a:rPr lang="en-US" sz="3800" dirty="0"/>
              <a:t>  </a:t>
            </a:r>
            <a:r>
              <a:rPr lang="id-ID" sz="3800" dirty="0"/>
              <a:t>: koordinat pada bidang 2D </a:t>
            </a:r>
            <a:endParaRPr lang="en-US" sz="3800" dirty="0"/>
          </a:p>
          <a:p>
            <a:pPr marL="0" indent="0">
              <a:buNone/>
            </a:pPr>
            <a:r>
              <a:rPr lang="en-US" sz="3800" dirty="0"/>
              <a:t>	</a:t>
            </a:r>
            <a:r>
              <a:rPr lang="id-ID" sz="3800" dirty="0"/>
              <a:t>f(x,y) : intensitas cahaya (brightness)</a:t>
            </a:r>
            <a:r>
              <a:rPr lang="en-US" sz="3800" dirty="0"/>
              <a:t> </a:t>
            </a:r>
            <a:r>
              <a:rPr lang="id-ID" sz="3800" dirty="0"/>
              <a:t>pada titik </a:t>
            </a:r>
            <a:r>
              <a:rPr lang="en-US" sz="3800" dirty="0"/>
              <a:t>		   </a:t>
            </a:r>
            <a:r>
              <a:rPr lang="id-ID" sz="3800" dirty="0"/>
              <a:t>(x,y) </a:t>
            </a:r>
            <a:endParaRPr lang="en-US" sz="3800" dirty="0"/>
          </a:p>
        </p:txBody>
      </p:sp>
    </p:spTree>
    <p:extLst>
      <p:ext uri="{BB962C8B-B14F-4D97-AF65-F5344CB8AC3E}">
        <p14:creationId xmlns:p14="http://schemas.microsoft.com/office/powerpoint/2010/main" val="25230691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-17588"/>
            <a:ext cx="9905998" cy="1478570"/>
          </a:xfrm>
        </p:spPr>
        <p:txBody>
          <a:bodyPr/>
          <a:lstStyle/>
          <a:p>
            <a:r>
              <a:rPr lang="en-US" dirty="0"/>
              <a:t>MODEL CITRA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14602"/>
            <a:ext cx="9905999" cy="51187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/>
              <a:t>Karena cahaya merupakan bentuk energi, maka intensitas cahaya bernilai antara 0 sampai tidak berhingga</a:t>
            </a:r>
            <a:endParaRPr lang="en-US" sz="3200" dirty="0"/>
          </a:p>
          <a:p>
            <a:pPr marL="0" indent="0" algn="ctr">
              <a:buNone/>
            </a:pPr>
            <a:r>
              <a:rPr lang="id-ID" sz="3200" dirty="0">
                <a:solidFill>
                  <a:srgbClr val="FF0000"/>
                </a:solidFill>
              </a:rPr>
              <a:t>0 ≤f(x,y) ≤∞ f(x,y) = i(x,y) . r(x,y) 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id-ID" sz="3200" dirty="0"/>
              <a:t>Dimana : 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id-ID" sz="3200" dirty="0"/>
              <a:t>i(x,y) : jumlah cahaya yang berasal dari sumbernya </a:t>
            </a:r>
            <a:r>
              <a:rPr lang="en-US" sz="3200" dirty="0"/>
              <a:t>   </a:t>
            </a:r>
          </a:p>
          <a:p>
            <a:pPr marL="0" indent="0">
              <a:buNone/>
            </a:pPr>
            <a:r>
              <a:rPr lang="en-US" sz="3200" dirty="0"/>
              <a:t>                   </a:t>
            </a:r>
            <a:r>
              <a:rPr lang="id-ID" sz="3200" dirty="0"/>
              <a:t>(illumination)yang nilainya 0 ≤i(x,y) ≤∞ Nilai 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                   </a:t>
            </a:r>
            <a:r>
              <a:rPr lang="id-ID" sz="3200" dirty="0"/>
              <a:t>i(x,y)ditentukan oleh sumber cahaya</a:t>
            </a:r>
            <a:endParaRPr lang="en-US" sz="32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4455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/>
              <a:t>MODEL CITRA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id-ID" sz="3200" dirty="0">
                <a:solidFill>
                  <a:srgbClr val="FF0000"/>
                </a:solidFill>
              </a:rPr>
              <a:t>0 ≤f(x,y) ≤∞ f(x,y) = i(x,y) . r(x,y)</a:t>
            </a:r>
            <a:r>
              <a:rPr lang="id-ID" sz="3200" dirty="0"/>
              <a:t> 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Dimana :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id-ID" sz="3200" dirty="0"/>
              <a:t>r(x,y): derajat kemampuan obyek memantulkan 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                  </a:t>
            </a:r>
            <a:r>
              <a:rPr lang="id-ID" sz="3200" dirty="0"/>
              <a:t>cahaya(reflection) yang nilainya 0 ≤r(x,y) ≤1 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                  </a:t>
            </a:r>
            <a:r>
              <a:rPr lang="id-ID" sz="3200" dirty="0"/>
              <a:t>Nilai r(x,y)ditentukan oleh karakteristik obyek di 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                 </a:t>
            </a:r>
            <a:r>
              <a:rPr lang="id-ID" sz="3200" dirty="0"/>
              <a:t>dalam citra. 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id-ID" sz="3200" dirty="0"/>
              <a:t>r(x,y)</a:t>
            </a:r>
            <a:r>
              <a:rPr lang="en-US" sz="3200" dirty="0"/>
              <a:t> </a:t>
            </a:r>
            <a:r>
              <a:rPr lang="id-ID" sz="3200" dirty="0"/>
              <a:t>=</a:t>
            </a:r>
            <a:r>
              <a:rPr lang="en-US" sz="3200" dirty="0"/>
              <a:t> </a:t>
            </a:r>
            <a:r>
              <a:rPr lang="id-ID" sz="3200" dirty="0"/>
              <a:t>0 mengindikasikan penyerapan total. 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id-ID" sz="3200" dirty="0"/>
              <a:t>r(x,y)</a:t>
            </a:r>
            <a:r>
              <a:rPr lang="en-US" sz="3200" dirty="0"/>
              <a:t> </a:t>
            </a:r>
            <a:r>
              <a:rPr lang="id-ID" sz="3200" dirty="0"/>
              <a:t>=1 mengindikasikan pemantulan total</a:t>
            </a:r>
            <a:endParaRPr lang="en-US" sz="32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1331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/>
              <a:t>MODEL CITRA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>
                <a:solidFill>
                  <a:srgbClr val="FF0000"/>
                </a:solidFill>
              </a:rPr>
              <a:t>Derajat Keabuan (grey level)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id-ID" sz="3200" dirty="0"/>
              <a:t>intensitas f citra hitam-putih pada titik (x,y)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id-ID" sz="3200" dirty="0"/>
              <a:t>Derajat keabuan bergerak dari hitam ke putih. 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id-ID" sz="3200" dirty="0"/>
              <a:t>Skala keabuan memiliki rentang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	</a:t>
            </a:r>
            <a:r>
              <a:rPr lang="id-ID" sz="3200" dirty="0"/>
              <a:t>lmin&lt; f &lt; lmax</a:t>
            </a:r>
            <a:r>
              <a:rPr lang="en-US" sz="3200" dirty="0"/>
              <a:t> </a:t>
            </a:r>
            <a:r>
              <a:rPr lang="id-ID" sz="3200" dirty="0"/>
              <a:t>atau [0,L], 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	</a:t>
            </a:r>
            <a:r>
              <a:rPr lang="id-ID" sz="3200" dirty="0"/>
              <a:t>dimana intensitas 0 menyatakan hitam dan </a:t>
            </a:r>
            <a:r>
              <a:rPr lang="en-US" sz="3200" dirty="0"/>
              <a:t>			</a:t>
            </a:r>
            <a:r>
              <a:rPr lang="id-ID" sz="3200" dirty="0"/>
              <a:t>L</a:t>
            </a:r>
            <a:r>
              <a:rPr lang="en-US" sz="3200" dirty="0"/>
              <a:t> </a:t>
            </a:r>
            <a:r>
              <a:rPr lang="id-ID" sz="3200" dirty="0"/>
              <a:t>menyatakan putih. </a:t>
            </a:r>
            <a:endParaRPr lang="en-US" sz="32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4407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/>
              <a:t>MODEL CITRA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d-ID" sz="3200" dirty="0">
                <a:solidFill>
                  <a:srgbClr val="FF0000"/>
                </a:solidFill>
              </a:rPr>
              <a:t>Contoh : 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200" dirty="0">
                <a:solidFill>
                  <a:srgbClr val="FF0000"/>
                </a:solidFill>
              </a:rPr>
              <a:t>C</a:t>
            </a:r>
            <a:r>
              <a:rPr lang="id-ID" sz="3200" dirty="0">
                <a:solidFill>
                  <a:srgbClr val="FF0000"/>
                </a:solidFill>
              </a:rPr>
              <a:t>itra hitam-putih dengan 256 level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id-ID" sz="3200" dirty="0"/>
              <a:t>artinya mempunyai skala abu-abu dari 0 sampai 255 </a:t>
            </a:r>
            <a:r>
              <a:rPr lang="en-US" sz="3200" dirty="0"/>
              <a:t>	</a:t>
            </a:r>
            <a:r>
              <a:rPr lang="id-ID" sz="3200" dirty="0"/>
              <a:t>atau [0,255]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	</a:t>
            </a:r>
            <a:r>
              <a:rPr lang="id-ID" sz="3200" dirty="0"/>
              <a:t>dalam hal ini nilai 0 menyatakan hitam dan 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	</a:t>
            </a:r>
            <a:r>
              <a:rPr lang="id-ID" sz="3200" dirty="0"/>
              <a:t>255 menyatakan putih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	</a:t>
            </a:r>
            <a:r>
              <a:rPr lang="id-ID" sz="3200" dirty="0"/>
              <a:t>nilai antara 0 sampai 255 menyatakan warna </a:t>
            </a:r>
            <a:r>
              <a:rPr lang="en-US" sz="3200" dirty="0"/>
              <a:t>		</a:t>
            </a:r>
            <a:r>
              <a:rPr lang="id-ID" sz="3200" dirty="0"/>
              <a:t>keabuan yang terletak antara hitam dan putih.</a:t>
            </a:r>
            <a:endParaRPr lang="en-US" sz="32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70695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/>
              <a:t>MODEL CITRA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d-ID" sz="3200" dirty="0">
                <a:solidFill>
                  <a:srgbClr val="FF0000"/>
                </a:solidFill>
              </a:rPr>
              <a:t>Citra berwarna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200" dirty="0"/>
              <a:t>C</a:t>
            </a:r>
            <a:r>
              <a:rPr lang="id-ID" sz="3200" dirty="0"/>
              <a:t>itra spektral, karena warna pada citra disusun oleh tiga komponen warna RGB (Red-Green-Blue). 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Intensitas suatu titik pada citra berwarna merupakan kombinasi dari intesitas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id-ID" sz="3200" dirty="0"/>
              <a:t>merah (fmerah(x,y)), 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id-ID" sz="3200" dirty="0"/>
              <a:t>hijau (fhijau(x,y)) dan 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id-ID" sz="3200" dirty="0"/>
              <a:t>biru (fbiru(x,y)), </a:t>
            </a:r>
            <a:endParaRPr lang="en-US" sz="32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7692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/>
              <a:t>MODEL CITRA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>
                <a:solidFill>
                  <a:srgbClr val="FF0000"/>
                </a:solidFill>
              </a:rPr>
              <a:t>Digitalisasi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id-ID" sz="3200" dirty="0">
                <a:solidFill>
                  <a:srgbClr val="FF0000"/>
                </a:solidFill>
              </a:rPr>
              <a:t>Citra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200" dirty="0"/>
              <a:t>	R</a:t>
            </a:r>
            <a:r>
              <a:rPr lang="id-ID" sz="3200" dirty="0"/>
              <a:t>epresentasi citra dari fungsi kontinu menjadi nilai-</a:t>
            </a:r>
            <a:r>
              <a:rPr lang="en-US" sz="3200" dirty="0"/>
              <a:t>	</a:t>
            </a:r>
            <a:r>
              <a:rPr lang="id-ID" sz="3200" dirty="0"/>
              <a:t>nilai diskrit, sehingga disebut Citra Digital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Citra digital berbentuk empat persegipanjang dan dimensi </a:t>
            </a:r>
            <a:r>
              <a:rPr lang="en-US" sz="3200" dirty="0"/>
              <a:t>	</a:t>
            </a:r>
            <a:r>
              <a:rPr lang="id-ID" sz="3200" dirty="0"/>
              <a:t>ukurannya dinyatakan sebagai tinggi x lebar 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id-ID" sz="3200" dirty="0"/>
              <a:t>(lebar x panjang)</a:t>
            </a:r>
            <a:endParaRPr lang="en-US" sz="32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0496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/>
              <a:t>MODEL CITRA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/>
              <a:t>Digitalisasi</a:t>
            </a:r>
            <a:r>
              <a:rPr lang="en-US" sz="3200" dirty="0"/>
              <a:t> </a:t>
            </a:r>
            <a:r>
              <a:rPr lang="id-ID" sz="3200" dirty="0"/>
              <a:t>Citra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id-ID" sz="3200" dirty="0"/>
              <a:t>Citra digital yang </a:t>
            </a:r>
            <a:r>
              <a:rPr lang="id-ID" sz="3200" dirty="0">
                <a:solidFill>
                  <a:srgbClr val="FF0000"/>
                </a:solidFill>
              </a:rPr>
              <a:t>tingginya N, lebarnya M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id-ID" sz="3200" dirty="0">
                <a:solidFill>
                  <a:srgbClr val="FF0000"/>
                </a:solidFill>
              </a:rPr>
              <a:t>dan </a:t>
            </a:r>
            <a:r>
              <a:rPr lang="en-US" sz="3200" dirty="0">
                <a:solidFill>
                  <a:srgbClr val="FF0000"/>
                </a:solidFill>
              </a:rPr>
              <a:t>	</a:t>
            </a:r>
            <a:r>
              <a:rPr lang="id-ID" sz="3200" dirty="0">
                <a:solidFill>
                  <a:srgbClr val="FF0000"/>
                </a:solidFill>
              </a:rPr>
              <a:t>memiliki L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id-ID" sz="3200" dirty="0">
                <a:solidFill>
                  <a:srgbClr val="FF0000"/>
                </a:solidFill>
              </a:rPr>
              <a:t>derajat keabuan </a:t>
            </a:r>
            <a:r>
              <a:rPr lang="id-ID" sz="3200" dirty="0"/>
              <a:t>dapat dianggap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id-ID" sz="3200" dirty="0"/>
              <a:t>sebagai fungsi : </a:t>
            </a:r>
            <a:endParaRPr lang="en-US" sz="3200" u="sng" dirty="0">
              <a:solidFill>
                <a:srgbClr val="FF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A089F92-4BC2-40DC-A33E-787781CE68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500" t="59908" r="42934" b="23466"/>
          <a:stretch/>
        </p:blipFill>
        <p:spPr>
          <a:xfrm>
            <a:off x="5208104" y="3769291"/>
            <a:ext cx="2923280" cy="1876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7254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/>
              <a:t>MODEL CITRA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>
                <a:solidFill>
                  <a:srgbClr val="FF0000"/>
                </a:solidFill>
              </a:rPr>
              <a:t>Citra digital yang berukuran N x M 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id-ID" sz="3200" dirty="0"/>
              <a:t>lazimnya dinyatakan dengan matriks berukuran 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id-ID" sz="3200" dirty="0">
                <a:solidFill>
                  <a:srgbClr val="FF0000"/>
                </a:solidFill>
              </a:rPr>
              <a:t>N baris dan M kolom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id-ID" sz="3200" dirty="0"/>
              <a:t>dan masing-masing elemen pada citra digital disebut 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id-ID" sz="3200" dirty="0">
                <a:solidFill>
                  <a:srgbClr val="FF0000"/>
                </a:solidFill>
              </a:rPr>
              <a:t>pixel (picture element)</a:t>
            </a:r>
            <a:endParaRPr lang="en-US" sz="3200" u="sng" dirty="0">
              <a:solidFill>
                <a:srgbClr val="FF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6E26E91-35EE-4CC9-8111-8E5E2653E96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196" t="35742" r="42283" b="50000"/>
          <a:stretch/>
        </p:blipFill>
        <p:spPr>
          <a:xfrm>
            <a:off x="5233376" y="5028247"/>
            <a:ext cx="5814036" cy="1478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1972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/>
              <a:t>MODEL CITRA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>
                <a:solidFill>
                  <a:srgbClr val="FF0000"/>
                </a:solidFill>
              </a:rPr>
              <a:t>Contoh : 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id-ID" sz="3200" dirty="0"/>
              <a:t>suatu citra berukuran 256 x 256 pixel dengan intensitas beragam pada tiap pixelnya, 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direpresentasikan secara numerik 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dengan matriks terdiri dari 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256 baris dan 256 kolom</a:t>
            </a:r>
            <a:endParaRPr lang="en-US" sz="3200" u="sng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57A5895-0D44-4A87-A70C-C0948082CC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7065" t="56428" r="25000" b="18052"/>
          <a:stretch/>
        </p:blipFill>
        <p:spPr>
          <a:xfrm>
            <a:off x="7050156" y="3122511"/>
            <a:ext cx="3832820" cy="3066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1397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/>
              <a:t>MODEL CITRA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>
                <a:solidFill>
                  <a:srgbClr val="FF0000"/>
                </a:solidFill>
              </a:rPr>
              <a:t>Representasi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id-ID" sz="3200" dirty="0">
                <a:solidFill>
                  <a:srgbClr val="FF0000"/>
                </a:solidFill>
              </a:rPr>
              <a:t>Citra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id-ID" sz="3200" dirty="0">
                <a:solidFill>
                  <a:srgbClr val="FF0000"/>
                </a:solidFill>
              </a:rPr>
              <a:t>Digital</a:t>
            </a:r>
            <a:endParaRPr lang="en-US" sz="3200" u="sng" dirty="0">
              <a:solidFill>
                <a:srgbClr val="FF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08FD947-12CD-4CF2-81DF-B358B485A85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122" t="35539" r="33277" b="19619"/>
          <a:stretch/>
        </p:blipFill>
        <p:spPr>
          <a:xfrm>
            <a:off x="5764695" y="1677353"/>
            <a:ext cx="4257304" cy="3888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6956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/>
              <a:t>MODEL CITRA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>
                <a:solidFill>
                  <a:srgbClr val="FF0000"/>
                </a:solidFill>
              </a:rPr>
              <a:t>Pengolahan Citra di Komputer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id-ID" sz="3200" dirty="0"/>
              <a:t>Bentuk dasar citra yang akan diproses oleh komputer </a:t>
            </a:r>
            <a:r>
              <a:rPr lang="en-US" sz="3200" dirty="0"/>
              <a:t>	</a:t>
            </a:r>
            <a:r>
              <a:rPr lang="id-ID" sz="3200" dirty="0"/>
              <a:t>adalah dalam bentuk digital, yaitu sebagai array </a:t>
            </a:r>
            <a:r>
              <a:rPr lang="en-US" sz="3200" dirty="0"/>
              <a:t>	</a:t>
            </a:r>
            <a:r>
              <a:rPr lang="id-ID" sz="3200" dirty="0"/>
              <a:t>binary word dengan panjang hingga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Proses digitalisasi Citra melalui proses sampling dengan </a:t>
            </a:r>
            <a:r>
              <a:rPr lang="en-US" sz="3200" dirty="0"/>
              <a:t>	</a:t>
            </a:r>
            <a:r>
              <a:rPr lang="id-ID" sz="3200" dirty="0"/>
              <a:t>kisi</a:t>
            </a:r>
            <a:r>
              <a:rPr lang="en-US" sz="3200" dirty="0"/>
              <a:t>-</a:t>
            </a:r>
            <a:r>
              <a:rPr lang="id-ID" sz="3200" dirty="0"/>
              <a:t>kisi diskrit dan masing-masing kisi-kisi tersebut </a:t>
            </a:r>
            <a:r>
              <a:rPr lang="en-US" sz="3200" dirty="0"/>
              <a:t>	</a:t>
            </a:r>
            <a:r>
              <a:rPr lang="id-ID" sz="3200" dirty="0"/>
              <a:t>dikuantisasi ke bilangan integer untuk memperoleh </a:t>
            </a:r>
            <a:r>
              <a:rPr lang="en-US" sz="3200" dirty="0"/>
              <a:t>	</a:t>
            </a:r>
            <a:r>
              <a:rPr lang="id-ID" sz="3200" dirty="0"/>
              <a:t>representasi warna pixel </a:t>
            </a:r>
            <a:endParaRPr lang="en-US" sz="32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2127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/>
              <a:t>MODEL CITRA</a:t>
            </a:r>
            <a:endParaRPr lang="id-ID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AD9936C-39A3-4730-8097-D85BE59F67F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435" t="42702" r="31413" b="26365"/>
          <a:stretch/>
        </p:blipFill>
        <p:spPr>
          <a:xfrm>
            <a:off x="1258957" y="1669773"/>
            <a:ext cx="10029000" cy="4041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5305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/>
              <a:t>MODEL CITRA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>
                <a:solidFill>
                  <a:srgbClr val="FF0000"/>
                </a:solidFill>
              </a:rPr>
              <a:t>Sampling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id-ID" sz="3200" dirty="0"/>
              <a:t>digitalisasi spasial (x,y)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Citra kontinu disampling pada grid-grid yang berbentuk </a:t>
            </a:r>
            <a:r>
              <a:rPr lang="en-US" sz="3200" dirty="0"/>
              <a:t>	</a:t>
            </a:r>
            <a:r>
              <a:rPr lang="id-ID" sz="3200" dirty="0"/>
              <a:t>bujursangkar (kisi-kisi arah horizontal dan vertikal) </a:t>
            </a:r>
            <a:endParaRPr lang="en-US" sz="3200" u="sng" dirty="0">
              <a:solidFill>
                <a:srgbClr val="FF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424FE17-C403-476F-BBFB-69AF5C7F7DC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174" t="38449" r="36196" b="32939"/>
          <a:stretch/>
        </p:blipFill>
        <p:spPr>
          <a:xfrm>
            <a:off x="2133600" y="4240696"/>
            <a:ext cx="5160022" cy="2266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6997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/>
              <a:t>MODEL CITRA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>
                <a:solidFill>
                  <a:srgbClr val="FF0000"/>
                </a:solidFill>
              </a:rPr>
              <a:t>Contoh : 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id-ID" sz="3200" dirty="0"/>
              <a:t>Sebuah citra berukuran 10x10 inchi dinyatakan dalam matriks yang berukuran 5 x 4 (5 baris 4 kolom). 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Tiap elemen citra lebarnya 2,5 inchi dan tingginya 2 inchi akan diisi dengan sebuah nilai bergantung pada rata-rata intensitas cahaya pada area tersebut.</a:t>
            </a:r>
            <a:endParaRPr lang="en-US" sz="32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01963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Resolusi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/>
              <a:t>Pembagian gambar menjadi ukuran tertentu menentukan RESOLUSI</a:t>
            </a:r>
            <a:r>
              <a:rPr lang="en-US" sz="3200" dirty="0"/>
              <a:t> </a:t>
            </a:r>
            <a:r>
              <a:rPr lang="id-ID" sz="3200" dirty="0"/>
              <a:t>(derajat rincian yang dapat dilihat) spasial yang diperoleh 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				</a:t>
            </a:r>
            <a:r>
              <a:rPr lang="id-ID" sz="3200" dirty="0"/>
              <a:t>Semakin tinggi resolusinya </a:t>
            </a:r>
            <a:r>
              <a:rPr lang="en-US" sz="3200" dirty="0"/>
              <a:t>						</a:t>
            </a:r>
            <a:r>
              <a:rPr lang="id-ID" sz="3200" dirty="0"/>
              <a:t>semakin kecil ukuran pixel atau </a:t>
            </a:r>
            <a:r>
              <a:rPr lang="en-US" sz="3200" dirty="0"/>
              <a:t>					</a:t>
            </a:r>
            <a:r>
              <a:rPr lang="id-ID" sz="3200" dirty="0"/>
              <a:t>semakin halus gambar yang </a:t>
            </a:r>
            <a:r>
              <a:rPr lang="en-US" sz="3200" dirty="0"/>
              <a:t>					</a:t>
            </a:r>
            <a:r>
              <a:rPr lang="id-ID" sz="3200" dirty="0"/>
              <a:t>diperoleh karena informasi </a:t>
            </a:r>
            <a:r>
              <a:rPr lang="en-US" sz="3200" dirty="0"/>
              <a:t>						</a:t>
            </a:r>
            <a:r>
              <a:rPr lang="id-ID" sz="3200" dirty="0"/>
              <a:t>yang hilang semakin kecil.</a:t>
            </a:r>
            <a:endParaRPr lang="en-US" sz="3200" u="sng" dirty="0">
              <a:solidFill>
                <a:srgbClr val="FF000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A6E2F23-586E-4892-96CB-2AB0C948A9F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023" t="28782" r="48804" b="38158"/>
          <a:stretch/>
        </p:blipFill>
        <p:spPr>
          <a:xfrm>
            <a:off x="1141411" y="3336233"/>
            <a:ext cx="4499733" cy="3077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8123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Kuantisasi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91BFC40-10E7-41F5-97F3-E3D4BCE0D5C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141412" y="1441101"/>
                <a:ext cx="9905999" cy="5065716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3200" dirty="0" err="1"/>
                  <a:t>Adalah</a:t>
                </a:r>
                <a:r>
                  <a:rPr lang="en-US" sz="3200" dirty="0"/>
                  <a:t> </a:t>
                </a:r>
                <a:r>
                  <a:rPr lang="id-ID" sz="3200" dirty="0"/>
                  <a:t>pembagian skala keabuan (0,L) menjadi G level </a:t>
                </a:r>
                <a:r>
                  <a:rPr lang="en-US" sz="3200" dirty="0"/>
                  <a:t>	</a:t>
                </a:r>
                <a:r>
                  <a:rPr lang="id-ID" sz="3200" dirty="0"/>
                  <a:t>yang dinyatakan dengan suatu harga bilangan bulat </a:t>
                </a:r>
                <a:r>
                  <a:rPr lang="en-US" sz="3200" dirty="0"/>
                  <a:t>	</a:t>
                </a:r>
                <a:r>
                  <a:rPr lang="id-ID" sz="3200" dirty="0"/>
                  <a:t>(integer), biasanya G diambil perpangkatan dari 2</a:t>
                </a:r>
                <a:endParaRPr lang="en-US" sz="3200" dirty="0"/>
              </a:p>
              <a:p>
                <a:pPr marL="0" indent="0">
                  <a:buNone/>
                </a:pPr>
                <a:r>
                  <a:rPr lang="en-US" sz="3200" dirty="0"/>
                  <a:t>	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𝐺</m:t>
                    </m:r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32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sz="32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p>
                    </m:sSup>
                  </m:oMath>
                </a14:m>
                <a:r>
                  <a:rPr lang="en-US" sz="3200" dirty="0"/>
                  <a:t>	</a:t>
                </a:r>
                <a:r>
                  <a:rPr lang="id-ID" sz="3200" dirty="0"/>
                  <a:t>dimana G : derajat keabuan </a:t>
                </a:r>
                <a:endParaRPr lang="en-US" sz="3200" dirty="0"/>
              </a:p>
              <a:p>
                <a:pPr marL="0" indent="0">
                  <a:buNone/>
                </a:pPr>
                <a:r>
                  <a:rPr lang="en-US" sz="3200" dirty="0"/>
                  <a:t>	                            </a:t>
                </a:r>
                <a:r>
                  <a:rPr lang="id-ID" sz="3200" dirty="0"/>
                  <a:t>m : bilangan bulat positif</a:t>
                </a:r>
                <a:r>
                  <a:rPr lang="en-US" sz="3200" dirty="0"/>
                  <a:t>					</a:t>
                </a:r>
                <a:endParaRPr lang="en-US" sz="3200" u="sng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91BFC40-10E7-41F5-97F3-E3D4BCE0D5C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141412" y="1441101"/>
                <a:ext cx="9905999" cy="5065716"/>
              </a:xfrm>
              <a:blipFill>
                <a:blip r:embed="rId2"/>
                <a:stretch>
                  <a:fillRect l="-1538" t="-361" r="-185"/>
                </a:stretch>
              </a:blipFill>
            </p:spPr>
            <p:txBody>
              <a:bodyPr/>
              <a:lstStyle/>
              <a:p>
                <a:r>
                  <a:rPr lang="id-ID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D4D7350E-F2F2-42D6-B304-86A21D586E2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000" t="51982" r="25326" b="26448"/>
          <a:stretch/>
        </p:blipFill>
        <p:spPr>
          <a:xfrm>
            <a:off x="2067340" y="4889099"/>
            <a:ext cx="6056243" cy="1478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964206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Kuantisasi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22677B5-CEDC-455C-9A3C-05F4253B0A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848" t="26098" r="27066" b="24625"/>
          <a:stretch/>
        </p:blipFill>
        <p:spPr>
          <a:xfrm>
            <a:off x="1798299" y="1275457"/>
            <a:ext cx="8592226" cy="5165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7474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Kuantisasi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0E146C-ACD1-4B8B-8DD7-B02EF068A0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456" t="17182" r="28805" b="21919"/>
          <a:stretch/>
        </p:blipFill>
        <p:spPr>
          <a:xfrm>
            <a:off x="1552230" y="1262267"/>
            <a:ext cx="7014504" cy="5138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052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CONTOH </a:t>
            </a:r>
            <a:r>
              <a:rPr lang="id-ID" dirty="0">
                <a:solidFill>
                  <a:srgbClr val="FF0000"/>
                </a:solidFill>
              </a:rPr>
              <a:t>Kuantisasi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45B5130-DF64-463F-8490-4982D93EC7B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000" t="33808" r="26365" b="16264"/>
          <a:stretch/>
        </p:blipFill>
        <p:spPr>
          <a:xfrm>
            <a:off x="1408977" y="1487492"/>
            <a:ext cx="8857125" cy="5112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3428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sampling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id-ID" dirty="0">
                <a:solidFill>
                  <a:srgbClr val="FF0000"/>
                </a:solidFill>
              </a:rPr>
              <a:t>Kuantisasi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732084-8C70-4294-9FD9-3E4EA180D6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348" t="24360" r="24328" b="29144"/>
          <a:stretch/>
        </p:blipFill>
        <p:spPr>
          <a:xfrm>
            <a:off x="1303460" y="1671447"/>
            <a:ext cx="9151246" cy="4661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3953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Kuantisasi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/>
              <a:t>Hitam dinyatakan dengan nilai derajat keabuan terendah, </a:t>
            </a:r>
            <a:r>
              <a:rPr lang="en-US" sz="3200" dirty="0"/>
              <a:t>	</a:t>
            </a:r>
            <a:r>
              <a:rPr lang="id-ID" sz="3200" dirty="0"/>
              <a:t>sedangkan putih dinyatakan dengan nilai derajat </a:t>
            </a:r>
            <a:r>
              <a:rPr lang="en-US" sz="3200" dirty="0"/>
              <a:t>	</a:t>
            </a:r>
            <a:r>
              <a:rPr lang="id-ID" sz="3200" dirty="0"/>
              <a:t>keabuan tertinggi, misalnya 15 untuk 16 level. 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Jumlah bit yang dibutuhkan untuk merepresentasikan nilai </a:t>
            </a:r>
            <a:r>
              <a:rPr lang="en-US" sz="3200" dirty="0"/>
              <a:t>	</a:t>
            </a:r>
            <a:r>
              <a:rPr lang="id-ID" sz="3200" dirty="0"/>
              <a:t>keabuanpixel disebut pixel depth. Sehingga citra </a:t>
            </a:r>
            <a:r>
              <a:rPr lang="en-US" sz="3200" dirty="0"/>
              <a:t>	</a:t>
            </a:r>
            <a:r>
              <a:rPr lang="id-ID" sz="3200" dirty="0"/>
              <a:t>dengan kedalaman 8 bit sering disebut citra-8 bit. </a:t>
            </a:r>
            <a:endParaRPr lang="en-US" sz="32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9497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Kuantisasi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/>
              <a:t>Besarnya derajat keabuan yang digunakan untuk </a:t>
            </a:r>
            <a:r>
              <a:rPr lang="en-US" sz="3200" dirty="0"/>
              <a:t>	</a:t>
            </a:r>
            <a:r>
              <a:rPr lang="id-ID" sz="3200" dirty="0"/>
              <a:t>menentukan resolusi kecerahan dari citra yang </a:t>
            </a:r>
            <a:r>
              <a:rPr lang="en-US" sz="3200" dirty="0"/>
              <a:t>	</a:t>
            </a:r>
            <a:r>
              <a:rPr lang="id-ID" sz="3200" dirty="0"/>
              <a:t>diperoleh. 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Semakin banyak jumlah derajat keabuan (jumlah bit </a:t>
            </a:r>
            <a:r>
              <a:rPr lang="en-US" sz="3200" dirty="0"/>
              <a:t>	</a:t>
            </a:r>
            <a:r>
              <a:rPr lang="id-ID" sz="3200" dirty="0"/>
              <a:t>kuantisasinya makin banyak), semakin bagus gambar </a:t>
            </a:r>
            <a:r>
              <a:rPr lang="en-US" sz="3200" dirty="0"/>
              <a:t>	</a:t>
            </a:r>
            <a:r>
              <a:rPr lang="id-ID" sz="3200" dirty="0"/>
              <a:t>yang diperoleh karena kemenerusan derajat keabuan </a:t>
            </a:r>
            <a:r>
              <a:rPr lang="en-US" sz="3200" dirty="0"/>
              <a:t>	</a:t>
            </a:r>
            <a:r>
              <a:rPr lang="id-ID" sz="3200" dirty="0"/>
              <a:t>akan semakin tinggi sehingga mendekati citra aslinya.</a:t>
            </a:r>
            <a:endParaRPr lang="en-US" sz="32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05991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id-ID" dirty="0"/>
              <a:t>Elemen Dasar Citra Digital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>
                <a:solidFill>
                  <a:srgbClr val="FF0000"/>
                </a:solidFill>
              </a:rPr>
              <a:t>Kecerahan (Brightness)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id-ID" sz="3200" dirty="0"/>
              <a:t>intensitas cahaya rata-rata dari suatu area </a:t>
            </a:r>
            <a:r>
              <a:rPr lang="en-US" sz="3200" dirty="0"/>
              <a:t>	</a:t>
            </a:r>
            <a:r>
              <a:rPr lang="id-ID" sz="3200" dirty="0"/>
              <a:t>yang melingkupinya. </a:t>
            </a:r>
            <a:endParaRPr lang="en-US" sz="3200" dirty="0"/>
          </a:p>
          <a:p>
            <a:pPr marL="0" indent="0">
              <a:buNone/>
            </a:pPr>
            <a:r>
              <a:rPr lang="id-ID" sz="3200" dirty="0">
                <a:solidFill>
                  <a:srgbClr val="FF0000"/>
                </a:solidFill>
              </a:rPr>
              <a:t>Kontras (Contrast)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id-ID" sz="3200" dirty="0"/>
              <a:t>sebaran terang (lightness)dan gelap </a:t>
            </a:r>
            <a:r>
              <a:rPr lang="en-US" sz="3200" dirty="0"/>
              <a:t>	</a:t>
            </a:r>
            <a:r>
              <a:rPr lang="id-ID" sz="3200" dirty="0"/>
              <a:t>(darkness)di dalam sebuah citra.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489963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id-ID" dirty="0"/>
              <a:t>Elemen Dasar Citra Digital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/>
              <a:t>Citra dengan </a:t>
            </a:r>
            <a:r>
              <a:rPr lang="id-ID" sz="3200" dirty="0">
                <a:solidFill>
                  <a:srgbClr val="FF0000"/>
                </a:solidFill>
              </a:rPr>
              <a:t>kontras rendah 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200" dirty="0">
                <a:solidFill>
                  <a:srgbClr val="FF0000"/>
                </a:solidFill>
              </a:rPr>
              <a:t>	</a:t>
            </a:r>
            <a:r>
              <a:rPr lang="id-ID" sz="3200" dirty="0"/>
              <a:t>komposisi citranya sebagian besar terang atau </a:t>
            </a:r>
            <a:r>
              <a:rPr lang="en-US" sz="3200" dirty="0"/>
              <a:t>	</a:t>
            </a:r>
            <a:r>
              <a:rPr lang="id-ID" sz="3200" dirty="0"/>
              <a:t>sebagian besar gelap. 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Citra dengan </a:t>
            </a:r>
            <a:r>
              <a:rPr lang="id-ID" sz="3200" dirty="0">
                <a:solidFill>
                  <a:srgbClr val="FF0000"/>
                </a:solidFill>
              </a:rPr>
              <a:t>kontras yang baik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200" dirty="0">
                <a:solidFill>
                  <a:srgbClr val="FF0000"/>
                </a:solidFill>
              </a:rPr>
              <a:t>	</a:t>
            </a:r>
            <a:r>
              <a:rPr lang="id-ID" sz="3200" dirty="0"/>
              <a:t>komposisi gelap dan</a:t>
            </a:r>
            <a:r>
              <a:rPr lang="en-US" sz="3200" dirty="0"/>
              <a:t> </a:t>
            </a:r>
            <a:r>
              <a:rPr lang="id-ID" sz="3200" dirty="0"/>
              <a:t>terangnya tersebar merata.</a:t>
            </a:r>
            <a:endParaRPr lang="en-US" sz="32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23386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id-ID" dirty="0"/>
              <a:t>Elemen Dasar Citra Digital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>
                <a:solidFill>
                  <a:srgbClr val="FF0000"/>
                </a:solidFill>
              </a:rPr>
              <a:t>Kontur (Contour) 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id-ID" sz="3200" dirty="0"/>
              <a:t>keadaan yang ditimbulkan oleh perubahan intensitas </a:t>
            </a:r>
            <a:r>
              <a:rPr lang="en-US" sz="3200" dirty="0"/>
              <a:t>	</a:t>
            </a:r>
            <a:r>
              <a:rPr lang="id-ID" sz="3200" dirty="0"/>
              <a:t>pada pixel-pixel tetangga, sehingga kita dapat </a:t>
            </a:r>
            <a:r>
              <a:rPr lang="en-US" sz="3200" dirty="0"/>
              <a:t>	</a:t>
            </a:r>
            <a:r>
              <a:rPr lang="id-ID" sz="3200" dirty="0"/>
              <a:t>mendeteksi tepi objek di dalam citra.</a:t>
            </a:r>
            <a:endParaRPr lang="en-US" sz="3200" dirty="0"/>
          </a:p>
          <a:p>
            <a:pPr marL="0" indent="0">
              <a:buNone/>
            </a:pPr>
            <a:endParaRPr lang="en-US" sz="32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7409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id-ID" dirty="0"/>
              <a:t>Elemen Dasar Citra Digital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id-ID" sz="3200" dirty="0">
                <a:solidFill>
                  <a:srgbClr val="FF0000"/>
                </a:solidFill>
              </a:rPr>
              <a:t>Warna (Color)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id-ID" sz="3200" dirty="0"/>
              <a:t>persepsi yang dirasakan oleh sistem visual </a:t>
            </a:r>
            <a:r>
              <a:rPr lang="en-US" sz="3200" dirty="0"/>
              <a:t>	</a:t>
            </a:r>
            <a:r>
              <a:rPr lang="id-ID" sz="3200" dirty="0"/>
              <a:t>manusia terhadap panjang gelombang cahaya yang </a:t>
            </a:r>
            <a:r>
              <a:rPr lang="en-US" sz="3200" dirty="0"/>
              <a:t>	</a:t>
            </a:r>
            <a:r>
              <a:rPr lang="id-ID" sz="3200" dirty="0"/>
              <a:t>dipantulkan oleh objek. 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Warna-warna yang dapat ditangkap oleh mata manusia </a:t>
            </a:r>
            <a:r>
              <a:rPr lang="en-US" sz="3200" dirty="0"/>
              <a:t>	</a:t>
            </a:r>
            <a:r>
              <a:rPr lang="id-ID" sz="3200" dirty="0"/>
              <a:t>merupakan kombinasi cahaya dengan panjang </a:t>
            </a:r>
            <a:r>
              <a:rPr lang="en-US" sz="3200" dirty="0"/>
              <a:t>	</a:t>
            </a:r>
            <a:r>
              <a:rPr lang="id-ID" sz="3200" dirty="0"/>
              <a:t>berbeda. 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Kombinasi yang memberikan rentang warna paling lebar </a:t>
            </a:r>
            <a:r>
              <a:rPr lang="en-US" sz="3200" dirty="0"/>
              <a:t>	</a:t>
            </a:r>
            <a:r>
              <a:rPr lang="id-ID" sz="3200" dirty="0"/>
              <a:t>adalah red (R), green(G)dan blue (B).</a:t>
            </a:r>
            <a:endParaRPr lang="en-US" sz="32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73366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id-ID" dirty="0"/>
              <a:t>Elemen Dasar Citra Digital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>
                <a:solidFill>
                  <a:srgbClr val="FF0000"/>
                </a:solidFill>
              </a:rPr>
              <a:t>Bentuk (Shape) 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id-ID" sz="3200" dirty="0"/>
              <a:t>properti intrinsik dari objek tiga dimensi, </a:t>
            </a:r>
            <a:r>
              <a:rPr lang="en-US" sz="3200" dirty="0"/>
              <a:t>	</a:t>
            </a:r>
            <a:r>
              <a:rPr lang="id-ID" sz="3200" dirty="0"/>
              <a:t>dengan pengertian bahwa bentuk merupakan </a:t>
            </a:r>
            <a:r>
              <a:rPr lang="en-US" sz="3200" dirty="0"/>
              <a:t>	</a:t>
            </a:r>
            <a:r>
              <a:rPr lang="id-ID" sz="3200" dirty="0"/>
              <a:t>properti intrinsik utama untuk visual manusia. 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U</a:t>
            </a:r>
            <a:r>
              <a:rPr lang="id-ID" sz="3200" dirty="0"/>
              <a:t>mumnya citra yang dibentuk oleh manusia merupakan 2D, </a:t>
            </a:r>
            <a:r>
              <a:rPr lang="en-US" sz="3200" dirty="0"/>
              <a:t>	</a:t>
            </a:r>
            <a:r>
              <a:rPr lang="id-ID" sz="3200" dirty="0"/>
              <a:t>sedangkan objek yang dilihat adalah 3D. </a:t>
            </a:r>
            <a:endParaRPr lang="en-US" sz="32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99391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id-ID" dirty="0"/>
              <a:t>Elemen Sistem Pemrosesan Citra Digital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C104AF-F249-4A39-9BB4-267638C1EB7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065" t="39415" r="29348" b="23465"/>
          <a:stretch/>
        </p:blipFill>
        <p:spPr>
          <a:xfrm>
            <a:off x="1141413" y="1487491"/>
            <a:ext cx="9126862" cy="4369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466114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id-ID" dirty="0"/>
              <a:t>Elemen Sistem Pemrosesan Citra Digital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>
                <a:solidFill>
                  <a:srgbClr val="FF0000"/>
                </a:solidFill>
              </a:rPr>
              <a:t>Digitizer (Digital Acqusition System)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id-ID" sz="3200" dirty="0"/>
              <a:t>sistem penangkap citra digital yang </a:t>
            </a:r>
            <a:r>
              <a:rPr lang="en-US" sz="3200" dirty="0"/>
              <a:t>	</a:t>
            </a:r>
            <a:r>
              <a:rPr lang="id-ID" sz="3200" dirty="0"/>
              <a:t>melakukan penjelajahan citra dan mengkonversinya </a:t>
            </a:r>
            <a:r>
              <a:rPr lang="en-US" sz="3200" dirty="0"/>
              <a:t>	</a:t>
            </a:r>
            <a:r>
              <a:rPr lang="id-ID" sz="3200" dirty="0"/>
              <a:t>ke representasi numerik sebagai masukan bagi </a:t>
            </a:r>
            <a:r>
              <a:rPr lang="en-US" sz="3200" dirty="0"/>
              <a:t>	</a:t>
            </a:r>
            <a:r>
              <a:rPr lang="id-ID" sz="3200" dirty="0"/>
              <a:t>komputer digital. 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Hasil dari digitizer adalah matriks yang elemen-elemennya </a:t>
            </a:r>
            <a:r>
              <a:rPr lang="en-US" sz="3200" dirty="0"/>
              <a:t>	</a:t>
            </a:r>
            <a:r>
              <a:rPr lang="id-ID" sz="3200" dirty="0"/>
              <a:t>menyatakan nilai intensitas cahaya pada suatu titik. </a:t>
            </a:r>
            <a:endParaRPr lang="en-US" sz="32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934767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id-ID" dirty="0"/>
              <a:t>Elemen Sistem Pemrosesan Citra Digital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3200" dirty="0">
                <a:solidFill>
                  <a:srgbClr val="FF0000"/>
                </a:solidFill>
              </a:rPr>
              <a:t>Digitizer terdiri dari 3 komponen dasar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id-ID" sz="3200" dirty="0"/>
              <a:t>Sensor citra yang bekerja sebagai pengukur intensitas </a:t>
            </a:r>
            <a:r>
              <a:rPr lang="en-US" sz="3200" dirty="0"/>
              <a:t>		</a:t>
            </a:r>
            <a:r>
              <a:rPr lang="id-ID" sz="3200" dirty="0"/>
              <a:t>cahaya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id-ID" sz="3200" dirty="0"/>
              <a:t>Perangkat penjelajah yang berfungsi merekam hasil </a:t>
            </a:r>
            <a:r>
              <a:rPr lang="en-US" sz="3200" dirty="0"/>
              <a:t>		</a:t>
            </a:r>
            <a:r>
              <a:rPr lang="id-ID" sz="3200" dirty="0"/>
              <a:t>pengukuran intensitas pada seluruh bagian citra </a:t>
            </a:r>
            <a:r>
              <a:rPr lang="en-US" sz="3200" dirty="0"/>
              <a:t>	</a:t>
            </a:r>
            <a:r>
              <a:rPr lang="id-ID" sz="3200" dirty="0"/>
              <a:t>Pengubah analog ke digital yang berfungsi </a:t>
            </a:r>
            <a:r>
              <a:rPr lang="en-US" sz="3200" dirty="0"/>
              <a:t>				</a:t>
            </a:r>
            <a:r>
              <a:rPr lang="id-ID" sz="3200" dirty="0"/>
              <a:t>melakukan sampling dankuantisasi.</a:t>
            </a:r>
            <a:endParaRPr lang="en-US" sz="32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76367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id-ID" dirty="0"/>
              <a:t>Elemen Sistem Pemrosesan Citra Digital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id-ID" sz="3200" dirty="0">
                <a:solidFill>
                  <a:srgbClr val="FF0000"/>
                </a:solidFill>
              </a:rPr>
              <a:t>Komputer digital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id-ID" sz="3200" dirty="0"/>
              <a:t>digunakan pada sistem pemroses citra, mampu </a:t>
            </a:r>
            <a:r>
              <a:rPr lang="en-US" sz="3200" dirty="0"/>
              <a:t>	</a:t>
            </a:r>
            <a:r>
              <a:rPr lang="id-ID" sz="3200" dirty="0"/>
              <a:t>melakukan berbagai fungsi pada citra digital resolusi </a:t>
            </a:r>
            <a:r>
              <a:rPr lang="en-US" sz="3200" dirty="0"/>
              <a:t>	</a:t>
            </a:r>
            <a:r>
              <a:rPr lang="id-ID" sz="3200" dirty="0"/>
              <a:t>tinggi.</a:t>
            </a:r>
            <a:r>
              <a:rPr lang="en-US" sz="3200" dirty="0"/>
              <a:t>	</a:t>
            </a:r>
          </a:p>
          <a:p>
            <a:pPr marL="0" indent="0">
              <a:buNone/>
            </a:pPr>
            <a:r>
              <a:rPr lang="id-ID" sz="3200" dirty="0">
                <a:solidFill>
                  <a:srgbClr val="FF0000"/>
                </a:solidFill>
              </a:rPr>
              <a:t>Piranti Tampilan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id-ID" sz="3200" dirty="0"/>
              <a:t>peraga berfungsi mengkonversi matriks intensitas </a:t>
            </a:r>
            <a:r>
              <a:rPr lang="en-US" sz="3200" dirty="0"/>
              <a:t>	</a:t>
            </a:r>
            <a:r>
              <a:rPr lang="id-ID" sz="3200" dirty="0"/>
              <a:t>tinggi merepresentasikan citra ke tampilan yang </a:t>
            </a:r>
            <a:r>
              <a:rPr lang="en-US" sz="3200" dirty="0"/>
              <a:t>	</a:t>
            </a:r>
            <a:r>
              <a:rPr lang="id-ID" sz="3200" dirty="0"/>
              <a:t>dapat diinterpretasi oleh manusia.</a:t>
            </a:r>
            <a:endParaRPr lang="en-US" sz="3200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9098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id-ID" dirty="0"/>
              <a:t>Perolehan Citra Digital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D3E3737-DDC8-4C02-87BE-4526AE44B28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696" t="31489" r="30870" b="11866"/>
          <a:stretch/>
        </p:blipFill>
        <p:spPr>
          <a:xfrm>
            <a:off x="1631743" y="1288710"/>
            <a:ext cx="7311923" cy="5125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32881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id-ID" dirty="0"/>
              <a:t>Perolehan Citra Digital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4F364D2-3B77-49EF-AE6E-68AB6001D59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370" t="23562" r="34674" b="12639"/>
          <a:stretch/>
        </p:blipFill>
        <p:spPr>
          <a:xfrm>
            <a:off x="2344045" y="1126436"/>
            <a:ext cx="5633764" cy="5468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97474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 err="1"/>
              <a:t>Jenis-jenis</a:t>
            </a:r>
            <a:r>
              <a:rPr lang="en-US" dirty="0"/>
              <a:t> </a:t>
            </a:r>
            <a:r>
              <a:rPr lang="en-US" dirty="0" err="1"/>
              <a:t>citra</a:t>
            </a:r>
            <a:endParaRPr lang="id-ID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>
                <a:solidFill>
                  <a:srgbClr val="FF0000"/>
                </a:solidFill>
              </a:rPr>
              <a:t>Citra </a:t>
            </a:r>
            <a:r>
              <a:rPr lang="en-US" sz="3200" dirty="0" err="1">
                <a:solidFill>
                  <a:srgbClr val="FF0000"/>
                </a:solidFill>
              </a:rPr>
              <a:t>Foto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200" dirty="0">
                <a:solidFill>
                  <a:srgbClr val="FF0000"/>
                </a:solidFill>
              </a:rPr>
              <a:t>Citra Non </a:t>
            </a:r>
            <a:r>
              <a:rPr lang="en-US" sz="3200" dirty="0" err="1">
                <a:solidFill>
                  <a:srgbClr val="FF0000"/>
                </a:solidFill>
              </a:rPr>
              <a:t>Foto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648010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CITRA FOTO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d-ID" sz="3200" dirty="0"/>
              <a:t>Berdasarkan spectrum electromagnet yang digunakan, citra foto dapat dibedakan menjadi:</a:t>
            </a:r>
            <a:endParaRPr lang="en-US" sz="3200" dirty="0"/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id-ID" sz="3200" dirty="0"/>
              <a:t>Citra foto berdasarkan spectrum elektromagenetik </a:t>
            </a:r>
            <a:r>
              <a:rPr lang="en-US" sz="3200" dirty="0"/>
              <a:t>		</a:t>
            </a:r>
            <a:r>
              <a:rPr lang="id-ID" sz="3200" dirty="0"/>
              <a:t>yang digunakan</a:t>
            </a:r>
          </a:p>
          <a:p>
            <a:pPr marL="0" indent="0">
              <a:buNone/>
            </a:pPr>
            <a:r>
              <a:rPr lang="en-US" sz="3200" dirty="0"/>
              <a:t>	C</a:t>
            </a:r>
            <a:r>
              <a:rPr lang="id-ID" sz="3200" dirty="0"/>
              <a:t>itra foto berdasarkan warna</a:t>
            </a:r>
          </a:p>
          <a:p>
            <a:pPr marL="0" indent="0">
              <a:buNone/>
            </a:pPr>
            <a:r>
              <a:rPr lang="nn-NO" sz="3200" dirty="0"/>
              <a:t>	Citra foto berdasarkan sumbu kamera</a:t>
            </a:r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id-ID" sz="3200" dirty="0"/>
              <a:t>Citra foto berdasarkan jumlah kamera</a:t>
            </a:r>
          </a:p>
        </p:txBody>
      </p:sp>
    </p:spTree>
    <p:extLst>
      <p:ext uri="{BB962C8B-B14F-4D97-AF65-F5344CB8AC3E}">
        <p14:creationId xmlns:p14="http://schemas.microsoft.com/office/powerpoint/2010/main" val="392488243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CITRA FOTO</a:t>
            </a:r>
            <a:r>
              <a:rPr lang="id-ID" dirty="0">
                <a:solidFill>
                  <a:srgbClr val="FF0000"/>
                </a:solidFill>
              </a:rPr>
              <a:t> berdasarkan spectrum elektromagenetik yang digunakan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d-ID" sz="3200" dirty="0"/>
              <a:t>Ketika</a:t>
            </a:r>
            <a:r>
              <a:rPr lang="en-US" sz="3200" dirty="0"/>
              <a:t> </a:t>
            </a:r>
            <a:r>
              <a:rPr lang="id-ID" sz="3200" dirty="0"/>
              <a:t>memotret objek di permukaan bumi, seseorang </a:t>
            </a:r>
            <a:r>
              <a:rPr lang="en-US" sz="3200" dirty="0"/>
              <a:t>	</a:t>
            </a:r>
            <a:r>
              <a:rPr lang="id-ID" sz="3200" dirty="0"/>
              <a:t>bisa memiliki salah satu atau beberapa spectrum </a:t>
            </a:r>
            <a:r>
              <a:rPr lang="en-US" sz="3200" dirty="0"/>
              <a:t>	</a:t>
            </a:r>
            <a:r>
              <a:rPr lang="id-ID" sz="3200" dirty="0"/>
              <a:t>elektromagnetik berdasarkan kepentingannya.</a:t>
            </a:r>
            <a:br>
              <a:rPr lang="id-ID" sz="3200" dirty="0"/>
            </a:br>
            <a:r>
              <a:rPr lang="id-ID" sz="3200" dirty="0"/>
              <a:t>Untuk daerah tertutup awan, digunakan spectrum radar </a:t>
            </a:r>
            <a:r>
              <a:rPr lang="en-US" sz="3200" dirty="0"/>
              <a:t>	</a:t>
            </a:r>
            <a:r>
              <a:rPr lang="id-ID" sz="3200" dirty="0"/>
              <a:t>sistem aktif karena sinar radar dapat </a:t>
            </a:r>
            <a:r>
              <a:rPr lang="en-US" sz="3200" dirty="0"/>
              <a:t>	</a:t>
            </a:r>
            <a:r>
              <a:rPr lang="id-ID" sz="3200" dirty="0"/>
              <a:t>menembus </a:t>
            </a:r>
            <a:r>
              <a:rPr lang="en-US" sz="3200" dirty="0"/>
              <a:t>	</a:t>
            </a:r>
            <a:r>
              <a:rPr lang="id-ID" sz="3200" dirty="0"/>
              <a:t>awan.</a:t>
            </a:r>
          </a:p>
        </p:txBody>
      </p:sp>
    </p:spTree>
    <p:extLst>
      <p:ext uri="{BB962C8B-B14F-4D97-AF65-F5344CB8AC3E}">
        <p14:creationId xmlns:p14="http://schemas.microsoft.com/office/powerpoint/2010/main" val="1633583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CITRA FOTO</a:t>
            </a:r>
            <a:r>
              <a:rPr lang="id-ID" dirty="0">
                <a:solidFill>
                  <a:srgbClr val="FF0000"/>
                </a:solidFill>
              </a:rPr>
              <a:t> berdasarkan spectrum elektromagenetik yang digunakan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d-ID" sz="3200" dirty="0"/>
              <a:t>Jenis citra foto lainnya adalah sebagai berikut ini:</a:t>
            </a:r>
            <a:br>
              <a:rPr lang="id-ID" sz="3200" dirty="0"/>
            </a:br>
            <a:r>
              <a:rPr lang="id-ID" sz="3200" dirty="0"/>
              <a:t>a) </a:t>
            </a:r>
            <a:r>
              <a:rPr lang="id-ID" sz="3200" dirty="0">
                <a:solidFill>
                  <a:srgbClr val="FF0000"/>
                </a:solidFill>
              </a:rPr>
              <a:t>Citra jenis pankromatik </a:t>
            </a:r>
            <a:r>
              <a:rPr lang="id-ID" sz="3200" dirty="0"/>
              <a:t>adalah citra foto dari udara </a:t>
            </a:r>
            <a:r>
              <a:rPr lang="en-US" sz="3200" dirty="0"/>
              <a:t>	</a:t>
            </a:r>
            <a:r>
              <a:rPr lang="id-ID" sz="3200" dirty="0"/>
              <a:t>yang menggunakan spectrum tampak mata. Foto </a:t>
            </a:r>
            <a:r>
              <a:rPr lang="en-US" sz="3200" dirty="0"/>
              <a:t>	</a:t>
            </a:r>
            <a:r>
              <a:rPr lang="id-ID" sz="3200" dirty="0"/>
              <a:t>udara ini sering disebut foto udara konvensional.</a:t>
            </a:r>
            <a:br>
              <a:rPr lang="id-ID" sz="3200" dirty="0"/>
            </a:br>
            <a:r>
              <a:rPr lang="id-ID" sz="3200" dirty="0"/>
              <a:t>b) </a:t>
            </a:r>
            <a:r>
              <a:rPr lang="id-ID" sz="3200" dirty="0">
                <a:solidFill>
                  <a:srgbClr val="FF0000"/>
                </a:solidFill>
              </a:rPr>
              <a:t>Citra foto inframerah </a:t>
            </a:r>
            <a:r>
              <a:rPr lang="id-ID" sz="3200" dirty="0"/>
              <a:t>adalah citra foto udara yang </a:t>
            </a:r>
            <a:r>
              <a:rPr lang="en-US" sz="3200" dirty="0"/>
              <a:t>	</a:t>
            </a:r>
            <a:r>
              <a:rPr lang="id-ID" sz="3200" dirty="0"/>
              <a:t>menggunakan spectrum inframerah.</a:t>
            </a:r>
            <a:br>
              <a:rPr lang="id-ID" sz="3200" dirty="0"/>
            </a:b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163209234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CITRA FOTO</a:t>
            </a:r>
            <a:r>
              <a:rPr lang="id-ID" dirty="0">
                <a:solidFill>
                  <a:srgbClr val="FF0000"/>
                </a:solidFill>
              </a:rPr>
              <a:t> berdasarkan spectrum elektromagenetik yang digunakan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d-ID" sz="3200" dirty="0"/>
              <a:t>Jenis citra foto lainnya adalah sebagai berikut ini:</a:t>
            </a:r>
            <a:br>
              <a:rPr lang="id-ID" sz="3200" dirty="0"/>
            </a:br>
            <a:r>
              <a:rPr lang="id-ID" sz="3200" dirty="0"/>
              <a:t>c) </a:t>
            </a:r>
            <a:r>
              <a:rPr lang="id-ID" sz="3200" dirty="0">
                <a:solidFill>
                  <a:srgbClr val="FF0000"/>
                </a:solidFill>
              </a:rPr>
              <a:t>Citra foto ultraviolet </a:t>
            </a:r>
            <a:r>
              <a:rPr lang="id-ID" sz="3200" dirty="0"/>
              <a:t>adalah citra foto udara yang </a:t>
            </a:r>
            <a:r>
              <a:rPr lang="en-US" sz="3200" dirty="0"/>
              <a:t>	</a:t>
            </a:r>
            <a:r>
              <a:rPr lang="id-ID" sz="3200" dirty="0"/>
              <a:t>menggunakan spectrum ultraviolet.</a:t>
            </a:r>
            <a:br>
              <a:rPr lang="id-ID" sz="3200" dirty="0"/>
            </a:br>
            <a:r>
              <a:rPr lang="id-ID" sz="3200" dirty="0"/>
              <a:t>d) </a:t>
            </a:r>
            <a:r>
              <a:rPr lang="id-ID" sz="3200" dirty="0">
                <a:solidFill>
                  <a:srgbClr val="FF0000"/>
                </a:solidFill>
              </a:rPr>
              <a:t>Citra fo</a:t>
            </a:r>
            <a:r>
              <a:rPr lang="en-US" sz="3200" dirty="0">
                <a:solidFill>
                  <a:srgbClr val="FF0000"/>
                </a:solidFill>
              </a:rPr>
              <a:t>t</a:t>
            </a:r>
            <a:r>
              <a:rPr lang="id-ID" sz="3200" dirty="0">
                <a:solidFill>
                  <a:srgbClr val="FF0000"/>
                </a:solidFill>
              </a:rPr>
              <a:t>o orthokromatik </a:t>
            </a:r>
            <a:r>
              <a:rPr lang="id-ID" sz="3200" dirty="0"/>
              <a:t>adalah citra foto udara yang </a:t>
            </a:r>
            <a:r>
              <a:rPr lang="en-US" sz="3200" dirty="0"/>
              <a:t>	</a:t>
            </a:r>
            <a:r>
              <a:rPr lang="id-ID" sz="3200" dirty="0"/>
              <a:t>menggunakan spectrum biru hingga ungu.</a:t>
            </a:r>
          </a:p>
        </p:txBody>
      </p:sp>
    </p:spTree>
    <p:extLst>
      <p:ext uri="{BB962C8B-B14F-4D97-AF65-F5344CB8AC3E}">
        <p14:creationId xmlns:p14="http://schemas.microsoft.com/office/powerpoint/2010/main" val="242412938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C</a:t>
            </a:r>
            <a:r>
              <a:rPr lang="id-ID" dirty="0">
                <a:solidFill>
                  <a:srgbClr val="FF0000"/>
                </a:solidFill>
              </a:rPr>
              <a:t>itra foto berdasarkan warna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d-ID" sz="3200" dirty="0"/>
              <a:t>Citra foto dapat dibedakan menjadi dua berdasarkan warnanya, yaitu:</a:t>
            </a:r>
            <a:br>
              <a:rPr lang="id-ID" sz="3200" dirty="0"/>
            </a:br>
            <a:r>
              <a:rPr lang="id-ID" sz="3200" dirty="0"/>
              <a:t>a) </a:t>
            </a:r>
            <a:r>
              <a:rPr lang="id-ID" sz="3200" dirty="0">
                <a:solidFill>
                  <a:srgbClr val="FF0000"/>
                </a:solidFill>
              </a:rPr>
              <a:t>Citra foto hitam putih </a:t>
            </a:r>
            <a:r>
              <a:rPr lang="id-ID" sz="3200" dirty="0"/>
              <a:t>: warna foto hanya warna hitam </a:t>
            </a:r>
            <a:r>
              <a:rPr lang="en-US" sz="3200" dirty="0"/>
              <a:t>	</a:t>
            </a:r>
            <a:r>
              <a:rPr lang="id-ID" sz="3200" dirty="0"/>
              <a:t>dan putih.</a:t>
            </a:r>
            <a:br>
              <a:rPr lang="id-ID" sz="3200" dirty="0"/>
            </a:br>
            <a:r>
              <a:rPr lang="id-ID" sz="3200" dirty="0"/>
              <a:t>b) </a:t>
            </a:r>
            <a:r>
              <a:rPr lang="id-ID" sz="3200" dirty="0">
                <a:solidFill>
                  <a:srgbClr val="FF0000"/>
                </a:solidFill>
              </a:rPr>
              <a:t>Citra foto berwarna </a:t>
            </a:r>
            <a:r>
              <a:rPr lang="id-ID" sz="3200" dirty="0"/>
              <a:t>: warna foto sesuai dengan </a:t>
            </a:r>
            <a:r>
              <a:rPr lang="en-US" sz="3200" dirty="0"/>
              <a:t>	</a:t>
            </a:r>
            <a:r>
              <a:rPr lang="id-ID" sz="3200" dirty="0"/>
              <a:t>spectrum yang digunakan sehingga dapat berwarna </a:t>
            </a:r>
            <a:r>
              <a:rPr lang="en-US" sz="3200" dirty="0"/>
              <a:t>	</a:t>
            </a:r>
            <a:r>
              <a:rPr lang="id-ID" sz="3200" dirty="0"/>
              <a:t>hijau, biru, ungu, merah, atau campuran dari jenis-</a:t>
            </a:r>
            <a:r>
              <a:rPr lang="en-US" sz="3200" dirty="0"/>
              <a:t>	</a:t>
            </a:r>
            <a:r>
              <a:rPr lang="id-ID" sz="3200" dirty="0"/>
              <a:t>jenis warna tersebut.</a:t>
            </a:r>
          </a:p>
        </p:txBody>
      </p:sp>
    </p:spTree>
    <p:extLst>
      <p:ext uri="{BB962C8B-B14F-4D97-AF65-F5344CB8AC3E}">
        <p14:creationId xmlns:p14="http://schemas.microsoft.com/office/powerpoint/2010/main" val="189900853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nn-NO" dirty="0">
                <a:solidFill>
                  <a:srgbClr val="FF0000"/>
                </a:solidFill>
              </a:rPr>
              <a:t>Citra foto berdasarkan sumbu kamera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d-ID" sz="3200" dirty="0"/>
              <a:t>Alat pemotret atau sensor dapat diletakkan pada pesawat terbang, balon udara, atau satelit. 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Pada saat dilakukan pemotretan, tiba-tiba ada angin kencang sehingga badan pesawat goyang dan sumbu kamera tidak tegak lurus dengan permukaan bumi. 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Pada saat tidak ada angin, pemotretan dapat berjalan sempurna. </a:t>
            </a:r>
          </a:p>
        </p:txBody>
      </p:sp>
    </p:spTree>
    <p:extLst>
      <p:ext uri="{BB962C8B-B14F-4D97-AF65-F5344CB8AC3E}">
        <p14:creationId xmlns:p14="http://schemas.microsoft.com/office/powerpoint/2010/main" val="416667168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nn-NO" dirty="0">
                <a:solidFill>
                  <a:srgbClr val="FF0000"/>
                </a:solidFill>
              </a:rPr>
              <a:t>Citra foto berdasarkan sumbu kamera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d-ID" sz="3200" dirty="0"/>
              <a:t>Artinya, sumbu kamera tepat tegak lurus dengan </a:t>
            </a:r>
            <a:r>
              <a:rPr lang="en-US" sz="3200" dirty="0"/>
              <a:t>	</a:t>
            </a:r>
            <a:r>
              <a:rPr lang="id-ID" sz="3200" dirty="0"/>
              <a:t>permukaan bumi. 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Dengan demikian, citra foto berdasarkan sumbu kamera </a:t>
            </a:r>
            <a:r>
              <a:rPr lang="en-US" sz="3200" dirty="0"/>
              <a:t>	</a:t>
            </a:r>
            <a:r>
              <a:rPr lang="id-ID" sz="3200" dirty="0"/>
              <a:t>dapat dibedakan menjadi dua jenis, yaitu </a:t>
            </a:r>
            <a:r>
              <a:rPr lang="id-ID" sz="3200" dirty="0">
                <a:solidFill>
                  <a:srgbClr val="FF0000"/>
                </a:solidFill>
              </a:rPr>
              <a:t>foto udara </a:t>
            </a:r>
            <a:r>
              <a:rPr lang="en-US" sz="3200" dirty="0">
                <a:solidFill>
                  <a:srgbClr val="FF0000"/>
                </a:solidFill>
              </a:rPr>
              <a:t>	</a:t>
            </a:r>
            <a:r>
              <a:rPr lang="id-ID" sz="3200" dirty="0">
                <a:solidFill>
                  <a:srgbClr val="FF0000"/>
                </a:solidFill>
              </a:rPr>
              <a:t>tegak dan foto udara condong. 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56642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nn-NO" dirty="0">
                <a:solidFill>
                  <a:srgbClr val="FF0000"/>
                </a:solidFill>
              </a:rPr>
              <a:t>Citra foto berdasarkan sumbu kamera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d-ID" sz="3200" dirty="0"/>
              <a:t>Apabila cakrawala tampak dalam foto disebut </a:t>
            </a:r>
            <a:r>
              <a:rPr lang="id-ID" sz="3200" dirty="0">
                <a:solidFill>
                  <a:srgbClr val="FF0000"/>
                </a:solidFill>
              </a:rPr>
              <a:t>foto udara </a:t>
            </a:r>
            <a:r>
              <a:rPr lang="en-US" sz="3200" dirty="0">
                <a:solidFill>
                  <a:srgbClr val="FF0000"/>
                </a:solidFill>
              </a:rPr>
              <a:t>	</a:t>
            </a:r>
            <a:r>
              <a:rPr lang="id-ID" sz="3200" dirty="0">
                <a:solidFill>
                  <a:srgbClr val="FF0000"/>
                </a:solidFill>
              </a:rPr>
              <a:t>condong tinggi </a:t>
            </a:r>
            <a:r>
              <a:rPr lang="id-ID" sz="3200" dirty="0"/>
              <a:t>dan 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apabila cakrawala tidak tampak disebut </a:t>
            </a:r>
            <a:r>
              <a:rPr lang="id-ID" sz="3200" dirty="0">
                <a:solidFill>
                  <a:srgbClr val="FF0000"/>
                </a:solidFill>
              </a:rPr>
              <a:t>foto udara </a:t>
            </a:r>
            <a:r>
              <a:rPr lang="en-US" sz="3200" dirty="0">
                <a:solidFill>
                  <a:srgbClr val="FF0000"/>
                </a:solidFill>
              </a:rPr>
              <a:t>	</a:t>
            </a:r>
            <a:r>
              <a:rPr lang="id-ID" sz="3200" dirty="0">
                <a:solidFill>
                  <a:srgbClr val="FF0000"/>
                </a:solidFill>
              </a:rPr>
              <a:t>condong rendah</a:t>
            </a:r>
            <a:r>
              <a:rPr lang="id-ID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3592351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Citra foto berdasarkan jumlah kamera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d-ID" sz="3200" dirty="0"/>
              <a:t>Pada pengindraan jauh, pemotretan suatu objek sering </a:t>
            </a:r>
            <a:r>
              <a:rPr lang="en-US" sz="3200" dirty="0"/>
              <a:t>	</a:t>
            </a:r>
            <a:r>
              <a:rPr lang="id-ID" sz="3200" dirty="0"/>
              <a:t>dilakukan dengan menggunakan beberapa kamera </a:t>
            </a:r>
            <a:r>
              <a:rPr lang="en-US" sz="3200" dirty="0"/>
              <a:t>	</a:t>
            </a:r>
            <a:r>
              <a:rPr lang="id-ID" sz="3200" dirty="0"/>
              <a:t>secara bersamaan. 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Ada juga pemotretan yang dilakukan dengan satu kamera, </a:t>
            </a:r>
            <a:r>
              <a:rPr lang="en-US" sz="3200" dirty="0"/>
              <a:t>	</a:t>
            </a:r>
            <a:r>
              <a:rPr lang="id-ID" sz="3200" dirty="0"/>
              <a:t>tetapi lensanya lebih dari satu. Cara pemotretan </a:t>
            </a:r>
            <a:r>
              <a:rPr lang="en-US" sz="3200" dirty="0"/>
              <a:t>	</a:t>
            </a:r>
            <a:r>
              <a:rPr lang="id-ID" sz="3200" dirty="0"/>
              <a:t>yang demikian menghasilkan </a:t>
            </a:r>
            <a:r>
              <a:rPr lang="id-ID" sz="3200" dirty="0">
                <a:solidFill>
                  <a:srgbClr val="FF0000"/>
                </a:solidFill>
              </a:rPr>
              <a:t>foto udara jamak</a:t>
            </a:r>
            <a:r>
              <a:rPr lang="id-ID" sz="3200" dirty="0"/>
              <a:t>. 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Apabila menggunakan satu kamera yang berlensa tunggal </a:t>
            </a:r>
            <a:r>
              <a:rPr lang="en-US" sz="3200" dirty="0"/>
              <a:t>	</a:t>
            </a:r>
            <a:r>
              <a:rPr lang="id-ID" sz="3200" dirty="0"/>
              <a:t>disebut </a:t>
            </a:r>
            <a:r>
              <a:rPr lang="id-ID" sz="3200" dirty="0">
                <a:solidFill>
                  <a:srgbClr val="FF0000"/>
                </a:solidFill>
              </a:rPr>
              <a:t>foto udara tunggal</a:t>
            </a:r>
            <a:r>
              <a:rPr lang="id-ID" sz="3200" dirty="0"/>
              <a:t>.</a:t>
            </a:r>
          </a:p>
          <a:p>
            <a:pPr marL="0" indent="0">
              <a:buNone/>
            </a:pP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18622837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id-ID" dirty="0">
                <a:solidFill>
                  <a:srgbClr val="FF0000"/>
                </a:solidFill>
              </a:rPr>
              <a:t>Citra foto berdasarkan jumlah kamera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id-ID" sz="3200" dirty="0"/>
              <a:t>Untuk memperoleh kajian yang akurat, digu</a:t>
            </a:r>
            <a:r>
              <a:rPr lang="en-US" sz="3200" dirty="0"/>
              <a:t>n</a:t>
            </a:r>
            <a:r>
              <a:rPr lang="id-ID" sz="3200" dirty="0"/>
              <a:t>akan kamera </a:t>
            </a:r>
            <a:r>
              <a:rPr lang="en-US" sz="3200" dirty="0"/>
              <a:t>	</a:t>
            </a:r>
            <a:r>
              <a:rPr lang="id-ID" sz="3200" dirty="0"/>
              <a:t>berlensa jamak, spek</a:t>
            </a:r>
            <a:r>
              <a:rPr lang="en-US" sz="3200" dirty="0"/>
              <a:t>t</a:t>
            </a:r>
            <a:r>
              <a:rPr lang="id-ID" sz="3200" dirty="0"/>
              <a:t>rum yang digunakan beberapa </a:t>
            </a:r>
            <a:r>
              <a:rPr lang="en-US" sz="3200" dirty="0"/>
              <a:t>	</a:t>
            </a:r>
            <a:r>
              <a:rPr lang="id-ID" sz="3200" dirty="0"/>
              <a:t>jenis, seperti bank biru, ungu, ultraviolet, dan </a:t>
            </a:r>
            <a:r>
              <a:rPr lang="en-US" sz="3200" dirty="0"/>
              <a:t>	</a:t>
            </a:r>
            <a:r>
              <a:rPr lang="id-ID" sz="3200" dirty="0"/>
              <a:t>inframerah. 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Pemotretan dilakukan secara serentak. </a:t>
            </a:r>
            <a:endParaRPr lang="en-US" sz="3200" dirty="0"/>
          </a:p>
          <a:p>
            <a:pPr marL="0" indent="0">
              <a:buNone/>
            </a:pPr>
            <a:r>
              <a:rPr lang="id-ID" sz="3200" dirty="0"/>
              <a:t>Foto udara yang dihasilkan dengan cara demikian disebut </a:t>
            </a:r>
            <a:r>
              <a:rPr lang="en-US" sz="3200" dirty="0"/>
              <a:t>	</a:t>
            </a:r>
            <a:r>
              <a:rPr lang="id-ID" sz="3200" dirty="0">
                <a:solidFill>
                  <a:srgbClr val="FF0000"/>
                </a:solidFill>
              </a:rPr>
              <a:t>foto udara multispektural</a:t>
            </a:r>
            <a:r>
              <a:rPr lang="id-ID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9344083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Citra Non </a:t>
            </a:r>
            <a:r>
              <a:rPr lang="en-US" dirty="0" err="1">
                <a:solidFill>
                  <a:srgbClr val="FF0000"/>
                </a:solidFill>
              </a:rPr>
              <a:t>Foto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en-US" sz="3200" dirty="0" err="1"/>
              <a:t>Adalah</a:t>
            </a:r>
            <a:r>
              <a:rPr lang="en-US" sz="3200" dirty="0"/>
              <a:t> </a:t>
            </a:r>
            <a:r>
              <a:rPr lang="id-ID" sz="3200" dirty="0"/>
              <a:t>citra yang dibuat dengan menggunakan sensor </a:t>
            </a:r>
            <a:r>
              <a:rPr lang="en-US" sz="3200" dirty="0"/>
              <a:t>	</a:t>
            </a:r>
            <a:r>
              <a:rPr lang="id-ID" sz="3200" dirty="0"/>
              <a:t>elektronik. </a:t>
            </a:r>
            <a:endParaRPr lang="en-US" sz="3200" dirty="0"/>
          </a:p>
          <a:p>
            <a:pPr marL="0" indent="0" fontAlgn="base">
              <a:buNone/>
            </a:pPr>
            <a:r>
              <a:rPr lang="id-ID" sz="3200" dirty="0"/>
              <a:t>Spectrum elektromagnetik yang diterima oleh sensor, </a:t>
            </a:r>
            <a:r>
              <a:rPr lang="en-US" sz="3200" dirty="0"/>
              <a:t>	</a:t>
            </a:r>
            <a:r>
              <a:rPr lang="id-ID" sz="3200" dirty="0"/>
              <a:t>kemudian direkam pada pita magnetik. </a:t>
            </a:r>
            <a:endParaRPr lang="en-US" sz="3200" dirty="0"/>
          </a:p>
          <a:p>
            <a:pPr marL="0" indent="0" fontAlgn="base">
              <a:buNone/>
            </a:pPr>
            <a:r>
              <a:rPr lang="id-ID" sz="3200" dirty="0"/>
              <a:t>Wujud pita ini seperti pita video tape. </a:t>
            </a:r>
            <a:endParaRPr lang="en-US" sz="3200" dirty="0"/>
          </a:p>
          <a:p>
            <a:pPr marL="0" indent="0" fontAlgn="base">
              <a:buNone/>
            </a:pPr>
            <a:r>
              <a:rPr lang="id-ID" sz="3200" dirty="0"/>
              <a:t>Cara perekamannya, menggunakan sistem scanning </a:t>
            </a:r>
            <a:r>
              <a:rPr lang="en-US" sz="3200" dirty="0"/>
              <a:t>	</a:t>
            </a:r>
            <a:r>
              <a:rPr lang="id-ID" sz="3200" dirty="0"/>
              <a:t>sehingga sensor ini juga disebut </a:t>
            </a:r>
            <a:r>
              <a:rPr lang="id-ID" sz="3200" dirty="0">
                <a:solidFill>
                  <a:srgbClr val="FF0000"/>
                </a:solidFill>
              </a:rPr>
              <a:t>scanner</a:t>
            </a:r>
            <a:r>
              <a:rPr lang="id-ID" sz="3200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95147516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Citra Non </a:t>
            </a:r>
            <a:r>
              <a:rPr lang="en-US" dirty="0" err="1">
                <a:solidFill>
                  <a:srgbClr val="FF0000"/>
                </a:solidFill>
              </a:rPr>
              <a:t>Foto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 lnSpcReduction="10000"/>
          </a:bodyPr>
          <a:lstStyle/>
          <a:p>
            <a:pPr marL="0" indent="0" fontAlgn="base">
              <a:buNone/>
            </a:pPr>
            <a:r>
              <a:rPr lang="id-ID" sz="3200" dirty="0"/>
              <a:t>Sinyal elektronik yang terekam dapat divisualisasikan pada layar komputer. </a:t>
            </a:r>
            <a:endParaRPr lang="en-US" sz="3200" dirty="0"/>
          </a:p>
          <a:p>
            <a:pPr marL="0" indent="0" fontAlgn="base">
              <a:buNone/>
            </a:pPr>
            <a:r>
              <a:rPr lang="id-ID" sz="3200" dirty="0"/>
              <a:t>Dari layar komputer, citra dapat diolah menjadi foto atau bentuk lainnya.</a:t>
            </a:r>
          </a:p>
          <a:p>
            <a:pPr marL="0" indent="0" fontAlgn="base">
              <a:buNone/>
            </a:pPr>
            <a:r>
              <a:rPr lang="id-ID" sz="3200" dirty="0"/>
              <a:t>Citra non</a:t>
            </a:r>
            <a:r>
              <a:rPr lang="en-US" sz="3200" dirty="0"/>
              <a:t> </a:t>
            </a:r>
            <a:r>
              <a:rPr lang="id-ID" sz="3200" dirty="0"/>
              <a:t>foto dapat dibedakan menjadi </a:t>
            </a:r>
            <a:endParaRPr lang="en-US" sz="3200" dirty="0"/>
          </a:p>
          <a:p>
            <a:pPr marL="0" indent="0" fontAlgn="base">
              <a:buNone/>
            </a:pPr>
            <a:r>
              <a:rPr lang="en-US" sz="3200" dirty="0"/>
              <a:t>	</a:t>
            </a:r>
            <a:r>
              <a:rPr lang="id-ID" sz="3200" dirty="0"/>
              <a:t>citra inframerah termal, </a:t>
            </a:r>
            <a:endParaRPr lang="en-US" sz="3200" dirty="0"/>
          </a:p>
          <a:p>
            <a:pPr marL="0" indent="0" fontAlgn="base">
              <a:buNone/>
            </a:pPr>
            <a:r>
              <a:rPr lang="en-US" sz="3200" dirty="0"/>
              <a:t>	</a:t>
            </a:r>
            <a:r>
              <a:rPr lang="id-ID" sz="3200" dirty="0"/>
              <a:t>citra microwave</a:t>
            </a:r>
            <a:r>
              <a:rPr lang="en-US" sz="3200" dirty="0"/>
              <a:t> </a:t>
            </a:r>
            <a:r>
              <a:rPr lang="en-US" sz="3200" dirty="0" err="1"/>
              <a:t>dan</a:t>
            </a:r>
            <a:r>
              <a:rPr lang="en-US" sz="3200" dirty="0"/>
              <a:t> </a:t>
            </a:r>
            <a:r>
              <a:rPr lang="en-US" sz="3200" dirty="0" err="1"/>
              <a:t>citra</a:t>
            </a:r>
            <a:r>
              <a:rPr lang="en-US" sz="3200" dirty="0"/>
              <a:t> radar</a:t>
            </a:r>
          </a:p>
          <a:p>
            <a:pPr marL="0" indent="0" fontAlgn="base">
              <a:buNone/>
            </a:pPr>
            <a:r>
              <a:rPr lang="en-US" sz="3200" dirty="0"/>
              <a:t>	</a:t>
            </a:r>
            <a:r>
              <a:rPr lang="id-ID" sz="3200" dirty="0"/>
              <a:t>dan citra satelit.</a:t>
            </a:r>
          </a:p>
        </p:txBody>
      </p:sp>
    </p:spTree>
    <p:extLst>
      <p:ext uri="{BB962C8B-B14F-4D97-AF65-F5344CB8AC3E}">
        <p14:creationId xmlns:p14="http://schemas.microsoft.com/office/powerpoint/2010/main" val="275990012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Citra Non </a:t>
            </a:r>
            <a:r>
              <a:rPr lang="en-US" dirty="0" err="1">
                <a:solidFill>
                  <a:srgbClr val="FF0000"/>
                </a:solidFill>
              </a:rPr>
              <a:t>Foto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id-ID" sz="3200" dirty="0">
                <a:solidFill>
                  <a:srgbClr val="FF0000"/>
                </a:solidFill>
              </a:rPr>
              <a:t>citra inframerah termal, 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 fontAlgn="base">
              <a:buNone/>
            </a:pPr>
            <a:r>
              <a:rPr lang="en-US" sz="3200" dirty="0"/>
              <a:t>	</a:t>
            </a:r>
            <a:r>
              <a:rPr lang="id-ID" sz="3200" dirty="0"/>
              <a:t>yaitu citra non</a:t>
            </a:r>
            <a:r>
              <a:rPr lang="en-US" sz="3200" dirty="0"/>
              <a:t> </a:t>
            </a:r>
            <a:r>
              <a:rPr lang="id-ID" sz="3200" dirty="0"/>
              <a:t>foto yang dibuat dengan </a:t>
            </a:r>
            <a:r>
              <a:rPr lang="en-US" sz="3200" dirty="0"/>
              <a:t>	</a:t>
            </a:r>
            <a:r>
              <a:rPr lang="id-ID" sz="3200" dirty="0"/>
              <a:t>menggunakan spectrum inframerah termal. Pemanfaatan spectrum itu didasarkan atas beda </a:t>
            </a:r>
            <a:r>
              <a:rPr lang="en-US" sz="3200" dirty="0"/>
              <a:t>	</a:t>
            </a:r>
            <a:r>
              <a:rPr lang="id-ID" sz="3200" dirty="0"/>
              <a:t>temperatur tiap objek yang dipantulkan ke kamera </a:t>
            </a:r>
            <a:r>
              <a:rPr lang="en-US" sz="3200" dirty="0"/>
              <a:t>	</a:t>
            </a:r>
            <a:r>
              <a:rPr lang="id-ID" sz="3200" dirty="0"/>
              <a:t>atau sensor.</a:t>
            </a:r>
          </a:p>
        </p:txBody>
      </p:sp>
    </p:spTree>
    <p:extLst>
      <p:ext uri="{BB962C8B-B14F-4D97-AF65-F5344CB8AC3E}">
        <p14:creationId xmlns:p14="http://schemas.microsoft.com/office/powerpoint/2010/main" val="58056766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Citra Non </a:t>
            </a:r>
            <a:r>
              <a:rPr lang="en-US" dirty="0" err="1">
                <a:solidFill>
                  <a:srgbClr val="FF0000"/>
                </a:solidFill>
              </a:rPr>
              <a:t>Foto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id-ID" sz="3200" dirty="0">
                <a:solidFill>
                  <a:srgbClr val="FF0000"/>
                </a:solidFill>
              </a:rPr>
              <a:t>Citra microwave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en-US" sz="3200" dirty="0" err="1">
                <a:solidFill>
                  <a:srgbClr val="FF0000"/>
                </a:solidFill>
              </a:rPr>
              <a:t>dan</a:t>
            </a:r>
            <a:r>
              <a:rPr lang="en-US" sz="3200" dirty="0">
                <a:solidFill>
                  <a:srgbClr val="FF0000"/>
                </a:solidFill>
              </a:rPr>
              <a:t> </a:t>
            </a:r>
            <a:r>
              <a:rPr lang="id-ID" sz="3200" dirty="0">
                <a:solidFill>
                  <a:srgbClr val="FF0000"/>
                </a:solidFill>
              </a:rPr>
              <a:t>citra radar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 fontAlgn="base">
              <a:buNone/>
            </a:pPr>
            <a:r>
              <a:rPr lang="id-ID" sz="3200" dirty="0"/>
              <a:t>adalah citra nonfoto yang dibuat dengan menggunakan </a:t>
            </a:r>
            <a:r>
              <a:rPr lang="en-US" sz="3200" dirty="0"/>
              <a:t>	</a:t>
            </a:r>
            <a:r>
              <a:rPr lang="id-ID" sz="3200" dirty="0"/>
              <a:t>spectrum microwave atau radar. </a:t>
            </a:r>
            <a:endParaRPr lang="en-US" sz="3200" dirty="0"/>
          </a:p>
          <a:p>
            <a:pPr marL="0" indent="0" fontAlgn="base">
              <a:buNone/>
            </a:pPr>
            <a:r>
              <a:rPr lang="id-ID" sz="3200" dirty="0"/>
              <a:t>Citra microwave menggunakan sumber energy buatan </a:t>
            </a:r>
            <a:r>
              <a:rPr lang="en-US" sz="3200" dirty="0"/>
              <a:t>	</a:t>
            </a:r>
            <a:r>
              <a:rPr lang="id-ID" sz="3200" dirty="0"/>
              <a:t>(sistem aktif).</a:t>
            </a:r>
          </a:p>
        </p:txBody>
      </p:sp>
    </p:spTree>
    <p:extLst>
      <p:ext uri="{BB962C8B-B14F-4D97-AF65-F5344CB8AC3E}">
        <p14:creationId xmlns:p14="http://schemas.microsoft.com/office/powerpoint/2010/main" val="149519265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Citra Non </a:t>
            </a:r>
            <a:r>
              <a:rPr lang="en-US" dirty="0" err="1">
                <a:solidFill>
                  <a:srgbClr val="FF0000"/>
                </a:solidFill>
              </a:rPr>
              <a:t>Foto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id-ID" sz="3200" dirty="0">
                <a:solidFill>
                  <a:srgbClr val="FF0000"/>
                </a:solidFill>
              </a:rPr>
              <a:t>citra satelit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 fontAlgn="base">
              <a:buNone/>
            </a:pPr>
            <a:r>
              <a:rPr lang="en-US" sz="3200" dirty="0"/>
              <a:t>	</a:t>
            </a:r>
            <a:r>
              <a:rPr lang="id-ID" sz="3200" dirty="0"/>
              <a:t>adalah citra non</a:t>
            </a:r>
            <a:r>
              <a:rPr lang="en-US" sz="3200" dirty="0"/>
              <a:t> </a:t>
            </a:r>
            <a:r>
              <a:rPr lang="id-ID" sz="3200" dirty="0"/>
              <a:t>foto yang dibuat oleh sensor dari </a:t>
            </a:r>
            <a:r>
              <a:rPr lang="en-US" sz="3200" dirty="0"/>
              <a:t>	</a:t>
            </a:r>
            <a:r>
              <a:rPr lang="id-ID" sz="3200" dirty="0"/>
              <a:t>satelit yang mengorbit atau mengitari bumi.</a:t>
            </a:r>
          </a:p>
        </p:txBody>
      </p:sp>
    </p:spTree>
    <p:extLst>
      <p:ext uri="{BB962C8B-B14F-4D97-AF65-F5344CB8AC3E}">
        <p14:creationId xmlns:p14="http://schemas.microsoft.com/office/powerpoint/2010/main" val="64929763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SISTEM KOORDINAT WARNA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id-ID" sz="3200" dirty="0"/>
              <a:t>Spektrum warna terbagi menjadi  6 bagian : </a:t>
            </a:r>
            <a:endParaRPr lang="en-US" sz="3200" dirty="0"/>
          </a:p>
          <a:p>
            <a:pPr marL="0" indent="0" fontAlgn="base">
              <a:buNone/>
            </a:pPr>
            <a:r>
              <a:rPr lang="en-US" sz="3200" dirty="0"/>
              <a:t>	</a:t>
            </a:r>
            <a:r>
              <a:rPr lang="id-ID" sz="3200" dirty="0"/>
              <a:t>violet</a:t>
            </a:r>
            <a:r>
              <a:rPr lang="en-US" sz="3200" dirty="0"/>
              <a:t>, </a:t>
            </a:r>
            <a:r>
              <a:rPr lang="id-ID" sz="3200" dirty="0"/>
              <a:t>biru</a:t>
            </a:r>
            <a:r>
              <a:rPr lang="en-US" sz="3200" dirty="0"/>
              <a:t>,	 </a:t>
            </a:r>
            <a:r>
              <a:rPr lang="id-ID" sz="3200" dirty="0"/>
              <a:t>hijau, kuning, oranye, dan merah. </a:t>
            </a:r>
            <a:endParaRPr lang="en-US" sz="3200" dirty="0"/>
          </a:p>
          <a:p>
            <a:pPr marL="0" indent="0" fontAlgn="base">
              <a:buNone/>
            </a:pPr>
            <a:r>
              <a:rPr lang="id-ID" sz="3200" dirty="0"/>
              <a:t>Chromatik cahaya mengitari spectrum elektromagnetik </a:t>
            </a:r>
            <a:r>
              <a:rPr lang="en-US" sz="3200" dirty="0"/>
              <a:t>	</a:t>
            </a:r>
            <a:r>
              <a:rPr lang="id-ID" sz="3200" dirty="0"/>
              <a:t>dengan kecepatan antara 400-700 nm. </a:t>
            </a:r>
          </a:p>
        </p:txBody>
      </p:sp>
    </p:spTree>
    <p:extLst>
      <p:ext uri="{BB962C8B-B14F-4D97-AF65-F5344CB8AC3E}">
        <p14:creationId xmlns:p14="http://schemas.microsoft.com/office/powerpoint/2010/main" val="43942951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SISTEM KOORDINAT WARNA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rmAutofit lnSpcReduction="10000"/>
          </a:bodyPr>
          <a:lstStyle/>
          <a:p>
            <a:pPr marL="0" indent="0" fontAlgn="base">
              <a:buNone/>
            </a:pPr>
            <a:r>
              <a:rPr lang="id-ID" sz="3200" dirty="0">
                <a:solidFill>
                  <a:srgbClr val="FF0000"/>
                </a:solidFill>
              </a:rPr>
              <a:t>Tiga kuantitas dasar yang digunakan untuk mendeskripsikan kualitas dari sumber cahaya chromatic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 fontAlgn="base">
              <a:buNone/>
            </a:pPr>
            <a:r>
              <a:rPr lang="en-US" sz="3200" dirty="0"/>
              <a:t>	</a:t>
            </a:r>
            <a:r>
              <a:rPr lang="id-ID" sz="3200" dirty="0"/>
              <a:t>penyinaran (radiance), </a:t>
            </a:r>
            <a:endParaRPr lang="en-US" sz="3200" dirty="0"/>
          </a:p>
          <a:p>
            <a:pPr marL="0" indent="0" fontAlgn="base">
              <a:buNone/>
            </a:pPr>
            <a:r>
              <a:rPr lang="en-US" sz="3200" dirty="0"/>
              <a:t>	</a:t>
            </a:r>
            <a:r>
              <a:rPr lang="id-ID" sz="3200" dirty="0"/>
              <a:t>pencahayaan (luminance), dan </a:t>
            </a:r>
            <a:endParaRPr lang="en-US" sz="3200" dirty="0"/>
          </a:p>
          <a:p>
            <a:pPr marL="0" indent="0" fontAlgn="base">
              <a:buNone/>
            </a:pPr>
            <a:r>
              <a:rPr lang="en-US" sz="3200" dirty="0"/>
              <a:t>	</a:t>
            </a:r>
            <a:r>
              <a:rPr lang="id-ID" sz="3200" dirty="0"/>
              <a:t>kecerahan (brightness). </a:t>
            </a:r>
            <a:endParaRPr lang="en-US" sz="3200" dirty="0"/>
          </a:p>
          <a:p>
            <a:pPr marL="0" indent="0" fontAlgn="base">
              <a:buNone/>
            </a:pPr>
            <a:r>
              <a:rPr lang="id-ID" sz="3200" dirty="0">
                <a:solidFill>
                  <a:srgbClr val="FF0000"/>
                </a:solidFill>
              </a:rPr>
              <a:t>Radiance (penyinaran) </a:t>
            </a:r>
            <a:r>
              <a:rPr lang="id-ID" sz="3200" dirty="0"/>
              <a:t>adalah jumlah total energi yang </a:t>
            </a:r>
            <a:r>
              <a:rPr lang="en-US" sz="3200" dirty="0"/>
              <a:t>	</a:t>
            </a:r>
            <a:r>
              <a:rPr lang="id-ID" sz="3200" dirty="0"/>
              <a:t>berasal dari sumber cahaya dan diukur dalam watts </a:t>
            </a:r>
            <a:r>
              <a:rPr lang="en-US" sz="3200" dirty="0"/>
              <a:t>	</a:t>
            </a:r>
            <a:r>
              <a:rPr lang="id-ID" sz="3200" dirty="0"/>
              <a:t>(W). Luminance diukur dalam lumens(lm).</a:t>
            </a:r>
          </a:p>
        </p:txBody>
      </p:sp>
    </p:spTree>
    <p:extLst>
      <p:ext uri="{BB962C8B-B14F-4D97-AF65-F5344CB8AC3E}">
        <p14:creationId xmlns:p14="http://schemas.microsoft.com/office/powerpoint/2010/main" val="2325849732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SISTEM KOORDINAT WARNA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Autofit/>
          </a:bodyPr>
          <a:lstStyle/>
          <a:p>
            <a:pPr marL="0" indent="0" fontAlgn="base">
              <a:buNone/>
            </a:pPr>
            <a:r>
              <a:rPr lang="id-ID" sz="3200" dirty="0">
                <a:solidFill>
                  <a:srgbClr val="FF0000"/>
                </a:solidFill>
              </a:rPr>
              <a:t>Cone(kerucut) </a:t>
            </a:r>
            <a:r>
              <a:rPr lang="id-ID" sz="3200" dirty="0"/>
              <a:t>adalah sensor pada mata yang bertanggung </a:t>
            </a:r>
            <a:r>
              <a:rPr lang="en-US" sz="3200" dirty="0"/>
              <a:t>	</a:t>
            </a:r>
            <a:r>
              <a:rPr lang="id-ID" sz="3200" dirty="0"/>
              <a:t>jawab untuk tampilan warna. </a:t>
            </a:r>
          </a:p>
        </p:txBody>
      </p:sp>
    </p:spTree>
    <p:extLst>
      <p:ext uri="{BB962C8B-B14F-4D97-AF65-F5344CB8AC3E}">
        <p14:creationId xmlns:p14="http://schemas.microsoft.com/office/powerpoint/2010/main" val="284198842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SISTEM KOORDINAT WARNA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Autofit/>
          </a:bodyPr>
          <a:lstStyle/>
          <a:p>
            <a:pPr marL="0" indent="0" fontAlgn="base">
              <a:buNone/>
            </a:pPr>
            <a:r>
              <a:rPr lang="id-ID" sz="3200" dirty="0"/>
              <a:t>Penelitian menjelaskan 6-7 milyar kerucut pada mata manusia dapat dibagi menjadi </a:t>
            </a:r>
            <a:r>
              <a:rPr lang="id-ID" sz="3200" dirty="0">
                <a:solidFill>
                  <a:srgbClr val="FF0000"/>
                </a:solidFill>
              </a:rPr>
              <a:t>3 prinsip kategori penyensoran secara kasar yaitu merah, hijau, dan </a:t>
            </a:r>
            <a:r>
              <a:rPr lang="en-US" sz="3200" dirty="0">
                <a:solidFill>
                  <a:srgbClr val="FF0000"/>
                </a:solidFill>
              </a:rPr>
              <a:t>	</a:t>
            </a:r>
            <a:r>
              <a:rPr lang="id-ID" sz="3200" dirty="0">
                <a:solidFill>
                  <a:srgbClr val="FF0000"/>
                </a:solidFill>
              </a:rPr>
              <a:t>biru. </a:t>
            </a:r>
            <a:endParaRPr lang="en-US" sz="3200" dirty="0">
              <a:solidFill>
                <a:srgbClr val="FF0000"/>
              </a:solidFill>
            </a:endParaRPr>
          </a:p>
          <a:p>
            <a:pPr marL="0" indent="0" fontAlgn="base">
              <a:buNone/>
            </a:pPr>
            <a:r>
              <a:rPr lang="en-US" sz="3200" dirty="0"/>
              <a:t>	</a:t>
            </a:r>
            <a:r>
              <a:rPr lang="id-ID" sz="3200" dirty="0"/>
              <a:t>65% pada cone sensitive pada warna merah, </a:t>
            </a:r>
            <a:endParaRPr lang="en-US" sz="3200" dirty="0"/>
          </a:p>
          <a:p>
            <a:pPr marL="0" indent="0" fontAlgn="base">
              <a:buNone/>
            </a:pPr>
            <a:r>
              <a:rPr lang="en-US" sz="3200" dirty="0"/>
              <a:t>	</a:t>
            </a:r>
            <a:r>
              <a:rPr lang="id-ID" sz="3200" dirty="0"/>
              <a:t>33% pada cahaya hijau, dan </a:t>
            </a:r>
            <a:endParaRPr lang="en-US" sz="3200" dirty="0"/>
          </a:p>
          <a:p>
            <a:pPr marL="0" indent="0" fontAlgn="base">
              <a:buNone/>
            </a:pPr>
            <a:r>
              <a:rPr lang="en-US" sz="3200" dirty="0"/>
              <a:t>	</a:t>
            </a:r>
            <a:r>
              <a:rPr lang="id-ID" sz="3200" dirty="0"/>
              <a:t>2% pada cahaya biru ( tetapi cone biru adalah yang </a:t>
            </a:r>
            <a:r>
              <a:rPr lang="en-US" sz="3200" dirty="0"/>
              <a:t>		</a:t>
            </a:r>
            <a:r>
              <a:rPr lang="id-ID" sz="3200" dirty="0"/>
              <a:t>paling sensitive). </a:t>
            </a:r>
          </a:p>
        </p:txBody>
      </p:sp>
    </p:spTree>
    <p:extLst>
      <p:ext uri="{BB962C8B-B14F-4D97-AF65-F5344CB8AC3E}">
        <p14:creationId xmlns:p14="http://schemas.microsoft.com/office/powerpoint/2010/main" val="171658336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SISTEM KOORDINAT WARNA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Autofit/>
          </a:bodyPr>
          <a:lstStyle/>
          <a:p>
            <a:pPr marL="0" indent="0" fontAlgn="base">
              <a:buNone/>
            </a:pPr>
            <a:r>
              <a:rPr lang="id-ID" sz="3200" dirty="0"/>
              <a:t>Pada karakteristik mata manusia warna terlihat seperti </a:t>
            </a:r>
            <a:r>
              <a:rPr lang="en-US" sz="3200" dirty="0"/>
              <a:t>	</a:t>
            </a:r>
            <a:r>
              <a:rPr lang="id-ID" sz="3200" dirty="0"/>
              <a:t>kombinasi warna variable yang disebut warna primer, </a:t>
            </a:r>
            <a:r>
              <a:rPr lang="en-US" sz="3200" dirty="0"/>
              <a:t>	</a:t>
            </a:r>
            <a:r>
              <a:rPr lang="id-ID" sz="3200" dirty="0">
                <a:solidFill>
                  <a:srgbClr val="FF0000"/>
                </a:solidFill>
              </a:rPr>
              <a:t>red(R), green(G), blue(B).</a:t>
            </a:r>
          </a:p>
        </p:txBody>
      </p:sp>
    </p:spTree>
    <p:extLst>
      <p:ext uri="{BB962C8B-B14F-4D97-AF65-F5344CB8AC3E}">
        <p14:creationId xmlns:p14="http://schemas.microsoft.com/office/powerpoint/2010/main" val="159698724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SISTEM KOORDINAT WARNA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Autofit/>
          </a:bodyPr>
          <a:lstStyle/>
          <a:p>
            <a:pPr marL="0" indent="0" fontAlgn="base">
              <a:buNone/>
            </a:pPr>
            <a:r>
              <a:rPr lang="id-ID" sz="3200" dirty="0"/>
              <a:t>Warna primer dapat digunakan untuk menghasilkan untuk menghasilkan warna sekunder : </a:t>
            </a:r>
            <a:endParaRPr lang="en-US" sz="3200" dirty="0"/>
          </a:p>
          <a:p>
            <a:pPr marL="0" indent="0" fontAlgn="base">
              <a:buNone/>
            </a:pPr>
            <a:r>
              <a:rPr lang="en-US" sz="3200" dirty="0"/>
              <a:t>	</a:t>
            </a:r>
            <a:r>
              <a:rPr lang="id-ID" sz="3200" dirty="0"/>
              <a:t>Magenta (red+blue) </a:t>
            </a:r>
            <a:endParaRPr lang="en-US" sz="3200" dirty="0"/>
          </a:p>
          <a:p>
            <a:pPr marL="0" indent="0" fontAlgn="base">
              <a:buNone/>
            </a:pPr>
            <a:r>
              <a:rPr lang="en-US" sz="3200" dirty="0"/>
              <a:t>	</a:t>
            </a:r>
            <a:r>
              <a:rPr lang="id-ID" sz="3200" dirty="0"/>
              <a:t>Cyan (green+blue)</a:t>
            </a:r>
            <a:endParaRPr lang="en-US" sz="3200" dirty="0"/>
          </a:p>
          <a:p>
            <a:pPr marL="0" indent="0" fontAlgn="base">
              <a:buNone/>
            </a:pPr>
            <a:r>
              <a:rPr lang="en-US" sz="3200" dirty="0"/>
              <a:t>	</a:t>
            </a:r>
            <a:r>
              <a:rPr lang="id-ID" sz="3200" dirty="0"/>
              <a:t>Yellow</a:t>
            </a:r>
            <a:r>
              <a:rPr lang="en-US" sz="3200" dirty="0"/>
              <a:t> </a:t>
            </a:r>
            <a:r>
              <a:rPr lang="id-ID" sz="3200" dirty="0"/>
              <a:t>(re</a:t>
            </a:r>
            <a:r>
              <a:rPr lang="en-US" sz="3200" dirty="0"/>
              <a:t>d</a:t>
            </a:r>
            <a:r>
              <a:rPr lang="id-ID" sz="3200" dirty="0"/>
              <a:t>+green)</a:t>
            </a:r>
            <a:endParaRPr lang="en-US" sz="3200" dirty="0"/>
          </a:p>
          <a:p>
            <a:pPr marL="0" indent="0" fontAlgn="base">
              <a:buNone/>
            </a:pPr>
            <a:r>
              <a:rPr lang="id-ID" sz="3200" dirty="0"/>
              <a:t>Mencampur 3 warna primer atau sekunder dengan warna </a:t>
            </a:r>
            <a:r>
              <a:rPr lang="en-US" sz="3200" dirty="0"/>
              <a:t>	</a:t>
            </a:r>
            <a:r>
              <a:rPr lang="id-ID" sz="3200" dirty="0"/>
              <a:t>lawannya akan menghasilkan warna putih.</a:t>
            </a:r>
          </a:p>
        </p:txBody>
      </p:sp>
    </p:spTree>
    <p:extLst>
      <p:ext uri="{BB962C8B-B14F-4D97-AF65-F5344CB8AC3E}">
        <p14:creationId xmlns:p14="http://schemas.microsoft.com/office/powerpoint/2010/main" val="2234140046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SISTEM KOORDINAT WARNA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Autofit/>
          </a:bodyPr>
          <a:lstStyle/>
          <a:p>
            <a:pPr marL="0" indent="0" fontAlgn="base">
              <a:buNone/>
            </a:pPr>
            <a:r>
              <a:rPr lang="id-ID" sz="3200" dirty="0"/>
              <a:t>Perbedaan antara warna primer dari cahaya dan warna </a:t>
            </a:r>
            <a:r>
              <a:rPr lang="en-US" sz="3200" dirty="0"/>
              <a:t>	</a:t>
            </a:r>
            <a:r>
              <a:rPr lang="id-ID" sz="3200" dirty="0"/>
              <a:t>primer dari pigments atau colorants adalah penting. </a:t>
            </a:r>
            <a:endParaRPr lang="en-US" sz="3200" dirty="0"/>
          </a:p>
          <a:p>
            <a:pPr marL="0" indent="0" fontAlgn="base">
              <a:buNone/>
            </a:pPr>
            <a:r>
              <a:rPr lang="id-ID" sz="3200" dirty="0"/>
              <a:t>Warna primer didefinisikan sebagai sebuah substract atau </a:t>
            </a:r>
            <a:r>
              <a:rPr lang="en-US" sz="3200" dirty="0"/>
              <a:t>	</a:t>
            </a:r>
            <a:r>
              <a:rPr lang="id-ID" sz="3200" dirty="0"/>
              <a:t>absorb dari warna primer dari cahaya dan </a:t>
            </a:r>
            <a:r>
              <a:rPr lang="en-US" sz="3200" dirty="0"/>
              <a:t>	</a:t>
            </a:r>
            <a:r>
              <a:rPr lang="id-ID" sz="3200" dirty="0"/>
              <a:t>mereflesikan atau mentransmisikan 2 lainnya. </a:t>
            </a:r>
            <a:endParaRPr lang="en-US" sz="3200" dirty="0"/>
          </a:p>
          <a:p>
            <a:pPr marL="0" indent="0" fontAlgn="base">
              <a:buNone/>
            </a:pPr>
            <a:r>
              <a:rPr lang="id-ID" sz="3200" dirty="0"/>
              <a:t>Sedangkan </a:t>
            </a:r>
            <a:r>
              <a:rPr lang="id-ID" sz="3200" dirty="0">
                <a:solidFill>
                  <a:srgbClr val="FF0000"/>
                </a:solidFill>
              </a:rPr>
              <a:t>warna primer dari pigments </a:t>
            </a:r>
            <a:r>
              <a:rPr lang="id-ID" sz="3200" dirty="0"/>
              <a:t>adalah magenta, </a:t>
            </a:r>
            <a:r>
              <a:rPr lang="en-US" sz="3200" dirty="0"/>
              <a:t>	</a:t>
            </a:r>
            <a:r>
              <a:rPr lang="id-ID" sz="3200" dirty="0"/>
              <a:t>cyan, dan yellow. </a:t>
            </a:r>
            <a:endParaRPr lang="en-US" sz="3200" dirty="0"/>
          </a:p>
          <a:p>
            <a:pPr marL="0" indent="0" fontAlgn="base">
              <a:buNone/>
            </a:pPr>
            <a:r>
              <a:rPr lang="id-ID" sz="3200" dirty="0">
                <a:solidFill>
                  <a:srgbClr val="FF0000"/>
                </a:solidFill>
              </a:rPr>
              <a:t>Warna sekunder </a:t>
            </a:r>
            <a:r>
              <a:rPr lang="id-ID" sz="3200" dirty="0"/>
              <a:t>adalah merah, hijau, dan biru.</a:t>
            </a:r>
          </a:p>
        </p:txBody>
      </p:sp>
    </p:spTree>
    <p:extLst>
      <p:ext uri="{BB962C8B-B14F-4D97-AF65-F5344CB8AC3E}">
        <p14:creationId xmlns:p14="http://schemas.microsoft.com/office/powerpoint/2010/main" val="30710821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SISTEM KOORDINAT WARNA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Autofit/>
          </a:bodyPr>
          <a:lstStyle/>
          <a:p>
            <a:pPr marL="0" indent="0" fontAlgn="base">
              <a:buNone/>
            </a:pPr>
            <a:r>
              <a:rPr lang="id-ID" sz="3200" dirty="0"/>
              <a:t>Karakteristik umumnya digunakan untuk membedakan satu </a:t>
            </a:r>
            <a:r>
              <a:rPr lang="en-US" sz="3200" dirty="0"/>
              <a:t>	</a:t>
            </a:r>
            <a:r>
              <a:rPr lang="id-ID" sz="3200" dirty="0"/>
              <a:t>warna dengan warna lainnya adalah brightness, hue, </a:t>
            </a:r>
            <a:r>
              <a:rPr lang="en-US" sz="3200" dirty="0"/>
              <a:t>	</a:t>
            </a:r>
            <a:r>
              <a:rPr lang="id-ID" sz="3200" dirty="0"/>
              <a:t>dan saturation. </a:t>
            </a:r>
            <a:endParaRPr lang="en-US" sz="3200" dirty="0"/>
          </a:p>
          <a:p>
            <a:pPr marL="0" indent="0" fontAlgn="base">
              <a:buNone/>
            </a:pPr>
            <a:r>
              <a:rPr lang="id-ID" sz="3200" dirty="0"/>
              <a:t>Brightness merupakan kandungan intensitas chromatic, hue </a:t>
            </a:r>
            <a:r>
              <a:rPr lang="en-US" sz="3200" dirty="0"/>
              <a:t>	</a:t>
            </a:r>
            <a:r>
              <a:rPr lang="id-ID" sz="3200" dirty="0"/>
              <a:t>adalah atribut yang diasosiasikan dengan dominant </a:t>
            </a:r>
            <a:r>
              <a:rPr lang="en-US" sz="3200" dirty="0"/>
              <a:t>	</a:t>
            </a:r>
            <a:r>
              <a:rPr lang="id-ID" sz="3200" dirty="0"/>
              <a:t>wavelength. </a:t>
            </a:r>
          </a:p>
        </p:txBody>
      </p:sp>
    </p:spTree>
    <p:extLst>
      <p:ext uri="{BB962C8B-B14F-4D97-AF65-F5344CB8AC3E}">
        <p14:creationId xmlns:p14="http://schemas.microsoft.com/office/powerpoint/2010/main" val="218940243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SISTEM KOORDINAT WARNA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Autofit/>
          </a:bodyPr>
          <a:lstStyle/>
          <a:p>
            <a:pPr marL="0" indent="0" fontAlgn="base">
              <a:buNone/>
            </a:pPr>
            <a:r>
              <a:rPr lang="id-ID" sz="3200" dirty="0"/>
              <a:t>Hue dan saturation yang digabung disebut </a:t>
            </a:r>
            <a:r>
              <a:rPr lang="id-ID" sz="3200" dirty="0">
                <a:solidFill>
                  <a:srgbClr val="FF0000"/>
                </a:solidFill>
              </a:rPr>
              <a:t>chromaticity</a:t>
            </a:r>
            <a:r>
              <a:rPr lang="id-ID" sz="3200" dirty="0"/>
              <a:t>. Jumlah merah(R), green(G), dan blue(B) yang dibutuhkan </a:t>
            </a:r>
            <a:r>
              <a:rPr lang="en-US" sz="3200" dirty="0"/>
              <a:t>	</a:t>
            </a:r>
            <a:r>
              <a:rPr lang="id-ID" sz="3200" dirty="0"/>
              <a:t>untuk menentukan warna disebut </a:t>
            </a:r>
            <a:r>
              <a:rPr lang="id-ID" sz="3200" dirty="0">
                <a:solidFill>
                  <a:srgbClr val="FF0000"/>
                </a:solidFill>
              </a:rPr>
              <a:t>tristimulus value</a:t>
            </a:r>
            <a:r>
              <a:rPr lang="id-ID" sz="3200" dirty="0"/>
              <a:t>, </a:t>
            </a:r>
            <a:r>
              <a:rPr lang="en-US" sz="3200" dirty="0"/>
              <a:t>	</a:t>
            </a:r>
            <a:r>
              <a:rPr lang="id-ID" sz="3200" dirty="0"/>
              <a:t>yang dinotasikan X, Y, Z.</a:t>
            </a:r>
          </a:p>
        </p:txBody>
      </p:sp>
    </p:spTree>
    <p:extLst>
      <p:ext uri="{BB962C8B-B14F-4D97-AF65-F5344CB8AC3E}">
        <p14:creationId xmlns:p14="http://schemas.microsoft.com/office/powerpoint/2010/main" val="41930622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SISTEM KOORDINAT WARNA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Autofit/>
          </a:bodyPr>
          <a:lstStyle/>
          <a:p>
            <a:pPr marL="0" indent="0" fontAlgn="base">
              <a:buNone/>
            </a:pPr>
            <a:r>
              <a:rPr lang="id-ID" sz="3200" dirty="0"/>
              <a:t>Sebuah citra adalah kumpulan piksel-piksel yang disusun </a:t>
            </a:r>
            <a:r>
              <a:rPr lang="en-US" sz="3200" dirty="0"/>
              <a:t>	</a:t>
            </a:r>
            <a:r>
              <a:rPr lang="id-ID" sz="3200" dirty="0"/>
              <a:t>dalam bidang dua dimensi. </a:t>
            </a:r>
            <a:endParaRPr lang="en-US" sz="3200" dirty="0"/>
          </a:p>
          <a:p>
            <a:pPr marL="0" indent="0" fontAlgn="base">
              <a:buNone/>
            </a:pPr>
            <a:r>
              <a:rPr lang="id-ID" sz="3200" dirty="0"/>
              <a:t>Indeks baris dan kolom (x,y) dalam sebuah piksel </a:t>
            </a:r>
            <a:r>
              <a:rPr lang="en-US" sz="3200" dirty="0"/>
              <a:t>	</a:t>
            </a:r>
            <a:r>
              <a:rPr lang="id-ID" sz="3200" dirty="0"/>
              <a:t>dinyatakan dengan bilangan bulat. </a:t>
            </a:r>
            <a:endParaRPr lang="en-US" sz="3200" dirty="0"/>
          </a:p>
          <a:p>
            <a:pPr marL="0" indent="0" fontAlgn="base">
              <a:buNone/>
            </a:pPr>
            <a:r>
              <a:rPr lang="id-ID" sz="3200" dirty="0"/>
              <a:t>Piksel (0,0) terletak pada sudut kiri atas pada citra, indeks </a:t>
            </a:r>
            <a:r>
              <a:rPr lang="en-US" sz="3200" dirty="0"/>
              <a:t>	</a:t>
            </a:r>
            <a:r>
              <a:rPr lang="id-ID" sz="3200" dirty="0"/>
              <a:t>x bergerak ke kanan dan indeks y bergerak ke </a:t>
            </a:r>
            <a:r>
              <a:rPr lang="en-US" sz="3200" dirty="0"/>
              <a:t>	</a:t>
            </a:r>
            <a:r>
              <a:rPr lang="id-ID" sz="3200" dirty="0"/>
              <a:t>bawah.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92652160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C7B8-1B38-4D3D-8671-4615B699E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8922"/>
            <a:ext cx="9905998" cy="1478570"/>
          </a:xfrm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SISTEM KOORDINAT WARNA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1BFC40-10E7-41F5-97F3-E3D4BCE0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1441101"/>
            <a:ext cx="9905999" cy="5065716"/>
          </a:xfrm>
        </p:spPr>
        <p:txBody>
          <a:bodyPr>
            <a:noAutofit/>
          </a:bodyPr>
          <a:lstStyle/>
          <a:p>
            <a:pPr marL="0" indent="0" fontAlgn="base">
              <a:buNone/>
            </a:pPr>
            <a:r>
              <a:rPr lang="id-ID" sz="3200" dirty="0"/>
              <a:t>Sistem koordinat pada citra ini berkebalikan dengan sistem </a:t>
            </a:r>
            <a:r>
              <a:rPr lang="en-US" sz="3200" dirty="0"/>
              <a:t>	</a:t>
            </a:r>
            <a:r>
              <a:rPr lang="id-ID" sz="3200" dirty="0"/>
              <a:t>koordinat grafik matematika/kartesian.</a:t>
            </a:r>
            <a:endParaRPr lang="en-US" sz="3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580728-DF3F-4D73-A104-875B7C7868C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826" t="24722" r="33913" b="25979"/>
          <a:stretch/>
        </p:blipFill>
        <p:spPr>
          <a:xfrm>
            <a:off x="2258970" y="2747393"/>
            <a:ext cx="5427292" cy="3931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9059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Circuit</Template>
  <TotalTime>264</TotalTime>
  <Words>907</Words>
  <Application>Microsoft Office PowerPoint</Application>
  <PresentationFormat>Widescreen</PresentationFormat>
  <Paragraphs>245</Paragraphs>
  <Slides>64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64</vt:i4>
      </vt:variant>
    </vt:vector>
  </HeadingPairs>
  <TitlesOfParts>
    <vt:vector size="69" baseType="lpstr">
      <vt:lpstr>Arial</vt:lpstr>
      <vt:lpstr>Cambria Math</vt:lpstr>
      <vt:lpstr>Trebuchet MS</vt:lpstr>
      <vt:lpstr>Tw Cen MT</vt:lpstr>
      <vt:lpstr>Circuit</vt:lpstr>
      <vt:lpstr>DASAR Pengolahan citra</vt:lpstr>
      <vt:lpstr>PEMBENTUKAN CITRA DIGITAL</vt:lpstr>
      <vt:lpstr>PEMBENTUKAN CITRA DIGITAL</vt:lpstr>
      <vt:lpstr>MODEL CITRA</vt:lpstr>
      <vt:lpstr>MODEL CITRA</vt:lpstr>
      <vt:lpstr>MODEL CITRA</vt:lpstr>
      <vt:lpstr>MODEL CITRA</vt:lpstr>
      <vt:lpstr>MODEL CITRA</vt:lpstr>
      <vt:lpstr>MODEL CITRA</vt:lpstr>
      <vt:lpstr>MODEL CITRA</vt:lpstr>
      <vt:lpstr>MODEL CITRA</vt:lpstr>
      <vt:lpstr>MODEL CITRA</vt:lpstr>
      <vt:lpstr>MODEL CITRA</vt:lpstr>
      <vt:lpstr>MODEL CITRA</vt:lpstr>
      <vt:lpstr>MODEL CITRA</vt:lpstr>
      <vt:lpstr>MODEL CITRA</vt:lpstr>
      <vt:lpstr>MODEL CITRA</vt:lpstr>
      <vt:lpstr>MODEL CITRA</vt:lpstr>
      <vt:lpstr>Resolusi</vt:lpstr>
      <vt:lpstr>Kuantisasi</vt:lpstr>
      <vt:lpstr>Kuantisasi</vt:lpstr>
      <vt:lpstr>Kuantisasi</vt:lpstr>
      <vt:lpstr>CONTOH Kuantisasi</vt:lpstr>
      <vt:lpstr>Contoh sampling dan Kuantisasi</vt:lpstr>
      <vt:lpstr>Kuantisasi</vt:lpstr>
      <vt:lpstr>Kuantisasi</vt:lpstr>
      <vt:lpstr>Elemen Dasar Citra Digital </vt:lpstr>
      <vt:lpstr>Elemen Dasar Citra Digital </vt:lpstr>
      <vt:lpstr>Elemen Dasar Citra Digital </vt:lpstr>
      <vt:lpstr>Elemen Dasar Citra Digital </vt:lpstr>
      <vt:lpstr>Elemen Dasar Citra Digital </vt:lpstr>
      <vt:lpstr>Elemen Sistem Pemrosesan Citra Digital</vt:lpstr>
      <vt:lpstr>Elemen Sistem Pemrosesan Citra Digital</vt:lpstr>
      <vt:lpstr>Elemen Sistem Pemrosesan Citra Digital</vt:lpstr>
      <vt:lpstr>Elemen Sistem Pemrosesan Citra Digital</vt:lpstr>
      <vt:lpstr>Perolehan Citra Digital</vt:lpstr>
      <vt:lpstr>Perolehan Citra Digital</vt:lpstr>
      <vt:lpstr>Jenis-jenis citra</vt:lpstr>
      <vt:lpstr>CITRA FOTO</vt:lpstr>
      <vt:lpstr>CITRA FOTO berdasarkan spectrum elektromagenetik yang digunakan</vt:lpstr>
      <vt:lpstr>CITRA FOTO berdasarkan spectrum elektromagenetik yang digunakan</vt:lpstr>
      <vt:lpstr>CITRA FOTO berdasarkan spectrum elektromagenetik yang digunakan</vt:lpstr>
      <vt:lpstr>Citra foto berdasarkan warna</vt:lpstr>
      <vt:lpstr>Citra foto berdasarkan sumbu kamera</vt:lpstr>
      <vt:lpstr>Citra foto berdasarkan sumbu kamera</vt:lpstr>
      <vt:lpstr>Citra foto berdasarkan sumbu kamera</vt:lpstr>
      <vt:lpstr>Citra foto berdasarkan jumlah kamera</vt:lpstr>
      <vt:lpstr>Citra foto berdasarkan jumlah kamera</vt:lpstr>
      <vt:lpstr>Citra Non Foto</vt:lpstr>
      <vt:lpstr>Citra Non Foto</vt:lpstr>
      <vt:lpstr>Citra Non Foto</vt:lpstr>
      <vt:lpstr>Citra Non Foto</vt:lpstr>
      <vt:lpstr>Citra Non Foto</vt:lpstr>
      <vt:lpstr>SISTEM KOORDINAT WARNA</vt:lpstr>
      <vt:lpstr>SISTEM KOORDINAT WARNA</vt:lpstr>
      <vt:lpstr>SISTEM KOORDINAT WARNA</vt:lpstr>
      <vt:lpstr>SISTEM KOORDINAT WARNA</vt:lpstr>
      <vt:lpstr>SISTEM KOORDINAT WARNA</vt:lpstr>
      <vt:lpstr>SISTEM KOORDINAT WARNA</vt:lpstr>
      <vt:lpstr>SISTEM KOORDINAT WARNA</vt:lpstr>
      <vt:lpstr>SISTEM KOORDINAT WARNA</vt:lpstr>
      <vt:lpstr>SISTEM KOORDINAT WARNA</vt:lpstr>
      <vt:lpstr>SISTEM KOORDINAT WARNA</vt:lpstr>
      <vt:lpstr>SISTEM KOORDINAT WARNA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Pengolahan citra digital</dc:title>
  <dc:creator>ning</dc:creator>
  <cp:lastModifiedBy>ning</cp:lastModifiedBy>
  <cp:revision>26</cp:revision>
  <dcterms:created xsi:type="dcterms:W3CDTF">2018-02-23T04:13:42Z</dcterms:created>
  <dcterms:modified xsi:type="dcterms:W3CDTF">2018-03-28T12:02:23Z</dcterms:modified>
</cp:coreProperties>
</file>