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8A63FA-6408-4E77-A2F0-0A56C77007BC}" type="datetimeFigureOut">
              <a:rPr lang="id-ID" smtClean="0"/>
              <a:t>13/05/2019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2783A8-C8C7-43BF-8924-A65C9AE0110B}" type="slidenum">
              <a:rPr lang="id-ID" smtClean="0"/>
              <a:t>‹#›</a:t>
            </a:fld>
            <a:endParaRPr lang="id-ID"/>
          </a:p>
        </p:txBody>
      </p:sp>
    </p:spTree>
    <p:extLst>
      <p:ext uri="{BB962C8B-B14F-4D97-AF65-F5344CB8AC3E}">
        <p14:creationId xmlns:p14="http://schemas.microsoft.com/office/powerpoint/2010/main" val="1160301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A22783A8-C8C7-43BF-8924-A65C9AE0110B}" type="slidenum">
              <a:rPr lang="id-ID" smtClean="0"/>
              <a:t>5</a:t>
            </a:fld>
            <a:endParaRPr lang="id-ID"/>
          </a:p>
        </p:txBody>
      </p:sp>
    </p:spTree>
    <p:extLst>
      <p:ext uri="{BB962C8B-B14F-4D97-AF65-F5344CB8AC3E}">
        <p14:creationId xmlns:p14="http://schemas.microsoft.com/office/powerpoint/2010/main" val="40723896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A22783A8-C8C7-43BF-8924-A65C9AE0110B}" type="slidenum">
              <a:rPr lang="id-ID" smtClean="0"/>
              <a:t>7</a:t>
            </a:fld>
            <a:endParaRPr lang="id-ID"/>
          </a:p>
        </p:txBody>
      </p:sp>
    </p:spTree>
    <p:extLst>
      <p:ext uri="{BB962C8B-B14F-4D97-AF65-F5344CB8AC3E}">
        <p14:creationId xmlns:p14="http://schemas.microsoft.com/office/powerpoint/2010/main" val="40023511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A22783A8-C8C7-43BF-8924-A65C9AE0110B}" type="slidenum">
              <a:rPr lang="id-ID" smtClean="0"/>
              <a:t>15</a:t>
            </a:fld>
            <a:endParaRPr lang="id-ID"/>
          </a:p>
        </p:txBody>
      </p:sp>
    </p:spTree>
    <p:extLst>
      <p:ext uri="{BB962C8B-B14F-4D97-AF65-F5344CB8AC3E}">
        <p14:creationId xmlns:p14="http://schemas.microsoft.com/office/powerpoint/2010/main" val="971056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A22783A8-C8C7-43BF-8924-A65C9AE0110B}" type="slidenum">
              <a:rPr lang="id-ID" smtClean="0"/>
              <a:t>18</a:t>
            </a:fld>
            <a:endParaRPr lang="id-ID"/>
          </a:p>
        </p:txBody>
      </p:sp>
    </p:spTree>
    <p:extLst>
      <p:ext uri="{BB962C8B-B14F-4D97-AF65-F5344CB8AC3E}">
        <p14:creationId xmlns:p14="http://schemas.microsoft.com/office/powerpoint/2010/main" val="1507702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20" name="Footer Placeholder 19"/>
          <p:cNvSpPr>
            <a:spLocks noGrp="1"/>
          </p:cNvSpPr>
          <p:nvPr>
            <p:ph type="ftr" sz="quarter" idx="11"/>
          </p:nvPr>
        </p:nvSpPr>
        <p:spPr/>
        <p:txBody>
          <a:bodyPr/>
          <a:lstStyle>
            <a:extLst/>
          </a:lstStyle>
          <a:p>
            <a:endParaRPr lang="id-ID"/>
          </a:p>
        </p:txBody>
      </p:sp>
      <p:sp>
        <p:nvSpPr>
          <p:cNvPr id="10" name="Slide Number Placeholder 9"/>
          <p:cNvSpPr>
            <a:spLocks noGrp="1"/>
          </p:cNvSpPr>
          <p:nvPr>
            <p:ph type="sldNum" sz="quarter" idx="12"/>
          </p:nvPr>
        </p:nvSpPr>
        <p:spPr/>
        <p:txBody>
          <a:bodyPr/>
          <a:lstStyle>
            <a:extLst/>
          </a:lstStyle>
          <a:p>
            <a:fld id="{D42C9626-155E-4DA2-B329-E2DBF7837FBC}" type="slidenum">
              <a:rPr lang="id-ID" smtClean="0"/>
              <a:t>‹#›</a:t>
            </a:fld>
            <a:endParaRPr lang="id-ID"/>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D42C9626-155E-4DA2-B329-E2DBF7837FBC}" type="slidenum">
              <a:rPr lang="id-ID" smtClean="0"/>
              <a:t>‹#›</a:t>
            </a:fld>
            <a:endParaRPr lang="id-ID"/>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8" name="Footer Placeholder 7"/>
          <p:cNvSpPr>
            <a:spLocks noGrp="1"/>
          </p:cNvSpPr>
          <p:nvPr>
            <p:ph type="ftr" sz="quarter" idx="11"/>
          </p:nvPr>
        </p:nvSpPr>
        <p:spPr/>
        <p:txBody>
          <a:bodyPr/>
          <a:lstStyle>
            <a:extLst/>
          </a:lstStyle>
          <a:p>
            <a:endParaRPr lang="id-ID"/>
          </a:p>
        </p:txBody>
      </p:sp>
      <p:sp>
        <p:nvSpPr>
          <p:cNvPr id="9" name="Slide Number Placeholder 8"/>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4" name="Footer Placeholder 3"/>
          <p:cNvSpPr>
            <a:spLocks noGrp="1"/>
          </p:cNvSpPr>
          <p:nvPr>
            <p:ph type="ftr" sz="quarter" idx="11"/>
          </p:nvPr>
        </p:nvSpPr>
        <p:spPr/>
        <p:txBody>
          <a:bodyPr/>
          <a:lstStyle>
            <a:extLst/>
          </a:lstStyle>
          <a:p>
            <a:endParaRPr lang="id-ID"/>
          </a:p>
        </p:txBody>
      </p:sp>
      <p:sp>
        <p:nvSpPr>
          <p:cNvPr id="5" name="Slide Number Placeholder 4"/>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3" name="Footer Placeholder 2"/>
          <p:cNvSpPr>
            <a:spLocks noGrp="1"/>
          </p:cNvSpPr>
          <p:nvPr>
            <p:ph type="ftr" sz="quarter" idx="11"/>
          </p:nvPr>
        </p:nvSpPr>
        <p:spPr/>
        <p:txBody>
          <a:bodyPr/>
          <a:lstStyle>
            <a:extLst/>
          </a:lstStyle>
          <a:p>
            <a:endParaRPr lang="id-ID"/>
          </a:p>
        </p:txBody>
      </p:sp>
      <p:sp>
        <p:nvSpPr>
          <p:cNvPr id="4" name="Slide Number Placeholder 3"/>
          <p:cNvSpPr>
            <a:spLocks noGrp="1"/>
          </p:cNvSpPr>
          <p:nvPr>
            <p:ph type="sldNum" sz="quarter" idx="12"/>
          </p:nvPr>
        </p:nvSpPr>
        <p:spPr/>
        <p:txBody>
          <a:bodyPr/>
          <a:lstStyle>
            <a:extLst/>
          </a:lstStyle>
          <a:p>
            <a:fld id="{D42C9626-155E-4DA2-B329-E2DBF7837FBC}" type="slidenum">
              <a:rPr lang="id-ID" smtClean="0"/>
              <a:t>‹#›</a:t>
            </a:fld>
            <a:endParaRPr lang="id-ID"/>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6" name="Footer Placeholder 5"/>
          <p:cNvSpPr>
            <a:spLocks noGrp="1"/>
          </p:cNvSpPr>
          <p:nvPr>
            <p:ph type="ftr" sz="quarter" idx="11"/>
          </p:nvPr>
        </p:nvSpPr>
        <p:spPr/>
        <p:txBody>
          <a:bodyPr/>
          <a:lstStyle>
            <a:extLst/>
          </a:lstStyle>
          <a:p>
            <a:endParaRPr lang="id-ID"/>
          </a:p>
        </p:txBody>
      </p:sp>
      <p:sp>
        <p:nvSpPr>
          <p:cNvPr id="7" name="Slide Number Placeholder 6"/>
          <p:cNvSpPr>
            <a:spLocks noGrp="1"/>
          </p:cNvSpPr>
          <p:nvPr>
            <p:ph type="sldNum" sz="quarter" idx="12"/>
          </p:nvPr>
        </p:nvSpPr>
        <p:spPr/>
        <p:txBody>
          <a:bodyPr/>
          <a:lstStyle>
            <a:extLst/>
          </a:lstStyle>
          <a:p>
            <a:fld id="{D42C9626-155E-4DA2-B329-E2DBF7837FBC}" type="slidenum">
              <a:rPr lang="id-ID" smtClean="0"/>
              <a:t>‹#›</a:t>
            </a:fld>
            <a:endParaRPr lang="id-ID"/>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7CB8C41-E5C7-4498-A811-E352B015CCAD}" type="datetimeFigureOut">
              <a:rPr lang="id-ID" smtClean="0"/>
              <a:t>13/05/2019</a:t>
            </a:fld>
            <a:endParaRPr lang="id-ID"/>
          </a:p>
        </p:txBody>
      </p:sp>
      <p:sp>
        <p:nvSpPr>
          <p:cNvPr id="5" name="Footer Placeholder 4"/>
          <p:cNvSpPr>
            <a:spLocks noGrp="1"/>
          </p:cNvSpPr>
          <p:nvPr>
            <p:ph type="ftr" sz="quarter" idx="11"/>
          </p:nvPr>
        </p:nvSpPr>
        <p:spPr/>
        <p:txBody>
          <a:bodyPr/>
          <a:lstStyle>
            <a:extLst/>
          </a:lstStyle>
          <a:p>
            <a:endParaRPr lang="id-ID"/>
          </a:p>
        </p:txBody>
      </p:sp>
      <p:sp>
        <p:nvSpPr>
          <p:cNvPr id="6" name="Slide Number Placeholder 5"/>
          <p:cNvSpPr>
            <a:spLocks noGrp="1"/>
          </p:cNvSpPr>
          <p:nvPr>
            <p:ph type="sldNum" sz="quarter" idx="12"/>
          </p:nvPr>
        </p:nvSpPr>
        <p:spPr/>
        <p:txBody>
          <a:bodyPr/>
          <a:lstStyle>
            <a:extLst/>
          </a:lstStyle>
          <a:p>
            <a:fld id="{D42C9626-155E-4DA2-B329-E2DBF7837FBC}"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7CB8C41-E5C7-4498-A811-E352B015CCAD}" type="datetimeFigureOut">
              <a:rPr lang="id-ID" smtClean="0"/>
              <a:t>13/05/2019</a:t>
            </a:fld>
            <a:endParaRPr lang="id-ID"/>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id-ID"/>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D42C9626-155E-4DA2-B329-E2DBF7837FBC}" type="slidenum">
              <a:rPr lang="id-ID" smtClean="0"/>
              <a:t>‹#›</a:t>
            </a:fld>
            <a:endParaRPr lang="id-ID"/>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ilmusipil.com/wp-content/uploads/2009/12/kontur-11.jpg" TargetMode="Externa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ilmusipil.com/wp-content/uploads/2009/12/kontur-21.jpg"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ilmusipil.com/wp-content/uploads/2009/12/kontur-31.jpg"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548680"/>
            <a:ext cx="8036412" cy="5832648"/>
          </a:xfrm>
        </p:spPr>
        <p:txBody>
          <a:bodyPr>
            <a:normAutofit fontScale="92500" lnSpcReduction="20000"/>
          </a:bodyPr>
          <a:lstStyle/>
          <a:p>
            <a:pPr algn="ctr"/>
            <a:r>
              <a:rPr lang="id-ID" sz="2400" b="1" dirty="0">
                <a:solidFill>
                  <a:srgbClr val="FF0000"/>
                </a:solidFill>
                <a:latin typeface="Berlin Sans FB Demi" pitchFamily="34" charset="0"/>
              </a:rPr>
              <a:t>PEMETAAN SITUASI DAN DETAIL</a:t>
            </a:r>
            <a:endParaRPr lang="id-ID" sz="2400" dirty="0">
              <a:solidFill>
                <a:srgbClr val="FF0000"/>
              </a:solidFill>
              <a:latin typeface="Berlin Sans FB Demi" pitchFamily="34" charset="0"/>
            </a:endParaRPr>
          </a:p>
          <a:p>
            <a:r>
              <a:rPr lang="id-ID" dirty="0"/>
              <a:t> </a:t>
            </a:r>
          </a:p>
          <a:p>
            <a:pPr algn="just"/>
            <a:r>
              <a:rPr lang="id-ID" dirty="0"/>
              <a:t>I. </a:t>
            </a:r>
            <a:r>
              <a:rPr lang="id-ID" dirty="0" smtClean="0"/>
              <a:t>PENDAHULUAN</a:t>
            </a:r>
          </a:p>
          <a:p>
            <a:pPr algn="just"/>
            <a:endParaRPr lang="id-ID" dirty="0"/>
          </a:p>
          <a:p>
            <a:pPr algn="just"/>
            <a:r>
              <a:rPr lang="id-ID" b="1" dirty="0"/>
              <a:t>Pemetaan situasi dan detail</a:t>
            </a:r>
            <a:r>
              <a:rPr lang="id-ID" dirty="0"/>
              <a:t> </a:t>
            </a:r>
          </a:p>
          <a:p>
            <a:pPr algn="just"/>
            <a:r>
              <a:rPr lang="id-ID" dirty="0"/>
              <a:t>adalah pemetaan suatu daerah atau wilayah ukur yang mencakup penyajian dalam dimensi horisontal dan vertikal secara bersama-sama dalam suatu gambar </a:t>
            </a:r>
            <a:r>
              <a:rPr lang="id-ID" dirty="0" smtClean="0"/>
              <a:t>peta.</a:t>
            </a:r>
          </a:p>
          <a:p>
            <a:pPr algn="just"/>
            <a:endParaRPr lang="id-ID" dirty="0" smtClean="0"/>
          </a:p>
          <a:p>
            <a:pPr algn="just"/>
            <a:r>
              <a:rPr lang="id-ID" b="1" dirty="0" smtClean="0"/>
              <a:t>Untuk </a:t>
            </a:r>
            <a:r>
              <a:rPr lang="id-ID" b="1" dirty="0"/>
              <a:t>penyajian gambar peta situasi tersebut perlu dilakukan pengukuran</a:t>
            </a:r>
            <a:r>
              <a:rPr lang="id-ID" dirty="0"/>
              <a:t> sebagai berikut </a:t>
            </a:r>
            <a:r>
              <a:rPr lang="id-ID" dirty="0" smtClean="0"/>
              <a:t>:</a:t>
            </a:r>
          </a:p>
          <a:p>
            <a:pPr algn="just"/>
            <a:r>
              <a:rPr lang="id-ID" dirty="0" smtClean="0"/>
              <a:t>a</a:t>
            </a:r>
            <a:r>
              <a:rPr lang="id-ID" dirty="0"/>
              <a:t>. Pengukuran titik fundamental ( Xo, Yo, Ho dan </a:t>
            </a:r>
            <a:r>
              <a:rPr lang="id-ID" dirty="0" smtClean="0"/>
              <a:t>Zo </a:t>
            </a:r>
            <a:r>
              <a:rPr lang="id-ID" dirty="0" smtClean="0"/>
              <a:t>)</a:t>
            </a:r>
          </a:p>
          <a:p>
            <a:pPr algn="just"/>
            <a:r>
              <a:rPr lang="id-ID" dirty="0" smtClean="0"/>
              <a:t>b. Pengukuran </a:t>
            </a:r>
            <a:r>
              <a:rPr lang="id-ID" dirty="0"/>
              <a:t>kerangka horisontal ( sudut dan jarak </a:t>
            </a:r>
            <a:r>
              <a:rPr lang="id-ID" dirty="0" smtClean="0"/>
              <a:t>)</a:t>
            </a:r>
          </a:p>
          <a:p>
            <a:pPr algn="just"/>
            <a:r>
              <a:rPr lang="id-ID" dirty="0" smtClean="0"/>
              <a:t>c</a:t>
            </a:r>
            <a:r>
              <a:rPr lang="id-ID" dirty="0"/>
              <a:t>. Pengukuran kerangka tinggi ( beda tinggi </a:t>
            </a:r>
            <a:r>
              <a:rPr lang="id-ID" dirty="0" smtClean="0"/>
              <a:t>)</a:t>
            </a:r>
          </a:p>
          <a:p>
            <a:pPr algn="just"/>
            <a:r>
              <a:rPr lang="id-ID" dirty="0" smtClean="0"/>
              <a:t>d</a:t>
            </a:r>
            <a:r>
              <a:rPr lang="id-ID" dirty="0"/>
              <a:t>. Pengukuran titik detail ( arah, beda tinggi dan jarak terhadap titik detail yang dipilih sesuai dengan permintaan skala )</a:t>
            </a:r>
          </a:p>
          <a:p>
            <a:endParaRPr lang="id-ID" dirty="0"/>
          </a:p>
        </p:txBody>
      </p:sp>
    </p:spTree>
    <p:extLst>
      <p:ext uri="{BB962C8B-B14F-4D97-AF65-F5344CB8AC3E}">
        <p14:creationId xmlns:p14="http://schemas.microsoft.com/office/powerpoint/2010/main" val="18727364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27584" y="692696"/>
            <a:ext cx="7813963" cy="5638799"/>
          </a:xfrm>
        </p:spPr>
        <p:txBody>
          <a:bodyPr>
            <a:normAutofit fontScale="92500"/>
          </a:bodyPr>
          <a:lstStyle/>
          <a:p>
            <a:pPr algn="just"/>
            <a:r>
              <a:rPr lang="id-ID" b="1" dirty="0"/>
              <a:t>Prinsip kerja yang diperlukan untuk pemetaan suatu daerah </a:t>
            </a:r>
            <a:r>
              <a:rPr lang="id-ID" dirty="0"/>
              <a:t>selalu dilakukan dalam dua tahapan, yaitu :</a:t>
            </a:r>
          </a:p>
          <a:p>
            <a:pPr marL="514350" indent="-514350" algn="just">
              <a:buAutoNum type="arabicPeriod"/>
            </a:pPr>
            <a:r>
              <a:rPr lang="id-ID" dirty="0" smtClean="0"/>
              <a:t>Penyelenggaraan </a:t>
            </a:r>
            <a:r>
              <a:rPr lang="id-ID" dirty="0"/>
              <a:t>kerangka dasar sebagai usaha penyebaran titik </a:t>
            </a:r>
            <a:r>
              <a:rPr lang="id-ID" dirty="0" smtClean="0"/>
              <a:t>ikat</a:t>
            </a:r>
          </a:p>
          <a:p>
            <a:pPr marL="514350" indent="-514350" algn="just">
              <a:buAutoNum type="arabicPeriod"/>
            </a:pPr>
            <a:r>
              <a:rPr lang="id-ID" dirty="0" smtClean="0"/>
              <a:t>Pengambilan </a:t>
            </a:r>
            <a:r>
              <a:rPr lang="id-ID" dirty="0"/>
              <a:t>data titik detail yang merupakan wakil gambaran fisik bumi yang akan muncul di petanya.</a:t>
            </a:r>
          </a:p>
          <a:p>
            <a:pPr algn="just"/>
            <a:r>
              <a:rPr lang="id-ID" dirty="0"/>
              <a:t>Kedua proses ini diakhiri dengan tahapan penggambaran dan kontur.</a:t>
            </a:r>
          </a:p>
          <a:p>
            <a:pPr algn="just"/>
            <a:endParaRPr lang="id-ID" b="1" dirty="0" smtClean="0"/>
          </a:p>
          <a:p>
            <a:pPr algn="just"/>
            <a:r>
              <a:rPr lang="id-ID" b="1" dirty="0" smtClean="0"/>
              <a:t>Pemetaan </a:t>
            </a:r>
            <a:r>
              <a:rPr lang="id-ID" b="1" dirty="0"/>
              <a:t>medan pengukuran ditentukan oleh kerangka serta jenis pengukuran</a:t>
            </a:r>
            <a:r>
              <a:rPr lang="id-ID" dirty="0"/>
              <a:t>.</a:t>
            </a:r>
          </a:p>
          <a:p>
            <a:pPr algn="just"/>
            <a:r>
              <a:rPr lang="id-ID" dirty="0" smtClean="0"/>
              <a:t>Bentuk </a:t>
            </a:r>
            <a:r>
              <a:rPr lang="id-ID" dirty="0"/>
              <a:t>kerangka yang didesain tidak harus sebuah polygon, namun dapat saja kombinasi dari kerangka yang ada.</a:t>
            </a:r>
          </a:p>
          <a:p>
            <a:pPr algn="just"/>
            <a:endParaRPr lang="id-ID" dirty="0"/>
          </a:p>
        </p:txBody>
      </p:sp>
    </p:spTree>
    <p:extLst>
      <p:ext uri="{BB962C8B-B14F-4D97-AF65-F5344CB8AC3E}">
        <p14:creationId xmlns:p14="http://schemas.microsoft.com/office/powerpoint/2010/main" val="31165780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548680"/>
            <a:ext cx="7848872" cy="5328592"/>
          </a:xfrm>
        </p:spPr>
        <p:txBody>
          <a:bodyPr>
            <a:normAutofit fontScale="40000" lnSpcReduction="20000"/>
          </a:bodyPr>
          <a:lstStyle/>
          <a:p>
            <a:pPr lvl="0" algn="just"/>
            <a:r>
              <a:rPr lang="id-ID" sz="5000" b="1" dirty="0" smtClean="0">
                <a:latin typeface="Arial Narrow" pitchFamily="34" charset="0"/>
              </a:rPr>
              <a:t>a. Pengukuran </a:t>
            </a:r>
            <a:r>
              <a:rPr lang="id-ID" sz="5000" b="1" dirty="0">
                <a:latin typeface="Arial Narrow" pitchFamily="34" charset="0"/>
              </a:rPr>
              <a:t>Horisontal</a:t>
            </a:r>
            <a:endParaRPr lang="id-ID" sz="5000" dirty="0">
              <a:latin typeface="Arial Narrow" pitchFamily="34" charset="0"/>
            </a:endParaRPr>
          </a:p>
          <a:p>
            <a:pPr algn="just"/>
            <a:r>
              <a:rPr lang="id-ID" sz="5000" dirty="0">
                <a:latin typeface="Arial Narrow" pitchFamily="34" charset="0"/>
              </a:rPr>
              <a:t>Terdapat dua macam pengukuran yang dilakukan untuk posisi horisontal yaitu pengukuran polygon utama dan pengukuran polygon </a:t>
            </a:r>
            <a:r>
              <a:rPr lang="id-ID" sz="5000" dirty="0" smtClean="0">
                <a:latin typeface="Arial Narrow" pitchFamily="34" charset="0"/>
              </a:rPr>
              <a:t>bercabang.</a:t>
            </a:r>
          </a:p>
          <a:p>
            <a:pPr algn="just"/>
            <a:endParaRPr lang="id-ID" sz="5000" dirty="0" smtClean="0">
              <a:latin typeface="Arial Narrow" pitchFamily="34" charset="0"/>
            </a:endParaRPr>
          </a:p>
          <a:p>
            <a:pPr algn="just"/>
            <a:r>
              <a:rPr lang="id-ID" sz="5000" dirty="0" smtClean="0">
                <a:latin typeface="Arial Narrow" pitchFamily="34" charset="0"/>
              </a:rPr>
              <a:t>b</a:t>
            </a:r>
            <a:r>
              <a:rPr lang="id-ID" sz="5000" b="1" dirty="0">
                <a:latin typeface="Arial Narrow" pitchFamily="34" charset="0"/>
              </a:rPr>
              <a:t>. Pengukuran Beda Tinggi</a:t>
            </a:r>
            <a:endParaRPr lang="id-ID" sz="5000" dirty="0">
              <a:latin typeface="Arial Narrow" pitchFamily="34" charset="0"/>
            </a:endParaRPr>
          </a:p>
          <a:p>
            <a:pPr algn="just"/>
            <a:r>
              <a:rPr lang="id-ID" sz="5000" dirty="0">
                <a:latin typeface="Arial Narrow" pitchFamily="34" charset="0"/>
              </a:rPr>
              <a:t>Pengukuran situasi ditentukan oleh dua jenis pengukuran ketinggian, yaitu</a:t>
            </a:r>
          </a:p>
          <a:p>
            <a:pPr algn="just"/>
            <a:r>
              <a:rPr lang="id-ID" sz="5000" dirty="0">
                <a:latin typeface="Arial Narrow" pitchFamily="34" charset="0"/>
              </a:rPr>
              <a:t>- Pengukuran sifat datar utama .</a:t>
            </a:r>
          </a:p>
          <a:p>
            <a:pPr algn="just"/>
            <a:r>
              <a:rPr lang="id-ID" sz="5000" dirty="0">
                <a:latin typeface="Arial Narrow" pitchFamily="34" charset="0"/>
              </a:rPr>
              <a:t>- Pengukuran sifat datar bercabang.</a:t>
            </a:r>
          </a:p>
          <a:p>
            <a:pPr algn="just"/>
            <a:endParaRPr lang="id-ID" sz="5000" dirty="0" smtClean="0">
              <a:latin typeface="Arial Narrow" pitchFamily="34" charset="0"/>
            </a:endParaRPr>
          </a:p>
          <a:p>
            <a:pPr algn="just"/>
            <a:r>
              <a:rPr lang="id-ID" sz="5000" dirty="0" smtClean="0">
                <a:latin typeface="Arial Narrow" pitchFamily="34" charset="0"/>
              </a:rPr>
              <a:t>c</a:t>
            </a:r>
            <a:r>
              <a:rPr lang="id-ID" sz="5000" b="1" dirty="0">
                <a:latin typeface="Arial Narrow" pitchFamily="34" charset="0"/>
              </a:rPr>
              <a:t>. Pengukuran Detail</a:t>
            </a:r>
            <a:endParaRPr lang="id-ID" sz="5000" dirty="0">
              <a:latin typeface="Arial Narrow" pitchFamily="34" charset="0"/>
            </a:endParaRPr>
          </a:p>
          <a:p>
            <a:pPr algn="just"/>
            <a:r>
              <a:rPr lang="id-ID" sz="5000" dirty="0">
                <a:latin typeface="Arial Narrow" pitchFamily="34" charset="0"/>
              </a:rPr>
              <a:t>Pada saat pengukuran di lapangan , data yang diambil untuk pengukuran detail adalah :</a:t>
            </a:r>
          </a:p>
          <a:p>
            <a:pPr marL="457200" indent="-457200" algn="just">
              <a:buFontTx/>
              <a:buChar char="-"/>
            </a:pPr>
            <a:r>
              <a:rPr lang="id-ID" sz="5000" dirty="0" smtClean="0">
                <a:latin typeface="Arial Narrow" pitchFamily="34" charset="0"/>
              </a:rPr>
              <a:t>Beda </a:t>
            </a:r>
            <a:r>
              <a:rPr lang="id-ID" sz="5000" dirty="0">
                <a:latin typeface="Arial Narrow" pitchFamily="34" charset="0"/>
              </a:rPr>
              <a:t>tinggi antara titik ikat kerangka dan titik detail yang </a:t>
            </a:r>
            <a:r>
              <a:rPr lang="id-ID" sz="5000" dirty="0" smtClean="0">
                <a:latin typeface="Arial Narrow" pitchFamily="34" charset="0"/>
              </a:rPr>
              <a:t>bersangkutan.</a:t>
            </a:r>
          </a:p>
          <a:p>
            <a:pPr marL="457200" indent="-457200" algn="just">
              <a:buFontTx/>
              <a:buChar char="-"/>
            </a:pPr>
            <a:r>
              <a:rPr lang="id-ID" sz="5000" dirty="0" smtClean="0">
                <a:latin typeface="Arial Narrow" pitchFamily="34" charset="0"/>
              </a:rPr>
              <a:t>Jarak </a:t>
            </a:r>
            <a:r>
              <a:rPr lang="id-ID" sz="5000" dirty="0">
                <a:latin typeface="Arial Narrow" pitchFamily="34" charset="0"/>
              </a:rPr>
              <a:t>optis atau jarak datar antara titik kerangka dan titik detail </a:t>
            </a:r>
            <a:r>
              <a:rPr lang="id-ID" sz="5000" dirty="0" smtClean="0">
                <a:latin typeface="Arial Narrow" pitchFamily="34" charset="0"/>
              </a:rPr>
              <a:t>.</a:t>
            </a:r>
          </a:p>
          <a:p>
            <a:pPr marL="457200" indent="-457200" algn="just">
              <a:buFontTx/>
              <a:buChar char="-"/>
            </a:pPr>
            <a:r>
              <a:rPr lang="id-ID" sz="5000" dirty="0" smtClean="0">
                <a:latin typeface="Arial Narrow" pitchFamily="34" charset="0"/>
              </a:rPr>
              <a:t>Sudut </a:t>
            </a:r>
            <a:r>
              <a:rPr lang="id-ID" sz="5000" dirty="0">
                <a:latin typeface="Arial Narrow" pitchFamily="34" charset="0"/>
              </a:rPr>
              <a:t>antara sisi kerangka dengan arah titik awal detail yang bersangkutan , atau sudut jurusan magnetis dari arah titik detail yang bersangkutan .</a:t>
            </a:r>
          </a:p>
          <a:p>
            <a:endParaRPr lang="id-ID" dirty="0"/>
          </a:p>
        </p:txBody>
      </p:sp>
    </p:spTree>
    <p:extLst>
      <p:ext uri="{BB962C8B-B14F-4D97-AF65-F5344CB8AC3E}">
        <p14:creationId xmlns:p14="http://schemas.microsoft.com/office/powerpoint/2010/main" val="2094445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548680"/>
            <a:ext cx="7800884" cy="5644302"/>
          </a:xfrm>
        </p:spPr>
        <p:txBody>
          <a:bodyPr/>
          <a:lstStyle/>
          <a:p>
            <a:pPr algn="just"/>
            <a:r>
              <a:rPr lang="id-ID" dirty="0">
                <a:latin typeface="Arial Narrow" pitchFamily="34" charset="0"/>
              </a:rPr>
              <a:t>A</a:t>
            </a:r>
            <a:r>
              <a:rPr lang="id-ID" sz="2000" dirty="0">
                <a:latin typeface="Arial Narrow" pitchFamily="34" charset="0"/>
              </a:rPr>
              <a:t>dapun metode pengukuran situasi sendiri ada dua, yaitu :</a:t>
            </a:r>
          </a:p>
          <a:p>
            <a:pPr algn="just"/>
            <a:r>
              <a:rPr lang="id-ID" sz="2000" dirty="0">
                <a:latin typeface="Arial Narrow" pitchFamily="34" charset="0"/>
              </a:rPr>
              <a:t>1. METODE OFFSET</a:t>
            </a:r>
          </a:p>
          <a:p>
            <a:pPr algn="just"/>
            <a:r>
              <a:rPr lang="id-ID" sz="2000" dirty="0">
                <a:latin typeface="Arial Narrow" pitchFamily="34" charset="0"/>
              </a:rPr>
              <a:t>Pada metode ini alat utama yang digunakan adalah pita / rantai dan alat bantu untuk membuat siku ( prisma ).</a:t>
            </a:r>
          </a:p>
          <a:p>
            <a:pPr algn="just"/>
            <a:r>
              <a:rPr lang="id-ID" sz="2000" dirty="0">
                <a:latin typeface="Arial Narrow" pitchFamily="34" charset="0"/>
              </a:rPr>
              <a:t>Metode offset terdiri dari dua cara, yaitu :</a:t>
            </a:r>
          </a:p>
          <a:p>
            <a:pPr algn="just"/>
            <a:r>
              <a:rPr lang="id-ID" sz="2000" dirty="0">
                <a:latin typeface="Arial Narrow" pitchFamily="34" charset="0"/>
              </a:rPr>
              <a:t>a. Metode siku-siku ( garis tegak lurus )</a:t>
            </a:r>
          </a:p>
          <a:p>
            <a:endParaRPr lang="id-ID" b="1" dirty="0"/>
          </a:p>
        </p:txBody>
      </p:sp>
      <p:pic>
        <p:nvPicPr>
          <p:cNvPr id="4" name="Picture 3"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852936"/>
            <a:ext cx="4731357" cy="3412733"/>
          </a:xfrm>
          <a:prstGeom prst="rect">
            <a:avLst/>
          </a:prstGeom>
          <a:noFill/>
          <a:ln>
            <a:noFill/>
          </a:ln>
        </p:spPr>
      </p:pic>
    </p:spTree>
    <p:extLst>
      <p:ext uri="{BB962C8B-B14F-4D97-AF65-F5344CB8AC3E}">
        <p14:creationId xmlns:p14="http://schemas.microsoft.com/office/powerpoint/2010/main" val="22531124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678872"/>
            <a:ext cx="7515588" cy="5270408"/>
          </a:xfrm>
        </p:spPr>
        <p:txBody>
          <a:bodyPr>
            <a:normAutofit/>
          </a:bodyPr>
          <a:lstStyle/>
          <a:p>
            <a:pPr algn="just"/>
            <a:r>
              <a:rPr lang="id-ID" sz="2400" dirty="0"/>
              <a:t>Titik-titik detail diproyeksikan siku-siku terhadap garis ukur AB. Kemudian diukur jarak-jaraknya dengan mengukur jarak aa’, bb’, cc’, dd’, posisi titik a, b, c dan d secara relatif dapat </a:t>
            </a:r>
            <a:r>
              <a:rPr lang="id-ID" sz="2400" dirty="0" smtClean="0"/>
              <a:t>ditentukan.</a:t>
            </a:r>
          </a:p>
          <a:p>
            <a:pPr algn="just"/>
            <a:r>
              <a:rPr lang="id-ID" sz="2400" dirty="0" smtClean="0"/>
              <a:t>b</a:t>
            </a:r>
            <a:r>
              <a:rPr lang="id-ID" sz="2400" dirty="0"/>
              <a:t>. Metode Mengikat ( Interpolasai </a:t>
            </a:r>
            <a:r>
              <a:rPr lang="id-ID" sz="2400" dirty="0" smtClean="0"/>
              <a:t>)</a:t>
            </a:r>
          </a:p>
          <a:p>
            <a:pPr algn="just"/>
            <a:r>
              <a:rPr lang="id-ID" sz="2400" dirty="0" smtClean="0"/>
              <a:t>Titik-titik </a:t>
            </a:r>
            <a:r>
              <a:rPr lang="id-ID" sz="2400" dirty="0"/>
              <a:t>detail diikat dengan garis lurus pada garis </a:t>
            </a:r>
            <a:r>
              <a:rPr lang="id-ID" sz="2400" dirty="0" smtClean="0"/>
              <a:t>ukur.</a:t>
            </a:r>
          </a:p>
          <a:p>
            <a:pPr algn="just"/>
            <a:r>
              <a:rPr lang="id-ID" sz="2400" dirty="0" smtClean="0"/>
              <a:t>Ada </a:t>
            </a:r>
            <a:r>
              <a:rPr lang="id-ID" sz="2400" dirty="0"/>
              <a:t>dua cara </a:t>
            </a:r>
            <a:r>
              <a:rPr lang="id-ID" sz="2400" dirty="0" smtClean="0"/>
              <a:t>:</a:t>
            </a:r>
          </a:p>
          <a:p>
            <a:pPr algn="just"/>
            <a:r>
              <a:rPr lang="id-ID" sz="2400" dirty="0" smtClean="0"/>
              <a:t>1</a:t>
            </a:r>
            <a:r>
              <a:rPr lang="id-ID" sz="2400" dirty="0"/>
              <a:t>. Pengikatan pada sembarang </a:t>
            </a:r>
            <a:r>
              <a:rPr lang="id-ID" sz="2400" dirty="0" smtClean="0"/>
              <a:t>titik.</a:t>
            </a:r>
          </a:p>
          <a:p>
            <a:pPr algn="just"/>
            <a:r>
              <a:rPr lang="id-ID" sz="2400" dirty="0" smtClean="0"/>
              <a:t>2</a:t>
            </a:r>
            <a:r>
              <a:rPr lang="id-ID" sz="2400" dirty="0"/>
              <a:t>. Perpanjangan sisi</a:t>
            </a:r>
          </a:p>
          <a:p>
            <a:pPr algn="just"/>
            <a:endParaRPr lang="id-ID" dirty="0"/>
          </a:p>
        </p:txBody>
      </p:sp>
    </p:spTree>
    <p:extLst>
      <p:ext uri="{BB962C8B-B14F-4D97-AF65-F5344CB8AC3E}">
        <p14:creationId xmlns:p14="http://schemas.microsoft.com/office/powerpoint/2010/main" val="4052554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620687"/>
            <a:ext cx="7992887" cy="5613857"/>
          </a:xfrm>
        </p:spPr>
        <p:txBody>
          <a:bodyPr>
            <a:normAutofit/>
          </a:bodyPr>
          <a:lstStyle/>
          <a:p>
            <a:pPr algn="just"/>
            <a:r>
              <a:rPr lang="id-ID" dirty="0"/>
              <a:t>1. Pengikatan pada sembarang titik.</a:t>
            </a:r>
          </a:p>
          <a:p>
            <a:r>
              <a:rPr lang="id-ID" dirty="0"/>
              <a:t/>
            </a:r>
            <a:br>
              <a:rPr lang="id-ID" dirty="0"/>
            </a:br>
            <a:endParaRPr lang="id-ID" dirty="0" smtClean="0"/>
          </a:p>
          <a:p>
            <a:endParaRPr lang="id-ID" dirty="0"/>
          </a:p>
          <a:p>
            <a:endParaRPr lang="id-ID" dirty="0" smtClean="0"/>
          </a:p>
          <a:p>
            <a:endParaRPr lang="id-ID" dirty="0"/>
          </a:p>
          <a:p>
            <a:endParaRPr lang="id-ID" dirty="0" smtClean="0"/>
          </a:p>
          <a:p>
            <a:pPr algn="just"/>
            <a:endParaRPr lang="id-ID" sz="2000" dirty="0" smtClean="0"/>
          </a:p>
          <a:p>
            <a:pPr algn="just"/>
            <a:r>
              <a:rPr lang="id-ID" sz="2000" dirty="0" smtClean="0"/>
              <a:t>Tentukan </a:t>
            </a:r>
            <a:r>
              <a:rPr lang="id-ID" sz="2000" dirty="0"/>
              <a:t>sembarang garis pada garis ukur AB titik-titik a’, a”, b;, b”, c’, c”.</a:t>
            </a:r>
          </a:p>
          <a:p>
            <a:pPr algn="just"/>
            <a:r>
              <a:rPr lang="id-ID" sz="2000" dirty="0"/>
              <a:t>Usahakan segitiga a’a”a, b’b”b, c’c”c merupakan segitiga samasisi atau samakaki. Dengan mengukur jarak Aa’, Aa”, Ab’, Ab”, Ac’, Ac”, Bc”, Bc’, Bb”, Bb’, Ba’, Ba”, a’a, a”a, b’b, b”b, c’c, c”c maka posisi titik-titik a, b, c dapat ditentukan.</a:t>
            </a:r>
          </a:p>
          <a:p>
            <a:endParaRPr lang="id-ID" dirty="0"/>
          </a:p>
        </p:txBody>
      </p:sp>
      <p:pic>
        <p:nvPicPr>
          <p:cNvPr id="4" name="Picture 3"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2769870" y="1151637"/>
            <a:ext cx="4394417" cy="3141459"/>
          </a:xfrm>
          <a:prstGeom prst="rect">
            <a:avLst/>
          </a:prstGeom>
          <a:noFill/>
          <a:ln>
            <a:noFill/>
          </a:ln>
        </p:spPr>
      </p:pic>
    </p:spTree>
    <p:extLst>
      <p:ext uri="{BB962C8B-B14F-4D97-AF65-F5344CB8AC3E}">
        <p14:creationId xmlns:p14="http://schemas.microsoft.com/office/powerpoint/2010/main" val="8537547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9552" y="620688"/>
            <a:ext cx="7992888" cy="5544616"/>
          </a:xfrm>
        </p:spPr>
        <p:txBody>
          <a:bodyPr/>
          <a:lstStyle/>
          <a:p>
            <a:pPr algn="l"/>
            <a:r>
              <a:rPr lang="id-ID" dirty="0"/>
              <a:t>2. Perpanjangan sisi</a:t>
            </a:r>
            <a:br>
              <a:rPr lang="id-ID" dirty="0"/>
            </a:br>
            <a:endParaRPr lang="id-ID" dirty="0" smtClean="0"/>
          </a:p>
          <a:p>
            <a:endParaRPr lang="id-ID" dirty="0"/>
          </a:p>
          <a:p>
            <a:endParaRPr lang="id-ID" dirty="0" smtClean="0"/>
          </a:p>
          <a:p>
            <a:endParaRPr lang="id-ID" dirty="0"/>
          </a:p>
          <a:p>
            <a:endParaRPr lang="id-ID" dirty="0" smtClean="0"/>
          </a:p>
          <a:p>
            <a:pPr algn="l"/>
            <a:r>
              <a:rPr lang="id-ID" dirty="0" smtClean="0"/>
              <a:t>3.</a:t>
            </a:r>
            <a:r>
              <a:rPr lang="id-ID" dirty="0"/>
              <a:t> Cara Trilaterasi Sederhana</a:t>
            </a:r>
          </a:p>
          <a:p>
            <a:pPr algn="l"/>
            <a:endParaRPr lang="id-ID" dirty="0"/>
          </a:p>
          <a:p>
            <a:endParaRPr lang="id-ID" dirty="0" smtClean="0"/>
          </a:p>
          <a:p>
            <a:endParaRPr lang="id-ID" dirty="0"/>
          </a:p>
        </p:txBody>
      </p:sp>
      <p:pic>
        <p:nvPicPr>
          <p:cNvPr id="4" name="Picture 3" descr="ein Bild"/>
          <p:cNvPicPr/>
          <p:nvPr/>
        </p:nvPicPr>
        <p:blipFill>
          <a:blip r:embed="rId3">
            <a:extLst>
              <a:ext uri="{28A0092B-C50C-407E-A947-70E740481C1C}">
                <a14:useLocalDpi xmlns:a14="http://schemas.microsoft.com/office/drawing/2010/main" val="0"/>
              </a:ext>
            </a:extLst>
          </a:blip>
          <a:srcRect/>
          <a:stretch>
            <a:fillRect/>
          </a:stretch>
        </p:blipFill>
        <p:spPr bwMode="auto">
          <a:xfrm>
            <a:off x="2555776" y="980728"/>
            <a:ext cx="4392488" cy="2332708"/>
          </a:xfrm>
          <a:prstGeom prst="rect">
            <a:avLst/>
          </a:prstGeom>
          <a:noFill/>
          <a:ln>
            <a:noFill/>
          </a:ln>
        </p:spPr>
      </p:pic>
      <p:pic>
        <p:nvPicPr>
          <p:cNvPr id="5" name="Picture 4" descr="ein Bild"/>
          <p:cNvPicPr/>
          <p:nvPr/>
        </p:nvPicPr>
        <p:blipFill>
          <a:blip r:embed="rId4">
            <a:extLst>
              <a:ext uri="{28A0092B-C50C-407E-A947-70E740481C1C}">
                <a14:useLocalDpi xmlns:a14="http://schemas.microsoft.com/office/drawing/2010/main" val="0"/>
              </a:ext>
            </a:extLst>
          </a:blip>
          <a:srcRect/>
          <a:stretch>
            <a:fillRect/>
          </a:stretch>
        </p:blipFill>
        <p:spPr bwMode="auto">
          <a:xfrm>
            <a:off x="2483768" y="3933056"/>
            <a:ext cx="4536504" cy="2664296"/>
          </a:xfrm>
          <a:prstGeom prst="rect">
            <a:avLst/>
          </a:prstGeom>
          <a:noFill/>
          <a:ln>
            <a:noFill/>
          </a:ln>
        </p:spPr>
      </p:pic>
    </p:spTree>
    <p:extLst>
      <p:ext uri="{BB962C8B-B14F-4D97-AF65-F5344CB8AC3E}">
        <p14:creationId xmlns:p14="http://schemas.microsoft.com/office/powerpoint/2010/main" val="16195285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92727" y="581891"/>
            <a:ext cx="7623689" cy="5583413"/>
          </a:xfrm>
        </p:spPr>
        <p:txBody>
          <a:bodyPr/>
          <a:lstStyle/>
          <a:p>
            <a:pPr algn="l"/>
            <a:r>
              <a:rPr lang="id-ID" dirty="0"/>
              <a:t>2. METODE POLAR</a:t>
            </a:r>
          </a:p>
          <a:p>
            <a:pPr algn="just"/>
            <a:r>
              <a:rPr lang="id-ID" dirty="0"/>
              <a:t>Alat : theodolit kompas </a:t>
            </a:r>
            <a:r>
              <a:rPr lang="id-ID" dirty="0" smtClean="0"/>
              <a:t>(missal To) </a:t>
            </a:r>
            <a:r>
              <a:rPr lang="id-ID" dirty="0"/>
              <a:t>atau theodolit repetesi.</a:t>
            </a:r>
          </a:p>
          <a:p>
            <a:pPr algn="just"/>
            <a:r>
              <a:rPr lang="id-ID" dirty="0"/>
              <a:t>1. Dengan unsur Azimuth dan jarak</a:t>
            </a:r>
          </a:p>
          <a:p>
            <a:endParaRPr lang="id-ID" dirty="0"/>
          </a:p>
        </p:txBody>
      </p:sp>
      <p:pic>
        <p:nvPicPr>
          <p:cNvPr id="4" name="Picture 3"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2664952" y="2996952"/>
            <a:ext cx="4931384" cy="3096344"/>
          </a:xfrm>
          <a:prstGeom prst="rect">
            <a:avLst/>
          </a:prstGeom>
          <a:noFill/>
          <a:ln>
            <a:noFill/>
          </a:ln>
        </p:spPr>
      </p:pic>
    </p:spTree>
    <p:extLst>
      <p:ext uri="{BB962C8B-B14F-4D97-AF65-F5344CB8AC3E}">
        <p14:creationId xmlns:p14="http://schemas.microsoft.com/office/powerpoint/2010/main" val="4820257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86691" y="942109"/>
            <a:ext cx="7429725" cy="5029200"/>
          </a:xfrm>
        </p:spPr>
        <p:txBody>
          <a:bodyPr/>
          <a:lstStyle/>
          <a:p>
            <a:pPr algn="just"/>
            <a:r>
              <a:rPr lang="id-ID" dirty="0"/>
              <a:t>2. Dengan unsur sudut dan jarak</a:t>
            </a:r>
          </a:p>
          <a:p>
            <a:pPr algn="just"/>
            <a:r>
              <a:rPr lang="id-ID" dirty="0"/>
              <a:t>- Pengukuran sudut dilakukan dari titik dasar teknik</a:t>
            </a:r>
          </a:p>
          <a:p>
            <a:pPr algn="just"/>
            <a:r>
              <a:rPr lang="id-ID" dirty="0"/>
              <a:t>- Pengukuran jarak datar dilakukan dengan pita ukur atau EDM.</a:t>
            </a:r>
          </a:p>
          <a:p>
            <a:endParaRPr lang="id-ID" dirty="0" smtClean="0"/>
          </a:p>
          <a:p>
            <a:endParaRPr lang="id-ID" dirty="0"/>
          </a:p>
          <a:p>
            <a:endParaRPr lang="id-ID" dirty="0" smtClean="0"/>
          </a:p>
          <a:p>
            <a:endParaRPr lang="id-ID" dirty="0"/>
          </a:p>
          <a:p>
            <a:endParaRPr lang="id-ID" dirty="0" smtClean="0"/>
          </a:p>
          <a:p>
            <a:endParaRPr lang="id-ID" dirty="0"/>
          </a:p>
          <a:p>
            <a:endParaRPr lang="id-ID" dirty="0" smtClean="0"/>
          </a:p>
          <a:p>
            <a:endParaRPr lang="id-ID" dirty="0"/>
          </a:p>
        </p:txBody>
      </p:sp>
      <p:pic>
        <p:nvPicPr>
          <p:cNvPr id="4" name="Picture 3"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1607126" y="2924944"/>
            <a:ext cx="5125113" cy="3067294"/>
          </a:xfrm>
          <a:prstGeom prst="rect">
            <a:avLst/>
          </a:prstGeom>
          <a:noFill/>
          <a:ln>
            <a:noFill/>
          </a:ln>
        </p:spPr>
      </p:pic>
    </p:spTree>
    <p:extLst>
      <p:ext uri="{BB962C8B-B14F-4D97-AF65-F5344CB8AC3E}">
        <p14:creationId xmlns:p14="http://schemas.microsoft.com/office/powerpoint/2010/main" val="8824742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692696"/>
            <a:ext cx="7776864" cy="5256584"/>
          </a:xfrm>
        </p:spPr>
        <p:txBody>
          <a:bodyPr/>
          <a:lstStyle/>
          <a:p>
            <a:pPr algn="just"/>
            <a:r>
              <a:rPr lang="id-ID" sz="2800" dirty="0"/>
              <a:t>Dalam menentukan titik batas dibutuhkan minimal tiga data ukuran yang dikukur dengan menggunakan minimal dua titik tetap ( referensi )</a:t>
            </a:r>
          </a:p>
          <a:p>
            <a:pPr algn="just"/>
            <a:r>
              <a:rPr lang="id-ID" sz="2800" dirty="0"/>
              <a:t>Contoh :</a:t>
            </a:r>
          </a:p>
          <a:p>
            <a:pPr algn="just"/>
            <a:r>
              <a:rPr lang="id-ID" sz="2800" dirty="0"/>
              <a:t>1. Sudut, sudut, sudut</a:t>
            </a:r>
          </a:p>
          <a:p>
            <a:endParaRPr lang="id-ID" dirty="0"/>
          </a:p>
        </p:txBody>
      </p:sp>
      <p:pic>
        <p:nvPicPr>
          <p:cNvPr id="4" name="Picture 3"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3034145" y="4005064"/>
            <a:ext cx="3976255" cy="2761068"/>
          </a:xfrm>
          <a:prstGeom prst="rect">
            <a:avLst/>
          </a:prstGeom>
          <a:noFill/>
          <a:ln>
            <a:noFill/>
          </a:ln>
        </p:spPr>
      </p:pic>
    </p:spTree>
    <p:extLst>
      <p:ext uri="{BB962C8B-B14F-4D97-AF65-F5344CB8AC3E}">
        <p14:creationId xmlns:p14="http://schemas.microsoft.com/office/powerpoint/2010/main" val="2011639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1560" y="620688"/>
            <a:ext cx="7920880" cy="5616624"/>
          </a:xfrm>
        </p:spPr>
        <p:txBody>
          <a:bodyPr/>
          <a:lstStyle/>
          <a:p>
            <a:endParaRPr lang="id-ID" dirty="0"/>
          </a:p>
        </p:txBody>
      </p:sp>
      <p:pic>
        <p:nvPicPr>
          <p:cNvPr id="4" name="Picture 3"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2411760" y="692696"/>
            <a:ext cx="5328592" cy="5184576"/>
          </a:xfrm>
          <a:prstGeom prst="rect">
            <a:avLst/>
          </a:prstGeom>
          <a:noFill/>
          <a:ln>
            <a:noFill/>
          </a:ln>
        </p:spPr>
      </p:pic>
    </p:spTree>
    <p:extLst>
      <p:ext uri="{BB962C8B-B14F-4D97-AF65-F5344CB8AC3E}">
        <p14:creationId xmlns:p14="http://schemas.microsoft.com/office/powerpoint/2010/main" val="3401768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55576" y="764704"/>
            <a:ext cx="7704856" cy="5544616"/>
          </a:xfrm>
        </p:spPr>
        <p:txBody>
          <a:bodyPr>
            <a:normAutofit lnSpcReduction="10000"/>
          </a:bodyPr>
          <a:lstStyle/>
          <a:p>
            <a:pPr algn="just"/>
            <a:r>
              <a:rPr lang="id-ID" dirty="0"/>
              <a:t>Setelah pengukuran pemetaan situasi dan detail telah selesai dilaksanakan langkah berikutnya yaitu melakukan perhitungan terhadap data yang telah diperoleh dan menyajikannya dalam bentuk penggambaran peta yang dilengkapi dengan garis kontur .</a:t>
            </a:r>
          </a:p>
          <a:p>
            <a:pPr algn="just"/>
            <a:r>
              <a:rPr lang="id-ID" dirty="0"/>
              <a:t>Garis kontur adalah yang ada dipermukaan bumi yang menghubungkan titik – titik dengan ketinggian yang sama dari suatu bidang referensi tertentu .</a:t>
            </a:r>
          </a:p>
          <a:p>
            <a:pPr algn="just"/>
            <a:r>
              <a:rPr lang="id-ID" dirty="0"/>
              <a:t>Konsep dari garis kontur ini dapat mudah dipahami dengan membayangkan kolam air . Jika air dalam keadaan tenang , maka tepi dari permukaan air itu akan menunjukan garis yang ketinggiannya sama . Garis tersebut akan menutup pada tepi kolam dan membentuk garis kontur .</a:t>
            </a:r>
          </a:p>
          <a:p>
            <a:endParaRPr lang="id-ID" dirty="0"/>
          </a:p>
        </p:txBody>
      </p:sp>
    </p:spTree>
    <p:extLst>
      <p:ext uri="{BB962C8B-B14F-4D97-AF65-F5344CB8AC3E}">
        <p14:creationId xmlns:p14="http://schemas.microsoft.com/office/powerpoint/2010/main" val="29378921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a:spLocks noGrp="1"/>
          </p:cNvSpPr>
          <p:nvPr>
            <p:ph type="subTitle" idx="1"/>
          </p:nvPr>
        </p:nvSpPr>
        <p:spPr>
          <a:xfrm>
            <a:off x="755576" y="764704"/>
            <a:ext cx="7704856" cy="5544616"/>
          </a:xfrm>
        </p:spPr>
        <p:txBody>
          <a:bodyPr>
            <a:normAutofit fontScale="77500" lnSpcReduction="20000"/>
          </a:bodyPr>
          <a:lstStyle/>
          <a:p>
            <a:r>
              <a:rPr lang="id-ID" dirty="0"/>
              <a:t>Adapun kegunaan dari garis kontur ini antara lain :</a:t>
            </a:r>
          </a:p>
          <a:p>
            <a:pPr algn="just"/>
            <a:r>
              <a:rPr lang="id-ID" dirty="0"/>
              <a:t>1. Sebagai dasar untuk menentukan penampang tegak suatu permukaan tanah .</a:t>
            </a:r>
          </a:p>
          <a:p>
            <a:pPr algn="just"/>
            <a:r>
              <a:rPr lang="id-ID" dirty="0"/>
              <a:t>2. Sebagai dasar untuk perencanaan besarnya galian atau timbunan .</a:t>
            </a:r>
          </a:p>
          <a:p>
            <a:pPr algn="just"/>
            <a:r>
              <a:rPr lang="id-ID" dirty="0"/>
              <a:t>3. Memperlihatkan ketinggian tanah dalam lokasi atau peta tersebut ,dan sebagainnya.</a:t>
            </a:r>
          </a:p>
          <a:p>
            <a:r>
              <a:rPr lang="id-ID" dirty="0"/>
              <a:t> </a:t>
            </a:r>
          </a:p>
          <a:p>
            <a:pPr algn="just"/>
            <a:r>
              <a:rPr lang="id-ID" dirty="0"/>
              <a:t>II. PERALATAN DAN PERLENGKAPAN</a:t>
            </a:r>
          </a:p>
          <a:p>
            <a:pPr algn="just"/>
            <a:r>
              <a:rPr lang="id-ID" dirty="0"/>
              <a:t>1. Pesawat theodolit</a:t>
            </a:r>
          </a:p>
          <a:p>
            <a:pPr algn="just"/>
            <a:r>
              <a:rPr lang="id-ID" dirty="0"/>
              <a:t>2. Statif</a:t>
            </a:r>
          </a:p>
          <a:p>
            <a:pPr algn="just"/>
            <a:r>
              <a:rPr lang="id-ID" dirty="0"/>
              <a:t>3. Rambu ukur</a:t>
            </a:r>
          </a:p>
          <a:p>
            <a:pPr algn="just"/>
            <a:r>
              <a:rPr lang="id-ID" dirty="0"/>
              <a:t>4. Unting – unting</a:t>
            </a:r>
          </a:p>
          <a:p>
            <a:pPr algn="just"/>
            <a:r>
              <a:rPr lang="id-ID" dirty="0"/>
              <a:t>5. Payung</a:t>
            </a:r>
          </a:p>
          <a:p>
            <a:pPr algn="just"/>
            <a:r>
              <a:rPr lang="id-ID" dirty="0"/>
              <a:t>6. Pata board</a:t>
            </a:r>
          </a:p>
          <a:p>
            <a:pPr algn="just"/>
            <a:r>
              <a:rPr lang="id-ID" dirty="0"/>
              <a:t>7. Patok</a:t>
            </a:r>
          </a:p>
          <a:p>
            <a:pPr algn="just"/>
            <a:r>
              <a:rPr lang="id-ID" dirty="0"/>
              <a:t>8. Alat tulis</a:t>
            </a:r>
          </a:p>
          <a:p>
            <a:endParaRPr lang="id-ID" dirty="0"/>
          </a:p>
        </p:txBody>
      </p:sp>
    </p:spTree>
    <p:extLst>
      <p:ext uri="{BB962C8B-B14F-4D97-AF65-F5344CB8AC3E}">
        <p14:creationId xmlns:p14="http://schemas.microsoft.com/office/powerpoint/2010/main" val="7847531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599" y="415636"/>
            <a:ext cx="8243455" cy="6247864"/>
          </a:xfrm>
          <a:prstGeom prst="rect">
            <a:avLst/>
          </a:prstGeom>
        </p:spPr>
        <p:txBody>
          <a:bodyPr wrap="square">
            <a:spAutoFit/>
          </a:bodyPr>
          <a:lstStyle/>
          <a:p>
            <a:r>
              <a:rPr lang="id-ID" sz="2000" dirty="0"/>
              <a:t>11. Letakkan bak ukur di atas titik P3, bidik dan baca BA, BT, BB dan sudut vertikalnya.</a:t>
            </a:r>
          </a:p>
          <a:p>
            <a:r>
              <a:rPr lang="id-ID" sz="2000" dirty="0"/>
              <a:t>12. Putar teropong pesawat searah jarum jam dan bidikkan ke titik P1, baca sudut horisontalnya.</a:t>
            </a:r>
          </a:p>
          <a:p>
            <a:r>
              <a:rPr lang="id-ID" sz="2000" dirty="0"/>
              <a:t>13. Letakkan bak ukur di atas titik P1, bidik dan baca BA, BT, BB dan sudut vertikalnya.</a:t>
            </a:r>
          </a:p>
          <a:p>
            <a:r>
              <a:rPr lang="id-ID" sz="2000" dirty="0"/>
              <a:t>14. Dengan cara yang sama , pengukuran dilanjutkan ketitik poligon berikutnya sampai kembali ke titik P 1.</a:t>
            </a:r>
          </a:p>
          <a:p>
            <a:r>
              <a:rPr lang="id-ID" sz="2000" dirty="0"/>
              <a:t>15. Lakukan perhitungan sudut pengambilan , sudut azimut , koordinat beda tinggi dan ketinggian di masing – masing titik .</a:t>
            </a:r>
          </a:p>
          <a:p>
            <a:r>
              <a:rPr lang="id-ID" sz="2000" dirty="0"/>
              <a:t>16. Gambar hasil pengukuran dengan skala</a:t>
            </a:r>
            <a:r>
              <a:rPr lang="id-ID" sz="2000" dirty="0" smtClean="0"/>
              <a:t>.</a:t>
            </a:r>
          </a:p>
          <a:p>
            <a:endParaRPr lang="id-ID" sz="2000" dirty="0"/>
          </a:p>
          <a:p>
            <a:r>
              <a:rPr lang="id-ID" sz="2000" b="1" dirty="0"/>
              <a:t>b. Praktek Pengukuran Situasi .</a:t>
            </a:r>
          </a:p>
          <a:p>
            <a:r>
              <a:rPr lang="id-ID" sz="2000" dirty="0"/>
              <a:t>1. Siapkan catatan , daftar pengukuran dan buat sket lokasi yang akan dibuat situasi .</a:t>
            </a:r>
          </a:p>
          <a:p>
            <a:r>
              <a:rPr lang="id-ID" sz="2000" dirty="0"/>
              <a:t>2. Dirikan pesawat diatas titik P1 dan stel pesawat tersebut tepat diatas titik sampai datar .</a:t>
            </a:r>
          </a:p>
          <a:p>
            <a:r>
              <a:rPr lang="id-ID" sz="2000" dirty="0"/>
              <a:t>3. Arahkan pesawat ke titik P2 dan nolkan piringan sudut horisontal serta kunci kembali denganmemutar skrup piringan bawah .</a:t>
            </a:r>
          </a:p>
          <a:p>
            <a:r>
              <a:rPr lang="id-ID" sz="2000" dirty="0"/>
              <a:t>4. Tentukan titik-titik situasi yang akan dibidik.</a:t>
            </a:r>
          </a:p>
        </p:txBody>
      </p:sp>
    </p:spTree>
    <p:extLst>
      <p:ext uri="{BB962C8B-B14F-4D97-AF65-F5344CB8AC3E}">
        <p14:creationId xmlns:p14="http://schemas.microsoft.com/office/powerpoint/2010/main" val="19008792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599" y="415636"/>
            <a:ext cx="8243455" cy="6247864"/>
          </a:xfrm>
          <a:prstGeom prst="rect">
            <a:avLst/>
          </a:prstGeom>
        </p:spPr>
        <p:txBody>
          <a:bodyPr wrap="square">
            <a:spAutoFit/>
          </a:bodyPr>
          <a:lstStyle/>
          <a:p>
            <a:r>
              <a:rPr lang="id-ID" sz="2000" dirty="0" smtClean="0"/>
              <a:t>11. Letakkan bak ukur di atas titik P3, bidik dan baca BA, BT, BB dan sudut vertikalnya.</a:t>
            </a:r>
          </a:p>
          <a:p>
            <a:r>
              <a:rPr lang="id-ID" sz="2000" dirty="0" smtClean="0"/>
              <a:t>12. Putar teropong pesawat searah jarum jam dan bidikkan ke titik P1, baca sudut horisontalnya.</a:t>
            </a:r>
          </a:p>
          <a:p>
            <a:r>
              <a:rPr lang="id-ID" sz="2000" dirty="0" smtClean="0"/>
              <a:t>13. Letakkan bak ukur di atas titik P1, bidik dan baca BA, BT, BB dan sudut vertikalnya.</a:t>
            </a:r>
          </a:p>
          <a:p>
            <a:r>
              <a:rPr lang="id-ID" sz="2000" dirty="0" smtClean="0"/>
              <a:t>14. Dengan cara yang sama , pengukuran dilanjutkan ketitik poligon berikutnya sampai kembali ke titik P 1.</a:t>
            </a:r>
          </a:p>
          <a:p>
            <a:r>
              <a:rPr lang="id-ID" sz="2000" dirty="0" smtClean="0"/>
              <a:t>15. Lakukan perhitungan sudut pengambilan , sudut azimut , koordinat beda tinggi dan ketinggian di masing – masing titik .</a:t>
            </a:r>
          </a:p>
          <a:p>
            <a:r>
              <a:rPr lang="id-ID" sz="2000" dirty="0" smtClean="0"/>
              <a:t>16. Gambar hasil pengukuran dengan skala.</a:t>
            </a:r>
          </a:p>
          <a:p>
            <a:endParaRPr lang="id-ID" sz="2000" dirty="0" smtClean="0"/>
          </a:p>
          <a:p>
            <a:r>
              <a:rPr lang="id-ID" sz="2000" b="1" dirty="0" smtClean="0"/>
              <a:t>b. Praktek Pengukuran Situasi .</a:t>
            </a:r>
          </a:p>
          <a:p>
            <a:r>
              <a:rPr lang="id-ID" sz="2000" dirty="0" smtClean="0"/>
              <a:t>1. Siapkan catatan , daftar pengukuran dan buat sket lokasi yang akan dibuat situasi .</a:t>
            </a:r>
          </a:p>
          <a:p>
            <a:r>
              <a:rPr lang="id-ID" sz="2000" dirty="0" smtClean="0"/>
              <a:t>2. Dirikan pesawat diatas titik P1 dan stel pesawat tersebut tepat diatas titik sampai datar .</a:t>
            </a:r>
          </a:p>
          <a:p>
            <a:r>
              <a:rPr lang="id-ID" sz="2000" dirty="0" smtClean="0"/>
              <a:t>3. Arahkan pesawat ke titik P2 dan nolkan piringan sudut horisontal serta kunci kembali denganmemutar skrup piringan bawah .</a:t>
            </a:r>
          </a:p>
          <a:p>
            <a:r>
              <a:rPr lang="id-ID" sz="2000" dirty="0" smtClean="0"/>
              <a:t>4. Tentukan titik-titik situasi yang akan dibidik.</a:t>
            </a:r>
            <a:endParaRPr lang="id-ID" sz="2000" dirty="0"/>
          </a:p>
        </p:txBody>
      </p:sp>
    </p:spTree>
    <p:extLst>
      <p:ext uri="{BB962C8B-B14F-4D97-AF65-F5344CB8AC3E}">
        <p14:creationId xmlns:p14="http://schemas.microsoft.com/office/powerpoint/2010/main" val="16963856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568036"/>
            <a:ext cx="7994848" cy="5355312"/>
          </a:xfrm>
          <a:prstGeom prst="rect">
            <a:avLst/>
          </a:prstGeom>
        </p:spPr>
        <p:txBody>
          <a:bodyPr wrap="square">
            <a:spAutoFit/>
          </a:bodyPr>
          <a:lstStyle/>
          <a:p>
            <a:pPr algn="just"/>
            <a:r>
              <a:rPr lang="id-ID" dirty="0"/>
              <a:t>5. Putar pesawat searah jarum jam dan arahkan pada tiap-tiap titik detail satu persatu. Lakukan pembacaan BA, BT, BB, sudut vertikal dan sudut horisontal.</a:t>
            </a:r>
          </a:p>
          <a:p>
            <a:pPr algn="just"/>
            <a:r>
              <a:rPr lang="id-ID" dirty="0" smtClean="0"/>
              <a:t>6</a:t>
            </a:r>
            <a:r>
              <a:rPr lang="id-ID" dirty="0"/>
              <a:t>. Masukkan data situasi pada daftar pengukuran situasi.</a:t>
            </a:r>
          </a:p>
          <a:p>
            <a:pPr algn="just"/>
            <a:r>
              <a:rPr lang="id-ID" dirty="0"/>
              <a:t>7. Pindahkan pesawat ke titik P2 dan stel pesawattersebut tepat di atas titik sampai datar.</a:t>
            </a:r>
          </a:p>
          <a:p>
            <a:pPr algn="just"/>
            <a:r>
              <a:rPr lang="id-ID" dirty="0"/>
              <a:t>8. Dengan cara yang sama lakukan pembidikan ke titik-titik detail yang dianggap perlu.</a:t>
            </a:r>
          </a:p>
          <a:p>
            <a:pPr algn="just"/>
            <a:r>
              <a:rPr lang="id-ID" dirty="0"/>
              <a:t>9. Lakukan pengukuran titik detail berikutnya dengan cara yang sama sampai selesai.</a:t>
            </a:r>
          </a:p>
          <a:p>
            <a:pPr algn="just"/>
            <a:r>
              <a:rPr lang="id-ID" dirty="0"/>
              <a:t>10. Lakukan perhitungan beda tinggi dan tinggi titik.</a:t>
            </a:r>
          </a:p>
          <a:p>
            <a:pPr algn="just"/>
            <a:r>
              <a:rPr lang="id-ID" dirty="0"/>
              <a:t>11. Gambar hasil pengukuran</a:t>
            </a:r>
            <a:r>
              <a:rPr lang="id-ID" dirty="0" smtClean="0"/>
              <a:t>.</a:t>
            </a:r>
          </a:p>
          <a:p>
            <a:pPr algn="just"/>
            <a:endParaRPr lang="id-ID" dirty="0"/>
          </a:p>
          <a:p>
            <a:pPr algn="just"/>
            <a:r>
              <a:rPr lang="id-ID" dirty="0"/>
              <a:t>c. Penyajian Pengukuran Pemetaan</a:t>
            </a:r>
          </a:p>
          <a:p>
            <a:pPr algn="just"/>
            <a:r>
              <a:rPr lang="id-ID" dirty="0"/>
              <a:t>Setelah selesai dilakukan perhitungan sajikan dalam bentuk gambar peta situasi yang dilengkapi garis kontur.</a:t>
            </a:r>
          </a:p>
          <a:p>
            <a:pPr algn="just"/>
            <a:r>
              <a:rPr lang="id-ID" dirty="0"/>
              <a:t>Cara penentuan garis kontur yaitu :</a:t>
            </a:r>
          </a:p>
          <a:p>
            <a:pPr algn="just"/>
            <a:r>
              <a:rPr lang="id-ID" dirty="0" smtClean="0"/>
              <a:t>Dari </a:t>
            </a:r>
            <a:r>
              <a:rPr lang="id-ID" dirty="0"/>
              <a:t>hasil pengukuran dihitung dan digambar dengan skala tertentu. Kemudian dibuat garis konturnya sesuai dengan sistem interpolasi. Adapun interval kontur kurang lebih 1 m, tergantung dari ketinggian tanah.</a:t>
            </a:r>
          </a:p>
        </p:txBody>
      </p:sp>
    </p:spTree>
    <p:extLst>
      <p:ext uri="{BB962C8B-B14F-4D97-AF65-F5344CB8AC3E}">
        <p14:creationId xmlns:p14="http://schemas.microsoft.com/office/powerpoint/2010/main" val="11925726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9600" y="568036"/>
            <a:ext cx="7994848" cy="5632311"/>
          </a:xfrm>
          <a:prstGeom prst="rect">
            <a:avLst/>
          </a:prstGeom>
        </p:spPr>
        <p:txBody>
          <a:bodyPr wrap="square">
            <a:spAutoFit/>
          </a:bodyPr>
          <a:lstStyle/>
          <a:p>
            <a:r>
              <a:rPr lang="id-ID" dirty="0"/>
              <a:t>Rumus umum letak garis kontur (X) adalah :</a:t>
            </a:r>
          </a:p>
          <a:p>
            <a:pPr algn="ctr"/>
            <a:r>
              <a:rPr lang="id-ID" dirty="0"/>
              <a:t>X =  { (TA - TX) / (TA - TB) } x d </a:t>
            </a:r>
            <a:r>
              <a:rPr lang="id-ID" dirty="0" smtClean="0"/>
              <a:t>AB</a:t>
            </a:r>
          </a:p>
          <a:p>
            <a:endParaRPr lang="id-ID" dirty="0"/>
          </a:p>
          <a:p>
            <a:r>
              <a:rPr lang="id-ID" dirty="0"/>
              <a:t>IV. LANGKAH PERHITUNGAN</a:t>
            </a:r>
          </a:p>
          <a:p>
            <a:r>
              <a:rPr lang="id-ID" dirty="0"/>
              <a:t>a. Pengukuran Polygon Tertutup</a:t>
            </a:r>
          </a:p>
          <a:p>
            <a:r>
              <a:rPr lang="id-ID" dirty="0"/>
              <a:t>1. Sudut Pengambilan </a:t>
            </a:r>
          </a:p>
          <a:p>
            <a:r>
              <a:rPr lang="id-ID" dirty="0" smtClean="0"/>
              <a:t>-</a:t>
            </a:r>
            <a:r>
              <a:rPr lang="id-ID" dirty="0"/>
              <a:t> luar </a:t>
            </a:r>
            <a:r>
              <a:rPr lang="id-ID" dirty="0" smtClean="0"/>
              <a:t>	= </a:t>
            </a:r>
            <a:r>
              <a:rPr lang="id-ID" dirty="0"/>
              <a:t>Hz (muka) – Hz (blk)</a:t>
            </a:r>
          </a:p>
          <a:p>
            <a:r>
              <a:rPr lang="id-ID" dirty="0" smtClean="0"/>
              <a:t>-</a:t>
            </a:r>
            <a:r>
              <a:rPr lang="id-ID" dirty="0"/>
              <a:t> dalam </a:t>
            </a:r>
            <a:r>
              <a:rPr lang="id-ID" dirty="0" smtClean="0"/>
              <a:t>	= </a:t>
            </a:r>
            <a:r>
              <a:rPr lang="id-ID" dirty="0"/>
              <a:t>Hz (blk) – Hz (muka)</a:t>
            </a:r>
          </a:p>
          <a:p>
            <a:pPr lvl="3"/>
            <a:r>
              <a:rPr lang="id-ID" dirty="0"/>
              <a:t>Syarat :</a:t>
            </a:r>
          </a:p>
          <a:p>
            <a:pPr lvl="3"/>
            <a:r>
              <a:rPr lang="id-ID" dirty="0" smtClean="0"/>
              <a:t>-</a:t>
            </a:r>
            <a:r>
              <a:rPr lang="id-ID" dirty="0"/>
              <a:t> luar = ( n+2 ) . </a:t>
            </a:r>
            <a:r>
              <a:rPr lang="id-ID" dirty="0" smtClean="0"/>
              <a:t>180</a:t>
            </a:r>
            <a:r>
              <a:rPr lang="id-ID" dirty="0" smtClean="0">
                <a:sym typeface="Symbol"/>
              </a:rPr>
              <a:t></a:t>
            </a:r>
            <a:endParaRPr lang="id-ID" dirty="0"/>
          </a:p>
          <a:p>
            <a:pPr lvl="3"/>
            <a:r>
              <a:rPr lang="id-ID" dirty="0" smtClean="0"/>
              <a:t>-</a:t>
            </a:r>
            <a:r>
              <a:rPr lang="id-ID" dirty="0"/>
              <a:t> dalam = ( n+2 ) . </a:t>
            </a:r>
            <a:r>
              <a:rPr lang="id-ID" dirty="0" smtClean="0"/>
              <a:t>180</a:t>
            </a:r>
            <a:r>
              <a:rPr lang="id-ID" dirty="0" smtClean="0">
                <a:sym typeface="Symbol"/>
              </a:rPr>
              <a:t> </a:t>
            </a:r>
            <a:endParaRPr lang="id-ID" dirty="0"/>
          </a:p>
          <a:p>
            <a:pPr lvl="3"/>
            <a:r>
              <a:rPr lang="id-ID" dirty="0"/>
              <a:t>Jika   lapangan    teori maka ada koreksi.</a:t>
            </a:r>
          </a:p>
          <a:p>
            <a:pPr lvl="3"/>
            <a:r>
              <a:rPr lang="id-ID" dirty="0"/>
              <a:t>Adapun besar koreksi adalah :</a:t>
            </a:r>
          </a:p>
          <a:p>
            <a:pPr lvl="3"/>
            <a:r>
              <a:rPr lang="id-ID" dirty="0"/>
              <a:t> koreksi =   teori -   lapangan</a:t>
            </a:r>
          </a:p>
          <a:p>
            <a:pPr lvl="3"/>
            <a:r>
              <a:rPr lang="id-ID" dirty="0"/>
              <a:t>Cara koreksi sudut ada 2, yaitu :</a:t>
            </a:r>
          </a:p>
          <a:p>
            <a:pPr lvl="3"/>
            <a:r>
              <a:rPr lang="id-ID" dirty="0"/>
              <a:t>1. Metode Perataan</a:t>
            </a:r>
          </a:p>
          <a:p>
            <a:pPr lvl="3"/>
            <a:r>
              <a:rPr lang="id-ID" dirty="0"/>
              <a:t>Kor.  =  kor.  / n</a:t>
            </a:r>
          </a:p>
          <a:p>
            <a:pPr lvl="3"/>
            <a:r>
              <a:rPr lang="id-ID" dirty="0"/>
              <a:t>2. Metode Bow Dieth</a:t>
            </a:r>
          </a:p>
          <a:p>
            <a:pPr lvl="3"/>
            <a:r>
              <a:rPr lang="id-ID" dirty="0"/>
              <a:t>Kor.  = (  /   ) .  kor.  atau</a:t>
            </a:r>
          </a:p>
          <a:p>
            <a:pPr lvl="3"/>
            <a:r>
              <a:rPr lang="id-ID" dirty="0"/>
              <a:t>Kor.  = ( d /  d ) .  kor. </a:t>
            </a:r>
          </a:p>
        </p:txBody>
      </p:sp>
    </p:spTree>
    <p:extLst>
      <p:ext uri="{BB962C8B-B14F-4D97-AF65-F5344CB8AC3E}">
        <p14:creationId xmlns:p14="http://schemas.microsoft.com/office/powerpoint/2010/main" val="16768743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568036"/>
            <a:ext cx="7994848" cy="5909310"/>
          </a:xfrm>
          <a:prstGeom prst="rect">
            <a:avLst/>
          </a:prstGeom>
        </p:spPr>
        <p:txBody>
          <a:bodyPr wrap="square">
            <a:spAutoFit/>
          </a:bodyPr>
          <a:lstStyle/>
          <a:p>
            <a:r>
              <a:rPr lang="id-ID" dirty="0" smtClean="0"/>
              <a:t>2. Sudut </a:t>
            </a:r>
            <a:r>
              <a:rPr lang="id-ID" dirty="0"/>
              <a:t>Azimuth ()</a:t>
            </a:r>
          </a:p>
          <a:p>
            <a:r>
              <a:rPr lang="id-ID" dirty="0"/>
              <a:t>n = awal + n -180</a:t>
            </a:r>
          </a:p>
          <a:p>
            <a:r>
              <a:rPr lang="id-ID" dirty="0"/>
              <a:t>n adalah sudut pengambilan setelah koreksi</a:t>
            </a:r>
          </a:p>
          <a:p>
            <a:r>
              <a:rPr lang="id-ID" dirty="0"/>
              <a:t>3. Jarak </a:t>
            </a:r>
            <a:r>
              <a:rPr lang="id-ID" dirty="0" smtClean="0"/>
              <a:t>Datar</a:t>
            </a:r>
          </a:p>
          <a:p>
            <a:endParaRPr lang="id-ID" dirty="0"/>
          </a:p>
          <a:p>
            <a:endParaRPr lang="id-ID" dirty="0" smtClean="0"/>
          </a:p>
          <a:p>
            <a:endParaRPr lang="id-ID" dirty="0"/>
          </a:p>
          <a:p>
            <a:endParaRPr lang="id-ID" dirty="0" smtClean="0"/>
          </a:p>
          <a:p>
            <a:endParaRPr lang="id-ID" dirty="0"/>
          </a:p>
          <a:p>
            <a:endParaRPr lang="id-ID" dirty="0" smtClean="0"/>
          </a:p>
          <a:p>
            <a:endParaRPr lang="id-ID" dirty="0"/>
          </a:p>
          <a:p>
            <a:endParaRPr lang="id-ID" dirty="0" smtClean="0"/>
          </a:p>
          <a:p>
            <a:endParaRPr lang="id-ID" dirty="0" smtClean="0"/>
          </a:p>
          <a:p>
            <a:r>
              <a:rPr lang="id-ID" dirty="0" smtClean="0"/>
              <a:t>Jika </a:t>
            </a:r>
            <a:r>
              <a:rPr lang="id-ID" dirty="0"/>
              <a:t>memakai sudut zenith ( vertikal ) :</a:t>
            </a:r>
          </a:p>
          <a:p>
            <a:r>
              <a:rPr lang="id-ID" dirty="0"/>
              <a:t>Do = ( BA- BB) x 100 x SinV , jarak optis</a:t>
            </a:r>
          </a:p>
          <a:p>
            <a:r>
              <a:rPr lang="id-ID" dirty="0"/>
              <a:t>Dh = ( BA- BB) x 100 x Sin2V , jarak datar</a:t>
            </a:r>
          </a:p>
          <a:p>
            <a:r>
              <a:rPr lang="id-ID" dirty="0"/>
              <a:t>Jika memakai sudut elevasi () :</a:t>
            </a:r>
          </a:p>
          <a:p>
            <a:r>
              <a:rPr lang="id-ID" dirty="0"/>
              <a:t>Do = ( BA- BB) x 100 x Cos V , jarak optis</a:t>
            </a:r>
          </a:p>
          <a:p>
            <a:r>
              <a:rPr lang="id-ID" dirty="0"/>
              <a:t>Dh = ( BA- BB) x 100 x Cos2V , jarak datar</a:t>
            </a:r>
          </a:p>
          <a:p>
            <a:endParaRPr lang="id-ID" dirty="0"/>
          </a:p>
          <a:p>
            <a:endParaRPr lang="id-ID" dirty="0"/>
          </a:p>
        </p:txBody>
      </p:sp>
      <p:pic>
        <p:nvPicPr>
          <p:cNvPr id="5" name="Picture 4" descr="ein Bild"/>
          <p:cNvPicPr/>
          <p:nvPr/>
        </p:nvPicPr>
        <p:blipFill>
          <a:blip r:embed="rId3">
            <a:extLst>
              <a:ext uri="{28A0092B-C50C-407E-A947-70E740481C1C}">
                <a14:useLocalDpi xmlns:a14="http://schemas.microsoft.com/office/drawing/2010/main" val="0"/>
              </a:ext>
            </a:extLst>
          </a:blip>
          <a:srcRect/>
          <a:stretch>
            <a:fillRect/>
          </a:stretch>
        </p:blipFill>
        <p:spPr bwMode="auto">
          <a:xfrm>
            <a:off x="2978467" y="1628801"/>
            <a:ext cx="3897789" cy="2592287"/>
          </a:xfrm>
          <a:prstGeom prst="rect">
            <a:avLst/>
          </a:prstGeom>
          <a:noFill/>
          <a:ln>
            <a:noFill/>
          </a:ln>
        </p:spPr>
      </p:pic>
    </p:spTree>
    <p:extLst>
      <p:ext uri="{BB962C8B-B14F-4D97-AF65-F5344CB8AC3E}">
        <p14:creationId xmlns:p14="http://schemas.microsoft.com/office/powerpoint/2010/main" val="9643587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620688"/>
            <a:ext cx="7272808" cy="5262979"/>
          </a:xfrm>
          <a:prstGeom prst="rect">
            <a:avLst/>
          </a:prstGeom>
        </p:spPr>
        <p:txBody>
          <a:bodyPr wrap="square">
            <a:spAutoFit/>
          </a:bodyPr>
          <a:lstStyle/>
          <a:p>
            <a:r>
              <a:rPr lang="id-ID" sz="2400" dirty="0"/>
              <a:t>4. Beda Tinggi (h)</a:t>
            </a:r>
          </a:p>
          <a:p>
            <a:r>
              <a:rPr lang="id-ID" sz="2400" dirty="0"/>
              <a:t>Jika memakai sudut zenith ( vertikal ) :</a:t>
            </a:r>
          </a:p>
          <a:p>
            <a:r>
              <a:rPr lang="id-ID" sz="2400" dirty="0"/>
              <a:t>h = ta + (Dh / tan V)- BT</a:t>
            </a:r>
          </a:p>
          <a:p>
            <a:r>
              <a:rPr lang="id-ID" sz="2400" dirty="0"/>
              <a:t>Jika memakai sudut elevasi () :</a:t>
            </a:r>
          </a:p>
          <a:p>
            <a:r>
              <a:rPr lang="id-ID" sz="2400" dirty="0"/>
              <a:t>h = ta + (Dh x tan V) – </a:t>
            </a:r>
            <a:r>
              <a:rPr lang="id-ID" sz="2400" dirty="0" smtClean="0"/>
              <a:t>BT</a:t>
            </a:r>
          </a:p>
          <a:p>
            <a:endParaRPr lang="id-ID" sz="2400" dirty="0"/>
          </a:p>
          <a:p>
            <a:r>
              <a:rPr lang="id-ID" sz="2400" dirty="0"/>
              <a:t>Adapun syarat h untuk polygon tertutup yaitu :</a:t>
            </a:r>
          </a:p>
          <a:p>
            <a:r>
              <a:rPr lang="id-ID" sz="2400" dirty="0"/>
              <a:t>h (+) - h (-) = 0</a:t>
            </a:r>
          </a:p>
          <a:p>
            <a:r>
              <a:rPr lang="id-ID" sz="2400" dirty="0"/>
              <a:t>Jika  0, maka ada kesalahan yang harus dikoreksi.</a:t>
            </a:r>
          </a:p>
          <a:p>
            <a:r>
              <a:rPr lang="id-ID" sz="2400" dirty="0"/>
              <a:t>Jika kesalahan (+) maka koreksi (-)</a:t>
            </a:r>
          </a:p>
          <a:p>
            <a:r>
              <a:rPr lang="id-ID" sz="2400" dirty="0"/>
              <a:t>Jika kesalahan (-) maka koreksi (+)</a:t>
            </a:r>
          </a:p>
          <a:p>
            <a:r>
              <a:rPr lang="id-ID" sz="2400" dirty="0"/>
              <a:t>Cara koreksi ada dua yaitu :</a:t>
            </a:r>
          </a:p>
          <a:p>
            <a:r>
              <a:rPr lang="id-ID" sz="2400" dirty="0"/>
              <a:t>1. Metode Pukul Rata</a:t>
            </a:r>
          </a:p>
          <a:p>
            <a:r>
              <a:rPr lang="id-ID" sz="2400" dirty="0"/>
              <a:t>2. Metode Bow Dieth</a:t>
            </a:r>
          </a:p>
        </p:txBody>
      </p:sp>
    </p:spTree>
    <p:extLst>
      <p:ext uri="{BB962C8B-B14F-4D97-AF65-F5344CB8AC3E}">
        <p14:creationId xmlns:p14="http://schemas.microsoft.com/office/powerpoint/2010/main" val="15123360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620688"/>
            <a:ext cx="7272808" cy="5632311"/>
          </a:xfrm>
          <a:prstGeom prst="rect">
            <a:avLst/>
          </a:prstGeom>
        </p:spPr>
        <p:txBody>
          <a:bodyPr wrap="square">
            <a:spAutoFit/>
          </a:bodyPr>
          <a:lstStyle/>
          <a:p>
            <a:r>
              <a:rPr lang="id-ID" sz="2400" dirty="0"/>
              <a:t>b. Pengukuran Situasi</a:t>
            </a:r>
          </a:p>
          <a:p>
            <a:r>
              <a:rPr lang="id-ID" sz="2400" dirty="0"/>
              <a:t>Rumus-rumus yang dipakai yaitu :</a:t>
            </a:r>
          </a:p>
          <a:p>
            <a:r>
              <a:rPr lang="id-ID" sz="2400" dirty="0"/>
              <a:t>Jika memakai sudut zenith ( vertikal ) :</a:t>
            </a:r>
          </a:p>
          <a:p>
            <a:r>
              <a:rPr lang="id-ID" sz="2400" dirty="0" smtClean="0"/>
              <a:t>Jarak</a:t>
            </a:r>
            <a:endParaRPr lang="id-ID" sz="2400" dirty="0"/>
          </a:p>
          <a:p>
            <a:r>
              <a:rPr lang="id-ID" sz="2400" dirty="0"/>
              <a:t>Do = ( BA- BB) x 100 x SinV , jarak optis</a:t>
            </a:r>
          </a:p>
          <a:p>
            <a:r>
              <a:rPr lang="id-ID" sz="2400" dirty="0"/>
              <a:t>Dh = ( BA- BB) x 100 x Sin2V , jarak </a:t>
            </a:r>
            <a:r>
              <a:rPr lang="id-ID" sz="2400" dirty="0" smtClean="0"/>
              <a:t>datar</a:t>
            </a:r>
          </a:p>
          <a:p>
            <a:endParaRPr lang="id-ID" sz="2400" dirty="0"/>
          </a:p>
          <a:p>
            <a:r>
              <a:rPr lang="id-ID" sz="2400" dirty="0"/>
              <a:t>CARA PENGGAMBARAN</a:t>
            </a:r>
          </a:p>
          <a:p>
            <a:r>
              <a:rPr lang="id-ID" sz="2400" dirty="0"/>
              <a:t>Situasi</a:t>
            </a:r>
          </a:p>
          <a:p>
            <a:r>
              <a:rPr lang="id-ID" sz="2400" dirty="0"/>
              <a:t>Adapun langkah-langkah penggambaran situasi adalah sebagai berikut :</a:t>
            </a:r>
          </a:p>
          <a:p>
            <a:r>
              <a:rPr lang="id-ID" sz="2400" dirty="0"/>
              <a:t>Menggambar titik-titik polygon</a:t>
            </a:r>
          </a:p>
          <a:p>
            <a:r>
              <a:rPr lang="id-ID" sz="2400" dirty="0"/>
              <a:t>Menggambar titik-titik detail</a:t>
            </a:r>
          </a:p>
          <a:p>
            <a:r>
              <a:rPr lang="id-ID" sz="2400" dirty="0"/>
              <a:t>Menggambar situasi</a:t>
            </a:r>
          </a:p>
          <a:p>
            <a:endParaRPr lang="id-ID" sz="2400" dirty="0"/>
          </a:p>
        </p:txBody>
      </p:sp>
    </p:spTree>
    <p:extLst>
      <p:ext uri="{BB962C8B-B14F-4D97-AF65-F5344CB8AC3E}">
        <p14:creationId xmlns:p14="http://schemas.microsoft.com/office/powerpoint/2010/main" val="33121774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620688"/>
            <a:ext cx="7272808" cy="5632311"/>
          </a:xfrm>
          <a:prstGeom prst="rect">
            <a:avLst/>
          </a:prstGeom>
        </p:spPr>
        <p:txBody>
          <a:bodyPr wrap="square">
            <a:spAutoFit/>
          </a:bodyPr>
          <a:lstStyle/>
          <a:p>
            <a:r>
              <a:rPr lang="id-ID" sz="2400" dirty="0"/>
              <a:t>b. Pengukuran Situasi</a:t>
            </a:r>
          </a:p>
          <a:p>
            <a:r>
              <a:rPr lang="id-ID" sz="2400" dirty="0"/>
              <a:t>Rumus-rumus yang dipakai yaitu :</a:t>
            </a:r>
          </a:p>
          <a:p>
            <a:r>
              <a:rPr lang="id-ID" sz="2400" dirty="0"/>
              <a:t>Jika memakai sudut zenith ( vertikal ) :</a:t>
            </a:r>
          </a:p>
          <a:p>
            <a:r>
              <a:rPr lang="id-ID" sz="2400" dirty="0" smtClean="0"/>
              <a:t>Jarak</a:t>
            </a:r>
            <a:endParaRPr lang="id-ID" sz="2400" dirty="0"/>
          </a:p>
          <a:p>
            <a:r>
              <a:rPr lang="id-ID" sz="2400" dirty="0"/>
              <a:t>Do = ( BA- BB) x 100 x SinV , jarak optis</a:t>
            </a:r>
          </a:p>
          <a:p>
            <a:r>
              <a:rPr lang="id-ID" sz="2400" dirty="0"/>
              <a:t>Dh = ( BA- BB) x 100 x Sin2V , jarak </a:t>
            </a:r>
            <a:r>
              <a:rPr lang="id-ID" sz="2400" dirty="0" smtClean="0"/>
              <a:t>datar</a:t>
            </a:r>
          </a:p>
          <a:p>
            <a:endParaRPr lang="id-ID" sz="2400" dirty="0"/>
          </a:p>
          <a:p>
            <a:r>
              <a:rPr lang="id-ID" sz="2400" dirty="0"/>
              <a:t>CARA PENGGAMBARAN</a:t>
            </a:r>
          </a:p>
          <a:p>
            <a:r>
              <a:rPr lang="id-ID" sz="2400" dirty="0"/>
              <a:t>Situasi</a:t>
            </a:r>
          </a:p>
          <a:p>
            <a:r>
              <a:rPr lang="id-ID" sz="2400" dirty="0"/>
              <a:t>Adapun langkah-langkah penggambaran situasi adalah sebagai berikut :</a:t>
            </a:r>
          </a:p>
          <a:p>
            <a:r>
              <a:rPr lang="id-ID" sz="2400" dirty="0"/>
              <a:t>Menggambar titik-titik polygon</a:t>
            </a:r>
          </a:p>
          <a:p>
            <a:r>
              <a:rPr lang="id-ID" sz="2400" dirty="0"/>
              <a:t>Menggambar titik-titik detail</a:t>
            </a:r>
          </a:p>
          <a:p>
            <a:r>
              <a:rPr lang="id-ID" sz="2400" dirty="0"/>
              <a:t>Menggambar situasi</a:t>
            </a:r>
          </a:p>
          <a:p>
            <a:endParaRPr lang="id-ID" sz="2400" dirty="0"/>
          </a:p>
        </p:txBody>
      </p:sp>
    </p:spTree>
    <p:extLst>
      <p:ext uri="{BB962C8B-B14F-4D97-AF65-F5344CB8AC3E}">
        <p14:creationId xmlns:p14="http://schemas.microsoft.com/office/powerpoint/2010/main" val="24125576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620688"/>
            <a:ext cx="7272808" cy="6001643"/>
          </a:xfrm>
          <a:prstGeom prst="rect">
            <a:avLst/>
          </a:prstGeom>
        </p:spPr>
        <p:txBody>
          <a:bodyPr wrap="square">
            <a:spAutoFit/>
          </a:bodyPr>
          <a:lstStyle/>
          <a:p>
            <a:r>
              <a:rPr lang="id-ID" sz="2400" dirty="0"/>
              <a:t>Kontur</a:t>
            </a:r>
          </a:p>
          <a:p>
            <a:r>
              <a:rPr lang="id-ID" sz="2400" dirty="0"/>
              <a:t>Adapun langkah-langkah penggambaran kontur adalah sebagai berikut :</a:t>
            </a:r>
          </a:p>
          <a:p>
            <a:r>
              <a:rPr lang="id-ID" sz="2400" dirty="0"/>
              <a:t>Menggambar situasi</a:t>
            </a:r>
          </a:p>
          <a:p>
            <a:r>
              <a:rPr lang="id-ID" sz="2400" dirty="0"/>
              <a:t>Melengkapi gambar situasi dengan ketinggian di tiap-tiap titik ( baik titik polygon maupun titik detail )</a:t>
            </a:r>
          </a:p>
          <a:p>
            <a:r>
              <a:rPr lang="id-ID" sz="2400" dirty="0"/>
              <a:t>Tentukan titik yang mempunyai ketinggian sama.</a:t>
            </a:r>
          </a:p>
          <a:p>
            <a:pPr algn="just"/>
            <a:r>
              <a:rPr lang="id-ID" sz="2400" dirty="0"/>
              <a:t>Hubungkanlah titik-titik yang mempunyai ketinggian sama</a:t>
            </a:r>
            <a:r>
              <a:rPr lang="id-ID" sz="2400" dirty="0" smtClean="0"/>
              <a:t>.</a:t>
            </a:r>
          </a:p>
          <a:p>
            <a:endParaRPr lang="id-ID" sz="2400" dirty="0"/>
          </a:p>
          <a:p>
            <a:r>
              <a:rPr lang="id-ID" sz="2400" dirty="0"/>
              <a:t>Hasil kontur tidak boleh :</a:t>
            </a:r>
          </a:p>
          <a:p>
            <a:r>
              <a:rPr lang="id-ID" sz="2400" dirty="0"/>
              <a:t>Bercabang</a:t>
            </a:r>
          </a:p>
          <a:p>
            <a:r>
              <a:rPr lang="id-ID" sz="2400" dirty="0"/>
              <a:t>Bertemu</a:t>
            </a:r>
          </a:p>
          <a:p>
            <a:r>
              <a:rPr lang="id-ID" sz="2400" dirty="0"/>
              <a:t>Memotong</a:t>
            </a:r>
          </a:p>
          <a:p>
            <a:r>
              <a:rPr lang="id-ID" sz="2400" dirty="0"/>
              <a:t>Berhenti di tengah</a:t>
            </a:r>
          </a:p>
          <a:p>
            <a:endParaRPr lang="id-ID" sz="2400" dirty="0"/>
          </a:p>
        </p:txBody>
      </p:sp>
    </p:spTree>
    <p:extLst>
      <p:ext uri="{BB962C8B-B14F-4D97-AF65-F5344CB8AC3E}">
        <p14:creationId xmlns:p14="http://schemas.microsoft.com/office/powerpoint/2010/main" val="5567798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620688"/>
            <a:ext cx="7272808" cy="2677656"/>
          </a:xfrm>
          <a:prstGeom prst="rect">
            <a:avLst/>
          </a:prstGeom>
        </p:spPr>
        <p:txBody>
          <a:bodyPr wrap="square">
            <a:spAutoFit/>
          </a:bodyPr>
          <a:lstStyle/>
          <a:p>
            <a:endParaRPr lang="id-ID" sz="2400" dirty="0" smtClean="0"/>
          </a:p>
          <a:p>
            <a:endParaRPr lang="id-ID" sz="2400" dirty="0"/>
          </a:p>
          <a:p>
            <a:endParaRPr lang="id-ID" sz="2400" dirty="0" smtClean="0"/>
          </a:p>
          <a:p>
            <a:endParaRPr lang="id-ID" sz="2400" dirty="0"/>
          </a:p>
          <a:p>
            <a:endParaRPr lang="id-ID" sz="2400" dirty="0" smtClean="0"/>
          </a:p>
          <a:p>
            <a:endParaRPr lang="id-ID" sz="2400" dirty="0"/>
          </a:p>
          <a:p>
            <a:endParaRPr lang="id-ID" sz="2400" dirty="0"/>
          </a:p>
        </p:txBody>
      </p:sp>
      <p:pic>
        <p:nvPicPr>
          <p:cNvPr id="5" name="Picture 4" descr="ein Bild"/>
          <p:cNvPicPr/>
          <p:nvPr/>
        </p:nvPicPr>
        <p:blipFill>
          <a:blip r:embed="rId2">
            <a:extLst>
              <a:ext uri="{28A0092B-C50C-407E-A947-70E740481C1C}">
                <a14:useLocalDpi xmlns:a14="http://schemas.microsoft.com/office/drawing/2010/main" val="0"/>
              </a:ext>
            </a:extLst>
          </a:blip>
          <a:srcRect/>
          <a:stretch>
            <a:fillRect/>
          </a:stretch>
        </p:blipFill>
        <p:spPr bwMode="auto">
          <a:xfrm>
            <a:off x="980964" y="922293"/>
            <a:ext cx="3384376" cy="4680520"/>
          </a:xfrm>
          <a:prstGeom prst="rect">
            <a:avLst/>
          </a:prstGeom>
          <a:noFill/>
          <a:ln>
            <a:noFill/>
          </a:ln>
        </p:spPr>
      </p:pic>
      <p:sp>
        <p:nvSpPr>
          <p:cNvPr id="6" name="Rectangle 5"/>
          <p:cNvSpPr/>
          <p:nvPr/>
        </p:nvSpPr>
        <p:spPr>
          <a:xfrm>
            <a:off x="4862232" y="976165"/>
            <a:ext cx="3817137" cy="3170099"/>
          </a:xfrm>
          <a:prstGeom prst="rect">
            <a:avLst/>
          </a:prstGeom>
        </p:spPr>
        <p:txBody>
          <a:bodyPr wrap="square">
            <a:spAutoFit/>
          </a:bodyPr>
          <a:lstStyle/>
          <a:p>
            <a:pPr algn="just" fontAlgn="base"/>
            <a:r>
              <a:rPr lang="id-ID" sz="2000" dirty="0"/>
              <a:t>Data yang akan digunakan untuk membuat peta kontur adalah tinggi tiap titik, caranya adalah seperti berikut:</a:t>
            </a:r>
          </a:p>
          <a:p>
            <a:pPr algn="just" fontAlgn="base"/>
            <a:r>
              <a:rPr lang="id-ID" sz="2000" dirty="0"/>
              <a:t>Pertama kali kita tentukan skala jarak untuk menggambar denah dan skala tinggi untuk menggambar potongan kontur</a:t>
            </a:r>
            <a:br>
              <a:rPr lang="id-ID" sz="2000" dirty="0"/>
            </a:br>
            <a:r>
              <a:rPr lang="id-ID" sz="2000" dirty="0"/>
              <a:t>misal diambil</a:t>
            </a:r>
            <a:br>
              <a:rPr lang="id-ID" sz="2000" dirty="0"/>
            </a:br>
            <a:r>
              <a:rPr lang="id-ID" sz="2000" b="1" dirty="0"/>
              <a:t>skala jarak : 100</a:t>
            </a:r>
            <a:endParaRPr lang="id-ID" sz="2000" dirty="0"/>
          </a:p>
        </p:txBody>
      </p:sp>
    </p:spTree>
    <p:extLst>
      <p:ext uri="{BB962C8B-B14F-4D97-AF65-F5344CB8AC3E}">
        <p14:creationId xmlns:p14="http://schemas.microsoft.com/office/powerpoint/2010/main" val="23928364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476672"/>
            <a:ext cx="7416824" cy="369332"/>
          </a:xfrm>
          <a:prstGeom prst="rect">
            <a:avLst/>
          </a:prstGeom>
        </p:spPr>
        <p:txBody>
          <a:bodyPr wrap="square">
            <a:spAutoFit/>
          </a:bodyPr>
          <a:lstStyle/>
          <a:p>
            <a:pPr fontAlgn="base"/>
            <a:r>
              <a:rPr lang="id-ID" dirty="0"/>
              <a:t>Menggambar letak titik titik yang akan digambar sebagai berikut:</a:t>
            </a:r>
          </a:p>
        </p:txBody>
      </p:sp>
      <p:pic>
        <p:nvPicPr>
          <p:cNvPr id="5" name="Picture 4" descr="http://ilmusipil.com/wp-content/uploads/2009/12/kontur-1-1024x819.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170709"/>
            <a:ext cx="7803621" cy="4959928"/>
          </a:xfrm>
          <a:prstGeom prst="rect">
            <a:avLst/>
          </a:prstGeom>
          <a:noFill/>
          <a:ln>
            <a:noFill/>
          </a:ln>
        </p:spPr>
      </p:pic>
    </p:spTree>
    <p:extLst>
      <p:ext uri="{BB962C8B-B14F-4D97-AF65-F5344CB8AC3E}">
        <p14:creationId xmlns:p14="http://schemas.microsoft.com/office/powerpoint/2010/main" val="13527609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59" y="797511"/>
            <a:ext cx="7920881" cy="923330"/>
          </a:xfrm>
          <a:prstGeom prst="rect">
            <a:avLst/>
          </a:prstGeom>
        </p:spPr>
        <p:txBody>
          <a:bodyPr wrap="square">
            <a:spAutoFit/>
          </a:bodyPr>
          <a:lstStyle/>
          <a:p>
            <a:r>
              <a:rPr lang="id-ID" dirty="0"/>
              <a:t>selanjutnya menentukan koefisien garis tinggi yang akan digambar, misal disini diambil 102.00 , 102.25 , 102.5 , 102.75 , 103.00 dst, titik-titik ini terserah kita dalam menentukanya karena semakin rapat maka akan semakin akurat.</a:t>
            </a:r>
          </a:p>
        </p:txBody>
      </p:sp>
      <p:pic>
        <p:nvPicPr>
          <p:cNvPr id="5" name="Picture 4" descr="http://ilmusipil.com/wp-content/uploads/2009/12/kontur-2-300x240.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5059740" y="1844824"/>
            <a:ext cx="3744416" cy="2952328"/>
          </a:xfrm>
          <a:prstGeom prst="rect">
            <a:avLst/>
          </a:prstGeom>
          <a:noFill/>
          <a:ln>
            <a:noFill/>
          </a:ln>
        </p:spPr>
      </p:pic>
      <p:sp>
        <p:nvSpPr>
          <p:cNvPr id="6" name="Rectangle 5"/>
          <p:cNvSpPr/>
          <p:nvPr/>
        </p:nvSpPr>
        <p:spPr>
          <a:xfrm>
            <a:off x="618990" y="4077072"/>
            <a:ext cx="4497385" cy="369332"/>
          </a:xfrm>
          <a:prstGeom prst="rect">
            <a:avLst/>
          </a:prstGeom>
        </p:spPr>
        <p:txBody>
          <a:bodyPr wrap="none">
            <a:spAutoFit/>
          </a:bodyPr>
          <a:lstStyle/>
          <a:p>
            <a:r>
              <a:rPr lang="id-ID" dirty="0"/>
              <a:t>Dalam gambar diatas dapat kita lihat bahwa</a:t>
            </a:r>
          </a:p>
        </p:txBody>
      </p:sp>
      <p:sp>
        <p:nvSpPr>
          <p:cNvPr id="7" name="Rectangle 6"/>
          <p:cNvSpPr/>
          <p:nvPr/>
        </p:nvSpPr>
        <p:spPr>
          <a:xfrm>
            <a:off x="688681" y="4506206"/>
            <a:ext cx="8275807" cy="2031325"/>
          </a:xfrm>
          <a:prstGeom prst="rect">
            <a:avLst/>
          </a:prstGeom>
        </p:spPr>
        <p:txBody>
          <a:bodyPr wrap="square">
            <a:spAutoFit/>
          </a:bodyPr>
          <a:lstStyle/>
          <a:p>
            <a:pPr lvl="0" fontAlgn="base"/>
            <a:r>
              <a:rPr lang="id-ID" dirty="0"/>
              <a:t>Tinggi titik A :101.9</a:t>
            </a:r>
          </a:p>
          <a:p>
            <a:pPr lvl="0" fontAlgn="base"/>
            <a:r>
              <a:rPr lang="id-ID" dirty="0"/>
              <a:t>Tinggi titik B :103.75</a:t>
            </a:r>
          </a:p>
          <a:p>
            <a:pPr lvl="0" fontAlgn="base"/>
            <a:r>
              <a:rPr lang="id-ID" dirty="0"/>
              <a:t>Jarak titik A-B :1000</a:t>
            </a:r>
          </a:p>
          <a:p>
            <a:pPr lvl="0" fontAlgn="base"/>
            <a:r>
              <a:rPr lang="id-ID" dirty="0"/>
              <a:t>Maka jarak Titik dengan ketingggian 102.00 adalah</a:t>
            </a:r>
          </a:p>
          <a:p>
            <a:pPr lvl="0" fontAlgn="base"/>
            <a:r>
              <a:rPr lang="id-ID" dirty="0"/>
              <a:t>selisih tinggi 102.00-101.9=0.1</a:t>
            </a:r>
          </a:p>
          <a:p>
            <a:pPr lvl="0" fontAlgn="base"/>
            <a:r>
              <a:rPr lang="id-ID" dirty="0"/>
              <a:t>Tinggi B-A= 103.75-101.9=1.85</a:t>
            </a:r>
          </a:p>
          <a:p>
            <a:pPr lvl="0" fontAlgn="base"/>
            <a:r>
              <a:rPr lang="id-ID" dirty="0"/>
              <a:t>Maka jarak tinggi titik 102.00 ke titik A  = (0.1/1.85)x1000 mm =54.0541 mm</a:t>
            </a:r>
          </a:p>
        </p:txBody>
      </p:sp>
    </p:spTree>
    <p:extLst>
      <p:ext uri="{BB962C8B-B14F-4D97-AF65-F5344CB8AC3E}">
        <p14:creationId xmlns:p14="http://schemas.microsoft.com/office/powerpoint/2010/main" val="13157812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620688"/>
            <a:ext cx="8395855" cy="1938992"/>
          </a:xfrm>
          <a:prstGeom prst="rect">
            <a:avLst/>
          </a:prstGeom>
        </p:spPr>
        <p:txBody>
          <a:bodyPr wrap="square">
            <a:spAutoFit/>
          </a:bodyPr>
          <a:lstStyle/>
          <a:p>
            <a:pPr fontAlgn="base"/>
            <a:r>
              <a:rPr lang="id-ID" sz="2000" dirty="0" smtClean="0"/>
              <a:t>“Prinsipnya adalah perbandingan antara segitiga kecil dan segitiga besar” sehingga dapat dicari jarak titik dengan ketinggian tertentu.</a:t>
            </a:r>
          </a:p>
          <a:p>
            <a:r>
              <a:rPr lang="id-ID" sz="2000" dirty="0" smtClean="0"/>
              <a:t>Begitu juga dengan ketinggian titik lainya dihitung satu persatu sehingga di temukan lokasi titiknya untuk kemudianmenghubungkan tinggi titik yang sama dengan garis sebagai berikut, kalau misal perlu rumusnya dalam kalkulator excel bisa </a:t>
            </a:r>
            <a:endParaRPr lang="id-ID" sz="2000" dirty="0"/>
          </a:p>
        </p:txBody>
      </p:sp>
      <p:pic>
        <p:nvPicPr>
          <p:cNvPr id="6" name="Picture 5" descr="http://ilmusipil.com/wp-content/uploads/2009/12/kontur-3-1024x819.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324680" y="2559680"/>
            <a:ext cx="6393550" cy="4249332"/>
          </a:xfrm>
          <a:prstGeom prst="rect">
            <a:avLst/>
          </a:prstGeom>
          <a:noFill/>
          <a:ln>
            <a:noFill/>
          </a:ln>
        </p:spPr>
      </p:pic>
    </p:spTree>
    <p:extLst>
      <p:ext uri="{BB962C8B-B14F-4D97-AF65-F5344CB8AC3E}">
        <p14:creationId xmlns:p14="http://schemas.microsoft.com/office/powerpoint/2010/main" val="21021167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96806" y="2967335"/>
            <a:ext cx="4950394" cy="923330"/>
          </a:xfrm>
          <a:prstGeom prst="rect">
            <a:avLst/>
          </a:prstGeom>
          <a:noFill/>
        </p:spPr>
        <p:txBody>
          <a:bodyPr wrap="none" lIns="91440" tIns="45720" rIns="91440" bIns="45720">
            <a:spAutoFit/>
          </a:bodyPr>
          <a:lstStyle/>
          <a:p>
            <a:pPr algn="ctr"/>
            <a:r>
              <a:rPr lang="id-ID"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Semoga Sukses</a:t>
            </a:r>
            <a:endParaRPr lang="en-U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extLst>
      <p:ext uri="{BB962C8B-B14F-4D97-AF65-F5344CB8AC3E}">
        <p14:creationId xmlns:p14="http://schemas.microsoft.com/office/powerpoint/2010/main" val="302274616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84</TotalTime>
  <Words>467</Words>
  <Application>Microsoft Office PowerPoint</Application>
  <PresentationFormat>On-screen Show (4:3)</PresentationFormat>
  <Paragraphs>242</Paragraphs>
  <Slides>27</Slides>
  <Notes>4</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Solstice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21</cp:revision>
  <dcterms:created xsi:type="dcterms:W3CDTF">2019-05-13T05:45:14Z</dcterms:created>
  <dcterms:modified xsi:type="dcterms:W3CDTF">2019-05-13T10:02:06Z</dcterms:modified>
</cp:coreProperties>
</file>