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4" r:id="rId1"/>
  </p:sldMasterIdLst>
  <p:sldIdLst>
    <p:sldId id="256" r:id="rId2"/>
    <p:sldId id="257" r:id="rId3"/>
    <p:sldId id="258" r:id="rId4"/>
    <p:sldId id="259" r:id="rId5"/>
    <p:sldId id="264" r:id="rId6"/>
    <p:sldId id="265" r:id="rId7"/>
    <p:sldId id="266" r:id="rId8"/>
    <p:sldId id="267" r:id="rId9"/>
    <p:sldId id="261" r:id="rId10"/>
    <p:sldId id="262" r:id="rId11"/>
    <p:sldId id="268" r:id="rId12"/>
    <p:sldId id="269" r:id="rId13"/>
    <p:sldId id="260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6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5923F103-BC34-4FE4-A40E-EDDEECFDA5D0}" type="datetimeFigureOut">
              <a:rPr lang="en-US" smtClean="0"/>
              <a:pPr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1273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smtClean="0"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1967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smtClean="0"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048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smtClean="0"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8376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smtClean="0"/>
              <a:t>10/7/2019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3149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smtClean="0"/>
              <a:t>10/7/2019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8985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smtClean="0"/>
              <a:t>10/7/2019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71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smtClean="0"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5160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smtClean="0"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8996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smtClean="0"/>
              <a:t>10/7/2019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169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smtClean="0"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82463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smtClean="0"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04475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smtClean="0"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57179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smtClean="0"/>
              <a:t>10/7/2019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3928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smtClean="0"/>
              <a:t>10/7/2019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20036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6D93-FCAC-47E0-A2EE-787E62CA814C}" type="datetimeFigureOut">
              <a:rPr lang="en-US" smtClean="0"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90097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79A6-0FD0-4734-A311-86BFCA472E6E}" type="datetimeFigureOut">
              <a:rPr lang="en-US" smtClean="0"/>
              <a:t>10/7/2019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447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smtClean="0"/>
              <a:t>10/7/2019</a:t>
            </a:fld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5801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Pengantar</a:t>
            </a:r>
            <a:r>
              <a:rPr lang="id-ID" dirty="0" smtClean="0"/>
              <a:t> </a:t>
            </a:r>
            <a:r>
              <a:rPr lang="id-ID" dirty="0" smtClean="0"/>
              <a:t>Psikologi Sosial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id-ID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Chr. Argo widiharto, s.Psi., M.Si</a:t>
            </a:r>
            <a:endParaRPr lang="id-ID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3557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Definisi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7371" y="2002971"/>
            <a:ext cx="11379199" cy="4855030"/>
          </a:xfrm>
          <a:solidFill>
            <a:schemeClr val="accent1">
              <a:lumMod val="75000"/>
            </a:schemeClr>
          </a:solidFill>
        </p:spPr>
        <p:txBody>
          <a:bodyPr>
            <a:normAutofit lnSpcReduction="10000"/>
          </a:bodyPr>
          <a:lstStyle/>
          <a:p>
            <a:r>
              <a:rPr lang="id-ID" sz="3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Fokus utama : pemahaman mengenai bagaimana dan mengapa individu berperilaku, berpikir dan memiliki perasaan tertentu dlm konteks situasi sosial</a:t>
            </a:r>
          </a:p>
          <a:p>
            <a:r>
              <a:rPr lang="id-ID" sz="3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Situasi sosial : kehadiran orang lain secara nyata atau imajinasi</a:t>
            </a:r>
          </a:p>
          <a:p>
            <a:r>
              <a:rPr lang="id-ID" sz="3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psychology : pengetahuan yg berusaha memahami asal usul dan sebab-sebab terjadinya perilaku dan pemikiran individual dalam konteks situasi sosial.</a:t>
            </a:r>
          </a:p>
          <a:p>
            <a:pPr marL="0" indent="0">
              <a:buNone/>
            </a:pPr>
            <a:r>
              <a:rPr lang="id-ID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sz="3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</a:t>
            </a:r>
            <a:r>
              <a:rPr lang="id-ID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(Baron &amp; Byrne, 2004)</a:t>
            </a:r>
            <a:endParaRPr lang="id-ID" sz="3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700093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Psikologi Sosial sbg Ilmu Pengetahuan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1857829"/>
            <a:ext cx="11190514" cy="4746171"/>
          </a:xfrm>
          <a:solidFill>
            <a:schemeClr val="accent2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id-ID" sz="2600" dirty="0" smtClean="0">
                <a:solidFill>
                  <a:srgbClr val="FFFF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Akurasi: komitmen utk mengumpulkan dan mengevaluasi informasi tentang dunia (perilaku &amp; pemikiran sosial) scr teliti, tepat &amp; sebisa mungkin bebas dari kesalahan</a:t>
            </a:r>
          </a:p>
          <a:p>
            <a:r>
              <a:rPr lang="id-ID" sz="2600" dirty="0" smtClean="0">
                <a:solidFill>
                  <a:srgbClr val="FFFF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Objektivitas: komitmen utk mendapatkan dan mengevaluasi informasi tentang dunia dg sedapat mungkin terbebas dari bias.</a:t>
            </a:r>
          </a:p>
          <a:p>
            <a:r>
              <a:rPr lang="id-ID" sz="2600" dirty="0" smtClean="0">
                <a:solidFill>
                  <a:srgbClr val="FFFF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Skeptisisme: komitmen utk menerima hasil-hasil penelitian sbg suatu yg benar hanya bila hasil tsb telah diverifikasi atau diuji berulang kali</a:t>
            </a:r>
          </a:p>
          <a:p>
            <a:r>
              <a:rPr lang="id-ID" sz="2600" dirty="0" smtClean="0">
                <a:solidFill>
                  <a:srgbClr val="FFFF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Berpikiran terbuka: komitmen utk mengubah pandangan pandangan (termasuk yg telah tertanam kuat) bila terbukti bhw pandangan tsb tidak benar</a:t>
            </a:r>
            <a:endParaRPr lang="id-ID" sz="2600" dirty="0">
              <a:solidFill>
                <a:srgbClr val="FFFF00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284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Fokus pada Perilaku Individu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972" y="2002971"/>
            <a:ext cx="11292114" cy="4855029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id-ID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Minat utama: pemahaman fkator-faktor yg membentuk perilaku dan pemikiran individu dalam konteks sosial</a:t>
            </a:r>
          </a:p>
          <a:p>
            <a:r>
              <a:rPr lang="id-ID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Sosiologi: fokus pd kelompok-kelompok besar atau masyarakat sbg keutuhan</a:t>
            </a:r>
          </a:p>
          <a:p>
            <a:r>
              <a:rPr lang="id-ID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Contoh: Kasus Desa Penari</a:t>
            </a:r>
          </a:p>
          <a:p>
            <a:r>
              <a:rPr lang="id-ID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Psi Sosial: fokus pd faktor penyebab mhsw menceritkan kasus tsb</a:t>
            </a:r>
          </a:p>
          <a:p>
            <a:r>
              <a:rPr lang="id-ID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Sosiologi : fokus pd keyakinan masyarakat thd cerita atau perbandingan Desa Penari dengan desa lain.</a:t>
            </a:r>
          </a:p>
          <a:p>
            <a:endParaRPr lang="id-ID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id-ID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4617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54955" y="990600"/>
            <a:ext cx="2793158" cy="562429"/>
          </a:xfrm>
        </p:spPr>
        <p:txBody>
          <a:bodyPr/>
          <a:lstStyle/>
          <a:p>
            <a:r>
              <a:rPr lang="id-ID" dirty="0" smtClean="0"/>
              <a:t>Bimo</a:t>
            </a:r>
            <a:endParaRPr lang="id-ID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60244" y="1117600"/>
            <a:ext cx="4994841" cy="4994841"/>
          </a:xfrm>
          <a:prstGeom prst="rect">
            <a:avLst/>
          </a:prstGeom>
        </p:spPr>
      </p:pic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798286" y="1857829"/>
            <a:ext cx="3643085" cy="4167051"/>
          </a:xfrm>
        </p:spPr>
        <p:txBody>
          <a:bodyPr>
            <a:normAutofit/>
          </a:bodyPr>
          <a:lstStyle/>
          <a:p>
            <a:pPr marL="342900" indent="-342900">
              <a:buFontTx/>
              <a:buChar char="-"/>
            </a:pPr>
            <a:r>
              <a:rPr lang="id-ID" sz="2000" dirty="0" smtClean="0"/>
              <a:t>S1 Desain Grafis</a:t>
            </a:r>
          </a:p>
          <a:p>
            <a:pPr marL="342900" indent="-342900">
              <a:buFontTx/>
              <a:buChar char="-"/>
            </a:pPr>
            <a:r>
              <a:rPr lang="id-ID" sz="2000" dirty="0" smtClean="0"/>
              <a:t>Hobi menggambar</a:t>
            </a:r>
          </a:p>
          <a:p>
            <a:pPr marL="342900" indent="-342900">
              <a:buFontTx/>
              <a:buChar char="-"/>
            </a:pPr>
            <a:r>
              <a:rPr lang="id-ID" sz="2000" dirty="0" smtClean="0"/>
              <a:t>Tekun dalam bekerja</a:t>
            </a:r>
          </a:p>
          <a:p>
            <a:pPr marL="342900" indent="-342900">
              <a:buFontTx/>
              <a:buChar char="-"/>
            </a:pPr>
            <a:r>
              <a:rPr lang="id-ID" sz="2000" dirty="0" smtClean="0"/>
              <a:t>Memiliki jiwa seni</a:t>
            </a:r>
          </a:p>
          <a:p>
            <a:pPr marL="342900" indent="-342900">
              <a:buFontTx/>
              <a:buChar char="-"/>
            </a:pPr>
            <a:r>
              <a:rPr lang="id-ID" sz="2000" dirty="0" smtClean="0"/>
              <a:t>Kemampuan abtraksi bagus</a:t>
            </a:r>
          </a:p>
          <a:p>
            <a:pPr marL="342900" indent="-342900">
              <a:buFontTx/>
              <a:buChar char="-"/>
            </a:pPr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2634047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897" y="1017815"/>
            <a:ext cx="2793158" cy="722086"/>
          </a:xfrm>
        </p:spPr>
        <p:txBody>
          <a:bodyPr/>
          <a:lstStyle/>
          <a:p>
            <a:r>
              <a:rPr lang="id-ID" dirty="0" smtClean="0"/>
              <a:t>Claudia</a:t>
            </a:r>
            <a:endParaRPr lang="id-ID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9471" y="1509486"/>
            <a:ext cx="5873628" cy="3698550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206172"/>
            <a:ext cx="3570514" cy="3818708"/>
          </a:xfrm>
        </p:spPr>
        <p:txBody>
          <a:bodyPr>
            <a:normAutofit/>
          </a:bodyPr>
          <a:lstStyle/>
          <a:p>
            <a:pPr marL="342900" indent="-342900">
              <a:buFontTx/>
              <a:buChar char="-"/>
            </a:pPr>
            <a:r>
              <a:rPr lang="id-ID" sz="2000" dirty="0" smtClean="0"/>
              <a:t>S1 Geologi</a:t>
            </a:r>
          </a:p>
          <a:p>
            <a:pPr marL="342900" indent="-342900">
              <a:buFontTx/>
              <a:buChar char="-"/>
            </a:pPr>
            <a:r>
              <a:rPr lang="id-ID" sz="2000" dirty="0" smtClean="0"/>
              <a:t>Hobi: kegiatan alam bebas</a:t>
            </a:r>
          </a:p>
          <a:p>
            <a:pPr marL="342900" indent="-342900">
              <a:buFontTx/>
              <a:buChar char="-"/>
            </a:pPr>
            <a:r>
              <a:rPr lang="id-ID" sz="2000" dirty="0" smtClean="0"/>
              <a:t>Aktif sbg pengurus Pecinta Alam Kampus</a:t>
            </a:r>
          </a:p>
          <a:p>
            <a:pPr marL="342900" indent="-342900">
              <a:buFontTx/>
              <a:buChar char="-"/>
            </a:pPr>
            <a:r>
              <a:rPr lang="id-ID" sz="2000" dirty="0" smtClean="0"/>
              <a:t>Suka dengan tantangan</a:t>
            </a:r>
          </a:p>
          <a:p>
            <a:pPr marL="342900" indent="-342900">
              <a:buFontTx/>
              <a:buChar char="-"/>
            </a:pPr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273180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150257"/>
            <a:ext cx="2793158" cy="780143"/>
          </a:xfrm>
        </p:spPr>
        <p:txBody>
          <a:bodyPr/>
          <a:lstStyle/>
          <a:p>
            <a:r>
              <a:rPr lang="id-ID" dirty="0" smtClean="0"/>
              <a:t>Agung</a:t>
            </a:r>
            <a:endParaRPr lang="id-ID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81675" y="1787723"/>
            <a:ext cx="5189538" cy="3892153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278744"/>
            <a:ext cx="3657600" cy="3746136"/>
          </a:xfrm>
        </p:spPr>
        <p:txBody>
          <a:bodyPr>
            <a:normAutofit/>
          </a:bodyPr>
          <a:lstStyle/>
          <a:p>
            <a:pPr marL="342900" indent="-342900">
              <a:buFontTx/>
              <a:buChar char="-"/>
            </a:pPr>
            <a:r>
              <a:rPr lang="id-ID" sz="2000" dirty="0" smtClean="0"/>
              <a:t>S1 Manajemen</a:t>
            </a:r>
          </a:p>
          <a:p>
            <a:pPr marL="342900" indent="-342900">
              <a:buFontTx/>
              <a:buChar char="-"/>
            </a:pPr>
            <a:r>
              <a:rPr lang="id-ID" sz="2000" dirty="0" smtClean="0"/>
              <a:t>Suka dengan keteraturan</a:t>
            </a:r>
          </a:p>
          <a:p>
            <a:pPr marL="342900" indent="-342900">
              <a:buFontTx/>
              <a:buChar char="-"/>
            </a:pPr>
            <a:r>
              <a:rPr lang="id-ID" sz="2000" dirty="0" smtClean="0"/>
              <a:t>Hobi membaca buku</a:t>
            </a:r>
          </a:p>
          <a:p>
            <a:pPr marL="342900" indent="-342900">
              <a:buFontTx/>
              <a:buChar char="-"/>
            </a:pPr>
            <a:r>
              <a:rPr lang="id-ID" sz="2000" dirty="0" smtClean="0"/>
              <a:t>Cermat dan teliti</a:t>
            </a:r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345228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537881"/>
            <a:ext cx="9602693" cy="2908760"/>
          </a:xfrm>
        </p:spPr>
        <p:txBody>
          <a:bodyPr/>
          <a:lstStyle/>
          <a:p>
            <a:r>
              <a:rPr lang="id-ID" dirty="0" smtClean="0"/>
              <a:t>Apa pekerjaan yang cocok</a:t>
            </a:r>
            <a:r>
              <a:rPr lang="id-ID" dirty="0" smtClean="0"/>
              <a:t>?</a:t>
            </a:r>
            <a:br>
              <a:rPr lang="id-ID" dirty="0" smtClean="0"/>
            </a:br>
            <a:r>
              <a:rPr lang="id-ID" dirty="0" smtClean="0">
                <a:solidFill>
                  <a:srgbClr val="FFFF00"/>
                </a:solidFill>
              </a:rPr>
              <a:t>Pekerja Tambang; </a:t>
            </a:r>
            <a:br>
              <a:rPr lang="id-ID" dirty="0" smtClean="0">
                <a:solidFill>
                  <a:srgbClr val="FFFF00"/>
                </a:solidFill>
              </a:rPr>
            </a:br>
            <a:r>
              <a:rPr lang="id-ID" dirty="0" smtClean="0">
                <a:solidFill>
                  <a:srgbClr val="00B050"/>
                </a:solidFill>
              </a:rPr>
              <a:t>Manager; </a:t>
            </a:r>
            <a:br>
              <a:rPr lang="id-ID" dirty="0" smtClean="0">
                <a:solidFill>
                  <a:srgbClr val="00B050"/>
                </a:solidFill>
              </a:rPr>
            </a:br>
            <a:r>
              <a:rPr lang="id-ID" dirty="0" smtClean="0">
                <a:solidFill>
                  <a:srgbClr val="00B050"/>
                </a:solidFill>
              </a:rPr>
              <a:t>Desainer Interior</a:t>
            </a:r>
            <a:endParaRPr lang="id-ID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>
          <a:xfrm>
            <a:off x="1154953" y="5429185"/>
            <a:ext cx="3020744" cy="576263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id-ID" sz="3600" dirty="0" smtClean="0">
                <a:solidFill>
                  <a:srgbClr val="FF0000"/>
                </a:solidFill>
              </a:rPr>
              <a:t>Bimo</a:t>
            </a:r>
            <a:endParaRPr lang="id-ID" sz="3600" dirty="0" smtClean="0">
              <a:solidFill>
                <a:srgbClr val="FF0000"/>
              </a:solidFill>
            </a:endParaRPr>
          </a:p>
        </p:txBody>
      </p:sp>
      <p:pic>
        <p:nvPicPr>
          <p:cNvPr id="12" name="Picture Placeholder 11"/>
          <p:cNvPicPr>
            <a:picLocks noGrp="1" noChangeAspect="1"/>
          </p:cNvPicPr>
          <p:nvPr>
            <p:ph type="pic" idx="15"/>
          </p:nvPr>
        </p:nvPicPr>
        <p:blipFill>
          <a:blip r:embed="rId2"/>
          <a:srcRect t="20643" b="20643"/>
          <a:stretch>
            <a:fillRect/>
          </a:stretch>
        </p:blipFill>
        <p:spPr>
          <a:xfrm>
            <a:off x="1319213" y="3533775"/>
            <a:ext cx="2692400" cy="1582738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half" idx="18"/>
          </p:nvPr>
        </p:nvSpPr>
        <p:spPr>
          <a:xfrm>
            <a:off x="3560430" y="6257450"/>
            <a:ext cx="3020745" cy="917949"/>
          </a:xfrm>
        </p:spPr>
        <p:txBody>
          <a:bodyPr/>
          <a:lstStyle/>
          <a:p>
            <a:endParaRPr lang="id-ID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68865" y="5305961"/>
            <a:ext cx="3050438" cy="576262"/>
          </a:xfrm>
        </p:spPr>
        <p:txBody>
          <a:bodyPr/>
          <a:lstStyle/>
          <a:p>
            <a:pPr algn="ctr"/>
            <a:r>
              <a:rPr lang="id-ID" sz="3200" dirty="0" smtClean="0">
                <a:solidFill>
                  <a:srgbClr val="FF0000"/>
                </a:solidFill>
              </a:rPr>
              <a:t>Claudia</a:t>
            </a:r>
            <a:endParaRPr lang="id-ID" sz="3200" dirty="0">
              <a:solidFill>
                <a:srgbClr val="FF0000"/>
              </a:solidFill>
            </a:endParaRPr>
          </a:p>
        </p:txBody>
      </p:sp>
      <p:pic>
        <p:nvPicPr>
          <p:cNvPr id="13" name="Picture Placeholder 12"/>
          <p:cNvPicPr>
            <a:picLocks noGrp="1" noChangeAspect="1"/>
          </p:cNvPicPr>
          <p:nvPr>
            <p:ph type="pic" idx="21"/>
          </p:nvPr>
        </p:nvPicPr>
        <p:blipFill>
          <a:blip r:embed="rId3"/>
          <a:srcRect t="4155" b="4155"/>
          <a:stretch>
            <a:fillRect/>
          </a:stretch>
        </p:blipFill>
        <p:spPr>
          <a:xfrm>
            <a:off x="4568825" y="3502025"/>
            <a:ext cx="2690813" cy="1552575"/>
          </a:xfrm>
          <a:prstGeom prst="rect">
            <a:avLst/>
          </a:prstGeom>
        </p:spPr>
      </p:pic>
      <p:sp>
        <p:nvSpPr>
          <p:cNvPr id="8" name="Text Placeholder 7"/>
          <p:cNvSpPr>
            <a:spLocks noGrp="1"/>
          </p:cNvSpPr>
          <p:nvPr>
            <p:ph type="body" sz="half" idx="19"/>
          </p:nvPr>
        </p:nvSpPr>
        <p:spPr>
          <a:xfrm>
            <a:off x="7985278" y="2275017"/>
            <a:ext cx="3050438" cy="921409"/>
          </a:xfrm>
        </p:spPr>
        <p:txBody>
          <a:bodyPr/>
          <a:lstStyle/>
          <a:p>
            <a:endParaRPr lang="id-ID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7123" y="5429185"/>
            <a:ext cx="3050438" cy="576262"/>
          </a:xfrm>
        </p:spPr>
        <p:txBody>
          <a:bodyPr/>
          <a:lstStyle/>
          <a:p>
            <a:pPr algn="ctr"/>
            <a:r>
              <a:rPr lang="id-ID" sz="3200" dirty="0" smtClean="0">
                <a:solidFill>
                  <a:srgbClr val="FF0000"/>
                </a:solidFill>
              </a:rPr>
              <a:t>Agung</a:t>
            </a:r>
            <a:endParaRPr lang="id-ID" sz="3200" dirty="0">
              <a:solidFill>
                <a:srgbClr val="FF0000"/>
              </a:solidFill>
            </a:endParaRPr>
          </a:p>
        </p:txBody>
      </p:sp>
      <p:pic>
        <p:nvPicPr>
          <p:cNvPr id="14" name="Picture Placeholder 13"/>
          <p:cNvPicPr>
            <a:picLocks noGrp="1" noChangeAspect="1"/>
          </p:cNvPicPr>
          <p:nvPr>
            <p:ph type="pic" idx="22"/>
          </p:nvPr>
        </p:nvPicPr>
        <p:blipFill>
          <a:blip r:embed="rId4"/>
          <a:srcRect t="10983" b="10983"/>
          <a:stretch>
            <a:fillRect/>
          </a:stretch>
        </p:blipFill>
        <p:spPr>
          <a:xfrm>
            <a:off x="8066088" y="3533775"/>
            <a:ext cx="2690812" cy="1574800"/>
          </a:xfrm>
          <a:prstGeom prst="rect">
            <a:avLst/>
          </a:prstGeom>
        </p:spPr>
      </p:pic>
      <p:sp>
        <p:nvSpPr>
          <p:cNvPr id="9" name="Text Placeholder 8"/>
          <p:cNvSpPr>
            <a:spLocks noGrp="1"/>
          </p:cNvSpPr>
          <p:nvPr>
            <p:ph type="body" sz="half" idx="20"/>
          </p:nvPr>
        </p:nvSpPr>
        <p:spPr>
          <a:xfrm>
            <a:off x="7884430" y="5383217"/>
            <a:ext cx="3054127" cy="896341"/>
          </a:xfrm>
        </p:spPr>
        <p:txBody>
          <a:bodyPr/>
          <a:lstStyle/>
          <a:p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8263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1486" y="5425"/>
            <a:ext cx="5113076" cy="685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4706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1262" y="-2659"/>
            <a:ext cx="5487081" cy="6860659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29362317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333" y="101600"/>
            <a:ext cx="11260667" cy="675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30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615" y="0"/>
            <a:ext cx="105507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69678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1125" y="672149"/>
            <a:ext cx="9788818" cy="728480"/>
          </a:xfrm>
        </p:spPr>
        <p:txBody>
          <a:bodyPr/>
          <a:lstStyle/>
          <a:p>
            <a:r>
              <a:rPr lang="id-ID" sz="2800" dirty="0" smtClean="0"/>
              <a:t>Psi Sosial: Penyebab dari Perilaku Sosial &amp; Pemikiran Sosial</a:t>
            </a:r>
            <a:endParaRPr lang="id-ID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486" y="1669143"/>
            <a:ext cx="11234057" cy="5065486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d-ID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Memahami faktor dan kondisi yg membentuk perilaku sosial dan pemikiran sosial pd individu (perilaku, perasaan, keyakinan, ingatan, penyimpulan) tentang orang lain.</a:t>
            </a:r>
          </a:p>
          <a:p>
            <a:pPr marL="457200" indent="-457200">
              <a:buAutoNum type="arabicPeriod"/>
            </a:pPr>
            <a:r>
              <a:rPr lang="id-ID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Perilaku &amp; Karakter Org lain: perilaku &amp; reaksi dipengaruhi oleh perilaku dan karakter orang lain.</a:t>
            </a:r>
          </a:p>
          <a:p>
            <a:pPr marL="457200" indent="-457200">
              <a:buAutoNum type="arabicPeriod"/>
            </a:pPr>
            <a:r>
              <a:rPr lang="id-ID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Proses-proses kognitif: ingatan orang akan mempengaruhi perilaku orang tersebur saat ini utk itu perlu memahami pemikiran orang</a:t>
            </a:r>
          </a:p>
          <a:p>
            <a:pPr marL="457200" indent="-457200">
              <a:buAutoNum type="arabicPeriod"/>
            </a:pPr>
            <a:r>
              <a:rPr lang="id-ID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Variabel lingkungan: lingkungan fisik berpengaruh thd perasaan, pemikiran dan perilaku.</a:t>
            </a:r>
          </a:p>
          <a:p>
            <a:pPr marL="457200" indent="-457200">
              <a:buAutoNum type="arabicPeriod"/>
            </a:pPr>
            <a:r>
              <a:rPr lang="id-ID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Konteks budaya: norma sosial, keanggotaan kelp, nilai sosial berpengaruh pd perilaku sosial</a:t>
            </a:r>
          </a:p>
          <a:p>
            <a:pPr marL="457200" indent="-457200">
              <a:buAutoNum type="arabicPeriod"/>
            </a:pPr>
            <a:r>
              <a:rPr lang="id-ID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Faktor biologis: pilihan, perilaku, reaksi emosi, sikap dipengaruhi bawaan biologis</a:t>
            </a:r>
          </a:p>
          <a:p>
            <a:pPr marL="457200" indent="-457200">
              <a:buAutoNum type="arabicPeriod"/>
            </a:pPr>
            <a:endParaRPr lang="id-ID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4786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437</TotalTime>
  <Words>389</Words>
  <Application>Microsoft Office PowerPoint</Application>
  <PresentationFormat>Widescreen</PresentationFormat>
  <Paragraphs>45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Century Gothic</vt:lpstr>
      <vt:lpstr>Comic Sans MS</vt:lpstr>
      <vt:lpstr>Wingdings 3</vt:lpstr>
      <vt:lpstr>Ion Boardroom</vt:lpstr>
      <vt:lpstr>Pengantar Psikologi Sosial</vt:lpstr>
      <vt:lpstr>Definisi</vt:lpstr>
      <vt:lpstr>Psikologi Sosial sbg Ilmu Pengetahuan</vt:lpstr>
      <vt:lpstr>Fokus pada Perilaku Individu</vt:lpstr>
      <vt:lpstr>Bimo</vt:lpstr>
      <vt:lpstr>Claudia</vt:lpstr>
      <vt:lpstr>Agung</vt:lpstr>
      <vt:lpstr>Apa pekerjaan yang cocok? Pekerja Tambang;  Manager;  Desainer Interior</vt:lpstr>
      <vt:lpstr>PowerPoint Presentation</vt:lpstr>
      <vt:lpstr>PowerPoint Presentation</vt:lpstr>
      <vt:lpstr>PowerPoint Presentation</vt:lpstr>
      <vt:lpstr>PowerPoint Presentation</vt:lpstr>
      <vt:lpstr>Psi Sosial: Penyebab dari Perilaku Sosial &amp; Pemikiran Sosial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Sejarah Psikologi Sosial</dc:title>
  <dc:creator>A455LF</dc:creator>
  <cp:lastModifiedBy>A455LF</cp:lastModifiedBy>
  <cp:revision>17</cp:revision>
  <dcterms:created xsi:type="dcterms:W3CDTF">2019-10-06T16:43:19Z</dcterms:created>
  <dcterms:modified xsi:type="dcterms:W3CDTF">2019-10-07T05:26:38Z</dcterms:modified>
</cp:coreProperties>
</file>