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CDE3AA2-8DA1-4DD7-86D6-916C3C6DBB06}" type="datetimeFigureOut">
              <a:rPr lang="id-ID" smtClean="0"/>
              <a:t>05/11/2018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id-ID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AE80C2A-2151-48AF-BBC7-80DB1C1B9671}" type="slidenum">
              <a:rPr lang="id-ID" smtClean="0"/>
              <a:t>‹#›</a:t>
            </a:fld>
            <a:endParaRPr lang="id-ID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5656" y="2060848"/>
            <a:ext cx="7406640" cy="1472184"/>
          </a:xfrm>
        </p:spPr>
        <p:txBody>
          <a:bodyPr>
            <a:noAutofit/>
          </a:bodyPr>
          <a:lstStyle/>
          <a:p>
            <a:pPr algn="ctr"/>
            <a:r>
              <a:rPr lang="id-ID" sz="5400" dirty="0" smtClean="0"/>
              <a:t>KONSEP DASAR </a:t>
            </a:r>
            <a:br>
              <a:rPr lang="id-ID" sz="5400" dirty="0" smtClean="0"/>
            </a:br>
            <a:r>
              <a:rPr lang="id-ID" sz="5400" dirty="0" smtClean="0"/>
              <a:t>FORMULASI GIZI</a:t>
            </a:r>
            <a:endParaRPr lang="id-ID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3717032"/>
            <a:ext cx="7406640" cy="1752600"/>
          </a:xfrm>
        </p:spPr>
        <p:txBody>
          <a:bodyPr/>
          <a:lstStyle/>
          <a:p>
            <a:pPr algn="ctr"/>
            <a:r>
              <a:rPr lang="id-ID" dirty="0" smtClean="0"/>
              <a:t>M. Khoiron Ferdiansyah, STP., M.Sc.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46484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Jadwal Perkuliahan</a:t>
            </a:r>
            <a:endParaRPr lang="id-ID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9260967"/>
              </p:ext>
            </p:extLst>
          </p:nvPr>
        </p:nvGraphicFramePr>
        <p:xfrm>
          <a:off x="1187624" y="1447800"/>
          <a:ext cx="7746825" cy="33934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68152"/>
                <a:gridCol w="4624482"/>
                <a:gridCol w="17541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MINGGU</a:t>
                      </a:r>
                      <a:r>
                        <a:rPr lang="id-ID" baseline="0" dirty="0" smtClean="0"/>
                        <a:t> KE-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TOPIK</a:t>
                      </a:r>
                      <a:r>
                        <a:rPr lang="id-ID" baseline="0" dirty="0" smtClean="0"/>
                        <a:t> PERKULIAHAN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KET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9, 10,</a:t>
                      </a:r>
                      <a:r>
                        <a:rPr lang="id-ID" baseline="0" dirty="0" smtClean="0"/>
                        <a:t> 11, 12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sz="1800" dirty="0" smtClean="0"/>
                        <a:t>Konsep Dasar Formulasi</a:t>
                      </a:r>
                      <a:r>
                        <a:rPr lang="id-ID" sz="1800" baseline="0" dirty="0" smtClean="0"/>
                        <a:t> </a:t>
                      </a:r>
                      <a:r>
                        <a:rPr lang="id-ID" sz="1800" baseline="0" dirty="0" smtClean="0"/>
                        <a:t>Gizi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800" u="none" strike="noStrike" dirty="0" smtClean="0">
                          <a:effectLst/>
                        </a:rPr>
                        <a:t>Makanan MPASI dan Tumbuh Kembang </a:t>
                      </a:r>
                      <a:endParaRPr kumimoji="0" lang="fi-FI" sz="18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u="none" strike="noStrike" dirty="0" smtClean="0">
                          <a:effectLst/>
                        </a:rPr>
                        <a:t>Makanan Ibu Hamil dan Menyusui </a:t>
                      </a:r>
                      <a:endParaRPr kumimoji="0" lang="sv-SE" sz="18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800" u="none" strike="noStrike" dirty="0" smtClean="0">
                          <a:effectLst/>
                        </a:rPr>
                        <a:t>Makanan Pasien Pasca Bedah </a:t>
                      </a:r>
                      <a:endParaRPr kumimoji="0" lang="fi-FI" sz="1800" b="0" i="0" u="none" strike="noStrike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u="none" strike="noStrike" dirty="0" smtClean="0">
                          <a:effectLst/>
                        </a:rPr>
                        <a:t>Makanan Formula Lansia </a:t>
                      </a:r>
                      <a:endParaRPr kumimoji="0" lang="sv-SE" sz="18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800" u="none" strike="noStrike" dirty="0" smtClean="0">
                          <a:effectLst/>
                        </a:rPr>
                        <a:t>Makanan Diet Penyakit Khusus </a:t>
                      </a:r>
                      <a:endParaRPr kumimoji="0" lang="id-ID" sz="18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800" u="none" strike="noStrike" dirty="0" smtClean="0">
                          <a:effectLst/>
                        </a:rPr>
                        <a:t>Makanan Penderita</a:t>
                      </a:r>
                      <a:r>
                        <a:rPr lang="id-ID" sz="1800" u="none" strike="noStrike" baseline="0" dirty="0" smtClean="0">
                          <a:effectLst/>
                        </a:rPr>
                        <a:t> Kurang Gizi  </a:t>
                      </a:r>
                      <a:endParaRPr lang="id-ID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Dosen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13,14,15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smtClean="0">
                          <a:effectLst/>
                        </a:rPr>
                        <a:t> </a:t>
                      </a:r>
                      <a:r>
                        <a:rPr lang="id-ID" sz="1800" u="none" strike="noStrike" dirty="0" smtClean="0">
                          <a:effectLst/>
                        </a:rPr>
                        <a:t>Presentasi PKM GT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Mhs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16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smtClean="0">
                          <a:effectLst/>
                        </a:rPr>
                        <a:t> UAS</a:t>
                      </a:r>
                      <a:endParaRPr lang="sv-SE" sz="1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4752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620688"/>
            <a:ext cx="7746064" cy="562771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id-ID" b="1" dirty="0"/>
              <a:t>Kenapa formulasi sangat dibutuhkan?</a:t>
            </a:r>
            <a:endParaRPr lang="id-ID" dirty="0"/>
          </a:p>
          <a:p>
            <a:pPr marL="595313" indent="-514350">
              <a:buFont typeface="+mj-lt"/>
              <a:buAutoNum type="arabicPeriod"/>
            </a:pPr>
            <a:r>
              <a:rPr lang="id-ID" dirty="0" smtClean="0"/>
              <a:t>Untuk </a:t>
            </a:r>
            <a:r>
              <a:rPr lang="id-ID" dirty="0"/>
              <a:t>meningkatkan kandungan gizi mikro</a:t>
            </a:r>
          </a:p>
          <a:p>
            <a:pPr marL="595313" indent="-514350">
              <a:buFont typeface="+mj-lt"/>
              <a:buAutoNum type="arabicPeriod"/>
            </a:pPr>
            <a:r>
              <a:rPr lang="id-ID" dirty="0" smtClean="0"/>
              <a:t>Meningkatkan </a:t>
            </a:r>
            <a:r>
              <a:rPr lang="id-ID" dirty="0"/>
              <a:t>kebutuhan energi</a:t>
            </a:r>
          </a:p>
          <a:p>
            <a:pPr marL="595313" indent="-514350">
              <a:buFont typeface="+mj-lt"/>
              <a:buAutoNum type="arabicPeriod"/>
            </a:pPr>
            <a:r>
              <a:rPr lang="id-ID" dirty="0" smtClean="0"/>
              <a:t>Memberikan </a:t>
            </a:r>
            <a:r>
              <a:rPr lang="id-ID" dirty="0"/>
              <a:t>protein secara adekuat</a:t>
            </a:r>
          </a:p>
          <a:p>
            <a:pPr marL="595313" indent="-514350">
              <a:buFont typeface="+mj-lt"/>
              <a:buAutoNum type="arabicPeriod"/>
            </a:pPr>
            <a:r>
              <a:rPr lang="id-ID" dirty="0" smtClean="0"/>
              <a:t>High </a:t>
            </a:r>
            <a:r>
              <a:rPr lang="id-ID" dirty="0"/>
              <a:t>protein quality and availability</a:t>
            </a:r>
          </a:p>
          <a:p>
            <a:pPr marL="595313" indent="-514350">
              <a:buFont typeface="+mj-lt"/>
              <a:buAutoNum type="arabicPeriod"/>
            </a:pPr>
            <a:r>
              <a:rPr lang="id-ID" dirty="0" smtClean="0"/>
              <a:t>Adekuat </a:t>
            </a:r>
            <a:r>
              <a:rPr lang="id-ID" dirty="0"/>
              <a:t>kebutuhan lemak</a:t>
            </a:r>
          </a:p>
          <a:p>
            <a:pPr marL="595313" indent="-514350">
              <a:buFont typeface="+mj-lt"/>
              <a:buAutoNum type="arabicPeriod"/>
            </a:pPr>
            <a:r>
              <a:rPr lang="id-ID" dirty="0" smtClean="0"/>
              <a:t>Mudah </a:t>
            </a:r>
            <a:r>
              <a:rPr lang="id-ID" dirty="0"/>
              <a:t>disiapkan</a:t>
            </a:r>
          </a:p>
          <a:p>
            <a:pPr marL="595313" indent="-514350">
              <a:buFont typeface="+mj-lt"/>
              <a:buAutoNum type="arabicPeriod"/>
            </a:pPr>
            <a:r>
              <a:rPr lang="id-ID" dirty="0" smtClean="0"/>
              <a:t>Affordable</a:t>
            </a:r>
            <a:endParaRPr lang="id-ID" dirty="0"/>
          </a:p>
          <a:p>
            <a:pPr marL="595313" indent="-514350">
              <a:buFont typeface="+mj-lt"/>
              <a:buAutoNum type="arabicPeriod"/>
            </a:pPr>
            <a:r>
              <a:rPr lang="id-ID" dirty="0" smtClean="0"/>
              <a:t>Risiko </a:t>
            </a:r>
            <a:r>
              <a:rPr lang="id-ID" dirty="0"/>
              <a:t>kontaminasi rendah</a:t>
            </a:r>
          </a:p>
          <a:p>
            <a:pPr marL="82296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2306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447800"/>
            <a:ext cx="7746064" cy="4800600"/>
          </a:xfrm>
        </p:spPr>
        <p:txBody>
          <a:bodyPr/>
          <a:lstStyle/>
          <a:p>
            <a:pPr marL="82296" indent="0">
              <a:buNone/>
            </a:pPr>
            <a:r>
              <a:rPr lang="id-ID" b="1" dirty="0"/>
              <a:t>Apa yang dimaksud dengan food formulation ?</a:t>
            </a:r>
            <a:endParaRPr lang="id-ID" dirty="0"/>
          </a:p>
          <a:p>
            <a:pPr marL="82296" indent="0">
              <a:buNone/>
            </a:pPr>
            <a:r>
              <a:rPr lang="id-ID" dirty="0"/>
              <a:t>Proses untuk mengembangkan gizi makanan untuk kelompok yang berisiko terkena masalah gizi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46351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92696"/>
            <a:ext cx="7240848" cy="5555704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id-ID" b="1" dirty="0"/>
              <a:t>Hal penting yang perlu diperhatikan dalam food formulasi?</a:t>
            </a:r>
            <a:endParaRPr lang="id-ID" dirty="0"/>
          </a:p>
          <a:p>
            <a:pPr marL="596646" indent="-514350">
              <a:buFont typeface="+mj-lt"/>
              <a:buAutoNum type="arabicPeriod"/>
            </a:pPr>
            <a:r>
              <a:rPr lang="id-ID" dirty="0" smtClean="0"/>
              <a:t>Kandungan </a:t>
            </a:r>
            <a:r>
              <a:rPr lang="id-ID" dirty="0"/>
              <a:t>gizi, kandungan makro dan mikro nutrient harus tercukupi</a:t>
            </a:r>
          </a:p>
          <a:p>
            <a:pPr marL="596646" indent="-514350">
              <a:buFont typeface="+mj-lt"/>
              <a:buAutoNum type="arabicPeriod"/>
            </a:pPr>
            <a:r>
              <a:rPr lang="id-ID" dirty="0" smtClean="0"/>
              <a:t>Raw </a:t>
            </a:r>
            <a:r>
              <a:rPr lang="id-ID" dirty="0"/>
              <a:t>materials, murah, tersedia di pasaran, perhatikan </a:t>
            </a:r>
            <a:r>
              <a:rPr lang="id-ID" dirty="0" smtClean="0"/>
              <a:t>aspek </a:t>
            </a:r>
            <a:r>
              <a:rPr lang="id-ID" dirty="0"/>
              <a:t>tradisi masyarakat tentang makanan</a:t>
            </a:r>
          </a:p>
          <a:p>
            <a:pPr marL="596646" indent="-514350">
              <a:buFont typeface="+mj-lt"/>
              <a:buAutoNum type="arabicPeriod"/>
            </a:pPr>
            <a:r>
              <a:rPr lang="id-ID" dirty="0" smtClean="0"/>
              <a:t>Proses</a:t>
            </a:r>
            <a:r>
              <a:rPr lang="id-ID" dirty="0"/>
              <a:t>, extracting and mixing</a:t>
            </a:r>
          </a:p>
          <a:p>
            <a:pPr marL="596646" indent="-514350">
              <a:buFont typeface="+mj-lt"/>
              <a:buAutoNum type="arabicPeriod"/>
            </a:pPr>
            <a:r>
              <a:rPr lang="id-ID" dirty="0" smtClean="0"/>
              <a:t>Daya </a:t>
            </a:r>
            <a:r>
              <a:rPr lang="id-ID" dirty="0"/>
              <a:t>terima konsumen,</a:t>
            </a:r>
          </a:p>
          <a:p>
            <a:pPr marL="596646" indent="-514350">
              <a:buFont typeface="+mj-lt"/>
              <a:buAutoNum type="arabicPeriod"/>
            </a:pPr>
            <a:r>
              <a:rPr lang="id-ID" dirty="0" smtClean="0"/>
              <a:t>Distribusi</a:t>
            </a:r>
            <a:r>
              <a:rPr lang="id-ID" dirty="0"/>
              <a:t>, promosi, harga</a:t>
            </a:r>
          </a:p>
          <a:p>
            <a:pPr marL="596646" indent="-514350">
              <a:buFont typeface="+mj-lt"/>
              <a:buAutoNum type="arabicPeriod"/>
            </a:pPr>
            <a:r>
              <a:rPr lang="id-ID" dirty="0" smtClean="0"/>
              <a:t>Efektifitas </a:t>
            </a:r>
            <a:r>
              <a:rPr lang="id-ID" dirty="0"/>
              <a:t>dan pembelian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49398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60648"/>
            <a:ext cx="7890080" cy="6480720"/>
          </a:xfrm>
        </p:spPr>
        <p:txBody>
          <a:bodyPr>
            <a:normAutofit fontScale="32500" lnSpcReduction="20000"/>
          </a:bodyPr>
          <a:lstStyle/>
          <a:p>
            <a:pPr marL="82296" indent="0">
              <a:buNone/>
            </a:pPr>
            <a:r>
              <a:rPr lang="id-ID" sz="5500" b="1" dirty="0"/>
              <a:t>Contoh formulasi makanan </a:t>
            </a:r>
            <a:r>
              <a:rPr lang="id-ID" sz="5500" b="1" dirty="0" smtClean="0"/>
              <a:t>:</a:t>
            </a:r>
          </a:p>
          <a:p>
            <a:pPr marL="82296" indent="0">
              <a:buNone/>
            </a:pPr>
            <a:endParaRPr lang="id-ID" sz="5500" dirty="0"/>
          </a:p>
          <a:p>
            <a:pPr marL="82296" indent="0">
              <a:buNone/>
            </a:pPr>
            <a:r>
              <a:rPr lang="id-ID" sz="5500" u="sng" dirty="0" smtClean="0"/>
              <a:t>Blended </a:t>
            </a:r>
            <a:r>
              <a:rPr lang="id-ID" sz="5500" u="sng" dirty="0"/>
              <a:t>foods</a:t>
            </a:r>
          </a:p>
          <a:p>
            <a:pPr marL="82296" indent="0">
              <a:buNone/>
            </a:pPr>
            <a:r>
              <a:rPr lang="id-ID" sz="5500" dirty="0"/>
              <a:t>Pencampuran antara </a:t>
            </a:r>
            <a:r>
              <a:rPr lang="id-ID" sz="5500" dirty="0" smtClean="0"/>
              <a:t>sereal dan </a:t>
            </a:r>
            <a:r>
              <a:rPr lang="id-ID" sz="5500" dirty="0"/>
              <a:t>bahan-bahan lain yg ditambahkan seperti : kacang, susu, gula, minyak, vitamin atau premix. Namun, untuk premix ini cenderung berharga </a:t>
            </a:r>
            <a:r>
              <a:rPr lang="id-ID" sz="5500" dirty="0" smtClean="0"/>
              <a:t>mahal</a:t>
            </a:r>
            <a:r>
              <a:rPr lang="id-ID" sz="5500" dirty="0"/>
              <a:t>.</a:t>
            </a:r>
          </a:p>
          <a:p>
            <a:pPr marL="82296" indent="0">
              <a:buNone/>
            </a:pPr>
            <a:r>
              <a:rPr lang="id-ID" sz="5500" dirty="0"/>
              <a:t>Kriteria blended food yang baik adalah :</a:t>
            </a:r>
          </a:p>
          <a:p>
            <a:pPr marL="82296" indent="0">
              <a:buNone/>
            </a:pPr>
            <a:r>
              <a:rPr lang="id-ID" sz="5500" dirty="0"/>
              <a:t>a.      </a:t>
            </a:r>
            <a:r>
              <a:rPr lang="id-ID" sz="5500" dirty="0" smtClean="0"/>
              <a:t>Palatability </a:t>
            </a:r>
            <a:r>
              <a:rPr lang="id-ID" sz="5500" dirty="0"/>
              <a:t>and taste</a:t>
            </a:r>
          </a:p>
          <a:p>
            <a:pPr marL="82296" indent="0">
              <a:buNone/>
            </a:pPr>
            <a:r>
              <a:rPr lang="id-ID" sz="5500" dirty="0"/>
              <a:t>b.      Shelflife</a:t>
            </a:r>
          </a:p>
          <a:p>
            <a:pPr marL="82296" indent="0">
              <a:buNone/>
            </a:pPr>
            <a:r>
              <a:rPr lang="id-ID" sz="5500" dirty="0"/>
              <a:t>c.      </a:t>
            </a:r>
            <a:r>
              <a:rPr lang="id-ID" sz="5500" dirty="0" smtClean="0"/>
              <a:t>Preparation </a:t>
            </a:r>
            <a:r>
              <a:rPr lang="id-ID" sz="5500" dirty="0"/>
              <a:t>be easily , dimasak mencakup waktu 5-10 menit</a:t>
            </a:r>
          </a:p>
          <a:p>
            <a:pPr marL="82296" indent="0">
              <a:buNone/>
            </a:pPr>
            <a:r>
              <a:rPr lang="id-ID" sz="5500" dirty="0"/>
              <a:t>d.      Have moisture content &lt;10% dan serat &lt;5%</a:t>
            </a:r>
          </a:p>
          <a:p>
            <a:pPr marL="82296" indent="0">
              <a:buNone/>
            </a:pPr>
            <a:endParaRPr lang="id-ID" sz="5500" dirty="0"/>
          </a:p>
          <a:p>
            <a:pPr marL="82296" indent="0">
              <a:buNone/>
            </a:pPr>
            <a:r>
              <a:rPr lang="id-ID" sz="5500" dirty="0"/>
              <a:t>Nutrition value :</a:t>
            </a:r>
          </a:p>
          <a:p>
            <a:pPr marL="82296" indent="0">
              <a:buNone/>
            </a:pPr>
            <a:r>
              <a:rPr lang="id-ID" sz="5500" dirty="0"/>
              <a:t>Per 100 gram energy 400 kkal, protein 15%, fat 6%</a:t>
            </a:r>
          </a:p>
          <a:p>
            <a:pPr marL="82296" indent="0">
              <a:buNone/>
            </a:pPr>
            <a:endParaRPr lang="id-ID" sz="5500" dirty="0" smtClean="0"/>
          </a:p>
          <a:p>
            <a:pPr marL="82296" indent="0">
              <a:buNone/>
            </a:pPr>
            <a:r>
              <a:rPr lang="id-ID" sz="5500" dirty="0" smtClean="0"/>
              <a:t>Contoh </a:t>
            </a:r>
            <a:r>
              <a:rPr lang="id-ID" sz="5500" dirty="0"/>
              <a:t>produk blenden food adalah</a:t>
            </a:r>
          </a:p>
          <a:p>
            <a:pPr marL="82296" indent="0">
              <a:buNone/>
            </a:pPr>
            <a:r>
              <a:rPr lang="id-ID" sz="5500" dirty="0"/>
              <a:t>1.       Corn-soya blend (CSB), maize, soya flour, soya oil, vitamin/premix</a:t>
            </a:r>
          </a:p>
          <a:p>
            <a:pPr marL="82296" indent="0">
              <a:buNone/>
            </a:pPr>
            <a:r>
              <a:rPr lang="id-ID" sz="5500" dirty="0"/>
              <a:t>2.       Indiamix , 75% wheat and 25% soya , 55% wheat 25% soya 20% sugar</a:t>
            </a:r>
          </a:p>
          <a:p>
            <a:pPr marL="82296" indent="0">
              <a:buNone/>
            </a:pPr>
            <a:r>
              <a:rPr lang="id-ID" sz="5500" dirty="0"/>
              <a:t>3.       Famix (ethiopia)</a:t>
            </a:r>
          </a:p>
          <a:p>
            <a:pPr marL="82296" indent="0">
              <a:buNone/>
            </a:pPr>
            <a:r>
              <a:rPr lang="id-ID" sz="5500" dirty="0"/>
              <a:t>4.       Tenamix (tanzania)</a:t>
            </a:r>
          </a:p>
          <a:p>
            <a:pPr marL="82296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59537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764704"/>
            <a:ext cx="7344816" cy="5483696"/>
          </a:xfrm>
        </p:spPr>
        <p:txBody>
          <a:bodyPr>
            <a:normAutofit fontScale="70000" lnSpcReduction="20000"/>
          </a:bodyPr>
          <a:lstStyle/>
          <a:p>
            <a:pPr marL="82296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dirty="0"/>
              <a:t>The types of products </a:t>
            </a:r>
            <a:r>
              <a:rPr lang="en-US" dirty="0" smtClean="0"/>
              <a:t>included  </a:t>
            </a:r>
            <a:r>
              <a:rPr lang="en-US" dirty="0"/>
              <a:t>are:  </a:t>
            </a:r>
            <a:endParaRPr lang="id-ID" dirty="0" smtClean="0"/>
          </a:p>
          <a:p>
            <a:pPr marL="596646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dirty="0" smtClean="0"/>
              <a:t>F</a:t>
            </a:r>
            <a:r>
              <a:rPr lang="en-US" dirty="0" err="1" smtClean="0"/>
              <a:t>ortified</a:t>
            </a:r>
            <a:r>
              <a:rPr lang="en-US" dirty="0" smtClean="0"/>
              <a:t> </a:t>
            </a:r>
            <a:r>
              <a:rPr lang="en-US" dirty="0"/>
              <a:t>blended foods (FBF) which are used  in addition  to good-quality  traditional local foods </a:t>
            </a:r>
            <a:r>
              <a:rPr lang="en-US" dirty="0" smtClean="0"/>
              <a:t>and </a:t>
            </a:r>
            <a:r>
              <a:rPr lang="en-US" dirty="0"/>
              <a:t>instead of poor-quality porridges, </a:t>
            </a:r>
            <a:endParaRPr lang="id-ID" dirty="0" smtClean="0"/>
          </a:p>
          <a:p>
            <a:pPr marL="596646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dirty="0" smtClean="0"/>
              <a:t>C</a:t>
            </a:r>
            <a:r>
              <a:rPr lang="en-US" dirty="0" err="1" smtClean="0"/>
              <a:t>omplementary</a:t>
            </a:r>
            <a:r>
              <a:rPr lang="en-US" dirty="0" smtClean="0"/>
              <a:t> </a:t>
            </a:r>
            <a:r>
              <a:rPr lang="en-US" dirty="0"/>
              <a:t>food supplements (CFS) which are fortified food-based </a:t>
            </a:r>
            <a:r>
              <a:rPr lang="en-US" dirty="0" smtClean="0"/>
              <a:t>products </a:t>
            </a:r>
            <a:r>
              <a:rPr lang="en-US" dirty="0"/>
              <a:t>to be added to other foods (as “point of use” or “home” </a:t>
            </a:r>
            <a:r>
              <a:rPr lang="en-US" dirty="0" err="1"/>
              <a:t>fortificants</a:t>
            </a:r>
            <a:r>
              <a:rPr lang="en-US" dirty="0"/>
              <a:t>) or eaten alone to improve  intakes of </a:t>
            </a:r>
            <a:r>
              <a:rPr lang="en-US" dirty="0" smtClean="0"/>
              <a:t>macronutrients</a:t>
            </a:r>
            <a:r>
              <a:rPr lang="en-US" dirty="0"/>
              <a:t>,  micronutrients  and essential </a:t>
            </a:r>
            <a:r>
              <a:rPr lang="en-US" dirty="0" smtClean="0"/>
              <a:t>fats</a:t>
            </a:r>
            <a:r>
              <a:rPr lang="id-ID" dirty="0"/>
              <a:t>.</a:t>
            </a:r>
            <a:endParaRPr lang="id-ID" dirty="0" smtClean="0"/>
          </a:p>
          <a:p>
            <a:pPr marL="596646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dirty="0"/>
              <a:t>M</a:t>
            </a:r>
            <a:r>
              <a:rPr lang="en-US" dirty="0" err="1" smtClean="0"/>
              <a:t>icronutrient</a:t>
            </a:r>
            <a:r>
              <a:rPr lang="en-US" dirty="0" smtClean="0"/>
              <a:t>  </a:t>
            </a:r>
            <a:r>
              <a:rPr lang="en-US" dirty="0"/>
              <a:t>powders (MNP)  which are home </a:t>
            </a:r>
            <a:r>
              <a:rPr lang="en-US" dirty="0" err="1" smtClean="0"/>
              <a:t>fortificants</a:t>
            </a:r>
            <a:r>
              <a:rPr lang="en-US" dirty="0" smtClean="0"/>
              <a:t> </a:t>
            </a:r>
            <a:r>
              <a:rPr lang="en-US" dirty="0"/>
              <a:t>containing only vitamins and minerals  that are used  to fortify the complementary food consumed </a:t>
            </a:r>
            <a:r>
              <a:rPr lang="en-US" dirty="0" smtClean="0"/>
              <a:t>by</a:t>
            </a:r>
            <a:r>
              <a:rPr lang="id-ID" dirty="0" smtClean="0"/>
              <a:t> </a:t>
            </a:r>
            <a:r>
              <a:rPr lang="en-US" dirty="0"/>
              <a:t>the child. These guidelines are not meant to guide ready to use supplementary or therapeutic </a:t>
            </a:r>
            <a:r>
              <a:rPr lang="en-US" dirty="0" smtClean="0"/>
              <a:t>foods</a:t>
            </a:r>
            <a:r>
              <a:rPr lang="id-ID" dirty="0" smtClean="0"/>
              <a:t> </a:t>
            </a:r>
            <a:r>
              <a:rPr lang="en-US" dirty="0" smtClean="0"/>
              <a:t>for </a:t>
            </a:r>
            <a:r>
              <a:rPr lang="en-US" dirty="0"/>
              <a:t>treating </a:t>
            </a:r>
            <a:r>
              <a:rPr lang="en-US" dirty="0" smtClean="0"/>
              <a:t>moderately </a:t>
            </a:r>
            <a:r>
              <a:rPr lang="en-US" dirty="0"/>
              <a:t>or severely malnourished children.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520176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1052736"/>
            <a:ext cx="7674056" cy="5195664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id-ID" b="1" dirty="0"/>
              <a:t>Untuk kelompok balita, dibuat formulasi makanan yang </a:t>
            </a:r>
            <a:r>
              <a:rPr lang="id-ID" b="1" dirty="0" smtClean="0"/>
              <a:t>TETP, </a:t>
            </a:r>
          </a:p>
          <a:p>
            <a:pPr marL="82296" indent="0">
              <a:buNone/>
            </a:pPr>
            <a:r>
              <a:rPr lang="id-ID" b="1" dirty="0" smtClean="0"/>
              <a:t>contoh </a:t>
            </a:r>
            <a:r>
              <a:rPr lang="id-ID" b="1" dirty="0"/>
              <a:t>produknya </a:t>
            </a:r>
            <a:r>
              <a:rPr lang="id-ID" b="1" dirty="0" smtClean="0"/>
              <a:t>adalah :</a:t>
            </a:r>
            <a:r>
              <a:rPr lang="id-ID" b="1" dirty="0"/>
              <a:t> </a:t>
            </a:r>
            <a:endParaRPr lang="id-ID" dirty="0"/>
          </a:p>
          <a:p>
            <a:pPr marL="596646" indent="-514350">
              <a:buFont typeface="+mj-lt"/>
              <a:buAutoNum type="arabicPeriod"/>
            </a:pPr>
            <a:r>
              <a:rPr lang="id-ID" dirty="0" smtClean="0"/>
              <a:t>Rice-mongo </a:t>
            </a:r>
            <a:r>
              <a:rPr lang="id-ID" dirty="0"/>
              <a:t>Blend (RMB)</a:t>
            </a:r>
          </a:p>
          <a:p>
            <a:pPr marL="596646" indent="-514350">
              <a:buFont typeface="+mj-lt"/>
              <a:buAutoNum type="arabicPeriod"/>
            </a:pPr>
            <a:r>
              <a:rPr lang="id-ID" dirty="0" smtClean="0"/>
              <a:t>Banana-peanut</a:t>
            </a:r>
            <a:endParaRPr lang="id-ID" dirty="0"/>
          </a:p>
          <a:p>
            <a:pPr marL="596646" indent="-514350">
              <a:buFont typeface="+mj-lt"/>
              <a:buAutoNum type="arabicPeriod"/>
            </a:pPr>
            <a:r>
              <a:rPr lang="id-ID" dirty="0" smtClean="0"/>
              <a:t>Soy-sesame </a:t>
            </a:r>
            <a:r>
              <a:rPr lang="id-ID" dirty="0"/>
              <a:t>nutrient cube</a:t>
            </a:r>
          </a:p>
          <a:p>
            <a:pPr marL="596646" indent="-514350">
              <a:buFont typeface="+mj-lt"/>
              <a:buAutoNum type="arabicPeriod"/>
            </a:pPr>
            <a:r>
              <a:rPr lang="id-ID" dirty="0" smtClean="0"/>
              <a:t>Squash </a:t>
            </a:r>
            <a:r>
              <a:rPr lang="id-ID" dirty="0"/>
              <a:t>nutient cube</a:t>
            </a:r>
          </a:p>
          <a:p>
            <a:pPr marL="82296" indent="0">
              <a:buNone/>
            </a:pP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95147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188640"/>
            <a:ext cx="7498080" cy="6408712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id-ID" sz="2200" b="1" dirty="0"/>
              <a:t>Makanan formulasi untuk yang undernourished, mempunyai minimal energi dan kandungan zat gizi sbb:</a:t>
            </a:r>
            <a:endParaRPr lang="id-ID" sz="2200" dirty="0"/>
          </a:p>
          <a:p>
            <a:pPr marL="82296" indent="0">
              <a:buNone/>
            </a:pPr>
            <a:r>
              <a:rPr lang="id-ID" sz="2200" dirty="0"/>
              <a:t>1.       Energy 350 kkal</a:t>
            </a:r>
          </a:p>
          <a:p>
            <a:pPr marL="82296" indent="0">
              <a:buNone/>
            </a:pPr>
            <a:r>
              <a:rPr lang="id-ID" sz="2200" dirty="0"/>
              <a:t>2.       Protein 14% dari energi</a:t>
            </a:r>
          </a:p>
          <a:p>
            <a:pPr marL="82296" indent="0">
              <a:buNone/>
            </a:pPr>
            <a:r>
              <a:rPr lang="id-ID" sz="2200" dirty="0"/>
              <a:t>3.       Lemak 22% dari energi</a:t>
            </a:r>
          </a:p>
          <a:p>
            <a:pPr marL="82296" indent="0">
              <a:buNone/>
            </a:pPr>
            <a:r>
              <a:rPr lang="id-ID" sz="2200" dirty="0"/>
              <a:t>4.       KH 64% dari energi</a:t>
            </a:r>
          </a:p>
          <a:p>
            <a:pPr marL="82296" indent="0">
              <a:buNone/>
            </a:pPr>
            <a:endParaRPr lang="id-ID" sz="2200" dirty="0"/>
          </a:p>
          <a:p>
            <a:pPr marL="82296" indent="0">
              <a:buNone/>
            </a:pPr>
            <a:r>
              <a:rPr lang="id-ID" sz="2200" dirty="0"/>
              <a:t>Syarat :</a:t>
            </a:r>
          </a:p>
          <a:p>
            <a:pPr marL="82296" indent="0">
              <a:buNone/>
            </a:pPr>
            <a:r>
              <a:rPr lang="id-ID" sz="2200" dirty="0"/>
              <a:t>1.       Minimum Bulk</a:t>
            </a:r>
          </a:p>
          <a:p>
            <a:pPr marL="82296" indent="0">
              <a:buNone/>
            </a:pPr>
            <a:r>
              <a:rPr lang="id-ID" sz="2200" dirty="0"/>
              <a:t>2.       Penampilannya menarik</a:t>
            </a:r>
          </a:p>
          <a:p>
            <a:pPr marL="82296" indent="0">
              <a:buNone/>
            </a:pPr>
            <a:r>
              <a:rPr lang="id-ID" sz="2200" dirty="0"/>
              <a:t>3.       Rasa yang lezat</a:t>
            </a:r>
          </a:p>
          <a:p>
            <a:pPr marL="82296" indent="0">
              <a:buNone/>
            </a:pPr>
            <a:r>
              <a:rPr lang="id-ID" sz="2200" dirty="0"/>
              <a:t>4.       Based on local food</a:t>
            </a:r>
          </a:p>
          <a:p>
            <a:pPr marL="82296" indent="0">
              <a:buNone/>
            </a:pPr>
            <a:r>
              <a:rPr lang="id-ID" sz="2200" dirty="0"/>
              <a:t>5.       Ketersediaan bahan</a:t>
            </a:r>
          </a:p>
          <a:p>
            <a:pPr marL="82296" indent="0">
              <a:buNone/>
            </a:pPr>
            <a:r>
              <a:rPr lang="id-ID" sz="2200" dirty="0"/>
              <a:t>6.       Low roduction cost</a:t>
            </a:r>
          </a:p>
          <a:p>
            <a:pPr marL="82296" indent="0">
              <a:buNone/>
            </a:pPr>
            <a:r>
              <a:rPr lang="id-ID" sz="2200" dirty="0"/>
              <a:t>7.       Easy to mother product by them selves</a:t>
            </a:r>
          </a:p>
          <a:p>
            <a:pPr marL="82296" indent="0">
              <a:buNone/>
            </a:pPr>
            <a:r>
              <a:rPr lang="id-ID" sz="1800" dirty="0"/>
              <a:t/>
            </a:r>
            <a:br>
              <a:rPr lang="id-ID" sz="1800" dirty="0"/>
            </a:b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11639023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179</TotalTime>
  <Words>367</Words>
  <Application>Microsoft Office PowerPoint</Application>
  <PresentationFormat>On-screen Show (4:3)</PresentationFormat>
  <Paragraphs>82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Solstice</vt:lpstr>
      <vt:lpstr>KONSEP DASAR  FORMULASI GIZI</vt:lpstr>
      <vt:lpstr>Jadwal Perkuliahan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KONSEP DASAR  FORMULASI GIZI</dc:title>
  <dc:creator>Khoiron PC</dc:creator>
  <cp:lastModifiedBy>Asus</cp:lastModifiedBy>
  <cp:revision>7</cp:revision>
  <dcterms:created xsi:type="dcterms:W3CDTF">2016-11-07T07:28:41Z</dcterms:created>
  <dcterms:modified xsi:type="dcterms:W3CDTF">2018-11-05T07:29:52Z</dcterms:modified>
</cp:coreProperties>
</file>