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12" r:id="rId5"/>
    <p:sldId id="313" r:id="rId6"/>
    <p:sldId id="314" r:id="rId7"/>
    <p:sldId id="315" r:id="rId8"/>
    <p:sldId id="316" r:id="rId9"/>
    <p:sldId id="281" r:id="rId10"/>
    <p:sldId id="282" r:id="rId1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9900CC"/>
    <a:srgbClr val="FF0066"/>
    <a:srgbClr val="FFFF66"/>
    <a:srgbClr val="FFFF99"/>
    <a:srgbClr val="CCFF99"/>
    <a:srgbClr val="336699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156" y="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43240" y="2786058"/>
            <a:ext cx="477246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70C0"/>
                </a:solidFill>
                <a:latin typeface="Century Gothic" pitchFamily="34" charset="0"/>
              </a:rPr>
              <a:t>Gambar Teknik 1 - </a:t>
            </a:r>
            <a:r>
              <a:rPr lang="id-ID" sz="3200" b="1" dirty="0" smtClean="0">
                <a:solidFill>
                  <a:srgbClr val="0070C0"/>
                </a:solidFill>
                <a:latin typeface="Century Gothic" pitchFamily="34" charset="0"/>
              </a:rPr>
              <a:t>05</a:t>
            </a:r>
            <a:endParaRPr lang="fr-FR" sz="3200" b="1" dirty="0">
              <a:solidFill>
                <a:srgbClr val="0070C0"/>
              </a:solidFill>
              <a:latin typeface="Century Gothic" pitchFamily="34" charset="0"/>
            </a:endParaRPr>
          </a:p>
          <a:p>
            <a:r>
              <a:rPr lang="id-ID" sz="2000" b="1" i="1" dirty="0" smtClean="0">
                <a:solidFill>
                  <a:srgbClr val="336699"/>
                </a:solidFill>
                <a:latin typeface="Verdana" pitchFamily="34" charset="0"/>
              </a:rPr>
              <a:t>Oleh M. Agung Wahyudi, ST.MT.</a:t>
            </a:r>
            <a:endParaRPr lang="fr-FR" sz="2000" i="1" dirty="0">
              <a:solidFill>
                <a:srgbClr val="33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928794" y="785794"/>
            <a:ext cx="53287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Century Gothic" pitchFamily="34" charset="0"/>
              </a:rPr>
              <a:t>MENGGAMBAR POLYGON</a:t>
            </a:r>
            <a:endParaRPr lang="fr-FR" dirty="0">
              <a:solidFill>
                <a:srgbClr val="336699"/>
              </a:solidFill>
              <a:latin typeface="Century Gothic" pitchFamily="34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500166" y="1571612"/>
            <a:ext cx="6300787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rgbClr val="6699FF"/>
                </a:solidFill>
                <a:latin typeface="Verdana" pitchFamily="34" charset="0"/>
              </a:rPr>
              <a:t>Polygon : Segi banyak</a:t>
            </a:r>
            <a:endParaRPr lang="fr-FR" sz="2400" b="1" dirty="0">
              <a:solidFill>
                <a:srgbClr val="6699FF"/>
              </a:solidFill>
              <a:latin typeface="Verdana" pitchFamily="34" charset="0"/>
            </a:endParaRPr>
          </a:p>
        </p:txBody>
      </p:sp>
      <p:sp>
        <p:nvSpPr>
          <p:cNvPr id="5" name="Isosceles Triangle 4"/>
          <p:cNvSpPr/>
          <p:nvPr/>
        </p:nvSpPr>
        <p:spPr>
          <a:xfrm>
            <a:off x="1357290" y="3000372"/>
            <a:ext cx="1160153" cy="10001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3143240" y="3000372"/>
            <a:ext cx="100013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gular Pentagon 6"/>
          <p:cNvSpPr/>
          <p:nvPr/>
        </p:nvSpPr>
        <p:spPr>
          <a:xfrm>
            <a:off x="4929190" y="2786058"/>
            <a:ext cx="1285884" cy="1224651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Hexagon 7"/>
          <p:cNvSpPr/>
          <p:nvPr/>
        </p:nvSpPr>
        <p:spPr>
          <a:xfrm>
            <a:off x="6929454" y="2786058"/>
            <a:ext cx="1428760" cy="123169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357291" y="4071942"/>
            <a:ext cx="121444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triangle</a:t>
            </a:r>
            <a:endParaRPr lang="fr-FR" b="1" dirty="0">
              <a:solidFill>
                <a:srgbClr val="9900CC"/>
              </a:solidFill>
              <a:latin typeface="Verdana" pitchFamily="34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143241" y="4071942"/>
            <a:ext cx="121444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square</a:t>
            </a:r>
            <a:endParaRPr lang="fr-FR" b="1" dirty="0">
              <a:solidFill>
                <a:srgbClr val="9900CC"/>
              </a:solidFill>
              <a:latin typeface="Verdana" pitchFamily="34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857751" y="4071942"/>
            <a:ext cx="1428761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pentagon</a:t>
            </a:r>
            <a:endParaRPr lang="fr-FR" b="1" dirty="0">
              <a:solidFill>
                <a:srgbClr val="9900CC"/>
              </a:solidFill>
              <a:latin typeface="Verdana" pitchFamily="34" charset="0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7000892" y="4071942"/>
            <a:ext cx="1428761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hexagon</a:t>
            </a:r>
            <a:endParaRPr lang="fr-FR" b="1" dirty="0">
              <a:solidFill>
                <a:srgbClr val="9900CC"/>
              </a:solidFill>
              <a:latin typeface="Verdana" pitchFamily="34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1214414" y="4643446"/>
            <a:ext cx="657229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Peralatan:</a:t>
            </a:r>
          </a:p>
          <a:p>
            <a:pPr marL="342900" indent="-342900">
              <a:buAutoNum type="arabicPeriod"/>
            </a:pPr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Jangka (</a:t>
            </a:r>
            <a:r>
              <a:rPr lang="id-ID" b="1" i="1" dirty="0" smtClean="0">
                <a:solidFill>
                  <a:srgbClr val="9900CC"/>
                </a:solidFill>
                <a:latin typeface="Verdana" pitchFamily="34" charset="0"/>
              </a:rPr>
              <a:t>compass</a:t>
            </a:r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)</a:t>
            </a:r>
          </a:p>
          <a:p>
            <a:pPr marL="342900" indent="-342900">
              <a:buAutoNum type="arabicPeriod"/>
            </a:pPr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Mistar</a:t>
            </a:r>
          </a:p>
          <a:p>
            <a:pPr marL="342900" indent="-342900">
              <a:buAutoNum type="arabicPeriod"/>
            </a:pPr>
            <a:r>
              <a:rPr lang="id-ID" b="1" dirty="0" smtClean="0">
                <a:solidFill>
                  <a:srgbClr val="9900CC"/>
                </a:solidFill>
                <a:latin typeface="Verdana" pitchFamily="34" charset="0"/>
              </a:rPr>
              <a:t>Pensil</a:t>
            </a:r>
            <a:endParaRPr lang="fr-FR" b="1" dirty="0">
              <a:solidFill>
                <a:srgbClr val="9900CC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0" grpId="0"/>
      <p:bldP spid="9" grpId="0"/>
      <p:bldP spid="10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85852" y="571480"/>
            <a:ext cx="655820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MEMBUAT GARIS TEGAK LURUS</a:t>
            </a:r>
          </a:p>
          <a:p>
            <a:pPr algn="ctr"/>
            <a:r>
              <a:rPr lang="id-ID" sz="2400" b="1" dirty="0" smtClean="0">
                <a:solidFill>
                  <a:srgbClr val="336699"/>
                </a:solidFill>
                <a:latin typeface="Verdana" pitchFamily="34" charset="0"/>
              </a:rPr>
              <a:t>(membagi 2 bagian 1 garis lurus)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42910" y="1500174"/>
            <a:ext cx="664373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1.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garis lurus 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42910" y="1857364"/>
            <a:ext cx="428628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2.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Tandai titik A &amp; B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42910" y="2214554"/>
            <a:ext cx="464347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3.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Ambil jangka, buka kakinya (minimal lebih dari separo A-B)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42910" y="3000372"/>
            <a:ext cx="45005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4.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Dengan pusat di A, gerakkan jangka, tandai di atas &amp; bawah garis AB.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642910" y="3929066"/>
            <a:ext cx="457203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5.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Dengan pusat di B, gerakkan jangka, tandai di atas &amp; bawah garis AB.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642910" y="5143512"/>
            <a:ext cx="478634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6.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Tarik garis dari perpotongan garis jangka yang atas &amp; bawah.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5357818" y="3500438"/>
            <a:ext cx="335758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857884" y="346994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Oval 13"/>
          <p:cNvSpPr/>
          <p:nvPr/>
        </p:nvSpPr>
        <p:spPr>
          <a:xfrm>
            <a:off x="8001024" y="346674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5715008" y="3571876"/>
            <a:ext cx="271464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</a:rPr>
              <a:t>A                          B</a:t>
            </a:r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16" name="Arc 15"/>
          <p:cNvSpPr/>
          <p:nvPr/>
        </p:nvSpPr>
        <p:spPr>
          <a:xfrm>
            <a:off x="5357818" y="2000240"/>
            <a:ext cx="1785950" cy="1643074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Arc 17"/>
          <p:cNvSpPr/>
          <p:nvPr/>
        </p:nvSpPr>
        <p:spPr>
          <a:xfrm flipV="1">
            <a:off x="5357818" y="3143248"/>
            <a:ext cx="1785950" cy="1643074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Arc 18"/>
          <p:cNvSpPr/>
          <p:nvPr/>
        </p:nvSpPr>
        <p:spPr>
          <a:xfrm flipH="1">
            <a:off x="6572264" y="2000240"/>
            <a:ext cx="1785950" cy="1643074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Arc 19"/>
          <p:cNvSpPr/>
          <p:nvPr/>
        </p:nvSpPr>
        <p:spPr>
          <a:xfrm flipH="1" flipV="1">
            <a:off x="6572264" y="3143248"/>
            <a:ext cx="1785950" cy="1643074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5679289" y="3393281"/>
            <a:ext cx="235745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6844368" y="3371210"/>
            <a:ext cx="142876" cy="1428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n w="3175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5" grpId="0"/>
      <p:bldP spid="6" grpId="0"/>
      <p:bldP spid="7" grpId="0"/>
      <p:bldP spid="8" grpId="0"/>
      <p:bldP spid="9" grpId="0"/>
      <p:bldP spid="13" grpId="0" animBg="1"/>
      <p:bldP spid="14" grpId="0" animBg="1"/>
      <p:bldP spid="15" grpId="0"/>
      <p:bldP spid="16" grpId="0" animBg="1"/>
      <p:bldP spid="18" grpId="0" animBg="1"/>
      <p:bldP spid="19" grpId="0" animBg="1"/>
      <p:bldP spid="20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14414" y="571480"/>
            <a:ext cx="67505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MEMBUAT SEGITIGA SAMA KAKI</a:t>
            </a:r>
            <a:endParaRPr lang="fr-FR" sz="1600" dirty="0">
              <a:solidFill>
                <a:srgbClr val="336699"/>
              </a:solidFill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42910" y="1500174"/>
            <a:ext cx="664373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1.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garis AB 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42910" y="1857364"/>
            <a:ext cx="4429156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2.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Ambil jangka, buka kakinya sepanjang A-B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42910" y="2500306"/>
            <a:ext cx="450059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3.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seperempat lingkaran mulai dari A, berpusat di B.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642910" y="3857628"/>
            <a:ext cx="457203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5.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Tarik garis dari A ke perpotongan kedua lingkaran tadi.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5357818" y="3500438"/>
            <a:ext cx="335758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857884" y="346994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Oval 13"/>
          <p:cNvSpPr/>
          <p:nvPr/>
        </p:nvSpPr>
        <p:spPr>
          <a:xfrm>
            <a:off x="8001024" y="346674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5715008" y="3571876"/>
            <a:ext cx="271464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</a:rPr>
              <a:t>A                          B</a:t>
            </a:r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 flipH="1">
            <a:off x="5885180" y="1262397"/>
            <a:ext cx="4330422" cy="4336891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27" name="Straight Connector 26"/>
          <p:cNvCxnSpPr/>
          <p:nvPr/>
        </p:nvCxnSpPr>
        <p:spPr>
          <a:xfrm rot="16200000" flipH="1">
            <a:off x="6521695" y="1979371"/>
            <a:ext cx="1931230" cy="11157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5448714" y="2024924"/>
            <a:ext cx="1934052" cy="10274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642910" y="3214686"/>
            <a:ext cx="450059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4.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seperempat lingkaran mulai dari B, berpusat di A.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642910" y="4786322"/>
            <a:ext cx="457203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6.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Tarik garis dari B ke perpotongan kedua lingkaran tadi.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37" name="Arc 36"/>
          <p:cNvSpPr/>
          <p:nvPr/>
        </p:nvSpPr>
        <p:spPr>
          <a:xfrm>
            <a:off x="3701096" y="1316354"/>
            <a:ext cx="4330422" cy="4336891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6" grpId="0"/>
      <p:bldP spid="7" grpId="0"/>
      <p:bldP spid="8" grpId="0"/>
      <p:bldP spid="13" grpId="0" animBg="1"/>
      <p:bldP spid="14" grpId="0" animBg="1"/>
      <p:bldP spid="15" grpId="0"/>
      <p:bldP spid="19" grpId="0" animBg="1"/>
      <p:bldP spid="32" grpId="0"/>
      <p:bldP spid="33" grpId="0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659783" y="571480"/>
            <a:ext cx="579998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DASAR MEMBUAT POLYGON</a:t>
            </a:r>
          </a:p>
          <a:p>
            <a:pPr algn="ctr"/>
            <a:r>
              <a:rPr lang="id-ID" sz="2400" b="1" dirty="0" smtClean="0">
                <a:solidFill>
                  <a:srgbClr val="336699"/>
                </a:solidFill>
                <a:latin typeface="Verdana" pitchFamily="34" charset="0"/>
              </a:rPr>
              <a:t>Dengan sisi AB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42910" y="1500174"/>
            <a:ext cx="664373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1.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garis AB 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42910" y="1857364"/>
            <a:ext cx="428628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2.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garis X tegaklurus di tengah-tengah AB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42910" y="3000372"/>
            <a:ext cx="442915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4.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Tarik garis diagonal A-C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42910" y="3357562"/>
            <a:ext cx="450059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5.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Tandai perpotongan AC &amp; X dengan “4”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642910" y="3929066"/>
            <a:ext cx="457203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6.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¼ lingkaran dari A ke C berpusat di B dengan jari2 AB.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642910" y="4500570"/>
            <a:ext cx="4786346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7.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Tandai perpotongan ¼ lingkaran &amp; X dengan “6”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5357818" y="4714884"/>
            <a:ext cx="335758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857884" y="468439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Oval 13"/>
          <p:cNvSpPr/>
          <p:nvPr/>
        </p:nvSpPr>
        <p:spPr>
          <a:xfrm>
            <a:off x="8001024" y="468119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5715008" y="4786322"/>
            <a:ext cx="271464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</a:rPr>
              <a:t>A                          B</a:t>
            </a:r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 flipH="1">
            <a:off x="5885180" y="2521133"/>
            <a:ext cx="4330422" cy="4336891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22" name="Straight Connector 21"/>
          <p:cNvCxnSpPr/>
          <p:nvPr/>
        </p:nvCxnSpPr>
        <p:spPr>
          <a:xfrm rot="5400000">
            <a:off x="4821241" y="3464719"/>
            <a:ext cx="4215635" cy="79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642910" y="2428868"/>
            <a:ext cx="450059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3.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garis BC, sepanjang AB, tegaklurus B.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8045166" y="2476843"/>
            <a:ext cx="5222" cy="2240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3" idx="6"/>
          </p:cNvCxnSpPr>
          <p:nvPr/>
        </p:nvCxnSpPr>
        <p:spPr>
          <a:xfrm flipV="1">
            <a:off x="5929322" y="2476843"/>
            <a:ext cx="2121066" cy="22432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6929454" y="5143512"/>
            <a:ext cx="35719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X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8072462" y="2214554"/>
            <a:ext cx="35719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C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6929454" y="3500438"/>
            <a:ext cx="35719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4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642910" y="5143512"/>
            <a:ext cx="4786346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8.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Bagi 2 jarak antara “4” &amp; “6”, tandai dengan “5”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6929454" y="2714620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6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898960" y="361601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Oval 33"/>
          <p:cNvSpPr/>
          <p:nvPr/>
        </p:nvSpPr>
        <p:spPr>
          <a:xfrm>
            <a:off x="6898960" y="278605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6929454" y="3071810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5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902158" y="321788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642910" y="5715016"/>
            <a:ext cx="4786346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9.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titik 7,8, 9 dst dengan jarak yang sama dengan 4, 5 &amp; 6.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6929454" y="2285992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7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6902158" y="235743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6956750" y="185736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8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6902158" y="192880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6953552" y="1428736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9 </a:t>
            </a:r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fr-FR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6898960" y="150017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5" grpId="0"/>
      <p:bldP spid="6" grpId="0"/>
      <p:bldP spid="7" grpId="0"/>
      <p:bldP spid="8" grpId="0"/>
      <p:bldP spid="9" grpId="0"/>
      <p:bldP spid="13" grpId="0" animBg="1"/>
      <p:bldP spid="14" grpId="0" animBg="1"/>
      <p:bldP spid="15" grpId="0"/>
      <p:bldP spid="19" grpId="0" animBg="1"/>
      <p:bldP spid="26" grpId="0"/>
      <p:bldP spid="18" grpId="0"/>
      <p:bldP spid="24" grpId="0"/>
      <p:bldP spid="28" grpId="0"/>
      <p:bldP spid="29" grpId="0"/>
      <p:bldP spid="30" grpId="0"/>
      <p:bldP spid="33" grpId="0" animBg="1"/>
      <p:bldP spid="34" grpId="0" animBg="1"/>
      <p:bldP spid="35" grpId="0"/>
      <p:bldP spid="36" grpId="0" animBg="1"/>
      <p:bldP spid="37" grpId="0"/>
      <p:bldP spid="39" grpId="0"/>
      <p:bldP spid="40" grpId="0" animBg="1"/>
      <p:bldP spid="41" grpId="0"/>
      <p:bldP spid="42" grpId="0" animBg="1"/>
      <p:bldP spid="43" grpId="0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500042"/>
            <a:ext cx="4285147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MEMBUAT POLYGON</a:t>
            </a:r>
          </a:p>
          <a:p>
            <a:pPr algn="ctr"/>
            <a:r>
              <a:rPr lang="id-ID" sz="2400" b="1" dirty="0" smtClean="0">
                <a:solidFill>
                  <a:srgbClr val="336699"/>
                </a:solidFill>
                <a:latin typeface="Verdana" pitchFamily="34" charset="0"/>
              </a:rPr>
              <a:t>Dengan sisi AB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42910" y="1500174"/>
            <a:ext cx="4714908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1.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Pilih titik sesuai jumlah sisi polygon yang akan dibuat (misal: 5)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42910" y="3357562"/>
            <a:ext cx="428628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3.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Buka jangka sepanjang AB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5357818" y="1357298"/>
            <a:ext cx="4857784" cy="5500726"/>
            <a:chOff x="5357818" y="1357298"/>
            <a:chExt cx="4857784" cy="5500726"/>
          </a:xfrm>
        </p:grpSpPr>
        <p:sp>
          <p:nvSpPr>
            <p:cNvPr id="19" name="Arc 18"/>
            <p:cNvSpPr/>
            <p:nvPr/>
          </p:nvSpPr>
          <p:spPr>
            <a:xfrm flipH="1">
              <a:off x="5885180" y="2521133"/>
              <a:ext cx="4330422" cy="4336891"/>
            </a:xfrm>
            <a:prstGeom prst="arc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5357818" y="1357298"/>
              <a:ext cx="3357586" cy="4286280"/>
              <a:chOff x="5357818" y="1357298"/>
              <a:chExt cx="3357586" cy="4286280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>
                <a:off x="5357818" y="4742180"/>
                <a:ext cx="3357586" cy="1588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Oval 12"/>
              <p:cNvSpPr/>
              <p:nvPr/>
            </p:nvSpPr>
            <p:spPr>
              <a:xfrm>
                <a:off x="5886462" y="468439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7891489" y="4695481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15" name="Text Box 3"/>
              <p:cNvSpPr txBox="1">
                <a:spLocks noChangeArrowheads="1"/>
              </p:cNvSpPr>
              <p:nvPr/>
            </p:nvSpPr>
            <p:spPr bwMode="auto">
              <a:xfrm>
                <a:off x="5715008" y="4786322"/>
                <a:ext cx="2714644" cy="500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latin typeface="Verdana" pitchFamily="34" charset="0"/>
                  </a:rPr>
                  <a:t>A                          B</a:t>
                </a:r>
                <a:r>
                  <a:rPr lang="id-ID" b="1" dirty="0" smtClean="0">
                    <a:latin typeface="Verdana" pitchFamily="34" charset="0"/>
                    <a:sym typeface="Wingdings" pitchFamily="2" charset="2"/>
                  </a:rPr>
                  <a:t> </a:t>
                </a:r>
                <a:endParaRPr lang="id-ID" b="1" dirty="0" smtClean="0">
                  <a:latin typeface="Verdana" pitchFamily="34" charset="0"/>
                </a:endParaRPr>
              </a:p>
              <a:p>
                <a:endParaRPr lang="id-ID" b="1" dirty="0" smtClean="0"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latin typeface="Verdana" pitchFamily="34" charset="0"/>
                </a:endParaRPr>
              </a:p>
              <a:p>
                <a:endParaRPr lang="fr-FR" b="1" dirty="0">
                  <a:latin typeface="Verdana" pitchFamily="34" charset="0"/>
                </a:endParaRPr>
              </a:p>
            </p:txBody>
          </p:sp>
          <p:cxnSp>
            <p:nvCxnSpPr>
              <p:cNvPr id="22" name="Straight Connector 21"/>
              <p:cNvCxnSpPr/>
              <p:nvPr/>
            </p:nvCxnSpPr>
            <p:spPr>
              <a:xfrm rot="5400000">
                <a:off x="4821241" y="3464719"/>
                <a:ext cx="4215635" cy="793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 flipH="1">
                <a:off x="7970530" y="2476843"/>
                <a:ext cx="5222" cy="2240445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>
                <a:stCxn id="13" idx="6"/>
              </p:cNvCxnSpPr>
              <p:nvPr/>
            </p:nvCxnSpPr>
            <p:spPr>
              <a:xfrm flipV="1">
                <a:off x="5957900" y="2476843"/>
                <a:ext cx="2121066" cy="224326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Text Box 3"/>
              <p:cNvSpPr txBox="1">
                <a:spLocks noChangeArrowheads="1"/>
              </p:cNvSpPr>
              <p:nvPr/>
            </p:nvSpPr>
            <p:spPr bwMode="auto">
              <a:xfrm>
                <a:off x="6929454" y="5143512"/>
                <a:ext cx="357190" cy="500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solidFill>
                      <a:schemeClr val="bg1">
                        <a:lumMod val="50000"/>
                      </a:schemeClr>
                    </a:solidFill>
                    <a:latin typeface="Verdana" pitchFamily="34" charset="0"/>
                    <a:sym typeface="Wingdings" pitchFamily="2" charset="2"/>
                  </a:rPr>
                  <a:t>X </a:t>
                </a:r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fr-FR" b="1" dirty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</p:txBody>
          </p:sp>
          <p:sp>
            <p:nvSpPr>
              <p:cNvPr id="24" name="Text Box 3"/>
              <p:cNvSpPr txBox="1">
                <a:spLocks noChangeArrowheads="1"/>
              </p:cNvSpPr>
              <p:nvPr/>
            </p:nvSpPr>
            <p:spPr bwMode="auto">
              <a:xfrm>
                <a:off x="8072462" y="2214554"/>
                <a:ext cx="357190" cy="500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solidFill>
                      <a:schemeClr val="bg1">
                        <a:lumMod val="50000"/>
                      </a:schemeClr>
                    </a:solidFill>
                    <a:latin typeface="Verdana" pitchFamily="34" charset="0"/>
                    <a:sym typeface="Wingdings" pitchFamily="2" charset="2"/>
                  </a:rPr>
                  <a:t>C </a:t>
                </a:r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fr-FR" b="1" dirty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</p:txBody>
          </p:sp>
          <p:sp>
            <p:nvSpPr>
              <p:cNvPr id="28" name="Text Box 3"/>
              <p:cNvSpPr txBox="1">
                <a:spLocks noChangeArrowheads="1"/>
              </p:cNvSpPr>
              <p:nvPr/>
            </p:nvSpPr>
            <p:spPr bwMode="auto">
              <a:xfrm>
                <a:off x="6929454" y="3500438"/>
                <a:ext cx="357190" cy="500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solidFill>
                      <a:schemeClr val="bg1">
                        <a:lumMod val="50000"/>
                      </a:schemeClr>
                    </a:solidFill>
                    <a:latin typeface="Verdana" pitchFamily="34" charset="0"/>
                    <a:sym typeface="Wingdings" pitchFamily="2" charset="2"/>
                  </a:rPr>
                  <a:t>4 </a:t>
                </a:r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fr-FR" b="1" dirty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</p:txBody>
          </p:sp>
          <p:sp>
            <p:nvSpPr>
              <p:cNvPr id="30" name="Text Box 3"/>
              <p:cNvSpPr txBox="1">
                <a:spLocks noChangeArrowheads="1"/>
              </p:cNvSpPr>
              <p:nvPr/>
            </p:nvSpPr>
            <p:spPr bwMode="auto">
              <a:xfrm>
                <a:off x="6929454" y="2714620"/>
                <a:ext cx="357190" cy="3571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solidFill>
                      <a:schemeClr val="bg1">
                        <a:lumMod val="50000"/>
                      </a:schemeClr>
                    </a:solidFill>
                    <a:latin typeface="Verdana" pitchFamily="34" charset="0"/>
                    <a:sym typeface="Wingdings" pitchFamily="2" charset="2"/>
                  </a:rPr>
                  <a:t>6 </a:t>
                </a:r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fr-FR" b="1" dirty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6898960" y="3616018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6898960" y="2786058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35" name="Text Box 3"/>
              <p:cNvSpPr txBox="1">
                <a:spLocks noChangeArrowheads="1"/>
              </p:cNvSpPr>
              <p:nvPr/>
            </p:nvSpPr>
            <p:spPr bwMode="auto">
              <a:xfrm>
                <a:off x="6929454" y="3071810"/>
                <a:ext cx="357190" cy="3571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solidFill>
                      <a:srgbClr val="FF0000"/>
                    </a:solidFill>
                    <a:latin typeface="Verdana" pitchFamily="34" charset="0"/>
                    <a:sym typeface="Wingdings" pitchFamily="2" charset="2"/>
                  </a:rPr>
                  <a:t>5 </a:t>
                </a:r>
                <a:endParaRPr lang="id-ID" b="1" dirty="0" smtClean="0">
                  <a:solidFill>
                    <a:srgbClr val="FF0000"/>
                  </a:solidFill>
                  <a:latin typeface="Verdana" pitchFamily="34" charset="0"/>
                </a:endParaRPr>
              </a:p>
              <a:p>
                <a:endParaRPr lang="id-ID" b="1" dirty="0" smtClean="0">
                  <a:solidFill>
                    <a:srgbClr val="FF0000"/>
                  </a:solidFill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solidFill>
                    <a:srgbClr val="FF0000"/>
                  </a:solidFill>
                  <a:latin typeface="Verdana" pitchFamily="34" charset="0"/>
                </a:endParaRPr>
              </a:p>
              <a:p>
                <a:endParaRPr lang="fr-FR" b="1" dirty="0">
                  <a:solidFill>
                    <a:srgbClr val="FF0000"/>
                  </a:solidFill>
                  <a:latin typeface="Verdana" pitchFamily="34" charset="0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6902158" y="3217884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39" name="Text Box 3"/>
              <p:cNvSpPr txBox="1">
                <a:spLocks noChangeArrowheads="1"/>
              </p:cNvSpPr>
              <p:nvPr/>
            </p:nvSpPr>
            <p:spPr bwMode="auto">
              <a:xfrm>
                <a:off x="6929454" y="2285992"/>
                <a:ext cx="357190" cy="3571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solidFill>
                      <a:schemeClr val="bg1">
                        <a:lumMod val="50000"/>
                      </a:schemeClr>
                    </a:solidFill>
                    <a:latin typeface="Verdana" pitchFamily="34" charset="0"/>
                    <a:sym typeface="Wingdings" pitchFamily="2" charset="2"/>
                  </a:rPr>
                  <a:t>7 </a:t>
                </a:r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fr-FR" b="1" dirty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6902158" y="235743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41" name="Text Box 3"/>
              <p:cNvSpPr txBox="1">
                <a:spLocks noChangeArrowheads="1"/>
              </p:cNvSpPr>
              <p:nvPr/>
            </p:nvSpPr>
            <p:spPr bwMode="auto">
              <a:xfrm>
                <a:off x="6956750" y="1857364"/>
                <a:ext cx="357190" cy="3571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solidFill>
                      <a:schemeClr val="bg1">
                        <a:lumMod val="50000"/>
                      </a:schemeClr>
                    </a:solidFill>
                    <a:latin typeface="Verdana" pitchFamily="34" charset="0"/>
                    <a:sym typeface="Wingdings" pitchFamily="2" charset="2"/>
                  </a:rPr>
                  <a:t>8 </a:t>
                </a:r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fr-FR" b="1" dirty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</p:txBody>
          </p:sp>
          <p:sp>
            <p:nvSpPr>
              <p:cNvPr id="42" name="Oval 41"/>
              <p:cNvSpPr/>
              <p:nvPr/>
            </p:nvSpPr>
            <p:spPr>
              <a:xfrm>
                <a:off x="6902158" y="1928802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43" name="Text Box 3"/>
              <p:cNvSpPr txBox="1">
                <a:spLocks noChangeArrowheads="1"/>
              </p:cNvSpPr>
              <p:nvPr/>
            </p:nvSpPr>
            <p:spPr bwMode="auto">
              <a:xfrm>
                <a:off x="6953552" y="1428736"/>
                <a:ext cx="357190" cy="3571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marL="273050" indent="-273050"/>
                <a:r>
                  <a:rPr lang="id-ID" b="1" dirty="0" smtClean="0">
                    <a:solidFill>
                      <a:schemeClr val="bg1">
                        <a:lumMod val="50000"/>
                      </a:schemeClr>
                    </a:solidFill>
                    <a:latin typeface="Verdana" pitchFamily="34" charset="0"/>
                    <a:sym typeface="Wingdings" pitchFamily="2" charset="2"/>
                  </a:rPr>
                  <a:t>9 </a:t>
                </a:r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pPr marL="179388" indent="-179388"/>
                <a:endParaRPr lang="id-ID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  <a:p>
                <a:endParaRPr lang="fr-FR" b="1" dirty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6898960" y="1500174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</p:grp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642910" y="3714752"/>
            <a:ext cx="428628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4.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Gunakan jangka untuk mencari titik-titik sudut polygon lainnya dari A/B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642910" y="2428868"/>
            <a:ext cx="407196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2.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Buat lingkaran berpusat dari titik tersebut dengan jari-jari ke titik A/B.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5238757" y="1655750"/>
            <a:ext cx="3384882" cy="342902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1" name="Arc 50"/>
          <p:cNvSpPr/>
          <p:nvPr/>
        </p:nvSpPr>
        <p:spPr>
          <a:xfrm rot="16587994">
            <a:off x="5176975" y="2738566"/>
            <a:ext cx="857256" cy="857256"/>
          </a:xfrm>
          <a:prstGeom prst="arc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2" name="Arc 51"/>
          <p:cNvSpPr/>
          <p:nvPr/>
        </p:nvSpPr>
        <p:spPr>
          <a:xfrm rot="5012006" flipH="1">
            <a:off x="7903695" y="2788745"/>
            <a:ext cx="857256" cy="857256"/>
          </a:xfrm>
          <a:prstGeom prst="arc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642910" y="4714884"/>
            <a:ext cx="42862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5.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Hubungkan titik-titik sudut polygon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sp>
        <p:nvSpPr>
          <p:cNvPr id="55" name="Regular Pentagon 54"/>
          <p:cNvSpPr/>
          <p:nvPr/>
        </p:nvSpPr>
        <p:spPr>
          <a:xfrm>
            <a:off x="5330522" y="1683994"/>
            <a:ext cx="3214710" cy="3061629"/>
          </a:xfrm>
          <a:prstGeom prst="pent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714348" y="5500702"/>
            <a:ext cx="42862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6. </a:t>
            </a:r>
            <a:r>
              <a:rPr lang="id-ID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  <a:sym typeface="Wingdings" pitchFamily="2" charset="2"/>
              </a:rPr>
              <a:t>Gunakan cara yang sama untuk membuat polygon lainnya.</a:t>
            </a:r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pPr marL="179388" indent="-179388"/>
            <a:endParaRPr lang="id-ID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5" grpId="0"/>
      <p:bldP spid="38" grpId="0"/>
      <p:bldP spid="45" grpId="0"/>
      <p:bldP spid="47" grpId="0" animBg="1"/>
      <p:bldP spid="51" grpId="0" animBg="1"/>
      <p:bldP spid="52" grpId="0" animBg="1"/>
      <p:bldP spid="53" grpId="0"/>
      <p:bldP spid="55" grpId="0" animBg="1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500042"/>
            <a:ext cx="4285147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MEMBUAT POLYGON</a:t>
            </a:r>
          </a:p>
          <a:p>
            <a:pPr algn="ctr"/>
            <a:r>
              <a:rPr lang="id-ID" sz="2400" b="1" dirty="0" smtClean="0">
                <a:solidFill>
                  <a:srgbClr val="336699"/>
                </a:solidFill>
                <a:latin typeface="Verdana" pitchFamily="34" charset="0"/>
              </a:rPr>
              <a:t>Dengan sisi AB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0088" t="7267" r="14246"/>
          <a:stretch>
            <a:fillRect/>
          </a:stretch>
        </p:blipFill>
        <p:spPr bwMode="auto">
          <a:xfrm>
            <a:off x="928662" y="1500174"/>
            <a:ext cx="7286676" cy="510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285728"/>
            <a:ext cx="64331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336699"/>
                </a:solidFill>
                <a:latin typeface="Verdana" pitchFamily="34" charset="0"/>
              </a:rPr>
              <a:t>TUGAS KECIL GAMBAR TEKNIK 1-01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071538" y="785794"/>
            <a:ext cx="685804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000" dirty="0" smtClean="0">
                <a:solidFill>
                  <a:srgbClr val="336699"/>
                </a:solidFill>
                <a:latin typeface="Verdana" pitchFamily="34" charset="0"/>
              </a:rPr>
              <a:t>Buat polygon dengan lebar sisi sesuai nomor mahasiswa di bawah ini: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28596" y="1571612"/>
          <a:ext cx="4000529" cy="4641490"/>
        </p:xfrm>
        <a:graphic>
          <a:graphicData uri="http://schemas.openxmlformats.org/drawingml/2006/table">
            <a:tbl>
              <a:tblPr/>
              <a:tblGrid>
                <a:gridCol w="1241544"/>
                <a:gridCol w="551797"/>
                <a:gridCol w="551797"/>
                <a:gridCol w="551797"/>
                <a:gridCol w="551797"/>
                <a:gridCol w="551797"/>
              </a:tblGrid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SISI 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16600001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16600002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16600003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16600004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16600005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16600006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16600007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4,75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16600008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16600009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3,75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16600010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16600012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4,75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2,75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16600013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3,75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535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16600014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77" marR="16577" marT="165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4714875" y="1571612"/>
          <a:ext cx="3958005" cy="4643464"/>
        </p:xfrm>
        <a:graphic>
          <a:graphicData uri="http://schemas.openxmlformats.org/drawingml/2006/table">
            <a:tbl>
              <a:tblPr/>
              <a:tblGrid>
                <a:gridCol w="1194035"/>
                <a:gridCol w="552794"/>
                <a:gridCol w="552794"/>
                <a:gridCol w="552794"/>
                <a:gridCol w="552794"/>
                <a:gridCol w="552794"/>
              </a:tblGrid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SISI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49B"/>
                    </a:solidFill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16600015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16600016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16600017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4,25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4,25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16600018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3,25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3,25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16600019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3,25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16600020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3,25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16600021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16600022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16600023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4,25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16600024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3,25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16600025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16600026</a:t>
                      </a:r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2,75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76">
                <a:tc>
                  <a:txBody>
                    <a:bodyPr/>
                    <a:lstStyle/>
                    <a:p>
                      <a:pPr algn="ctr" fontAlgn="b"/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d-ID" sz="1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6584" marR="16584" marT="16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2786058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642918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b="12999"/>
          <a:stretch>
            <a:fillRect/>
          </a:stretch>
        </p:blipFill>
        <p:spPr bwMode="auto">
          <a:xfrm>
            <a:off x="2071670" y="1357298"/>
            <a:ext cx="47625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1821</TotalTime>
  <Words>537</Words>
  <Application>Microsoft PowerPoint</Application>
  <PresentationFormat>On-screen Show (4:3)</PresentationFormat>
  <Paragraphs>284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112</cp:revision>
  <dcterms:created xsi:type="dcterms:W3CDTF">2009-03-23T15:23:24Z</dcterms:created>
  <dcterms:modified xsi:type="dcterms:W3CDTF">2016-10-19T05:30:42Z</dcterms:modified>
</cp:coreProperties>
</file>