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0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1019EC-5413-4296-9311-D607804A5FC9}" type="doc">
      <dgm:prSet loTypeId="urn:microsoft.com/office/officeart/2008/layout/RadialCluster" loCatId="relationship" qsTypeId="urn:microsoft.com/office/officeart/2009/2/quickstyle/3d8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3E3CB98-42D3-4055-9A39-E5E4E111D046}">
      <dgm:prSet phldrT="[Text]" custT="1"/>
      <dgm:spPr/>
      <dgm:t>
        <a:bodyPr/>
        <a:lstStyle/>
        <a:p>
          <a:r>
            <a:rPr lang="en-US" sz="2000" dirty="0" err="1"/>
            <a:t>Tujuan</a:t>
          </a:r>
          <a:r>
            <a:rPr lang="en-US" sz="2000" dirty="0"/>
            <a:t> Audit SI</a:t>
          </a:r>
        </a:p>
      </dgm:t>
    </dgm:pt>
    <dgm:pt modelId="{43B5D779-7650-4DCD-AE1D-AB82BAF39869}" type="parTrans" cxnId="{C577A9EB-5A01-49A7-B905-072E7A876079}">
      <dgm:prSet/>
      <dgm:spPr/>
      <dgm:t>
        <a:bodyPr/>
        <a:lstStyle/>
        <a:p>
          <a:endParaRPr lang="en-US" sz="2000"/>
        </a:p>
      </dgm:t>
    </dgm:pt>
    <dgm:pt modelId="{7731BF75-AF8F-4889-8E9E-3126D587C0FD}" type="sibTrans" cxnId="{C577A9EB-5A01-49A7-B905-072E7A876079}">
      <dgm:prSet/>
      <dgm:spPr/>
      <dgm:t>
        <a:bodyPr/>
        <a:lstStyle/>
        <a:p>
          <a:endParaRPr lang="en-US" sz="2000"/>
        </a:p>
      </dgm:t>
    </dgm:pt>
    <dgm:pt modelId="{B65A2D30-1ADD-4781-A319-A650DF980CD2}">
      <dgm:prSet phldrT="[Text]" custT="1"/>
      <dgm:spPr/>
      <dgm:t>
        <a:bodyPr/>
        <a:lstStyle/>
        <a:p>
          <a:r>
            <a:rPr lang="en-ID" sz="1800" b="1" dirty="0" err="1"/>
            <a:t>Perlindungan</a:t>
          </a:r>
          <a:r>
            <a:rPr lang="en-ID" sz="2000" b="1" dirty="0"/>
            <a:t> </a:t>
          </a:r>
          <a:r>
            <a:rPr lang="en-ID" sz="2000" b="1" dirty="0" err="1"/>
            <a:t>Aset</a:t>
          </a:r>
          <a:endParaRPr lang="en-US" sz="2000" dirty="0"/>
        </a:p>
      </dgm:t>
    </dgm:pt>
    <dgm:pt modelId="{9610C6A2-7634-4CFD-A022-E1C55E45DF39}" type="parTrans" cxnId="{4713FF85-1649-45BF-93A7-27D82A60D985}">
      <dgm:prSet/>
      <dgm:spPr/>
      <dgm:t>
        <a:bodyPr/>
        <a:lstStyle/>
        <a:p>
          <a:endParaRPr lang="en-US" sz="2000"/>
        </a:p>
      </dgm:t>
    </dgm:pt>
    <dgm:pt modelId="{DD881B52-3CD1-4D1D-80AF-8A5EF8BC638B}" type="sibTrans" cxnId="{4713FF85-1649-45BF-93A7-27D82A60D985}">
      <dgm:prSet/>
      <dgm:spPr/>
      <dgm:t>
        <a:bodyPr/>
        <a:lstStyle/>
        <a:p>
          <a:endParaRPr lang="en-US" sz="2000"/>
        </a:p>
      </dgm:t>
    </dgm:pt>
    <dgm:pt modelId="{3D9ADEA5-209C-41D5-B912-930635AB68B9}">
      <dgm:prSet phldrT="[Text]" custT="1"/>
      <dgm:spPr/>
      <dgm:t>
        <a:bodyPr/>
        <a:lstStyle/>
        <a:p>
          <a:r>
            <a:rPr lang="en-ID" sz="2000" b="1" dirty="0" err="1"/>
            <a:t>Integritas</a:t>
          </a:r>
          <a:r>
            <a:rPr lang="en-ID" sz="2000" b="1" dirty="0"/>
            <a:t> Data</a:t>
          </a:r>
          <a:endParaRPr lang="en-US" sz="2000" dirty="0"/>
        </a:p>
      </dgm:t>
    </dgm:pt>
    <dgm:pt modelId="{42EBC431-8261-48C5-ADAB-E72E17607D4E}" type="parTrans" cxnId="{09D484F4-DAF6-4B7D-90D3-BF58B0BF2751}">
      <dgm:prSet/>
      <dgm:spPr/>
      <dgm:t>
        <a:bodyPr/>
        <a:lstStyle/>
        <a:p>
          <a:endParaRPr lang="en-US" sz="2000"/>
        </a:p>
      </dgm:t>
    </dgm:pt>
    <dgm:pt modelId="{B24C69AC-F65F-4525-AE2F-E696508B2466}" type="sibTrans" cxnId="{09D484F4-DAF6-4B7D-90D3-BF58B0BF2751}">
      <dgm:prSet/>
      <dgm:spPr/>
      <dgm:t>
        <a:bodyPr/>
        <a:lstStyle/>
        <a:p>
          <a:endParaRPr lang="en-US" sz="2000"/>
        </a:p>
      </dgm:t>
    </dgm:pt>
    <dgm:pt modelId="{A94DCE73-6EDA-427E-A657-557EA3265E33}">
      <dgm:prSet phldrT="[Text]" custT="1"/>
      <dgm:spPr/>
      <dgm:t>
        <a:bodyPr/>
        <a:lstStyle/>
        <a:p>
          <a:r>
            <a:rPr lang="en-ID" sz="2000" b="1" dirty="0" err="1"/>
            <a:t>Efektivitas</a:t>
          </a:r>
          <a:r>
            <a:rPr lang="en-ID" sz="2000" b="1" dirty="0"/>
            <a:t> </a:t>
          </a:r>
          <a:r>
            <a:rPr lang="en-ID" sz="2000" b="1" dirty="0" err="1"/>
            <a:t>Sistem</a:t>
          </a:r>
          <a:endParaRPr lang="en-US" sz="2000" dirty="0"/>
        </a:p>
      </dgm:t>
    </dgm:pt>
    <dgm:pt modelId="{14029D95-3500-4348-B66A-50B9343F5700}" type="parTrans" cxnId="{62859A29-B91B-43BE-85FF-3797EA5E468B}">
      <dgm:prSet/>
      <dgm:spPr/>
      <dgm:t>
        <a:bodyPr/>
        <a:lstStyle/>
        <a:p>
          <a:endParaRPr lang="en-US" sz="2000"/>
        </a:p>
      </dgm:t>
    </dgm:pt>
    <dgm:pt modelId="{8AC254C9-D83D-410B-B743-E8055D5A6CD0}" type="sibTrans" cxnId="{62859A29-B91B-43BE-85FF-3797EA5E468B}">
      <dgm:prSet/>
      <dgm:spPr/>
      <dgm:t>
        <a:bodyPr/>
        <a:lstStyle/>
        <a:p>
          <a:endParaRPr lang="en-US" sz="2000"/>
        </a:p>
      </dgm:t>
    </dgm:pt>
    <dgm:pt modelId="{015EFBBF-DA86-4B20-B5CF-9338530F9AB4}">
      <dgm:prSet phldrT="[Text]" custT="1"/>
      <dgm:spPr/>
      <dgm:t>
        <a:bodyPr/>
        <a:lstStyle/>
        <a:p>
          <a:r>
            <a:rPr lang="en-ID" sz="2000" b="1" dirty="0" err="1"/>
            <a:t>Efisiensi</a:t>
          </a:r>
          <a:r>
            <a:rPr lang="en-ID" sz="2000" b="1" dirty="0"/>
            <a:t> </a:t>
          </a:r>
          <a:r>
            <a:rPr lang="en-ID" sz="2000" b="1" dirty="0" err="1"/>
            <a:t>Sistem</a:t>
          </a:r>
          <a:endParaRPr lang="en-US" sz="2000" dirty="0"/>
        </a:p>
      </dgm:t>
    </dgm:pt>
    <dgm:pt modelId="{5FA8C792-192A-4B5B-A260-910F8F1185E0}" type="parTrans" cxnId="{9D5CCCBD-5D6B-4A89-B740-56D86E447A47}">
      <dgm:prSet/>
      <dgm:spPr/>
      <dgm:t>
        <a:bodyPr/>
        <a:lstStyle/>
        <a:p>
          <a:endParaRPr lang="en-US" sz="2000"/>
        </a:p>
      </dgm:t>
    </dgm:pt>
    <dgm:pt modelId="{1B171374-BAD4-4F52-83FD-EA2E7A239ED5}" type="sibTrans" cxnId="{9D5CCCBD-5D6B-4A89-B740-56D86E447A47}">
      <dgm:prSet/>
      <dgm:spPr/>
      <dgm:t>
        <a:bodyPr/>
        <a:lstStyle/>
        <a:p>
          <a:endParaRPr lang="en-US" sz="2000"/>
        </a:p>
      </dgm:t>
    </dgm:pt>
    <dgm:pt modelId="{164A11B5-775D-4724-9AC4-DFE7FD96F850}" type="pres">
      <dgm:prSet presAssocID="{6A1019EC-5413-4296-9311-D607804A5FC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id-ID"/>
        </a:p>
      </dgm:t>
    </dgm:pt>
    <dgm:pt modelId="{CFFEB2D6-7A4C-40BB-9B20-0718DFCCDF2A}" type="pres">
      <dgm:prSet presAssocID="{C3E3CB98-42D3-4055-9A39-E5E4E111D046}" presName="singleCycle" presStyleCnt="0"/>
      <dgm:spPr/>
    </dgm:pt>
    <dgm:pt modelId="{2200B950-8103-41E9-9C8A-AAC8BDBF4EEA}" type="pres">
      <dgm:prSet presAssocID="{C3E3CB98-42D3-4055-9A39-E5E4E111D046}" presName="singleCenter" presStyleLbl="node1" presStyleIdx="0" presStyleCnt="5">
        <dgm:presLayoutVars>
          <dgm:chMax val="7"/>
          <dgm:chPref val="7"/>
        </dgm:presLayoutVars>
      </dgm:prSet>
      <dgm:spPr/>
      <dgm:t>
        <a:bodyPr/>
        <a:lstStyle/>
        <a:p>
          <a:endParaRPr lang="id-ID"/>
        </a:p>
      </dgm:t>
    </dgm:pt>
    <dgm:pt modelId="{0FF86CBA-247B-4F44-8C0A-B62CBFAC1120}" type="pres">
      <dgm:prSet presAssocID="{9610C6A2-7634-4CFD-A022-E1C55E45DF39}" presName="Name56" presStyleLbl="parChTrans1D2" presStyleIdx="0" presStyleCnt="4"/>
      <dgm:spPr/>
      <dgm:t>
        <a:bodyPr/>
        <a:lstStyle/>
        <a:p>
          <a:endParaRPr lang="id-ID"/>
        </a:p>
      </dgm:t>
    </dgm:pt>
    <dgm:pt modelId="{F176161A-DE31-4D69-A49A-EEE3F53A5C42}" type="pres">
      <dgm:prSet presAssocID="{B65A2D30-1ADD-4781-A319-A650DF980CD2}" presName="text0" presStyleLbl="node1" presStyleIdx="1" presStyleCnt="5" custScaleX="183518" custScaleY="110042" custRadScaleRad="95869" custRadScaleInc="11587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5604D1F6-92F6-4D03-9239-58CA40176A73}" type="pres">
      <dgm:prSet presAssocID="{42EBC431-8261-48C5-ADAB-E72E17607D4E}" presName="Name56" presStyleLbl="parChTrans1D2" presStyleIdx="1" presStyleCnt="4"/>
      <dgm:spPr/>
      <dgm:t>
        <a:bodyPr/>
        <a:lstStyle/>
        <a:p>
          <a:endParaRPr lang="id-ID"/>
        </a:p>
      </dgm:t>
    </dgm:pt>
    <dgm:pt modelId="{D5066D26-D35F-4455-A656-9ECB83699113}" type="pres">
      <dgm:prSet presAssocID="{3D9ADEA5-209C-41D5-B912-930635AB68B9}" presName="text0" presStyleLbl="node1" presStyleIdx="2" presStyleCnt="5" custScaleX="189722" custScaleY="91851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1AE4A403-955F-45C7-B43D-120384907B6F}" type="pres">
      <dgm:prSet presAssocID="{14029D95-3500-4348-B66A-50B9343F5700}" presName="Name56" presStyleLbl="parChTrans1D2" presStyleIdx="2" presStyleCnt="4"/>
      <dgm:spPr/>
      <dgm:t>
        <a:bodyPr/>
        <a:lstStyle/>
        <a:p>
          <a:endParaRPr lang="id-ID"/>
        </a:p>
      </dgm:t>
    </dgm:pt>
    <dgm:pt modelId="{3AAE668F-7C6D-4AF1-9B05-7A365CB65429}" type="pres">
      <dgm:prSet presAssocID="{A94DCE73-6EDA-427E-A657-557EA3265E33}" presName="text0" presStyleLbl="node1" presStyleIdx="3" presStyleCnt="5" custScaleX="263533" custScaleY="99669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9D917CE0-4B6E-4C61-A91E-2C8095FAF6B0}" type="pres">
      <dgm:prSet presAssocID="{5FA8C792-192A-4B5B-A260-910F8F1185E0}" presName="Name56" presStyleLbl="parChTrans1D2" presStyleIdx="3" presStyleCnt="4"/>
      <dgm:spPr/>
      <dgm:t>
        <a:bodyPr/>
        <a:lstStyle/>
        <a:p>
          <a:endParaRPr lang="id-ID"/>
        </a:p>
      </dgm:t>
    </dgm:pt>
    <dgm:pt modelId="{150EE99B-BF16-486A-A7B7-1A3FA90BE95F}" type="pres">
      <dgm:prSet presAssocID="{015EFBBF-DA86-4B20-B5CF-9338530F9AB4}" presName="text0" presStyleLbl="node1" presStyleIdx="4" presStyleCnt="5" custScaleX="187914" custScaleY="9669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9D5CCCBD-5D6B-4A89-B740-56D86E447A47}" srcId="{C3E3CB98-42D3-4055-9A39-E5E4E111D046}" destId="{015EFBBF-DA86-4B20-B5CF-9338530F9AB4}" srcOrd="3" destOrd="0" parTransId="{5FA8C792-192A-4B5B-A260-910F8F1185E0}" sibTransId="{1B171374-BAD4-4F52-83FD-EA2E7A239ED5}"/>
    <dgm:cxn modelId="{388DAD0A-EEDB-4791-AED8-B020F8AB290D}" type="presOf" srcId="{5FA8C792-192A-4B5B-A260-910F8F1185E0}" destId="{9D917CE0-4B6E-4C61-A91E-2C8095FAF6B0}" srcOrd="0" destOrd="0" presId="urn:microsoft.com/office/officeart/2008/layout/RadialCluster"/>
    <dgm:cxn modelId="{A73FEAF2-1801-4577-BBFB-97CC404F325F}" type="presOf" srcId="{6A1019EC-5413-4296-9311-D607804A5FC9}" destId="{164A11B5-775D-4724-9AC4-DFE7FD96F850}" srcOrd="0" destOrd="0" presId="urn:microsoft.com/office/officeart/2008/layout/RadialCluster"/>
    <dgm:cxn modelId="{63CC82DB-06F3-43F5-B8E5-469F50716A4F}" type="presOf" srcId="{A94DCE73-6EDA-427E-A657-557EA3265E33}" destId="{3AAE668F-7C6D-4AF1-9B05-7A365CB65429}" srcOrd="0" destOrd="0" presId="urn:microsoft.com/office/officeart/2008/layout/RadialCluster"/>
    <dgm:cxn modelId="{2CBDF784-8407-4908-95DB-6007AE49F85F}" type="presOf" srcId="{3D9ADEA5-209C-41D5-B912-930635AB68B9}" destId="{D5066D26-D35F-4455-A656-9ECB83699113}" srcOrd="0" destOrd="0" presId="urn:microsoft.com/office/officeart/2008/layout/RadialCluster"/>
    <dgm:cxn modelId="{09D484F4-DAF6-4B7D-90D3-BF58B0BF2751}" srcId="{C3E3CB98-42D3-4055-9A39-E5E4E111D046}" destId="{3D9ADEA5-209C-41D5-B912-930635AB68B9}" srcOrd="1" destOrd="0" parTransId="{42EBC431-8261-48C5-ADAB-E72E17607D4E}" sibTransId="{B24C69AC-F65F-4525-AE2F-E696508B2466}"/>
    <dgm:cxn modelId="{AC588E97-D562-4914-8F3A-D34A0FFEFEB1}" type="presOf" srcId="{C3E3CB98-42D3-4055-9A39-E5E4E111D046}" destId="{2200B950-8103-41E9-9C8A-AAC8BDBF4EEA}" srcOrd="0" destOrd="0" presId="urn:microsoft.com/office/officeart/2008/layout/RadialCluster"/>
    <dgm:cxn modelId="{4E9A47D7-208A-4CF8-8EE1-D041180CB600}" type="presOf" srcId="{015EFBBF-DA86-4B20-B5CF-9338530F9AB4}" destId="{150EE99B-BF16-486A-A7B7-1A3FA90BE95F}" srcOrd="0" destOrd="0" presId="urn:microsoft.com/office/officeart/2008/layout/RadialCluster"/>
    <dgm:cxn modelId="{5B534C44-0677-43B6-A470-33457B6F2D48}" type="presOf" srcId="{14029D95-3500-4348-B66A-50B9343F5700}" destId="{1AE4A403-955F-45C7-B43D-120384907B6F}" srcOrd="0" destOrd="0" presId="urn:microsoft.com/office/officeart/2008/layout/RadialCluster"/>
    <dgm:cxn modelId="{676790EB-714E-47C4-A0BF-AF3031852177}" type="presOf" srcId="{9610C6A2-7634-4CFD-A022-E1C55E45DF39}" destId="{0FF86CBA-247B-4F44-8C0A-B62CBFAC1120}" srcOrd="0" destOrd="0" presId="urn:microsoft.com/office/officeart/2008/layout/RadialCluster"/>
    <dgm:cxn modelId="{4713FF85-1649-45BF-93A7-27D82A60D985}" srcId="{C3E3CB98-42D3-4055-9A39-E5E4E111D046}" destId="{B65A2D30-1ADD-4781-A319-A650DF980CD2}" srcOrd="0" destOrd="0" parTransId="{9610C6A2-7634-4CFD-A022-E1C55E45DF39}" sibTransId="{DD881B52-3CD1-4D1D-80AF-8A5EF8BC638B}"/>
    <dgm:cxn modelId="{ABD03145-A56E-4909-9AC7-DF50C16C267E}" type="presOf" srcId="{42EBC431-8261-48C5-ADAB-E72E17607D4E}" destId="{5604D1F6-92F6-4D03-9239-58CA40176A73}" srcOrd="0" destOrd="0" presId="urn:microsoft.com/office/officeart/2008/layout/RadialCluster"/>
    <dgm:cxn modelId="{B655A43F-0903-4F74-A5C5-3B0FC463884D}" type="presOf" srcId="{B65A2D30-1ADD-4781-A319-A650DF980CD2}" destId="{F176161A-DE31-4D69-A49A-EEE3F53A5C42}" srcOrd="0" destOrd="0" presId="urn:microsoft.com/office/officeart/2008/layout/RadialCluster"/>
    <dgm:cxn modelId="{62859A29-B91B-43BE-85FF-3797EA5E468B}" srcId="{C3E3CB98-42D3-4055-9A39-E5E4E111D046}" destId="{A94DCE73-6EDA-427E-A657-557EA3265E33}" srcOrd="2" destOrd="0" parTransId="{14029D95-3500-4348-B66A-50B9343F5700}" sibTransId="{8AC254C9-D83D-410B-B743-E8055D5A6CD0}"/>
    <dgm:cxn modelId="{C577A9EB-5A01-49A7-B905-072E7A876079}" srcId="{6A1019EC-5413-4296-9311-D607804A5FC9}" destId="{C3E3CB98-42D3-4055-9A39-E5E4E111D046}" srcOrd="0" destOrd="0" parTransId="{43B5D779-7650-4DCD-AE1D-AB82BAF39869}" sibTransId="{7731BF75-AF8F-4889-8E9E-3126D587C0FD}"/>
    <dgm:cxn modelId="{01604169-CADC-4186-A870-E735F3AC196C}" type="presParOf" srcId="{164A11B5-775D-4724-9AC4-DFE7FD96F850}" destId="{CFFEB2D6-7A4C-40BB-9B20-0718DFCCDF2A}" srcOrd="0" destOrd="0" presId="urn:microsoft.com/office/officeart/2008/layout/RadialCluster"/>
    <dgm:cxn modelId="{5147F2DC-7FB1-4A8E-9CE6-0360B5A8AE83}" type="presParOf" srcId="{CFFEB2D6-7A4C-40BB-9B20-0718DFCCDF2A}" destId="{2200B950-8103-41E9-9C8A-AAC8BDBF4EEA}" srcOrd="0" destOrd="0" presId="urn:microsoft.com/office/officeart/2008/layout/RadialCluster"/>
    <dgm:cxn modelId="{4D9A0B88-86BE-441D-B481-0BB0D5141B7C}" type="presParOf" srcId="{CFFEB2D6-7A4C-40BB-9B20-0718DFCCDF2A}" destId="{0FF86CBA-247B-4F44-8C0A-B62CBFAC1120}" srcOrd="1" destOrd="0" presId="urn:microsoft.com/office/officeart/2008/layout/RadialCluster"/>
    <dgm:cxn modelId="{08E60C1B-1CDD-4AB2-9D4C-759A9D220F4D}" type="presParOf" srcId="{CFFEB2D6-7A4C-40BB-9B20-0718DFCCDF2A}" destId="{F176161A-DE31-4D69-A49A-EEE3F53A5C42}" srcOrd="2" destOrd="0" presId="urn:microsoft.com/office/officeart/2008/layout/RadialCluster"/>
    <dgm:cxn modelId="{CAEE70C8-D464-44DA-94B1-ABAFD7AE2D12}" type="presParOf" srcId="{CFFEB2D6-7A4C-40BB-9B20-0718DFCCDF2A}" destId="{5604D1F6-92F6-4D03-9239-58CA40176A73}" srcOrd="3" destOrd="0" presId="urn:microsoft.com/office/officeart/2008/layout/RadialCluster"/>
    <dgm:cxn modelId="{D378DC24-C438-4971-85F1-A154AD13CB9D}" type="presParOf" srcId="{CFFEB2D6-7A4C-40BB-9B20-0718DFCCDF2A}" destId="{D5066D26-D35F-4455-A656-9ECB83699113}" srcOrd="4" destOrd="0" presId="urn:microsoft.com/office/officeart/2008/layout/RadialCluster"/>
    <dgm:cxn modelId="{1AFF7D98-4EB0-48EF-90CA-013AC597423E}" type="presParOf" srcId="{CFFEB2D6-7A4C-40BB-9B20-0718DFCCDF2A}" destId="{1AE4A403-955F-45C7-B43D-120384907B6F}" srcOrd="5" destOrd="0" presId="urn:microsoft.com/office/officeart/2008/layout/RadialCluster"/>
    <dgm:cxn modelId="{A5A50232-1E32-4741-BB7E-6CE23EF3D686}" type="presParOf" srcId="{CFFEB2D6-7A4C-40BB-9B20-0718DFCCDF2A}" destId="{3AAE668F-7C6D-4AF1-9B05-7A365CB65429}" srcOrd="6" destOrd="0" presId="urn:microsoft.com/office/officeart/2008/layout/RadialCluster"/>
    <dgm:cxn modelId="{F94EDCE3-9E7A-467D-A0B4-45CCD333BD67}" type="presParOf" srcId="{CFFEB2D6-7A4C-40BB-9B20-0718DFCCDF2A}" destId="{9D917CE0-4B6E-4C61-A91E-2C8095FAF6B0}" srcOrd="7" destOrd="0" presId="urn:microsoft.com/office/officeart/2008/layout/RadialCluster"/>
    <dgm:cxn modelId="{BE61906A-3D07-4212-B279-6D9C03B3B119}" type="presParOf" srcId="{CFFEB2D6-7A4C-40BB-9B20-0718DFCCDF2A}" destId="{150EE99B-BF16-486A-A7B7-1A3FA90BE95F}" srcOrd="8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0B950-8103-41E9-9C8A-AAC8BDBF4EEA}">
      <dsp:nvSpPr>
        <dsp:cNvPr id="0" name=""/>
        <dsp:cNvSpPr/>
      </dsp:nvSpPr>
      <dsp:spPr>
        <a:xfrm>
          <a:off x="2230276" y="1924777"/>
          <a:ext cx="1625600" cy="16256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/>
            <a:t>Tujuan</a:t>
          </a:r>
          <a:r>
            <a:rPr lang="en-US" sz="2000" kern="1200" dirty="0"/>
            <a:t> Audit SI</a:t>
          </a:r>
        </a:p>
      </dsp:txBody>
      <dsp:txXfrm>
        <a:off x="2309631" y="2004132"/>
        <a:ext cx="1466890" cy="1466890"/>
      </dsp:txXfrm>
    </dsp:sp>
    <dsp:sp modelId="{0FF86CBA-247B-4F44-8C0A-B62CBFAC1120}">
      <dsp:nvSpPr>
        <dsp:cNvPr id="0" name=""/>
        <dsp:cNvSpPr/>
      </dsp:nvSpPr>
      <dsp:spPr>
        <a:xfrm rot="16512849">
          <a:off x="2818624" y="1597659"/>
          <a:ext cx="656955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56955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76161A-DE31-4D69-A49A-EEE3F53A5C42}">
      <dsp:nvSpPr>
        <dsp:cNvPr id="0" name=""/>
        <dsp:cNvSpPr/>
      </dsp:nvSpPr>
      <dsp:spPr>
        <a:xfrm>
          <a:off x="2232244" y="72016"/>
          <a:ext cx="1998790" cy="1198524"/>
        </a:xfrm>
        <a:prstGeom prst="roundRect">
          <a:avLst/>
        </a:prstGeom>
        <a:solidFill>
          <a:schemeClr val="accent4">
            <a:hueOff val="35416"/>
            <a:satOff val="-5915"/>
            <a:lumOff val="-201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1800" b="1" kern="1200" dirty="0" err="1"/>
            <a:t>Perlindungan</a:t>
          </a:r>
          <a:r>
            <a:rPr lang="en-ID" sz="2000" b="1" kern="1200" dirty="0"/>
            <a:t> </a:t>
          </a:r>
          <a:r>
            <a:rPr lang="en-ID" sz="2000" b="1" kern="1200" dirty="0" err="1"/>
            <a:t>Aset</a:t>
          </a:r>
          <a:endParaRPr lang="en-US" sz="2000" kern="1200" dirty="0"/>
        </a:p>
      </dsp:txBody>
      <dsp:txXfrm>
        <a:off x="2290751" y="130523"/>
        <a:ext cx="1881776" cy="1081510"/>
      </dsp:txXfrm>
    </dsp:sp>
    <dsp:sp modelId="{5604D1F6-92F6-4D03-9239-58CA40176A73}">
      <dsp:nvSpPr>
        <dsp:cNvPr id="0" name=""/>
        <dsp:cNvSpPr/>
      </dsp:nvSpPr>
      <dsp:spPr>
        <a:xfrm>
          <a:off x="3855877" y="2737577"/>
          <a:ext cx="31831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18311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66D26-D35F-4455-A656-9ECB83699113}">
      <dsp:nvSpPr>
        <dsp:cNvPr id="0" name=""/>
        <dsp:cNvSpPr/>
      </dsp:nvSpPr>
      <dsp:spPr>
        <a:xfrm>
          <a:off x="4174188" y="2237379"/>
          <a:ext cx="2066361" cy="1000397"/>
        </a:xfrm>
        <a:prstGeom prst="roundRect">
          <a:avLst/>
        </a:prstGeom>
        <a:solidFill>
          <a:schemeClr val="accent4">
            <a:hueOff val="70833"/>
            <a:satOff val="-11829"/>
            <a:lumOff val="-4020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000" b="1" kern="1200" dirty="0" err="1"/>
            <a:t>Integritas</a:t>
          </a:r>
          <a:r>
            <a:rPr lang="en-ID" sz="2000" b="1" kern="1200" dirty="0"/>
            <a:t> Data</a:t>
          </a:r>
          <a:endParaRPr lang="en-US" sz="2000" kern="1200" dirty="0"/>
        </a:p>
      </dsp:txBody>
      <dsp:txXfrm>
        <a:off x="4223023" y="2286214"/>
        <a:ext cx="1968691" cy="902727"/>
      </dsp:txXfrm>
    </dsp:sp>
    <dsp:sp modelId="{1AE4A403-955F-45C7-B43D-120384907B6F}">
      <dsp:nvSpPr>
        <dsp:cNvPr id="0" name=""/>
        <dsp:cNvSpPr/>
      </dsp:nvSpPr>
      <dsp:spPr>
        <a:xfrm rot="5400000">
          <a:off x="2638717" y="3954737"/>
          <a:ext cx="80871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08718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AE668F-7C6D-4AF1-9B05-7A365CB65429}">
      <dsp:nvSpPr>
        <dsp:cNvPr id="0" name=""/>
        <dsp:cNvSpPr/>
      </dsp:nvSpPr>
      <dsp:spPr>
        <a:xfrm>
          <a:off x="1607939" y="4359096"/>
          <a:ext cx="2870275" cy="1085546"/>
        </a:xfrm>
        <a:prstGeom prst="roundRect">
          <a:avLst/>
        </a:prstGeom>
        <a:solidFill>
          <a:schemeClr val="accent4">
            <a:hueOff val="106249"/>
            <a:satOff val="-17744"/>
            <a:lumOff val="-6029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000" b="1" kern="1200" dirty="0" err="1"/>
            <a:t>Efektivitas</a:t>
          </a:r>
          <a:r>
            <a:rPr lang="en-ID" sz="2000" b="1" kern="1200" dirty="0"/>
            <a:t> </a:t>
          </a:r>
          <a:r>
            <a:rPr lang="en-ID" sz="2000" b="1" kern="1200" dirty="0" err="1"/>
            <a:t>Sistem</a:t>
          </a:r>
          <a:endParaRPr lang="en-US" sz="2000" kern="1200" dirty="0"/>
        </a:p>
      </dsp:txBody>
      <dsp:txXfrm>
        <a:off x="1660931" y="4412088"/>
        <a:ext cx="2764291" cy="979562"/>
      </dsp:txXfrm>
    </dsp:sp>
    <dsp:sp modelId="{9D917CE0-4B6E-4C61-A91E-2C8095FAF6B0}">
      <dsp:nvSpPr>
        <dsp:cNvPr id="0" name=""/>
        <dsp:cNvSpPr/>
      </dsp:nvSpPr>
      <dsp:spPr>
        <a:xfrm rot="10800000">
          <a:off x="1902119" y="2737577"/>
          <a:ext cx="32815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8157" y="0"/>
              </a:lnTo>
            </a:path>
          </a:pathLst>
        </a:custGeom>
        <a:noFill/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0EE99B-BF16-486A-A7B7-1A3FA90BE95F}">
      <dsp:nvSpPr>
        <dsp:cNvPr id="0" name=""/>
        <dsp:cNvSpPr/>
      </dsp:nvSpPr>
      <dsp:spPr>
        <a:xfrm>
          <a:off x="-144549" y="2211005"/>
          <a:ext cx="2046669" cy="1053144"/>
        </a:xfrm>
        <a:prstGeom prst="roundRect">
          <a:avLst/>
        </a:prstGeom>
        <a:solidFill>
          <a:schemeClr val="accent4">
            <a:hueOff val="141666"/>
            <a:satOff val="-23659"/>
            <a:lumOff val="-8039"/>
            <a:alphaOff val="0"/>
          </a:schemeClr>
        </a:solidFill>
        <a:ln>
          <a:noFill/>
        </a:ln>
        <a:effectLst>
          <a:outerShdw blurRad="50800" dist="25400" dir="5400000" rotWithShape="0">
            <a:srgbClr val="000000">
              <a:alpha val="4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D" sz="2000" b="1" kern="1200" dirty="0" err="1"/>
            <a:t>Efisiensi</a:t>
          </a:r>
          <a:r>
            <a:rPr lang="en-ID" sz="2000" b="1" kern="1200" dirty="0"/>
            <a:t> </a:t>
          </a:r>
          <a:r>
            <a:rPr lang="en-ID" sz="2000" b="1" kern="1200" dirty="0" err="1"/>
            <a:t>Sistem</a:t>
          </a:r>
          <a:endParaRPr lang="en-US" sz="2000" kern="1200" dirty="0"/>
        </a:p>
      </dsp:txBody>
      <dsp:txXfrm>
        <a:off x="-93139" y="2262415"/>
        <a:ext cx="1943849" cy="950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9/2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0E132DA-A628-4337-AA46-F52AB1542399}" type="datetimeFigureOut">
              <a:rPr lang="id-ID" smtClean="0"/>
              <a:t>28/02/2017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id-ID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28/02/2017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28/02/2017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28/02/2017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0E132DA-A628-4337-AA46-F52AB1542399}" type="datetimeFigureOut">
              <a:rPr lang="id-ID" smtClean="0"/>
              <a:t>28/02/2017</a:t>
            </a:fld>
            <a:endParaRPr lang="id-ID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0E132DA-A628-4337-AA46-F52AB1542399}" type="datetimeFigureOut">
              <a:rPr lang="id-ID" smtClean="0"/>
              <a:t>28/02/2017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28/02/2017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28/02/2017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28/02/2017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28/02/2017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132DA-A628-4337-AA46-F52AB1542399}" type="datetimeFigureOut">
              <a:rPr lang="id-ID" smtClean="0"/>
              <a:t>28/02/2017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0E132DA-A628-4337-AA46-F52AB1542399}" type="datetimeFigureOut">
              <a:rPr lang="id-ID" smtClean="0"/>
              <a:t>28/02/2017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F5E0FD8-7140-408A-B40E-B9E083E9DE17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ndidikanmu.com/2015/05/pengertian-audit-sistem-informasi.html" TargetMode="External"/><Relationship Id="rId2" Type="http://schemas.openxmlformats.org/officeDocument/2006/relationships/hyperlink" Target="https://www.academia.edu/4742018/Audit_Sistem_Informasi_Apa_itu_Audit_Sistem_Informasi_Teknologi_Informasi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youtube.com/watch?v=wypvhcq4N-0" TargetMode="External"/><Relationship Id="rId4" Type="http://schemas.openxmlformats.org/officeDocument/2006/relationships/hyperlink" Target="https://simponi.mdp.ac.id/materi201120121/SI308/051041/SI308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700808"/>
            <a:ext cx="8458200" cy="1470025"/>
          </a:xfrm>
        </p:spPr>
        <p:txBody>
          <a:bodyPr>
            <a:normAutofit/>
          </a:bodyPr>
          <a:lstStyle/>
          <a:p>
            <a:r>
              <a:rPr lang="id-ID" sz="4400" dirty="0" smtClean="0"/>
              <a:t>PENDAHULUAN AUDIT TI</a:t>
            </a:r>
            <a:endParaRPr lang="id-ID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 smtClean="0"/>
              <a:t>Noora Qotrun Nada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42033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692696"/>
            <a:ext cx="8229600" cy="1066800"/>
          </a:xfrm>
        </p:spPr>
        <p:txBody>
          <a:bodyPr>
            <a:normAutofit/>
          </a:bodyPr>
          <a:lstStyle/>
          <a:p>
            <a:pPr algn="r"/>
            <a:r>
              <a:rPr lang="en-US" b="1" dirty="0" err="1"/>
              <a:t>Pengertian</a:t>
            </a:r>
            <a:r>
              <a:rPr lang="en-US" b="1" dirty="0"/>
              <a:t> Audit </a:t>
            </a:r>
            <a:r>
              <a:rPr lang="en-US" b="1" dirty="0" smtClean="0"/>
              <a:t>I</a:t>
            </a:r>
            <a:r>
              <a:rPr lang="id-ID" b="1" dirty="0" smtClean="0"/>
              <a:t>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844824"/>
            <a:ext cx="8585200" cy="4727452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sz="2900" dirty="0"/>
              <a:t>Proses </a:t>
            </a:r>
            <a:r>
              <a:rPr lang="en-US" sz="2900" b="1" dirty="0" err="1"/>
              <a:t>pengumpulan</a:t>
            </a:r>
            <a:r>
              <a:rPr lang="en-US" sz="2900" b="1" dirty="0"/>
              <a:t> </a:t>
            </a:r>
            <a:r>
              <a:rPr lang="en-US" sz="2900" b="1" dirty="0" err="1"/>
              <a:t>dan</a:t>
            </a:r>
            <a:r>
              <a:rPr lang="en-US" sz="2900" b="1" dirty="0"/>
              <a:t> </a:t>
            </a:r>
            <a:r>
              <a:rPr lang="en-US" sz="2900" b="1" dirty="0" err="1"/>
              <a:t>evaluasi</a:t>
            </a:r>
            <a:r>
              <a:rPr lang="en-US" sz="2900" b="1" dirty="0"/>
              <a:t> </a:t>
            </a:r>
            <a:r>
              <a:rPr lang="en-US" sz="2900" b="1" dirty="0" err="1"/>
              <a:t>bukti-bukti</a:t>
            </a:r>
            <a:r>
              <a:rPr lang="en-US" sz="2900" b="1" dirty="0"/>
              <a:t> </a:t>
            </a:r>
            <a:r>
              <a:rPr lang="en-US" sz="2900" dirty="0" err="1"/>
              <a:t>untuk</a:t>
            </a:r>
            <a:r>
              <a:rPr lang="en-US" sz="2900" dirty="0"/>
              <a:t> </a:t>
            </a:r>
            <a:r>
              <a:rPr lang="en-US" sz="2900" dirty="0" err="1"/>
              <a:t>menentukan</a:t>
            </a:r>
            <a:r>
              <a:rPr lang="en-US" sz="2900" dirty="0"/>
              <a:t> </a:t>
            </a:r>
            <a:r>
              <a:rPr lang="en-US" sz="2900" dirty="0" err="1"/>
              <a:t>apakah</a:t>
            </a:r>
            <a:r>
              <a:rPr lang="en-US" sz="2900" dirty="0"/>
              <a:t> </a:t>
            </a:r>
            <a:r>
              <a:rPr lang="en-US" sz="2900" dirty="0" err="1"/>
              <a:t>sistem</a:t>
            </a:r>
            <a:r>
              <a:rPr lang="en-US" sz="2900" dirty="0"/>
              <a:t> </a:t>
            </a:r>
            <a:r>
              <a:rPr lang="en-US" sz="2900" dirty="0" err="1"/>
              <a:t>komputer</a:t>
            </a:r>
            <a:r>
              <a:rPr lang="en-US" sz="2900" dirty="0"/>
              <a:t> yang </a:t>
            </a:r>
            <a:r>
              <a:rPr lang="en-US" sz="2900" dirty="0" err="1"/>
              <a:t>digunakan</a:t>
            </a:r>
            <a:r>
              <a:rPr lang="en-US" sz="2900" dirty="0"/>
              <a:t> </a:t>
            </a:r>
            <a:r>
              <a:rPr lang="en-US" sz="2900" dirty="0" err="1"/>
              <a:t>telah</a:t>
            </a:r>
            <a:r>
              <a:rPr lang="en-US" sz="2900" dirty="0"/>
              <a:t> </a:t>
            </a:r>
            <a:r>
              <a:rPr lang="en-US" sz="2900" dirty="0" err="1"/>
              <a:t>dapat</a:t>
            </a:r>
            <a:r>
              <a:rPr lang="en-US" sz="2900" dirty="0"/>
              <a:t> [1]:</a:t>
            </a:r>
          </a:p>
          <a:p>
            <a:pPr lvl="1" algn="just"/>
            <a:r>
              <a:rPr lang="en-US" sz="2900" dirty="0" err="1"/>
              <a:t>melindungi</a:t>
            </a:r>
            <a:r>
              <a:rPr lang="en-US" sz="2900" dirty="0"/>
              <a:t> </a:t>
            </a:r>
            <a:r>
              <a:rPr lang="en-US" sz="2900" dirty="0" err="1"/>
              <a:t>aset</a:t>
            </a:r>
            <a:r>
              <a:rPr lang="en-US" sz="2900" dirty="0"/>
              <a:t> </a:t>
            </a:r>
            <a:r>
              <a:rPr lang="en-US" sz="2900" dirty="0" err="1"/>
              <a:t>milik</a:t>
            </a:r>
            <a:r>
              <a:rPr lang="en-US" sz="2900" dirty="0"/>
              <a:t> </a:t>
            </a:r>
            <a:r>
              <a:rPr lang="en-US" sz="2900" dirty="0" err="1"/>
              <a:t>organisasi</a:t>
            </a:r>
            <a:r>
              <a:rPr lang="en-US" sz="2900" dirty="0"/>
              <a:t>,</a:t>
            </a:r>
          </a:p>
          <a:p>
            <a:pPr lvl="1" algn="just"/>
            <a:r>
              <a:rPr lang="en-US" sz="2900" dirty="0" err="1"/>
              <a:t>mampu</a:t>
            </a:r>
            <a:r>
              <a:rPr lang="en-US" sz="2900" dirty="0"/>
              <a:t> </a:t>
            </a:r>
            <a:r>
              <a:rPr lang="en-US" sz="2900" dirty="0" err="1"/>
              <a:t>menjaga</a:t>
            </a:r>
            <a:r>
              <a:rPr lang="en-US" sz="2900" dirty="0"/>
              <a:t> </a:t>
            </a:r>
            <a:r>
              <a:rPr lang="en-US" sz="2900" dirty="0" err="1"/>
              <a:t>integritas</a:t>
            </a:r>
            <a:r>
              <a:rPr lang="en-US" sz="2900" dirty="0"/>
              <a:t> data, </a:t>
            </a:r>
          </a:p>
          <a:p>
            <a:pPr lvl="1" algn="just"/>
            <a:r>
              <a:rPr lang="en-US" sz="2900" dirty="0" err="1"/>
              <a:t>membantu</a:t>
            </a:r>
            <a:r>
              <a:rPr lang="en-US" sz="2900" dirty="0"/>
              <a:t> </a:t>
            </a:r>
            <a:r>
              <a:rPr lang="en-US" sz="2900" dirty="0" err="1"/>
              <a:t>pencapaian</a:t>
            </a:r>
            <a:r>
              <a:rPr lang="en-US" sz="2900" dirty="0"/>
              <a:t> </a:t>
            </a:r>
            <a:r>
              <a:rPr lang="en-US" sz="2900" dirty="0" err="1"/>
              <a:t>tujuan</a:t>
            </a:r>
            <a:r>
              <a:rPr lang="en-US" sz="2900" dirty="0"/>
              <a:t> </a:t>
            </a:r>
            <a:r>
              <a:rPr lang="en-US" sz="2900" dirty="0" err="1"/>
              <a:t>organisasi</a:t>
            </a:r>
            <a:r>
              <a:rPr lang="en-US" sz="2900" dirty="0"/>
              <a:t> </a:t>
            </a:r>
            <a:r>
              <a:rPr lang="en-US" sz="2900" dirty="0" err="1"/>
              <a:t>secara</a:t>
            </a:r>
            <a:r>
              <a:rPr lang="en-US" sz="2900" dirty="0"/>
              <a:t> </a:t>
            </a:r>
            <a:r>
              <a:rPr lang="en-US" sz="2900" dirty="0" err="1"/>
              <a:t>efektif</a:t>
            </a:r>
            <a:r>
              <a:rPr lang="en-US" sz="2900" dirty="0"/>
              <a:t>, </a:t>
            </a:r>
          </a:p>
          <a:p>
            <a:pPr lvl="1" algn="just"/>
            <a:r>
              <a:rPr lang="en-US" sz="2900" dirty="0" err="1"/>
              <a:t>menggunakan</a:t>
            </a:r>
            <a:r>
              <a:rPr lang="en-US" sz="2900" dirty="0"/>
              <a:t> </a:t>
            </a:r>
            <a:r>
              <a:rPr lang="en-US" sz="2900" dirty="0" err="1"/>
              <a:t>sumber</a:t>
            </a:r>
            <a:r>
              <a:rPr lang="en-US" sz="2900" dirty="0"/>
              <a:t> </a:t>
            </a:r>
            <a:r>
              <a:rPr lang="en-US" sz="2900" dirty="0" err="1"/>
              <a:t>daya</a:t>
            </a:r>
            <a:r>
              <a:rPr lang="en-US" sz="2900" dirty="0"/>
              <a:t> yang </a:t>
            </a:r>
            <a:r>
              <a:rPr lang="en-US" sz="2900" dirty="0" err="1"/>
              <a:t>dimiliki</a:t>
            </a:r>
            <a:r>
              <a:rPr lang="en-US" sz="2900" dirty="0"/>
              <a:t> </a:t>
            </a:r>
            <a:r>
              <a:rPr lang="en-US" sz="2900" dirty="0" err="1"/>
              <a:t>secara</a:t>
            </a:r>
            <a:r>
              <a:rPr lang="en-US" sz="2900" dirty="0"/>
              <a:t> </a:t>
            </a:r>
            <a:r>
              <a:rPr lang="en-US" sz="2900" dirty="0" err="1"/>
              <a:t>efisien</a:t>
            </a:r>
            <a:r>
              <a:rPr lang="en-US" sz="2900" dirty="0"/>
              <a:t>. </a:t>
            </a:r>
            <a:endParaRPr lang="id-ID" sz="2900" dirty="0" smtClean="0"/>
          </a:p>
          <a:p>
            <a:pPr marL="411480" lvl="1" indent="0" algn="just">
              <a:buNone/>
            </a:pPr>
            <a:endParaRPr lang="en-US" sz="2900" dirty="0"/>
          </a:p>
          <a:p>
            <a:pPr algn="just"/>
            <a:r>
              <a:rPr lang="en-ID" sz="2900" dirty="0"/>
              <a:t>Audit SI </a:t>
            </a:r>
            <a:r>
              <a:rPr lang="en-ID" sz="2900" dirty="0" err="1"/>
              <a:t>ialah</a:t>
            </a:r>
            <a:r>
              <a:rPr lang="en-ID" sz="2900" dirty="0"/>
              <a:t> </a:t>
            </a:r>
            <a:r>
              <a:rPr lang="en-ID" sz="2900" b="1" dirty="0"/>
              <a:t>proses </a:t>
            </a:r>
            <a:r>
              <a:rPr lang="en-ID" sz="2900" b="1" dirty="0" err="1"/>
              <a:t>mengumpulkan</a:t>
            </a:r>
            <a:r>
              <a:rPr lang="en-ID" sz="2900" b="1" dirty="0"/>
              <a:t> </a:t>
            </a:r>
            <a:r>
              <a:rPr lang="en-ID" sz="2900" b="1" dirty="0" err="1"/>
              <a:t>dan</a:t>
            </a:r>
            <a:r>
              <a:rPr lang="en-ID" sz="2900" b="1" dirty="0"/>
              <a:t> </a:t>
            </a:r>
            <a:r>
              <a:rPr lang="en-ID" sz="2900" b="1" dirty="0" err="1"/>
              <a:t>mengevaluasi</a:t>
            </a:r>
            <a:r>
              <a:rPr lang="en-ID" sz="2900" b="1" dirty="0"/>
              <a:t> </a:t>
            </a:r>
            <a:r>
              <a:rPr lang="en-ID" sz="2900" b="1" dirty="0" err="1"/>
              <a:t>fakta</a:t>
            </a:r>
            <a:r>
              <a:rPr lang="en-ID" sz="2900" dirty="0"/>
              <a:t> </a:t>
            </a:r>
            <a:r>
              <a:rPr lang="en-ID" sz="2900" dirty="0" err="1"/>
              <a:t>untuk</a:t>
            </a:r>
            <a:r>
              <a:rPr lang="en-ID" sz="2900" dirty="0"/>
              <a:t> </a:t>
            </a:r>
            <a:r>
              <a:rPr lang="en-ID" sz="2900" dirty="0" err="1"/>
              <a:t>memutuskan</a:t>
            </a:r>
            <a:r>
              <a:rPr lang="en-ID" sz="2900" dirty="0"/>
              <a:t> </a:t>
            </a:r>
            <a:r>
              <a:rPr lang="en-ID" sz="2900" b="1" dirty="0" err="1"/>
              <a:t>apakah</a:t>
            </a:r>
            <a:r>
              <a:rPr lang="en-ID" sz="2900" b="1" dirty="0"/>
              <a:t> </a:t>
            </a:r>
            <a:r>
              <a:rPr lang="en-ID" sz="2900" b="1" dirty="0" err="1"/>
              <a:t>sistem</a:t>
            </a:r>
            <a:r>
              <a:rPr lang="en-ID" sz="2900" b="1" dirty="0"/>
              <a:t> </a:t>
            </a:r>
            <a:r>
              <a:rPr lang="en-ID" sz="2900" b="1" dirty="0" err="1"/>
              <a:t>komputer</a:t>
            </a:r>
            <a:r>
              <a:rPr lang="en-ID" sz="2900" b="1" dirty="0"/>
              <a:t> </a:t>
            </a:r>
            <a:r>
              <a:rPr lang="en-ID" sz="2900" dirty="0"/>
              <a:t>yang </a:t>
            </a:r>
            <a:r>
              <a:rPr lang="en-ID" sz="2900" dirty="0" err="1"/>
              <a:t>merupakan</a:t>
            </a:r>
            <a:r>
              <a:rPr lang="en-ID" sz="2900" dirty="0"/>
              <a:t> </a:t>
            </a:r>
            <a:r>
              <a:rPr lang="en-ID" sz="2900" dirty="0" err="1"/>
              <a:t>aset</a:t>
            </a:r>
            <a:r>
              <a:rPr lang="en-ID" sz="2900" dirty="0"/>
              <a:t> </a:t>
            </a:r>
            <a:r>
              <a:rPr lang="en-ID" sz="2900" dirty="0" err="1"/>
              <a:t>bagi</a:t>
            </a:r>
            <a:r>
              <a:rPr lang="en-ID" sz="2900" dirty="0"/>
              <a:t> </a:t>
            </a:r>
            <a:r>
              <a:rPr lang="en-ID" sz="2900" dirty="0" err="1"/>
              <a:t>perusahaan</a:t>
            </a:r>
            <a:r>
              <a:rPr lang="en-ID" sz="2900" dirty="0"/>
              <a:t> </a:t>
            </a:r>
            <a:r>
              <a:rPr lang="en-ID" sz="2900" b="1" dirty="0" err="1"/>
              <a:t>terlindungi</a:t>
            </a:r>
            <a:r>
              <a:rPr lang="en-ID" sz="2900" dirty="0"/>
              <a:t>, </a:t>
            </a:r>
            <a:r>
              <a:rPr lang="en-ID" sz="2900" b="1" dirty="0" err="1"/>
              <a:t>integritas</a:t>
            </a:r>
            <a:r>
              <a:rPr lang="en-ID" sz="2900" b="1" dirty="0"/>
              <a:t> data </a:t>
            </a:r>
            <a:r>
              <a:rPr lang="en-ID" sz="2900" b="1" dirty="0" err="1"/>
              <a:t>terpelihara</a:t>
            </a:r>
            <a:r>
              <a:rPr lang="en-ID" sz="2900" dirty="0"/>
              <a:t>, </a:t>
            </a:r>
            <a:r>
              <a:rPr lang="en-ID" sz="2900" b="1" dirty="0" err="1"/>
              <a:t>sesuai</a:t>
            </a:r>
            <a:r>
              <a:rPr lang="en-ID" sz="2900" b="1" dirty="0"/>
              <a:t> </a:t>
            </a:r>
            <a:r>
              <a:rPr lang="en-ID" sz="2900" b="1" dirty="0" err="1"/>
              <a:t>dengan</a:t>
            </a:r>
            <a:r>
              <a:rPr lang="en-ID" sz="2900" b="1" dirty="0"/>
              <a:t> </a:t>
            </a:r>
            <a:r>
              <a:rPr lang="en-ID" sz="2900" b="1" dirty="0" err="1"/>
              <a:t>tujuan</a:t>
            </a:r>
            <a:r>
              <a:rPr lang="en-ID" sz="2900" b="1" dirty="0"/>
              <a:t> </a:t>
            </a:r>
            <a:r>
              <a:rPr lang="en-ID" sz="2900" b="1" dirty="0" err="1"/>
              <a:t>organisasi</a:t>
            </a:r>
            <a:r>
              <a:rPr lang="en-ID" sz="2900" dirty="0"/>
              <a:t> </a:t>
            </a:r>
            <a:r>
              <a:rPr lang="en-ID" sz="2900" dirty="0" err="1"/>
              <a:t>untuk</a:t>
            </a:r>
            <a:r>
              <a:rPr lang="en-ID" sz="2900" dirty="0"/>
              <a:t> </a:t>
            </a:r>
            <a:r>
              <a:rPr lang="en-ID" sz="2900" b="1" dirty="0" err="1"/>
              <a:t>mencapai</a:t>
            </a:r>
            <a:r>
              <a:rPr lang="en-ID" sz="2900" b="1" dirty="0"/>
              <a:t> </a:t>
            </a:r>
            <a:r>
              <a:rPr lang="en-ID" sz="2900" b="1" dirty="0" err="1"/>
              <a:t>efektifitas</a:t>
            </a:r>
            <a:r>
              <a:rPr lang="en-ID" sz="2900" b="1" dirty="0"/>
              <a:t> </a:t>
            </a:r>
            <a:r>
              <a:rPr lang="en-ID" sz="2900" b="1" dirty="0" err="1"/>
              <a:t>dan</a:t>
            </a:r>
            <a:r>
              <a:rPr lang="en-ID" sz="2900" b="1" dirty="0"/>
              <a:t> </a:t>
            </a:r>
            <a:r>
              <a:rPr lang="en-ID" sz="2900" b="1" dirty="0" err="1"/>
              <a:t>efisiensi</a:t>
            </a:r>
            <a:r>
              <a:rPr lang="en-ID" sz="2900" b="1" dirty="0"/>
              <a:t> </a:t>
            </a:r>
            <a:r>
              <a:rPr lang="en-ID" sz="2900" b="1" dirty="0" err="1"/>
              <a:t>dalam</a:t>
            </a:r>
            <a:r>
              <a:rPr lang="en-ID" sz="2900" b="1" dirty="0"/>
              <a:t> </a:t>
            </a:r>
            <a:r>
              <a:rPr lang="en-ID" sz="2900" b="1" dirty="0" err="1"/>
              <a:t>penggunaan</a:t>
            </a:r>
            <a:r>
              <a:rPr lang="en-ID" sz="2900" b="1" dirty="0"/>
              <a:t> </a:t>
            </a:r>
            <a:r>
              <a:rPr lang="en-ID" sz="2900" b="1" dirty="0" err="1"/>
              <a:t>sumber</a:t>
            </a:r>
            <a:r>
              <a:rPr lang="en-ID" sz="2900" b="1" dirty="0"/>
              <a:t> </a:t>
            </a:r>
            <a:r>
              <a:rPr lang="en-ID" sz="2900" b="1" dirty="0" err="1"/>
              <a:t>daya</a:t>
            </a:r>
            <a:r>
              <a:rPr lang="en-ID" sz="2900" b="1" dirty="0"/>
              <a:t> </a:t>
            </a:r>
            <a:r>
              <a:rPr lang="en-ID" sz="2900" dirty="0"/>
              <a:t>[2</a:t>
            </a:r>
            <a:r>
              <a:rPr lang="en-ID" sz="2900" dirty="0" smtClean="0"/>
              <a:t>]</a:t>
            </a:r>
            <a:endParaRPr lang="id-ID" sz="2900" dirty="0" smtClean="0"/>
          </a:p>
          <a:p>
            <a:pPr marL="109728" indent="0" algn="just">
              <a:buNone/>
            </a:pPr>
            <a:endParaRPr lang="en-ID" sz="2900" dirty="0"/>
          </a:p>
          <a:p>
            <a:pPr algn="just"/>
            <a:r>
              <a:rPr lang="en-ID" sz="2900" dirty="0"/>
              <a:t>Audit SI/TI </a:t>
            </a:r>
            <a:r>
              <a:rPr lang="en-ID" sz="2900" dirty="0" err="1"/>
              <a:t>merupakan</a:t>
            </a:r>
            <a:r>
              <a:rPr lang="en-ID" sz="2900" dirty="0"/>
              <a:t> </a:t>
            </a:r>
            <a:r>
              <a:rPr lang="en-ID" sz="2900" b="1" dirty="0" err="1"/>
              <a:t>upaya</a:t>
            </a:r>
            <a:r>
              <a:rPr lang="en-ID" sz="2900" b="1" dirty="0"/>
              <a:t> </a:t>
            </a:r>
            <a:r>
              <a:rPr lang="en-ID" sz="2900" b="1" dirty="0" err="1"/>
              <a:t>menilai</a:t>
            </a:r>
            <a:r>
              <a:rPr lang="en-ID" sz="2900" b="1" dirty="0"/>
              <a:t> </a:t>
            </a:r>
            <a:r>
              <a:rPr lang="en-ID" sz="2900" b="1" dirty="0" err="1"/>
              <a:t>apakah</a:t>
            </a:r>
            <a:r>
              <a:rPr lang="en-ID" sz="2900" b="1" dirty="0"/>
              <a:t> proses IT </a:t>
            </a:r>
            <a:r>
              <a:rPr lang="en-ID" sz="2900" b="1" dirty="0" err="1"/>
              <a:t>sudah</a:t>
            </a:r>
            <a:r>
              <a:rPr lang="en-ID" sz="2900" b="1" dirty="0"/>
              <a:t> </a:t>
            </a:r>
            <a:r>
              <a:rPr lang="en-ID" sz="2900" b="1" dirty="0" err="1"/>
              <a:t>dilakukan</a:t>
            </a:r>
            <a:r>
              <a:rPr lang="en-ID" sz="2900" b="1" dirty="0"/>
              <a:t> </a:t>
            </a:r>
            <a:r>
              <a:rPr lang="en-ID" sz="2900" b="1" dirty="0" err="1"/>
              <a:t>dengan</a:t>
            </a:r>
            <a:r>
              <a:rPr lang="en-ID" sz="2900" b="1" dirty="0"/>
              <a:t> </a:t>
            </a:r>
            <a:r>
              <a:rPr lang="en-ID" sz="2900" b="1" dirty="0" err="1"/>
              <a:t>baik</a:t>
            </a:r>
            <a:r>
              <a:rPr lang="en-ID" sz="2900" b="1" dirty="0"/>
              <a:t> </a:t>
            </a:r>
            <a:r>
              <a:rPr lang="en-ID" sz="2900" dirty="0" err="1"/>
              <a:t>untuk</a:t>
            </a:r>
            <a:r>
              <a:rPr lang="en-ID" sz="2900" dirty="0"/>
              <a:t> </a:t>
            </a:r>
            <a:r>
              <a:rPr lang="en-ID" sz="2900" b="1" dirty="0" err="1"/>
              <a:t>mendukung</a:t>
            </a:r>
            <a:r>
              <a:rPr lang="en-ID" sz="2900" b="1" dirty="0"/>
              <a:t> </a:t>
            </a:r>
            <a:r>
              <a:rPr lang="en-ID" sz="2900" b="1" dirty="0" err="1"/>
              <a:t>tujuan</a:t>
            </a:r>
            <a:r>
              <a:rPr lang="en-ID" sz="2900" b="1" dirty="0"/>
              <a:t> </a:t>
            </a:r>
            <a:r>
              <a:rPr lang="en-ID" sz="2900" b="1" dirty="0" err="1"/>
              <a:t>organisasi</a:t>
            </a:r>
            <a:r>
              <a:rPr lang="en-ID" sz="2900" b="1" dirty="0"/>
              <a:t> </a:t>
            </a:r>
            <a:r>
              <a:rPr lang="en-ID" sz="2900" dirty="0" err="1"/>
              <a:t>dengan</a:t>
            </a:r>
            <a:r>
              <a:rPr lang="en-ID" sz="2900" dirty="0"/>
              <a:t> </a:t>
            </a:r>
            <a:r>
              <a:rPr lang="en-ID" sz="2900" b="1" dirty="0" err="1"/>
              <a:t>melakukan</a:t>
            </a:r>
            <a:r>
              <a:rPr lang="en-ID" sz="2900" b="1" dirty="0"/>
              <a:t> </a:t>
            </a:r>
            <a:r>
              <a:rPr lang="en-ID" sz="2900" b="1" dirty="0" err="1"/>
              <a:t>pengendalian</a:t>
            </a:r>
            <a:r>
              <a:rPr lang="en-ID" sz="2900" b="1" dirty="0"/>
              <a:t> </a:t>
            </a:r>
            <a:r>
              <a:rPr lang="en-ID" sz="2900" b="1" dirty="0" err="1"/>
              <a:t>dari</a:t>
            </a:r>
            <a:r>
              <a:rPr lang="en-ID" sz="2900" b="1" dirty="0"/>
              <a:t> outcome yang </a:t>
            </a:r>
            <a:r>
              <a:rPr lang="en-ID" sz="2900" b="1" dirty="0" err="1"/>
              <a:t>dihasilkan</a:t>
            </a:r>
            <a:r>
              <a:rPr lang="en-ID" sz="2900" dirty="0"/>
              <a:t>. [3]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76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Pengertian</a:t>
            </a:r>
            <a:r>
              <a:rPr lang="en-US" b="1" dirty="0"/>
              <a:t> Audit </a:t>
            </a:r>
            <a:r>
              <a:rPr lang="en-US" b="1" dirty="0" smtClean="0"/>
              <a:t>I</a:t>
            </a:r>
            <a:r>
              <a:rPr lang="id-ID" b="1" dirty="0" smtClean="0"/>
              <a:t>T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ID" dirty="0"/>
              <a:t>Audit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b="1" dirty="0"/>
              <a:t>proses yang </a:t>
            </a:r>
            <a:r>
              <a:rPr lang="en-ID" b="1" dirty="0" err="1"/>
              <a:t>sistematis</a:t>
            </a:r>
            <a:r>
              <a:rPr lang="en-ID" b="1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b="1" dirty="0" err="1"/>
              <a:t>mengumpulkan</a:t>
            </a:r>
            <a:r>
              <a:rPr lang="en-ID" b="1" dirty="0"/>
              <a:t> </a:t>
            </a:r>
            <a:r>
              <a:rPr lang="en-ID" b="1" dirty="0" err="1"/>
              <a:t>dan</a:t>
            </a:r>
            <a:r>
              <a:rPr lang="en-ID" b="1" dirty="0"/>
              <a:t> </a:t>
            </a:r>
            <a:r>
              <a:rPr lang="en-ID" b="1" dirty="0" err="1" smtClean="0"/>
              <a:t>mengevaluasi</a:t>
            </a:r>
            <a:r>
              <a:rPr lang="id-ID" b="1" dirty="0"/>
              <a:t> </a:t>
            </a:r>
            <a:r>
              <a:rPr lang="en-ID" b="1" dirty="0" err="1" smtClean="0"/>
              <a:t>bukti-bukti</a:t>
            </a:r>
            <a:r>
              <a:rPr lang="en-ID" dirty="0" smtClean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b="1" dirty="0" err="1"/>
              <a:t>menentukan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b="1" dirty="0" err="1"/>
              <a:t>sistem</a:t>
            </a:r>
            <a:r>
              <a:rPr lang="en-ID" b="1" dirty="0"/>
              <a:t> </a:t>
            </a:r>
            <a:r>
              <a:rPr lang="en-ID" b="1" dirty="0" err="1"/>
              <a:t>informasi</a:t>
            </a:r>
            <a:r>
              <a:rPr lang="en-ID" dirty="0"/>
              <a:t> yang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oleh</a:t>
            </a:r>
            <a:r>
              <a:rPr lang="en-ID" dirty="0"/>
              <a:t> </a:t>
            </a:r>
            <a:r>
              <a:rPr lang="en-ID" b="1" dirty="0" err="1"/>
              <a:t>organisasi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b="1" dirty="0" err="1"/>
              <a:t>mencapai</a:t>
            </a:r>
            <a:r>
              <a:rPr lang="en-ID" b="1" dirty="0"/>
              <a:t> </a:t>
            </a:r>
            <a:r>
              <a:rPr lang="en-ID" b="1" dirty="0" err="1"/>
              <a:t>tujuannya</a:t>
            </a:r>
            <a:r>
              <a:rPr lang="en-ID" dirty="0"/>
              <a:t>, </a:t>
            </a:r>
            <a:r>
              <a:rPr lang="en-ID" dirty="0" err="1"/>
              <a:t>antara</a:t>
            </a:r>
            <a:r>
              <a:rPr lang="en-ID" dirty="0"/>
              <a:t> lain: [4]</a:t>
            </a:r>
          </a:p>
          <a:p>
            <a:pPr algn="just"/>
            <a:r>
              <a:rPr lang="en-ID" dirty="0" err="1"/>
              <a:t>Pengamanan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</a:t>
            </a:r>
            <a:r>
              <a:rPr lang="en-ID" dirty="0" err="1"/>
              <a:t>aktiva</a:t>
            </a:r>
            <a:r>
              <a:rPr lang="en-ID" dirty="0"/>
              <a:t> (asset).</a:t>
            </a:r>
          </a:p>
          <a:p>
            <a:pPr algn="just"/>
            <a:r>
              <a:rPr lang="en-ID" dirty="0" err="1"/>
              <a:t>Pemeliharaan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</a:t>
            </a:r>
            <a:r>
              <a:rPr lang="en-ID" dirty="0" err="1"/>
              <a:t>integritas</a:t>
            </a:r>
            <a:r>
              <a:rPr lang="en-ID" dirty="0"/>
              <a:t> data.</a:t>
            </a:r>
          </a:p>
          <a:p>
            <a:pPr algn="just"/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Efektifitas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489137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Pentingnya</a:t>
            </a:r>
            <a:r>
              <a:rPr lang="en-US" b="1" dirty="0"/>
              <a:t> Audit </a:t>
            </a:r>
            <a:r>
              <a:rPr lang="en-US" b="1" dirty="0" smtClean="0"/>
              <a:t>T</a:t>
            </a:r>
            <a:r>
              <a:rPr lang="id-ID" b="1" dirty="0" smtClean="0"/>
              <a:t>I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ID" dirty="0"/>
              <a:t>Audit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hal</a:t>
            </a:r>
            <a:r>
              <a:rPr lang="en-ID" dirty="0"/>
              <a:t> yang </a:t>
            </a:r>
            <a:r>
              <a:rPr lang="en-ID" dirty="0" err="1"/>
              <a:t>penting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sebuah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menghindari</a:t>
            </a:r>
            <a:r>
              <a:rPr lang="en-ID" dirty="0"/>
              <a:t>:</a:t>
            </a:r>
          </a:p>
          <a:p>
            <a:r>
              <a:rPr lang="en-ID" dirty="0" err="1"/>
              <a:t>Kerugian</a:t>
            </a:r>
            <a:r>
              <a:rPr lang="en-ID" dirty="0"/>
              <a:t> </a:t>
            </a:r>
            <a:r>
              <a:rPr lang="en-ID" dirty="0" err="1"/>
              <a:t>akibat</a:t>
            </a:r>
            <a:r>
              <a:rPr lang="en-ID" dirty="0"/>
              <a:t> </a:t>
            </a:r>
            <a:r>
              <a:rPr lang="en-ID" dirty="0" err="1"/>
              <a:t>kehilangan</a:t>
            </a:r>
            <a:r>
              <a:rPr lang="en-ID" dirty="0"/>
              <a:t> data</a:t>
            </a:r>
          </a:p>
          <a:p>
            <a:r>
              <a:rPr lang="en-ID" dirty="0" err="1"/>
              <a:t>Kerugian</a:t>
            </a:r>
            <a:r>
              <a:rPr lang="en-ID" dirty="0"/>
              <a:t> </a:t>
            </a:r>
            <a:r>
              <a:rPr lang="en-ID" dirty="0" err="1"/>
              <a:t>akibat</a:t>
            </a:r>
            <a:r>
              <a:rPr lang="en-ID" dirty="0"/>
              <a:t> </a:t>
            </a:r>
            <a:r>
              <a:rPr lang="en-ID" dirty="0" err="1"/>
              <a:t>kesalahan</a:t>
            </a:r>
            <a:r>
              <a:rPr lang="en-ID" dirty="0"/>
              <a:t> </a:t>
            </a:r>
            <a:r>
              <a:rPr lang="en-ID" dirty="0" err="1"/>
              <a:t>pemrosesan</a:t>
            </a:r>
            <a:r>
              <a:rPr lang="en-ID" dirty="0"/>
              <a:t> computer</a:t>
            </a:r>
          </a:p>
          <a:p>
            <a:r>
              <a:rPr lang="en-ID" dirty="0" err="1"/>
              <a:t>Pengambilan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 yang </a:t>
            </a:r>
            <a:r>
              <a:rPr lang="en-ID" dirty="0" err="1"/>
              <a:t>salah</a:t>
            </a:r>
            <a:r>
              <a:rPr lang="en-ID" dirty="0"/>
              <a:t> </a:t>
            </a:r>
            <a:r>
              <a:rPr lang="en-ID" dirty="0" err="1"/>
              <a:t>akibat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yang </a:t>
            </a:r>
            <a:r>
              <a:rPr lang="en-ID" dirty="0" err="1"/>
              <a:t>salah</a:t>
            </a:r>
            <a:endParaRPr lang="en-ID" dirty="0"/>
          </a:p>
          <a:p>
            <a:r>
              <a:rPr lang="en-ID" dirty="0" err="1"/>
              <a:t>Kerugian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penyalahgunaan</a:t>
            </a:r>
            <a:r>
              <a:rPr lang="en-ID" dirty="0"/>
              <a:t> </a:t>
            </a:r>
            <a:r>
              <a:rPr lang="en-ID" dirty="0" err="1"/>
              <a:t>komputer</a:t>
            </a:r>
            <a:r>
              <a:rPr lang="en-ID" dirty="0"/>
              <a:t> (Computer Abused)</a:t>
            </a:r>
          </a:p>
          <a:p>
            <a:r>
              <a:rPr lang="en-ID" dirty="0" err="1"/>
              <a:t>Nilai</a:t>
            </a:r>
            <a:r>
              <a:rPr lang="en-ID" dirty="0"/>
              <a:t> hardware, software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personil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informasi</a:t>
            </a:r>
            <a:endParaRPr lang="en-ID" dirty="0"/>
          </a:p>
          <a:p>
            <a:r>
              <a:rPr lang="fi-FI" dirty="0"/>
              <a:t>Pemeliharaan kerahasiaan informasi</a:t>
            </a:r>
            <a:br>
              <a:rPr lang="fi-FI" dirty="0"/>
            </a:br>
            <a:r>
              <a:rPr lang="fi-FI" dirty="0"/>
              <a:t/>
            </a:r>
            <a:br>
              <a:rPr lang="fi-FI" dirty="0"/>
            </a:b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16673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382000" cy="1069848"/>
          </a:xfrm>
        </p:spPr>
        <p:txBody>
          <a:bodyPr>
            <a:normAutofit/>
          </a:bodyPr>
          <a:lstStyle/>
          <a:p>
            <a:pPr algn="r"/>
            <a:r>
              <a:rPr lang="en-ID" b="1" dirty="0" err="1"/>
              <a:t>Penyalahgunaan</a:t>
            </a:r>
            <a:r>
              <a:rPr lang="en-ID" b="1" dirty="0"/>
              <a:t> </a:t>
            </a:r>
            <a:r>
              <a:rPr lang="en-ID" b="1" dirty="0" err="1"/>
              <a:t>komputer</a:t>
            </a:r>
            <a:endParaRPr lang="en-ID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29842" y="2039815"/>
            <a:ext cx="2957420" cy="465260"/>
          </a:xfrm>
          <a:solidFill>
            <a:schemeClr val="accent3">
              <a:lumMod val="20000"/>
              <a:lumOff val="80000"/>
            </a:schemeClr>
          </a:solidFill>
        </p:spPr>
        <p:txBody>
          <a:bodyPr anchor="ctr">
            <a:normAutofit/>
          </a:bodyPr>
          <a:lstStyle/>
          <a:p>
            <a:pPr algn="ctr"/>
            <a:r>
              <a:rPr lang="en-ID" dirty="0" err="1"/>
              <a:t>Tipe</a:t>
            </a:r>
            <a:endParaRPr lang="en-ID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3877408" y="2039815"/>
            <a:ext cx="4404946" cy="465260"/>
          </a:xfr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ID" dirty="0" err="1"/>
              <a:t>Jenis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en-ID" dirty="0"/>
              <a:t>Hacking</a:t>
            </a:r>
          </a:p>
          <a:p>
            <a:r>
              <a:rPr lang="en-ID" dirty="0"/>
              <a:t>Virus</a:t>
            </a:r>
          </a:p>
          <a:p>
            <a:r>
              <a:rPr lang="en-ID" dirty="0"/>
              <a:t>Illegal Physical Access</a:t>
            </a:r>
          </a:p>
          <a:p>
            <a:r>
              <a:rPr lang="en-ID" dirty="0" err="1"/>
              <a:t>Abouse</a:t>
            </a:r>
            <a:r>
              <a:rPr lang="en-ID" dirty="0"/>
              <a:t> of </a:t>
            </a:r>
            <a:r>
              <a:rPr lang="en-ID" dirty="0" err="1"/>
              <a:t>Privilages</a:t>
            </a:r>
            <a:endParaRPr lang="en-ID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58712" y="2505075"/>
            <a:ext cx="4757830" cy="3684588"/>
          </a:xfrm>
        </p:spPr>
        <p:txBody>
          <a:bodyPr>
            <a:normAutofit lnSpcReduction="10000"/>
          </a:bodyPr>
          <a:lstStyle/>
          <a:p>
            <a:r>
              <a:rPr lang="en-ID" dirty="0"/>
              <a:t>Destruction of asset (</a:t>
            </a:r>
            <a:r>
              <a:rPr lang="en-ID" dirty="0" err="1"/>
              <a:t>perusakan</a:t>
            </a:r>
            <a:r>
              <a:rPr lang="en-ID" dirty="0"/>
              <a:t> </a:t>
            </a:r>
            <a:r>
              <a:rPr lang="en-ID" dirty="0" err="1"/>
              <a:t>aset</a:t>
            </a:r>
            <a:r>
              <a:rPr lang="en-ID" dirty="0"/>
              <a:t>)</a:t>
            </a:r>
          </a:p>
          <a:p>
            <a:r>
              <a:rPr lang="en-ID" dirty="0"/>
              <a:t>Theft of asset (</a:t>
            </a:r>
            <a:r>
              <a:rPr lang="en-ID" dirty="0" err="1"/>
              <a:t>pencurian</a:t>
            </a:r>
            <a:r>
              <a:rPr lang="en-ID" dirty="0"/>
              <a:t> </a:t>
            </a:r>
            <a:r>
              <a:rPr lang="en-ID" dirty="0" err="1"/>
              <a:t>aset</a:t>
            </a:r>
            <a:r>
              <a:rPr lang="en-ID" dirty="0"/>
              <a:t>)</a:t>
            </a:r>
          </a:p>
          <a:p>
            <a:r>
              <a:rPr lang="en-ID" dirty="0"/>
              <a:t>Modification of asset (</a:t>
            </a:r>
            <a:r>
              <a:rPr lang="en-ID" dirty="0" err="1"/>
              <a:t>modifikasi</a:t>
            </a:r>
            <a:r>
              <a:rPr lang="en-ID" dirty="0"/>
              <a:t> </a:t>
            </a:r>
            <a:r>
              <a:rPr lang="en-ID" dirty="0" err="1"/>
              <a:t>aset</a:t>
            </a:r>
            <a:r>
              <a:rPr lang="en-ID" dirty="0"/>
              <a:t>)</a:t>
            </a:r>
          </a:p>
          <a:p>
            <a:r>
              <a:rPr lang="en-ID" dirty="0"/>
              <a:t>Privacy </a:t>
            </a:r>
            <a:r>
              <a:rPr lang="en-ID" dirty="0" err="1"/>
              <a:t>violaction</a:t>
            </a:r>
            <a:r>
              <a:rPr lang="en-ID" dirty="0"/>
              <a:t> (</a:t>
            </a:r>
            <a:r>
              <a:rPr lang="en-ID" dirty="0" err="1"/>
              <a:t>pelanggaran</a:t>
            </a:r>
            <a:r>
              <a:rPr lang="en-ID" dirty="0"/>
              <a:t> </a:t>
            </a:r>
            <a:r>
              <a:rPr lang="en-ID" dirty="0" err="1"/>
              <a:t>privasi</a:t>
            </a:r>
            <a:r>
              <a:rPr lang="en-ID" dirty="0"/>
              <a:t>)</a:t>
            </a:r>
          </a:p>
          <a:p>
            <a:r>
              <a:rPr lang="en-ID" dirty="0" err="1"/>
              <a:t>Discruption</a:t>
            </a:r>
            <a:r>
              <a:rPr lang="en-ID" dirty="0"/>
              <a:t> of Operations (</a:t>
            </a:r>
            <a:r>
              <a:rPr lang="en-ID" dirty="0" err="1"/>
              <a:t>pengacauan</a:t>
            </a:r>
            <a:r>
              <a:rPr lang="en-ID" dirty="0"/>
              <a:t> </a:t>
            </a:r>
            <a:r>
              <a:rPr lang="en-ID" dirty="0" err="1"/>
              <a:t>operasi</a:t>
            </a:r>
            <a:r>
              <a:rPr lang="en-ID" dirty="0"/>
              <a:t>)</a:t>
            </a:r>
          </a:p>
          <a:p>
            <a:r>
              <a:rPr lang="en-ID" dirty="0"/>
              <a:t>Unauthorized use of asset (</a:t>
            </a:r>
            <a:r>
              <a:rPr lang="en-ID" dirty="0" err="1"/>
              <a:t>penyalahgunaan</a:t>
            </a:r>
            <a:r>
              <a:rPr lang="en-ID" dirty="0"/>
              <a:t> </a:t>
            </a:r>
            <a:r>
              <a:rPr lang="en-ID" dirty="0" err="1"/>
              <a:t>otorisasi</a:t>
            </a:r>
            <a:r>
              <a:rPr lang="en-ID" dirty="0"/>
              <a:t> </a:t>
            </a:r>
            <a:r>
              <a:rPr lang="en-ID" dirty="0" err="1"/>
              <a:t>aset</a:t>
            </a:r>
            <a:r>
              <a:rPr lang="en-ID" dirty="0"/>
              <a:t>)</a:t>
            </a:r>
          </a:p>
          <a:p>
            <a:r>
              <a:rPr lang="en-ID" dirty="0"/>
              <a:t>Physical harm to personnel (</a:t>
            </a:r>
            <a:r>
              <a:rPr lang="en-ID" dirty="0" err="1"/>
              <a:t>kejahatan</a:t>
            </a:r>
            <a:r>
              <a:rPr lang="en-ID" dirty="0"/>
              <a:t> </a:t>
            </a:r>
            <a:r>
              <a:rPr lang="en-ID" dirty="0" err="1"/>
              <a:t>fisik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personal)</a:t>
            </a:r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250171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32" y="764704"/>
            <a:ext cx="7715200" cy="1066800"/>
          </a:xfrm>
        </p:spPr>
        <p:txBody>
          <a:bodyPr/>
          <a:lstStyle/>
          <a:p>
            <a:pPr algn="r"/>
            <a:r>
              <a:rPr lang="en-ID" b="1" dirty="0" err="1"/>
              <a:t>Tujuan</a:t>
            </a:r>
            <a:r>
              <a:rPr lang="en-ID" b="1" dirty="0"/>
              <a:t> Audit </a:t>
            </a:r>
            <a:r>
              <a:rPr lang="en-ID" b="1" dirty="0" smtClean="0"/>
              <a:t>SI</a:t>
            </a:r>
            <a:endParaRPr lang="en-ID" b="1" dirty="0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150518158"/>
              </p:ext>
            </p:extLst>
          </p:nvPr>
        </p:nvGraphicFramePr>
        <p:xfrm>
          <a:off x="395536" y="692696"/>
          <a:ext cx="6096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1935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ID" b="1" dirty="0" err="1"/>
              <a:t>Tujuan</a:t>
            </a:r>
            <a:r>
              <a:rPr lang="en-ID" b="1" dirty="0"/>
              <a:t> Audit </a:t>
            </a:r>
            <a:r>
              <a:rPr lang="id-ID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algn="just"/>
            <a:r>
              <a:rPr lang="en-ID" b="1" dirty="0" err="1"/>
              <a:t>Perlindungan</a:t>
            </a:r>
            <a:r>
              <a:rPr lang="en-ID" b="1" dirty="0"/>
              <a:t> </a:t>
            </a:r>
            <a:r>
              <a:rPr lang="en-ID" b="1" dirty="0" err="1"/>
              <a:t>Aset</a:t>
            </a:r>
            <a:endParaRPr lang="en-ID" dirty="0"/>
          </a:p>
          <a:p>
            <a:pPr lvl="1" algn="just"/>
            <a:r>
              <a:rPr lang="en-ID" dirty="0" err="1"/>
              <a:t>Aset</a:t>
            </a:r>
            <a:r>
              <a:rPr lang="en-ID" dirty="0"/>
              <a:t> SI </a:t>
            </a:r>
            <a:r>
              <a:rPr lang="en-ID" dirty="0" err="1"/>
              <a:t>didalam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HW, SW, </a:t>
            </a:r>
            <a:r>
              <a:rPr lang="en-ID" dirty="0" err="1"/>
              <a:t>fasilitas</a:t>
            </a:r>
            <a:r>
              <a:rPr lang="en-ID" dirty="0"/>
              <a:t>, user (</a:t>
            </a:r>
            <a:r>
              <a:rPr lang="en-ID" dirty="0" err="1"/>
              <a:t>konwledge</a:t>
            </a:r>
            <a:r>
              <a:rPr lang="en-ID" dirty="0"/>
              <a:t>), file data, </a:t>
            </a:r>
            <a:r>
              <a:rPr lang="en-ID" dirty="0" err="1"/>
              <a:t>dokumentasi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persediaan</a:t>
            </a:r>
            <a:r>
              <a:rPr lang="en-ID" dirty="0"/>
              <a:t> </a:t>
            </a:r>
            <a:r>
              <a:rPr lang="en-ID" dirty="0" err="1"/>
              <a:t>barang</a:t>
            </a:r>
            <a:r>
              <a:rPr lang="en-ID" dirty="0"/>
              <a:t>. </a:t>
            </a:r>
            <a:r>
              <a:rPr lang="en-ID" dirty="0" err="1"/>
              <a:t>Sebaiknya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aset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dilindungi</a:t>
            </a:r>
            <a:r>
              <a:rPr lang="en-ID" dirty="0"/>
              <a:t> </a:t>
            </a:r>
            <a:r>
              <a:rPr lang="en-ID" dirty="0" err="1"/>
              <a:t>oleh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pengendalian</a:t>
            </a:r>
            <a:r>
              <a:rPr lang="en-ID" dirty="0"/>
              <a:t> internal.</a:t>
            </a:r>
          </a:p>
          <a:p>
            <a:pPr algn="just"/>
            <a:r>
              <a:rPr lang="en-ID" b="1" dirty="0" err="1"/>
              <a:t>Integritas</a:t>
            </a:r>
            <a:r>
              <a:rPr lang="en-ID" b="1" dirty="0"/>
              <a:t> Data</a:t>
            </a:r>
            <a:endParaRPr lang="en-ID" dirty="0"/>
          </a:p>
          <a:p>
            <a:pPr lvl="1" algn="just"/>
            <a:r>
              <a:rPr lang="en-ID" dirty="0" err="1"/>
              <a:t>Integritas</a:t>
            </a:r>
            <a:r>
              <a:rPr lang="en-ID" dirty="0"/>
              <a:t> data </a:t>
            </a:r>
            <a:r>
              <a:rPr lang="en-ID" dirty="0" err="1"/>
              <a:t>ialah</a:t>
            </a:r>
            <a:r>
              <a:rPr lang="en-ID" dirty="0"/>
              <a:t> </a:t>
            </a:r>
            <a:r>
              <a:rPr lang="en-ID" dirty="0" err="1"/>
              <a:t>konsep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</a:t>
            </a:r>
            <a:r>
              <a:rPr lang="en-ID" dirty="0" err="1"/>
              <a:t>didalam</a:t>
            </a:r>
            <a:r>
              <a:rPr lang="en-ID" dirty="0"/>
              <a:t> audit SI.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integritas</a:t>
            </a:r>
            <a:r>
              <a:rPr lang="en-ID" dirty="0"/>
              <a:t> data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dipelihara</a:t>
            </a:r>
            <a:r>
              <a:rPr lang="en-ID" dirty="0"/>
              <a:t>, </a:t>
            </a: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mendapatkan</a:t>
            </a:r>
            <a:r>
              <a:rPr lang="en-ID" dirty="0"/>
              <a:t> </a:t>
            </a:r>
            <a:r>
              <a:rPr lang="en-ID" dirty="0" err="1" smtClean="0"/>
              <a:t>repres</a:t>
            </a:r>
            <a:r>
              <a:rPr lang="id-ID" dirty="0" smtClean="0"/>
              <a:t>e</a:t>
            </a:r>
            <a:r>
              <a:rPr lang="en-ID" dirty="0" err="1" smtClean="0"/>
              <a:t>ntasi</a:t>
            </a:r>
            <a:r>
              <a:rPr lang="en-ID" dirty="0" smtClean="0"/>
              <a:t> </a:t>
            </a:r>
            <a:r>
              <a:rPr lang="en-ID" dirty="0"/>
              <a:t>data yang </a:t>
            </a:r>
            <a:r>
              <a:rPr lang="en-ID" dirty="0" err="1"/>
              <a:t>benar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aktifitas</a:t>
            </a:r>
            <a:r>
              <a:rPr lang="en-ID" dirty="0"/>
              <a:t>, </a:t>
            </a:r>
            <a:r>
              <a:rPr lang="en-ID" dirty="0" err="1"/>
              <a:t>akibatnya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berkompetisi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data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digunakan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pengabilan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 yang valid.</a:t>
            </a:r>
          </a:p>
          <a:p>
            <a:pPr algn="just"/>
            <a:r>
              <a:rPr lang="en-ID" b="1" dirty="0" err="1"/>
              <a:t>Efektivitas</a:t>
            </a:r>
            <a:r>
              <a:rPr lang="en-ID" b="1" dirty="0"/>
              <a:t> </a:t>
            </a:r>
            <a:r>
              <a:rPr lang="en-ID" b="1" dirty="0" err="1"/>
              <a:t>Sistem</a:t>
            </a:r>
            <a:endParaRPr lang="en-ID" dirty="0"/>
          </a:p>
          <a:p>
            <a:pPr lvl="1" algn="just"/>
            <a:r>
              <a:rPr lang="en-ID" dirty="0"/>
              <a:t>Audit </a:t>
            </a:r>
            <a:r>
              <a:rPr lang="en-ID" dirty="0" err="1"/>
              <a:t>sering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setelah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berjalan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waktu</a:t>
            </a:r>
            <a:r>
              <a:rPr lang="en-ID" dirty="0"/>
              <a:t>. </a:t>
            </a:r>
            <a:r>
              <a:rPr lang="en-ID" dirty="0" err="1"/>
              <a:t>Manajemen</a:t>
            </a:r>
            <a:r>
              <a:rPr lang="en-ID" dirty="0"/>
              <a:t> </a:t>
            </a:r>
            <a:r>
              <a:rPr lang="en-ID" dirty="0" err="1"/>
              <a:t>membutuhkan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 </a:t>
            </a:r>
            <a:r>
              <a:rPr lang="en-ID" dirty="0" err="1"/>
              <a:t>efektivitas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mengambil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 </a:t>
            </a:r>
            <a:r>
              <a:rPr lang="en-ID" dirty="0" err="1"/>
              <a:t>apakah</a:t>
            </a:r>
            <a:r>
              <a:rPr lang="en-ID" dirty="0"/>
              <a:t> system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terus</a:t>
            </a:r>
            <a:r>
              <a:rPr lang="en-ID" dirty="0"/>
              <a:t> </a:t>
            </a:r>
            <a:r>
              <a:rPr lang="en-ID" dirty="0" err="1"/>
              <a:t>dijalankan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dihentikan</a:t>
            </a:r>
            <a:r>
              <a:rPr lang="en-ID" dirty="0"/>
              <a:t> </a:t>
            </a:r>
            <a:r>
              <a:rPr lang="en-ID" dirty="0" err="1"/>
              <a:t>sementara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proses </a:t>
            </a:r>
            <a:r>
              <a:rPr lang="en-ID" dirty="0" err="1"/>
              <a:t>modifikasi</a:t>
            </a:r>
            <a:r>
              <a:rPr lang="en-ID" dirty="0"/>
              <a:t>.</a:t>
            </a:r>
          </a:p>
          <a:p>
            <a:pPr algn="just"/>
            <a:r>
              <a:rPr lang="en-ID" b="1" dirty="0" err="1"/>
              <a:t>Efisiensi</a:t>
            </a:r>
            <a:r>
              <a:rPr lang="en-ID" b="1" dirty="0"/>
              <a:t> </a:t>
            </a:r>
            <a:r>
              <a:rPr lang="en-ID" b="1" dirty="0" err="1"/>
              <a:t>Sistem</a:t>
            </a:r>
            <a:endParaRPr lang="en-ID" dirty="0"/>
          </a:p>
          <a:p>
            <a:pPr lvl="1" algn="just"/>
            <a:r>
              <a:rPr lang="en-ID" dirty="0" err="1"/>
              <a:t>Efisiensi</a:t>
            </a:r>
            <a:r>
              <a:rPr lang="en-ID" dirty="0"/>
              <a:t> SI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menggunakan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 minimum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menyelesaikan</a:t>
            </a:r>
            <a:r>
              <a:rPr lang="en-ID" dirty="0"/>
              <a:t> </a:t>
            </a:r>
            <a:r>
              <a:rPr lang="en-ID" dirty="0" err="1"/>
              <a:t>suatu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objek</a:t>
            </a:r>
            <a:r>
              <a:rPr lang="en-ID" dirty="0"/>
              <a:t>. </a:t>
            </a:r>
            <a:r>
              <a:rPr lang="en-ID" dirty="0" err="1"/>
              <a:t>Variasi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daya</a:t>
            </a:r>
            <a:r>
              <a:rPr lang="en-ID" dirty="0"/>
              <a:t> </a:t>
            </a:r>
            <a:r>
              <a:rPr lang="en-ID" dirty="0" err="1"/>
              <a:t>terdiri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mesin</a:t>
            </a:r>
            <a:r>
              <a:rPr lang="en-ID" dirty="0"/>
              <a:t>, </a:t>
            </a:r>
            <a:r>
              <a:rPr lang="en-ID" dirty="0" err="1"/>
              <a:t>waktu</a:t>
            </a:r>
            <a:r>
              <a:rPr lang="en-ID" dirty="0"/>
              <a:t>, peripheral, S/W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pekerja</a:t>
            </a:r>
            <a:r>
              <a:rPr lang="en-ID" dirty="0"/>
              <a:t>. </a:t>
            </a:r>
            <a:endParaRPr lang="id-ID" dirty="0" smtClean="0"/>
          </a:p>
          <a:p>
            <a:pPr marL="411480" lvl="1" indent="0" algn="just">
              <a:buNone/>
            </a:pPr>
            <a:endParaRPr lang="en-ID" dirty="0"/>
          </a:p>
          <a:p>
            <a:pPr marL="0" indent="0" algn="just">
              <a:buNone/>
            </a:pP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perlindungan</a:t>
            </a:r>
            <a:r>
              <a:rPr lang="en-ID" dirty="0"/>
              <a:t> </a:t>
            </a:r>
            <a:r>
              <a:rPr lang="en-ID" dirty="0" err="1"/>
              <a:t>aset</a:t>
            </a:r>
            <a:r>
              <a:rPr lang="en-ID" dirty="0"/>
              <a:t>, </a:t>
            </a:r>
            <a:r>
              <a:rPr lang="en-ID" dirty="0" err="1"/>
              <a:t>integritas</a:t>
            </a:r>
            <a:r>
              <a:rPr lang="en-ID" dirty="0"/>
              <a:t> data, </a:t>
            </a:r>
            <a:r>
              <a:rPr lang="en-ID" dirty="0" err="1"/>
              <a:t>efektivitas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efisiensi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dicapat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 </a:t>
            </a: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b="1" dirty="0" err="1"/>
              <a:t>manajemen</a:t>
            </a:r>
            <a:r>
              <a:rPr lang="en-ID" b="1" dirty="0"/>
              <a:t> </a:t>
            </a:r>
            <a:r>
              <a:rPr lang="en-ID" b="1" dirty="0" err="1"/>
              <a:t>organisasi</a:t>
            </a:r>
            <a:r>
              <a:rPr lang="en-ID" b="1" dirty="0"/>
              <a:t> </a:t>
            </a:r>
            <a:r>
              <a:rPr lang="en-ID" b="1" dirty="0" err="1"/>
              <a:t>meningkatkan</a:t>
            </a:r>
            <a:r>
              <a:rPr lang="en-ID" b="1" dirty="0"/>
              <a:t> </a:t>
            </a:r>
            <a:r>
              <a:rPr lang="en-ID" b="1" dirty="0" err="1"/>
              <a:t>sistem</a:t>
            </a:r>
            <a:r>
              <a:rPr lang="en-ID" b="1" dirty="0"/>
              <a:t> </a:t>
            </a:r>
            <a:r>
              <a:rPr lang="en-ID" b="1" dirty="0" err="1"/>
              <a:t>pengendalian</a:t>
            </a:r>
            <a:r>
              <a:rPr lang="en-ID" b="1" dirty="0"/>
              <a:t> </a:t>
            </a:r>
            <a:r>
              <a:rPr lang="en-ID" b="1" dirty="0" err="1"/>
              <a:t>internalnya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4303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ID" b="1" dirty="0" err="1"/>
              <a:t>Aspek</a:t>
            </a:r>
            <a:r>
              <a:rPr lang="en-ID" b="1" dirty="0"/>
              <a:t> Audit </a:t>
            </a:r>
            <a:r>
              <a:rPr lang="id-ID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ID" dirty="0" err="1"/>
              <a:t>Jika</a:t>
            </a:r>
            <a:r>
              <a:rPr lang="en-ID" dirty="0"/>
              <a:t> </a:t>
            </a:r>
            <a:r>
              <a:rPr lang="en-ID" dirty="0" err="1"/>
              <a:t>melihat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Audit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pada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sebelumnya</a:t>
            </a:r>
            <a:r>
              <a:rPr lang="en-ID" dirty="0"/>
              <a:t> </a:t>
            </a: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terdapat</a:t>
            </a:r>
            <a:r>
              <a:rPr lang="en-ID" dirty="0"/>
              <a:t> </a:t>
            </a:r>
            <a:r>
              <a:rPr lang="en-ID" dirty="0" err="1"/>
              <a:t>dua</a:t>
            </a:r>
            <a:r>
              <a:rPr lang="en-ID" dirty="0"/>
              <a:t> </a:t>
            </a:r>
            <a:r>
              <a:rPr lang="en-ID" dirty="0" err="1"/>
              <a:t>aspek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, </a:t>
            </a:r>
            <a:r>
              <a:rPr lang="en-ID" dirty="0" err="1"/>
              <a:t>yaitu</a:t>
            </a:r>
            <a:r>
              <a:rPr lang="en-ID" dirty="0"/>
              <a:t>:</a:t>
            </a:r>
          </a:p>
          <a:p>
            <a:pPr algn="just"/>
            <a:r>
              <a:rPr lang="en-ID" b="1" dirty="0"/>
              <a:t>Conformance</a:t>
            </a:r>
            <a:r>
              <a:rPr lang="en-ID" dirty="0"/>
              <a:t> (</a:t>
            </a:r>
            <a:r>
              <a:rPr lang="en-ID" dirty="0" err="1"/>
              <a:t>Kesesuaian</a:t>
            </a:r>
            <a:r>
              <a:rPr lang="en-ID" dirty="0"/>
              <a:t>)</a:t>
            </a:r>
          </a:p>
          <a:p>
            <a:pPr lvl="1" algn="just"/>
            <a:r>
              <a:rPr lang="en-ID" dirty="0" err="1"/>
              <a:t>Pada</a:t>
            </a:r>
            <a:r>
              <a:rPr lang="en-ID" dirty="0"/>
              <a:t>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audit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difokuskan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memperoleh</a:t>
            </a:r>
            <a:r>
              <a:rPr lang="en-ID" dirty="0"/>
              <a:t> </a:t>
            </a:r>
            <a:r>
              <a:rPr lang="en-ID" dirty="0" err="1"/>
              <a:t>kesimpulan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</a:t>
            </a:r>
            <a:r>
              <a:rPr lang="en-ID" dirty="0" err="1"/>
              <a:t>aspek</a:t>
            </a:r>
            <a:r>
              <a:rPr lang="en-ID" dirty="0"/>
              <a:t> </a:t>
            </a:r>
            <a:r>
              <a:rPr lang="en-ID" dirty="0" err="1"/>
              <a:t>kesesuaian</a:t>
            </a:r>
            <a:r>
              <a:rPr lang="en-ID" dirty="0"/>
              <a:t>, </a:t>
            </a:r>
            <a:r>
              <a:rPr lang="en-ID" dirty="0" err="1"/>
              <a:t>yaitu</a:t>
            </a:r>
            <a:r>
              <a:rPr lang="en-ID" dirty="0"/>
              <a:t> : Confidentiality (</a:t>
            </a:r>
            <a:r>
              <a:rPr lang="en-ID" dirty="0" err="1"/>
              <a:t>Kerahasiaan</a:t>
            </a:r>
            <a:r>
              <a:rPr lang="en-ID" dirty="0"/>
              <a:t>), Integrity (</a:t>
            </a:r>
            <a:r>
              <a:rPr lang="en-ID" b="1" dirty="0" err="1"/>
              <a:t>Integritas</a:t>
            </a:r>
            <a:r>
              <a:rPr lang="en-ID" dirty="0"/>
              <a:t>), Availability (</a:t>
            </a:r>
            <a:r>
              <a:rPr lang="en-ID" dirty="0" err="1"/>
              <a:t>Ketersediaan</a:t>
            </a:r>
            <a:r>
              <a:rPr lang="en-ID" dirty="0"/>
              <a:t>) </a:t>
            </a:r>
            <a:r>
              <a:rPr lang="en-ID" dirty="0" err="1"/>
              <a:t>dan</a:t>
            </a:r>
            <a:r>
              <a:rPr lang="en-ID" dirty="0"/>
              <a:t> Compliance (</a:t>
            </a:r>
            <a:r>
              <a:rPr lang="en-ID" dirty="0" err="1"/>
              <a:t>Kepatuhan</a:t>
            </a:r>
            <a:r>
              <a:rPr lang="en-ID" dirty="0"/>
              <a:t>).</a:t>
            </a:r>
          </a:p>
          <a:p>
            <a:pPr algn="just"/>
            <a:r>
              <a:rPr lang="en-ID" b="1" dirty="0"/>
              <a:t>Performance</a:t>
            </a:r>
            <a:r>
              <a:rPr lang="en-ID" dirty="0"/>
              <a:t> (</a:t>
            </a:r>
            <a:r>
              <a:rPr lang="en-ID" dirty="0" err="1"/>
              <a:t>Kinerja</a:t>
            </a:r>
            <a:r>
              <a:rPr lang="en-ID" dirty="0"/>
              <a:t>)</a:t>
            </a:r>
          </a:p>
          <a:p>
            <a:pPr lvl="1" algn="just"/>
            <a:r>
              <a:rPr lang="en-ID" dirty="0" err="1"/>
              <a:t>Pada</a:t>
            </a:r>
            <a:r>
              <a:rPr lang="en-ID" dirty="0"/>
              <a:t> </a:t>
            </a:r>
            <a:r>
              <a:rPr lang="en-ID" dirty="0" err="1"/>
              <a:t>kelompok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audit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difokuskan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memperoleh</a:t>
            </a:r>
            <a:r>
              <a:rPr lang="en-ID" dirty="0"/>
              <a:t> </a:t>
            </a:r>
            <a:r>
              <a:rPr lang="en-ID" dirty="0" err="1"/>
              <a:t>kesimpulan</a:t>
            </a:r>
            <a:r>
              <a:rPr lang="en-ID" dirty="0"/>
              <a:t> </a:t>
            </a:r>
            <a:r>
              <a:rPr lang="en-ID" dirty="0" err="1"/>
              <a:t>atas</a:t>
            </a:r>
            <a:r>
              <a:rPr lang="en-ID" dirty="0"/>
              <a:t> </a:t>
            </a:r>
            <a:r>
              <a:rPr lang="en-ID" dirty="0" err="1"/>
              <a:t>aspek</a:t>
            </a:r>
            <a:r>
              <a:rPr lang="en-ID" dirty="0"/>
              <a:t> </a:t>
            </a:r>
            <a:r>
              <a:rPr lang="en-ID" dirty="0" err="1"/>
              <a:t>kinerja</a:t>
            </a:r>
            <a:r>
              <a:rPr lang="en-ID" dirty="0"/>
              <a:t>, </a:t>
            </a:r>
            <a:r>
              <a:rPr lang="en-ID" dirty="0" err="1"/>
              <a:t>yaitu</a:t>
            </a:r>
            <a:r>
              <a:rPr lang="en-ID" dirty="0"/>
              <a:t> : Effectiveness (</a:t>
            </a:r>
            <a:r>
              <a:rPr lang="en-ID" b="1" dirty="0" err="1"/>
              <a:t>Efektifitas</a:t>
            </a:r>
            <a:r>
              <a:rPr lang="en-ID" dirty="0"/>
              <a:t>), Efficiency (</a:t>
            </a:r>
            <a:r>
              <a:rPr lang="en-ID" b="1" dirty="0" err="1"/>
              <a:t>Efisiensi</a:t>
            </a:r>
            <a:r>
              <a:rPr lang="en-ID" dirty="0"/>
              <a:t>), Reliability (</a:t>
            </a:r>
            <a:r>
              <a:rPr lang="en-ID" dirty="0" err="1"/>
              <a:t>Kehandalan</a:t>
            </a:r>
            <a:r>
              <a:rPr lang="en-ID" dirty="0"/>
              <a:t>).</a:t>
            </a:r>
          </a:p>
          <a:p>
            <a:pPr algn="just"/>
            <a:r>
              <a:rPr lang="en-ID" dirty="0"/>
              <a:t>Audit SI </a:t>
            </a:r>
            <a:r>
              <a:rPr lang="en-ID" dirty="0" err="1"/>
              <a:t>dimaksudkan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manajemen</a:t>
            </a:r>
            <a:r>
              <a:rPr lang="en-ID" dirty="0"/>
              <a:t> </a:t>
            </a:r>
            <a:r>
              <a:rPr lang="en-ID" dirty="0" err="1"/>
              <a:t>puncak</a:t>
            </a:r>
            <a:r>
              <a:rPr lang="en-ID" dirty="0"/>
              <a:t> agar </a:t>
            </a:r>
            <a:r>
              <a:rPr lang="en-ID" dirty="0" err="1"/>
              <a:t>manajemen</a:t>
            </a:r>
            <a:r>
              <a:rPr lang="en-ID" dirty="0"/>
              <a:t> </a:t>
            </a:r>
            <a:r>
              <a:rPr lang="en-ID" dirty="0" err="1"/>
              <a:t>mempunyai</a:t>
            </a:r>
            <a:r>
              <a:rPr lang="en-ID" dirty="0"/>
              <a:t> “</a:t>
            </a:r>
            <a:r>
              <a:rPr lang="en-ID" i="1" dirty="0"/>
              <a:t>a clear assessment</a:t>
            </a:r>
            <a:r>
              <a:rPr lang="en-ID" dirty="0"/>
              <a:t>”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yang </a:t>
            </a:r>
            <a:r>
              <a:rPr lang="en-ID" dirty="0" err="1"/>
              <a:t>diimplementasikan</a:t>
            </a:r>
            <a:r>
              <a:rPr lang="en-ID" dirty="0"/>
              <a:t> </a:t>
            </a:r>
            <a:r>
              <a:rPr lang="en-ID" dirty="0" err="1"/>
              <a:t>pada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. </a:t>
            </a:r>
          </a:p>
          <a:p>
            <a:pPr lvl="1" algn="just"/>
            <a:r>
              <a:rPr lang="en-ID" dirty="0" err="1"/>
              <a:t>Misalnya</a:t>
            </a:r>
            <a:r>
              <a:rPr lang="en-ID" dirty="0"/>
              <a:t>, </a:t>
            </a:r>
            <a:r>
              <a:rPr lang="en-ID" dirty="0" err="1"/>
              <a:t>bahwa</a:t>
            </a:r>
            <a:r>
              <a:rPr lang="en-ID" dirty="0"/>
              <a:t> </a:t>
            </a:r>
            <a:r>
              <a:rPr lang="en-ID" i="1" dirty="0" err="1"/>
              <a:t>aplikasi</a:t>
            </a:r>
            <a:r>
              <a:rPr lang="en-ID" dirty="0"/>
              <a:t> yang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dianalisis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didesain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,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diimplementasikan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 </a:t>
            </a:r>
            <a:r>
              <a:rPr lang="en-ID" i="1" dirty="0"/>
              <a:t>security features</a:t>
            </a:r>
            <a:r>
              <a:rPr lang="en-ID" dirty="0"/>
              <a:t> yang </a:t>
            </a:r>
            <a:r>
              <a:rPr lang="en-ID" dirty="0" err="1"/>
              <a:t>memadai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0549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1066800"/>
          </a:xfrm>
        </p:spPr>
        <p:txBody>
          <a:bodyPr>
            <a:normAutofit/>
          </a:bodyPr>
          <a:lstStyle/>
          <a:p>
            <a:pPr algn="r"/>
            <a:r>
              <a:rPr lang="en-ID" b="1" dirty="0" err="1"/>
              <a:t>Ruang</a:t>
            </a:r>
            <a:r>
              <a:rPr lang="en-ID" b="1" dirty="0"/>
              <a:t> </a:t>
            </a:r>
            <a:r>
              <a:rPr lang="en-ID" b="1" dirty="0" err="1"/>
              <a:t>Lingkup</a:t>
            </a:r>
            <a:r>
              <a:rPr lang="en-ID" b="1" dirty="0"/>
              <a:t> Audit </a:t>
            </a:r>
            <a:r>
              <a:rPr lang="id-ID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en-ID" dirty="0" err="1"/>
              <a:t>Mengidentifikasi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yang </a:t>
            </a:r>
            <a:r>
              <a:rPr lang="en-ID" dirty="0" err="1"/>
              <a:t>ada</a:t>
            </a:r>
            <a:endParaRPr lang="en-ID" dirty="0"/>
          </a:p>
          <a:p>
            <a:pPr algn="just"/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seberapa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mendukung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strategis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operasional</a:t>
            </a:r>
            <a:r>
              <a:rPr lang="en-ID" dirty="0"/>
              <a:t> </a:t>
            </a:r>
            <a:r>
              <a:rPr lang="en-ID" dirty="0" err="1"/>
              <a:t>organisasi</a:t>
            </a:r>
            <a:endParaRPr lang="en-ID" dirty="0"/>
          </a:p>
          <a:p>
            <a:pPr algn="just"/>
            <a:r>
              <a:rPr lang="en-ID" dirty="0" err="1"/>
              <a:t>Mengetahui</a:t>
            </a:r>
            <a:r>
              <a:rPr lang="en-ID" dirty="0"/>
              <a:t> </a:t>
            </a:r>
            <a:r>
              <a:rPr lang="en-ID" dirty="0" err="1"/>
              <a:t>pada</a:t>
            </a:r>
            <a:r>
              <a:rPr lang="en-ID" dirty="0"/>
              <a:t> </a:t>
            </a:r>
            <a:r>
              <a:rPr lang="en-ID" dirty="0" err="1"/>
              <a:t>bidang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area mana, </a:t>
            </a:r>
            <a:r>
              <a:rPr lang="en-ID" dirty="0" err="1"/>
              <a:t>fungsi</a:t>
            </a:r>
            <a:r>
              <a:rPr lang="en-ID" dirty="0"/>
              <a:t>, </a:t>
            </a:r>
            <a:r>
              <a:rPr lang="en-ID" dirty="0" err="1"/>
              <a:t>kegiatan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 </a:t>
            </a:r>
            <a:r>
              <a:rPr lang="en-ID" i="1" dirty="0"/>
              <a:t>business processes </a:t>
            </a:r>
            <a:r>
              <a:rPr lang="en-ID" dirty="0"/>
              <a:t>yang </a:t>
            </a:r>
            <a:r>
              <a:rPr lang="en-ID" dirty="0" err="1"/>
              <a:t>didukung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.</a:t>
            </a:r>
          </a:p>
          <a:p>
            <a:pPr algn="just"/>
            <a:r>
              <a:rPr lang="en-ID" dirty="0" err="1"/>
              <a:t>Menganalisis</a:t>
            </a:r>
            <a:r>
              <a:rPr lang="en-ID" dirty="0"/>
              <a:t> </a:t>
            </a:r>
            <a:r>
              <a:rPr lang="en-ID" dirty="0" err="1"/>
              <a:t>tingkat</a:t>
            </a:r>
            <a:r>
              <a:rPr lang="en-ID" dirty="0"/>
              <a:t> </a:t>
            </a:r>
            <a:r>
              <a:rPr lang="en-ID" dirty="0" err="1"/>
              <a:t>pentingnya</a:t>
            </a:r>
            <a:r>
              <a:rPr lang="en-ID" dirty="0"/>
              <a:t> data/</a:t>
            </a:r>
            <a:r>
              <a:rPr lang="en-ID" dirty="0" err="1"/>
              <a:t>informasi</a:t>
            </a:r>
            <a:r>
              <a:rPr lang="en-ID" dirty="0"/>
              <a:t> yang </a:t>
            </a:r>
            <a:r>
              <a:rPr lang="en-ID" dirty="0" err="1"/>
              <a:t>dihasilkan</a:t>
            </a:r>
            <a:r>
              <a:rPr lang="en-ID" dirty="0"/>
              <a:t> </a:t>
            </a:r>
            <a:r>
              <a:rPr lang="en-ID" dirty="0" err="1"/>
              <a:t>oleh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rangka</a:t>
            </a:r>
            <a:r>
              <a:rPr lang="en-ID" dirty="0"/>
              <a:t> </a:t>
            </a:r>
            <a:r>
              <a:rPr lang="en-ID" dirty="0" err="1"/>
              <a:t>mendukung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para </a:t>
            </a:r>
            <a:r>
              <a:rPr lang="en-ID" dirty="0" err="1"/>
              <a:t>pemakainya</a:t>
            </a:r>
            <a:r>
              <a:rPr lang="en-ID" dirty="0"/>
              <a:t>.</a:t>
            </a:r>
          </a:p>
          <a:p>
            <a:pPr algn="just"/>
            <a:r>
              <a:rPr lang="en-ID" dirty="0" err="1"/>
              <a:t>Mengetahui</a:t>
            </a:r>
            <a:r>
              <a:rPr lang="en-ID" dirty="0"/>
              <a:t> </a:t>
            </a:r>
            <a:r>
              <a:rPr lang="en-ID" dirty="0" err="1"/>
              <a:t>keterkaitan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data,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pengolahan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transfer </a:t>
            </a:r>
            <a:r>
              <a:rPr lang="en-ID" dirty="0" err="1"/>
              <a:t>informasi</a:t>
            </a:r>
            <a:r>
              <a:rPr lang="en-ID" dirty="0"/>
              <a:t>.</a:t>
            </a:r>
          </a:p>
          <a:p>
            <a:pPr algn="just"/>
            <a:r>
              <a:rPr lang="en-ID" dirty="0" err="1"/>
              <a:t>Mengidentifikasi</a:t>
            </a:r>
            <a:r>
              <a:rPr lang="en-ID" dirty="0"/>
              <a:t> </a:t>
            </a:r>
            <a:r>
              <a:rPr lang="en-ID" dirty="0" err="1"/>
              <a:t>apakah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kesenjangan</a:t>
            </a:r>
            <a:r>
              <a:rPr lang="en-ID" dirty="0"/>
              <a:t> (</a:t>
            </a:r>
            <a:r>
              <a:rPr lang="en-ID" i="1" dirty="0"/>
              <a:t>gap</a:t>
            </a:r>
            <a:r>
              <a:rPr lang="en-ID" dirty="0"/>
              <a:t>) </a:t>
            </a:r>
            <a:r>
              <a:rPr lang="en-ID" dirty="0" err="1"/>
              <a:t>antara</a:t>
            </a:r>
            <a:r>
              <a:rPr lang="en-ID" dirty="0"/>
              <a:t>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.</a:t>
            </a:r>
          </a:p>
          <a:p>
            <a:pPr algn="just"/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peta</a:t>
            </a:r>
            <a:r>
              <a:rPr lang="en-ID" dirty="0"/>
              <a:t> (</a:t>
            </a:r>
            <a:r>
              <a:rPr lang="en-ID" i="1" dirty="0"/>
              <a:t>map</a:t>
            </a:r>
            <a:r>
              <a:rPr lang="en-ID" dirty="0"/>
              <a:t>) </a:t>
            </a:r>
            <a:r>
              <a:rPr lang="en-ID" dirty="0" err="1"/>
              <a:t>dari</a:t>
            </a:r>
            <a:r>
              <a:rPr lang="en-ID" dirty="0"/>
              <a:t> </a:t>
            </a:r>
            <a:r>
              <a:rPr lang="en-ID" i="1" dirty="0"/>
              <a:t>information flows</a:t>
            </a:r>
            <a:r>
              <a:rPr lang="en-ID" dirty="0"/>
              <a:t> yang </a:t>
            </a:r>
            <a:r>
              <a:rPr lang="en-ID" dirty="0" err="1"/>
              <a:t>ada</a:t>
            </a:r>
            <a:r>
              <a:rPr lang="en-ID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0310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ID" b="1" dirty="0" err="1"/>
              <a:t>Metodologi</a:t>
            </a:r>
            <a:r>
              <a:rPr lang="en-ID" b="1" dirty="0"/>
              <a:t> Audit </a:t>
            </a:r>
            <a:r>
              <a:rPr lang="id-ID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en-US" dirty="0" err="1"/>
              <a:t>Dalam</a:t>
            </a:r>
            <a:r>
              <a:rPr lang="en-US" altLang="en-US" dirty="0"/>
              <a:t> </a:t>
            </a:r>
            <a:r>
              <a:rPr lang="en-US" altLang="en-US" dirty="0" err="1"/>
              <a:t>pelaksanaanya</a:t>
            </a:r>
            <a:r>
              <a:rPr lang="en-US" altLang="en-US" dirty="0"/>
              <a:t>, auditor TI </a:t>
            </a:r>
            <a:r>
              <a:rPr lang="en-US" altLang="en-US" dirty="0" err="1"/>
              <a:t>mengumpulkan</a:t>
            </a:r>
            <a:r>
              <a:rPr lang="en-US" altLang="en-US" dirty="0"/>
              <a:t> </a:t>
            </a:r>
            <a:r>
              <a:rPr lang="en-US" altLang="en-US" dirty="0" err="1"/>
              <a:t>bukti-bukti</a:t>
            </a:r>
            <a:r>
              <a:rPr lang="en-US" altLang="en-US" dirty="0"/>
              <a:t> yang </a:t>
            </a:r>
            <a:r>
              <a:rPr lang="en-US" altLang="en-US" dirty="0" err="1"/>
              <a:t>memadai</a:t>
            </a:r>
            <a:r>
              <a:rPr lang="en-US" altLang="en-US" dirty="0"/>
              <a:t> </a:t>
            </a:r>
            <a:r>
              <a:rPr lang="en-US" altLang="en-US" dirty="0" err="1"/>
              <a:t>melalui</a:t>
            </a:r>
            <a:r>
              <a:rPr lang="en-US" altLang="en-US" dirty="0"/>
              <a:t> </a:t>
            </a:r>
            <a:r>
              <a:rPr lang="en-US" altLang="en-US" dirty="0" err="1"/>
              <a:t>berbagai</a:t>
            </a:r>
            <a:r>
              <a:rPr lang="en-US" altLang="en-US" dirty="0"/>
              <a:t> </a:t>
            </a:r>
            <a:r>
              <a:rPr lang="en-US" altLang="en-US" dirty="0" err="1"/>
              <a:t>teknik</a:t>
            </a:r>
            <a:r>
              <a:rPr lang="en-US" altLang="en-US" dirty="0"/>
              <a:t> </a:t>
            </a:r>
            <a:r>
              <a:rPr lang="en-US" altLang="en-US" dirty="0" err="1"/>
              <a:t>termasuk</a:t>
            </a:r>
            <a:r>
              <a:rPr lang="en-US" altLang="en-US" dirty="0"/>
              <a:t> survey, </a:t>
            </a:r>
            <a:r>
              <a:rPr lang="en-US" altLang="en-US" dirty="0" err="1"/>
              <a:t>wawancara</a:t>
            </a:r>
            <a:r>
              <a:rPr lang="en-US" altLang="en-US" dirty="0"/>
              <a:t>, </a:t>
            </a:r>
            <a:r>
              <a:rPr lang="en-US" altLang="en-US" dirty="0" err="1"/>
              <a:t>observasi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review </a:t>
            </a:r>
            <a:r>
              <a:rPr lang="en-US" altLang="en-US" dirty="0" err="1"/>
              <a:t>dokumentasi</a:t>
            </a:r>
            <a:r>
              <a:rPr lang="en-US" altLang="en-US" dirty="0"/>
              <a:t>.</a:t>
            </a:r>
          </a:p>
          <a:p>
            <a:r>
              <a:rPr lang="en-US" altLang="en-US" dirty="0" err="1"/>
              <a:t>Satu</a:t>
            </a:r>
            <a:r>
              <a:rPr lang="en-US" altLang="en-US" dirty="0"/>
              <a:t> </a:t>
            </a:r>
            <a:r>
              <a:rPr lang="en-US" altLang="en-US" dirty="0" err="1"/>
              <a:t>hal</a:t>
            </a:r>
            <a:r>
              <a:rPr lang="en-US" altLang="en-US" dirty="0"/>
              <a:t> yang </a:t>
            </a:r>
            <a:r>
              <a:rPr lang="en-US" altLang="en-US" dirty="0" err="1"/>
              <a:t>unik</a:t>
            </a:r>
            <a:r>
              <a:rPr lang="en-US" altLang="en-US" dirty="0"/>
              <a:t>, </a:t>
            </a:r>
            <a:r>
              <a:rPr lang="en-US" altLang="en-US" dirty="0" err="1"/>
              <a:t>bukti-bukti</a:t>
            </a:r>
            <a:r>
              <a:rPr lang="en-US" altLang="en-US" dirty="0"/>
              <a:t> audit yang </a:t>
            </a:r>
            <a:r>
              <a:rPr lang="en-US" altLang="en-US" dirty="0" err="1"/>
              <a:t>diambil</a:t>
            </a:r>
            <a:r>
              <a:rPr lang="en-US" altLang="en-US" dirty="0"/>
              <a:t> </a:t>
            </a:r>
            <a:r>
              <a:rPr lang="en-US" altLang="en-US" dirty="0" err="1"/>
              <a:t>oleh</a:t>
            </a:r>
            <a:r>
              <a:rPr lang="en-US" altLang="en-US" dirty="0"/>
              <a:t> auditor </a:t>
            </a:r>
            <a:r>
              <a:rPr lang="en-US" altLang="en-US" dirty="0" err="1"/>
              <a:t>biasanya</a:t>
            </a:r>
            <a:r>
              <a:rPr lang="en-US" altLang="en-US" dirty="0"/>
              <a:t> </a:t>
            </a:r>
            <a:r>
              <a:rPr lang="en-US" altLang="en-US" dirty="0" err="1"/>
              <a:t>mencakup</a:t>
            </a:r>
            <a:r>
              <a:rPr lang="en-US" altLang="en-US" dirty="0"/>
              <a:t> pula </a:t>
            </a:r>
            <a:r>
              <a:rPr lang="en-US" altLang="en-US" dirty="0" err="1"/>
              <a:t>bukti</a:t>
            </a:r>
            <a:r>
              <a:rPr lang="en-US" altLang="en-US" dirty="0"/>
              <a:t> </a:t>
            </a:r>
            <a:r>
              <a:rPr lang="en-US" altLang="en-US" dirty="0" err="1"/>
              <a:t>elektronis</a:t>
            </a:r>
            <a:r>
              <a:rPr lang="en-US" altLang="en-US" dirty="0"/>
              <a:t>. </a:t>
            </a:r>
            <a:r>
              <a:rPr lang="en-US" altLang="en-US" dirty="0" err="1"/>
              <a:t>Biasanya</a:t>
            </a:r>
            <a:r>
              <a:rPr lang="en-US" altLang="en-US" dirty="0"/>
              <a:t>, auditor TI </a:t>
            </a:r>
            <a:r>
              <a:rPr lang="en-US" altLang="en-US" dirty="0" err="1"/>
              <a:t>menerapkan</a:t>
            </a:r>
            <a:r>
              <a:rPr lang="en-US" altLang="en-US" dirty="0"/>
              <a:t> </a:t>
            </a:r>
            <a:r>
              <a:rPr lang="en-US" altLang="en-US" dirty="0" err="1"/>
              <a:t>teknik</a:t>
            </a:r>
            <a:r>
              <a:rPr lang="en-US" altLang="en-US" dirty="0"/>
              <a:t> audit </a:t>
            </a:r>
            <a:r>
              <a:rPr lang="en-US" altLang="en-US" dirty="0" err="1"/>
              <a:t>berbantuan</a:t>
            </a:r>
            <a:r>
              <a:rPr lang="en-US" altLang="en-US" dirty="0"/>
              <a:t> computer, </a:t>
            </a:r>
            <a:r>
              <a:rPr lang="en-US" altLang="en-US" dirty="0" err="1"/>
              <a:t>disebut</a:t>
            </a:r>
            <a:r>
              <a:rPr lang="en-US" altLang="en-US" dirty="0"/>
              <a:t> juga </a:t>
            </a:r>
            <a:r>
              <a:rPr lang="en-US" altLang="en-US" dirty="0" err="1"/>
              <a:t>dengan</a:t>
            </a:r>
            <a:r>
              <a:rPr lang="en-US" altLang="en-US" dirty="0"/>
              <a:t> CAAT (</a:t>
            </a:r>
            <a:r>
              <a:rPr lang="en-US" altLang="en-US" i="1" dirty="0"/>
              <a:t>Computer Aided Auditing Technique</a:t>
            </a:r>
            <a:r>
              <a:rPr lang="en-US" altLang="en-US" dirty="0"/>
              <a:t>). </a:t>
            </a:r>
          </a:p>
          <a:p>
            <a:r>
              <a:rPr lang="en-US" altLang="en-US" dirty="0" err="1"/>
              <a:t>Teknik</a:t>
            </a:r>
            <a:r>
              <a:rPr lang="en-US" altLang="en-US" dirty="0"/>
              <a:t> </a:t>
            </a:r>
            <a:r>
              <a:rPr lang="en-US" altLang="en-US" dirty="0" err="1"/>
              <a:t>ini</a:t>
            </a:r>
            <a:r>
              <a:rPr lang="en-US" altLang="en-US" dirty="0"/>
              <a:t> </a:t>
            </a:r>
            <a:r>
              <a:rPr lang="en-US" altLang="en-US" dirty="0" err="1"/>
              <a:t>digunakan</a:t>
            </a:r>
            <a:r>
              <a:rPr lang="en-US" altLang="en-US" dirty="0"/>
              <a:t>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  <a:r>
              <a:rPr lang="en-US" altLang="en-US" dirty="0" err="1"/>
              <a:t>menganalisa</a:t>
            </a:r>
            <a:r>
              <a:rPr lang="en-US" altLang="en-US" dirty="0"/>
              <a:t> data, </a:t>
            </a:r>
            <a:r>
              <a:rPr lang="en-US" altLang="en-US" dirty="0" err="1"/>
              <a:t>misalnya</a:t>
            </a:r>
            <a:r>
              <a:rPr lang="en-US" altLang="en-US" dirty="0"/>
              <a:t> </a:t>
            </a:r>
            <a:r>
              <a:rPr lang="en-US" altLang="en-US" dirty="0" err="1"/>
              <a:t>saja</a:t>
            </a:r>
            <a:r>
              <a:rPr lang="en-US" altLang="en-US" dirty="0"/>
              <a:t> data </a:t>
            </a:r>
            <a:r>
              <a:rPr lang="en-US" altLang="en-US" dirty="0" err="1"/>
              <a:t>transaksi</a:t>
            </a:r>
            <a:r>
              <a:rPr lang="en-US" altLang="en-US" dirty="0"/>
              <a:t>  </a:t>
            </a:r>
            <a:r>
              <a:rPr lang="en-US" altLang="en-US" dirty="0" err="1"/>
              <a:t>penjualan</a:t>
            </a:r>
            <a:r>
              <a:rPr lang="en-US" altLang="en-US" dirty="0"/>
              <a:t>, </a:t>
            </a:r>
            <a:r>
              <a:rPr lang="en-US" altLang="en-US" dirty="0" err="1"/>
              <a:t>pembelian</a:t>
            </a:r>
            <a:r>
              <a:rPr lang="en-US" altLang="en-US" dirty="0"/>
              <a:t>, </a:t>
            </a:r>
            <a:r>
              <a:rPr lang="en-US" altLang="en-US" dirty="0" err="1"/>
              <a:t>transaksi</a:t>
            </a:r>
            <a:r>
              <a:rPr lang="en-US" altLang="en-US" dirty="0"/>
              <a:t> </a:t>
            </a:r>
            <a:r>
              <a:rPr lang="en-US" altLang="en-US" dirty="0" err="1"/>
              <a:t>aktivitas</a:t>
            </a:r>
            <a:r>
              <a:rPr lang="en-US" altLang="en-US" dirty="0"/>
              <a:t> </a:t>
            </a:r>
            <a:r>
              <a:rPr lang="en-US" altLang="en-US" dirty="0" err="1"/>
              <a:t>persediaan</a:t>
            </a:r>
            <a:r>
              <a:rPr lang="en-US" altLang="en-US" dirty="0"/>
              <a:t>, </a:t>
            </a:r>
            <a:r>
              <a:rPr lang="en-US" altLang="en-US" dirty="0" err="1"/>
              <a:t>aktivitas</a:t>
            </a:r>
            <a:r>
              <a:rPr lang="en-US" altLang="en-US" dirty="0"/>
              <a:t> </a:t>
            </a:r>
            <a:r>
              <a:rPr lang="en-US" altLang="en-US" dirty="0" err="1"/>
              <a:t>nasabah</a:t>
            </a:r>
            <a:r>
              <a:rPr lang="en-US" altLang="en-US" dirty="0"/>
              <a:t>, </a:t>
            </a:r>
            <a:r>
              <a:rPr lang="en-US" altLang="en-US" dirty="0" err="1"/>
              <a:t>dan</a:t>
            </a:r>
            <a:r>
              <a:rPr lang="en-US" altLang="en-US" dirty="0"/>
              <a:t> lain-lain.</a:t>
            </a:r>
          </a:p>
        </p:txBody>
      </p:sp>
    </p:spTree>
    <p:extLst>
      <p:ext uri="{BB962C8B-B14F-4D97-AF65-F5344CB8AC3E}">
        <p14:creationId xmlns:p14="http://schemas.microsoft.com/office/powerpoint/2010/main" val="1791466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ID" b="1" dirty="0" err="1"/>
              <a:t>Tahapan</a:t>
            </a:r>
            <a:r>
              <a:rPr lang="en-ID" b="1" dirty="0"/>
              <a:t> Audit </a:t>
            </a:r>
            <a:r>
              <a:rPr lang="id-ID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ID" dirty="0" err="1"/>
              <a:t>Tahapan</a:t>
            </a:r>
            <a:r>
              <a:rPr lang="en-ID" dirty="0"/>
              <a:t> audit </a:t>
            </a:r>
            <a:r>
              <a:rPr lang="en-ID" dirty="0" err="1"/>
              <a:t>mencakup</a:t>
            </a:r>
            <a:r>
              <a:rPr lang="en-ID" dirty="0"/>
              <a:t> </a:t>
            </a:r>
            <a:r>
              <a:rPr lang="en-ID" dirty="0" err="1"/>
              <a:t>beberapa</a:t>
            </a:r>
            <a:r>
              <a:rPr lang="en-ID" dirty="0"/>
              <a:t> </a:t>
            </a:r>
            <a:r>
              <a:rPr lang="en-ID" dirty="0" err="1"/>
              <a:t>aktivitas</a:t>
            </a:r>
            <a:r>
              <a:rPr lang="en-ID" dirty="0"/>
              <a:t>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perencanaan</a:t>
            </a:r>
            <a:r>
              <a:rPr lang="en-ID" dirty="0"/>
              <a:t>, </a:t>
            </a:r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lapangan</a:t>
            </a:r>
            <a:r>
              <a:rPr lang="en-ID" dirty="0"/>
              <a:t>, </a:t>
            </a:r>
            <a:r>
              <a:rPr lang="en-ID" dirty="0" err="1"/>
              <a:t>pelaporan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tindak</a:t>
            </a:r>
            <a:r>
              <a:rPr lang="en-ID" dirty="0"/>
              <a:t> </a:t>
            </a:r>
            <a:r>
              <a:rPr lang="en-ID" dirty="0" err="1"/>
              <a:t>lanjut</a:t>
            </a:r>
            <a:r>
              <a:rPr lang="en-ID" dirty="0"/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ID" b="1" dirty="0" err="1"/>
              <a:t>Perencanaan</a:t>
            </a:r>
            <a:r>
              <a:rPr lang="en-ID" b="1" dirty="0"/>
              <a:t> (</a:t>
            </a:r>
            <a:r>
              <a:rPr lang="en-ID" b="1" i="1" dirty="0"/>
              <a:t>Planning</a:t>
            </a:r>
            <a:r>
              <a:rPr lang="en-ID" b="1" dirty="0"/>
              <a:t>)</a:t>
            </a:r>
          </a:p>
          <a:p>
            <a:pPr lvl="1" algn="just"/>
            <a:r>
              <a:rPr lang="en-ID" dirty="0" err="1"/>
              <a:t>Tahap</a:t>
            </a:r>
            <a:r>
              <a:rPr lang="en-ID" dirty="0"/>
              <a:t> </a:t>
            </a:r>
            <a:r>
              <a:rPr lang="en-ID" dirty="0" err="1"/>
              <a:t>perencanaan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menentukan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lingkup</a:t>
            </a:r>
            <a:r>
              <a:rPr lang="en-ID" dirty="0"/>
              <a:t> (scope), </a:t>
            </a:r>
            <a:r>
              <a:rPr lang="en-ID" dirty="0" err="1"/>
              <a:t>objek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diaudit</a:t>
            </a:r>
            <a:r>
              <a:rPr lang="en-ID" dirty="0"/>
              <a:t>, standard </a:t>
            </a:r>
            <a:r>
              <a:rPr lang="en-ID" dirty="0" err="1"/>
              <a:t>evaluasi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audit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komunikasi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managen</a:t>
            </a:r>
            <a:r>
              <a:rPr lang="en-ID" dirty="0"/>
              <a:t> </a:t>
            </a:r>
            <a:r>
              <a:rPr lang="en-ID" dirty="0" err="1"/>
              <a:t>pada</a:t>
            </a:r>
            <a:r>
              <a:rPr lang="en-ID" dirty="0"/>
              <a:t> </a:t>
            </a:r>
            <a:r>
              <a:rPr lang="en-ID" dirty="0" err="1"/>
              <a:t>organisasi</a:t>
            </a:r>
            <a:r>
              <a:rPr lang="en-ID" dirty="0"/>
              <a:t> yang </a:t>
            </a:r>
            <a:r>
              <a:rPr lang="en-ID" dirty="0" err="1"/>
              <a:t>bersangkutan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menganalisa</a:t>
            </a:r>
            <a:r>
              <a:rPr lang="en-ID" dirty="0"/>
              <a:t> </a:t>
            </a:r>
            <a:r>
              <a:rPr lang="en-ID" dirty="0" err="1"/>
              <a:t>visi</a:t>
            </a:r>
            <a:r>
              <a:rPr lang="en-ID" dirty="0"/>
              <a:t>, </a:t>
            </a:r>
            <a:r>
              <a:rPr lang="en-ID" dirty="0" err="1"/>
              <a:t>misi</a:t>
            </a:r>
            <a:r>
              <a:rPr lang="en-ID" dirty="0"/>
              <a:t>, </a:t>
            </a:r>
            <a:r>
              <a:rPr lang="en-ID" dirty="0" err="1"/>
              <a:t>sasaran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</a:t>
            </a:r>
            <a:r>
              <a:rPr lang="en-ID" dirty="0" err="1"/>
              <a:t>objek</a:t>
            </a:r>
            <a:r>
              <a:rPr lang="en-ID" dirty="0"/>
              <a:t> yang </a:t>
            </a:r>
            <a:r>
              <a:rPr lang="en-ID" dirty="0" err="1"/>
              <a:t>diteliti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strategi</a:t>
            </a:r>
            <a:r>
              <a:rPr lang="en-ID" dirty="0"/>
              <a:t>, </a:t>
            </a:r>
            <a:r>
              <a:rPr lang="en-ID" dirty="0" err="1"/>
              <a:t>kebijakan-kebijakan</a:t>
            </a:r>
            <a:r>
              <a:rPr lang="en-ID" dirty="0"/>
              <a:t> yang </a:t>
            </a:r>
            <a:r>
              <a:rPr lang="en-ID" dirty="0" err="1"/>
              <a:t>terkait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pengolahan</a:t>
            </a:r>
            <a:r>
              <a:rPr lang="en-ID" dirty="0"/>
              <a:t> </a:t>
            </a:r>
            <a:r>
              <a:rPr lang="en-ID" dirty="0" err="1"/>
              <a:t>investigasi</a:t>
            </a:r>
            <a:endParaRPr lang="en-ID" dirty="0"/>
          </a:p>
          <a:p>
            <a:pPr lvl="1" algn="just"/>
            <a:r>
              <a:rPr lang="fi-FI" dirty="0"/>
              <a:t>Perencanaan meliputi beberapa aktivitas utama, yaitu:</a:t>
            </a:r>
            <a:endParaRPr lang="en-ID" dirty="0"/>
          </a:p>
          <a:p>
            <a:pPr lvl="2" algn="just"/>
            <a:r>
              <a:rPr lang="en-ID" dirty="0" err="1"/>
              <a:t>Penetapan</a:t>
            </a:r>
            <a:r>
              <a:rPr lang="en-ID" dirty="0"/>
              <a:t> </a:t>
            </a:r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lingkup</a:t>
            </a:r>
            <a:r>
              <a:rPr lang="en-ID" dirty="0"/>
              <a:t>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tujuan</a:t>
            </a:r>
            <a:r>
              <a:rPr lang="en-ID" dirty="0"/>
              <a:t> audit</a:t>
            </a:r>
          </a:p>
          <a:p>
            <a:pPr lvl="2" algn="just"/>
            <a:r>
              <a:rPr lang="en-ID" dirty="0" err="1"/>
              <a:t>Pengorganisasian</a:t>
            </a:r>
            <a:r>
              <a:rPr lang="en-ID" dirty="0"/>
              <a:t> </a:t>
            </a:r>
            <a:r>
              <a:rPr lang="en-ID" dirty="0" err="1"/>
              <a:t>tim</a:t>
            </a:r>
            <a:r>
              <a:rPr lang="en-ID" dirty="0"/>
              <a:t> audit</a:t>
            </a:r>
          </a:p>
          <a:p>
            <a:pPr lvl="2" algn="just"/>
            <a:r>
              <a:rPr lang="en-ID" dirty="0" err="1"/>
              <a:t>Pemahaman</a:t>
            </a:r>
            <a:r>
              <a:rPr lang="en-ID" dirty="0"/>
              <a:t> </a:t>
            </a:r>
            <a:r>
              <a:rPr lang="en-ID" dirty="0" err="1"/>
              <a:t>mengenai</a:t>
            </a:r>
            <a:r>
              <a:rPr lang="en-ID" dirty="0"/>
              <a:t> </a:t>
            </a:r>
            <a:r>
              <a:rPr lang="en-ID" dirty="0" err="1"/>
              <a:t>operasi</a:t>
            </a:r>
            <a:r>
              <a:rPr lang="en-ID" dirty="0"/>
              <a:t> </a:t>
            </a:r>
            <a:r>
              <a:rPr lang="en-ID" dirty="0" err="1"/>
              <a:t>bisnis</a:t>
            </a:r>
            <a:r>
              <a:rPr lang="en-ID" dirty="0"/>
              <a:t> </a:t>
            </a:r>
            <a:r>
              <a:rPr lang="en-ID" dirty="0" err="1"/>
              <a:t>klien</a:t>
            </a:r>
            <a:endParaRPr lang="en-ID" dirty="0"/>
          </a:p>
          <a:p>
            <a:pPr lvl="2" algn="just"/>
            <a:r>
              <a:rPr lang="en-ID" dirty="0" err="1"/>
              <a:t>Kaji</a:t>
            </a:r>
            <a:r>
              <a:rPr lang="en-ID" dirty="0"/>
              <a:t> </a:t>
            </a:r>
            <a:r>
              <a:rPr lang="en-ID" dirty="0" err="1"/>
              <a:t>ulang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audit </a:t>
            </a:r>
            <a:r>
              <a:rPr lang="en-ID" dirty="0" err="1"/>
              <a:t>sebelumnya</a:t>
            </a:r>
            <a:endParaRPr lang="en-ID" dirty="0"/>
          </a:p>
          <a:p>
            <a:pPr lvl="2" algn="just"/>
            <a:r>
              <a:rPr lang="en-ID" dirty="0" err="1"/>
              <a:t>Penyiapan</a:t>
            </a:r>
            <a:r>
              <a:rPr lang="en-ID" dirty="0"/>
              <a:t> program audit</a:t>
            </a:r>
          </a:p>
          <a:p>
            <a:pPr algn="just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1442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ID" b="1" dirty="0" err="1"/>
              <a:t>Tahapan</a:t>
            </a:r>
            <a:r>
              <a:rPr lang="en-ID" b="1" dirty="0"/>
              <a:t> Audit </a:t>
            </a:r>
            <a:r>
              <a:rPr lang="id-ID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 algn="just">
              <a:buFont typeface="+mj-lt"/>
              <a:buAutoNum type="arabicPeriod" startAt="2"/>
            </a:pPr>
            <a:r>
              <a:rPr lang="en-ID" b="1" dirty="0" err="1"/>
              <a:t>Pemeriksaan</a:t>
            </a:r>
            <a:r>
              <a:rPr lang="en-ID" b="1" dirty="0"/>
              <a:t> </a:t>
            </a:r>
            <a:r>
              <a:rPr lang="en-ID" b="1" dirty="0" err="1"/>
              <a:t>Lapangan</a:t>
            </a:r>
            <a:r>
              <a:rPr lang="en-ID" b="1" dirty="0"/>
              <a:t> (</a:t>
            </a:r>
            <a:r>
              <a:rPr lang="en-ID" b="1" i="1" dirty="0"/>
              <a:t>Field Work</a:t>
            </a:r>
            <a:r>
              <a:rPr lang="en-ID" b="1" dirty="0"/>
              <a:t>)</a:t>
            </a:r>
          </a:p>
          <a:p>
            <a:pPr lvl="1" algn="just"/>
            <a:r>
              <a:rPr lang="en-ID" dirty="0" err="1"/>
              <a:t>Pengumpulan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yang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</a:t>
            </a:r>
            <a:r>
              <a:rPr lang="en-ID" dirty="0" err="1"/>
              <a:t>mengumpulkan</a:t>
            </a:r>
            <a:r>
              <a:rPr lang="en-ID" dirty="0"/>
              <a:t> data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pihak-pihak</a:t>
            </a:r>
            <a:r>
              <a:rPr lang="en-ID" dirty="0"/>
              <a:t> yang </a:t>
            </a:r>
            <a:r>
              <a:rPr lang="en-ID" dirty="0" err="1"/>
              <a:t>terkait</a:t>
            </a:r>
            <a:r>
              <a:rPr lang="en-ID" dirty="0"/>
              <a:t>. </a:t>
            </a:r>
          </a:p>
          <a:p>
            <a:pPr lvl="1" algn="just"/>
            <a:r>
              <a:rPr lang="en-ID" dirty="0" err="1"/>
              <a:t>Metode</a:t>
            </a:r>
            <a:r>
              <a:rPr lang="en-ID" dirty="0"/>
              <a:t> </a:t>
            </a:r>
            <a:r>
              <a:rPr lang="en-ID" dirty="0" err="1"/>
              <a:t>pengumpulan</a:t>
            </a:r>
            <a:r>
              <a:rPr lang="en-ID" dirty="0"/>
              <a:t> data </a:t>
            </a:r>
            <a:r>
              <a:rPr lang="en-ID" dirty="0" err="1"/>
              <a:t>yaitu</a:t>
            </a:r>
            <a:r>
              <a:rPr lang="en-ID" dirty="0"/>
              <a:t>: </a:t>
            </a:r>
            <a:r>
              <a:rPr lang="en-ID" dirty="0" err="1"/>
              <a:t>wawancara</a:t>
            </a:r>
            <a:r>
              <a:rPr lang="en-ID" dirty="0"/>
              <a:t>, </a:t>
            </a:r>
            <a:r>
              <a:rPr lang="en-ID" dirty="0" err="1"/>
              <a:t>quesioner</a:t>
            </a:r>
            <a:r>
              <a:rPr lang="en-ID" dirty="0"/>
              <a:t> </a:t>
            </a:r>
            <a:r>
              <a:rPr lang="en-ID" dirty="0" err="1"/>
              <a:t>ataupun</a:t>
            </a:r>
            <a:r>
              <a:rPr lang="en-ID" dirty="0"/>
              <a:t> </a:t>
            </a:r>
            <a:r>
              <a:rPr lang="en-ID" dirty="0" err="1"/>
              <a:t>melakukan</a:t>
            </a:r>
            <a:r>
              <a:rPr lang="en-ID" dirty="0"/>
              <a:t> survey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lokasi</a:t>
            </a:r>
            <a:r>
              <a:rPr lang="en-ID" dirty="0"/>
              <a:t> </a:t>
            </a:r>
            <a:r>
              <a:rPr lang="en-ID" dirty="0" err="1"/>
              <a:t>penelitian</a:t>
            </a:r>
            <a:r>
              <a:rPr lang="en-ID" dirty="0"/>
              <a:t>.</a:t>
            </a:r>
          </a:p>
          <a:p>
            <a:pPr marL="514350" indent="-514350" algn="just">
              <a:buFont typeface="+mj-lt"/>
              <a:buAutoNum type="arabicPeriod" startAt="3"/>
            </a:pPr>
            <a:r>
              <a:rPr lang="en-ID" b="1" dirty="0" err="1"/>
              <a:t>Pelaporan</a:t>
            </a:r>
            <a:r>
              <a:rPr lang="en-ID" b="1" dirty="0"/>
              <a:t> (</a:t>
            </a:r>
            <a:r>
              <a:rPr lang="en-ID" b="1" i="1" dirty="0"/>
              <a:t>Reporting</a:t>
            </a:r>
            <a:r>
              <a:rPr lang="en-ID" b="1" dirty="0"/>
              <a:t>)</a:t>
            </a:r>
          </a:p>
          <a:p>
            <a:pPr lvl="1" algn="just"/>
            <a:r>
              <a:rPr lang="en-ID" dirty="0" err="1"/>
              <a:t>Setelah</a:t>
            </a:r>
            <a:r>
              <a:rPr lang="en-ID" dirty="0"/>
              <a:t> proses </a:t>
            </a:r>
            <a:r>
              <a:rPr lang="en-ID" dirty="0" err="1"/>
              <a:t>pengumpulan</a:t>
            </a:r>
            <a:r>
              <a:rPr lang="en-ID" dirty="0"/>
              <a:t> data, </a:t>
            </a:r>
            <a:r>
              <a:rPr lang="en-ID" dirty="0" err="1"/>
              <a:t>maka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didapat</a:t>
            </a:r>
            <a:r>
              <a:rPr lang="en-ID" dirty="0"/>
              <a:t> data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diproses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dihitung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perhitungan</a:t>
            </a:r>
            <a:r>
              <a:rPr lang="en-ID" dirty="0"/>
              <a:t> </a:t>
            </a:r>
            <a:r>
              <a:rPr lang="en-ID" i="1" dirty="0"/>
              <a:t>maturity level</a:t>
            </a:r>
            <a:r>
              <a:rPr lang="en-ID" dirty="0"/>
              <a:t>. </a:t>
            </a:r>
          </a:p>
          <a:p>
            <a:pPr lvl="1" algn="just"/>
            <a:r>
              <a:rPr lang="en-ID" dirty="0" err="1"/>
              <a:t>Pada</a:t>
            </a:r>
            <a:r>
              <a:rPr lang="en-ID" dirty="0"/>
              <a:t> </a:t>
            </a:r>
            <a:r>
              <a:rPr lang="en-ID" dirty="0" err="1"/>
              <a:t>tahap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en-ID" dirty="0" err="1"/>
              <a:t>berupa</a:t>
            </a:r>
            <a:r>
              <a:rPr lang="en-ID" dirty="0"/>
              <a:t> </a:t>
            </a:r>
            <a:r>
              <a:rPr lang="en-ID" dirty="0" err="1"/>
              <a:t>hasil-hasil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audit. </a:t>
            </a:r>
          </a:p>
          <a:p>
            <a:pPr lvl="1" algn="just"/>
            <a:r>
              <a:rPr lang="en-ID" dirty="0" err="1"/>
              <a:t>Perhitungan</a:t>
            </a:r>
            <a:r>
              <a:rPr lang="en-ID" dirty="0"/>
              <a:t> maturity level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mengacu</a:t>
            </a:r>
            <a:r>
              <a:rPr lang="en-ID" dirty="0"/>
              <a:t> </a:t>
            </a:r>
            <a:r>
              <a:rPr lang="en-ID" dirty="0" err="1"/>
              <a:t>pada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wawancara</a:t>
            </a:r>
            <a:r>
              <a:rPr lang="en-ID" dirty="0"/>
              <a:t>, survey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rekapitulasi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penyebaran</a:t>
            </a:r>
            <a:r>
              <a:rPr lang="en-ID" dirty="0"/>
              <a:t> </a:t>
            </a:r>
            <a:r>
              <a:rPr lang="en-ID" dirty="0" err="1"/>
              <a:t>quesioner</a:t>
            </a:r>
            <a:r>
              <a:rPr lang="en-ID" dirty="0"/>
              <a:t>. </a:t>
            </a:r>
          </a:p>
          <a:p>
            <a:pPr lvl="1" algn="just"/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maturity level yang </a:t>
            </a:r>
            <a:r>
              <a:rPr lang="en-ID" dirty="0" err="1"/>
              <a:t>mencerminkan</a:t>
            </a:r>
            <a:r>
              <a:rPr lang="en-ID" dirty="0"/>
              <a:t> </a:t>
            </a:r>
            <a:r>
              <a:rPr lang="en-ID" dirty="0" err="1"/>
              <a:t>kinerja</a:t>
            </a:r>
            <a:r>
              <a:rPr lang="en-ID" dirty="0"/>
              <a:t>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(</a:t>
            </a:r>
            <a:r>
              <a:rPr lang="en-ID" i="1" dirty="0"/>
              <a:t>current maturity level</a:t>
            </a:r>
            <a:r>
              <a:rPr lang="en-ID" dirty="0"/>
              <a:t>) </a:t>
            </a:r>
            <a:r>
              <a:rPr lang="en-ID" dirty="0" err="1"/>
              <a:t>dan</a:t>
            </a:r>
            <a:r>
              <a:rPr lang="en-ID" dirty="0"/>
              <a:t> </a:t>
            </a:r>
            <a:r>
              <a:rPr lang="en-ID" dirty="0" err="1"/>
              <a:t>kinerja</a:t>
            </a:r>
            <a:r>
              <a:rPr lang="en-ID" dirty="0"/>
              <a:t> standard </a:t>
            </a:r>
            <a:r>
              <a:rPr lang="en-ID" dirty="0" err="1"/>
              <a:t>atau</a:t>
            </a:r>
            <a:r>
              <a:rPr lang="en-ID" dirty="0"/>
              <a:t> ideal yang </a:t>
            </a:r>
            <a:r>
              <a:rPr lang="en-ID" dirty="0" err="1"/>
              <a:t>diharapkan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acuan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selanjutnya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analisis</a:t>
            </a:r>
            <a:r>
              <a:rPr lang="en-ID" dirty="0"/>
              <a:t> </a:t>
            </a:r>
            <a:r>
              <a:rPr lang="en-ID" dirty="0" err="1"/>
              <a:t>kesenjangan</a:t>
            </a:r>
            <a:r>
              <a:rPr lang="en-ID" dirty="0"/>
              <a:t> (</a:t>
            </a:r>
            <a:r>
              <a:rPr lang="en-ID" i="1" dirty="0"/>
              <a:t>gap</a:t>
            </a:r>
            <a:r>
              <a:rPr lang="en-ID" dirty="0"/>
              <a:t>).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19881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ID" b="1" dirty="0" err="1"/>
              <a:t>Tahapan</a:t>
            </a:r>
            <a:r>
              <a:rPr lang="en-ID" b="1" dirty="0"/>
              <a:t> Audit </a:t>
            </a:r>
            <a:r>
              <a:rPr lang="id-ID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ID" b="1" dirty="0" err="1"/>
              <a:t>Tindak</a:t>
            </a:r>
            <a:r>
              <a:rPr lang="en-ID" b="1" dirty="0"/>
              <a:t> </a:t>
            </a:r>
            <a:r>
              <a:rPr lang="en-ID" b="1" dirty="0" err="1"/>
              <a:t>Lanjut</a:t>
            </a:r>
            <a:r>
              <a:rPr lang="en-ID" b="1" dirty="0"/>
              <a:t> (</a:t>
            </a:r>
            <a:r>
              <a:rPr lang="en-ID" b="1" i="1" dirty="0"/>
              <a:t>Follow Up</a:t>
            </a:r>
            <a:r>
              <a:rPr lang="en-ID" b="1" dirty="0"/>
              <a:t>)</a:t>
            </a:r>
          </a:p>
          <a:p>
            <a:pPr lvl="1" algn="just"/>
            <a:r>
              <a:rPr lang="en-ID" dirty="0" err="1"/>
              <a:t>Tahap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yang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laporan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audit </a:t>
            </a:r>
            <a:r>
              <a:rPr lang="en-ID" dirty="0" err="1"/>
              <a:t>berupa</a:t>
            </a:r>
            <a:r>
              <a:rPr lang="en-ID" dirty="0"/>
              <a:t> </a:t>
            </a:r>
            <a:r>
              <a:rPr lang="en-ID" dirty="0" err="1"/>
              <a:t>rekomendasi</a:t>
            </a:r>
            <a:r>
              <a:rPr lang="en-ID" dirty="0"/>
              <a:t> </a:t>
            </a:r>
            <a:r>
              <a:rPr lang="en-ID" dirty="0" err="1"/>
              <a:t>tindakan</a:t>
            </a:r>
            <a:r>
              <a:rPr lang="en-ID" dirty="0"/>
              <a:t> </a:t>
            </a:r>
            <a:r>
              <a:rPr lang="en-ID" dirty="0" err="1"/>
              <a:t>perbaikan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pihak</a:t>
            </a:r>
            <a:r>
              <a:rPr lang="en-ID" dirty="0"/>
              <a:t> </a:t>
            </a:r>
            <a:r>
              <a:rPr lang="en-ID" dirty="0" err="1"/>
              <a:t>managemen</a:t>
            </a:r>
            <a:r>
              <a:rPr lang="en-ID" dirty="0"/>
              <a:t> </a:t>
            </a:r>
            <a:r>
              <a:rPr lang="en-ID" dirty="0" err="1"/>
              <a:t>objek</a:t>
            </a:r>
            <a:r>
              <a:rPr lang="en-ID" dirty="0"/>
              <a:t> yang </a:t>
            </a:r>
            <a:r>
              <a:rPr lang="en-ID" dirty="0" err="1"/>
              <a:t>diteliti</a:t>
            </a:r>
            <a:endParaRPr lang="en-ID" dirty="0"/>
          </a:p>
          <a:p>
            <a:pPr lvl="1" algn="just"/>
            <a:r>
              <a:rPr lang="en-ID" dirty="0" err="1"/>
              <a:t>Wewenang</a:t>
            </a:r>
            <a:r>
              <a:rPr lang="en-ID" dirty="0"/>
              <a:t> </a:t>
            </a:r>
            <a:r>
              <a:rPr lang="en-ID" dirty="0" err="1"/>
              <a:t>perbaikan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</a:t>
            </a:r>
            <a:r>
              <a:rPr lang="en-ID" dirty="0" err="1"/>
              <a:t>managemen</a:t>
            </a:r>
            <a:r>
              <a:rPr lang="en-ID" dirty="0"/>
              <a:t> </a:t>
            </a:r>
            <a:r>
              <a:rPr lang="en-ID" dirty="0" err="1"/>
              <a:t>objek</a:t>
            </a:r>
            <a:r>
              <a:rPr lang="en-ID" dirty="0"/>
              <a:t> yang </a:t>
            </a:r>
            <a:r>
              <a:rPr lang="en-ID" dirty="0" err="1"/>
              <a:t>diteliti</a:t>
            </a:r>
            <a:r>
              <a:rPr lang="en-ID" dirty="0"/>
              <a:t> </a:t>
            </a:r>
            <a:r>
              <a:rPr lang="en-ID" dirty="0" err="1"/>
              <a:t>apakah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diterapkan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acuhan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perbaikan</a:t>
            </a:r>
            <a:r>
              <a:rPr lang="en-ID" dirty="0"/>
              <a:t> </a:t>
            </a:r>
            <a:r>
              <a:rPr lang="en-ID" dirty="0" err="1"/>
              <a:t>dimasa</a:t>
            </a:r>
            <a:r>
              <a:rPr lang="en-ID" dirty="0"/>
              <a:t> yang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datang</a:t>
            </a:r>
            <a:r>
              <a:rPr lang="en-ID" dirty="0"/>
              <a:t>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58843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ID" b="1" dirty="0" err="1"/>
              <a:t>Siapa</a:t>
            </a:r>
            <a:r>
              <a:rPr lang="en-ID" b="1" dirty="0"/>
              <a:t> Yang </a:t>
            </a:r>
            <a:r>
              <a:rPr lang="en-ID" b="1" dirty="0" err="1"/>
              <a:t>Melakukan</a:t>
            </a:r>
            <a:r>
              <a:rPr lang="en-ID" b="1" dirty="0"/>
              <a:t> </a:t>
            </a:r>
            <a:r>
              <a:rPr lang="en-ID" b="1" dirty="0" smtClean="0"/>
              <a:t>Audit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>
              <a:buNone/>
              <a:defRPr/>
            </a:pP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Audit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/>
              <a:t>Internal Audit (first party audit)</a:t>
            </a:r>
          </a:p>
          <a:p>
            <a:pPr marL="708660" lvl="1" indent="-342900">
              <a:defRPr/>
            </a:pP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sendiri</a:t>
            </a:r>
            <a:endParaRPr lang="en-US" dirty="0"/>
          </a:p>
          <a:p>
            <a:pPr marL="708660" lvl="1" indent="-342900">
              <a:defRPr/>
            </a:pP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management review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internal </a:t>
            </a:r>
            <a:r>
              <a:rPr lang="en-US" dirty="0" err="1"/>
              <a:t>perusahaan</a:t>
            </a:r>
            <a:endParaRPr lang="en-US" dirty="0"/>
          </a:p>
          <a:p>
            <a:pPr marL="514350" indent="-514350">
              <a:buFont typeface="+mj-lt"/>
              <a:buAutoNum type="arabicPeriod" startAt="2"/>
              <a:defRPr/>
            </a:pPr>
            <a:r>
              <a:rPr lang="en-US" dirty="0" err="1"/>
              <a:t>Lembaga</a:t>
            </a:r>
            <a:r>
              <a:rPr lang="en-US" dirty="0"/>
              <a:t> </a:t>
            </a:r>
            <a:r>
              <a:rPr lang="en-US" dirty="0" err="1"/>
              <a:t>independen</a:t>
            </a:r>
            <a:r>
              <a:rPr lang="en-US" dirty="0"/>
              <a:t> di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organisasi</a:t>
            </a:r>
            <a:endParaRPr lang="en-US" dirty="0"/>
          </a:p>
          <a:p>
            <a:pPr marL="708660" lvl="1" indent="-342900">
              <a:defRPr/>
            </a:pPr>
            <a:r>
              <a:rPr lang="en-US" dirty="0"/>
              <a:t>Second party audit :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thd</a:t>
            </a:r>
            <a:r>
              <a:rPr lang="en-US" dirty="0"/>
              <a:t> </a:t>
            </a:r>
            <a:r>
              <a:rPr lang="en-US" dirty="0" err="1"/>
              <a:t>perusahaan</a:t>
            </a:r>
            <a:endParaRPr lang="en-US" dirty="0"/>
          </a:p>
          <a:p>
            <a:pPr marL="708660" lvl="1" indent="-342900">
              <a:defRPr/>
            </a:pPr>
            <a:r>
              <a:rPr lang="en-US" dirty="0"/>
              <a:t>Third party audit :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independen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. 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sertifikasi</a:t>
            </a:r>
            <a:r>
              <a:rPr lang="en-US" dirty="0"/>
              <a:t> (ISO 9001, BS7799 </a:t>
            </a:r>
            <a:r>
              <a:rPr lang="en-US" dirty="0" err="1"/>
              <a:t>dll</a:t>
            </a:r>
            <a:r>
              <a:rPr lang="en-US" dirty="0"/>
              <a:t>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13373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ID" b="1" dirty="0" err="1"/>
              <a:t>Siapa</a:t>
            </a:r>
            <a:r>
              <a:rPr lang="en-ID" b="1" dirty="0"/>
              <a:t> Yang Di </a:t>
            </a:r>
            <a:r>
              <a:rPr lang="en-ID" b="1" dirty="0" smtClean="0"/>
              <a:t>Audit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Management</a:t>
            </a:r>
          </a:p>
          <a:p>
            <a:r>
              <a:rPr lang="en-US" altLang="en-US" dirty="0"/>
              <a:t>IT Manager</a:t>
            </a:r>
          </a:p>
          <a:p>
            <a:r>
              <a:rPr lang="en-US" altLang="en-US" dirty="0"/>
              <a:t>IT Specialist (network, database, system analyst, programmer, </a:t>
            </a:r>
            <a:r>
              <a:rPr lang="en-US" altLang="en-US" dirty="0" err="1"/>
              <a:t>dll</a:t>
            </a:r>
            <a:r>
              <a:rPr lang="en-US" altLang="en-US" dirty="0"/>
              <a:t>.)</a:t>
            </a:r>
          </a:p>
          <a:p>
            <a:r>
              <a:rPr lang="en-US" altLang="en-US" dirty="0"/>
              <a:t>User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ID" dirty="0" err="1"/>
              <a:t>Contoh</a:t>
            </a:r>
            <a:r>
              <a:rPr lang="en-ID" dirty="0"/>
              <a:t> : Audit 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Informasi</a:t>
            </a:r>
            <a:r>
              <a:rPr lang="en-ID" dirty="0"/>
              <a:t> </a:t>
            </a:r>
            <a:r>
              <a:rPr lang="id-ID" dirty="0" smtClean="0"/>
              <a:t>Universitas</a:t>
            </a:r>
            <a:endParaRPr lang="en-ID" dirty="0"/>
          </a:p>
          <a:p>
            <a:pPr lvl="1"/>
            <a:r>
              <a:rPr lang="en-ID" dirty="0"/>
              <a:t>Management : </a:t>
            </a:r>
            <a:r>
              <a:rPr lang="en-ID" dirty="0" err="1"/>
              <a:t>Rektor</a:t>
            </a:r>
            <a:r>
              <a:rPr lang="en-ID" dirty="0"/>
              <a:t>, </a:t>
            </a:r>
            <a:r>
              <a:rPr lang="en-ID" dirty="0" err="1"/>
              <a:t>Warek</a:t>
            </a:r>
            <a:r>
              <a:rPr lang="en-ID" dirty="0"/>
              <a:t>, </a:t>
            </a:r>
            <a:r>
              <a:rPr lang="en-ID" dirty="0" err="1"/>
              <a:t>Dekan</a:t>
            </a:r>
            <a:r>
              <a:rPr lang="en-ID" dirty="0"/>
              <a:t>, </a:t>
            </a:r>
            <a:r>
              <a:rPr lang="id-ID" dirty="0" smtClean="0"/>
              <a:t>Kaprodi</a:t>
            </a:r>
            <a:endParaRPr lang="en-ID" dirty="0"/>
          </a:p>
          <a:p>
            <a:pPr lvl="1"/>
            <a:r>
              <a:rPr lang="en-ID" dirty="0"/>
              <a:t>IT Manager : </a:t>
            </a:r>
            <a:r>
              <a:rPr lang="id-ID" dirty="0" smtClean="0"/>
              <a:t>Ka BPTIK</a:t>
            </a:r>
            <a:r>
              <a:rPr lang="en-ID" dirty="0" smtClean="0"/>
              <a:t>, </a:t>
            </a:r>
            <a:r>
              <a:rPr lang="id-ID" dirty="0" smtClean="0"/>
              <a:t>Kasubag SI/Jaringan</a:t>
            </a:r>
            <a:endParaRPr lang="en-ID" dirty="0"/>
          </a:p>
          <a:p>
            <a:pPr lvl="1"/>
            <a:r>
              <a:rPr lang="en-ID" dirty="0"/>
              <a:t>IT </a:t>
            </a:r>
            <a:r>
              <a:rPr lang="en-ID" dirty="0" err="1"/>
              <a:t>Spesialist</a:t>
            </a:r>
            <a:r>
              <a:rPr lang="en-ID" dirty="0"/>
              <a:t> : Programmer</a:t>
            </a:r>
          </a:p>
          <a:p>
            <a:pPr lvl="1"/>
            <a:r>
              <a:rPr lang="en-ID" dirty="0"/>
              <a:t>User : </a:t>
            </a:r>
            <a:r>
              <a:rPr lang="en-ID" dirty="0" err="1"/>
              <a:t>Dosen</a:t>
            </a:r>
            <a:r>
              <a:rPr lang="en-ID" dirty="0"/>
              <a:t>, </a:t>
            </a:r>
            <a:r>
              <a:rPr lang="en-ID" dirty="0" err="1"/>
              <a:t>Mahasiswa</a:t>
            </a:r>
            <a:r>
              <a:rPr lang="en-ID" dirty="0"/>
              <a:t>, </a:t>
            </a:r>
            <a:r>
              <a:rPr lang="en-ID" dirty="0" smtClean="0"/>
              <a:t>User </a:t>
            </a:r>
            <a:r>
              <a:rPr lang="en-ID" dirty="0"/>
              <a:t>di Unit</a:t>
            </a:r>
          </a:p>
        </p:txBody>
      </p:sp>
    </p:spTree>
    <p:extLst>
      <p:ext uri="{BB962C8B-B14F-4D97-AF65-F5344CB8AC3E}">
        <p14:creationId xmlns:p14="http://schemas.microsoft.com/office/powerpoint/2010/main" val="17011106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ID" b="1" dirty="0" err="1"/>
              <a:t>Tugas</a:t>
            </a:r>
            <a:r>
              <a:rPr lang="en-ID" b="1" dirty="0"/>
              <a:t> Auditor </a:t>
            </a:r>
            <a:r>
              <a:rPr lang="id-ID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en-US" b="1" dirty="0" err="1"/>
              <a:t>Tugas</a:t>
            </a:r>
            <a:r>
              <a:rPr lang="en-US" altLang="en-US" b="1" dirty="0"/>
              <a:t> Auditor</a:t>
            </a:r>
          </a:p>
          <a:p>
            <a:r>
              <a:rPr lang="en-US" altLang="en-US" dirty="0" err="1"/>
              <a:t>Memastikan</a:t>
            </a:r>
            <a:r>
              <a:rPr lang="en-US" altLang="en-US" dirty="0"/>
              <a:t> </a:t>
            </a:r>
            <a:r>
              <a:rPr lang="en-US" altLang="en-US" dirty="0" err="1"/>
              <a:t>sisi-sisi</a:t>
            </a:r>
            <a:r>
              <a:rPr lang="en-US" altLang="en-US" dirty="0"/>
              <a:t> </a:t>
            </a:r>
            <a:r>
              <a:rPr lang="en-US" altLang="en-US" dirty="0" err="1"/>
              <a:t>penerapan</a:t>
            </a:r>
            <a:r>
              <a:rPr lang="en-US" altLang="en-US" dirty="0"/>
              <a:t> IT </a:t>
            </a:r>
            <a:r>
              <a:rPr lang="en-US" altLang="en-US" dirty="0" err="1"/>
              <a:t>memiliki</a:t>
            </a:r>
            <a:r>
              <a:rPr lang="en-US" altLang="en-US" dirty="0"/>
              <a:t> </a:t>
            </a:r>
            <a:r>
              <a:rPr lang="en-US" altLang="en-US" dirty="0" err="1"/>
              <a:t>kontrol</a:t>
            </a:r>
            <a:r>
              <a:rPr lang="en-US" altLang="en-US" dirty="0"/>
              <a:t> yang </a:t>
            </a:r>
            <a:r>
              <a:rPr lang="en-US" altLang="en-US" dirty="0" err="1"/>
              <a:t>diperlukan</a:t>
            </a:r>
            <a:r>
              <a:rPr lang="en-US" altLang="en-US" dirty="0"/>
              <a:t> </a:t>
            </a:r>
          </a:p>
          <a:p>
            <a:r>
              <a:rPr lang="en-US" altLang="en-US" dirty="0" err="1"/>
              <a:t>Memastikan</a:t>
            </a:r>
            <a:r>
              <a:rPr lang="en-US" altLang="en-US" dirty="0"/>
              <a:t> </a:t>
            </a:r>
            <a:r>
              <a:rPr lang="en-US" altLang="en-US" dirty="0" err="1"/>
              <a:t>kontrol</a:t>
            </a:r>
            <a:r>
              <a:rPr lang="en-US" altLang="en-US" dirty="0"/>
              <a:t> </a:t>
            </a:r>
            <a:r>
              <a:rPr lang="en-US" altLang="en-US" dirty="0" err="1"/>
              <a:t>tersebut</a:t>
            </a:r>
            <a:r>
              <a:rPr lang="en-US" altLang="en-US" dirty="0"/>
              <a:t> </a:t>
            </a:r>
            <a:r>
              <a:rPr lang="en-US" altLang="en-US" dirty="0" err="1"/>
              <a:t>diterapkan</a:t>
            </a:r>
            <a:r>
              <a:rPr lang="en-US" altLang="en-US" dirty="0"/>
              <a:t> </a:t>
            </a:r>
            <a:r>
              <a:rPr lang="en-US" altLang="en-US" dirty="0" err="1"/>
              <a:t>dengan</a:t>
            </a:r>
            <a:r>
              <a:rPr lang="en-US" altLang="en-US" dirty="0"/>
              <a:t> </a:t>
            </a:r>
            <a:r>
              <a:rPr lang="en-US" altLang="en-US" dirty="0" err="1"/>
              <a:t>baik</a:t>
            </a:r>
            <a:r>
              <a:rPr lang="en-US" altLang="en-US" dirty="0"/>
              <a:t> </a:t>
            </a:r>
            <a:r>
              <a:rPr lang="en-US" altLang="en-US" dirty="0" err="1"/>
              <a:t>sesuai</a:t>
            </a:r>
            <a:r>
              <a:rPr lang="en-US" altLang="en-US" dirty="0"/>
              <a:t> yang </a:t>
            </a:r>
            <a:r>
              <a:rPr lang="en-US" altLang="en-US" dirty="0" err="1"/>
              <a:t>diharapkan</a:t>
            </a:r>
            <a:endParaRPr lang="en-US" altLang="en-US" dirty="0"/>
          </a:p>
          <a:p>
            <a:pPr marL="0" indent="0">
              <a:buNone/>
            </a:pPr>
            <a:r>
              <a:rPr lang="en-US" altLang="en-US" b="1" dirty="0"/>
              <a:t>Yang </a:t>
            </a:r>
            <a:r>
              <a:rPr lang="en-US" altLang="en-US" b="1" dirty="0" err="1"/>
              <a:t>dilakukan</a:t>
            </a:r>
            <a:endParaRPr lang="en-US" altLang="en-US" b="1" dirty="0"/>
          </a:p>
          <a:p>
            <a:r>
              <a:rPr lang="en-US" altLang="en-US" dirty="0" err="1"/>
              <a:t>Persiapan</a:t>
            </a:r>
            <a:endParaRPr lang="en-US" altLang="en-US" dirty="0"/>
          </a:p>
          <a:p>
            <a:r>
              <a:rPr lang="en-US" altLang="en-US" dirty="0"/>
              <a:t>Review </a:t>
            </a:r>
            <a:r>
              <a:rPr lang="en-US" altLang="en-US" dirty="0" err="1"/>
              <a:t>Dokumen</a:t>
            </a:r>
            <a:endParaRPr lang="en-US" altLang="en-US" dirty="0"/>
          </a:p>
          <a:p>
            <a:r>
              <a:rPr lang="en-US" altLang="en-US" dirty="0" err="1"/>
              <a:t>Persiapan</a:t>
            </a:r>
            <a:r>
              <a:rPr lang="en-US" altLang="en-US" dirty="0"/>
              <a:t> </a:t>
            </a:r>
            <a:r>
              <a:rPr lang="en-US" altLang="en-US" dirty="0" err="1"/>
              <a:t>kegiatan</a:t>
            </a:r>
            <a:r>
              <a:rPr lang="en-US" altLang="en-US" dirty="0"/>
              <a:t> on-site audit</a:t>
            </a:r>
          </a:p>
          <a:p>
            <a:r>
              <a:rPr lang="en-US" altLang="en-US" dirty="0" err="1"/>
              <a:t>Melakukan</a:t>
            </a:r>
            <a:r>
              <a:rPr lang="en-US" altLang="en-US" dirty="0"/>
              <a:t> </a:t>
            </a:r>
            <a:r>
              <a:rPr lang="en-US" altLang="en-US" dirty="0" err="1"/>
              <a:t>kegiatan</a:t>
            </a:r>
            <a:r>
              <a:rPr lang="en-US" altLang="en-US" dirty="0"/>
              <a:t> on-site audit</a:t>
            </a:r>
          </a:p>
          <a:p>
            <a:r>
              <a:rPr lang="en-US" altLang="en-US" dirty="0" err="1"/>
              <a:t>Persiapan</a:t>
            </a:r>
            <a:r>
              <a:rPr lang="en-US" altLang="en-US" dirty="0"/>
              <a:t>, </a:t>
            </a:r>
            <a:r>
              <a:rPr lang="en-US" altLang="en-US" dirty="0" err="1"/>
              <a:t>persetujuan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distribusi</a:t>
            </a:r>
            <a:r>
              <a:rPr lang="en-US" altLang="en-US" dirty="0"/>
              <a:t> </a:t>
            </a:r>
            <a:r>
              <a:rPr lang="en-US" altLang="en-US" dirty="0" err="1"/>
              <a:t>laporan</a:t>
            </a:r>
            <a:r>
              <a:rPr lang="en-US" altLang="en-US" dirty="0"/>
              <a:t> audit</a:t>
            </a:r>
          </a:p>
          <a:p>
            <a:r>
              <a:rPr lang="en-US" altLang="en-US" dirty="0"/>
              <a:t>Follow up audit</a:t>
            </a:r>
          </a:p>
          <a:p>
            <a:pPr marL="0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959735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1066800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en-US" b="1" dirty="0"/>
              <a:t>Output </a:t>
            </a:r>
            <a:r>
              <a:rPr lang="en-US" altLang="en-US" b="1" dirty="0" err="1"/>
              <a:t>kegiatan</a:t>
            </a:r>
            <a:r>
              <a:rPr lang="en-US" altLang="en-US" b="1" dirty="0"/>
              <a:t> Audit </a:t>
            </a:r>
            <a:r>
              <a:rPr lang="en-US" altLang="en-US" b="1" dirty="0" err="1"/>
              <a:t>oleh</a:t>
            </a:r>
            <a:r>
              <a:rPr lang="en-US" altLang="en-US" b="1" dirty="0"/>
              <a:t> Auditor </a:t>
            </a:r>
            <a:r>
              <a:rPr lang="en-US" altLang="en-US" b="1" dirty="0" smtClean="0"/>
              <a:t>T</a:t>
            </a:r>
            <a:r>
              <a:rPr lang="id-ID" altLang="en-US" b="1" dirty="0" smtClean="0"/>
              <a:t>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93675" indent="-193675">
              <a:buNone/>
              <a:defRPr/>
            </a:pP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laporan</a:t>
            </a:r>
            <a:r>
              <a:rPr lang="en-US" dirty="0"/>
              <a:t> yang </a:t>
            </a:r>
            <a:r>
              <a:rPr lang="en-US" dirty="0" err="1"/>
              <a:t>berisi</a:t>
            </a:r>
            <a:r>
              <a:rPr lang="en-US" dirty="0"/>
              <a:t>:</a:t>
            </a:r>
          </a:p>
          <a:p>
            <a:pPr marL="193675" indent="-193675">
              <a:defRPr/>
            </a:pPr>
            <a:r>
              <a:rPr lang="en-US" dirty="0" err="1"/>
              <a:t>Ruang</a:t>
            </a:r>
            <a:r>
              <a:rPr lang="en-US" dirty="0"/>
              <a:t> </a:t>
            </a:r>
            <a:r>
              <a:rPr lang="en-US" dirty="0" err="1"/>
              <a:t>Lingkup</a:t>
            </a:r>
            <a:r>
              <a:rPr lang="en-US" dirty="0"/>
              <a:t> audit</a:t>
            </a:r>
          </a:p>
          <a:p>
            <a:pPr marL="193675" indent="-193675">
              <a:defRPr/>
            </a:pPr>
            <a:r>
              <a:rPr lang="en-US" dirty="0" err="1"/>
              <a:t>Metodologi</a:t>
            </a:r>
            <a:endParaRPr lang="en-US" dirty="0"/>
          </a:p>
          <a:p>
            <a:pPr marL="193675" indent="-193675">
              <a:defRPr/>
            </a:pPr>
            <a:r>
              <a:rPr lang="en-US" dirty="0" err="1"/>
              <a:t>Temuan-temuan</a:t>
            </a:r>
            <a:endParaRPr lang="en-US" dirty="0"/>
          </a:p>
          <a:p>
            <a:pPr marL="193675" indent="-193675">
              <a:defRPr/>
            </a:pPr>
            <a:r>
              <a:rPr lang="en-US" dirty="0" err="1"/>
              <a:t>Ketidaksesuaian</a:t>
            </a:r>
            <a:r>
              <a:rPr lang="en-US" dirty="0"/>
              <a:t> (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ketidaksesuaian</a:t>
            </a:r>
            <a:r>
              <a:rPr lang="en-US" dirty="0"/>
              <a:t>, bukti2 </a:t>
            </a:r>
            <a:r>
              <a:rPr lang="en-US" dirty="0" err="1"/>
              <a:t>pendukung</a:t>
            </a:r>
            <a:r>
              <a:rPr lang="en-US" dirty="0"/>
              <a:t>,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tdk</a:t>
            </a:r>
            <a:r>
              <a:rPr lang="en-US" dirty="0"/>
              <a:t> </a:t>
            </a:r>
            <a:r>
              <a:rPr lang="en-US" dirty="0" err="1"/>
              <a:t>dipenuhi</a:t>
            </a:r>
            <a:r>
              <a:rPr lang="en-US" dirty="0"/>
              <a:t>, </a:t>
            </a:r>
            <a:r>
              <a:rPr lang="en-US" dirty="0" err="1"/>
              <a:t>lokasi</a:t>
            </a:r>
            <a:r>
              <a:rPr lang="en-US" dirty="0"/>
              <a:t>,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ketidaksesuaian</a:t>
            </a:r>
            <a:r>
              <a:rPr lang="en-US" dirty="0"/>
              <a:t>)</a:t>
            </a:r>
          </a:p>
          <a:p>
            <a:pPr marL="193675" indent="-193675">
              <a:defRPr/>
            </a:pPr>
            <a:r>
              <a:rPr lang="en-US" dirty="0" err="1"/>
              <a:t>Kesimpulan</a:t>
            </a:r>
            <a:r>
              <a:rPr lang="en-US" dirty="0"/>
              <a:t> (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kesesuaian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kriteria</a:t>
            </a:r>
            <a:r>
              <a:rPr lang="en-US" dirty="0"/>
              <a:t> audit, </a:t>
            </a:r>
            <a:r>
              <a:rPr lang="en-US" dirty="0" err="1"/>
              <a:t>efektifitas</a:t>
            </a:r>
            <a:r>
              <a:rPr lang="en-US" dirty="0"/>
              <a:t> </a:t>
            </a:r>
            <a:r>
              <a:rPr lang="en-US" dirty="0" err="1"/>
              <a:t>implementasi</a:t>
            </a:r>
            <a:r>
              <a:rPr lang="en-US" dirty="0"/>
              <a:t>, </a:t>
            </a:r>
            <a:r>
              <a:rPr lang="en-US" dirty="0" err="1"/>
              <a:t>pemeliharaan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, </a:t>
            </a:r>
            <a:r>
              <a:rPr lang="en-US" dirty="0" err="1"/>
              <a:t>rekomendasi</a:t>
            </a:r>
            <a:r>
              <a:rPr lang="en-US" dirty="0"/>
              <a:t>)</a:t>
            </a:r>
          </a:p>
          <a:p>
            <a:pPr marL="0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35037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altLang="en-US" b="1" dirty="0" err="1"/>
              <a:t>Kompetensi</a:t>
            </a:r>
            <a:r>
              <a:rPr lang="en-US" altLang="en-US" b="1" dirty="0"/>
              <a:t> Auditor </a:t>
            </a:r>
            <a:r>
              <a:rPr lang="id-ID" altLang="en-US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en-US" altLang="en-US" b="1" dirty="0"/>
              <a:t>Audit Skill </a:t>
            </a:r>
          </a:p>
          <a:p>
            <a:pPr marL="273050" indent="-273050" algn="just"/>
            <a:r>
              <a:rPr lang="en-US" altLang="en-US" dirty="0"/>
              <a:t>Sampling, </a:t>
            </a:r>
            <a:r>
              <a:rPr lang="en-US" altLang="en-US" dirty="0" err="1"/>
              <a:t>komunikasi</a:t>
            </a:r>
            <a:r>
              <a:rPr lang="en-US" altLang="en-US" dirty="0"/>
              <a:t>, </a:t>
            </a:r>
            <a:r>
              <a:rPr lang="en-US" altLang="en-US" dirty="0" err="1"/>
              <a:t>melakukan</a:t>
            </a:r>
            <a:r>
              <a:rPr lang="en-US" altLang="en-US" dirty="0"/>
              <a:t> interview, </a:t>
            </a:r>
            <a:r>
              <a:rPr lang="en-US" altLang="en-US" dirty="0" err="1"/>
              <a:t>mengajukan</a:t>
            </a:r>
            <a:r>
              <a:rPr lang="en-US" altLang="en-US" dirty="0"/>
              <a:t> </a:t>
            </a:r>
            <a:r>
              <a:rPr lang="en-US" altLang="en-US" dirty="0" err="1"/>
              <a:t>pertanyaan</a:t>
            </a:r>
            <a:r>
              <a:rPr lang="en-US" altLang="en-US" dirty="0"/>
              <a:t>, </a:t>
            </a:r>
            <a:r>
              <a:rPr lang="en-US" altLang="en-US" dirty="0" err="1"/>
              <a:t>mencatat</a:t>
            </a:r>
            <a:endParaRPr lang="en-US" altLang="en-US" dirty="0"/>
          </a:p>
          <a:p>
            <a:pPr marL="0" indent="0" algn="just">
              <a:buNone/>
            </a:pPr>
            <a:r>
              <a:rPr lang="en-US" altLang="en-US" b="1" dirty="0"/>
              <a:t>Generic knowledge</a:t>
            </a:r>
          </a:p>
          <a:p>
            <a:pPr algn="just"/>
            <a:r>
              <a:rPr lang="en-US" altLang="en-US" dirty="0" err="1"/>
              <a:t>Pengetahuan</a:t>
            </a:r>
            <a:r>
              <a:rPr lang="en-US" altLang="en-US" dirty="0"/>
              <a:t> </a:t>
            </a:r>
            <a:r>
              <a:rPr lang="en-US" altLang="en-US" dirty="0" err="1"/>
              <a:t>mengenai</a:t>
            </a:r>
            <a:r>
              <a:rPr lang="en-US" altLang="en-US" dirty="0"/>
              <a:t> prinsip2 audit, </a:t>
            </a:r>
            <a:r>
              <a:rPr lang="en-US" altLang="en-US" dirty="0" err="1"/>
              <a:t>prosedur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teknik</a:t>
            </a:r>
            <a:r>
              <a:rPr lang="en-US" altLang="en-US" dirty="0"/>
              <a:t>, </a:t>
            </a:r>
            <a:r>
              <a:rPr lang="en-US" altLang="en-US" dirty="0" err="1"/>
              <a:t>sistem</a:t>
            </a:r>
            <a:r>
              <a:rPr lang="en-US" altLang="en-US" dirty="0"/>
              <a:t> </a:t>
            </a:r>
            <a:r>
              <a:rPr lang="en-US" altLang="en-US" dirty="0" err="1"/>
              <a:t>manajemen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dokumen2 </a:t>
            </a:r>
            <a:r>
              <a:rPr lang="en-US" altLang="en-US" dirty="0" err="1"/>
              <a:t>referensi</a:t>
            </a:r>
            <a:r>
              <a:rPr lang="en-US" altLang="en-US" dirty="0"/>
              <a:t>, </a:t>
            </a:r>
            <a:r>
              <a:rPr lang="en-US" altLang="en-US" dirty="0" err="1"/>
              <a:t>organisasi</a:t>
            </a:r>
            <a:r>
              <a:rPr lang="en-US" altLang="en-US" dirty="0"/>
              <a:t>, peraturan2 yang </a:t>
            </a:r>
            <a:r>
              <a:rPr lang="en-US" altLang="en-US" dirty="0" err="1"/>
              <a:t>berlaku</a:t>
            </a:r>
            <a:endParaRPr lang="en-US" altLang="en-US" dirty="0"/>
          </a:p>
          <a:p>
            <a:pPr marL="0" indent="0" algn="just">
              <a:buNone/>
            </a:pPr>
            <a:r>
              <a:rPr lang="en-US" altLang="en-US" b="1" dirty="0"/>
              <a:t>Specific knowledge</a:t>
            </a:r>
          </a:p>
          <a:p>
            <a:pPr algn="just"/>
            <a:r>
              <a:rPr lang="en-US" altLang="en-US" dirty="0"/>
              <a:t>Background IT/IS, </a:t>
            </a:r>
            <a:r>
              <a:rPr lang="en-US" altLang="en-US" dirty="0" err="1"/>
              <a:t>bisnis</a:t>
            </a:r>
            <a:r>
              <a:rPr lang="en-US" altLang="en-US" dirty="0"/>
              <a:t>, specialist technical skill, </a:t>
            </a:r>
            <a:r>
              <a:rPr lang="en-US" altLang="en-US" dirty="0" err="1"/>
              <a:t>pengalaman</a:t>
            </a:r>
            <a:r>
              <a:rPr lang="en-US" altLang="en-US" dirty="0"/>
              <a:t> audit </a:t>
            </a:r>
            <a:r>
              <a:rPr lang="en-US" altLang="en-US" dirty="0" err="1"/>
              <a:t>sistem</a:t>
            </a:r>
            <a:r>
              <a:rPr lang="en-US" altLang="en-US" dirty="0"/>
              <a:t> </a:t>
            </a:r>
            <a:r>
              <a:rPr lang="en-US" altLang="en-US" dirty="0" err="1"/>
              <a:t>manajemen</a:t>
            </a:r>
            <a:r>
              <a:rPr lang="en-US" altLang="en-US" dirty="0"/>
              <a:t>, </a:t>
            </a:r>
            <a:r>
              <a:rPr lang="en-US" altLang="en-US" dirty="0" err="1"/>
              <a:t>perundangan</a:t>
            </a:r>
            <a:endParaRPr lang="en-US" altLang="en-US" dirty="0"/>
          </a:p>
          <a:p>
            <a:pPr marL="0" indent="0" algn="just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32285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altLang="en-US" b="1" dirty="0" err="1"/>
              <a:t>Prinsip</a:t>
            </a:r>
            <a:r>
              <a:rPr lang="en-US" altLang="en-US" b="1" dirty="0"/>
              <a:t> </a:t>
            </a:r>
            <a:r>
              <a:rPr lang="en-US" altLang="en-US" b="1" dirty="0" err="1"/>
              <a:t>Seorang</a:t>
            </a:r>
            <a:r>
              <a:rPr lang="en-US" altLang="en-US" b="1" dirty="0"/>
              <a:t> Auditor </a:t>
            </a:r>
            <a:r>
              <a:rPr lang="id-ID" altLang="en-US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b="1" dirty="0"/>
              <a:t>Ethical conduct</a:t>
            </a:r>
          </a:p>
          <a:p>
            <a:pPr lvl="1"/>
            <a:r>
              <a:rPr lang="en-US" altLang="en-US" dirty="0" err="1"/>
              <a:t>Berdasar</a:t>
            </a:r>
            <a:r>
              <a:rPr lang="en-US" altLang="en-US" dirty="0"/>
              <a:t> </a:t>
            </a:r>
            <a:r>
              <a:rPr lang="en-US" altLang="en-US" dirty="0" err="1"/>
              <a:t>pada</a:t>
            </a:r>
            <a:r>
              <a:rPr lang="en-US" altLang="en-US" dirty="0"/>
              <a:t> </a:t>
            </a:r>
            <a:r>
              <a:rPr lang="en-US" altLang="en-US" dirty="0" err="1"/>
              <a:t>profesionalisme</a:t>
            </a:r>
            <a:r>
              <a:rPr lang="en-US" altLang="en-US" dirty="0"/>
              <a:t>, </a:t>
            </a:r>
            <a:r>
              <a:rPr lang="en-US" altLang="en-US" dirty="0" err="1"/>
              <a:t>kejujuran</a:t>
            </a:r>
            <a:r>
              <a:rPr lang="en-US" altLang="en-US" dirty="0"/>
              <a:t>, </a:t>
            </a:r>
            <a:r>
              <a:rPr lang="en-US" altLang="en-US" dirty="0" err="1"/>
              <a:t>integritas</a:t>
            </a:r>
            <a:r>
              <a:rPr lang="en-US" altLang="en-US" dirty="0"/>
              <a:t>, </a:t>
            </a:r>
            <a:r>
              <a:rPr lang="en-US" altLang="en-US" dirty="0" err="1"/>
              <a:t>kerahasiaan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kebijaksanaan</a:t>
            </a:r>
            <a:endParaRPr lang="en-US" altLang="en-US" dirty="0"/>
          </a:p>
          <a:p>
            <a:r>
              <a:rPr lang="en-US" altLang="en-US" b="1" dirty="0"/>
              <a:t>Fair Presentation</a:t>
            </a:r>
          </a:p>
          <a:p>
            <a:pPr lvl="1"/>
            <a:r>
              <a:rPr lang="en-US" altLang="en-US" dirty="0" err="1"/>
              <a:t>Kewajiban</a:t>
            </a:r>
            <a:r>
              <a:rPr lang="en-US" altLang="en-US" dirty="0"/>
              <a:t> </a:t>
            </a:r>
            <a:r>
              <a:rPr lang="en-US" altLang="en-US" dirty="0" err="1"/>
              <a:t>melaporkan</a:t>
            </a:r>
            <a:r>
              <a:rPr lang="en-US" altLang="en-US" dirty="0"/>
              <a:t> </a:t>
            </a:r>
            <a:r>
              <a:rPr lang="en-US" altLang="en-US" dirty="0" err="1"/>
              <a:t>secara</a:t>
            </a:r>
            <a:r>
              <a:rPr lang="en-US" altLang="en-US" dirty="0"/>
              <a:t> </a:t>
            </a:r>
            <a:r>
              <a:rPr lang="en-US" altLang="en-US" dirty="0" err="1"/>
              <a:t>jujur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akurat</a:t>
            </a:r>
            <a:endParaRPr lang="en-US" altLang="en-US" dirty="0"/>
          </a:p>
          <a:p>
            <a:r>
              <a:rPr lang="en-US" altLang="en-US" b="1" dirty="0"/>
              <a:t>Due professional care</a:t>
            </a:r>
          </a:p>
          <a:p>
            <a:pPr lvl="1"/>
            <a:r>
              <a:rPr lang="en-US" altLang="en-US" dirty="0" err="1"/>
              <a:t>Implementasi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kesungguhan</a:t>
            </a:r>
            <a:r>
              <a:rPr lang="en-US" altLang="en-US" dirty="0"/>
              <a:t> </a:t>
            </a:r>
            <a:r>
              <a:rPr lang="en-US" altLang="en-US" dirty="0" err="1"/>
              <a:t>dan</a:t>
            </a:r>
            <a:r>
              <a:rPr lang="en-US" altLang="en-US" dirty="0"/>
              <a:t> </a:t>
            </a:r>
            <a:r>
              <a:rPr lang="en-US" altLang="en-US" dirty="0" err="1"/>
              <a:t>pertimbangan</a:t>
            </a:r>
            <a:r>
              <a:rPr lang="en-US" altLang="en-US" dirty="0"/>
              <a:t> yang </a:t>
            </a:r>
            <a:r>
              <a:rPr lang="en-US" altLang="en-US" dirty="0" err="1"/>
              <a:t>diberikan</a:t>
            </a:r>
            <a:endParaRPr lang="en-US" altLang="en-US" dirty="0"/>
          </a:p>
          <a:p>
            <a:r>
              <a:rPr lang="en-US" altLang="en-US" b="1" dirty="0"/>
              <a:t>Independence</a:t>
            </a:r>
          </a:p>
          <a:p>
            <a:r>
              <a:rPr lang="en-US" altLang="en-US" b="1" dirty="0"/>
              <a:t>Evidence-base approach</a:t>
            </a:r>
          </a:p>
          <a:p>
            <a:pPr marL="0" indent="0" algn="just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040855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altLang="en-US" b="1" dirty="0" err="1"/>
              <a:t>Peluang</a:t>
            </a:r>
            <a:r>
              <a:rPr lang="en-US" altLang="en-US" b="1" dirty="0"/>
              <a:t> </a:t>
            </a:r>
            <a:r>
              <a:rPr lang="en-US" altLang="en-US" b="1" dirty="0" err="1"/>
              <a:t>Profesi</a:t>
            </a:r>
            <a:r>
              <a:rPr lang="en-US" altLang="en-US" b="1" dirty="0"/>
              <a:t> Auditor </a:t>
            </a:r>
            <a:r>
              <a:rPr lang="id-ID" altLang="en-US" b="1" dirty="0" smtClean="0"/>
              <a:t>TI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Ketergantungan</a:t>
            </a:r>
            <a:r>
              <a:rPr lang="en-US" altLang="en-US" dirty="0"/>
              <a:t> </a:t>
            </a:r>
            <a:r>
              <a:rPr lang="en-US" altLang="en-US" dirty="0" err="1"/>
              <a:t>terhadap</a:t>
            </a:r>
            <a:r>
              <a:rPr lang="en-US" altLang="en-US" dirty="0"/>
              <a:t> </a:t>
            </a:r>
            <a:r>
              <a:rPr lang="en-US" altLang="en-US" dirty="0" err="1"/>
              <a:t>sistem</a:t>
            </a:r>
            <a:r>
              <a:rPr lang="en-US" altLang="en-US" dirty="0"/>
              <a:t> </a:t>
            </a:r>
            <a:r>
              <a:rPr lang="en-US" altLang="en-US" dirty="0" err="1"/>
              <a:t>informasi</a:t>
            </a:r>
            <a:r>
              <a:rPr lang="en-US" altLang="en-US" dirty="0"/>
              <a:t> </a:t>
            </a:r>
            <a:r>
              <a:rPr lang="en-US" altLang="en-US" dirty="0" err="1"/>
              <a:t>semakin</a:t>
            </a:r>
            <a:r>
              <a:rPr lang="en-US" altLang="en-US" dirty="0"/>
              <a:t> </a:t>
            </a:r>
            <a:r>
              <a:rPr lang="en-US" altLang="en-US" dirty="0" err="1"/>
              <a:t>besar</a:t>
            </a:r>
            <a:r>
              <a:rPr lang="en-US" altLang="en-US" dirty="0"/>
              <a:t> </a:t>
            </a:r>
            <a:r>
              <a:rPr lang="en-US" altLang="en-US" dirty="0" err="1"/>
              <a:t>sehingga</a:t>
            </a:r>
            <a:r>
              <a:rPr lang="en-US" altLang="en-US" dirty="0"/>
              <a:t> </a:t>
            </a:r>
            <a:r>
              <a:rPr lang="en-US" altLang="en-US" dirty="0" err="1"/>
              <a:t>muncul</a:t>
            </a:r>
            <a:r>
              <a:rPr lang="en-US" altLang="en-US" dirty="0"/>
              <a:t> </a:t>
            </a:r>
            <a:r>
              <a:rPr lang="en-US" altLang="en-US" dirty="0" err="1"/>
              <a:t>kebutuhan</a:t>
            </a:r>
            <a:r>
              <a:rPr lang="en-US" altLang="en-US" dirty="0"/>
              <a:t>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  <a:r>
              <a:rPr lang="en-US" altLang="en-US" dirty="0" err="1"/>
              <a:t>melakukan</a:t>
            </a:r>
            <a:r>
              <a:rPr lang="en-US" altLang="en-US" dirty="0"/>
              <a:t> audit SI</a:t>
            </a:r>
          </a:p>
          <a:p>
            <a:r>
              <a:rPr lang="en-US" altLang="en-US" dirty="0"/>
              <a:t>Auditor SI yang </a:t>
            </a:r>
            <a:r>
              <a:rPr lang="en-US" altLang="en-US" dirty="0" err="1"/>
              <a:t>sekarang</a:t>
            </a:r>
            <a:r>
              <a:rPr lang="en-US" altLang="en-US" dirty="0"/>
              <a:t> </a:t>
            </a:r>
            <a:r>
              <a:rPr lang="en-US" altLang="en-US" dirty="0" err="1"/>
              <a:t>banyak</a:t>
            </a:r>
            <a:r>
              <a:rPr lang="en-US" altLang="en-US" dirty="0"/>
              <a:t> yang </a:t>
            </a:r>
            <a:r>
              <a:rPr lang="en-US" altLang="en-US" dirty="0" err="1"/>
              <a:t>berasal</a:t>
            </a:r>
            <a:r>
              <a:rPr lang="en-US" altLang="en-US" dirty="0"/>
              <a:t> </a:t>
            </a:r>
            <a:r>
              <a:rPr lang="en-US" altLang="en-US" dirty="0" err="1"/>
              <a:t>bukan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</a:t>
            </a:r>
            <a:r>
              <a:rPr lang="en-US" altLang="en-US" dirty="0" err="1"/>
              <a:t>bidang</a:t>
            </a:r>
            <a:r>
              <a:rPr lang="en-US" altLang="en-US" dirty="0"/>
              <a:t> IT</a:t>
            </a:r>
          </a:p>
          <a:p>
            <a:r>
              <a:rPr lang="en-US" altLang="en-US" dirty="0" err="1"/>
              <a:t>Banyak</a:t>
            </a:r>
            <a:r>
              <a:rPr lang="en-US" altLang="en-US" dirty="0"/>
              <a:t> </a:t>
            </a:r>
            <a:r>
              <a:rPr lang="en-US" altLang="en-US" dirty="0" err="1"/>
              <a:t>permasalahan</a:t>
            </a:r>
            <a:r>
              <a:rPr lang="en-US" altLang="en-US" dirty="0"/>
              <a:t> (</a:t>
            </a:r>
            <a:r>
              <a:rPr lang="en-US" altLang="en-US" dirty="0" err="1"/>
              <a:t>bisnis</a:t>
            </a:r>
            <a:r>
              <a:rPr lang="en-US" altLang="en-US" dirty="0"/>
              <a:t>) </a:t>
            </a:r>
            <a:r>
              <a:rPr lang="en-US" altLang="en-US" dirty="0" err="1"/>
              <a:t>dalam</a:t>
            </a:r>
            <a:r>
              <a:rPr lang="en-US" altLang="en-US" dirty="0"/>
              <a:t> </a:t>
            </a:r>
            <a:r>
              <a:rPr lang="en-US" altLang="en-US" dirty="0" err="1"/>
              <a:t>pengelolaan</a:t>
            </a:r>
            <a:r>
              <a:rPr lang="en-US" altLang="en-US" dirty="0"/>
              <a:t> IT</a:t>
            </a:r>
          </a:p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08620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ID" b="1" dirty="0" err="1"/>
              <a:t>Referensi</a:t>
            </a:r>
            <a:endParaRPr lang="en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D" dirty="0"/>
              <a:t>[1]. </a:t>
            </a:r>
            <a:r>
              <a:rPr lang="en-ID" dirty="0">
                <a:hlinkClick r:id="rId2"/>
              </a:rPr>
              <a:t>https://www.academia.edu/4742018/Audit_Sistem_Informasi_Apa_itu_Audit_Sistem_Informasi_Teknologi_Informasi</a:t>
            </a:r>
            <a:endParaRPr lang="en-ID" dirty="0"/>
          </a:p>
          <a:p>
            <a:pPr marL="0" indent="0">
              <a:buNone/>
            </a:pPr>
            <a:r>
              <a:rPr lang="en-ID" dirty="0"/>
              <a:t>[2] </a:t>
            </a:r>
            <a:r>
              <a:rPr lang="en-ID" dirty="0">
                <a:hlinkClick r:id="rId3"/>
              </a:rPr>
              <a:t>http://www.pendidikanmu.com/2015/05/pengertian-audit-sistem-informasi.html</a:t>
            </a:r>
            <a:endParaRPr lang="en-ID" dirty="0"/>
          </a:p>
          <a:p>
            <a:pPr marL="0" indent="0">
              <a:buNone/>
            </a:pPr>
            <a:r>
              <a:rPr lang="en-ID" dirty="0"/>
              <a:t>[3] </a:t>
            </a:r>
            <a:r>
              <a:rPr lang="en-US" dirty="0"/>
              <a:t>ITGI. 2007. IT Assurance Guide: Using </a:t>
            </a:r>
            <a:r>
              <a:rPr lang="en-US" dirty="0" err="1"/>
              <a:t>Cobit</a:t>
            </a:r>
            <a:r>
              <a:rPr lang="en-US" dirty="0"/>
              <a:t>. IT Governance Institute 3701 Algonquin Road, Suite 1010 Rolling Meadows, IL 60008 USA</a:t>
            </a:r>
          </a:p>
          <a:p>
            <a:pPr marL="0" indent="0">
              <a:buNone/>
            </a:pPr>
            <a:r>
              <a:rPr lang="en-ID" dirty="0"/>
              <a:t>[4] </a:t>
            </a:r>
            <a:r>
              <a:rPr lang="en-ID" dirty="0" err="1"/>
              <a:t>Buku</a:t>
            </a:r>
            <a:r>
              <a:rPr lang="en-ID" dirty="0"/>
              <a:t> Fraud &amp; Auditing, 2014</a:t>
            </a:r>
          </a:p>
          <a:p>
            <a:pPr marL="0" indent="0">
              <a:buNone/>
            </a:pPr>
            <a:r>
              <a:rPr lang="en-ID" dirty="0"/>
              <a:t>[5] </a:t>
            </a:r>
            <a:r>
              <a:rPr lang="en-ID" dirty="0">
                <a:hlinkClick r:id="rId4"/>
              </a:rPr>
              <a:t>https://simponi.mdp.ac.id/materi201120121/SI308/051041/SI308</a:t>
            </a:r>
            <a:endParaRPr lang="en-ID" dirty="0"/>
          </a:p>
          <a:p>
            <a:pPr marL="0" indent="0">
              <a:buNone/>
            </a:pPr>
            <a:r>
              <a:rPr lang="en-US" altLang="en-US" dirty="0">
                <a:hlinkClick r:id="rId5"/>
              </a:rPr>
              <a:t>https://www.youtube.com/watch?v=wypvhcq4N-0</a:t>
            </a:r>
            <a:endParaRPr lang="en-US" altLang="en-US" dirty="0"/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endParaRPr lang="en-ID" dirty="0"/>
          </a:p>
          <a:p>
            <a:pPr marL="0" indent="0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56157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1026" name="Picture 2" descr="https://planglueck.files.wordpress.com/2013/10/dank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33" y="191912"/>
            <a:ext cx="8585200" cy="6367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30498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16</TotalTime>
  <Words>1262</Words>
  <Application>Microsoft Office PowerPoint</Application>
  <PresentationFormat>On-screen Show (4:3)</PresentationFormat>
  <Paragraphs>165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Urban</vt:lpstr>
      <vt:lpstr>PENDAHULUAN AUDIT TI</vt:lpstr>
      <vt:lpstr>Pengertian Audit IT</vt:lpstr>
      <vt:lpstr>Pengertian Audit IT</vt:lpstr>
      <vt:lpstr>Pentingnya Audit TI</vt:lpstr>
      <vt:lpstr>Penyalahgunaan komputer</vt:lpstr>
      <vt:lpstr>Tujuan Audit SI</vt:lpstr>
      <vt:lpstr>Tujuan Audit TI</vt:lpstr>
      <vt:lpstr>Aspek Audit TI</vt:lpstr>
      <vt:lpstr>Ruang Lingkup Audit TI</vt:lpstr>
      <vt:lpstr>Metodologi Audit TI</vt:lpstr>
      <vt:lpstr>Tahapan Audit TI</vt:lpstr>
      <vt:lpstr>Tahapan Audit TI</vt:lpstr>
      <vt:lpstr>Tahapan Audit TI</vt:lpstr>
      <vt:lpstr>Siapa Yang Melakukan Audit</vt:lpstr>
      <vt:lpstr>Siapa Yang Di Audit</vt:lpstr>
      <vt:lpstr>Tugas Auditor TI</vt:lpstr>
      <vt:lpstr>Output kegiatan Audit oleh Auditor TI</vt:lpstr>
      <vt:lpstr>Kompetensi Auditor TI</vt:lpstr>
      <vt:lpstr>Prinsip Seorang Auditor TI</vt:lpstr>
      <vt:lpstr>Peluang Profesi Auditor TI</vt:lpstr>
      <vt:lpstr>Referensi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PENDAHULUAN AUDIT TI</dc:title>
  <dc:creator>ismail - [2010]</dc:creator>
  <cp:lastModifiedBy>ismail - [2010]</cp:lastModifiedBy>
  <cp:revision>2</cp:revision>
  <dcterms:created xsi:type="dcterms:W3CDTF">2017-02-27T22:52:20Z</dcterms:created>
  <dcterms:modified xsi:type="dcterms:W3CDTF">2017-02-27T23:08:46Z</dcterms:modified>
</cp:coreProperties>
</file>