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62" r:id="rId6"/>
    <p:sldId id="264" r:id="rId7"/>
    <p:sldId id="266" r:id="rId8"/>
    <p:sldId id="267" r:id="rId9"/>
    <p:sldId id="265" r:id="rId10"/>
    <p:sldId id="263" r:id="rId11"/>
    <p:sldId id="272" r:id="rId12"/>
    <p:sldId id="273" r:id="rId13"/>
    <p:sldId id="275" r:id="rId14"/>
    <p:sldId id="276" r:id="rId15"/>
    <p:sldId id="277" r:id="rId16"/>
    <p:sldId id="260" r:id="rId17"/>
    <p:sldId id="269" r:id="rId18"/>
    <p:sldId id="270" r:id="rId19"/>
    <p:sldId id="271" r:id="rId20"/>
    <p:sldId id="268" r:id="rId2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50" y="-1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9F196D34-579C-4DDB-A4AF-04506B6172B1}" type="datetimeFigureOut">
              <a:rPr lang="id-ID" smtClean="0"/>
              <a:t>09/05/2019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887475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9F196D34-579C-4DDB-A4AF-04506B6172B1}" type="datetimeFigureOut">
              <a:rPr lang="id-ID" smtClean="0"/>
              <a:t>09/05/2019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2505261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196D34-579C-4DDB-A4AF-04506B6172B1}" type="datetimeFigureOut">
              <a:rPr lang="id-ID" smtClean="0"/>
              <a:t>09/05/2019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1673409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9F196D34-579C-4DDB-A4AF-04506B6172B1}" type="datetimeFigureOut">
              <a:rPr lang="id-ID" smtClean="0"/>
              <a:t>09/05/2019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2950795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9F196D34-579C-4DDB-A4AF-04506B6172B1}" type="datetimeFigureOut">
              <a:rPr lang="id-ID" smtClean="0"/>
              <a:t>09/05/2019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1319007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9F196D34-579C-4DDB-A4AF-04506B6172B1}" type="datetimeFigureOut">
              <a:rPr lang="id-ID" smtClean="0"/>
              <a:t>09/05/2019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3450892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196D34-579C-4DDB-A4AF-04506B6172B1}" type="datetimeFigureOut">
              <a:rPr lang="id-ID" smtClean="0"/>
              <a:t>09/05/2019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953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196D34-579C-4DDB-A4AF-04506B6172B1}" type="datetimeFigureOut">
              <a:rPr lang="id-ID" smtClean="0"/>
              <a:t>09/05/2019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652737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196D34-579C-4DDB-A4AF-04506B6172B1}" type="datetimeFigureOut">
              <a:rPr lang="id-ID" smtClean="0"/>
              <a:t>09/05/2019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3073085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9F196D34-579C-4DDB-A4AF-04506B6172B1}" type="datetimeFigureOut">
              <a:rPr lang="id-ID" smtClean="0"/>
              <a:t>09/05/2019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17228164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9F196D34-579C-4DDB-A4AF-04506B6172B1}" type="datetimeFigureOut">
              <a:rPr lang="id-ID" smtClean="0"/>
              <a:t>09/05/2019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675C452-9E81-40B7-A188-75F886DDD9D8}" type="slidenum">
              <a:rPr lang="id-ID" smtClean="0"/>
              <a:t>‹#›</a:t>
            </a:fld>
            <a:endParaRPr lang="id-ID"/>
          </a:p>
        </p:txBody>
      </p:sp>
    </p:spTree>
    <p:extLst>
      <p:ext uri="{BB962C8B-B14F-4D97-AF65-F5344CB8AC3E}">
        <p14:creationId xmlns:p14="http://schemas.microsoft.com/office/powerpoint/2010/main" val="2760396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196D34-579C-4DDB-A4AF-04506B6172B1}" type="datetimeFigureOut">
              <a:rPr lang="id-ID" smtClean="0"/>
              <a:t>09/05/2019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5C452-9E81-40B7-A188-75F886DDD9D8}" type="slidenum">
              <a:rPr lang="id-ID" smtClean="0"/>
              <a:t>‹#›</a:t>
            </a:fld>
            <a:endParaRPr lang="id-ID"/>
          </a:p>
        </p:txBody>
      </p:sp>
    </p:spTree>
    <p:extLst>
      <p:ext uri="{BB962C8B-B14F-4D97-AF65-F5344CB8AC3E}">
        <p14:creationId xmlns:p14="http://schemas.microsoft.com/office/powerpoint/2010/main" val="31081814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nbcindonesia.com/fintech/20190507100701-37-70902/deretan-startup-yang-disebut-sri-mulyani-next-unicorn-ri"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2132856"/>
          </a:xfrm>
          <a:solidFill>
            <a:srgbClr val="FFFF00"/>
          </a:solidFill>
        </p:spPr>
        <p:txBody>
          <a:bodyPr/>
          <a:lstStyle/>
          <a:p>
            <a:r>
              <a:rPr lang="id-ID" i="1" dirty="0" smtClean="0"/>
              <a:t>E-Business</a:t>
            </a:r>
            <a:endParaRPr lang="id-ID" i="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32856"/>
            <a:ext cx="9144000" cy="4725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84046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i="1" dirty="0" smtClean="0"/>
              <a:t>Apa itu start-up?</a:t>
            </a:r>
            <a:endParaRPr lang="id-ID" i="1" dirty="0"/>
          </a:p>
        </p:txBody>
      </p:sp>
      <p:sp>
        <p:nvSpPr>
          <p:cNvPr id="3" name="Content Placeholder 2"/>
          <p:cNvSpPr>
            <a:spLocks noGrp="1"/>
          </p:cNvSpPr>
          <p:nvPr>
            <p:ph idx="1"/>
          </p:nvPr>
        </p:nvSpPr>
        <p:spPr>
          <a:xfrm>
            <a:off x="457200" y="1484784"/>
            <a:ext cx="8229600" cy="4641379"/>
          </a:xfrm>
        </p:spPr>
        <p:txBody>
          <a:bodyPr/>
          <a:lstStyle/>
          <a:p>
            <a:pPr marL="0" indent="0">
              <a:buNone/>
            </a:pPr>
            <a:r>
              <a:rPr lang="id-ID" dirty="0" smtClean="0"/>
              <a:t>Banyak Pendapat :</a:t>
            </a:r>
          </a:p>
          <a:p>
            <a:pPr marL="0" indent="0">
              <a:buNone/>
            </a:pPr>
            <a:r>
              <a:rPr lang="id-ID" b="1" dirty="0" smtClean="0">
                <a:solidFill>
                  <a:srgbClr val="00B0F0"/>
                </a:solidFill>
              </a:rPr>
              <a:t>Google : Sebuah usaha kewirausahaan atau bisnis inovatif dalam bentuk perusahaan</a:t>
            </a:r>
          </a:p>
          <a:p>
            <a:pPr marL="0" indent="0">
              <a:buNone/>
            </a:pPr>
            <a:r>
              <a:rPr lang="id-ID" b="1" dirty="0" smtClean="0">
                <a:solidFill>
                  <a:srgbClr val="00B050"/>
                </a:solidFill>
              </a:rPr>
              <a:t>Wikipedia : Perusahaan yang belum lama beroperasi</a:t>
            </a:r>
          </a:p>
          <a:p>
            <a:pPr marL="0" indent="0">
              <a:buNone/>
            </a:pPr>
            <a:r>
              <a:rPr lang="id-ID" b="1" dirty="0" smtClean="0">
                <a:solidFill>
                  <a:schemeClr val="accent6"/>
                </a:solidFill>
              </a:rPr>
              <a:t>Eric Ries : </a:t>
            </a:r>
            <a:r>
              <a:rPr lang="id-ID" b="1" i="1" dirty="0" smtClean="0">
                <a:solidFill>
                  <a:schemeClr val="accent6"/>
                </a:solidFill>
              </a:rPr>
              <a:t>start-up is human institution designed to deliver a new product or service  under condition of extreme uncertainty</a:t>
            </a:r>
            <a:endParaRPr lang="id-ID" b="1" i="1" dirty="0">
              <a:solidFill>
                <a:schemeClr val="accent6"/>
              </a:solidFill>
            </a:endParaRPr>
          </a:p>
        </p:txBody>
      </p:sp>
    </p:spTree>
    <p:extLst>
      <p:ext uri="{BB962C8B-B14F-4D97-AF65-F5344CB8AC3E}">
        <p14:creationId xmlns:p14="http://schemas.microsoft.com/office/powerpoint/2010/main" val="31241737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i="1" dirty="0" smtClean="0"/>
              <a:t>Apa itu start-up?</a:t>
            </a:r>
            <a:endParaRPr lang="id-ID" i="1" dirty="0"/>
          </a:p>
        </p:txBody>
      </p:sp>
      <p:sp>
        <p:nvSpPr>
          <p:cNvPr id="3" name="Content Placeholder 2"/>
          <p:cNvSpPr>
            <a:spLocks noGrp="1"/>
          </p:cNvSpPr>
          <p:nvPr>
            <p:ph idx="1"/>
          </p:nvPr>
        </p:nvSpPr>
        <p:spPr>
          <a:xfrm>
            <a:off x="457200" y="1412776"/>
            <a:ext cx="8229600" cy="4713387"/>
          </a:xfrm>
        </p:spPr>
        <p:txBody>
          <a:bodyPr>
            <a:normAutofit fontScale="92500" lnSpcReduction="10000"/>
          </a:bodyPr>
          <a:lstStyle/>
          <a:p>
            <a:pPr marL="0" indent="0">
              <a:buNone/>
            </a:pPr>
            <a:r>
              <a:rPr lang="id-ID" dirty="0" smtClean="0"/>
              <a:t>Banyak Pendapat :</a:t>
            </a:r>
          </a:p>
          <a:p>
            <a:pPr marL="0" indent="0">
              <a:buNone/>
            </a:pPr>
            <a:r>
              <a:rPr lang="id-ID" dirty="0" smtClean="0">
                <a:solidFill>
                  <a:schemeClr val="accent3">
                    <a:lumMod val="60000"/>
                    <a:lumOff val="40000"/>
                  </a:schemeClr>
                </a:solidFill>
              </a:rPr>
              <a:t>Steve Blank : Organisasi bisnis yang sedang mencari model bisnis sehingga bisa diulang dan bisa diukur.</a:t>
            </a:r>
          </a:p>
          <a:p>
            <a:pPr marL="0" indent="0">
              <a:buNone/>
            </a:pPr>
            <a:r>
              <a:rPr lang="id-ID" dirty="0" smtClean="0">
                <a:solidFill>
                  <a:srgbClr val="FF0000"/>
                </a:solidFill>
              </a:rPr>
              <a:t>Paul Graham : Perusahaan yang dirancang untuk berkembang pesat dan mengejar atau mengikuti pertumbuhan.</a:t>
            </a:r>
          </a:p>
          <a:p>
            <a:pPr marL="0" indent="0" algn="ctr">
              <a:buNone/>
            </a:pPr>
            <a:r>
              <a:rPr lang="id-ID" i="1" dirty="0" smtClean="0"/>
              <a:t>Bisnis Model Baru dalam mendirikan usaha dengan ciri memaksimalkan fasilitas teknologi dengan didukung perencanaan matang, idealisme individu, dan juga tema usaha yang unik.</a:t>
            </a:r>
          </a:p>
        </p:txBody>
      </p:sp>
    </p:spTree>
    <p:extLst>
      <p:ext uri="{BB962C8B-B14F-4D97-AF65-F5344CB8AC3E}">
        <p14:creationId xmlns:p14="http://schemas.microsoft.com/office/powerpoint/2010/main" val="21174315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Karakter Bisnis </a:t>
            </a:r>
            <a:r>
              <a:rPr lang="id-ID" i="1" dirty="0" smtClean="0"/>
              <a:t>start-up</a:t>
            </a:r>
            <a:endParaRPr lang="id-ID" i="1" dirty="0"/>
          </a:p>
        </p:txBody>
      </p:sp>
      <p:sp>
        <p:nvSpPr>
          <p:cNvPr id="3" name="Content Placeholder 2"/>
          <p:cNvSpPr>
            <a:spLocks noGrp="1"/>
          </p:cNvSpPr>
          <p:nvPr>
            <p:ph idx="1"/>
          </p:nvPr>
        </p:nvSpPr>
        <p:spPr>
          <a:solidFill>
            <a:srgbClr val="FFFF00"/>
          </a:solidFill>
        </p:spPr>
        <p:txBody>
          <a:bodyPr/>
          <a:lstStyle/>
          <a:p>
            <a:pPr marL="0" indent="0">
              <a:buNone/>
            </a:pPr>
            <a:r>
              <a:rPr lang="id-ID" dirty="0" smtClean="0"/>
              <a:t>Tokopedia, Bukalapak awalnya </a:t>
            </a:r>
            <a:r>
              <a:rPr lang="id-ID" i="1" dirty="0" smtClean="0"/>
              <a:t>start-up e-commerce</a:t>
            </a:r>
            <a:r>
              <a:rPr lang="id-ID" dirty="0" smtClean="0"/>
              <a:t>  dengan platform sebagai situs </a:t>
            </a:r>
            <a:r>
              <a:rPr lang="id-ID" i="1" dirty="0" smtClean="0"/>
              <a:t>marketplace</a:t>
            </a:r>
            <a:r>
              <a:rPr lang="id-ID" dirty="0" smtClean="0"/>
              <a:t>.</a:t>
            </a:r>
          </a:p>
          <a:p>
            <a:pPr marL="0" indent="0">
              <a:buNone/>
            </a:pPr>
            <a:r>
              <a:rPr lang="id-ID" dirty="0" smtClean="0"/>
              <a:t>Xiaomi, Airbnb, Uber?</a:t>
            </a:r>
          </a:p>
          <a:p>
            <a:pPr marL="0" indent="0">
              <a:buNone/>
            </a:pPr>
            <a:r>
              <a:rPr lang="id-ID" dirty="0" smtClean="0"/>
              <a:t>Gojek? Traveloka?</a:t>
            </a:r>
          </a:p>
          <a:p>
            <a:pPr marL="0" indent="0">
              <a:buNone/>
            </a:pPr>
            <a:r>
              <a:rPr lang="id-ID" dirty="0" smtClean="0"/>
              <a:t>Lazada ?</a:t>
            </a:r>
          </a:p>
          <a:p>
            <a:pPr marL="0" indent="0">
              <a:buNone/>
            </a:pPr>
            <a:r>
              <a:rPr lang="id-ID" dirty="0" smtClean="0"/>
              <a:t>Elevania?</a:t>
            </a:r>
            <a:endParaRPr lang="id-ID" dirty="0"/>
          </a:p>
        </p:txBody>
      </p:sp>
    </p:spTree>
    <p:extLst>
      <p:ext uri="{BB962C8B-B14F-4D97-AF65-F5344CB8AC3E}">
        <p14:creationId xmlns:p14="http://schemas.microsoft.com/office/powerpoint/2010/main" val="26066680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Karakter Bisnis </a:t>
            </a:r>
            <a:r>
              <a:rPr lang="id-ID" i="1" dirty="0" smtClean="0"/>
              <a:t>start-up</a:t>
            </a:r>
            <a:endParaRPr lang="id-ID" i="1" dirty="0"/>
          </a:p>
        </p:txBody>
      </p:sp>
      <p:sp>
        <p:nvSpPr>
          <p:cNvPr id="3" name="Content Placeholder 2"/>
          <p:cNvSpPr>
            <a:spLocks noGrp="1"/>
          </p:cNvSpPr>
          <p:nvPr>
            <p:ph idx="1"/>
          </p:nvPr>
        </p:nvSpPr>
        <p:spPr/>
        <p:txBody>
          <a:bodyPr>
            <a:normAutofit fontScale="92500" lnSpcReduction="20000"/>
          </a:bodyPr>
          <a:lstStyle/>
          <a:p>
            <a:pPr marL="514350" indent="-514350">
              <a:buFont typeface="+mj-lt"/>
              <a:buAutoNum type="arabicPeriod"/>
            </a:pPr>
            <a:r>
              <a:rPr lang="id-ID" dirty="0" smtClean="0"/>
              <a:t>Usaha bisnis kurang dari 3 tahun</a:t>
            </a:r>
          </a:p>
          <a:p>
            <a:pPr marL="514350" indent="-514350">
              <a:buFont typeface="+mj-lt"/>
              <a:buAutoNum type="arabicPeriod"/>
            </a:pPr>
            <a:r>
              <a:rPr lang="id-ID" dirty="0" smtClean="0"/>
              <a:t>Inovasi dan keunikan ide</a:t>
            </a:r>
          </a:p>
          <a:p>
            <a:pPr marL="514350" indent="-514350">
              <a:buFont typeface="+mj-lt"/>
              <a:buAutoNum type="arabicPeriod"/>
            </a:pPr>
            <a:r>
              <a:rPr lang="id-ID" dirty="0" smtClean="0"/>
              <a:t>Minim SDM</a:t>
            </a:r>
          </a:p>
          <a:p>
            <a:pPr marL="514350" indent="-514350">
              <a:buFont typeface="+mj-lt"/>
              <a:buAutoNum type="arabicPeriod"/>
            </a:pPr>
            <a:r>
              <a:rPr lang="id-ID" dirty="0" smtClean="0"/>
              <a:t>Struktur Organisasi Multitasking</a:t>
            </a:r>
          </a:p>
          <a:p>
            <a:pPr marL="514350" indent="-514350">
              <a:buFont typeface="+mj-lt"/>
              <a:buAutoNum type="arabicPeriod"/>
            </a:pPr>
            <a:r>
              <a:rPr lang="id-ID" dirty="0" smtClean="0"/>
              <a:t>Semangat Idealisme</a:t>
            </a:r>
          </a:p>
          <a:p>
            <a:pPr marL="514350" indent="-514350">
              <a:buFont typeface="+mj-lt"/>
              <a:buAutoNum type="arabicPeriod"/>
            </a:pPr>
            <a:r>
              <a:rPr lang="id-ID" dirty="0" smtClean="0"/>
              <a:t>Kondisi Ketidakpastian</a:t>
            </a:r>
          </a:p>
          <a:p>
            <a:pPr marL="514350" indent="-514350">
              <a:buFont typeface="+mj-lt"/>
              <a:buAutoNum type="arabicPeriod"/>
            </a:pPr>
            <a:r>
              <a:rPr lang="id-ID" dirty="0" smtClean="0"/>
              <a:t>Didominasi Teknologi</a:t>
            </a:r>
          </a:p>
          <a:p>
            <a:pPr marL="514350" indent="-514350">
              <a:buFont typeface="+mj-lt"/>
              <a:buAutoNum type="arabicPeriod"/>
            </a:pPr>
            <a:r>
              <a:rPr lang="id-ID" dirty="0" smtClean="0"/>
              <a:t>Menggunakan Media Internet</a:t>
            </a:r>
          </a:p>
          <a:p>
            <a:pPr marL="514350" indent="-514350">
              <a:buFont typeface="+mj-lt"/>
              <a:buAutoNum type="arabicPeriod"/>
            </a:pPr>
            <a:r>
              <a:rPr lang="id-ID" dirty="0" smtClean="0"/>
              <a:t>Mudah Beradaptasi</a:t>
            </a:r>
            <a:endParaRPr lang="id-ID" dirty="0"/>
          </a:p>
        </p:txBody>
      </p:sp>
    </p:spTree>
    <p:extLst>
      <p:ext uri="{BB962C8B-B14F-4D97-AF65-F5344CB8AC3E}">
        <p14:creationId xmlns:p14="http://schemas.microsoft.com/office/powerpoint/2010/main" val="20291804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Kategori </a:t>
            </a:r>
            <a:r>
              <a:rPr lang="id-ID" i="1" dirty="0" smtClean="0"/>
              <a:t>start-up</a:t>
            </a:r>
            <a:endParaRPr lang="id-ID" i="1" dirty="0"/>
          </a:p>
        </p:txBody>
      </p:sp>
      <p:sp>
        <p:nvSpPr>
          <p:cNvPr id="3" name="Content Placeholder 2"/>
          <p:cNvSpPr>
            <a:spLocks noGrp="1"/>
          </p:cNvSpPr>
          <p:nvPr>
            <p:ph idx="1"/>
          </p:nvPr>
        </p:nvSpPr>
        <p:spPr>
          <a:solidFill>
            <a:srgbClr val="FFFF00"/>
          </a:solidFill>
        </p:spPr>
        <p:txBody>
          <a:bodyPr>
            <a:normAutofit/>
          </a:bodyPr>
          <a:lstStyle/>
          <a:p>
            <a:pPr marL="0" indent="0">
              <a:buNone/>
            </a:pPr>
            <a:r>
              <a:rPr lang="id-ID" dirty="0" smtClean="0"/>
              <a:t>Berdasarkan pencapaian nilai dari bisnis nya :</a:t>
            </a:r>
          </a:p>
          <a:p>
            <a:pPr marL="0" indent="0">
              <a:buNone/>
            </a:pPr>
            <a:endParaRPr lang="id-ID" dirty="0" smtClean="0"/>
          </a:p>
          <a:p>
            <a:pPr marL="0" indent="0">
              <a:buNone/>
            </a:pPr>
            <a:r>
              <a:rPr lang="id-ID" dirty="0" smtClean="0"/>
              <a:t>Unicorn &gt;&gt;&gt; </a:t>
            </a:r>
            <a:r>
              <a:rPr lang="id-ID" i="1" dirty="0" smtClean="0"/>
              <a:t>start-up</a:t>
            </a:r>
            <a:r>
              <a:rPr lang="id-ID" dirty="0" smtClean="0"/>
              <a:t> yang memiliki value lebih dari $1 miliar (13,1 Trilliun Rupiah)</a:t>
            </a:r>
          </a:p>
          <a:p>
            <a:pPr marL="514350" indent="-514350">
              <a:buAutoNum type="arabicPeriod"/>
            </a:pPr>
            <a:r>
              <a:rPr lang="id-ID" dirty="0" smtClean="0"/>
              <a:t>Uber : $51 miliar</a:t>
            </a:r>
          </a:p>
          <a:p>
            <a:pPr marL="514350" indent="-514350">
              <a:buAutoNum type="arabicPeriod"/>
            </a:pPr>
            <a:r>
              <a:rPr lang="id-ID" dirty="0" smtClean="0"/>
              <a:t>Xiaomi : $46 miliar</a:t>
            </a:r>
          </a:p>
          <a:p>
            <a:pPr marL="514350" indent="-514350">
              <a:buAutoNum type="arabicPeriod"/>
            </a:pPr>
            <a:r>
              <a:rPr lang="id-ID" dirty="0" smtClean="0"/>
              <a:t>Airbnb : $25,5 miliar</a:t>
            </a:r>
            <a:endParaRPr lang="id-ID" dirty="0"/>
          </a:p>
        </p:txBody>
      </p:sp>
    </p:spTree>
    <p:extLst>
      <p:ext uri="{BB962C8B-B14F-4D97-AF65-F5344CB8AC3E}">
        <p14:creationId xmlns:p14="http://schemas.microsoft.com/office/powerpoint/2010/main" val="16555167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33" y="0"/>
            <a:ext cx="9144000" cy="702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45219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939"/>
            <a:ext cx="9143999" cy="6664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52325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Kategori start-up</a:t>
            </a:r>
            <a:endParaRPr lang="id-ID" dirty="0"/>
          </a:p>
        </p:txBody>
      </p:sp>
      <p:sp>
        <p:nvSpPr>
          <p:cNvPr id="3" name="Content Placeholder 2"/>
          <p:cNvSpPr>
            <a:spLocks noGrp="1"/>
          </p:cNvSpPr>
          <p:nvPr>
            <p:ph idx="1"/>
          </p:nvPr>
        </p:nvSpPr>
        <p:spPr/>
        <p:txBody>
          <a:bodyPr>
            <a:normAutofit/>
          </a:bodyPr>
          <a:lstStyle/>
          <a:p>
            <a:pPr marL="0" indent="0">
              <a:buNone/>
            </a:pPr>
            <a:r>
              <a:rPr lang="id-ID" dirty="0" smtClean="0"/>
              <a:t>Berdasarkan pencapaian nilai dari bisnis nya :</a:t>
            </a:r>
          </a:p>
          <a:p>
            <a:pPr marL="0" indent="0">
              <a:buNone/>
            </a:pPr>
            <a:r>
              <a:rPr lang="id-ID" dirty="0" smtClean="0"/>
              <a:t>Di Indonesia ada tiga startup berstatus unicorn. Bukalapak dan Tokopedia (e-commerce) dan Traveloka. </a:t>
            </a:r>
          </a:p>
          <a:p>
            <a:pPr marL="0" indent="0">
              <a:buNone/>
            </a:pPr>
            <a:r>
              <a:rPr lang="id-ID" dirty="0" smtClean="0"/>
              <a:t>Adapun Gojek (ride-hailing) sudah menyandang status decacorn (valuasi di atas US$10 miliar) menurut CB Insights.</a:t>
            </a:r>
          </a:p>
        </p:txBody>
      </p:sp>
    </p:spTree>
    <p:extLst>
      <p:ext uri="{BB962C8B-B14F-4D97-AF65-F5344CB8AC3E}">
        <p14:creationId xmlns:p14="http://schemas.microsoft.com/office/powerpoint/2010/main" val="33619312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Pola Organisasi </a:t>
            </a:r>
            <a:r>
              <a:rPr lang="id-ID" i="1" dirty="0" smtClean="0"/>
              <a:t>start-up</a:t>
            </a:r>
            <a:endParaRPr lang="id-ID" i="1"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id-ID" dirty="0" smtClean="0"/>
              <a:t>Lingkaran</a:t>
            </a:r>
          </a:p>
          <a:p>
            <a:pPr marL="514350" indent="-514350">
              <a:buFont typeface="+mj-lt"/>
              <a:buAutoNum type="arabicPeriod"/>
            </a:pPr>
            <a:r>
              <a:rPr lang="id-ID" dirty="0" smtClean="0"/>
              <a:t>Setengah Lingkaran</a:t>
            </a:r>
          </a:p>
          <a:p>
            <a:pPr marL="514350" indent="-514350">
              <a:buFont typeface="+mj-lt"/>
              <a:buAutoNum type="arabicPeriod"/>
            </a:pPr>
            <a:r>
              <a:rPr lang="id-ID" dirty="0" smtClean="0"/>
              <a:t>Segi Tiga</a:t>
            </a:r>
          </a:p>
          <a:p>
            <a:pPr marL="514350" indent="-514350">
              <a:buFont typeface="+mj-lt"/>
              <a:buAutoNum type="arabicPeriod"/>
            </a:pPr>
            <a:r>
              <a:rPr lang="id-ID" dirty="0" smtClean="0"/>
              <a:t>Segi Empat</a:t>
            </a:r>
          </a:p>
          <a:p>
            <a:pPr marL="514350" indent="-514350">
              <a:buFont typeface="+mj-lt"/>
              <a:buAutoNum type="arabicPeriod"/>
            </a:pPr>
            <a:r>
              <a:rPr lang="id-ID" dirty="0" smtClean="0"/>
              <a:t>Hexagonal/ Segi enam</a:t>
            </a:r>
          </a:p>
        </p:txBody>
      </p:sp>
    </p:spTree>
    <p:extLst>
      <p:ext uri="{BB962C8B-B14F-4D97-AF65-F5344CB8AC3E}">
        <p14:creationId xmlns:p14="http://schemas.microsoft.com/office/powerpoint/2010/main" val="11008505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8840"/>
            <a:ext cx="4600575" cy="3714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1992252"/>
            <a:ext cx="4908575" cy="280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30284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a:bodyPr>
          <a:lstStyle/>
          <a:p>
            <a:pPr marL="0" indent="0">
              <a:buNone/>
            </a:pPr>
            <a:r>
              <a:rPr lang="id-ID" b="1" dirty="0"/>
              <a:t>1. Chief Executive Officer (CEO)</a:t>
            </a:r>
            <a:endParaRPr lang="id-ID" dirty="0"/>
          </a:p>
          <a:p>
            <a:r>
              <a:rPr lang="id-ID" dirty="0" smtClean="0"/>
              <a:t>CEO</a:t>
            </a:r>
            <a:r>
              <a:rPr lang="id-ID" dirty="0"/>
              <a:t>, sebagai penjaga visi dan pencipta budaya perusahaan. Seorang CEO harus bisa mengambarkan sebuah visi yang jelas dan menyusun strategi apa saja yang diperlukan untuk mencapainya</a:t>
            </a:r>
            <a:r>
              <a:rPr lang="id-ID" dirty="0" smtClean="0"/>
              <a:t>.</a:t>
            </a:r>
          </a:p>
          <a:p>
            <a:r>
              <a:rPr lang="id-ID" dirty="0" smtClean="0"/>
              <a:t>Peran </a:t>
            </a:r>
            <a:r>
              <a:rPr lang="id-ID" dirty="0"/>
              <a:t>CEO sebagai pemimpin, merupakan wajah dan suara perusahaan, bertanggung jawab penuh atas segala sesuatu yang ada dalam perusahaan dan menjaga semua orang selaras dan bergerak menuju visi yang sama.</a:t>
            </a:r>
          </a:p>
          <a:p>
            <a:endParaRPr lang="id-ID" dirty="0"/>
          </a:p>
        </p:txBody>
      </p:sp>
    </p:spTree>
    <p:extLst>
      <p:ext uri="{BB962C8B-B14F-4D97-AF65-F5344CB8AC3E}">
        <p14:creationId xmlns:p14="http://schemas.microsoft.com/office/powerpoint/2010/main" val="7144731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fontScale="92500" lnSpcReduction="10000"/>
          </a:bodyPr>
          <a:lstStyle/>
          <a:p>
            <a:pPr marL="0" indent="0">
              <a:buNone/>
            </a:pPr>
            <a:r>
              <a:rPr lang="id-ID" b="1" dirty="0"/>
              <a:t>2. Chief Financial Officer (CFO)</a:t>
            </a:r>
            <a:endParaRPr lang="id-ID" dirty="0"/>
          </a:p>
          <a:p>
            <a:r>
              <a:rPr lang="id-ID" dirty="0" smtClean="0"/>
              <a:t>CFO</a:t>
            </a:r>
            <a:r>
              <a:rPr lang="id-ID" dirty="0"/>
              <a:t>, sebagai penjaga keuangan perusahaan, secara garis besar CFO harus mengerti dan mengawasi darimana dan kemana saja uang perusahaan. CFO harus memastikan bahwa tidak ada satu rupiah pun yang terbuang.</a:t>
            </a:r>
          </a:p>
          <a:p>
            <a:pPr marL="0" indent="0">
              <a:buNone/>
            </a:pPr>
            <a:r>
              <a:rPr lang="id-ID" b="1" dirty="0"/>
              <a:t>3. Chief Technology Officer (CTO)</a:t>
            </a:r>
            <a:endParaRPr lang="id-ID" dirty="0"/>
          </a:p>
          <a:p>
            <a:r>
              <a:rPr lang="id-ID" dirty="0" smtClean="0"/>
              <a:t>CTO</a:t>
            </a:r>
            <a:r>
              <a:rPr lang="id-ID" dirty="0"/>
              <a:t>, sebagai pemegang peranan penting dalam sebuah perusahaan digital. Seorang CTO bekerja sama dengan CMO dan CSO untuk bisa memahami serta memenuhi kebutuhan dan harapan pelanggan, CTO harus tegas untuk urusan pengembangan produk dan jadwal rilis.</a:t>
            </a:r>
          </a:p>
          <a:p>
            <a:pPr marL="0" indent="0">
              <a:buNone/>
            </a:pPr>
            <a:endParaRPr lang="id-ID" dirty="0"/>
          </a:p>
        </p:txBody>
      </p:sp>
    </p:spTree>
    <p:extLst>
      <p:ext uri="{BB962C8B-B14F-4D97-AF65-F5344CB8AC3E}">
        <p14:creationId xmlns:p14="http://schemas.microsoft.com/office/powerpoint/2010/main" val="29238464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fontScale="85000" lnSpcReduction="20000"/>
          </a:bodyPr>
          <a:lstStyle/>
          <a:p>
            <a:pPr marL="0" indent="0">
              <a:buNone/>
            </a:pPr>
            <a:r>
              <a:rPr lang="id-ID" sz="3700" b="1" dirty="0"/>
              <a:t>4. Chief Operating Officer (COO)</a:t>
            </a:r>
            <a:endParaRPr lang="id-ID" sz="3700" dirty="0"/>
          </a:p>
          <a:p>
            <a:r>
              <a:rPr lang="id-ID" sz="3700" dirty="0" smtClean="0"/>
              <a:t>COO </a:t>
            </a:r>
            <a:r>
              <a:rPr lang="id-ID" sz="3700" dirty="0"/>
              <a:t>yang ditempati oleh seorang jenius dalam urusan mengatur organisasi dan logistik, COO bertanggung jawab untuk mengelola aset perusahaan, fasilitas, peralatan dan, SDM dan sistem pendukung tim. Kalau dibuat sebuah ibarat, 5 divisi lainnya adalah pelanggan COO</a:t>
            </a:r>
            <a:r>
              <a:rPr lang="id-ID" sz="3700" dirty="0" smtClean="0"/>
              <a:t>.</a:t>
            </a:r>
          </a:p>
          <a:p>
            <a:pPr marL="0" indent="0">
              <a:buNone/>
            </a:pPr>
            <a:r>
              <a:rPr lang="id-ID" sz="3700" b="1" dirty="0"/>
              <a:t>5. Chief Marketing Officer (CMO)</a:t>
            </a:r>
            <a:endParaRPr lang="id-ID" sz="3700" dirty="0"/>
          </a:p>
          <a:p>
            <a:r>
              <a:rPr lang="id-ID" sz="3700" dirty="0" smtClean="0"/>
              <a:t>CMO</a:t>
            </a:r>
            <a:r>
              <a:rPr lang="id-ID" sz="3700" dirty="0"/>
              <a:t>, bertugas sebagai channel dan suara pelanggan, seorang CMO dituntut untuk mengetahui dan memahami pelanggan, apa yang menjadi keinginan, kebutuhan, ketakutan, kebiasaan dan motivasi mereka. </a:t>
            </a:r>
            <a:endParaRPr lang="id-ID" dirty="0"/>
          </a:p>
          <a:p>
            <a:pPr marL="0" indent="0">
              <a:buNone/>
            </a:pPr>
            <a:endParaRPr lang="id-ID" dirty="0"/>
          </a:p>
        </p:txBody>
      </p:sp>
    </p:spTree>
    <p:extLst>
      <p:ext uri="{BB962C8B-B14F-4D97-AF65-F5344CB8AC3E}">
        <p14:creationId xmlns:p14="http://schemas.microsoft.com/office/powerpoint/2010/main" val="33795771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a:bodyPr>
          <a:lstStyle/>
          <a:p>
            <a:pPr marL="0" indent="0">
              <a:buNone/>
            </a:pPr>
            <a:r>
              <a:rPr lang="id-ID" b="1" dirty="0"/>
              <a:t>6. Chief Sales Officer (CSO)</a:t>
            </a:r>
            <a:endParaRPr lang="id-ID" dirty="0"/>
          </a:p>
          <a:p>
            <a:r>
              <a:rPr lang="id-ID" dirty="0" smtClean="0"/>
              <a:t>CSO</a:t>
            </a:r>
            <a:r>
              <a:rPr lang="id-ID" dirty="0"/>
              <a:t>, divisi Sales adalah mesin perusahaan, tanpa adanya penjualan dan pendapatan, maka tidak ada yang namanya perusahaan. </a:t>
            </a:r>
          </a:p>
        </p:txBody>
      </p:sp>
    </p:spTree>
    <p:extLst>
      <p:ext uri="{BB962C8B-B14F-4D97-AF65-F5344CB8AC3E}">
        <p14:creationId xmlns:p14="http://schemas.microsoft.com/office/powerpoint/2010/main" val="36907697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i="1" dirty="0" smtClean="0"/>
              <a:t>Tahapan Start-up</a:t>
            </a:r>
            <a:endParaRPr lang="id-ID" i="1" dirty="0"/>
          </a:p>
        </p:txBody>
      </p:sp>
      <p:sp>
        <p:nvSpPr>
          <p:cNvPr id="3" name="Content Placeholder 2"/>
          <p:cNvSpPr>
            <a:spLocks noGrp="1"/>
          </p:cNvSpPr>
          <p:nvPr>
            <p:ph idx="1"/>
          </p:nvPr>
        </p:nvSpPr>
        <p:spPr>
          <a:xfrm>
            <a:off x="457200" y="1412776"/>
            <a:ext cx="8229600" cy="4713387"/>
          </a:xfrm>
        </p:spPr>
        <p:txBody>
          <a:bodyPr>
            <a:normAutofit fontScale="92500" lnSpcReduction="20000"/>
          </a:bodyPr>
          <a:lstStyle/>
          <a:p>
            <a:pPr marL="0" indent="0">
              <a:buNone/>
            </a:pPr>
            <a:r>
              <a:rPr lang="id-ID" dirty="0" smtClean="0"/>
              <a:t>Untuk </a:t>
            </a:r>
            <a:r>
              <a:rPr lang="id-ID" dirty="0"/>
              <a:t>memulai sebuah start-up ada tahapan yang umum dilakukan.</a:t>
            </a:r>
          </a:p>
          <a:p>
            <a:pPr marL="514350" indent="-514350">
              <a:buFont typeface="+mj-lt"/>
              <a:buAutoNum type="arabicPeriod"/>
            </a:pPr>
            <a:r>
              <a:rPr lang="id-ID" dirty="0" smtClean="0"/>
              <a:t>Ideation</a:t>
            </a:r>
            <a:r>
              <a:rPr lang="id-ID" dirty="0"/>
              <a:t>: pencetusan ide;</a:t>
            </a:r>
          </a:p>
          <a:p>
            <a:pPr marL="514350" indent="-514350">
              <a:buFont typeface="+mj-lt"/>
              <a:buAutoNum type="arabicPeriod"/>
            </a:pPr>
            <a:r>
              <a:rPr lang="id-ID" dirty="0" smtClean="0"/>
              <a:t>Product </a:t>
            </a:r>
            <a:r>
              <a:rPr lang="id-ID" dirty="0"/>
              <a:t>Development: pengembangan produk atau </a:t>
            </a:r>
            <a:r>
              <a:rPr lang="id-ID" dirty="0" smtClean="0"/>
              <a:t>layanan;</a:t>
            </a:r>
          </a:p>
          <a:p>
            <a:pPr marL="514350" indent="-514350">
              <a:buFont typeface="+mj-lt"/>
              <a:buAutoNum type="arabicPeriod"/>
            </a:pPr>
            <a:r>
              <a:rPr lang="en-US" dirty="0" smtClean="0"/>
              <a:t>Getting </a:t>
            </a:r>
            <a:r>
              <a:rPr lang="en-US" dirty="0"/>
              <a:t>User and Marketing: </a:t>
            </a:r>
            <a:r>
              <a:rPr lang="en-US" dirty="0" err="1"/>
              <a:t>memasuki</a:t>
            </a:r>
            <a:r>
              <a:rPr lang="en-US" dirty="0"/>
              <a:t> </a:t>
            </a:r>
            <a:r>
              <a:rPr lang="en-US" dirty="0" err="1"/>
              <a:t>pasar</a:t>
            </a:r>
            <a:r>
              <a:rPr lang="en-US" dirty="0"/>
              <a:t>;</a:t>
            </a:r>
          </a:p>
          <a:p>
            <a:pPr marL="514350" indent="-514350">
              <a:buFont typeface="+mj-lt"/>
              <a:buAutoNum type="arabicPeriod"/>
            </a:pPr>
            <a:r>
              <a:rPr lang="en-US" dirty="0" smtClean="0"/>
              <a:t>Rapid </a:t>
            </a:r>
            <a:r>
              <a:rPr lang="en-US" dirty="0"/>
              <a:t>Growth: </a:t>
            </a:r>
            <a:r>
              <a:rPr lang="en-US" dirty="0" err="1"/>
              <a:t>berkembang</a:t>
            </a:r>
            <a:r>
              <a:rPr lang="en-US" dirty="0"/>
              <a:t> </a:t>
            </a:r>
            <a:r>
              <a:rPr lang="en-US" dirty="0" err="1"/>
              <a:t>dengan</a:t>
            </a:r>
            <a:r>
              <a:rPr lang="en-US" dirty="0"/>
              <a:t> </a:t>
            </a:r>
            <a:r>
              <a:rPr lang="en-US" dirty="0" err="1"/>
              <a:t>pesat</a:t>
            </a:r>
            <a:r>
              <a:rPr lang="en-US" dirty="0"/>
              <a:t>;</a:t>
            </a:r>
          </a:p>
          <a:p>
            <a:pPr marL="514350" indent="-514350">
              <a:buFont typeface="+mj-lt"/>
              <a:buAutoNum type="arabicPeriod"/>
            </a:pPr>
            <a:r>
              <a:rPr lang="id-ID" dirty="0" smtClean="0"/>
              <a:t>Maturity</a:t>
            </a:r>
            <a:r>
              <a:rPr lang="id-ID" dirty="0"/>
              <a:t>: matang;</a:t>
            </a:r>
          </a:p>
          <a:p>
            <a:pPr marL="514350" indent="-514350">
              <a:buFont typeface="+mj-lt"/>
              <a:buAutoNum type="arabicPeriod"/>
            </a:pPr>
            <a:r>
              <a:rPr lang="en-US" dirty="0" smtClean="0"/>
              <a:t>Steady </a:t>
            </a:r>
            <a:r>
              <a:rPr lang="en-US" dirty="0"/>
              <a:t>Growth or Decay: </a:t>
            </a:r>
            <a:r>
              <a:rPr lang="en-US" dirty="0" err="1"/>
              <a:t>tetap</a:t>
            </a:r>
            <a:r>
              <a:rPr lang="en-US" dirty="0"/>
              <a:t> </a:t>
            </a:r>
            <a:r>
              <a:rPr lang="en-US" dirty="0" err="1"/>
              <a:t>berkembang</a:t>
            </a:r>
            <a:r>
              <a:rPr lang="en-US" dirty="0"/>
              <a:t> </a:t>
            </a:r>
            <a:r>
              <a:rPr lang="en-US" dirty="0" err="1"/>
              <a:t>atau</a:t>
            </a:r>
            <a:r>
              <a:rPr lang="en-US" dirty="0"/>
              <a:t> </a:t>
            </a:r>
            <a:r>
              <a:rPr lang="en-US" dirty="0" err="1"/>
              <a:t>menurun</a:t>
            </a:r>
            <a:r>
              <a:rPr lang="en-US" dirty="0"/>
              <a:t>.</a:t>
            </a:r>
            <a:endParaRPr lang="id-ID" b="1" dirty="0" smtClean="0"/>
          </a:p>
        </p:txBody>
      </p:sp>
    </p:spTree>
    <p:extLst>
      <p:ext uri="{BB962C8B-B14F-4D97-AF65-F5344CB8AC3E}">
        <p14:creationId xmlns:p14="http://schemas.microsoft.com/office/powerpoint/2010/main" val="31906865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Start-up S Curve: tahapan</a:t>
            </a:r>
            <a:br>
              <a:rPr lang="id-ID" dirty="0"/>
            </a:br>
            <a:r>
              <a:rPr lang="id-ID" dirty="0"/>
              <a:t>dalam start-up</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41576"/>
            <a:ext cx="8568952" cy="4883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61786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53" y="1412776"/>
            <a:ext cx="9173760" cy="5445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1"/>
          <p:cNvSpPr>
            <a:spLocks noGrp="1"/>
          </p:cNvSpPr>
          <p:nvPr>
            <p:ph type="ctrTitle"/>
          </p:nvPr>
        </p:nvSpPr>
        <p:spPr>
          <a:xfrm>
            <a:off x="0" y="-16988"/>
            <a:ext cx="9173760" cy="1470025"/>
          </a:xfrm>
          <a:solidFill>
            <a:srgbClr val="FFFF00"/>
          </a:solidFill>
        </p:spPr>
        <p:txBody>
          <a:bodyPr/>
          <a:lstStyle/>
          <a:p>
            <a:r>
              <a:rPr lang="id-ID" i="1" dirty="0" smtClean="0"/>
              <a:t>Start-Up Bidang TI</a:t>
            </a:r>
            <a:endParaRPr lang="id-ID" i="1" dirty="0"/>
          </a:p>
        </p:txBody>
      </p:sp>
    </p:spTree>
    <p:extLst>
      <p:ext uri="{BB962C8B-B14F-4D97-AF65-F5344CB8AC3E}">
        <p14:creationId xmlns:p14="http://schemas.microsoft.com/office/powerpoint/2010/main" val="18052087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Tema Bisnis </a:t>
            </a:r>
            <a:r>
              <a:rPr lang="id-ID" i="1" dirty="0" smtClean="0"/>
              <a:t>start-up IT</a:t>
            </a:r>
            <a:endParaRPr lang="id-ID" i="1" dirty="0"/>
          </a:p>
        </p:txBody>
      </p:sp>
      <p:sp>
        <p:nvSpPr>
          <p:cNvPr id="3" name="Content Placeholder 2"/>
          <p:cNvSpPr>
            <a:spLocks noGrp="1"/>
          </p:cNvSpPr>
          <p:nvPr>
            <p:ph idx="1"/>
          </p:nvPr>
        </p:nvSpPr>
        <p:spPr/>
        <p:txBody>
          <a:bodyPr>
            <a:normAutofit lnSpcReduction="10000"/>
          </a:bodyPr>
          <a:lstStyle/>
          <a:p>
            <a:r>
              <a:rPr lang="id-ID" dirty="0" smtClean="0"/>
              <a:t>Bisnis Animasi (Film, Iklan, sarana edukasi, permainan interaktif)</a:t>
            </a:r>
          </a:p>
          <a:p>
            <a:r>
              <a:rPr lang="id-ID" dirty="0" smtClean="0"/>
              <a:t>Bisnis Game (Action, Adventure, RPG, Simulation, Strategy)</a:t>
            </a:r>
          </a:p>
          <a:p>
            <a:r>
              <a:rPr lang="id-ID" dirty="0" smtClean="0"/>
              <a:t>Bisnis Software / Perangkat Lunak (user membayar saat download atau In-App Purchase- fitur tertentu / versi premium</a:t>
            </a:r>
          </a:p>
          <a:p>
            <a:r>
              <a:rPr lang="id-ID" dirty="0" smtClean="0"/>
              <a:t>Bisnis Hardware (IoT)</a:t>
            </a:r>
          </a:p>
          <a:p>
            <a:r>
              <a:rPr lang="id-ID" dirty="0" smtClean="0"/>
              <a:t>Bisnis Konsultan Jasa IT</a:t>
            </a:r>
          </a:p>
          <a:p>
            <a:endParaRPr lang="id-ID" dirty="0" smtClean="0"/>
          </a:p>
          <a:p>
            <a:endParaRPr lang="id-ID" dirty="0"/>
          </a:p>
        </p:txBody>
      </p:sp>
    </p:spTree>
    <p:extLst>
      <p:ext uri="{BB962C8B-B14F-4D97-AF65-F5344CB8AC3E}">
        <p14:creationId xmlns:p14="http://schemas.microsoft.com/office/powerpoint/2010/main" val="41783999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Reference </a:t>
            </a:r>
            <a:endParaRPr lang="id-ID" dirty="0"/>
          </a:p>
        </p:txBody>
      </p:sp>
      <p:sp>
        <p:nvSpPr>
          <p:cNvPr id="3" name="Content Placeholder 2"/>
          <p:cNvSpPr>
            <a:spLocks noGrp="1"/>
          </p:cNvSpPr>
          <p:nvPr>
            <p:ph idx="1"/>
          </p:nvPr>
        </p:nvSpPr>
        <p:spPr/>
        <p:txBody>
          <a:bodyPr/>
          <a:lstStyle/>
          <a:p>
            <a:r>
              <a:rPr lang="id-ID" dirty="0" smtClean="0"/>
              <a:t>Information Technology Business Start-Up. Yudho Yudhanto. 2018</a:t>
            </a:r>
          </a:p>
          <a:p>
            <a:r>
              <a:rPr lang="id-ID" dirty="0"/>
              <a:t>Budi Rahardjo, “Starting-up”, PT Insan Infonesia, 2016</a:t>
            </a:r>
            <a:r>
              <a:rPr lang="id-ID" dirty="0" smtClean="0"/>
              <a:t>.</a:t>
            </a:r>
          </a:p>
          <a:p>
            <a:r>
              <a:rPr lang="id-ID" dirty="0" smtClean="0">
                <a:hlinkClick r:id="rId2"/>
              </a:rPr>
              <a:t>https://www.cnbcindonesia.com/fintech/20190507100701-37-70902/deretan-startup-yang-disebut-sri-mulyani-next-unicorn-ri</a:t>
            </a:r>
            <a:endParaRPr lang="id-ID" dirty="0" smtClean="0"/>
          </a:p>
        </p:txBody>
      </p:sp>
    </p:spTree>
    <p:extLst>
      <p:ext uri="{BB962C8B-B14F-4D97-AF65-F5344CB8AC3E}">
        <p14:creationId xmlns:p14="http://schemas.microsoft.com/office/powerpoint/2010/main" val="30958969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174</TotalTime>
  <Words>694</Words>
  <Application>Microsoft Office PowerPoint</Application>
  <PresentationFormat>On-screen Show (4:3)</PresentationFormat>
  <Paragraphs>77</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E-Business</vt:lpstr>
      <vt:lpstr>Apa itu start-up?</vt:lpstr>
      <vt:lpstr>Apa itu start-up?</vt:lpstr>
      <vt:lpstr>Karakter Bisnis start-up</vt:lpstr>
      <vt:lpstr>Karakter Bisnis start-up</vt:lpstr>
      <vt:lpstr>Kategori start-up</vt:lpstr>
      <vt:lpstr>PowerPoint Presentation</vt:lpstr>
      <vt:lpstr>PowerPoint Presentation</vt:lpstr>
      <vt:lpstr>Kategori start-up</vt:lpstr>
      <vt:lpstr>Pola Organisasi start-up</vt:lpstr>
      <vt:lpstr>PowerPoint Presentation</vt:lpstr>
      <vt:lpstr>PowerPoint Presentation</vt:lpstr>
      <vt:lpstr>PowerPoint Presentation</vt:lpstr>
      <vt:lpstr>PowerPoint Presentation</vt:lpstr>
      <vt:lpstr>PowerPoint Presentation</vt:lpstr>
      <vt:lpstr>Tahapan Start-up</vt:lpstr>
      <vt:lpstr>Start-up S Curve: tahapan dalam start-up</vt:lpstr>
      <vt:lpstr>Start-Up Bidang TI</vt:lpstr>
      <vt:lpstr>Tema Bisnis start-up IT</vt:lpstr>
      <vt:lpstr>Reference </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E-Business</dc:title>
  <dc:creator>Noora</dc:creator>
  <cp:lastModifiedBy>ismail - [2010]</cp:lastModifiedBy>
  <cp:revision>17</cp:revision>
  <dcterms:created xsi:type="dcterms:W3CDTF">2019-05-08T01:48:46Z</dcterms:created>
  <dcterms:modified xsi:type="dcterms:W3CDTF">2019-05-09T04:31:23Z</dcterms:modified>
</cp:coreProperties>
</file>