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12192000" cy="6858000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0" d="100"/>
          <a:sy n="60" d="100"/>
        </p:scale>
        <p:origin x="144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6D883-DF16-499B-A501-70C17219EE79}" type="datetimeFigureOut">
              <a:rPr lang="id-ID" smtClean="0"/>
              <a:t>13/05/2018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37EBD-3338-4023-9384-541130E9E66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810243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6D883-DF16-499B-A501-70C17219EE79}" type="datetimeFigureOut">
              <a:rPr lang="id-ID" smtClean="0"/>
              <a:t>13/05/2018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37EBD-3338-4023-9384-541130E9E66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829804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6D883-DF16-499B-A501-70C17219EE79}" type="datetimeFigureOut">
              <a:rPr lang="id-ID" smtClean="0"/>
              <a:t>13/05/2018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37EBD-3338-4023-9384-541130E9E66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47688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6D883-DF16-499B-A501-70C17219EE79}" type="datetimeFigureOut">
              <a:rPr lang="id-ID" smtClean="0"/>
              <a:t>13/05/2018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37EBD-3338-4023-9384-541130E9E66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39649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6D883-DF16-499B-A501-70C17219EE79}" type="datetimeFigureOut">
              <a:rPr lang="id-ID" smtClean="0"/>
              <a:t>13/05/2018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37EBD-3338-4023-9384-541130E9E66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846163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6D883-DF16-499B-A501-70C17219EE79}" type="datetimeFigureOut">
              <a:rPr lang="id-ID" smtClean="0"/>
              <a:t>13/05/2018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37EBD-3338-4023-9384-541130E9E66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81535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6D883-DF16-499B-A501-70C17219EE79}" type="datetimeFigureOut">
              <a:rPr lang="id-ID" smtClean="0"/>
              <a:t>13/05/2018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37EBD-3338-4023-9384-541130E9E66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567511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6D883-DF16-499B-A501-70C17219EE79}" type="datetimeFigureOut">
              <a:rPr lang="id-ID" smtClean="0"/>
              <a:t>13/05/2018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37EBD-3338-4023-9384-541130E9E66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399261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6D883-DF16-499B-A501-70C17219EE79}" type="datetimeFigureOut">
              <a:rPr lang="id-ID" smtClean="0"/>
              <a:t>13/05/2018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37EBD-3338-4023-9384-541130E9E66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86796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6D883-DF16-499B-A501-70C17219EE79}" type="datetimeFigureOut">
              <a:rPr lang="id-ID" smtClean="0"/>
              <a:t>13/05/2018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37EBD-3338-4023-9384-541130E9E66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613168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6D883-DF16-499B-A501-70C17219EE79}" type="datetimeFigureOut">
              <a:rPr lang="id-ID" smtClean="0"/>
              <a:t>13/05/2018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37EBD-3338-4023-9384-541130E9E66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14969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46D883-DF16-499B-A501-70C17219EE79}" type="datetimeFigureOut">
              <a:rPr lang="id-ID" smtClean="0"/>
              <a:t>13/05/2018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537EBD-3338-4023-9384-541130E9E66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8930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925505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3" name="object 3"/>
          <p:cNvSpPr/>
          <p:nvPr/>
        </p:nvSpPr>
        <p:spPr>
          <a:xfrm>
            <a:off x="10895102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2748421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6858000"/>
                </a:moveTo>
                <a:lnTo>
                  <a:pt x="0" y="0"/>
                </a:lnTo>
              </a:path>
            </a:pathLst>
          </a:custGeom>
          <a:ln w="5791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2948806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06680">
            <a:solidFill>
              <a:srgbClr val="FFD8CD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6" name="object 6"/>
          <p:cNvSpPr/>
          <p:nvPr/>
        </p:nvSpPr>
        <p:spPr>
          <a:xfrm>
            <a:off x="3507118" y="317852"/>
            <a:ext cx="41459" cy="6217690"/>
          </a:xfrm>
          <a:custGeom>
            <a:avLst/>
            <a:gdLst/>
            <a:ahLst/>
            <a:cxnLst/>
            <a:rect l="l" t="t" r="r" b="b"/>
            <a:pathLst>
              <a:path w="45719" h="6856730">
                <a:moveTo>
                  <a:pt x="0" y="6856476"/>
                </a:moveTo>
                <a:lnTo>
                  <a:pt x="45719" y="6856476"/>
                </a:lnTo>
                <a:lnTo>
                  <a:pt x="45719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7" name="object 7"/>
          <p:cNvSpPr/>
          <p:nvPr/>
        </p:nvSpPr>
        <p:spPr>
          <a:xfrm>
            <a:off x="3451840" y="317852"/>
            <a:ext cx="2879" cy="6217690"/>
          </a:xfrm>
          <a:custGeom>
            <a:avLst/>
            <a:gdLst/>
            <a:ahLst/>
            <a:cxnLst/>
            <a:rect l="l" t="t" r="r" b="b"/>
            <a:pathLst>
              <a:path w="3175" h="6856730">
                <a:moveTo>
                  <a:pt x="0" y="6856476"/>
                </a:moveTo>
                <a:lnTo>
                  <a:pt x="3047" y="6856476"/>
                </a:lnTo>
                <a:lnTo>
                  <a:pt x="3047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2997174" y="317852"/>
            <a:ext cx="402497" cy="6217690"/>
          </a:xfrm>
          <a:custGeom>
            <a:avLst/>
            <a:gdLst/>
            <a:ahLst/>
            <a:cxnLst/>
            <a:rect l="l" t="t" r="r" b="b"/>
            <a:pathLst>
              <a:path w="443864" h="6856730">
                <a:moveTo>
                  <a:pt x="0" y="6856476"/>
                </a:moveTo>
                <a:lnTo>
                  <a:pt x="443484" y="6856476"/>
                </a:lnTo>
                <a:lnTo>
                  <a:pt x="443484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9" name="object 9"/>
          <p:cNvSpPr/>
          <p:nvPr/>
        </p:nvSpPr>
        <p:spPr>
          <a:xfrm>
            <a:off x="3549959" y="317852"/>
            <a:ext cx="135893" cy="6217690"/>
          </a:xfrm>
          <a:custGeom>
            <a:avLst/>
            <a:gdLst/>
            <a:ahLst/>
            <a:cxnLst/>
            <a:rect l="l" t="t" r="r" b="b"/>
            <a:pathLst>
              <a:path w="149860" h="6856730">
                <a:moveTo>
                  <a:pt x="0" y="6856476"/>
                </a:moveTo>
                <a:lnTo>
                  <a:pt x="149351" y="6856476"/>
                </a:lnTo>
                <a:lnTo>
                  <a:pt x="149351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FD8CD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0" name="object 10"/>
          <p:cNvSpPr/>
          <p:nvPr/>
        </p:nvSpPr>
        <p:spPr>
          <a:xfrm>
            <a:off x="3827044" y="317852"/>
            <a:ext cx="67371" cy="6217690"/>
          </a:xfrm>
          <a:custGeom>
            <a:avLst/>
            <a:gdLst/>
            <a:ahLst/>
            <a:cxnLst/>
            <a:rect l="l" t="t" r="r" b="b"/>
            <a:pathLst>
              <a:path w="74294" h="6856730">
                <a:moveTo>
                  <a:pt x="0" y="6856476"/>
                </a:moveTo>
                <a:lnTo>
                  <a:pt x="73914" y="6856476"/>
                </a:lnTo>
                <a:lnTo>
                  <a:pt x="73914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FEBE8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1" name="object 11"/>
          <p:cNvSpPr/>
          <p:nvPr/>
        </p:nvSpPr>
        <p:spPr>
          <a:xfrm>
            <a:off x="3686775" y="317852"/>
            <a:ext cx="70250" cy="6217690"/>
          </a:xfrm>
          <a:custGeom>
            <a:avLst/>
            <a:gdLst/>
            <a:ahLst/>
            <a:cxnLst/>
            <a:rect l="l" t="t" r="r" b="b"/>
            <a:pathLst>
              <a:path w="77469" h="6856730">
                <a:moveTo>
                  <a:pt x="0" y="6856476"/>
                </a:moveTo>
                <a:lnTo>
                  <a:pt x="76961" y="6856476"/>
                </a:lnTo>
                <a:lnTo>
                  <a:pt x="76961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FEBE8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2" name="object 12"/>
          <p:cNvSpPr/>
          <p:nvPr/>
        </p:nvSpPr>
        <p:spPr>
          <a:xfrm>
            <a:off x="3454604" y="317852"/>
            <a:ext cx="52974" cy="6218841"/>
          </a:xfrm>
          <a:custGeom>
            <a:avLst/>
            <a:gdLst/>
            <a:ahLst/>
            <a:cxnLst/>
            <a:rect l="l" t="t" r="r" b="b"/>
            <a:pathLst>
              <a:path w="58419" h="6858000">
                <a:moveTo>
                  <a:pt x="0" y="6858000"/>
                </a:moveTo>
                <a:lnTo>
                  <a:pt x="57912" y="6858000"/>
                </a:lnTo>
                <a:lnTo>
                  <a:pt x="5791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EBE8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3" name="object 13"/>
          <p:cNvSpPr/>
          <p:nvPr/>
        </p:nvSpPr>
        <p:spPr>
          <a:xfrm>
            <a:off x="3399326" y="317852"/>
            <a:ext cx="52974" cy="6218841"/>
          </a:xfrm>
          <a:custGeom>
            <a:avLst/>
            <a:gdLst/>
            <a:ahLst/>
            <a:cxnLst/>
            <a:rect l="l" t="t" r="r" b="b"/>
            <a:pathLst>
              <a:path w="58419" h="6858000">
                <a:moveTo>
                  <a:pt x="0" y="6858000"/>
                </a:moveTo>
                <a:lnTo>
                  <a:pt x="57912" y="6858000"/>
                </a:lnTo>
                <a:lnTo>
                  <a:pt x="5791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4" name="object 14"/>
          <p:cNvSpPr/>
          <p:nvPr/>
        </p:nvSpPr>
        <p:spPr>
          <a:xfrm>
            <a:off x="3619058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5" name="object 15"/>
          <p:cNvSpPr/>
          <p:nvPr/>
        </p:nvSpPr>
        <p:spPr>
          <a:xfrm>
            <a:off x="3791803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7724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4217449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28956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7" name="object 17"/>
          <p:cNvSpPr/>
          <p:nvPr/>
        </p:nvSpPr>
        <p:spPr>
          <a:xfrm>
            <a:off x="3204468" y="3427273"/>
            <a:ext cx="1174670" cy="1174670"/>
          </a:xfrm>
          <a:custGeom>
            <a:avLst/>
            <a:gdLst/>
            <a:ahLst/>
            <a:cxnLst/>
            <a:rect l="l" t="t" r="r" b="b"/>
            <a:pathLst>
              <a:path w="1295400" h="1295400">
                <a:moveTo>
                  <a:pt x="647700" y="0"/>
                </a:moveTo>
                <a:lnTo>
                  <a:pt x="594360" y="1524"/>
                </a:lnTo>
                <a:lnTo>
                  <a:pt x="542544" y="7620"/>
                </a:lnTo>
                <a:lnTo>
                  <a:pt x="490728" y="18288"/>
                </a:lnTo>
                <a:lnTo>
                  <a:pt x="441960" y="32004"/>
                </a:lnTo>
                <a:lnTo>
                  <a:pt x="394716" y="50292"/>
                </a:lnTo>
                <a:lnTo>
                  <a:pt x="350520" y="71628"/>
                </a:lnTo>
                <a:lnTo>
                  <a:pt x="306324" y="96012"/>
                </a:lnTo>
                <a:lnTo>
                  <a:pt x="265176" y="124968"/>
                </a:lnTo>
                <a:lnTo>
                  <a:pt x="225552" y="155448"/>
                </a:lnTo>
                <a:lnTo>
                  <a:pt x="188976" y="188976"/>
                </a:lnTo>
                <a:lnTo>
                  <a:pt x="155448" y="225552"/>
                </a:lnTo>
                <a:lnTo>
                  <a:pt x="124968" y="265176"/>
                </a:lnTo>
                <a:lnTo>
                  <a:pt x="96012" y="306324"/>
                </a:lnTo>
                <a:lnTo>
                  <a:pt x="71628" y="350520"/>
                </a:lnTo>
                <a:lnTo>
                  <a:pt x="50292" y="394716"/>
                </a:lnTo>
                <a:lnTo>
                  <a:pt x="32004" y="441960"/>
                </a:lnTo>
                <a:lnTo>
                  <a:pt x="18288" y="490728"/>
                </a:lnTo>
                <a:lnTo>
                  <a:pt x="7620" y="542544"/>
                </a:lnTo>
                <a:lnTo>
                  <a:pt x="1524" y="594360"/>
                </a:lnTo>
                <a:lnTo>
                  <a:pt x="0" y="647700"/>
                </a:lnTo>
                <a:lnTo>
                  <a:pt x="1524" y="701040"/>
                </a:lnTo>
                <a:lnTo>
                  <a:pt x="7620" y="752856"/>
                </a:lnTo>
                <a:lnTo>
                  <a:pt x="18288" y="803148"/>
                </a:lnTo>
                <a:lnTo>
                  <a:pt x="32004" y="851916"/>
                </a:lnTo>
                <a:lnTo>
                  <a:pt x="50292" y="899160"/>
                </a:lnTo>
                <a:lnTo>
                  <a:pt x="71628" y="944880"/>
                </a:lnTo>
                <a:lnTo>
                  <a:pt x="96012" y="989076"/>
                </a:lnTo>
                <a:lnTo>
                  <a:pt x="124968" y="1030224"/>
                </a:lnTo>
                <a:lnTo>
                  <a:pt x="155448" y="1068324"/>
                </a:lnTo>
                <a:lnTo>
                  <a:pt x="188976" y="1104900"/>
                </a:lnTo>
                <a:lnTo>
                  <a:pt x="225552" y="1138428"/>
                </a:lnTo>
                <a:lnTo>
                  <a:pt x="265176" y="1170432"/>
                </a:lnTo>
                <a:lnTo>
                  <a:pt x="306324" y="1197864"/>
                </a:lnTo>
                <a:lnTo>
                  <a:pt x="350520" y="1222248"/>
                </a:lnTo>
                <a:lnTo>
                  <a:pt x="394716" y="1243584"/>
                </a:lnTo>
                <a:lnTo>
                  <a:pt x="441960" y="1261872"/>
                </a:lnTo>
                <a:lnTo>
                  <a:pt x="490728" y="1275588"/>
                </a:lnTo>
                <a:lnTo>
                  <a:pt x="542544" y="1286256"/>
                </a:lnTo>
                <a:lnTo>
                  <a:pt x="594360" y="1292352"/>
                </a:lnTo>
                <a:lnTo>
                  <a:pt x="647700" y="1295400"/>
                </a:lnTo>
                <a:lnTo>
                  <a:pt x="701040" y="1292352"/>
                </a:lnTo>
                <a:lnTo>
                  <a:pt x="752856" y="1286256"/>
                </a:lnTo>
                <a:lnTo>
                  <a:pt x="803148" y="1275588"/>
                </a:lnTo>
                <a:lnTo>
                  <a:pt x="851916" y="1261872"/>
                </a:lnTo>
                <a:lnTo>
                  <a:pt x="899160" y="1243584"/>
                </a:lnTo>
                <a:lnTo>
                  <a:pt x="944880" y="1222248"/>
                </a:lnTo>
                <a:lnTo>
                  <a:pt x="989076" y="1197864"/>
                </a:lnTo>
                <a:lnTo>
                  <a:pt x="1030224" y="1170432"/>
                </a:lnTo>
                <a:lnTo>
                  <a:pt x="1068324" y="1138428"/>
                </a:lnTo>
                <a:lnTo>
                  <a:pt x="1104900" y="1104900"/>
                </a:lnTo>
                <a:lnTo>
                  <a:pt x="1138428" y="1068324"/>
                </a:lnTo>
                <a:lnTo>
                  <a:pt x="1170432" y="1030224"/>
                </a:lnTo>
                <a:lnTo>
                  <a:pt x="1197864" y="989076"/>
                </a:lnTo>
                <a:lnTo>
                  <a:pt x="1222248" y="944880"/>
                </a:lnTo>
                <a:lnTo>
                  <a:pt x="1243583" y="899160"/>
                </a:lnTo>
                <a:lnTo>
                  <a:pt x="1261871" y="851916"/>
                </a:lnTo>
                <a:lnTo>
                  <a:pt x="1275588" y="803148"/>
                </a:lnTo>
                <a:lnTo>
                  <a:pt x="1286256" y="752856"/>
                </a:lnTo>
                <a:lnTo>
                  <a:pt x="1292352" y="701040"/>
                </a:lnTo>
                <a:lnTo>
                  <a:pt x="1295400" y="647700"/>
                </a:lnTo>
                <a:lnTo>
                  <a:pt x="1292352" y="594360"/>
                </a:lnTo>
                <a:lnTo>
                  <a:pt x="1286256" y="542544"/>
                </a:lnTo>
                <a:lnTo>
                  <a:pt x="1275588" y="490728"/>
                </a:lnTo>
                <a:lnTo>
                  <a:pt x="1261871" y="441960"/>
                </a:lnTo>
                <a:lnTo>
                  <a:pt x="1243583" y="394716"/>
                </a:lnTo>
                <a:lnTo>
                  <a:pt x="1222248" y="350520"/>
                </a:lnTo>
                <a:lnTo>
                  <a:pt x="1197864" y="306324"/>
                </a:lnTo>
                <a:lnTo>
                  <a:pt x="1170432" y="265176"/>
                </a:lnTo>
                <a:lnTo>
                  <a:pt x="1138428" y="225552"/>
                </a:lnTo>
                <a:lnTo>
                  <a:pt x="1104900" y="188976"/>
                </a:lnTo>
                <a:lnTo>
                  <a:pt x="1068324" y="155448"/>
                </a:lnTo>
                <a:lnTo>
                  <a:pt x="1030224" y="124968"/>
                </a:lnTo>
                <a:lnTo>
                  <a:pt x="989076" y="96012"/>
                </a:lnTo>
                <a:lnTo>
                  <a:pt x="944880" y="71628"/>
                </a:lnTo>
                <a:lnTo>
                  <a:pt x="899160" y="50292"/>
                </a:lnTo>
                <a:lnTo>
                  <a:pt x="851916" y="32004"/>
                </a:lnTo>
                <a:lnTo>
                  <a:pt x="803148" y="18288"/>
                </a:lnTo>
                <a:lnTo>
                  <a:pt x="752856" y="7620"/>
                </a:lnTo>
                <a:lnTo>
                  <a:pt x="701040" y="1524"/>
                </a:lnTo>
                <a:lnTo>
                  <a:pt x="647700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8" name="object 18"/>
          <p:cNvSpPr/>
          <p:nvPr/>
        </p:nvSpPr>
        <p:spPr>
          <a:xfrm>
            <a:off x="3838791" y="4731848"/>
            <a:ext cx="582153" cy="582153"/>
          </a:xfrm>
          <a:custGeom>
            <a:avLst/>
            <a:gdLst/>
            <a:ahLst/>
            <a:cxnLst/>
            <a:rect l="l" t="t" r="r" b="b"/>
            <a:pathLst>
              <a:path w="641985" h="641985">
                <a:moveTo>
                  <a:pt x="347472" y="0"/>
                </a:moveTo>
                <a:lnTo>
                  <a:pt x="294131" y="0"/>
                </a:lnTo>
                <a:lnTo>
                  <a:pt x="268224" y="3048"/>
                </a:lnTo>
                <a:lnTo>
                  <a:pt x="219456" y="15239"/>
                </a:lnTo>
                <a:lnTo>
                  <a:pt x="172212" y="35051"/>
                </a:lnTo>
                <a:lnTo>
                  <a:pt x="131063" y="60960"/>
                </a:lnTo>
                <a:lnTo>
                  <a:pt x="92963" y="92963"/>
                </a:lnTo>
                <a:lnTo>
                  <a:pt x="47243" y="150875"/>
                </a:lnTo>
                <a:lnTo>
                  <a:pt x="24383" y="195071"/>
                </a:lnTo>
                <a:lnTo>
                  <a:pt x="9143" y="242315"/>
                </a:lnTo>
                <a:lnTo>
                  <a:pt x="1524" y="294131"/>
                </a:lnTo>
                <a:lnTo>
                  <a:pt x="0" y="320039"/>
                </a:lnTo>
                <a:lnTo>
                  <a:pt x="1524" y="345948"/>
                </a:lnTo>
                <a:lnTo>
                  <a:pt x="4572" y="371856"/>
                </a:lnTo>
                <a:lnTo>
                  <a:pt x="9143" y="397763"/>
                </a:lnTo>
                <a:lnTo>
                  <a:pt x="16763" y="420624"/>
                </a:lnTo>
                <a:lnTo>
                  <a:pt x="24383" y="445007"/>
                </a:lnTo>
                <a:lnTo>
                  <a:pt x="47243" y="489204"/>
                </a:lnTo>
                <a:lnTo>
                  <a:pt x="77724" y="528827"/>
                </a:lnTo>
                <a:lnTo>
                  <a:pt x="111251" y="563880"/>
                </a:lnTo>
                <a:lnTo>
                  <a:pt x="150875" y="592836"/>
                </a:lnTo>
                <a:lnTo>
                  <a:pt x="195072" y="615695"/>
                </a:lnTo>
                <a:lnTo>
                  <a:pt x="268224" y="637032"/>
                </a:lnTo>
                <a:lnTo>
                  <a:pt x="321563" y="641604"/>
                </a:lnTo>
                <a:lnTo>
                  <a:pt x="347472" y="640080"/>
                </a:lnTo>
                <a:lnTo>
                  <a:pt x="397763" y="630936"/>
                </a:lnTo>
                <a:lnTo>
                  <a:pt x="445008" y="615695"/>
                </a:lnTo>
                <a:lnTo>
                  <a:pt x="489203" y="592836"/>
                </a:lnTo>
                <a:lnTo>
                  <a:pt x="528827" y="563880"/>
                </a:lnTo>
                <a:lnTo>
                  <a:pt x="563879" y="528827"/>
                </a:lnTo>
                <a:lnTo>
                  <a:pt x="592836" y="489204"/>
                </a:lnTo>
                <a:lnTo>
                  <a:pt x="615696" y="445007"/>
                </a:lnTo>
                <a:lnTo>
                  <a:pt x="632460" y="397763"/>
                </a:lnTo>
                <a:lnTo>
                  <a:pt x="640079" y="345948"/>
                </a:lnTo>
                <a:lnTo>
                  <a:pt x="641603" y="320039"/>
                </a:lnTo>
                <a:lnTo>
                  <a:pt x="640079" y="294131"/>
                </a:lnTo>
                <a:lnTo>
                  <a:pt x="632460" y="242315"/>
                </a:lnTo>
                <a:lnTo>
                  <a:pt x="615696" y="195071"/>
                </a:lnTo>
                <a:lnTo>
                  <a:pt x="592836" y="150875"/>
                </a:lnTo>
                <a:lnTo>
                  <a:pt x="563879" y="111251"/>
                </a:lnTo>
                <a:lnTo>
                  <a:pt x="528827" y="76200"/>
                </a:lnTo>
                <a:lnTo>
                  <a:pt x="489203" y="47243"/>
                </a:lnTo>
                <a:lnTo>
                  <a:pt x="445008" y="24383"/>
                </a:lnTo>
                <a:lnTo>
                  <a:pt x="397763" y="9143"/>
                </a:lnTo>
                <a:lnTo>
                  <a:pt x="371856" y="3048"/>
                </a:lnTo>
                <a:lnTo>
                  <a:pt x="347472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9" name="object 19"/>
          <p:cNvSpPr/>
          <p:nvPr/>
        </p:nvSpPr>
        <p:spPr>
          <a:xfrm>
            <a:off x="3639788" y="5305362"/>
            <a:ext cx="125758" cy="12299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20" name="object 20"/>
          <p:cNvSpPr/>
          <p:nvPr/>
        </p:nvSpPr>
        <p:spPr>
          <a:xfrm>
            <a:off x="4160789" y="5566554"/>
            <a:ext cx="248754" cy="248754"/>
          </a:xfrm>
          <a:custGeom>
            <a:avLst/>
            <a:gdLst/>
            <a:ahLst/>
            <a:cxnLst/>
            <a:rect l="l" t="t" r="r" b="b"/>
            <a:pathLst>
              <a:path w="274320" h="274320">
                <a:moveTo>
                  <a:pt x="150875" y="0"/>
                </a:moveTo>
                <a:lnTo>
                  <a:pt x="132587" y="0"/>
                </a:lnTo>
                <a:lnTo>
                  <a:pt x="117347" y="1523"/>
                </a:lnTo>
                <a:lnTo>
                  <a:pt x="76199" y="13715"/>
                </a:lnTo>
                <a:lnTo>
                  <a:pt x="42671" y="36575"/>
                </a:lnTo>
                <a:lnTo>
                  <a:pt x="16763" y="68579"/>
                </a:lnTo>
                <a:lnTo>
                  <a:pt x="1524" y="108203"/>
                </a:lnTo>
                <a:lnTo>
                  <a:pt x="0" y="121919"/>
                </a:lnTo>
                <a:lnTo>
                  <a:pt x="0" y="155447"/>
                </a:lnTo>
                <a:lnTo>
                  <a:pt x="3047" y="170687"/>
                </a:lnTo>
                <a:lnTo>
                  <a:pt x="7619" y="182879"/>
                </a:lnTo>
                <a:lnTo>
                  <a:pt x="12191" y="196595"/>
                </a:lnTo>
                <a:lnTo>
                  <a:pt x="35051" y="230123"/>
                </a:lnTo>
                <a:lnTo>
                  <a:pt x="68580" y="256031"/>
                </a:lnTo>
                <a:lnTo>
                  <a:pt x="94487" y="266699"/>
                </a:lnTo>
                <a:lnTo>
                  <a:pt x="106680" y="271271"/>
                </a:lnTo>
                <a:lnTo>
                  <a:pt x="137159" y="274319"/>
                </a:lnTo>
                <a:lnTo>
                  <a:pt x="141731" y="274319"/>
                </a:lnTo>
                <a:lnTo>
                  <a:pt x="182880" y="265175"/>
                </a:lnTo>
                <a:lnTo>
                  <a:pt x="219456" y="246887"/>
                </a:lnTo>
                <a:lnTo>
                  <a:pt x="248411" y="216407"/>
                </a:lnTo>
                <a:lnTo>
                  <a:pt x="266699" y="179831"/>
                </a:lnTo>
                <a:lnTo>
                  <a:pt x="272795" y="150875"/>
                </a:lnTo>
                <a:lnTo>
                  <a:pt x="274319" y="137159"/>
                </a:lnTo>
                <a:lnTo>
                  <a:pt x="274319" y="132587"/>
                </a:lnTo>
                <a:lnTo>
                  <a:pt x="272795" y="117347"/>
                </a:lnTo>
                <a:lnTo>
                  <a:pt x="260604" y="77723"/>
                </a:lnTo>
                <a:lnTo>
                  <a:pt x="236219" y="42671"/>
                </a:lnTo>
                <a:lnTo>
                  <a:pt x="192023" y="10667"/>
                </a:lnTo>
                <a:lnTo>
                  <a:pt x="164592" y="3047"/>
                </a:lnTo>
                <a:lnTo>
                  <a:pt x="150875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21" name="object 21"/>
          <p:cNvSpPr/>
          <p:nvPr/>
        </p:nvSpPr>
        <p:spPr>
          <a:xfrm>
            <a:off x="4379139" y="4394648"/>
            <a:ext cx="331672" cy="331672"/>
          </a:xfrm>
          <a:custGeom>
            <a:avLst/>
            <a:gdLst/>
            <a:ahLst/>
            <a:cxnLst/>
            <a:rect l="l" t="t" r="r" b="b"/>
            <a:pathLst>
              <a:path w="365760" h="365760">
                <a:moveTo>
                  <a:pt x="198119" y="0"/>
                </a:moveTo>
                <a:lnTo>
                  <a:pt x="167639" y="0"/>
                </a:lnTo>
                <a:lnTo>
                  <a:pt x="152400" y="1524"/>
                </a:lnTo>
                <a:lnTo>
                  <a:pt x="111251" y="13716"/>
                </a:lnTo>
                <a:lnTo>
                  <a:pt x="74675" y="35052"/>
                </a:lnTo>
                <a:lnTo>
                  <a:pt x="35051" y="74676"/>
                </a:lnTo>
                <a:lnTo>
                  <a:pt x="13715" y="111252"/>
                </a:lnTo>
                <a:lnTo>
                  <a:pt x="1524" y="152400"/>
                </a:lnTo>
                <a:lnTo>
                  <a:pt x="0" y="167640"/>
                </a:lnTo>
                <a:lnTo>
                  <a:pt x="0" y="196596"/>
                </a:lnTo>
                <a:lnTo>
                  <a:pt x="13715" y="252984"/>
                </a:lnTo>
                <a:lnTo>
                  <a:pt x="27431" y="277368"/>
                </a:lnTo>
                <a:lnTo>
                  <a:pt x="35051" y="289560"/>
                </a:lnTo>
                <a:lnTo>
                  <a:pt x="74675" y="329184"/>
                </a:lnTo>
                <a:lnTo>
                  <a:pt x="111251" y="350520"/>
                </a:lnTo>
                <a:lnTo>
                  <a:pt x="152400" y="362712"/>
                </a:lnTo>
                <a:lnTo>
                  <a:pt x="182879" y="365760"/>
                </a:lnTo>
                <a:lnTo>
                  <a:pt x="198119" y="364236"/>
                </a:lnTo>
                <a:lnTo>
                  <a:pt x="252983" y="350520"/>
                </a:lnTo>
                <a:lnTo>
                  <a:pt x="277367" y="336804"/>
                </a:lnTo>
                <a:lnTo>
                  <a:pt x="289560" y="329184"/>
                </a:lnTo>
                <a:lnTo>
                  <a:pt x="310895" y="310896"/>
                </a:lnTo>
                <a:lnTo>
                  <a:pt x="329183" y="289560"/>
                </a:lnTo>
                <a:lnTo>
                  <a:pt x="336803" y="277368"/>
                </a:lnTo>
                <a:lnTo>
                  <a:pt x="344424" y="266700"/>
                </a:lnTo>
                <a:lnTo>
                  <a:pt x="350519" y="252984"/>
                </a:lnTo>
                <a:lnTo>
                  <a:pt x="359663" y="225552"/>
                </a:lnTo>
                <a:lnTo>
                  <a:pt x="362712" y="211836"/>
                </a:lnTo>
                <a:lnTo>
                  <a:pt x="364236" y="196596"/>
                </a:lnTo>
                <a:lnTo>
                  <a:pt x="365760" y="182880"/>
                </a:lnTo>
                <a:lnTo>
                  <a:pt x="359663" y="138684"/>
                </a:lnTo>
                <a:lnTo>
                  <a:pt x="344424" y="99060"/>
                </a:lnTo>
                <a:lnTo>
                  <a:pt x="310895" y="53340"/>
                </a:lnTo>
                <a:lnTo>
                  <a:pt x="277367" y="27432"/>
                </a:lnTo>
                <a:lnTo>
                  <a:pt x="266700" y="19812"/>
                </a:lnTo>
                <a:lnTo>
                  <a:pt x="252983" y="13716"/>
                </a:lnTo>
                <a:lnTo>
                  <a:pt x="225551" y="4572"/>
                </a:lnTo>
                <a:lnTo>
                  <a:pt x="211836" y="1524"/>
                </a:lnTo>
                <a:lnTo>
                  <a:pt x="19811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23" name="object 23"/>
          <p:cNvSpPr txBox="1"/>
          <p:nvPr/>
        </p:nvSpPr>
        <p:spPr>
          <a:xfrm>
            <a:off x="4413228" y="2155403"/>
            <a:ext cx="4808661" cy="1133101"/>
          </a:xfrm>
          <a:prstGeom prst="rect">
            <a:avLst/>
          </a:prstGeom>
        </p:spPr>
        <p:txBody>
          <a:bodyPr vert="horz" wrap="square" lIns="0" tIns="29943" rIns="0" bIns="0" rtlCol="0">
            <a:spAutoFit/>
          </a:bodyPr>
          <a:lstStyle/>
          <a:p>
            <a:pPr marL="966223" marR="4607" indent="-955282">
              <a:lnSpc>
                <a:spcPts val="4344"/>
              </a:lnSpc>
              <a:spcBef>
                <a:spcPts val="236"/>
              </a:spcBef>
            </a:pPr>
            <a:r>
              <a:rPr sz="3627" b="1" spc="272" dirty="0">
                <a:latin typeface="Times New Roman"/>
                <a:cs typeface="Times New Roman"/>
              </a:rPr>
              <a:t>SISTEM</a:t>
            </a:r>
            <a:r>
              <a:rPr sz="3627" b="1" spc="91" dirty="0">
                <a:latin typeface="Times New Roman"/>
                <a:cs typeface="Times New Roman"/>
              </a:rPr>
              <a:t> </a:t>
            </a:r>
            <a:r>
              <a:rPr sz="3627" b="1" spc="286" dirty="0">
                <a:latin typeface="Times New Roman"/>
                <a:cs typeface="Times New Roman"/>
              </a:rPr>
              <a:t>DRAINASE  </a:t>
            </a:r>
            <a:r>
              <a:rPr sz="3627" b="1" spc="277" dirty="0">
                <a:latin typeface="Times New Roman"/>
                <a:cs typeface="Times New Roman"/>
              </a:rPr>
              <a:t>JALAN</a:t>
            </a:r>
            <a:r>
              <a:rPr sz="3627" b="1" spc="14" dirty="0">
                <a:latin typeface="Times New Roman"/>
                <a:cs typeface="Times New Roman"/>
              </a:rPr>
              <a:t> </a:t>
            </a:r>
            <a:r>
              <a:rPr sz="3627" b="1" spc="249" dirty="0">
                <a:latin typeface="Times New Roman"/>
                <a:cs typeface="Times New Roman"/>
              </a:rPr>
              <a:t>REL</a:t>
            </a:r>
            <a:endParaRPr sz="3627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333906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047958" y="5500220"/>
            <a:ext cx="497507" cy="497507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3" name="object 3"/>
          <p:cNvSpPr/>
          <p:nvPr/>
        </p:nvSpPr>
        <p:spPr>
          <a:xfrm>
            <a:off x="10667078" y="317852"/>
            <a:ext cx="275241" cy="621769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10736176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2730454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6" name="object 6"/>
          <p:cNvSpPr/>
          <p:nvPr/>
        </p:nvSpPr>
        <p:spPr>
          <a:xfrm>
            <a:off x="2700052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7" name="object 7"/>
          <p:cNvSpPr/>
          <p:nvPr/>
        </p:nvSpPr>
        <p:spPr>
          <a:xfrm>
            <a:off x="10597980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483708" y="802995"/>
            <a:ext cx="4631309" cy="513945"/>
          </a:xfrm>
          <a:prstGeom prst="rect">
            <a:avLst/>
          </a:prstGeom>
        </p:spPr>
        <p:txBody>
          <a:bodyPr vert="horz" wrap="square" lIns="0" tIns="11516" rIns="0" bIns="0" rtlCol="0" anchor="ctr">
            <a:spAutoFit/>
          </a:bodyPr>
          <a:lstStyle/>
          <a:p>
            <a:pPr marL="11516">
              <a:lnSpc>
                <a:spcPct val="100000"/>
              </a:lnSpc>
              <a:spcBef>
                <a:spcPts val="91"/>
              </a:spcBef>
            </a:pPr>
            <a:r>
              <a:rPr sz="3264" spc="-5" dirty="0">
                <a:solidFill>
                  <a:srgbClr val="000000"/>
                </a:solidFill>
                <a:latin typeface="Arial"/>
                <a:cs typeface="Arial"/>
              </a:rPr>
              <a:t>DRAINASE </a:t>
            </a:r>
            <a:r>
              <a:rPr sz="3264" dirty="0">
                <a:solidFill>
                  <a:srgbClr val="000000"/>
                </a:solidFill>
                <a:latin typeface="Arial"/>
                <a:cs typeface="Arial"/>
              </a:rPr>
              <a:t>JALAN</a:t>
            </a:r>
            <a:r>
              <a:rPr sz="3264" spc="-54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264" spc="-5" dirty="0">
                <a:solidFill>
                  <a:srgbClr val="000000"/>
                </a:solidFill>
                <a:latin typeface="Arial"/>
                <a:cs typeface="Arial"/>
              </a:rPr>
              <a:t>REL</a:t>
            </a:r>
            <a:endParaRPr sz="3264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206772" y="2308803"/>
            <a:ext cx="7151092" cy="3055287"/>
          </a:xfrm>
          <a:prstGeom prst="rect">
            <a:avLst/>
          </a:prstGeom>
        </p:spPr>
        <p:txBody>
          <a:bodyPr vert="horz" wrap="square" lIns="0" tIns="12092" rIns="0" bIns="0" rtlCol="0">
            <a:spAutoFit/>
          </a:bodyPr>
          <a:lstStyle/>
          <a:p>
            <a:pPr marL="11516" marR="4607" algn="just">
              <a:lnSpc>
                <a:spcPct val="149700"/>
              </a:lnSpc>
              <a:spcBef>
                <a:spcPts val="95"/>
              </a:spcBef>
            </a:pPr>
            <a:r>
              <a:rPr sz="1632" b="1" spc="-5" dirty="0">
                <a:latin typeface="Arial"/>
                <a:cs typeface="Arial"/>
              </a:rPr>
              <a:t>Didefinisikan sebagai </a:t>
            </a:r>
            <a:r>
              <a:rPr sz="1632" b="1" spc="-9" dirty="0">
                <a:latin typeface="Arial"/>
                <a:cs typeface="Arial"/>
              </a:rPr>
              <a:t>sistem </a:t>
            </a:r>
            <a:r>
              <a:rPr sz="1632" b="1" spc="-5" dirty="0">
                <a:latin typeface="Arial"/>
                <a:cs typeface="Arial"/>
              </a:rPr>
              <a:t>pengaliran/pembuangan air </a:t>
            </a:r>
            <a:r>
              <a:rPr sz="1632" b="1" dirty="0">
                <a:latin typeface="Arial"/>
                <a:cs typeface="Arial"/>
              </a:rPr>
              <a:t>di </a:t>
            </a:r>
            <a:r>
              <a:rPr sz="1632" b="1" spc="-9" dirty="0">
                <a:latin typeface="Arial"/>
                <a:cs typeface="Arial"/>
              </a:rPr>
              <a:t>suatu  daerah </a:t>
            </a:r>
            <a:r>
              <a:rPr sz="1632" b="1" spc="-5" dirty="0">
                <a:latin typeface="Arial"/>
                <a:cs typeface="Arial"/>
              </a:rPr>
              <a:t>jalan </a:t>
            </a:r>
            <a:r>
              <a:rPr sz="1632" b="1" spc="-9" dirty="0">
                <a:latin typeface="Arial"/>
                <a:cs typeface="Arial"/>
              </a:rPr>
              <a:t>rel, </a:t>
            </a:r>
            <a:r>
              <a:rPr sz="1632" b="1" spc="-5" dirty="0">
                <a:latin typeface="Arial"/>
                <a:cs typeface="Arial"/>
              </a:rPr>
              <a:t>baik secara gravitasi maupun dengan menggunakan  pompa, agar </a:t>
            </a:r>
            <a:r>
              <a:rPr sz="1632" b="1" dirty="0">
                <a:latin typeface="Arial"/>
                <a:cs typeface="Arial"/>
              </a:rPr>
              <a:t>tidak </a:t>
            </a:r>
            <a:r>
              <a:rPr sz="1632" b="1" spc="-5" dirty="0">
                <a:latin typeface="Arial"/>
                <a:cs typeface="Arial"/>
              </a:rPr>
              <a:t>sampai terjadi genangan</a:t>
            </a:r>
            <a:r>
              <a:rPr sz="1632" b="1" spc="36" dirty="0">
                <a:latin typeface="Arial"/>
                <a:cs typeface="Arial"/>
              </a:rPr>
              <a:t> </a:t>
            </a:r>
            <a:r>
              <a:rPr sz="1632" b="1" spc="-27" dirty="0">
                <a:latin typeface="Arial"/>
                <a:cs typeface="Arial"/>
              </a:rPr>
              <a:t>air.</a:t>
            </a:r>
            <a:endParaRPr sz="1632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814">
              <a:latin typeface="Times New Roman"/>
              <a:cs typeface="Times New Roman"/>
            </a:endParaRPr>
          </a:p>
          <a:p>
            <a:pPr>
              <a:spcBef>
                <a:spcPts val="41"/>
              </a:spcBef>
            </a:pPr>
            <a:endParaRPr sz="1587">
              <a:latin typeface="Times New Roman"/>
              <a:cs typeface="Times New Roman"/>
            </a:endParaRPr>
          </a:p>
          <a:p>
            <a:pPr marL="11516" algn="just"/>
            <a:r>
              <a:rPr sz="1632" b="1" spc="-23" dirty="0">
                <a:latin typeface="Arial"/>
                <a:cs typeface="Arial"/>
              </a:rPr>
              <a:t>Terdapat </a:t>
            </a:r>
            <a:r>
              <a:rPr sz="1632" b="1" spc="-5" dirty="0">
                <a:latin typeface="Arial"/>
                <a:cs typeface="Arial"/>
              </a:rPr>
              <a:t>3 </a:t>
            </a:r>
            <a:r>
              <a:rPr sz="1632" b="1" dirty="0">
                <a:latin typeface="Arial"/>
                <a:cs typeface="Arial"/>
              </a:rPr>
              <a:t>(tiga) jenis </a:t>
            </a:r>
            <a:r>
              <a:rPr sz="1632" b="1" spc="-5" dirty="0">
                <a:latin typeface="Arial"/>
                <a:cs typeface="Arial"/>
              </a:rPr>
              <a:t>drainase jalan </a:t>
            </a:r>
            <a:r>
              <a:rPr sz="1632" b="1" spc="-9" dirty="0">
                <a:latin typeface="Arial"/>
                <a:cs typeface="Arial"/>
              </a:rPr>
              <a:t>rel</a:t>
            </a:r>
            <a:r>
              <a:rPr sz="1632" b="1" spc="45" dirty="0">
                <a:latin typeface="Arial"/>
                <a:cs typeface="Arial"/>
              </a:rPr>
              <a:t> </a:t>
            </a:r>
            <a:r>
              <a:rPr sz="1632" b="1" spc="-9" dirty="0">
                <a:latin typeface="Arial"/>
                <a:cs typeface="Arial"/>
              </a:rPr>
              <a:t>yaitu:</a:t>
            </a:r>
            <a:endParaRPr sz="1632">
              <a:latin typeface="Arial"/>
              <a:cs typeface="Arial"/>
            </a:endParaRPr>
          </a:p>
          <a:p>
            <a:pPr marL="324761" indent="-313245" algn="just">
              <a:spcBef>
                <a:spcPts val="979"/>
              </a:spcBef>
              <a:buAutoNum type="alphaLcPeriod"/>
              <a:tabLst>
                <a:tab pos="325337" algn="l"/>
              </a:tabLst>
            </a:pPr>
            <a:r>
              <a:rPr sz="1632" b="1" spc="-5" dirty="0">
                <a:latin typeface="Arial"/>
                <a:cs typeface="Arial"/>
              </a:rPr>
              <a:t>Drainase </a:t>
            </a:r>
            <a:r>
              <a:rPr sz="1632" b="1" spc="-9" dirty="0">
                <a:latin typeface="Arial"/>
                <a:cs typeface="Arial"/>
              </a:rPr>
              <a:t>permukaan </a:t>
            </a:r>
            <a:r>
              <a:rPr sz="1632" b="1" spc="-5" dirty="0">
                <a:latin typeface="Arial"/>
                <a:cs typeface="Arial"/>
              </a:rPr>
              <a:t>(</a:t>
            </a:r>
            <a:r>
              <a:rPr sz="1632" b="1" i="1" spc="-5" dirty="0">
                <a:latin typeface="Arial"/>
                <a:cs typeface="Arial"/>
              </a:rPr>
              <a:t>surface</a:t>
            </a:r>
            <a:r>
              <a:rPr sz="1632" b="1" i="1" spc="54" dirty="0">
                <a:latin typeface="Arial"/>
                <a:cs typeface="Arial"/>
              </a:rPr>
              <a:t> </a:t>
            </a:r>
            <a:r>
              <a:rPr sz="1632" b="1" i="1" spc="-5" dirty="0">
                <a:latin typeface="Arial"/>
                <a:cs typeface="Arial"/>
              </a:rPr>
              <a:t>drainage</a:t>
            </a:r>
            <a:r>
              <a:rPr sz="1632" b="1" spc="-5" dirty="0">
                <a:latin typeface="Arial"/>
                <a:cs typeface="Arial"/>
              </a:rPr>
              <a:t>)</a:t>
            </a:r>
            <a:endParaRPr sz="1632">
              <a:latin typeface="Arial"/>
              <a:cs typeface="Arial"/>
            </a:endParaRPr>
          </a:p>
          <a:p>
            <a:pPr marL="323610" indent="-312093" algn="just">
              <a:spcBef>
                <a:spcPts val="979"/>
              </a:spcBef>
              <a:buAutoNum type="alphaLcPeriod"/>
              <a:tabLst>
                <a:tab pos="324186" algn="l"/>
              </a:tabLst>
            </a:pPr>
            <a:r>
              <a:rPr sz="1632" b="1" spc="-5" dirty="0">
                <a:latin typeface="Arial"/>
                <a:cs typeface="Arial"/>
              </a:rPr>
              <a:t>Drainase </a:t>
            </a:r>
            <a:r>
              <a:rPr sz="1632" b="1" dirty="0">
                <a:latin typeface="Arial"/>
                <a:cs typeface="Arial"/>
              </a:rPr>
              <a:t>bawah </a:t>
            </a:r>
            <a:r>
              <a:rPr sz="1632" b="1" spc="-9" dirty="0">
                <a:latin typeface="Arial"/>
                <a:cs typeface="Arial"/>
              </a:rPr>
              <a:t>permukaan </a:t>
            </a:r>
            <a:r>
              <a:rPr sz="1632" b="1" spc="-5" dirty="0">
                <a:latin typeface="Arial"/>
                <a:cs typeface="Arial"/>
              </a:rPr>
              <a:t>(</a:t>
            </a:r>
            <a:r>
              <a:rPr sz="1632" b="1" i="1" spc="-5" dirty="0">
                <a:latin typeface="Arial"/>
                <a:cs typeface="Arial"/>
              </a:rPr>
              <a:t>sub-surface</a:t>
            </a:r>
            <a:r>
              <a:rPr sz="1632" b="1" i="1" spc="27" dirty="0">
                <a:latin typeface="Arial"/>
                <a:cs typeface="Arial"/>
              </a:rPr>
              <a:t> </a:t>
            </a:r>
            <a:r>
              <a:rPr sz="1632" b="1" i="1" spc="-5" dirty="0">
                <a:latin typeface="Arial"/>
                <a:cs typeface="Arial"/>
              </a:rPr>
              <a:t>drainage</a:t>
            </a:r>
            <a:r>
              <a:rPr sz="1632" b="1" spc="-5" dirty="0">
                <a:latin typeface="Arial"/>
                <a:cs typeface="Arial"/>
              </a:rPr>
              <a:t>)</a:t>
            </a:r>
            <a:endParaRPr sz="1632">
              <a:latin typeface="Arial"/>
              <a:cs typeface="Arial"/>
            </a:endParaRPr>
          </a:p>
          <a:p>
            <a:pPr marL="324761" indent="-313245" algn="just">
              <a:spcBef>
                <a:spcPts val="979"/>
              </a:spcBef>
              <a:buAutoNum type="alphaLcPeriod"/>
              <a:tabLst>
                <a:tab pos="325337" algn="l"/>
              </a:tabLst>
            </a:pPr>
            <a:r>
              <a:rPr sz="1632" b="1" spc="-5" dirty="0">
                <a:latin typeface="Arial"/>
                <a:cs typeface="Arial"/>
              </a:rPr>
              <a:t>Drainase </a:t>
            </a:r>
            <a:r>
              <a:rPr sz="1632" b="1" spc="-9" dirty="0">
                <a:latin typeface="Arial"/>
                <a:cs typeface="Arial"/>
              </a:rPr>
              <a:t>lereng </a:t>
            </a:r>
            <a:r>
              <a:rPr sz="1632" b="1" dirty="0">
                <a:latin typeface="Arial"/>
                <a:cs typeface="Arial"/>
              </a:rPr>
              <a:t>(</a:t>
            </a:r>
            <a:r>
              <a:rPr sz="1632" b="1" i="1" dirty="0">
                <a:latin typeface="Arial"/>
                <a:cs typeface="Arial"/>
              </a:rPr>
              <a:t>slope</a:t>
            </a:r>
            <a:r>
              <a:rPr sz="1632" b="1" i="1" spc="23" dirty="0">
                <a:latin typeface="Arial"/>
                <a:cs typeface="Arial"/>
              </a:rPr>
              <a:t> </a:t>
            </a:r>
            <a:r>
              <a:rPr sz="1632" b="1" i="1" spc="-5" dirty="0">
                <a:latin typeface="Arial"/>
                <a:cs typeface="Arial"/>
              </a:rPr>
              <a:t>drainage</a:t>
            </a:r>
            <a:r>
              <a:rPr sz="1632" b="1" spc="-5" dirty="0">
                <a:latin typeface="Arial"/>
                <a:cs typeface="Arial"/>
              </a:rPr>
              <a:t>)</a:t>
            </a:r>
            <a:endParaRPr sz="1632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854527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047958" y="5500220"/>
            <a:ext cx="497507" cy="497507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3" name="object 3"/>
          <p:cNvSpPr/>
          <p:nvPr/>
        </p:nvSpPr>
        <p:spPr>
          <a:xfrm>
            <a:off x="10667078" y="317852"/>
            <a:ext cx="275241" cy="621769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10736176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2730454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6" name="object 6"/>
          <p:cNvSpPr/>
          <p:nvPr/>
        </p:nvSpPr>
        <p:spPr>
          <a:xfrm>
            <a:off x="2700052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7" name="object 7"/>
          <p:cNvSpPr/>
          <p:nvPr/>
        </p:nvSpPr>
        <p:spPr>
          <a:xfrm>
            <a:off x="10597980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297142" y="802995"/>
            <a:ext cx="5003288" cy="513945"/>
          </a:xfrm>
          <a:prstGeom prst="rect">
            <a:avLst/>
          </a:prstGeom>
        </p:spPr>
        <p:txBody>
          <a:bodyPr vert="horz" wrap="square" lIns="0" tIns="11516" rIns="0" bIns="0" rtlCol="0" anchor="ctr">
            <a:spAutoFit/>
          </a:bodyPr>
          <a:lstStyle/>
          <a:p>
            <a:pPr marL="11516">
              <a:lnSpc>
                <a:spcPct val="100000"/>
              </a:lnSpc>
              <a:spcBef>
                <a:spcPts val="91"/>
              </a:spcBef>
            </a:pPr>
            <a:r>
              <a:rPr sz="3264" spc="-5" dirty="0">
                <a:solidFill>
                  <a:srgbClr val="000000"/>
                </a:solidFill>
                <a:latin typeface="Arial"/>
                <a:cs typeface="Arial"/>
              </a:rPr>
              <a:t>DRAINASE</a:t>
            </a:r>
            <a:r>
              <a:rPr sz="3264" spc="-5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264" dirty="0">
                <a:solidFill>
                  <a:srgbClr val="000000"/>
                </a:solidFill>
                <a:latin typeface="Arial"/>
                <a:cs typeface="Arial"/>
              </a:rPr>
              <a:t>PERMUKAAN</a:t>
            </a:r>
            <a:endParaRPr sz="3264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206772" y="2308803"/>
            <a:ext cx="7152242" cy="2675888"/>
          </a:xfrm>
          <a:prstGeom prst="rect">
            <a:avLst/>
          </a:prstGeom>
        </p:spPr>
        <p:txBody>
          <a:bodyPr vert="horz" wrap="square" lIns="0" tIns="12092" rIns="0" bIns="0" rtlCol="0">
            <a:spAutoFit/>
          </a:bodyPr>
          <a:lstStyle/>
          <a:p>
            <a:pPr marL="11516" marR="4607" algn="just">
              <a:lnSpc>
                <a:spcPct val="149700"/>
              </a:lnSpc>
              <a:spcBef>
                <a:spcPts val="95"/>
              </a:spcBef>
            </a:pPr>
            <a:r>
              <a:rPr sz="1632" b="1" spc="-5" dirty="0">
                <a:latin typeface="Arial"/>
                <a:cs typeface="Arial"/>
              </a:rPr>
              <a:t>Drainase permukaan bertujuan </a:t>
            </a:r>
            <a:r>
              <a:rPr sz="1632" b="1" dirty="0">
                <a:latin typeface="Arial"/>
                <a:cs typeface="Arial"/>
              </a:rPr>
              <a:t>untuk </a:t>
            </a:r>
            <a:r>
              <a:rPr sz="1632" b="1" spc="-5" dirty="0">
                <a:latin typeface="Arial"/>
                <a:cs typeface="Arial"/>
              </a:rPr>
              <a:t>mengalirkan atau membuang </a:t>
            </a:r>
            <a:r>
              <a:rPr sz="1632" b="1" spc="-9" dirty="0">
                <a:latin typeface="Arial"/>
                <a:cs typeface="Arial"/>
              </a:rPr>
              <a:t>air  yang </a:t>
            </a:r>
            <a:r>
              <a:rPr sz="1632" b="1" spc="-5" dirty="0">
                <a:latin typeface="Arial"/>
                <a:cs typeface="Arial"/>
              </a:rPr>
              <a:t>ada dipermukaan tanah. </a:t>
            </a:r>
            <a:r>
              <a:rPr sz="1632" b="1" spc="-9" dirty="0">
                <a:latin typeface="Arial"/>
                <a:cs typeface="Arial"/>
              </a:rPr>
              <a:t>Perencanaan </a:t>
            </a:r>
            <a:r>
              <a:rPr sz="1632" b="1" spc="-5" dirty="0">
                <a:latin typeface="Arial"/>
                <a:cs typeface="Arial"/>
              </a:rPr>
              <a:t>dan perancangan drainase  </a:t>
            </a:r>
            <a:r>
              <a:rPr sz="1632" b="1" spc="-9" dirty="0">
                <a:latin typeface="Arial"/>
                <a:cs typeface="Arial"/>
              </a:rPr>
              <a:t>permukaan </a:t>
            </a:r>
            <a:r>
              <a:rPr sz="1632" b="1" spc="-5" dirty="0">
                <a:latin typeface="Arial"/>
                <a:cs typeface="Arial"/>
              </a:rPr>
              <a:t>dipengaruhi oleh </a:t>
            </a:r>
            <a:r>
              <a:rPr sz="1632" b="1" spc="-9" dirty="0">
                <a:latin typeface="Arial"/>
                <a:cs typeface="Arial"/>
              </a:rPr>
              <a:t>keadaan</a:t>
            </a:r>
            <a:r>
              <a:rPr sz="1632" b="1" spc="59" dirty="0">
                <a:latin typeface="Arial"/>
                <a:cs typeface="Arial"/>
              </a:rPr>
              <a:t> </a:t>
            </a:r>
            <a:r>
              <a:rPr sz="1632" b="1" spc="-5" dirty="0">
                <a:latin typeface="Arial"/>
                <a:cs typeface="Arial"/>
              </a:rPr>
              <a:t>topografi.</a:t>
            </a:r>
            <a:endParaRPr sz="1632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814">
              <a:latin typeface="Times New Roman"/>
              <a:cs typeface="Times New Roman"/>
            </a:endParaRPr>
          </a:p>
          <a:p>
            <a:pPr>
              <a:spcBef>
                <a:spcPts val="41"/>
              </a:spcBef>
            </a:pPr>
            <a:endParaRPr sz="1587">
              <a:latin typeface="Times New Roman"/>
              <a:cs typeface="Times New Roman"/>
            </a:endParaRPr>
          </a:p>
          <a:p>
            <a:pPr marL="11516" algn="just"/>
            <a:r>
              <a:rPr sz="1632" b="1" spc="-23" dirty="0">
                <a:latin typeface="Arial"/>
                <a:cs typeface="Arial"/>
              </a:rPr>
              <a:t>Terdapat </a:t>
            </a:r>
            <a:r>
              <a:rPr sz="1632" b="1" spc="-5" dirty="0">
                <a:latin typeface="Arial"/>
                <a:cs typeface="Arial"/>
              </a:rPr>
              <a:t>2 </a:t>
            </a:r>
            <a:r>
              <a:rPr sz="1632" b="1" dirty="0">
                <a:latin typeface="Arial"/>
                <a:cs typeface="Arial"/>
              </a:rPr>
              <a:t>(dua) jenis </a:t>
            </a:r>
            <a:r>
              <a:rPr sz="1632" b="1" spc="-5" dirty="0">
                <a:latin typeface="Arial"/>
                <a:cs typeface="Arial"/>
              </a:rPr>
              <a:t>drainase permukaan,</a:t>
            </a:r>
            <a:r>
              <a:rPr sz="1632" b="1" spc="27" dirty="0">
                <a:latin typeface="Arial"/>
                <a:cs typeface="Arial"/>
              </a:rPr>
              <a:t> </a:t>
            </a:r>
            <a:r>
              <a:rPr sz="1632" b="1" spc="-9" dirty="0">
                <a:latin typeface="Arial"/>
                <a:cs typeface="Arial"/>
              </a:rPr>
              <a:t>yaitu:</a:t>
            </a:r>
            <a:endParaRPr sz="1632">
              <a:latin typeface="Arial"/>
              <a:cs typeface="Arial"/>
            </a:endParaRPr>
          </a:p>
          <a:p>
            <a:pPr marL="324761" indent="-313245" algn="just">
              <a:spcBef>
                <a:spcPts val="979"/>
              </a:spcBef>
              <a:buAutoNum type="alphaLcPeriod"/>
              <a:tabLst>
                <a:tab pos="325337" algn="l"/>
              </a:tabLst>
            </a:pPr>
            <a:r>
              <a:rPr sz="1632" b="1" spc="-5" dirty="0">
                <a:latin typeface="Arial"/>
                <a:cs typeface="Arial"/>
              </a:rPr>
              <a:t>Drainase memanjang</a:t>
            </a:r>
            <a:r>
              <a:rPr sz="1632" b="1" spc="14" dirty="0">
                <a:latin typeface="Arial"/>
                <a:cs typeface="Arial"/>
              </a:rPr>
              <a:t> </a:t>
            </a:r>
            <a:r>
              <a:rPr sz="1632" b="1" dirty="0">
                <a:latin typeface="Arial"/>
                <a:cs typeface="Arial"/>
              </a:rPr>
              <a:t>(</a:t>
            </a:r>
            <a:r>
              <a:rPr sz="1632" b="1" i="1" dirty="0">
                <a:latin typeface="Arial"/>
                <a:cs typeface="Arial"/>
              </a:rPr>
              <a:t>side-ditch</a:t>
            </a:r>
            <a:r>
              <a:rPr sz="1632" b="1" dirty="0">
                <a:latin typeface="Arial"/>
                <a:cs typeface="Arial"/>
              </a:rPr>
              <a:t>)</a:t>
            </a:r>
            <a:endParaRPr sz="1632">
              <a:latin typeface="Arial"/>
              <a:cs typeface="Arial"/>
            </a:endParaRPr>
          </a:p>
          <a:p>
            <a:pPr marL="323610" indent="-312093" algn="just">
              <a:spcBef>
                <a:spcPts val="979"/>
              </a:spcBef>
              <a:buAutoNum type="alphaLcPeriod"/>
              <a:tabLst>
                <a:tab pos="324186" algn="l"/>
              </a:tabLst>
            </a:pPr>
            <a:r>
              <a:rPr sz="1632" b="1" spc="-5" dirty="0">
                <a:latin typeface="Arial"/>
                <a:cs typeface="Arial"/>
              </a:rPr>
              <a:t>Drainase melintang</a:t>
            </a:r>
            <a:r>
              <a:rPr sz="1632" b="1" spc="14" dirty="0">
                <a:latin typeface="Arial"/>
                <a:cs typeface="Arial"/>
              </a:rPr>
              <a:t> </a:t>
            </a:r>
            <a:r>
              <a:rPr sz="1632" b="1" spc="-5" dirty="0">
                <a:latin typeface="Arial"/>
                <a:cs typeface="Arial"/>
              </a:rPr>
              <a:t>(</a:t>
            </a:r>
            <a:r>
              <a:rPr sz="1632" b="1" i="1" spc="-5" dirty="0">
                <a:latin typeface="Arial"/>
                <a:cs typeface="Arial"/>
              </a:rPr>
              <a:t>cross-drainage</a:t>
            </a:r>
            <a:r>
              <a:rPr sz="1632" b="1" spc="-5" dirty="0">
                <a:latin typeface="Arial"/>
                <a:cs typeface="Arial"/>
              </a:rPr>
              <a:t>)</a:t>
            </a:r>
            <a:endParaRPr sz="1632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029446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06771" y="1127222"/>
            <a:ext cx="7115967" cy="1139612"/>
          </a:xfrm>
          <a:prstGeom prst="rect">
            <a:avLst/>
          </a:prstGeom>
        </p:spPr>
        <p:txBody>
          <a:bodyPr vert="horz" wrap="square" lIns="0" tIns="9213" rIns="0" bIns="0" rtlCol="0">
            <a:spAutoFit/>
          </a:bodyPr>
          <a:lstStyle/>
          <a:p>
            <a:pPr marL="11516" marR="4607" algn="just">
              <a:lnSpc>
                <a:spcPct val="149700"/>
              </a:lnSpc>
              <a:spcBef>
                <a:spcPts val="73"/>
              </a:spcBef>
            </a:pPr>
            <a:r>
              <a:rPr sz="1632" b="1" spc="-5" dirty="0">
                <a:latin typeface="Arial"/>
                <a:cs typeface="Arial"/>
              </a:rPr>
              <a:t>Kemiringan </a:t>
            </a:r>
            <a:r>
              <a:rPr sz="1632" b="1" spc="-9" dirty="0">
                <a:latin typeface="Arial"/>
                <a:cs typeface="Arial"/>
              </a:rPr>
              <a:t>saluran </a:t>
            </a:r>
            <a:r>
              <a:rPr sz="1632" b="1" spc="-5" dirty="0">
                <a:latin typeface="Arial"/>
                <a:cs typeface="Arial"/>
              </a:rPr>
              <a:t>drainase dan kecepatan aliran pembuangan air  </a:t>
            </a:r>
            <a:r>
              <a:rPr sz="1632" b="1" spc="-9" dirty="0">
                <a:latin typeface="Arial"/>
                <a:cs typeface="Arial"/>
              </a:rPr>
              <a:t>yang terjadi </a:t>
            </a:r>
            <a:r>
              <a:rPr sz="1632" b="1" spc="-5" dirty="0">
                <a:latin typeface="Arial"/>
                <a:cs typeface="Arial"/>
              </a:rPr>
              <a:t>harus </a:t>
            </a:r>
            <a:r>
              <a:rPr sz="1632" b="1" dirty="0">
                <a:latin typeface="Arial"/>
                <a:cs typeface="Arial"/>
              </a:rPr>
              <a:t>tidak </a:t>
            </a:r>
            <a:r>
              <a:rPr sz="1632" b="1" spc="-5" dirty="0">
                <a:latin typeface="Arial"/>
                <a:cs typeface="Arial"/>
              </a:rPr>
              <a:t>menimbulkan kerusakan saluran dan </a:t>
            </a:r>
            <a:r>
              <a:rPr sz="1632" b="1" spc="-9" dirty="0">
                <a:latin typeface="Arial"/>
                <a:cs typeface="Arial"/>
              </a:rPr>
              <a:t>tidak  menyebabkan </a:t>
            </a:r>
            <a:r>
              <a:rPr sz="1632" b="1" spc="-5" dirty="0">
                <a:latin typeface="Arial"/>
                <a:cs typeface="Arial"/>
              </a:rPr>
              <a:t>endapan </a:t>
            </a:r>
            <a:r>
              <a:rPr sz="1632" b="1" spc="-9" dirty="0">
                <a:latin typeface="Arial"/>
                <a:cs typeface="Arial"/>
              </a:rPr>
              <a:t>di saluran</a:t>
            </a:r>
            <a:r>
              <a:rPr sz="1632" b="1" spc="91" dirty="0">
                <a:latin typeface="Arial"/>
                <a:cs typeface="Arial"/>
              </a:rPr>
              <a:t> </a:t>
            </a:r>
            <a:r>
              <a:rPr sz="1632" b="1" spc="-5" dirty="0">
                <a:latin typeface="Arial"/>
                <a:cs typeface="Arial"/>
              </a:rPr>
              <a:t>drainase.</a:t>
            </a:r>
            <a:endParaRPr sz="1632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0047958" y="5500220"/>
            <a:ext cx="497507" cy="497507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10667078" y="317852"/>
            <a:ext cx="275241" cy="621769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10736176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6" name="object 6"/>
          <p:cNvSpPr/>
          <p:nvPr/>
        </p:nvSpPr>
        <p:spPr>
          <a:xfrm>
            <a:off x="2730454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7" name="object 7"/>
          <p:cNvSpPr/>
          <p:nvPr/>
        </p:nvSpPr>
        <p:spPr>
          <a:xfrm>
            <a:off x="2700052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10597980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9" name="object 9"/>
          <p:cNvSpPr/>
          <p:nvPr/>
        </p:nvSpPr>
        <p:spPr>
          <a:xfrm>
            <a:off x="4166317" y="3275256"/>
            <a:ext cx="4973921" cy="133014"/>
          </a:xfrm>
          <a:custGeom>
            <a:avLst/>
            <a:gdLst/>
            <a:ahLst/>
            <a:cxnLst/>
            <a:rect l="l" t="t" r="r" b="b"/>
            <a:pathLst>
              <a:path w="5485130" h="146685">
                <a:moveTo>
                  <a:pt x="0" y="146304"/>
                </a:moveTo>
                <a:lnTo>
                  <a:pt x="5484875" y="146304"/>
                </a:lnTo>
                <a:lnTo>
                  <a:pt x="5484875" y="0"/>
                </a:lnTo>
                <a:lnTo>
                  <a:pt x="0" y="0"/>
                </a:lnTo>
                <a:lnTo>
                  <a:pt x="0" y="146304"/>
                </a:lnTo>
                <a:close/>
              </a:path>
            </a:pathLst>
          </a:custGeom>
          <a:solidFill>
            <a:srgbClr val="B32B16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0" name="object 10"/>
          <p:cNvSpPr/>
          <p:nvPr/>
        </p:nvSpPr>
        <p:spPr>
          <a:xfrm>
            <a:off x="4166317" y="2736290"/>
            <a:ext cx="4973921" cy="267180"/>
          </a:xfrm>
          <a:custGeom>
            <a:avLst/>
            <a:gdLst/>
            <a:ahLst/>
            <a:cxnLst/>
            <a:rect l="l" t="t" r="r" b="b"/>
            <a:pathLst>
              <a:path w="5485130" h="294639">
                <a:moveTo>
                  <a:pt x="0" y="294132"/>
                </a:moveTo>
                <a:lnTo>
                  <a:pt x="5484875" y="294132"/>
                </a:lnTo>
                <a:lnTo>
                  <a:pt x="5484875" y="0"/>
                </a:lnTo>
                <a:lnTo>
                  <a:pt x="0" y="0"/>
                </a:lnTo>
                <a:lnTo>
                  <a:pt x="0" y="294132"/>
                </a:lnTo>
                <a:close/>
              </a:path>
            </a:pathLst>
          </a:custGeom>
          <a:solidFill>
            <a:srgbClr val="B32B16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1" name="object 11"/>
          <p:cNvSpPr/>
          <p:nvPr/>
        </p:nvSpPr>
        <p:spPr>
          <a:xfrm>
            <a:off x="4166317" y="3004391"/>
            <a:ext cx="4973921" cy="269483"/>
          </a:xfrm>
          <a:custGeom>
            <a:avLst/>
            <a:gdLst/>
            <a:ahLst/>
            <a:cxnLst/>
            <a:rect l="l" t="t" r="r" b="b"/>
            <a:pathLst>
              <a:path w="5485130" h="297179">
                <a:moveTo>
                  <a:pt x="0" y="297179"/>
                </a:moveTo>
                <a:lnTo>
                  <a:pt x="5484875" y="297179"/>
                </a:lnTo>
                <a:lnTo>
                  <a:pt x="5484875" y="0"/>
                </a:lnTo>
                <a:lnTo>
                  <a:pt x="0" y="0"/>
                </a:lnTo>
                <a:lnTo>
                  <a:pt x="0" y="297179"/>
                </a:lnTo>
                <a:close/>
              </a:path>
            </a:pathLst>
          </a:custGeom>
          <a:solidFill>
            <a:srgbClr val="B32B16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2" name="object 12"/>
          <p:cNvSpPr txBox="1"/>
          <p:nvPr/>
        </p:nvSpPr>
        <p:spPr>
          <a:xfrm>
            <a:off x="4567085" y="2932069"/>
            <a:ext cx="1628415" cy="262787"/>
          </a:xfrm>
          <a:prstGeom prst="rect">
            <a:avLst/>
          </a:prstGeom>
        </p:spPr>
        <p:txBody>
          <a:bodyPr vert="horz" wrap="square" lIns="0" tIns="11516" rIns="0" bIns="0" rtlCol="0">
            <a:spAutoFit/>
          </a:bodyPr>
          <a:lstStyle/>
          <a:p>
            <a:pPr>
              <a:spcBef>
                <a:spcPts val="91"/>
              </a:spcBef>
            </a:pPr>
            <a:r>
              <a:rPr sz="1632" b="1" spc="190" dirty="0">
                <a:solidFill>
                  <a:srgbClr val="FFFFFF"/>
                </a:solidFill>
                <a:latin typeface="Times New Roman"/>
                <a:cs typeface="Times New Roman"/>
              </a:rPr>
              <a:t>Bahan</a:t>
            </a:r>
            <a:r>
              <a:rPr sz="1632" b="1" spc="18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32" b="1" spc="168" dirty="0">
                <a:solidFill>
                  <a:srgbClr val="FFFFFF"/>
                </a:solidFill>
                <a:latin typeface="Times New Roman"/>
                <a:cs typeface="Times New Roman"/>
              </a:rPr>
              <a:t>Saluran</a:t>
            </a:r>
            <a:endParaRPr sz="1632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865293" y="2762086"/>
            <a:ext cx="2009031" cy="517203"/>
          </a:xfrm>
          <a:prstGeom prst="rect">
            <a:avLst/>
          </a:prstGeom>
        </p:spPr>
        <p:txBody>
          <a:bodyPr vert="horz" wrap="square" lIns="0" tIns="9789" rIns="0" bIns="0" rtlCol="0">
            <a:spAutoFit/>
          </a:bodyPr>
          <a:lstStyle/>
          <a:p>
            <a:pPr marR="4607" indent="425530">
              <a:lnSpc>
                <a:spcPct val="100600"/>
              </a:lnSpc>
              <a:spcBef>
                <a:spcPts val="77"/>
              </a:spcBef>
            </a:pPr>
            <a:r>
              <a:rPr sz="1632" b="1" spc="168" dirty="0">
                <a:solidFill>
                  <a:srgbClr val="FFFFFF"/>
                </a:solidFill>
                <a:latin typeface="Times New Roman"/>
                <a:cs typeface="Times New Roman"/>
              </a:rPr>
              <a:t>Kecepatan  </a:t>
            </a:r>
            <a:r>
              <a:rPr sz="1632" b="1" spc="185" dirty="0">
                <a:solidFill>
                  <a:srgbClr val="FFFFFF"/>
                </a:solidFill>
                <a:latin typeface="Times New Roman"/>
                <a:cs typeface="Times New Roman"/>
              </a:rPr>
              <a:t>perancangan</a:t>
            </a:r>
            <a:r>
              <a:rPr sz="1632" b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32" b="1" spc="109" dirty="0">
                <a:solidFill>
                  <a:srgbClr val="FFFFFF"/>
                </a:solidFill>
                <a:latin typeface="Times New Roman"/>
                <a:cs typeface="Times New Roman"/>
              </a:rPr>
              <a:t>(m/s)</a:t>
            </a:r>
            <a:endParaRPr sz="1632">
              <a:latin typeface="Times New Roman"/>
              <a:cs typeface="Times New Roman"/>
            </a:endParaRPr>
          </a:p>
        </p:txBody>
      </p:sp>
      <p:graphicFrame>
        <p:nvGraphicFramePr>
          <p:cNvPr id="14" name="object 14"/>
          <p:cNvGraphicFramePr>
            <a:graphicFrameLocks noGrp="1"/>
          </p:cNvGraphicFramePr>
          <p:nvPr/>
        </p:nvGraphicFramePr>
        <p:xfrm>
          <a:off x="4166317" y="3443856"/>
          <a:ext cx="4973921" cy="231594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973921"/>
              </a:tblGrid>
              <a:tr h="301153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190"/>
                        </a:spcBef>
                        <a:tabLst>
                          <a:tab pos="3641725" algn="l"/>
                        </a:tabLst>
                      </a:pPr>
                      <a:r>
                        <a:rPr sz="1600" spc="114" dirty="0">
                          <a:latin typeface="Times New Roman"/>
                          <a:cs typeface="Times New Roman"/>
                        </a:rPr>
                        <a:t>Beton	</a:t>
                      </a:r>
                      <a:r>
                        <a:rPr sz="1600" spc="80" dirty="0">
                          <a:latin typeface="Times New Roman"/>
                          <a:cs typeface="Times New Roman"/>
                        </a:rPr>
                        <a:t>0.6 </a:t>
                      </a:r>
                      <a:r>
                        <a:rPr sz="1600" spc="100" dirty="0">
                          <a:latin typeface="Times New Roman"/>
                          <a:cs typeface="Times New Roman"/>
                        </a:rPr>
                        <a:t>–</a:t>
                      </a:r>
                      <a:r>
                        <a:rPr sz="16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80" dirty="0">
                          <a:latin typeface="Times New Roman"/>
                          <a:cs typeface="Times New Roman"/>
                        </a:rPr>
                        <a:t>3.0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21881" marB="0">
                    <a:solidFill>
                      <a:srgbClr val="E4CDCC"/>
                    </a:solidFill>
                  </a:tcPr>
                </a:tc>
              </a:tr>
              <a:tr h="335702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35"/>
                        </a:spcBef>
                        <a:tabLst>
                          <a:tab pos="3643629" algn="l"/>
                        </a:tabLst>
                      </a:pPr>
                      <a:r>
                        <a:rPr sz="1600" spc="100" dirty="0">
                          <a:latin typeface="Times New Roman"/>
                          <a:cs typeface="Times New Roman"/>
                        </a:rPr>
                        <a:t>Aspal	</a:t>
                      </a:r>
                      <a:r>
                        <a:rPr sz="1600" spc="80" dirty="0">
                          <a:latin typeface="Times New Roman"/>
                          <a:cs typeface="Times New Roman"/>
                        </a:rPr>
                        <a:t>0.6 </a:t>
                      </a:r>
                      <a:r>
                        <a:rPr sz="1600" spc="100" dirty="0">
                          <a:latin typeface="Times New Roman"/>
                          <a:cs typeface="Times New Roman"/>
                        </a:rPr>
                        <a:t>–</a:t>
                      </a:r>
                      <a:r>
                        <a:rPr sz="16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80" dirty="0">
                          <a:latin typeface="Times New Roman"/>
                          <a:cs typeface="Times New Roman"/>
                        </a:rPr>
                        <a:t>1.5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38580" marB="0">
                    <a:solidFill>
                      <a:srgbClr val="F0E8E6"/>
                    </a:solidFill>
                  </a:tcPr>
                </a:tc>
              </a:tr>
              <a:tr h="336854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35"/>
                        </a:spcBef>
                        <a:tabLst>
                          <a:tab pos="3639185" algn="l"/>
                        </a:tabLst>
                      </a:pPr>
                      <a:r>
                        <a:rPr sz="1600" spc="170" dirty="0">
                          <a:latin typeface="Times New Roman"/>
                          <a:cs typeface="Times New Roman"/>
                        </a:rPr>
                        <a:t>Pasangan</a:t>
                      </a:r>
                      <a:r>
                        <a:rPr sz="1600" spc="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165" dirty="0">
                          <a:latin typeface="Times New Roman"/>
                          <a:cs typeface="Times New Roman"/>
                        </a:rPr>
                        <a:t>Batubata	</a:t>
                      </a:r>
                      <a:r>
                        <a:rPr sz="1600" spc="80" dirty="0">
                          <a:latin typeface="Times New Roman"/>
                          <a:cs typeface="Times New Roman"/>
                        </a:rPr>
                        <a:t>0.6 </a:t>
                      </a:r>
                      <a:r>
                        <a:rPr sz="1600" spc="100" dirty="0">
                          <a:latin typeface="Times New Roman"/>
                          <a:cs typeface="Times New Roman"/>
                        </a:rPr>
                        <a:t>–</a:t>
                      </a:r>
                      <a:r>
                        <a:rPr sz="16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80" dirty="0">
                          <a:latin typeface="Times New Roman"/>
                          <a:cs typeface="Times New Roman"/>
                        </a:rPr>
                        <a:t>1.8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38580" marB="0">
                    <a:solidFill>
                      <a:srgbClr val="E4CDCC"/>
                    </a:solidFill>
                  </a:tcPr>
                </a:tc>
              </a:tr>
              <a:tr h="335702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45"/>
                        </a:spcBef>
                        <a:tabLst>
                          <a:tab pos="3641725" algn="l"/>
                        </a:tabLst>
                      </a:pPr>
                      <a:r>
                        <a:rPr sz="1600" spc="110" dirty="0">
                          <a:latin typeface="Times New Roman"/>
                          <a:cs typeface="Times New Roman"/>
                        </a:rPr>
                        <a:t>Kerikil	</a:t>
                      </a:r>
                      <a:r>
                        <a:rPr sz="1600" spc="80" dirty="0">
                          <a:latin typeface="Times New Roman"/>
                          <a:cs typeface="Times New Roman"/>
                        </a:rPr>
                        <a:t>0.6 </a:t>
                      </a:r>
                      <a:r>
                        <a:rPr sz="1600" spc="100" dirty="0">
                          <a:latin typeface="Times New Roman"/>
                          <a:cs typeface="Times New Roman"/>
                        </a:rPr>
                        <a:t>–</a:t>
                      </a:r>
                      <a:r>
                        <a:rPr sz="16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80" dirty="0">
                          <a:latin typeface="Times New Roman"/>
                          <a:cs typeface="Times New Roman"/>
                        </a:rPr>
                        <a:t>1.0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39731" marB="0">
                    <a:solidFill>
                      <a:srgbClr val="F0E8E6"/>
                    </a:solidFill>
                  </a:tcPr>
                </a:tc>
              </a:tr>
              <a:tr h="335702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45"/>
                        </a:spcBef>
                        <a:tabLst>
                          <a:tab pos="3639185" algn="l"/>
                        </a:tabLst>
                      </a:pPr>
                      <a:r>
                        <a:rPr sz="1600" spc="150" dirty="0">
                          <a:latin typeface="Times New Roman"/>
                          <a:cs typeface="Times New Roman"/>
                        </a:rPr>
                        <a:t>Pasir</a:t>
                      </a:r>
                      <a:r>
                        <a:rPr sz="1600" spc="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170" dirty="0">
                          <a:latin typeface="Times New Roman"/>
                          <a:cs typeface="Times New Roman"/>
                        </a:rPr>
                        <a:t>kasar	</a:t>
                      </a:r>
                      <a:r>
                        <a:rPr sz="1600" spc="80" dirty="0">
                          <a:latin typeface="Times New Roman"/>
                          <a:cs typeface="Times New Roman"/>
                        </a:rPr>
                        <a:t>0.3 </a:t>
                      </a:r>
                      <a:r>
                        <a:rPr sz="1600" spc="100" dirty="0">
                          <a:latin typeface="Times New Roman"/>
                          <a:cs typeface="Times New Roman"/>
                        </a:rPr>
                        <a:t>–</a:t>
                      </a:r>
                      <a:r>
                        <a:rPr sz="16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80" dirty="0">
                          <a:latin typeface="Times New Roman"/>
                          <a:cs typeface="Times New Roman"/>
                        </a:rPr>
                        <a:t>0.6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39731" marB="0">
                    <a:solidFill>
                      <a:srgbClr val="E4CDCC"/>
                    </a:solidFill>
                  </a:tcPr>
                </a:tc>
              </a:tr>
              <a:tr h="336854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45"/>
                        </a:spcBef>
                        <a:tabLst>
                          <a:tab pos="3641725" algn="l"/>
                        </a:tabLst>
                      </a:pPr>
                      <a:r>
                        <a:rPr sz="1600" spc="140" dirty="0">
                          <a:latin typeface="Times New Roman"/>
                          <a:cs typeface="Times New Roman"/>
                        </a:rPr>
                        <a:t>Lempung	</a:t>
                      </a:r>
                      <a:r>
                        <a:rPr sz="1600" spc="80" dirty="0">
                          <a:latin typeface="Times New Roman"/>
                          <a:cs typeface="Times New Roman"/>
                        </a:rPr>
                        <a:t>0.2 </a:t>
                      </a:r>
                      <a:r>
                        <a:rPr sz="1600" spc="100" dirty="0">
                          <a:latin typeface="Times New Roman"/>
                          <a:cs typeface="Times New Roman"/>
                        </a:rPr>
                        <a:t>–</a:t>
                      </a:r>
                      <a:r>
                        <a:rPr sz="16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80" dirty="0">
                          <a:latin typeface="Times New Roman"/>
                          <a:cs typeface="Times New Roman"/>
                        </a:rPr>
                        <a:t>0.3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39731" marB="0">
                    <a:solidFill>
                      <a:srgbClr val="F0E8E6"/>
                    </a:solidFill>
                  </a:tcPr>
                </a:tc>
              </a:tr>
              <a:tr h="333975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45"/>
                        </a:spcBef>
                        <a:tabLst>
                          <a:tab pos="3641725" algn="l"/>
                        </a:tabLst>
                      </a:pPr>
                      <a:r>
                        <a:rPr sz="1600" spc="175" dirty="0">
                          <a:latin typeface="Times New Roman"/>
                          <a:cs typeface="Times New Roman"/>
                        </a:rPr>
                        <a:t>Tanah</a:t>
                      </a:r>
                      <a:r>
                        <a:rPr sz="1600" spc="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175" dirty="0">
                          <a:latin typeface="Times New Roman"/>
                          <a:cs typeface="Times New Roman"/>
                        </a:rPr>
                        <a:t>Lanau	</a:t>
                      </a:r>
                      <a:r>
                        <a:rPr sz="1600" spc="80" dirty="0">
                          <a:latin typeface="Times New Roman"/>
                          <a:cs typeface="Times New Roman"/>
                        </a:rPr>
                        <a:t>0.1 </a:t>
                      </a:r>
                      <a:r>
                        <a:rPr sz="1600" spc="100" dirty="0">
                          <a:latin typeface="Times New Roman"/>
                          <a:cs typeface="Times New Roman"/>
                        </a:rPr>
                        <a:t>–</a:t>
                      </a:r>
                      <a:r>
                        <a:rPr sz="16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80" dirty="0">
                          <a:latin typeface="Times New Roman"/>
                          <a:cs typeface="Times New Roman"/>
                        </a:rPr>
                        <a:t>0.2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39731" marB="0">
                    <a:solidFill>
                      <a:srgbClr val="E4CDCC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67962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06771" y="1127222"/>
            <a:ext cx="7115967" cy="1139612"/>
          </a:xfrm>
          <a:prstGeom prst="rect">
            <a:avLst/>
          </a:prstGeom>
        </p:spPr>
        <p:txBody>
          <a:bodyPr vert="horz" wrap="square" lIns="0" tIns="9213" rIns="0" bIns="0" rtlCol="0">
            <a:spAutoFit/>
          </a:bodyPr>
          <a:lstStyle/>
          <a:p>
            <a:pPr marL="11516" marR="4607" algn="just">
              <a:lnSpc>
                <a:spcPct val="149700"/>
              </a:lnSpc>
              <a:spcBef>
                <a:spcPts val="73"/>
              </a:spcBef>
            </a:pPr>
            <a:r>
              <a:rPr sz="1632" b="1" spc="-5" dirty="0">
                <a:latin typeface="Arial"/>
                <a:cs typeface="Arial"/>
              </a:rPr>
              <a:t>Kemiringan </a:t>
            </a:r>
            <a:r>
              <a:rPr sz="1632" b="1" spc="-9" dirty="0">
                <a:latin typeface="Arial"/>
                <a:cs typeface="Arial"/>
              </a:rPr>
              <a:t>saluran </a:t>
            </a:r>
            <a:r>
              <a:rPr sz="1632" b="1" spc="-5" dirty="0">
                <a:latin typeface="Arial"/>
                <a:cs typeface="Arial"/>
              </a:rPr>
              <a:t>drainase dan kecepatan aliran pembuangan air  </a:t>
            </a:r>
            <a:r>
              <a:rPr sz="1632" b="1" spc="-9" dirty="0">
                <a:latin typeface="Arial"/>
                <a:cs typeface="Arial"/>
              </a:rPr>
              <a:t>yang terjadi </a:t>
            </a:r>
            <a:r>
              <a:rPr sz="1632" b="1" spc="-5" dirty="0">
                <a:latin typeface="Arial"/>
                <a:cs typeface="Arial"/>
              </a:rPr>
              <a:t>harus </a:t>
            </a:r>
            <a:r>
              <a:rPr sz="1632" b="1" dirty="0">
                <a:latin typeface="Arial"/>
                <a:cs typeface="Arial"/>
              </a:rPr>
              <a:t>tidak </a:t>
            </a:r>
            <a:r>
              <a:rPr sz="1632" b="1" spc="-5" dirty="0">
                <a:latin typeface="Arial"/>
                <a:cs typeface="Arial"/>
              </a:rPr>
              <a:t>menimbulkan kerusakan saluran dan </a:t>
            </a:r>
            <a:r>
              <a:rPr sz="1632" b="1" spc="-9" dirty="0">
                <a:latin typeface="Arial"/>
                <a:cs typeface="Arial"/>
              </a:rPr>
              <a:t>tidak  menyebabkan </a:t>
            </a:r>
            <a:r>
              <a:rPr sz="1632" b="1" spc="-5" dirty="0">
                <a:latin typeface="Arial"/>
                <a:cs typeface="Arial"/>
              </a:rPr>
              <a:t>endapan </a:t>
            </a:r>
            <a:r>
              <a:rPr sz="1632" b="1" spc="-9" dirty="0">
                <a:latin typeface="Arial"/>
                <a:cs typeface="Arial"/>
              </a:rPr>
              <a:t>di saluran</a:t>
            </a:r>
            <a:r>
              <a:rPr sz="1632" b="1" spc="91" dirty="0">
                <a:latin typeface="Arial"/>
                <a:cs typeface="Arial"/>
              </a:rPr>
              <a:t> </a:t>
            </a:r>
            <a:r>
              <a:rPr sz="1632" b="1" spc="-5" dirty="0">
                <a:latin typeface="Arial"/>
                <a:cs typeface="Arial"/>
              </a:rPr>
              <a:t>drainase.</a:t>
            </a:r>
            <a:endParaRPr sz="1632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0047958" y="5500220"/>
            <a:ext cx="497507" cy="497507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10667078" y="317852"/>
            <a:ext cx="275241" cy="621769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10736176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6" name="object 6"/>
          <p:cNvSpPr/>
          <p:nvPr/>
        </p:nvSpPr>
        <p:spPr>
          <a:xfrm>
            <a:off x="2730454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7" name="object 7"/>
          <p:cNvSpPr/>
          <p:nvPr/>
        </p:nvSpPr>
        <p:spPr>
          <a:xfrm>
            <a:off x="2700052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10597980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9" name="object 9"/>
          <p:cNvSpPr/>
          <p:nvPr/>
        </p:nvSpPr>
        <p:spPr>
          <a:xfrm>
            <a:off x="3889924" y="3207540"/>
            <a:ext cx="5872198" cy="131287"/>
          </a:xfrm>
          <a:custGeom>
            <a:avLst/>
            <a:gdLst/>
            <a:ahLst/>
            <a:cxnLst/>
            <a:rect l="l" t="t" r="r" b="b"/>
            <a:pathLst>
              <a:path w="6475730" h="144779">
                <a:moveTo>
                  <a:pt x="0" y="144780"/>
                </a:moveTo>
                <a:lnTo>
                  <a:pt x="6475475" y="144780"/>
                </a:lnTo>
                <a:lnTo>
                  <a:pt x="6475475" y="0"/>
                </a:lnTo>
                <a:lnTo>
                  <a:pt x="0" y="0"/>
                </a:lnTo>
                <a:lnTo>
                  <a:pt x="0" y="144780"/>
                </a:lnTo>
                <a:close/>
              </a:path>
            </a:pathLst>
          </a:custGeom>
          <a:solidFill>
            <a:srgbClr val="7597D8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0" name="object 10"/>
          <p:cNvSpPr/>
          <p:nvPr/>
        </p:nvSpPr>
        <p:spPr>
          <a:xfrm>
            <a:off x="3889924" y="2667192"/>
            <a:ext cx="5872198" cy="267180"/>
          </a:xfrm>
          <a:custGeom>
            <a:avLst/>
            <a:gdLst/>
            <a:ahLst/>
            <a:cxnLst/>
            <a:rect l="l" t="t" r="r" b="b"/>
            <a:pathLst>
              <a:path w="6475730" h="294639">
                <a:moveTo>
                  <a:pt x="0" y="294132"/>
                </a:moveTo>
                <a:lnTo>
                  <a:pt x="6475475" y="294132"/>
                </a:lnTo>
                <a:lnTo>
                  <a:pt x="6475475" y="0"/>
                </a:lnTo>
                <a:lnTo>
                  <a:pt x="0" y="0"/>
                </a:lnTo>
                <a:lnTo>
                  <a:pt x="0" y="294132"/>
                </a:lnTo>
                <a:close/>
              </a:path>
            </a:pathLst>
          </a:custGeom>
          <a:solidFill>
            <a:srgbClr val="7597D8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1" name="object 11"/>
          <p:cNvSpPr/>
          <p:nvPr/>
        </p:nvSpPr>
        <p:spPr>
          <a:xfrm>
            <a:off x="3889924" y="2935293"/>
            <a:ext cx="5872198" cy="271211"/>
          </a:xfrm>
          <a:custGeom>
            <a:avLst/>
            <a:gdLst/>
            <a:ahLst/>
            <a:cxnLst/>
            <a:rect l="l" t="t" r="r" b="b"/>
            <a:pathLst>
              <a:path w="6475730" h="299085">
                <a:moveTo>
                  <a:pt x="0" y="298703"/>
                </a:moveTo>
                <a:lnTo>
                  <a:pt x="6475475" y="298703"/>
                </a:lnTo>
                <a:lnTo>
                  <a:pt x="6475475" y="0"/>
                </a:lnTo>
                <a:lnTo>
                  <a:pt x="0" y="0"/>
                </a:lnTo>
                <a:lnTo>
                  <a:pt x="0" y="298703"/>
                </a:lnTo>
                <a:close/>
              </a:path>
            </a:pathLst>
          </a:custGeom>
          <a:solidFill>
            <a:srgbClr val="7597D8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2" name="object 12"/>
          <p:cNvSpPr txBox="1"/>
          <p:nvPr/>
        </p:nvSpPr>
        <p:spPr>
          <a:xfrm>
            <a:off x="3979752" y="2692988"/>
            <a:ext cx="4002515" cy="447645"/>
          </a:xfrm>
          <a:prstGeom prst="rect">
            <a:avLst/>
          </a:prstGeom>
        </p:spPr>
        <p:txBody>
          <a:bodyPr vert="horz" wrap="square" lIns="0" tIns="11516" rIns="0" bIns="0" rtlCol="0">
            <a:spAutoFit/>
          </a:bodyPr>
          <a:lstStyle/>
          <a:p>
            <a:pPr marL="1812675">
              <a:lnSpc>
                <a:spcPts val="1659"/>
              </a:lnSpc>
              <a:spcBef>
                <a:spcPts val="91"/>
              </a:spcBef>
            </a:pPr>
            <a:r>
              <a:rPr sz="1632" b="1" spc="190" dirty="0">
                <a:solidFill>
                  <a:srgbClr val="FFFFFF"/>
                </a:solidFill>
                <a:latin typeface="Times New Roman"/>
                <a:cs typeface="Times New Roman"/>
              </a:rPr>
              <a:t>Permukaan</a:t>
            </a:r>
            <a:r>
              <a:rPr sz="1632" b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32" b="1" spc="172" dirty="0">
                <a:solidFill>
                  <a:srgbClr val="FFFFFF"/>
                </a:solidFill>
                <a:latin typeface="Times New Roman"/>
                <a:cs typeface="Times New Roman"/>
              </a:rPr>
              <a:t>Saluran</a:t>
            </a:r>
            <a:endParaRPr sz="1632">
              <a:latin typeface="Times New Roman"/>
              <a:cs typeface="Times New Roman"/>
            </a:endParaRPr>
          </a:p>
          <a:p>
            <a:pPr>
              <a:lnSpc>
                <a:spcPts val="1659"/>
              </a:lnSpc>
            </a:pPr>
            <a:r>
              <a:rPr sz="1632" b="1" spc="190" dirty="0">
                <a:solidFill>
                  <a:srgbClr val="FFFFFF"/>
                </a:solidFill>
                <a:latin typeface="Times New Roman"/>
                <a:cs typeface="Times New Roman"/>
              </a:rPr>
              <a:t>Bahan</a:t>
            </a:r>
            <a:r>
              <a:rPr sz="1632" b="1" spc="54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32" b="1" spc="168" dirty="0">
                <a:solidFill>
                  <a:srgbClr val="FFFFFF"/>
                </a:solidFill>
                <a:latin typeface="Times New Roman"/>
                <a:cs typeface="Times New Roman"/>
              </a:rPr>
              <a:t>Saluran</a:t>
            </a:r>
            <a:endParaRPr sz="1632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341232" y="2692988"/>
            <a:ext cx="1173518" cy="533892"/>
          </a:xfrm>
          <a:prstGeom prst="rect">
            <a:avLst/>
          </a:prstGeom>
        </p:spPr>
        <p:txBody>
          <a:bodyPr vert="horz" wrap="square" lIns="0" tIns="20729" rIns="0" bIns="0" rtlCol="0">
            <a:spAutoFit/>
          </a:bodyPr>
          <a:lstStyle/>
          <a:p>
            <a:pPr marR="4607" indent="71401">
              <a:lnSpc>
                <a:spcPts val="1950"/>
              </a:lnSpc>
              <a:spcBef>
                <a:spcPts val="163"/>
              </a:spcBef>
            </a:pPr>
            <a:r>
              <a:rPr sz="1632" b="1" spc="159" dirty="0">
                <a:solidFill>
                  <a:srgbClr val="FFFFFF"/>
                </a:solidFill>
                <a:latin typeface="Times New Roman"/>
                <a:cs typeface="Times New Roman"/>
              </a:rPr>
              <a:t>Koefisien  </a:t>
            </a:r>
            <a:r>
              <a:rPr sz="1632" b="1" spc="54" dirty="0">
                <a:solidFill>
                  <a:srgbClr val="FFFFFF"/>
                </a:solidFill>
                <a:latin typeface="Times New Roman"/>
                <a:cs typeface="Times New Roman"/>
              </a:rPr>
              <a:t>K</a:t>
            </a:r>
            <a:r>
              <a:rPr sz="1632" b="1" spc="185" dirty="0">
                <a:solidFill>
                  <a:srgbClr val="FFFFFF"/>
                </a:solidFill>
                <a:latin typeface="Times New Roman"/>
                <a:cs typeface="Times New Roman"/>
              </a:rPr>
              <a:t>ek</a:t>
            </a:r>
            <a:r>
              <a:rPr sz="1632" b="1" spc="190" dirty="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sz="1632" b="1" spc="177" dirty="0">
                <a:solidFill>
                  <a:srgbClr val="FFFFFF"/>
                </a:solidFill>
                <a:latin typeface="Times New Roman"/>
                <a:cs typeface="Times New Roman"/>
              </a:rPr>
              <a:t>sa</a:t>
            </a:r>
            <a:r>
              <a:rPr sz="1632" b="1" spc="122" dirty="0">
                <a:solidFill>
                  <a:srgbClr val="FFFFFF"/>
                </a:solidFill>
                <a:latin typeface="Times New Roman"/>
                <a:cs typeface="Times New Roman"/>
              </a:rPr>
              <a:t>r</a:t>
            </a:r>
            <a:r>
              <a:rPr sz="1632" b="1" spc="190" dirty="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sz="1632" b="1" spc="208" dirty="0">
                <a:solidFill>
                  <a:srgbClr val="FFFFFF"/>
                </a:solidFill>
                <a:latin typeface="Times New Roman"/>
                <a:cs typeface="Times New Roman"/>
              </a:rPr>
              <a:t>n</a:t>
            </a:r>
            <a:endParaRPr sz="1632">
              <a:latin typeface="Times New Roman"/>
              <a:cs typeface="Times New Roman"/>
            </a:endParaRPr>
          </a:p>
        </p:txBody>
      </p:sp>
      <p:graphicFrame>
        <p:nvGraphicFramePr>
          <p:cNvPr id="14" name="object 14"/>
          <p:cNvGraphicFramePr>
            <a:graphicFrameLocks noGrp="1"/>
          </p:cNvGraphicFramePr>
          <p:nvPr/>
        </p:nvGraphicFramePr>
        <p:xfrm>
          <a:off x="3889924" y="3374758"/>
          <a:ext cx="5872198" cy="231536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96554"/>
                <a:gridCol w="2353946"/>
                <a:gridCol w="1721698"/>
              </a:tblGrid>
              <a:tr h="301153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600" spc="125" dirty="0">
                          <a:latin typeface="Times New Roman"/>
                          <a:cs typeface="Times New Roman"/>
                        </a:rPr>
                        <a:t>Tidak</a:t>
                      </a:r>
                      <a:r>
                        <a:rPr sz="1600" spc="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150" dirty="0">
                          <a:latin typeface="Times New Roman"/>
                          <a:cs typeface="Times New Roman"/>
                        </a:rPr>
                        <a:t>diperkuat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21881" marB="0">
                    <a:solidFill>
                      <a:srgbClr val="D4DDEF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600" spc="170" dirty="0">
                          <a:latin typeface="Times New Roman"/>
                          <a:cs typeface="Times New Roman"/>
                        </a:rPr>
                        <a:t>Tanah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21881" marB="0">
                    <a:solidFill>
                      <a:srgbClr val="D4DDEF"/>
                    </a:solidFill>
                  </a:tcPr>
                </a:tc>
                <a:tc>
                  <a:txBody>
                    <a:bodyPr/>
                    <a:lstStyle/>
                    <a:p>
                      <a:pPr marL="50165"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600" spc="80" dirty="0">
                          <a:latin typeface="Times New Roman"/>
                          <a:cs typeface="Times New Roman"/>
                        </a:rPr>
                        <a:t>0.02 </a:t>
                      </a:r>
                      <a:r>
                        <a:rPr sz="1600" spc="100" dirty="0">
                          <a:latin typeface="Times New Roman"/>
                          <a:cs typeface="Times New Roman"/>
                        </a:rPr>
                        <a:t>–</a:t>
                      </a:r>
                      <a:r>
                        <a:rPr sz="16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85" dirty="0">
                          <a:latin typeface="Times New Roman"/>
                          <a:cs typeface="Times New Roman"/>
                        </a:rPr>
                        <a:t>0.025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21881" marB="0">
                    <a:solidFill>
                      <a:srgbClr val="D4DDEF"/>
                    </a:solidFill>
                  </a:tcPr>
                </a:tc>
              </a:tr>
              <a:tr h="3339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D4DDEF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635"/>
                        </a:spcBef>
                      </a:pPr>
                      <a:r>
                        <a:rPr sz="1600" spc="155" dirty="0">
                          <a:latin typeface="Times New Roman"/>
                          <a:cs typeface="Times New Roman"/>
                        </a:rPr>
                        <a:t>Pasir </a:t>
                      </a:r>
                      <a:r>
                        <a:rPr sz="1600" spc="175" dirty="0">
                          <a:latin typeface="Times New Roman"/>
                          <a:cs typeface="Times New Roman"/>
                        </a:rPr>
                        <a:t>dan</a:t>
                      </a:r>
                      <a:r>
                        <a:rPr sz="1600" spc="-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114" dirty="0">
                          <a:latin typeface="Times New Roman"/>
                          <a:cs typeface="Times New Roman"/>
                        </a:rPr>
                        <a:t>kerikil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73129" marB="0">
                    <a:solidFill>
                      <a:srgbClr val="EBEDF7"/>
                    </a:solidFill>
                  </a:tcPr>
                </a:tc>
                <a:tc>
                  <a:txBody>
                    <a:bodyPr/>
                    <a:lstStyle/>
                    <a:p>
                      <a:pPr marL="48260" algn="ctr">
                        <a:lnSpc>
                          <a:spcPct val="100000"/>
                        </a:lnSpc>
                        <a:spcBef>
                          <a:spcPts val="635"/>
                        </a:spcBef>
                      </a:pPr>
                      <a:r>
                        <a:rPr sz="1600" spc="85" dirty="0">
                          <a:latin typeface="Times New Roman"/>
                          <a:cs typeface="Times New Roman"/>
                        </a:rPr>
                        <a:t>0.025 </a:t>
                      </a:r>
                      <a:r>
                        <a:rPr sz="1600" spc="100" dirty="0">
                          <a:latin typeface="Times New Roman"/>
                          <a:cs typeface="Times New Roman"/>
                        </a:rPr>
                        <a:t>–</a:t>
                      </a:r>
                      <a:r>
                        <a:rPr sz="16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85" dirty="0">
                          <a:latin typeface="Times New Roman"/>
                          <a:cs typeface="Times New Roman"/>
                        </a:rPr>
                        <a:t>0.04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73129" marB="0">
                    <a:solidFill>
                      <a:srgbClr val="EBEDF7"/>
                    </a:solidFill>
                  </a:tcPr>
                </a:tc>
              </a:tr>
              <a:tr h="338581">
                <a:tc gridSpan="2">
                  <a:txBody>
                    <a:bodyPr/>
                    <a:lstStyle/>
                    <a:p>
                      <a:pPr marL="222250" algn="ctr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sz="1600" spc="145" dirty="0">
                          <a:latin typeface="Times New Roman"/>
                          <a:cs typeface="Times New Roman"/>
                        </a:rPr>
                        <a:t>Cadas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74281" marB="0">
                    <a:solidFill>
                      <a:srgbClr val="D4DD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3340" algn="ctr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sz="1600" spc="80" dirty="0">
                          <a:latin typeface="Times New Roman"/>
                          <a:cs typeface="Times New Roman"/>
                        </a:rPr>
                        <a:t>0.025 </a:t>
                      </a:r>
                      <a:r>
                        <a:rPr sz="1600" spc="100" dirty="0">
                          <a:latin typeface="Times New Roman"/>
                          <a:cs typeface="Times New Roman"/>
                        </a:rPr>
                        <a:t>–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85" dirty="0">
                          <a:latin typeface="Times New Roman"/>
                          <a:cs typeface="Times New Roman"/>
                        </a:rPr>
                        <a:t>0.035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74281" marB="0">
                    <a:solidFill>
                      <a:srgbClr val="D4DDEF"/>
                    </a:solidFill>
                  </a:tcPr>
                </a:tc>
              </a:tr>
              <a:tr h="312670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1600" spc="95" dirty="0">
                          <a:latin typeface="Times New Roman"/>
                          <a:cs typeface="Times New Roman"/>
                        </a:rPr>
                        <a:t>Cor di</a:t>
                      </a:r>
                      <a:r>
                        <a:rPr sz="16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165" dirty="0">
                          <a:latin typeface="Times New Roman"/>
                          <a:cs typeface="Times New Roman"/>
                        </a:rPr>
                        <a:t>tempat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39731" marB="0">
                    <a:solidFill>
                      <a:srgbClr val="EBEDF7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1600" spc="150" dirty="0">
                          <a:latin typeface="Times New Roman"/>
                          <a:cs typeface="Times New Roman"/>
                        </a:rPr>
                        <a:t>Plesteran</a:t>
                      </a:r>
                      <a:r>
                        <a:rPr sz="1600" spc="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145" dirty="0">
                          <a:latin typeface="Times New Roman"/>
                          <a:cs typeface="Times New Roman"/>
                        </a:rPr>
                        <a:t>semen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39731" marB="0">
                    <a:solidFill>
                      <a:srgbClr val="EBEDF7"/>
                    </a:solidFill>
                  </a:tcPr>
                </a:tc>
                <a:tc>
                  <a:txBody>
                    <a:bodyPr/>
                    <a:lstStyle/>
                    <a:p>
                      <a:pPr marL="43815" algn="ctr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1600" spc="80" dirty="0">
                          <a:latin typeface="Times New Roman"/>
                          <a:cs typeface="Times New Roman"/>
                        </a:rPr>
                        <a:t>0.01 </a:t>
                      </a:r>
                      <a:r>
                        <a:rPr sz="1600" spc="100" dirty="0">
                          <a:latin typeface="Times New Roman"/>
                          <a:cs typeface="Times New Roman"/>
                        </a:rPr>
                        <a:t>–</a:t>
                      </a:r>
                      <a:r>
                        <a:rPr sz="16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85" dirty="0">
                          <a:latin typeface="Times New Roman"/>
                          <a:cs typeface="Times New Roman"/>
                        </a:rPr>
                        <a:t>0.013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39731" marB="0">
                    <a:solidFill>
                      <a:srgbClr val="EBEDF7"/>
                    </a:solidFill>
                  </a:tcPr>
                </a:tc>
              </a:tr>
              <a:tr h="358159"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2700">
                        <a:latin typeface="Times New Roman"/>
                        <a:cs typeface="Times New Roman"/>
                      </a:endParaRPr>
                    </a:p>
                    <a:p>
                      <a:pPr marL="90805">
                        <a:lnSpc>
                          <a:spcPct val="100000"/>
                        </a:lnSpc>
                      </a:pPr>
                      <a:r>
                        <a:rPr sz="1600" spc="135" dirty="0">
                          <a:latin typeface="Times New Roman"/>
                          <a:cs typeface="Times New Roman"/>
                        </a:rPr>
                        <a:t>Pra-cetak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1152" marB="0">
                    <a:solidFill>
                      <a:srgbClr val="EBEDF7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600" spc="114" dirty="0">
                          <a:latin typeface="Times New Roman"/>
                          <a:cs typeface="Times New Roman"/>
                        </a:rPr>
                        <a:t>Beton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62764" marB="0">
                    <a:solidFill>
                      <a:srgbClr val="D4DDEF"/>
                    </a:solidFill>
                  </a:tcPr>
                </a:tc>
                <a:tc>
                  <a:txBody>
                    <a:bodyPr/>
                    <a:lstStyle/>
                    <a:p>
                      <a:pPr marL="50165"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600" spc="75" dirty="0">
                          <a:latin typeface="Times New Roman"/>
                          <a:cs typeface="Times New Roman"/>
                        </a:rPr>
                        <a:t>0.013 </a:t>
                      </a:r>
                      <a:r>
                        <a:rPr sz="1600" spc="100" dirty="0">
                          <a:latin typeface="Times New Roman"/>
                          <a:cs typeface="Times New Roman"/>
                        </a:rPr>
                        <a:t>–</a:t>
                      </a:r>
                      <a:r>
                        <a:rPr sz="16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85" dirty="0">
                          <a:latin typeface="Times New Roman"/>
                          <a:cs typeface="Times New Roman"/>
                        </a:rPr>
                        <a:t>0.018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62764" marB="0">
                    <a:solidFill>
                      <a:srgbClr val="D4DDEF"/>
                    </a:solidFill>
                  </a:tcPr>
                </a:tc>
              </a:tr>
              <a:tr h="336854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270" marB="0">
                    <a:solidFill>
                      <a:srgbClr val="EBEDF7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1600" spc="145" dirty="0">
                          <a:latin typeface="Times New Roman"/>
                          <a:cs typeface="Times New Roman"/>
                        </a:rPr>
                        <a:t>Pipa </a:t>
                      </a:r>
                      <a:r>
                        <a:rPr sz="1600" spc="114" dirty="0">
                          <a:latin typeface="Times New Roman"/>
                          <a:cs typeface="Times New Roman"/>
                        </a:rPr>
                        <a:t>beton</a:t>
                      </a:r>
                      <a:r>
                        <a:rPr sz="1600" spc="-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145" dirty="0">
                          <a:latin typeface="Times New Roman"/>
                          <a:cs typeface="Times New Roman"/>
                        </a:rPr>
                        <a:t>bertulang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39731" marB="0">
                    <a:solidFill>
                      <a:srgbClr val="EBEDF7"/>
                    </a:solidFill>
                  </a:tcPr>
                </a:tc>
                <a:tc>
                  <a:txBody>
                    <a:bodyPr/>
                    <a:lstStyle/>
                    <a:p>
                      <a:pPr marL="46990" algn="ctr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1600" spc="80" dirty="0">
                          <a:latin typeface="Times New Roman"/>
                          <a:cs typeface="Times New Roman"/>
                        </a:rPr>
                        <a:t>0.01 </a:t>
                      </a:r>
                      <a:r>
                        <a:rPr sz="1600" spc="100" dirty="0">
                          <a:latin typeface="Times New Roman"/>
                          <a:cs typeface="Times New Roman"/>
                        </a:rPr>
                        <a:t>–</a:t>
                      </a:r>
                      <a:r>
                        <a:rPr sz="16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85" dirty="0">
                          <a:latin typeface="Times New Roman"/>
                          <a:cs typeface="Times New Roman"/>
                        </a:rPr>
                        <a:t>0.014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39731" marB="0">
                    <a:solidFill>
                      <a:srgbClr val="EBEDF7"/>
                    </a:solidFill>
                  </a:tcPr>
                </a:tc>
              </a:tr>
              <a:tr h="33397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270" marB="0">
                    <a:solidFill>
                      <a:srgbClr val="EBEDF7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1600" spc="145" dirty="0">
                          <a:latin typeface="Times New Roman"/>
                          <a:cs typeface="Times New Roman"/>
                        </a:rPr>
                        <a:t>Pipa</a:t>
                      </a:r>
                      <a:r>
                        <a:rPr sz="1600" spc="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110" dirty="0">
                          <a:latin typeface="Times New Roman"/>
                          <a:cs typeface="Times New Roman"/>
                        </a:rPr>
                        <a:t>gelombang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39731" marB="0">
                    <a:solidFill>
                      <a:srgbClr val="D4DDEF"/>
                    </a:solidFill>
                  </a:tcPr>
                </a:tc>
                <a:tc>
                  <a:txBody>
                    <a:bodyPr/>
                    <a:lstStyle/>
                    <a:p>
                      <a:pPr marL="50165" algn="ctr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1600" spc="85" dirty="0">
                          <a:latin typeface="Times New Roman"/>
                          <a:cs typeface="Times New Roman"/>
                        </a:rPr>
                        <a:t>0.016 </a:t>
                      </a:r>
                      <a:r>
                        <a:rPr sz="1600" spc="100" dirty="0">
                          <a:latin typeface="Times New Roman"/>
                          <a:cs typeface="Times New Roman"/>
                        </a:rPr>
                        <a:t>–</a:t>
                      </a:r>
                      <a:r>
                        <a:rPr sz="16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85" dirty="0">
                          <a:latin typeface="Times New Roman"/>
                          <a:cs typeface="Times New Roman"/>
                        </a:rPr>
                        <a:t>0.025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39731" marB="0">
                    <a:solidFill>
                      <a:srgbClr val="D4DDE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75700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667078" y="317852"/>
            <a:ext cx="275241" cy="621769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3" name="object 3"/>
          <p:cNvSpPr/>
          <p:nvPr/>
        </p:nvSpPr>
        <p:spPr>
          <a:xfrm>
            <a:off x="10736176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2730454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2700052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6" name="object 6"/>
          <p:cNvSpPr/>
          <p:nvPr/>
        </p:nvSpPr>
        <p:spPr>
          <a:xfrm>
            <a:off x="10597980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7" name="object 7"/>
          <p:cNvSpPr/>
          <p:nvPr/>
        </p:nvSpPr>
        <p:spPr>
          <a:xfrm>
            <a:off x="4793729" y="1216129"/>
            <a:ext cx="4214992" cy="11746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3748963" y="2831646"/>
            <a:ext cx="6081333" cy="239218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</p:spTree>
    <p:extLst>
      <p:ext uri="{BB962C8B-B14F-4D97-AF65-F5344CB8AC3E}">
        <p14:creationId xmlns:p14="http://schemas.microsoft.com/office/powerpoint/2010/main" val="28979829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667078" y="317852"/>
            <a:ext cx="275241" cy="621769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3" name="object 3"/>
          <p:cNvSpPr/>
          <p:nvPr/>
        </p:nvSpPr>
        <p:spPr>
          <a:xfrm>
            <a:off x="10736176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2730454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2700052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6" name="object 6"/>
          <p:cNvSpPr/>
          <p:nvPr/>
        </p:nvSpPr>
        <p:spPr>
          <a:xfrm>
            <a:off x="10597980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7" name="object 7"/>
          <p:cNvSpPr txBox="1"/>
          <p:nvPr/>
        </p:nvSpPr>
        <p:spPr>
          <a:xfrm>
            <a:off x="9447724" y="803267"/>
            <a:ext cx="875244" cy="262787"/>
          </a:xfrm>
          <a:prstGeom prst="rect">
            <a:avLst/>
          </a:prstGeom>
        </p:spPr>
        <p:txBody>
          <a:bodyPr vert="horz" wrap="square" lIns="0" tIns="11516" rIns="0" bIns="0" rtlCol="0">
            <a:spAutoFit/>
          </a:bodyPr>
          <a:lstStyle/>
          <a:p>
            <a:pPr marL="11516">
              <a:spcBef>
                <a:spcPts val="91"/>
              </a:spcBef>
            </a:pPr>
            <a:r>
              <a:rPr sz="1632" b="1" spc="-5" dirty="0">
                <a:latin typeface="Arial"/>
                <a:cs typeface="Arial"/>
              </a:rPr>
              <a:t>d</a:t>
            </a:r>
            <a:r>
              <a:rPr sz="1632" b="1" spc="-9" dirty="0">
                <a:latin typeface="Arial"/>
                <a:cs typeface="Arial"/>
              </a:rPr>
              <a:t>ra</a:t>
            </a:r>
            <a:r>
              <a:rPr sz="1632" b="1" spc="-14" dirty="0">
                <a:latin typeface="Arial"/>
                <a:cs typeface="Arial"/>
              </a:rPr>
              <a:t>i</a:t>
            </a:r>
            <a:r>
              <a:rPr sz="1632" b="1" spc="-5" dirty="0">
                <a:latin typeface="Arial"/>
                <a:cs typeface="Arial"/>
              </a:rPr>
              <a:t>n</a:t>
            </a:r>
            <a:r>
              <a:rPr sz="1632" b="1" spc="-9" dirty="0">
                <a:latin typeface="Arial"/>
                <a:cs typeface="Arial"/>
              </a:rPr>
              <a:t>a</a:t>
            </a:r>
            <a:r>
              <a:rPr sz="1632" b="1" dirty="0">
                <a:latin typeface="Arial"/>
                <a:cs typeface="Arial"/>
              </a:rPr>
              <a:t>s</a:t>
            </a:r>
            <a:r>
              <a:rPr sz="1632" b="1" spc="-5" dirty="0">
                <a:latin typeface="Arial"/>
                <a:cs typeface="Arial"/>
              </a:rPr>
              <a:t>e</a:t>
            </a:r>
            <a:endParaRPr sz="1632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206771" y="738890"/>
            <a:ext cx="6100223" cy="1903365"/>
          </a:xfrm>
          <a:prstGeom prst="rect">
            <a:avLst/>
          </a:prstGeom>
        </p:spPr>
        <p:txBody>
          <a:bodyPr vert="horz" wrap="square" lIns="0" tIns="11516" rIns="0" bIns="0" rtlCol="0">
            <a:spAutoFit/>
          </a:bodyPr>
          <a:lstStyle/>
          <a:p>
            <a:pPr marL="11516" marR="4607">
              <a:lnSpc>
                <a:spcPct val="150000"/>
              </a:lnSpc>
              <a:spcBef>
                <a:spcPts val="91"/>
              </a:spcBef>
              <a:tabLst>
                <a:tab pos="1108450" algn="l"/>
                <a:tab pos="1771792" algn="l"/>
                <a:tab pos="2187533" algn="l"/>
                <a:tab pos="2834752" algn="l"/>
                <a:tab pos="3562586" algn="l"/>
                <a:tab pos="4534567" algn="l"/>
                <a:tab pos="5432843" algn="l"/>
              </a:tabLst>
            </a:pPr>
            <a:r>
              <a:rPr sz="1632" b="1" spc="-9" dirty="0">
                <a:latin typeface="Arial"/>
                <a:cs typeface="Arial"/>
              </a:rPr>
              <a:t>B</a:t>
            </a:r>
            <a:r>
              <a:rPr sz="1632" b="1" spc="-23" dirty="0">
                <a:latin typeface="Arial"/>
                <a:cs typeface="Arial"/>
              </a:rPr>
              <a:t>e</a:t>
            </a:r>
            <a:r>
              <a:rPr sz="1632" b="1" dirty="0">
                <a:latin typeface="Arial"/>
                <a:cs typeface="Arial"/>
              </a:rPr>
              <a:t>s</a:t>
            </a:r>
            <a:r>
              <a:rPr sz="1632" b="1" spc="-9" dirty="0">
                <a:latin typeface="Arial"/>
                <a:cs typeface="Arial"/>
              </a:rPr>
              <a:t>ar</a:t>
            </a:r>
            <a:r>
              <a:rPr sz="1632" b="1" spc="23" dirty="0">
                <a:latin typeface="Arial"/>
                <a:cs typeface="Arial"/>
              </a:rPr>
              <a:t>n</a:t>
            </a:r>
            <a:r>
              <a:rPr sz="1632" b="1" spc="-23" dirty="0">
                <a:latin typeface="Arial"/>
                <a:cs typeface="Arial"/>
              </a:rPr>
              <a:t>y</a:t>
            </a:r>
            <a:r>
              <a:rPr sz="1632" b="1" spc="-5" dirty="0">
                <a:latin typeface="Arial"/>
                <a:cs typeface="Arial"/>
              </a:rPr>
              <a:t>a</a:t>
            </a:r>
            <a:r>
              <a:rPr sz="1632" b="1" dirty="0">
                <a:latin typeface="Arial"/>
                <a:cs typeface="Arial"/>
              </a:rPr>
              <a:t>	</a:t>
            </a:r>
            <a:r>
              <a:rPr sz="1632" b="1" spc="-5" dirty="0">
                <a:latin typeface="Arial"/>
                <a:cs typeface="Arial"/>
              </a:rPr>
              <a:t>d</a:t>
            </a:r>
            <a:r>
              <a:rPr sz="1632" b="1" spc="-9" dirty="0">
                <a:latin typeface="Arial"/>
                <a:cs typeface="Arial"/>
              </a:rPr>
              <a:t>e</a:t>
            </a:r>
            <a:r>
              <a:rPr sz="1632" b="1" dirty="0">
                <a:latin typeface="Arial"/>
                <a:cs typeface="Arial"/>
              </a:rPr>
              <a:t>bi</a:t>
            </a:r>
            <a:r>
              <a:rPr sz="1632" b="1" spc="-5" dirty="0">
                <a:latin typeface="Arial"/>
                <a:cs typeface="Arial"/>
              </a:rPr>
              <a:t>t	</a:t>
            </a:r>
            <a:r>
              <a:rPr sz="1632" b="1" spc="-9" dirty="0">
                <a:latin typeface="Arial"/>
                <a:cs typeface="Arial"/>
              </a:rPr>
              <a:t>a</a:t>
            </a:r>
            <a:r>
              <a:rPr sz="1632" b="1" spc="-5" dirty="0">
                <a:latin typeface="Arial"/>
                <a:cs typeface="Arial"/>
              </a:rPr>
              <a:t>ir</a:t>
            </a:r>
            <a:r>
              <a:rPr sz="1632" b="1" dirty="0">
                <a:latin typeface="Arial"/>
                <a:cs typeface="Arial"/>
              </a:rPr>
              <a:t>	</a:t>
            </a:r>
            <a:r>
              <a:rPr sz="1632" b="1" spc="-32" dirty="0">
                <a:latin typeface="Arial"/>
                <a:cs typeface="Arial"/>
              </a:rPr>
              <a:t>y</a:t>
            </a:r>
            <a:r>
              <a:rPr sz="1632" b="1" spc="-9" dirty="0">
                <a:latin typeface="Arial"/>
                <a:cs typeface="Arial"/>
              </a:rPr>
              <a:t>a</a:t>
            </a:r>
            <a:r>
              <a:rPr sz="1632" b="1" spc="-5" dirty="0">
                <a:latin typeface="Arial"/>
                <a:cs typeface="Arial"/>
              </a:rPr>
              <a:t>ng</a:t>
            </a:r>
            <a:r>
              <a:rPr sz="1632" b="1" dirty="0">
                <a:latin typeface="Arial"/>
                <a:cs typeface="Arial"/>
              </a:rPr>
              <a:t>	</a:t>
            </a:r>
            <a:r>
              <a:rPr sz="1632" b="1" spc="-5" dirty="0">
                <a:latin typeface="Arial"/>
                <a:cs typeface="Arial"/>
              </a:rPr>
              <a:t>h</a:t>
            </a:r>
            <a:r>
              <a:rPr sz="1632" b="1" spc="-9" dirty="0">
                <a:latin typeface="Arial"/>
                <a:cs typeface="Arial"/>
              </a:rPr>
              <a:t>ar</a:t>
            </a:r>
            <a:r>
              <a:rPr sz="1632" b="1" spc="-5" dirty="0">
                <a:latin typeface="Arial"/>
                <a:cs typeface="Arial"/>
              </a:rPr>
              <a:t>us</a:t>
            </a:r>
            <a:r>
              <a:rPr sz="1632" b="1" dirty="0">
                <a:latin typeface="Arial"/>
                <a:cs typeface="Arial"/>
              </a:rPr>
              <a:t>	d</a:t>
            </a:r>
            <a:r>
              <a:rPr sz="1632" b="1" spc="-14" dirty="0">
                <a:latin typeface="Arial"/>
                <a:cs typeface="Arial"/>
              </a:rPr>
              <a:t>i</a:t>
            </a:r>
            <a:r>
              <a:rPr sz="1632" b="1" spc="-5" dirty="0">
                <a:latin typeface="Arial"/>
                <a:cs typeface="Arial"/>
              </a:rPr>
              <a:t>b</a:t>
            </a:r>
            <a:r>
              <a:rPr sz="1632" b="1" dirty="0">
                <a:latin typeface="Arial"/>
                <a:cs typeface="Arial"/>
              </a:rPr>
              <a:t>u</a:t>
            </a:r>
            <a:r>
              <a:rPr sz="1632" b="1" spc="-23" dirty="0">
                <a:latin typeface="Arial"/>
                <a:cs typeface="Arial"/>
              </a:rPr>
              <a:t>a</a:t>
            </a:r>
            <a:r>
              <a:rPr sz="1632" b="1" spc="-5" dirty="0">
                <a:latin typeface="Arial"/>
                <a:cs typeface="Arial"/>
              </a:rPr>
              <a:t>ng</a:t>
            </a:r>
            <a:r>
              <a:rPr sz="1632" b="1" dirty="0">
                <a:latin typeface="Arial"/>
                <a:cs typeface="Arial"/>
              </a:rPr>
              <a:t>	</a:t>
            </a:r>
            <a:r>
              <a:rPr sz="1632" b="1" spc="-5" dirty="0">
                <a:latin typeface="Arial"/>
                <a:cs typeface="Arial"/>
              </a:rPr>
              <a:t>d</a:t>
            </a:r>
            <a:r>
              <a:rPr sz="1632" b="1" spc="-9" dirty="0">
                <a:latin typeface="Arial"/>
                <a:cs typeface="Arial"/>
              </a:rPr>
              <a:t>e</a:t>
            </a:r>
            <a:r>
              <a:rPr sz="1632" b="1" spc="-23" dirty="0">
                <a:latin typeface="Arial"/>
                <a:cs typeface="Arial"/>
              </a:rPr>
              <a:t>n</a:t>
            </a:r>
            <a:r>
              <a:rPr sz="1632" b="1" spc="-5" dirty="0">
                <a:latin typeface="Arial"/>
                <a:cs typeface="Arial"/>
              </a:rPr>
              <a:t>g</a:t>
            </a:r>
            <a:r>
              <a:rPr sz="1632" b="1" spc="-9" dirty="0">
                <a:latin typeface="Arial"/>
                <a:cs typeface="Arial"/>
              </a:rPr>
              <a:t>a</a:t>
            </a:r>
            <a:r>
              <a:rPr sz="1632" b="1" spc="-5" dirty="0">
                <a:latin typeface="Arial"/>
                <a:cs typeface="Arial"/>
              </a:rPr>
              <a:t>n</a:t>
            </a:r>
            <a:r>
              <a:rPr sz="1632" b="1" dirty="0">
                <a:latin typeface="Arial"/>
                <a:cs typeface="Arial"/>
              </a:rPr>
              <a:t>	</a:t>
            </a:r>
            <a:r>
              <a:rPr sz="1632" b="1" spc="-9" dirty="0">
                <a:latin typeface="Arial"/>
                <a:cs typeface="Arial"/>
              </a:rPr>
              <a:t>s</a:t>
            </a:r>
            <a:r>
              <a:rPr sz="1632" b="1" spc="-5" dirty="0">
                <a:latin typeface="Arial"/>
                <a:cs typeface="Arial"/>
              </a:rPr>
              <a:t>i</a:t>
            </a:r>
            <a:r>
              <a:rPr sz="1632" b="1" spc="-9" dirty="0">
                <a:latin typeface="Arial"/>
                <a:cs typeface="Arial"/>
              </a:rPr>
              <a:t>s</a:t>
            </a:r>
            <a:r>
              <a:rPr sz="1632" b="1" spc="-5" dirty="0">
                <a:latin typeface="Arial"/>
                <a:cs typeface="Arial"/>
              </a:rPr>
              <a:t>t</a:t>
            </a:r>
            <a:r>
              <a:rPr sz="1632" b="1" spc="-9" dirty="0">
                <a:latin typeface="Arial"/>
                <a:cs typeface="Arial"/>
              </a:rPr>
              <a:t>e</a:t>
            </a:r>
            <a:r>
              <a:rPr sz="1632" b="1" spc="-5" dirty="0">
                <a:latin typeface="Arial"/>
                <a:cs typeface="Arial"/>
              </a:rPr>
              <a:t>m  </a:t>
            </a:r>
            <a:r>
              <a:rPr sz="1632" b="1" spc="-9" dirty="0">
                <a:latin typeface="Arial"/>
                <a:cs typeface="Arial"/>
              </a:rPr>
              <a:t>permukaan </a:t>
            </a:r>
            <a:r>
              <a:rPr sz="1632" b="1" spc="-5" dirty="0">
                <a:latin typeface="Arial"/>
                <a:cs typeface="Arial"/>
              </a:rPr>
              <a:t>bergantung pada</a:t>
            </a:r>
            <a:r>
              <a:rPr sz="1632" b="1" spc="32" dirty="0">
                <a:latin typeface="Arial"/>
                <a:cs typeface="Arial"/>
              </a:rPr>
              <a:t> </a:t>
            </a:r>
            <a:r>
              <a:rPr sz="1632" b="1" dirty="0">
                <a:latin typeface="Arial"/>
                <a:cs typeface="Arial"/>
              </a:rPr>
              <a:t>:</a:t>
            </a:r>
            <a:endParaRPr sz="1632">
              <a:latin typeface="Arial"/>
              <a:cs typeface="Arial"/>
            </a:endParaRPr>
          </a:p>
          <a:p>
            <a:pPr marL="323610" indent="-312093">
              <a:spcBef>
                <a:spcPts val="997"/>
              </a:spcBef>
              <a:buAutoNum type="alphaLcParenR"/>
              <a:tabLst>
                <a:tab pos="323610" algn="l"/>
                <a:tab pos="324186" algn="l"/>
              </a:tabLst>
            </a:pPr>
            <a:r>
              <a:rPr sz="1632" b="1" dirty="0">
                <a:latin typeface="Arial"/>
                <a:cs typeface="Arial"/>
              </a:rPr>
              <a:t>Luas </a:t>
            </a:r>
            <a:r>
              <a:rPr sz="1632" b="1" spc="-5" dirty="0">
                <a:latin typeface="Arial"/>
                <a:cs typeface="Arial"/>
              </a:rPr>
              <a:t>daerah </a:t>
            </a:r>
            <a:r>
              <a:rPr sz="1632" b="1" spc="-9" dirty="0">
                <a:latin typeface="Arial"/>
                <a:cs typeface="Arial"/>
              </a:rPr>
              <a:t>yang </a:t>
            </a:r>
            <a:r>
              <a:rPr sz="1632" b="1" spc="-5" dirty="0">
                <a:latin typeface="Arial"/>
                <a:cs typeface="Arial"/>
              </a:rPr>
              <a:t>aliran </a:t>
            </a:r>
            <a:r>
              <a:rPr sz="1632" b="1" spc="-9" dirty="0">
                <a:latin typeface="Arial"/>
                <a:cs typeface="Arial"/>
              </a:rPr>
              <a:t>airnya akan </a:t>
            </a:r>
            <a:r>
              <a:rPr sz="1632" b="1" spc="-5" dirty="0">
                <a:latin typeface="Arial"/>
                <a:cs typeface="Arial"/>
              </a:rPr>
              <a:t>menuju jalan</a:t>
            </a:r>
            <a:r>
              <a:rPr sz="1632" b="1" spc="127" dirty="0">
                <a:latin typeface="Arial"/>
                <a:cs typeface="Arial"/>
              </a:rPr>
              <a:t> </a:t>
            </a:r>
            <a:r>
              <a:rPr sz="1632" b="1" spc="-9" dirty="0">
                <a:latin typeface="Arial"/>
                <a:cs typeface="Arial"/>
              </a:rPr>
              <a:t>rel</a:t>
            </a:r>
            <a:endParaRPr sz="1632">
              <a:latin typeface="Arial"/>
              <a:cs typeface="Arial"/>
            </a:endParaRPr>
          </a:p>
          <a:p>
            <a:pPr marL="323034" indent="-311518">
              <a:spcBef>
                <a:spcPts val="970"/>
              </a:spcBef>
              <a:buAutoNum type="alphaLcParenR"/>
              <a:tabLst>
                <a:tab pos="323034" algn="l"/>
                <a:tab pos="323610" algn="l"/>
              </a:tabLst>
            </a:pPr>
            <a:r>
              <a:rPr sz="1632" b="1" spc="-5" dirty="0">
                <a:latin typeface="Arial"/>
                <a:cs typeface="Arial"/>
              </a:rPr>
              <a:t>Intensitas hujan </a:t>
            </a:r>
            <a:r>
              <a:rPr sz="1632" b="1" spc="-9" dirty="0">
                <a:latin typeface="Arial"/>
                <a:cs typeface="Arial"/>
              </a:rPr>
              <a:t>daerah</a:t>
            </a:r>
            <a:r>
              <a:rPr sz="1632" b="1" spc="9" dirty="0">
                <a:latin typeface="Arial"/>
                <a:cs typeface="Arial"/>
              </a:rPr>
              <a:t> </a:t>
            </a:r>
            <a:r>
              <a:rPr sz="1632" b="1" spc="-9" dirty="0">
                <a:latin typeface="Arial"/>
                <a:cs typeface="Arial"/>
              </a:rPr>
              <a:t>setempat</a:t>
            </a:r>
            <a:endParaRPr sz="1632">
              <a:latin typeface="Arial"/>
              <a:cs typeface="Arial"/>
            </a:endParaRPr>
          </a:p>
          <a:p>
            <a:pPr marL="323610" indent="-312093">
              <a:spcBef>
                <a:spcPts val="1002"/>
              </a:spcBef>
              <a:buAutoNum type="alphaLcParenR"/>
              <a:tabLst>
                <a:tab pos="323610" algn="l"/>
                <a:tab pos="324186" algn="l"/>
              </a:tabLst>
            </a:pPr>
            <a:r>
              <a:rPr sz="1632" b="1" spc="-5" dirty="0">
                <a:latin typeface="Arial"/>
                <a:cs typeface="Arial"/>
              </a:rPr>
              <a:t>Koefisien pengaliran </a:t>
            </a:r>
            <a:r>
              <a:rPr sz="1632" b="1" spc="-9" dirty="0">
                <a:latin typeface="Arial"/>
                <a:cs typeface="Arial"/>
              </a:rPr>
              <a:t>daerah</a:t>
            </a:r>
            <a:r>
              <a:rPr sz="1632" b="1" spc="32" dirty="0">
                <a:latin typeface="Arial"/>
                <a:cs typeface="Arial"/>
              </a:rPr>
              <a:t> </a:t>
            </a:r>
            <a:r>
              <a:rPr sz="1632" b="1" spc="-9" dirty="0">
                <a:latin typeface="Arial"/>
                <a:cs typeface="Arial"/>
              </a:rPr>
              <a:t>setempat</a:t>
            </a:r>
            <a:endParaRPr sz="1632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206771" y="2981819"/>
            <a:ext cx="7115967" cy="3025659"/>
          </a:xfrm>
          <a:prstGeom prst="rect">
            <a:avLst/>
          </a:prstGeom>
        </p:spPr>
        <p:txBody>
          <a:bodyPr vert="horz" wrap="square" lIns="0" tIns="11516" rIns="0" bIns="0" rtlCol="0">
            <a:spAutoFit/>
          </a:bodyPr>
          <a:lstStyle/>
          <a:p>
            <a:pPr marL="11516" marR="6334">
              <a:lnSpc>
                <a:spcPct val="150000"/>
              </a:lnSpc>
              <a:spcBef>
                <a:spcPts val="91"/>
              </a:spcBef>
            </a:pPr>
            <a:r>
              <a:rPr sz="1632" b="1" spc="-5" dirty="0">
                <a:latin typeface="Arial"/>
                <a:cs typeface="Arial"/>
              </a:rPr>
              <a:t>Untuk perancangan saluran melintang dan gorong-gorong pada </a:t>
            </a:r>
            <a:r>
              <a:rPr sz="1632" b="1" spc="-9" dirty="0">
                <a:latin typeface="Arial"/>
                <a:cs typeface="Arial"/>
              </a:rPr>
              <a:t>jalan  rel </a:t>
            </a:r>
            <a:r>
              <a:rPr sz="1632" b="1" spc="-5" dirty="0">
                <a:latin typeface="Arial"/>
                <a:cs typeface="Arial"/>
              </a:rPr>
              <a:t>perlu </a:t>
            </a:r>
            <a:r>
              <a:rPr sz="1632" b="1" spc="-9" dirty="0">
                <a:latin typeface="Arial"/>
                <a:cs typeface="Arial"/>
              </a:rPr>
              <a:t>memperhatikan persyaratan </a:t>
            </a:r>
            <a:r>
              <a:rPr sz="1632" b="1" spc="-5" dirty="0">
                <a:latin typeface="Arial"/>
                <a:cs typeface="Arial"/>
              </a:rPr>
              <a:t>sebagai berikut</a:t>
            </a:r>
            <a:r>
              <a:rPr sz="1632" b="1" spc="163" dirty="0">
                <a:latin typeface="Arial"/>
                <a:cs typeface="Arial"/>
              </a:rPr>
              <a:t> </a:t>
            </a:r>
            <a:r>
              <a:rPr sz="1632" b="1" dirty="0">
                <a:latin typeface="Arial"/>
                <a:cs typeface="Arial"/>
              </a:rPr>
              <a:t>:</a:t>
            </a:r>
            <a:endParaRPr sz="1632">
              <a:latin typeface="Arial"/>
              <a:cs typeface="Arial"/>
            </a:endParaRPr>
          </a:p>
          <a:p>
            <a:pPr marL="322458" marR="4607" indent="-310942">
              <a:lnSpc>
                <a:spcPct val="150000"/>
              </a:lnSpc>
              <a:spcBef>
                <a:spcPts val="23"/>
              </a:spcBef>
              <a:buAutoNum type="alphaLcParenR"/>
              <a:tabLst>
                <a:tab pos="320731" algn="l"/>
                <a:tab pos="321306" algn="l"/>
                <a:tab pos="1604805" algn="l"/>
                <a:tab pos="2442044" algn="l"/>
                <a:tab pos="3395599" algn="l"/>
                <a:tab pos="4588118" algn="l"/>
                <a:tab pos="5172573" algn="l"/>
                <a:tab pos="6539565" algn="l"/>
              </a:tabLst>
            </a:pPr>
            <a:r>
              <a:rPr sz="1632" b="1" spc="-5" dirty="0">
                <a:latin typeface="Arial"/>
                <a:cs typeface="Arial"/>
              </a:rPr>
              <a:t>P</a:t>
            </a:r>
            <a:r>
              <a:rPr sz="1632" b="1" spc="-9" dirty="0">
                <a:latin typeface="Arial"/>
                <a:cs typeface="Arial"/>
              </a:rPr>
              <a:t>er</a:t>
            </a:r>
            <a:r>
              <a:rPr sz="1632" b="1" dirty="0">
                <a:latin typeface="Arial"/>
                <a:cs typeface="Arial"/>
              </a:rPr>
              <a:t>t</a:t>
            </a:r>
            <a:r>
              <a:rPr sz="1632" b="1" spc="-23" dirty="0">
                <a:latin typeface="Arial"/>
                <a:cs typeface="Arial"/>
              </a:rPr>
              <a:t>e</a:t>
            </a:r>
            <a:r>
              <a:rPr sz="1632" b="1" spc="-9" dirty="0">
                <a:latin typeface="Arial"/>
                <a:cs typeface="Arial"/>
              </a:rPr>
              <a:t>m</a:t>
            </a:r>
            <a:r>
              <a:rPr sz="1632" b="1" spc="-5" dirty="0">
                <a:latin typeface="Arial"/>
                <a:cs typeface="Arial"/>
              </a:rPr>
              <a:t>u</a:t>
            </a:r>
            <a:r>
              <a:rPr sz="1632" b="1" spc="-9" dirty="0">
                <a:latin typeface="Arial"/>
                <a:cs typeface="Arial"/>
              </a:rPr>
              <a:t>a</a:t>
            </a:r>
            <a:r>
              <a:rPr sz="1632" b="1" spc="-5" dirty="0">
                <a:latin typeface="Arial"/>
                <a:cs typeface="Arial"/>
              </a:rPr>
              <a:t>n</a:t>
            </a:r>
            <a:r>
              <a:rPr sz="1632" b="1" dirty="0">
                <a:latin typeface="Arial"/>
                <a:cs typeface="Arial"/>
              </a:rPr>
              <a:t>	a</a:t>
            </a:r>
            <a:r>
              <a:rPr sz="1632" b="1" spc="-5" dirty="0">
                <a:latin typeface="Arial"/>
                <a:cs typeface="Arial"/>
              </a:rPr>
              <a:t>nt</a:t>
            </a:r>
            <a:r>
              <a:rPr sz="1632" b="1" spc="-9" dirty="0">
                <a:latin typeface="Arial"/>
                <a:cs typeface="Arial"/>
              </a:rPr>
              <a:t>ar</a:t>
            </a:r>
            <a:r>
              <a:rPr sz="1632" b="1" spc="-5" dirty="0">
                <a:latin typeface="Arial"/>
                <a:cs typeface="Arial"/>
              </a:rPr>
              <a:t>a</a:t>
            </a:r>
            <a:r>
              <a:rPr sz="1632" b="1" dirty="0">
                <a:latin typeface="Arial"/>
                <a:cs typeface="Arial"/>
              </a:rPr>
              <a:t>	</a:t>
            </a:r>
            <a:r>
              <a:rPr sz="1632" b="1" spc="-9" dirty="0">
                <a:latin typeface="Arial"/>
                <a:cs typeface="Arial"/>
              </a:rPr>
              <a:t>s</a:t>
            </a:r>
            <a:r>
              <a:rPr sz="1632" b="1" spc="-23" dirty="0">
                <a:latin typeface="Arial"/>
                <a:cs typeface="Arial"/>
              </a:rPr>
              <a:t>a</a:t>
            </a:r>
            <a:r>
              <a:rPr sz="1632" b="1" dirty="0">
                <a:latin typeface="Arial"/>
                <a:cs typeface="Arial"/>
              </a:rPr>
              <a:t>lu</a:t>
            </a:r>
            <a:r>
              <a:rPr sz="1632" b="1" spc="-9" dirty="0">
                <a:latin typeface="Arial"/>
                <a:cs typeface="Arial"/>
              </a:rPr>
              <a:t>r</a:t>
            </a:r>
            <a:r>
              <a:rPr sz="1632" b="1" dirty="0">
                <a:latin typeface="Arial"/>
                <a:cs typeface="Arial"/>
              </a:rPr>
              <a:t>a</a:t>
            </a:r>
            <a:r>
              <a:rPr sz="1632" b="1" spc="-5" dirty="0">
                <a:latin typeface="Arial"/>
                <a:cs typeface="Arial"/>
              </a:rPr>
              <a:t>n</a:t>
            </a:r>
            <a:r>
              <a:rPr sz="1632" b="1" dirty="0">
                <a:latin typeface="Arial"/>
                <a:cs typeface="Arial"/>
              </a:rPr>
              <a:t>	</a:t>
            </a:r>
            <a:r>
              <a:rPr sz="1632" b="1" spc="-9" dirty="0">
                <a:latin typeface="Arial"/>
                <a:cs typeface="Arial"/>
              </a:rPr>
              <a:t>m</a:t>
            </a:r>
            <a:r>
              <a:rPr sz="1632" b="1" spc="-23" dirty="0">
                <a:latin typeface="Arial"/>
                <a:cs typeface="Arial"/>
              </a:rPr>
              <a:t>e</a:t>
            </a:r>
            <a:r>
              <a:rPr sz="1632" b="1" dirty="0">
                <a:latin typeface="Arial"/>
                <a:cs typeface="Arial"/>
              </a:rPr>
              <a:t>li</a:t>
            </a:r>
            <a:r>
              <a:rPr sz="1632" b="1" spc="-5" dirty="0">
                <a:latin typeface="Arial"/>
                <a:cs typeface="Arial"/>
              </a:rPr>
              <a:t>nt</a:t>
            </a:r>
            <a:r>
              <a:rPr sz="1632" b="1" spc="-9" dirty="0">
                <a:latin typeface="Arial"/>
                <a:cs typeface="Arial"/>
              </a:rPr>
              <a:t>a</a:t>
            </a:r>
            <a:r>
              <a:rPr sz="1632" b="1" spc="-5" dirty="0">
                <a:latin typeface="Arial"/>
                <a:cs typeface="Arial"/>
              </a:rPr>
              <a:t>ng</a:t>
            </a:r>
            <a:r>
              <a:rPr sz="1632" b="1" dirty="0">
                <a:latin typeface="Arial"/>
                <a:cs typeface="Arial"/>
              </a:rPr>
              <a:t>	</a:t>
            </a:r>
            <a:r>
              <a:rPr sz="1632" b="1" spc="-5" dirty="0">
                <a:latin typeface="Arial"/>
                <a:cs typeface="Arial"/>
              </a:rPr>
              <a:t>d</a:t>
            </a:r>
            <a:r>
              <a:rPr sz="1632" b="1" spc="-9" dirty="0">
                <a:latin typeface="Arial"/>
                <a:cs typeface="Arial"/>
              </a:rPr>
              <a:t>a</a:t>
            </a:r>
            <a:r>
              <a:rPr sz="1632" b="1" spc="-5" dirty="0">
                <a:latin typeface="Arial"/>
                <a:cs typeface="Arial"/>
              </a:rPr>
              <a:t>n</a:t>
            </a:r>
            <a:r>
              <a:rPr sz="1632" b="1" dirty="0">
                <a:latin typeface="Arial"/>
                <a:cs typeface="Arial"/>
              </a:rPr>
              <a:t>	</a:t>
            </a:r>
            <a:r>
              <a:rPr sz="1632" b="1" spc="-9" dirty="0">
                <a:latin typeface="Arial"/>
                <a:cs typeface="Arial"/>
              </a:rPr>
              <a:t>m</a:t>
            </a:r>
            <a:r>
              <a:rPr sz="1632" b="1" spc="-23" dirty="0">
                <a:latin typeface="Arial"/>
                <a:cs typeface="Arial"/>
              </a:rPr>
              <a:t>e</a:t>
            </a:r>
            <a:r>
              <a:rPr sz="1632" b="1" spc="-9" dirty="0">
                <a:latin typeface="Arial"/>
                <a:cs typeface="Arial"/>
              </a:rPr>
              <a:t>m</a:t>
            </a:r>
            <a:r>
              <a:rPr sz="1632" b="1" dirty="0">
                <a:latin typeface="Arial"/>
                <a:cs typeface="Arial"/>
              </a:rPr>
              <a:t>an</a:t>
            </a:r>
            <a:r>
              <a:rPr sz="1632" b="1" spc="-5" dirty="0">
                <a:latin typeface="Arial"/>
                <a:cs typeface="Arial"/>
              </a:rPr>
              <a:t>j</a:t>
            </a:r>
            <a:r>
              <a:rPr sz="1632" b="1" spc="-9" dirty="0">
                <a:latin typeface="Arial"/>
                <a:cs typeface="Arial"/>
              </a:rPr>
              <a:t>a</a:t>
            </a:r>
            <a:r>
              <a:rPr sz="1632" b="1" spc="-5" dirty="0">
                <a:latin typeface="Arial"/>
                <a:cs typeface="Arial"/>
              </a:rPr>
              <a:t>ng</a:t>
            </a:r>
            <a:r>
              <a:rPr sz="1632" b="1" dirty="0">
                <a:latin typeface="Arial"/>
                <a:cs typeface="Arial"/>
              </a:rPr>
              <a:t>	</a:t>
            </a:r>
            <a:r>
              <a:rPr sz="1632" b="1" spc="-5" dirty="0">
                <a:latin typeface="Arial"/>
                <a:cs typeface="Arial"/>
              </a:rPr>
              <a:t>h</a:t>
            </a:r>
            <a:r>
              <a:rPr sz="1632" b="1" spc="-9" dirty="0">
                <a:latin typeface="Arial"/>
                <a:cs typeface="Arial"/>
              </a:rPr>
              <a:t>ar</a:t>
            </a:r>
            <a:r>
              <a:rPr sz="1632" b="1" spc="-5" dirty="0">
                <a:latin typeface="Arial"/>
                <a:cs typeface="Arial"/>
              </a:rPr>
              <a:t>us  dipasang bak penampung </a:t>
            </a:r>
            <a:r>
              <a:rPr sz="1632" b="1" spc="-9" dirty="0">
                <a:latin typeface="Arial"/>
                <a:cs typeface="Arial"/>
              </a:rPr>
              <a:t>tanah (sand</a:t>
            </a:r>
            <a:r>
              <a:rPr sz="1632" b="1" spc="45" dirty="0">
                <a:latin typeface="Arial"/>
                <a:cs typeface="Arial"/>
              </a:rPr>
              <a:t> </a:t>
            </a:r>
            <a:r>
              <a:rPr sz="1632" b="1" spc="-9" dirty="0">
                <a:latin typeface="Arial"/>
                <a:cs typeface="Arial"/>
              </a:rPr>
              <a:t>trap)</a:t>
            </a:r>
            <a:endParaRPr sz="1632">
              <a:latin typeface="Arial"/>
              <a:cs typeface="Arial"/>
            </a:endParaRPr>
          </a:p>
          <a:p>
            <a:pPr marL="322458" marR="8061" indent="-310942">
              <a:lnSpc>
                <a:spcPct val="150600"/>
              </a:lnSpc>
              <a:buAutoNum type="alphaLcParenR"/>
              <a:tabLst>
                <a:tab pos="326489" algn="l"/>
                <a:tab pos="327065" algn="l"/>
              </a:tabLst>
            </a:pPr>
            <a:r>
              <a:rPr sz="1632" b="1" spc="-14" dirty="0">
                <a:latin typeface="Arial"/>
                <a:cs typeface="Arial"/>
              </a:rPr>
              <a:t>Agar </a:t>
            </a:r>
            <a:r>
              <a:rPr sz="1632" b="1" spc="-5" dirty="0">
                <a:latin typeface="Arial"/>
                <a:cs typeface="Arial"/>
              </a:rPr>
              <a:t>mudah dalam pemeliharaan, minimum </a:t>
            </a:r>
            <a:r>
              <a:rPr sz="1632" b="1" spc="-9" dirty="0">
                <a:latin typeface="Arial"/>
                <a:cs typeface="Arial"/>
              </a:rPr>
              <a:t>ukuran </a:t>
            </a:r>
            <a:r>
              <a:rPr sz="1632" b="1" spc="-5" dirty="0">
                <a:latin typeface="Arial"/>
                <a:cs typeface="Arial"/>
              </a:rPr>
              <a:t>diameter </a:t>
            </a:r>
            <a:r>
              <a:rPr sz="1632" b="1" spc="-9" dirty="0">
                <a:latin typeface="Arial"/>
                <a:cs typeface="Arial"/>
              </a:rPr>
              <a:t>atau  </a:t>
            </a:r>
            <a:r>
              <a:rPr sz="1632" b="1" spc="-5" dirty="0">
                <a:latin typeface="Arial"/>
                <a:cs typeface="Arial"/>
              </a:rPr>
              <a:t>alas </a:t>
            </a:r>
            <a:r>
              <a:rPr sz="1632" b="1" spc="-9" dirty="0">
                <a:latin typeface="Arial"/>
                <a:cs typeface="Arial"/>
              </a:rPr>
              <a:t>saluran </a:t>
            </a:r>
            <a:r>
              <a:rPr sz="1632" b="1" spc="-5" dirty="0">
                <a:latin typeface="Arial"/>
                <a:cs typeface="Arial"/>
              </a:rPr>
              <a:t>adalah 60</a:t>
            </a:r>
            <a:r>
              <a:rPr sz="1632" b="1" spc="41" dirty="0">
                <a:latin typeface="Arial"/>
                <a:cs typeface="Arial"/>
              </a:rPr>
              <a:t> </a:t>
            </a:r>
            <a:r>
              <a:rPr sz="1632" b="1" spc="-5" dirty="0">
                <a:latin typeface="Arial"/>
                <a:cs typeface="Arial"/>
              </a:rPr>
              <a:t>cm</a:t>
            </a:r>
            <a:endParaRPr sz="1632">
              <a:latin typeface="Arial"/>
              <a:cs typeface="Arial"/>
            </a:endParaRPr>
          </a:p>
          <a:p>
            <a:pPr marL="322458" marR="4607" indent="-310942">
              <a:lnSpc>
                <a:spcPct val="149400"/>
              </a:lnSpc>
              <a:spcBef>
                <a:spcPts val="41"/>
              </a:spcBef>
              <a:buAutoNum type="alphaLcParenR"/>
              <a:tabLst>
                <a:tab pos="320731" algn="l"/>
                <a:tab pos="321306" algn="l"/>
                <a:tab pos="995014" algn="l"/>
                <a:tab pos="1685995" algn="l"/>
                <a:tab pos="2446075" algn="l"/>
                <a:tab pos="3630532" algn="l"/>
                <a:tab pos="4193107" algn="l"/>
                <a:tab pos="5309618" algn="l"/>
                <a:tab pos="5747815" algn="l"/>
                <a:tab pos="6550505" algn="l"/>
              </a:tabLst>
            </a:pPr>
            <a:r>
              <a:rPr sz="1632" b="1" spc="-32" dirty="0">
                <a:latin typeface="Arial"/>
                <a:cs typeface="Arial"/>
              </a:rPr>
              <a:t>T</a:t>
            </a:r>
            <a:r>
              <a:rPr sz="1632" b="1" dirty="0">
                <a:latin typeface="Arial"/>
                <a:cs typeface="Arial"/>
              </a:rPr>
              <a:t>id</a:t>
            </a:r>
            <a:r>
              <a:rPr sz="1632" b="1" spc="-9" dirty="0">
                <a:latin typeface="Arial"/>
                <a:cs typeface="Arial"/>
              </a:rPr>
              <a:t>a</a:t>
            </a:r>
            <a:r>
              <a:rPr sz="1632" b="1" spc="-5" dirty="0">
                <a:latin typeface="Arial"/>
                <a:cs typeface="Arial"/>
              </a:rPr>
              <a:t>k</a:t>
            </a:r>
            <a:r>
              <a:rPr sz="1632" b="1" dirty="0">
                <a:latin typeface="Arial"/>
                <a:cs typeface="Arial"/>
              </a:rPr>
              <a:t>	bo</a:t>
            </a:r>
            <a:r>
              <a:rPr sz="1632" b="1" spc="-5" dirty="0">
                <a:latin typeface="Arial"/>
                <a:cs typeface="Arial"/>
              </a:rPr>
              <a:t>l</a:t>
            </a:r>
            <a:r>
              <a:rPr sz="1632" b="1" spc="-9" dirty="0">
                <a:latin typeface="Arial"/>
                <a:cs typeface="Arial"/>
              </a:rPr>
              <a:t>e</a:t>
            </a:r>
            <a:r>
              <a:rPr sz="1632" b="1" spc="-5" dirty="0">
                <a:latin typeface="Arial"/>
                <a:cs typeface="Arial"/>
              </a:rPr>
              <a:t>h</a:t>
            </a:r>
            <a:r>
              <a:rPr sz="1632" b="1" dirty="0">
                <a:latin typeface="Arial"/>
                <a:cs typeface="Arial"/>
              </a:rPr>
              <a:t>	</a:t>
            </a:r>
            <a:r>
              <a:rPr sz="1632" b="1" spc="-5" dirty="0">
                <a:latin typeface="Arial"/>
                <a:cs typeface="Arial"/>
              </a:rPr>
              <a:t>t</a:t>
            </a:r>
            <a:r>
              <a:rPr sz="1632" b="1" spc="-9" dirty="0">
                <a:latin typeface="Arial"/>
                <a:cs typeface="Arial"/>
              </a:rPr>
              <a:t>e</a:t>
            </a:r>
            <a:r>
              <a:rPr sz="1632" b="1" spc="-23" dirty="0">
                <a:latin typeface="Arial"/>
                <a:cs typeface="Arial"/>
              </a:rPr>
              <a:t>r</a:t>
            </a:r>
            <a:r>
              <a:rPr sz="1632" b="1" spc="-5" dirty="0">
                <a:latin typeface="Arial"/>
                <a:cs typeface="Arial"/>
              </a:rPr>
              <a:t>j</a:t>
            </a:r>
            <a:r>
              <a:rPr sz="1632" b="1" spc="-9" dirty="0">
                <a:latin typeface="Arial"/>
                <a:cs typeface="Arial"/>
              </a:rPr>
              <a:t>a</a:t>
            </a:r>
            <a:r>
              <a:rPr sz="1632" b="1" spc="-5" dirty="0">
                <a:latin typeface="Arial"/>
                <a:cs typeface="Arial"/>
              </a:rPr>
              <a:t>di</a:t>
            </a:r>
            <a:r>
              <a:rPr sz="1632" b="1" dirty="0">
                <a:latin typeface="Arial"/>
                <a:cs typeface="Arial"/>
              </a:rPr>
              <a:t>	</a:t>
            </a:r>
            <a:r>
              <a:rPr sz="1632" b="1" spc="-9" dirty="0">
                <a:latin typeface="Arial"/>
                <a:cs typeface="Arial"/>
              </a:rPr>
              <a:t>k</a:t>
            </a:r>
            <a:r>
              <a:rPr sz="1632" b="1" spc="-23" dirty="0">
                <a:latin typeface="Arial"/>
                <a:cs typeface="Arial"/>
              </a:rPr>
              <a:t>e</a:t>
            </a:r>
            <a:r>
              <a:rPr sz="1632" b="1" dirty="0">
                <a:latin typeface="Arial"/>
                <a:cs typeface="Arial"/>
              </a:rPr>
              <a:t>boc</a:t>
            </a:r>
            <a:r>
              <a:rPr sz="1632" b="1" spc="-5" dirty="0">
                <a:latin typeface="Arial"/>
                <a:cs typeface="Arial"/>
              </a:rPr>
              <a:t>or</a:t>
            </a:r>
            <a:r>
              <a:rPr sz="1632" b="1" spc="-23" dirty="0">
                <a:latin typeface="Arial"/>
                <a:cs typeface="Arial"/>
              </a:rPr>
              <a:t>a</a:t>
            </a:r>
            <a:r>
              <a:rPr sz="1632" b="1" spc="-5" dirty="0">
                <a:latin typeface="Arial"/>
                <a:cs typeface="Arial"/>
              </a:rPr>
              <a:t>n</a:t>
            </a:r>
            <a:r>
              <a:rPr sz="1632" b="1" dirty="0">
                <a:latin typeface="Arial"/>
                <a:cs typeface="Arial"/>
              </a:rPr>
              <a:t>	</a:t>
            </a:r>
            <a:r>
              <a:rPr sz="1632" b="1" spc="-9" dirty="0">
                <a:latin typeface="Arial"/>
                <a:cs typeface="Arial"/>
              </a:rPr>
              <a:t>a</a:t>
            </a:r>
            <a:r>
              <a:rPr sz="1632" b="1" spc="-5" dirty="0">
                <a:latin typeface="Arial"/>
                <a:cs typeface="Arial"/>
              </a:rPr>
              <a:t>t</a:t>
            </a:r>
            <a:r>
              <a:rPr sz="1632" b="1" spc="-23" dirty="0">
                <a:latin typeface="Arial"/>
                <a:cs typeface="Arial"/>
              </a:rPr>
              <a:t>a</a:t>
            </a:r>
            <a:r>
              <a:rPr sz="1632" b="1" spc="-5" dirty="0">
                <a:latin typeface="Arial"/>
                <a:cs typeface="Arial"/>
              </a:rPr>
              <a:t>u</a:t>
            </a:r>
            <a:r>
              <a:rPr sz="1632" b="1" dirty="0">
                <a:latin typeface="Arial"/>
                <a:cs typeface="Arial"/>
              </a:rPr>
              <a:t>	</a:t>
            </a:r>
            <a:r>
              <a:rPr sz="1632" b="1" spc="-9" dirty="0">
                <a:latin typeface="Arial"/>
                <a:cs typeface="Arial"/>
              </a:rPr>
              <a:t>r</a:t>
            </a:r>
            <a:r>
              <a:rPr sz="1632" b="1" dirty="0">
                <a:latin typeface="Arial"/>
                <a:cs typeface="Arial"/>
              </a:rPr>
              <a:t>e</a:t>
            </a:r>
            <a:r>
              <a:rPr sz="1632" b="1" spc="-9" dirty="0">
                <a:latin typeface="Arial"/>
                <a:cs typeface="Arial"/>
              </a:rPr>
              <a:t>m</a:t>
            </a:r>
            <a:r>
              <a:rPr sz="1632" b="1" spc="-5" dirty="0">
                <a:latin typeface="Arial"/>
                <a:cs typeface="Arial"/>
              </a:rPr>
              <a:t>b</a:t>
            </a:r>
            <a:r>
              <a:rPr sz="1632" b="1" spc="-9" dirty="0">
                <a:latin typeface="Arial"/>
                <a:cs typeface="Arial"/>
              </a:rPr>
              <a:t>esa</a:t>
            </a:r>
            <a:r>
              <a:rPr sz="1632" b="1" spc="-5" dirty="0">
                <a:latin typeface="Arial"/>
                <a:cs typeface="Arial"/>
              </a:rPr>
              <a:t>n</a:t>
            </a:r>
            <a:r>
              <a:rPr sz="1632" b="1" dirty="0">
                <a:latin typeface="Arial"/>
                <a:cs typeface="Arial"/>
              </a:rPr>
              <a:t>	</a:t>
            </a:r>
            <a:r>
              <a:rPr sz="1632" b="1" spc="-9" dirty="0">
                <a:latin typeface="Arial"/>
                <a:cs typeface="Arial"/>
              </a:rPr>
              <a:t>a</a:t>
            </a:r>
            <a:r>
              <a:rPr sz="1632" b="1" spc="-5" dirty="0">
                <a:latin typeface="Arial"/>
                <a:cs typeface="Arial"/>
              </a:rPr>
              <a:t>i</a:t>
            </a:r>
            <a:r>
              <a:rPr sz="1632" b="1" spc="-100" dirty="0">
                <a:latin typeface="Arial"/>
                <a:cs typeface="Arial"/>
              </a:rPr>
              <a:t>r</a:t>
            </a:r>
            <a:r>
              <a:rPr sz="1632" b="1" spc="-5" dirty="0">
                <a:latin typeface="Arial"/>
                <a:cs typeface="Arial"/>
              </a:rPr>
              <a:t>,</a:t>
            </a:r>
            <a:r>
              <a:rPr sz="1632" b="1" dirty="0">
                <a:latin typeface="Arial"/>
                <a:cs typeface="Arial"/>
              </a:rPr>
              <a:t>	</a:t>
            </a:r>
            <a:r>
              <a:rPr sz="1632" b="1" spc="-9" dirty="0">
                <a:latin typeface="Arial"/>
                <a:cs typeface="Arial"/>
              </a:rPr>
              <a:t>k</a:t>
            </a:r>
            <a:r>
              <a:rPr sz="1632" b="1" spc="-23" dirty="0">
                <a:latin typeface="Arial"/>
                <a:cs typeface="Arial"/>
              </a:rPr>
              <a:t>a</a:t>
            </a:r>
            <a:r>
              <a:rPr sz="1632" b="1" dirty="0">
                <a:latin typeface="Arial"/>
                <a:cs typeface="Arial"/>
              </a:rPr>
              <a:t>r</a:t>
            </a:r>
            <a:r>
              <a:rPr sz="1632" b="1" spc="-23" dirty="0">
                <a:latin typeface="Arial"/>
                <a:cs typeface="Arial"/>
              </a:rPr>
              <a:t>e</a:t>
            </a:r>
            <a:r>
              <a:rPr sz="1632" b="1" spc="-5" dirty="0">
                <a:latin typeface="Arial"/>
                <a:cs typeface="Arial"/>
              </a:rPr>
              <a:t>na</a:t>
            </a:r>
            <a:r>
              <a:rPr sz="1632" b="1" dirty="0">
                <a:latin typeface="Arial"/>
                <a:cs typeface="Arial"/>
              </a:rPr>
              <a:t>	</a:t>
            </a:r>
            <a:r>
              <a:rPr sz="1632" b="1" spc="-5" dirty="0">
                <a:latin typeface="Arial"/>
                <a:cs typeface="Arial"/>
              </a:rPr>
              <a:t>d</a:t>
            </a:r>
            <a:r>
              <a:rPr sz="1632" b="1" spc="-9" dirty="0">
                <a:latin typeface="Arial"/>
                <a:cs typeface="Arial"/>
              </a:rPr>
              <a:t>a</a:t>
            </a:r>
            <a:r>
              <a:rPr sz="1632" b="1" spc="-5" dirty="0">
                <a:latin typeface="Arial"/>
                <a:cs typeface="Arial"/>
              </a:rPr>
              <a:t>p</a:t>
            </a:r>
            <a:r>
              <a:rPr sz="1632" b="1" spc="-9" dirty="0">
                <a:latin typeface="Arial"/>
                <a:cs typeface="Arial"/>
              </a:rPr>
              <a:t>a</a:t>
            </a:r>
            <a:r>
              <a:rPr sz="1632" b="1" dirty="0">
                <a:latin typeface="Arial"/>
                <a:cs typeface="Arial"/>
              </a:rPr>
              <a:t>t  </a:t>
            </a:r>
            <a:r>
              <a:rPr sz="1632" b="1" spc="-5" dirty="0">
                <a:latin typeface="Arial"/>
                <a:cs typeface="Arial"/>
              </a:rPr>
              <a:t>melemahkan badan jalan </a:t>
            </a:r>
            <a:r>
              <a:rPr sz="1632" b="1" spc="-9" dirty="0">
                <a:latin typeface="Arial"/>
                <a:cs typeface="Arial"/>
              </a:rPr>
              <a:t>rel </a:t>
            </a:r>
            <a:r>
              <a:rPr sz="1632" b="1" dirty="0">
                <a:latin typeface="Arial"/>
                <a:cs typeface="Arial"/>
              </a:rPr>
              <a:t>dibawah</a:t>
            </a:r>
            <a:r>
              <a:rPr sz="1632" b="1" spc="45" dirty="0">
                <a:latin typeface="Arial"/>
                <a:cs typeface="Arial"/>
              </a:rPr>
              <a:t> </a:t>
            </a:r>
            <a:r>
              <a:rPr sz="1632" b="1" spc="-9" dirty="0">
                <a:latin typeface="Arial"/>
                <a:cs typeface="Arial"/>
              </a:rPr>
              <a:t>saluran.</a:t>
            </a:r>
            <a:endParaRPr sz="1632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665895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047958" y="5500220"/>
            <a:ext cx="497507" cy="497507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3" name="object 3"/>
          <p:cNvSpPr/>
          <p:nvPr/>
        </p:nvSpPr>
        <p:spPr>
          <a:xfrm>
            <a:off x="10667078" y="317852"/>
            <a:ext cx="275241" cy="621769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10736176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2730454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6" name="object 6"/>
          <p:cNvSpPr/>
          <p:nvPr/>
        </p:nvSpPr>
        <p:spPr>
          <a:xfrm>
            <a:off x="2700052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7" name="object 7"/>
          <p:cNvSpPr/>
          <p:nvPr/>
        </p:nvSpPr>
        <p:spPr>
          <a:xfrm>
            <a:off x="10597980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3466581" y="802995"/>
            <a:ext cx="6661646" cy="513945"/>
          </a:xfrm>
          <a:prstGeom prst="rect">
            <a:avLst/>
          </a:prstGeom>
        </p:spPr>
        <p:txBody>
          <a:bodyPr vert="horz" wrap="square" lIns="0" tIns="11516" rIns="0" bIns="0" rtlCol="0" anchor="ctr">
            <a:spAutoFit/>
          </a:bodyPr>
          <a:lstStyle/>
          <a:p>
            <a:pPr marL="11516">
              <a:lnSpc>
                <a:spcPct val="100000"/>
              </a:lnSpc>
              <a:spcBef>
                <a:spcPts val="91"/>
              </a:spcBef>
            </a:pPr>
            <a:r>
              <a:rPr sz="3264" spc="-5" dirty="0">
                <a:solidFill>
                  <a:srgbClr val="000000"/>
                </a:solidFill>
                <a:latin typeface="Arial"/>
                <a:cs typeface="Arial"/>
              </a:rPr>
              <a:t>DRAINASE </a:t>
            </a:r>
            <a:r>
              <a:rPr sz="3264" spc="-77" dirty="0">
                <a:solidFill>
                  <a:srgbClr val="000000"/>
                </a:solidFill>
                <a:latin typeface="Arial"/>
                <a:cs typeface="Arial"/>
              </a:rPr>
              <a:t>BAWAH</a:t>
            </a:r>
            <a:r>
              <a:rPr sz="3264" spc="-36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264" dirty="0">
                <a:solidFill>
                  <a:srgbClr val="000000"/>
                </a:solidFill>
                <a:latin typeface="Arial"/>
                <a:cs typeface="Arial"/>
              </a:rPr>
              <a:t>PERMUKAAN</a:t>
            </a:r>
            <a:endParaRPr sz="3264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206771" y="1815441"/>
            <a:ext cx="7115967" cy="2057060"/>
          </a:xfrm>
          <a:prstGeom prst="rect">
            <a:avLst/>
          </a:prstGeom>
        </p:spPr>
        <p:txBody>
          <a:bodyPr vert="horz" wrap="square" lIns="0" tIns="11516" rIns="0" bIns="0" rtlCol="0">
            <a:spAutoFit/>
          </a:bodyPr>
          <a:lstStyle/>
          <a:p>
            <a:pPr marL="11516" marR="6910" algn="just">
              <a:lnSpc>
                <a:spcPct val="149400"/>
              </a:lnSpc>
              <a:spcBef>
                <a:spcPts val="91"/>
              </a:spcBef>
            </a:pPr>
            <a:r>
              <a:rPr sz="1632" b="1" spc="-5" dirty="0">
                <a:latin typeface="Arial"/>
                <a:cs typeface="Arial"/>
              </a:rPr>
              <a:t>Drainase bawah permukaan bertujuan untuk menjaga </a:t>
            </a:r>
            <a:r>
              <a:rPr sz="1632" b="1" spc="-9" dirty="0">
                <a:latin typeface="Arial"/>
                <a:cs typeface="Arial"/>
              </a:rPr>
              <a:t>elevasi </a:t>
            </a:r>
            <a:r>
              <a:rPr sz="1632" b="1" spc="-5" dirty="0">
                <a:latin typeface="Arial"/>
                <a:cs typeface="Arial"/>
              </a:rPr>
              <a:t>air tanah  agar </a:t>
            </a:r>
            <a:r>
              <a:rPr sz="1632" b="1" dirty="0">
                <a:latin typeface="Arial"/>
                <a:cs typeface="Arial"/>
              </a:rPr>
              <a:t>tidak </a:t>
            </a:r>
            <a:r>
              <a:rPr sz="1632" b="1" spc="-5" dirty="0">
                <a:latin typeface="Arial"/>
                <a:cs typeface="Arial"/>
              </a:rPr>
              <a:t>mendekati permukaan tanah </a:t>
            </a:r>
            <a:r>
              <a:rPr sz="1632" b="1" spc="-9" dirty="0">
                <a:latin typeface="Arial"/>
                <a:cs typeface="Arial"/>
              </a:rPr>
              <a:t>tempat </a:t>
            </a:r>
            <a:r>
              <a:rPr sz="1632" b="1" spc="-5" dirty="0">
                <a:latin typeface="Arial"/>
                <a:cs typeface="Arial"/>
              </a:rPr>
              <a:t>badan jalan </a:t>
            </a:r>
            <a:r>
              <a:rPr sz="1632" b="1" spc="-9" dirty="0">
                <a:latin typeface="Arial"/>
                <a:cs typeface="Arial"/>
              </a:rPr>
              <a:t>rel</a:t>
            </a:r>
            <a:r>
              <a:rPr sz="1632" b="1" spc="127" dirty="0">
                <a:latin typeface="Arial"/>
                <a:cs typeface="Arial"/>
              </a:rPr>
              <a:t> </a:t>
            </a:r>
            <a:r>
              <a:rPr sz="1632" b="1" spc="-9" dirty="0">
                <a:latin typeface="Arial"/>
                <a:cs typeface="Arial"/>
              </a:rPr>
              <a:t>berada.</a:t>
            </a:r>
            <a:endParaRPr sz="1632">
              <a:latin typeface="Arial"/>
              <a:cs typeface="Arial"/>
            </a:endParaRPr>
          </a:p>
          <a:p>
            <a:pPr marL="11516" marR="4607" algn="just">
              <a:lnSpc>
                <a:spcPct val="150000"/>
              </a:lnSpc>
              <a:spcBef>
                <a:spcPts val="1338"/>
              </a:spcBef>
            </a:pPr>
            <a:r>
              <a:rPr sz="1632" b="1" spc="-5" dirty="0">
                <a:latin typeface="Arial"/>
                <a:cs typeface="Arial"/>
              </a:rPr>
              <a:t>Sesuai dengan </a:t>
            </a:r>
            <a:r>
              <a:rPr sz="1632" b="1" spc="-9" dirty="0">
                <a:latin typeface="Arial"/>
                <a:cs typeface="Arial"/>
              </a:rPr>
              <a:t>maksud </a:t>
            </a:r>
            <a:r>
              <a:rPr sz="1632" b="1" dirty="0">
                <a:latin typeface="Arial"/>
                <a:cs typeface="Arial"/>
              </a:rPr>
              <a:t>dan </a:t>
            </a:r>
            <a:r>
              <a:rPr sz="1632" b="1" spc="-9" dirty="0">
                <a:latin typeface="Arial"/>
                <a:cs typeface="Arial"/>
              </a:rPr>
              <a:t>tujuannya, </a:t>
            </a:r>
            <a:r>
              <a:rPr sz="1632" b="1" spc="-5" dirty="0">
                <a:latin typeface="Arial"/>
                <a:cs typeface="Arial"/>
              </a:rPr>
              <a:t>pada badan jalan </a:t>
            </a:r>
            <a:r>
              <a:rPr sz="1632" b="1" spc="-9" dirty="0">
                <a:latin typeface="Arial"/>
                <a:cs typeface="Arial"/>
              </a:rPr>
              <a:t>rel</a:t>
            </a:r>
            <a:r>
              <a:rPr sz="1632" b="1" spc="272" dirty="0">
                <a:latin typeface="Arial"/>
                <a:cs typeface="Arial"/>
              </a:rPr>
              <a:t> </a:t>
            </a:r>
            <a:r>
              <a:rPr sz="1632" b="1" spc="-5" dirty="0">
                <a:latin typeface="Arial"/>
                <a:cs typeface="Arial"/>
              </a:rPr>
              <a:t>berupa  </a:t>
            </a:r>
            <a:r>
              <a:rPr sz="1632" b="1" spc="-9" dirty="0">
                <a:latin typeface="Arial"/>
                <a:cs typeface="Arial"/>
              </a:rPr>
              <a:t>permukaan </a:t>
            </a:r>
            <a:r>
              <a:rPr sz="1632" b="1" spc="-5" dirty="0">
                <a:latin typeface="Arial"/>
                <a:cs typeface="Arial"/>
              </a:rPr>
              <a:t>asli dan </a:t>
            </a:r>
            <a:r>
              <a:rPr sz="1632" b="1" spc="-9" dirty="0">
                <a:latin typeface="Arial"/>
                <a:cs typeface="Arial"/>
              </a:rPr>
              <a:t>galian, </a:t>
            </a:r>
            <a:r>
              <a:rPr sz="1632" b="1" spc="-5" dirty="0">
                <a:latin typeface="Arial"/>
                <a:cs typeface="Arial"/>
              </a:rPr>
              <a:t>ketebalan bagian jalan </a:t>
            </a:r>
            <a:r>
              <a:rPr sz="1632" b="1" spc="-9" dirty="0">
                <a:latin typeface="Arial"/>
                <a:cs typeface="Arial"/>
              </a:rPr>
              <a:t>rel setebal minimum  </a:t>
            </a:r>
            <a:r>
              <a:rPr sz="1632" b="1" spc="-5" dirty="0">
                <a:latin typeface="Arial"/>
                <a:cs typeface="Arial"/>
              </a:rPr>
              <a:t>75 cm dari dasar balas </a:t>
            </a:r>
            <a:r>
              <a:rPr sz="1632" b="1" dirty="0">
                <a:latin typeface="Arial"/>
                <a:cs typeface="Arial"/>
              </a:rPr>
              <a:t>harus </a:t>
            </a:r>
            <a:r>
              <a:rPr sz="1632" b="1" spc="-9" dirty="0">
                <a:latin typeface="Arial"/>
                <a:cs typeface="Arial"/>
              </a:rPr>
              <a:t>selalu </a:t>
            </a:r>
            <a:r>
              <a:rPr sz="1632" b="1" spc="-5" dirty="0">
                <a:latin typeface="Arial"/>
                <a:cs typeface="Arial"/>
              </a:rPr>
              <a:t>dalam keadaan</a:t>
            </a:r>
            <a:r>
              <a:rPr sz="1632" b="1" spc="59" dirty="0">
                <a:latin typeface="Arial"/>
                <a:cs typeface="Arial"/>
              </a:rPr>
              <a:t> </a:t>
            </a:r>
            <a:r>
              <a:rPr sz="1632" b="1" spc="-5" dirty="0">
                <a:latin typeface="Arial"/>
                <a:cs typeface="Arial"/>
              </a:rPr>
              <a:t>kering.</a:t>
            </a:r>
            <a:endParaRPr sz="1632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3614228" y="4045720"/>
            <a:ext cx="6234028" cy="231408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</p:spTree>
    <p:extLst>
      <p:ext uri="{BB962C8B-B14F-4D97-AF65-F5344CB8AC3E}">
        <p14:creationId xmlns:p14="http://schemas.microsoft.com/office/powerpoint/2010/main" val="14480184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667078" y="317852"/>
            <a:ext cx="275241" cy="621769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3" name="object 3"/>
          <p:cNvSpPr/>
          <p:nvPr/>
        </p:nvSpPr>
        <p:spPr>
          <a:xfrm>
            <a:off x="10736176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2730454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2700052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6" name="object 6"/>
          <p:cNvSpPr/>
          <p:nvPr/>
        </p:nvSpPr>
        <p:spPr>
          <a:xfrm>
            <a:off x="10597980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7" name="object 7"/>
          <p:cNvSpPr/>
          <p:nvPr/>
        </p:nvSpPr>
        <p:spPr>
          <a:xfrm>
            <a:off x="3657753" y="1492522"/>
            <a:ext cx="6279648" cy="318681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</p:spTree>
    <p:extLst>
      <p:ext uri="{BB962C8B-B14F-4D97-AF65-F5344CB8AC3E}">
        <p14:creationId xmlns:p14="http://schemas.microsoft.com/office/powerpoint/2010/main" val="20727105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667078" y="317852"/>
            <a:ext cx="275241" cy="621769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3" name="object 3"/>
          <p:cNvSpPr/>
          <p:nvPr/>
        </p:nvSpPr>
        <p:spPr>
          <a:xfrm>
            <a:off x="10736176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2730454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2700052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6" name="object 6"/>
          <p:cNvSpPr/>
          <p:nvPr/>
        </p:nvSpPr>
        <p:spPr>
          <a:xfrm>
            <a:off x="10597980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7" name="object 7"/>
          <p:cNvSpPr txBox="1"/>
          <p:nvPr/>
        </p:nvSpPr>
        <p:spPr>
          <a:xfrm>
            <a:off x="3206772" y="994554"/>
            <a:ext cx="3085235" cy="262787"/>
          </a:xfrm>
          <a:prstGeom prst="rect">
            <a:avLst/>
          </a:prstGeom>
        </p:spPr>
        <p:txBody>
          <a:bodyPr vert="horz" wrap="square" lIns="0" tIns="11516" rIns="0" bIns="0" rtlCol="0">
            <a:spAutoFit/>
          </a:bodyPr>
          <a:lstStyle/>
          <a:p>
            <a:pPr marL="11516">
              <a:spcBef>
                <a:spcPts val="91"/>
              </a:spcBef>
              <a:tabLst>
                <a:tab pos="1333594" algn="l"/>
                <a:tab pos="2424194" algn="l"/>
              </a:tabLst>
            </a:pPr>
            <a:r>
              <a:rPr sz="1632" b="1" spc="-9" dirty="0">
                <a:latin typeface="Arial"/>
                <a:cs typeface="Arial"/>
              </a:rPr>
              <a:t>K</a:t>
            </a:r>
            <a:r>
              <a:rPr sz="1632" b="1" spc="-5" dirty="0">
                <a:latin typeface="Arial"/>
                <a:cs typeface="Arial"/>
              </a:rPr>
              <a:t>on</a:t>
            </a:r>
            <a:r>
              <a:rPr sz="1632" b="1" spc="-9" dirty="0">
                <a:latin typeface="Arial"/>
                <a:cs typeface="Arial"/>
              </a:rPr>
              <a:t>s</a:t>
            </a:r>
            <a:r>
              <a:rPr sz="1632" b="1" spc="-5" dirty="0">
                <a:latin typeface="Arial"/>
                <a:cs typeface="Arial"/>
              </a:rPr>
              <a:t>t</a:t>
            </a:r>
            <a:r>
              <a:rPr sz="1632" b="1" spc="-9" dirty="0">
                <a:latin typeface="Arial"/>
                <a:cs typeface="Arial"/>
              </a:rPr>
              <a:t>r</a:t>
            </a:r>
            <a:r>
              <a:rPr sz="1632" b="1" spc="-5" dirty="0">
                <a:latin typeface="Arial"/>
                <a:cs typeface="Arial"/>
              </a:rPr>
              <a:t>uk</a:t>
            </a:r>
            <a:r>
              <a:rPr sz="1632" b="1" spc="-23" dirty="0">
                <a:latin typeface="Arial"/>
                <a:cs typeface="Arial"/>
              </a:rPr>
              <a:t>s</a:t>
            </a:r>
            <a:r>
              <a:rPr sz="1632" b="1" spc="-5" dirty="0">
                <a:latin typeface="Arial"/>
                <a:cs typeface="Arial"/>
              </a:rPr>
              <a:t>i</a:t>
            </a:r>
            <a:r>
              <a:rPr sz="1632" b="1" dirty="0">
                <a:latin typeface="Arial"/>
                <a:cs typeface="Arial"/>
              </a:rPr>
              <a:t>	</a:t>
            </a:r>
            <a:r>
              <a:rPr sz="1632" b="1" spc="-5" dirty="0">
                <a:latin typeface="Arial"/>
                <a:cs typeface="Arial"/>
              </a:rPr>
              <a:t>d</a:t>
            </a:r>
            <a:r>
              <a:rPr sz="1632" b="1" spc="-9" dirty="0">
                <a:latin typeface="Arial"/>
                <a:cs typeface="Arial"/>
              </a:rPr>
              <a:t>ra</a:t>
            </a:r>
            <a:r>
              <a:rPr sz="1632" b="1" spc="-5" dirty="0">
                <a:latin typeface="Arial"/>
                <a:cs typeface="Arial"/>
              </a:rPr>
              <a:t>ina</a:t>
            </a:r>
            <a:r>
              <a:rPr sz="1632" b="1" spc="-9" dirty="0">
                <a:latin typeface="Arial"/>
                <a:cs typeface="Arial"/>
              </a:rPr>
              <a:t>s</a:t>
            </a:r>
            <a:r>
              <a:rPr sz="1632" b="1" spc="-5" dirty="0">
                <a:latin typeface="Arial"/>
                <a:cs typeface="Arial"/>
              </a:rPr>
              <a:t>e</a:t>
            </a:r>
            <a:r>
              <a:rPr sz="1632" b="1" dirty="0">
                <a:latin typeface="Arial"/>
                <a:cs typeface="Arial"/>
              </a:rPr>
              <a:t>	</a:t>
            </a:r>
            <a:r>
              <a:rPr sz="1632" b="1" spc="-5" dirty="0">
                <a:latin typeface="Arial"/>
                <a:cs typeface="Arial"/>
              </a:rPr>
              <a:t>b</a:t>
            </a:r>
            <a:r>
              <a:rPr sz="1632" b="1" dirty="0">
                <a:latin typeface="Arial"/>
                <a:cs typeface="Arial"/>
              </a:rPr>
              <a:t>a</a:t>
            </a:r>
            <a:r>
              <a:rPr sz="1632" b="1" spc="41" dirty="0">
                <a:latin typeface="Arial"/>
                <a:cs typeface="Arial"/>
              </a:rPr>
              <a:t>w</a:t>
            </a:r>
            <a:r>
              <a:rPr sz="1632" b="1" spc="-32" dirty="0">
                <a:latin typeface="Arial"/>
                <a:cs typeface="Arial"/>
              </a:rPr>
              <a:t>a</a:t>
            </a:r>
            <a:r>
              <a:rPr sz="1632" b="1" spc="-5" dirty="0">
                <a:latin typeface="Arial"/>
                <a:cs typeface="Arial"/>
              </a:rPr>
              <a:t>h</a:t>
            </a:r>
            <a:endParaRPr sz="1632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506061" y="994554"/>
            <a:ext cx="1126301" cy="262787"/>
          </a:xfrm>
          <a:prstGeom prst="rect">
            <a:avLst/>
          </a:prstGeom>
        </p:spPr>
        <p:txBody>
          <a:bodyPr vert="horz" wrap="square" lIns="0" tIns="11516" rIns="0" bIns="0" rtlCol="0">
            <a:spAutoFit/>
          </a:bodyPr>
          <a:lstStyle/>
          <a:p>
            <a:pPr marL="11516">
              <a:spcBef>
                <a:spcPts val="91"/>
              </a:spcBef>
            </a:pPr>
            <a:r>
              <a:rPr sz="1632" b="1" spc="-9" dirty="0">
                <a:latin typeface="Arial"/>
                <a:cs typeface="Arial"/>
              </a:rPr>
              <a:t>permukaan</a:t>
            </a:r>
            <a:endParaRPr sz="1632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48792" y="994554"/>
            <a:ext cx="910944" cy="262787"/>
          </a:xfrm>
          <a:prstGeom prst="rect">
            <a:avLst/>
          </a:prstGeom>
        </p:spPr>
        <p:txBody>
          <a:bodyPr vert="horz" wrap="square" lIns="0" tIns="11516" rIns="0" bIns="0" rtlCol="0">
            <a:spAutoFit/>
          </a:bodyPr>
          <a:lstStyle/>
          <a:p>
            <a:pPr marL="11516">
              <a:spcBef>
                <a:spcPts val="91"/>
              </a:spcBef>
            </a:pPr>
            <a:r>
              <a:rPr sz="1632" b="1" spc="-5" dirty="0">
                <a:latin typeface="Arial"/>
                <a:cs typeface="Arial"/>
              </a:rPr>
              <a:t>biasanya</a:t>
            </a:r>
            <a:endParaRPr sz="1632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975093" y="994554"/>
            <a:ext cx="1382541" cy="262787"/>
          </a:xfrm>
          <a:prstGeom prst="rect">
            <a:avLst/>
          </a:prstGeom>
        </p:spPr>
        <p:txBody>
          <a:bodyPr vert="horz" wrap="square" lIns="0" tIns="11516" rIns="0" bIns="0" rtlCol="0">
            <a:spAutoFit/>
          </a:bodyPr>
          <a:lstStyle/>
          <a:p>
            <a:pPr marL="11516">
              <a:spcBef>
                <a:spcPts val="91"/>
              </a:spcBef>
              <a:tabLst>
                <a:tab pos="942613" algn="l"/>
              </a:tabLst>
            </a:pPr>
            <a:r>
              <a:rPr sz="1632" b="1" spc="-5" dirty="0">
                <a:latin typeface="Arial"/>
                <a:cs typeface="Arial"/>
              </a:rPr>
              <a:t>b</a:t>
            </a:r>
            <a:r>
              <a:rPr sz="1632" b="1" dirty="0">
                <a:latin typeface="Arial"/>
                <a:cs typeface="Arial"/>
              </a:rPr>
              <a:t>e</a:t>
            </a:r>
            <a:r>
              <a:rPr sz="1632" b="1" spc="-9" dirty="0">
                <a:latin typeface="Arial"/>
                <a:cs typeface="Arial"/>
              </a:rPr>
              <a:t>r</a:t>
            </a:r>
            <a:r>
              <a:rPr sz="1632" b="1" spc="-5" dirty="0">
                <a:latin typeface="Arial"/>
                <a:cs typeface="Arial"/>
              </a:rPr>
              <a:t>upa</a:t>
            </a:r>
            <a:r>
              <a:rPr sz="1632" b="1" dirty="0">
                <a:latin typeface="Arial"/>
                <a:cs typeface="Arial"/>
              </a:rPr>
              <a:t>	pip</a:t>
            </a:r>
            <a:r>
              <a:rPr sz="1632" b="1" spc="-5" dirty="0">
                <a:latin typeface="Arial"/>
                <a:cs typeface="Arial"/>
              </a:rPr>
              <a:t>a</a:t>
            </a:r>
            <a:endParaRPr sz="1632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206772" y="1367685"/>
            <a:ext cx="5108087" cy="262787"/>
          </a:xfrm>
          <a:prstGeom prst="rect">
            <a:avLst/>
          </a:prstGeom>
        </p:spPr>
        <p:txBody>
          <a:bodyPr vert="horz" wrap="square" lIns="0" tIns="11516" rIns="0" bIns="0" rtlCol="0">
            <a:spAutoFit/>
          </a:bodyPr>
          <a:lstStyle/>
          <a:p>
            <a:pPr marL="11516">
              <a:spcBef>
                <a:spcPts val="91"/>
              </a:spcBef>
              <a:tabLst>
                <a:tab pos="1170638" algn="l"/>
                <a:tab pos="1810371" algn="l"/>
                <a:tab pos="2979858" algn="l"/>
                <a:tab pos="3734180" algn="l"/>
                <a:tab pos="4601937" algn="l"/>
              </a:tabLst>
            </a:pPr>
            <a:r>
              <a:rPr sz="1632" b="1" spc="-5" dirty="0">
                <a:latin typeface="Arial"/>
                <a:cs typeface="Arial"/>
              </a:rPr>
              <a:t>berlubang	</a:t>
            </a:r>
            <a:r>
              <a:rPr sz="1632" b="1" spc="-9" dirty="0">
                <a:latin typeface="Arial"/>
                <a:cs typeface="Arial"/>
              </a:rPr>
              <a:t>yang	</a:t>
            </a:r>
            <a:r>
              <a:rPr sz="1632" b="1" spc="-5" dirty="0">
                <a:latin typeface="Arial"/>
                <a:cs typeface="Arial"/>
              </a:rPr>
              <a:t>diletakkan	diatas	</a:t>
            </a:r>
            <a:r>
              <a:rPr sz="1632" b="1" spc="-9" dirty="0">
                <a:latin typeface="Arial"/>
                <a:cs typeface="Arial"/>
              </a:rPr>
              <a:t>lapisan	pasir</a:t>
            </a:r>
            <a:endParaRPr sz="1632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447182" y="1367685"/>
            <a:ext cx="1908839" cy="262787"/>
          </a:xfrm>
          <a:prstGeom prst="rect">
            <a:avLst/>
          </a:prstGeom>
        </p:spPr>
        <p:txBody>
          <a:bodyPr vert="horz" wrap="square" lIns="0" tIns="11516" rIns="0" bIns="0" rtlCol="0">
            <a:spAutoFit/>
          </a:bodyPr>
          <a:lstStyle/>
          <a:p>
            <a:pPr marL="11516">
              <a:spcBef>
                <a:spcPts val="91"/>
              </a:spcBef>
              <a:tabLst>
                <a:tab pos="883305" algn="l"/>
                <a:tab pos="1152788" algn="l"/>
                <a:tab pos="1539736" algn="l"/>
              </a:tabLst>
            </a:pPr>
            <a:r>
              <a:rPr sz="1632" b="1" dirty="0">
                <a:latin typeface="Arial"/>
                <a:cs typeface="Arial"/>
              </a:rPr>
              <a:t>set</a:t>
            </a:r>
            <a:r>
              <a:rPr sz="1632" b="1" spc="-9" dirty="0">
                <a:latin typeface="Arial"/>
                <a:cs typeface="Arial"/>
              </a:rPr>
              <a:t>e</a:t>
            </a:r>
            <a:r>
              <a:rPr sz="1632" b="1" spc="-5" dirty="0">
                <a:latin typeface="Arial"/>
                <a:cs typeface="Arial"/>
              </a:rPr>
              <a:t>b</a:t>
            </a:r>
            <a:r>
              <a:rPr sz="1632" b="1" spc="-9" dirty="0">
                <a:latin typeface="Arial"/>
                <a:cs typeface="Arial"/>
              </a:rPr>
              <a:t>a</a:t>
            </a:r>
            <a:r>
              <a:rPr sz="1632" b="1" spc="-5" dirty="0">
                <a:latin typeface="Arial"/>
                <a:cs typeface="Arial"/>
              </a:rPr>
              <a:t>l</a:t>
            </a:r>
            <a:r>
              <a:rPr sz="1632" b="1" dirty="0">
                <a:latin typeface="Arial"/>
                <a:cs typeface="Arial"/>
              </a:rPr>
              <a:t>	</a:t>
            </a:r>
            <a:r>
              <a:rPr sz="1632" b="1" spc="-5" dirty="0">
                <a:latin typeface="Arial"/>
                <a:cs typeface="Arial"/>
              </a:rPr>
              <a:t>≥</a:t>
            </a:r>
            <a:r>
              <a:rPr sz="1632" b="1" dirty="0">
                <a:latin typeface="Arial"/>
                <a:cs typeface="Arial"/>
              </a:rPr>
              <a:t>	</a:t>
            </a:r>
            <a:r>
              <a:rPr sz="1632" b="1" spc="-9" dirty="0">
                <a:latin typeface="Arial"/>
                <a:cs typeface="Arial"/>
              </a:rPr>
              <a:t>1</a:t>
            </a:r>
            <a:r>
              <a:rPr sz="1632" b="1" spc="-5" dirty="0">
                <a:latin typeface="Arial"/>
                <a:cs typeface="Arial"/>
              </a:rPr>
              <a:t>0</a:t>
            </a:r>
            <a:r>
              <a:rPr sz="1632" b="1" dirty="0">
                <a:latin typeface="Arial"/>
                <a:cs typeface="Arial"/>
              </a:rPr>
              <a:t>	c</a:t>
            </a:r>
            <a:r>
              <a:rPr sz="1632" b="1" spc="-9" dirty="0">
                <a:latin typeface="Arial"/>
                <a:cs typeface="Arial"/>
              </a:rPr>
              <a:t>m</a:t>
            </a:r>
            <a:r>
              <a:rPr sz="1632" b="1" spc="-5" dirty="0">
                <a:latin typeface="Arial"/>
                <a:cs typeface="Arial"/>
              </a:rPr>
              <a:t>,</a:t>
            </a:r>
            <a:endParaRPr sz="1632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206771" y="1615056"/>
            <a:ext cx="7150516" cy="3425004"/>
          </a:xfrm>
          <a:prstGeom prst="rect">
            <a:avLst/>
          </a:prstGeom>
        </p:spPr>
        <p:txBody>
          <a:bodyPr vert="horz" wrap="square" lIns="0" tIns="12092" rIns="0" bIns="0" rtlCol="0">
            <a:spAutoFit/>
          </a:bodyPr>
          <a:lstStyle/>
          <a:p>
            <a:pPr marL="11516" marR="4607" algn="just">
              <a:lnSpc>
                <a:spcPct val="149700"/>
              </a:lnSpc>
              <a:spcBef>
                <a:spcPts val="95"/>
              </a:spcBef>
            </a:pPr>
            <a:r>
              <a:rPr sz="1632" b="1" spc="-5" dirty="0">
                <a:latin typeface="Arial"/>
                <a:cs typeface="Arial"/>
              </a:rPr>
              <a:t>kemudian secara berurutan </a:t>
            </a:r>
            <a:r>
              <a:rPr sz="1632" b="1" spc="-9" dirty="0">
                <a:latin typeface="Arial"/>
                <a:cs typeface="Arial"/>
              </a:rPr>
              <a:t>diatasnya </a:t>
            </a:r>
            <a:r>
              <a:rPr sz="1632" b="1" spc="-5" dirty="0">
                <a:latin typeface="Arial"/>
                <a:cs typeface="Arial"/>
              </a:rPr>
              <a:t>dihamparkan </a:t>
            </a:r>
            <a:r>
              <a:rPr sz="1632" b="1" spc="-9" dirty="0">
                <a:latin typeface="Arial"/>
                <a:cs typeface="Arial"/>
              </a:rPr>
              <a:t>kerikil </a:t>
            </a:r>
            <a:r>
              <a:rPr sz="1632" b="1" spc="-5" dirty="0">
                <a:latin typeface="Arial"/>
                <a:cs typeface="Arial"/>
              </a:rPr>
              <a:t>dengan  ketebalan ≥ 15 </a:t>
            </a:r>
            <a:r>
              <a:rPr sz="1632" b="1" spc="-9" dirty="0">
                <a:latin typeface="Arial"/>
                <a:cs typeface="Arial"/>
              </a:rPr>
              <a:t>cm, </a:t>
            </a:r>
            <a:r>
              <a:rPr sz="1632" b="1" spc="-5" dirty="0">
                <a:latin typeface="Arial"/>
                <a:cs typeface="Arial"/>
              </a:rPr>
              <a:t>diatas lapisan kerikil tersebut dihamparkan bahan  kedap</a:t>
            </a:r>
            <a:r>
              <a:rPr sz="1632" b="1" spc="5" dirty="0">
                <a:latin typeface="Arial"/>
                <a:cs typeface="Arial"/>
              </a:rPr>
              <a:t> </a:t>
            </a:r>
            <a:r>
              <a:rPr sz="1632" b="1" spc="-5" dirty="0">
                <a:latin typeface="Arial"/>
                <a:cs typeface="Arial"/>
              </a:rPr>
              <a:t>air</a:t>
            </a:r>
            <a:endParaRPr sz="1632">
              <a:latin typeface="Arial"/>
              <a:cs typeface="Arial"/>
            </a:endParaRPr>
          </a:p>
          <a:p>
            <a:pPr>
              <a:spcBef>
                <a:spcPts val="41"/>
              </a:spcBef>
            </a:pPr>
            <a:endParaRPr sz="2539">
              <a:latin typeface="Times New Roman"/>
              <a:cs typeface="Times New Roman"/>
            </a:endParaRPr>
          </a:p>
          <a:p>
            <a:pPr marL="11516" marR="6910">
              <a:lnSpc>
                <a:spcPct val="150000"/>
              </a:lnSpc>
            </a:pPr>
            <a:r>
              <a:rPr sz="1632" b="1" spc="-9" dirty="0">
                <a:latin typeface="Arial"/>
                <a:cs typeface="Arial"/>
              </a:rPr>
              <a:t>Beberapa </a:t>
            </a:r>
            <a:r>
              <a:rPr sz="1632" b="1" dirty="0">
                <a:latin typeface="Arial"/>
                <a:cs typeface="Arial"/>
              </a:rPr>
              <a:t>data </a:t>
            </a:r>
            <a:r>
              <a:rPr sz="1632" b="1" spc="-9" dirty="0">
                <a:latin typeface="Arial"/>
                <a:cs typeface="Arial"/>
              </a:rPr>
              <a:t>yang </a:t>
            </a:r>
            <a:r>
              <a:rPr sz="1632" b="1" spc="-5" dirty="0">
                <a:latin typeface="Arial"/>
                <a:cs typeface="Arial"/>
              </a:rPr>
              <a:t>diperlukan </a:t>
            </a:r>
            <a:r>
              <a:rPr sz="1632" b="1" dirty="0">
                <a:latin typeface="Arial"/>
                <a:cs typeface="Arial"/>
              </a:rPr>
              <a:t>untuk </a:t>
            </a:r>
            <a:r>
              <a:rPr sz="1632" b="1" spc="-5" dirty="0">
                <a:latin typeface="Arial"/>
                <a:cs typeface="Arial"/>
              </a:rPr>
              <a:t>perencanaan </a:t>
            </a:r>
            <a:r>
              <a:rPr sz="1632" b="1" dirty="0">
                <a:latin typeface="Arial"/>
                <a:cs typeface="Arial"/>
              </a:rPr>
              <a:t>dan </a:t>
            </a:r>
            <a:r>
              <a:rPr sz="1632" b="1" spc="-5" dirty="0">
                <a:latin typeface="Arial"/>
                <a:cs typeface="Arial"/>
              </a:rPr>
              <a:t>perancangan  drainase </a:t>
            </a:r>
            <a:r>
              <a:rPr sz="1632" b="1" dirty="0">
                <a:latin typeface="Arial"/>
                <a:cs typeface="Arial"/>
              </a:rPr>
              <a:t>bawah </a:t>
            </a:r>
            <a:r>
              <a:rPr sz="1632" b="1" spc="-5" dirty="0">
                <a:latin typeface="Arial"/>
                <a:cs typeface="Arial"/>
              </a:rPr>
              <a:t>permukaan adalah</a:t>
            </a:r>
            <a:r>
              <a:rPr sz="1632" b="1" spc="9" dirty="0">
                <a:latin typeface="Arial"/>
                <a:cs typeface="Arial"/>
              </a:rPr>
              <a:t> </a:t>
            </a:r>
            <a:r>
              <a:rPr sz="1632" b="1" dirty="0">
                <a:latin typeface="Arial"/>
                <a:cs typeface="Arial"/>
              </a:rPr>
              <a:t>:</a:t>
            </a:r>
            <a:endParaRPr sz="1632">
              <a:latin typeface="Arial"/>
              <a:cs typeface="Arial"/>
            </a:endParaRPr>
          </a:p>
          <a:p>
            <a:pPr marL="323610" indent="-312093" algn="just">
              <a:spcBef>
                <a:spcPts val="1011"/>
              </a:spcBef>
              <a:buAutoNum type="alphaLcParenR"/>
              <a:tabLst>
                <a:tab pos="324186" algn="l"/>
              </a:tabLst>
            </a:pPr>
            <a:r>
              <a:rPr sz="1632" b="1" spc="-14" dirty="0">
                <a:latin typeface="Arial"/>
                <a:cs typeface="Arial"/>
              </a:rPr>
              <a:t>Elevasi </a:t>
            </a:r>
            <a:r>
              <a:rPr sz="1632" b="1" spc="-5" dirty="0">
                <a:latin typeface="Arial"/>
                <a:cs typeface="Arial"/>
              </a:rPr>
              <a:t>muka air tanah pada </a:t>
            </a:r>
            <a:r>
              <a:rPr sz="1632" b="1" spc="-9" dirty="0">
                <a:latin typeface="Arial"/>
                <a:cs typeface="Arial"/>
              </a:rPr>
              <a:t>saat </a:t>
            </a:r>
            <a:r>
              <a:rPr sz="1632" b="1" spc="-5" dirty="0">
                <a:latin typeface="Arial"/>
                <a:cs typeface="Arial"/>
              </a:rPr>
              <a:t>musim</a:t>
            </a:r>
            <a:r>
              <a:rPr sz="1632" b="1" spc="122" dirty="0">
                <a:latin typeface="Arial"/>
                <a:cs typeface="Arial"/>
              </a:rPr>
              <a:t> </a:t>
            </a:r>
            <a:r>
              <a:rPr sz="1632" b="1" spc="-5" dirty="0">
                <a:latin typeface="Arial"/>
                <a:cs typeface="Arial"/>
              </a:rPr>
              <a:t>penghujang</a:t>
            </a:r>
            <a:endParaRPr sz="1632">
              <a:latin typeface="Arial"/>
              <a:cs typeface="Arial"/>
            </a:endParaRPr>
          </a:p>
          <a:p>
            <a:pPr marL="323034" indent="-311518" algn="just">
              <a:spcBef>
                <a:spcPts val="979"/>
              </a:spcBef>
              <a:buAutoNum type="alphaLcParenR"/>
              <a:tabLst>
                <a:tab pos="323610" algn="l"/>
              </a:tabLst>
            </a:pPr>
            <a:r>
              <a:rPr sz="1632" b="1" spc="-5" dirty="0">
                <a:latin typeface="Arial"/>
                <a:cs typeface="Arial"/>
              </a:rPr>
              <a:t>Koefisien permeabilitas tanah</a:t>
            </a:r>
            <a:r>
              <a:rPr sz="1632" b="1" spc="23" dirty="0">
                <a:latin typeface="Arial"/>
                <a:cs typeface="Arial"/>
              </a:rPr>
              <a:t> </a:t>
            </a:r>
            <a:r>
              <a:rPr sz="1632" b="1" spc="-5" dirty="0">
                <a:latin typeface="Arial"/>
                <a:cs typeface="Arial"/>
              </a:rPr>
              <a:t>setempat</a:t>
            </a:r>
            <a:endParaRPr sz="1632">
              <a:latin typeface="Arial"/>
              <a:cs typeface="Arial"/>
            </a:endParaRPr>
          </a:p>
          <a:p>
            <a:pPr marL="323610" indent="-312093" algn="just">
              <a:spcBef>
                <a:spcPts val="988"/>
              </a:spcBef>
              <a:buAutoNum type="alphaLcParenR"/>
              <a:tabLst>
                <a:tab pos="324186" algn="l"/>
              </a:tabLst>
            </a:pPr>
            <a:r>
              <a:rPr sz="1632" b="1" spc="-14" dirty="0">
                <a:latin typeface="Arial"/>
                <a:cs typeface="Arial"/>
              </a:rPr>
              <a:t>Elevasi </a:t>
            </a:r>
            <a:r>
              <a:rPr sz="1632" b="1" dirty="0">
                <a:latin typeface="Arial"/>
                <a:cs typeface="Arial"/>
              </a:rPr>
              <a:t>dan </a:t>
            </a:r>
            <a:r>
              <a:rPr sz="1632" b="1" spc="-5" dirty="0">
                <a:latin typeface="Arial"/>
                <a:cs typeface="Arial"/>
              </a:rPr>
              <a:t>kemiringan </a:t>
            </a:r>
            <a:r>
              <a:rPr sz="1632" b="1" spc="-9" dirty="0">
                <a:latin typeface="Arial"/>
                <a:cs typeface="Arial"/>
              </a:rPr>
              <a:t>lapisan kedap </a:t>
            </a:r>
            <a:r>
              <a:rPr sz="1632" b="1" spc="-5" dirty="0">
                <a:latin typeface="Arial"/>
                <a:cs typeface="Arial"/>
              </a:rPr>
              <a:t>air </a:t>
            </a:r>
            <a:r>
              <a:rPr sz="1632" b="1" spc="-9" dirty="0">
                <a:latin typeface="Arial"/>
                <a:cs typeface="Arial"/>
              </a:rPr>
              <a:t>yang</a:t>
            </a:r>
            <a:r>
              <a:rPr sz="1632" b="1" spc="185" dirty="0">
                <a:latin typeface="Arial"/>
                <a:cs typeface="Arial"/>
              </a:rPr>
              <a:t> </a:t>
            </a:r>
            <a:r>
              <a:rPr sz="1632" b="1" spc="-5" dirty="0">
                <a:latin typeface="Arial"/>
                <a:cs typeface="Arial"/>
              </a:rPr>
              <a:t>ada</a:t>
            </a:r>
            <a:endParaRPr sz="1632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345167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047958" y="5500220"/>
            <a:ext cx="497507" cy="497507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3" name="object 3"/>
          <p:cNvSpPr/>
          <p:nvPr/>
        </p:nvSpPr>
        <p:spPr>
          <a:xfrm>
            <a:off x="10667078" y="317852"/>
            <a:ext cx="275241" cy="621769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10736176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2730454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6" name="object 6"/>
          <p:cNvSpPr/>
          <p:nvPr/>
        </p:nvSpPr>
        <p:spPr>
          <a:xfrm>
            <a:off x="2700052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7" name="object 7"/>
          <p:cNvSpPr/>
          <p:nvPr/>
        </p:nvSpPr>
        <p:spPr>
          <a:xfrm>
            <a:off x="10597980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782212" y="802995"/>
            <a:ext cx="4034185" cy="513945"/>
          </a:xfrm>
          <a:prstGeom prst="rect">
            <a:avLst/>
          </a:prstGeom>
        </p:spPr>
        <p:txBody>
          <a:bodyPr vert="horz" wrap="square" lIns="0" tIns="11516" rIns="0" bIns="0" rtlCol="0" anchor="ctr">
            <a:spAutoFit/>
          </a:bodyPr>
          <a:lstStyle/>
          <a:p>
            <a:pPr marL="11516">
              <a:lnSpc>
                <a:spcPct val="100000"/>
              </a:lnSpc>
              <a:spcBef>
                <a:spcPts val="91"/>
              </a:spcBef>
            </a:pPr>
            <a:r>
              <a:rPr sz="3264" spc="-5" dirty="0">
                <a:solidFill>
                  <a:srgbClr val="000000"/>
                </a:solidFill>
                <a:latin typeface="Arial"/>
                <a:cs typeface="Arial"/>
              </a:rPr>
              <a:t>DRAINASE</a:t>
            </a:r>
            <a:r>
              <a:rPr sz="3264" spc="-63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264" dirty="0">
                <a:solidFill>
                  <a:srgbClr val="000000"/>
                </a:solidFill>
                <a:latin typeface="Arial"/>
                <a:cs typeface="Arial"/>
              </a:rPr>
              <a:t>LERENG</a:t>
            </a:r>
            <a:endParaRPr sz="3264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206771" y="1997860"/>
            <a:ext cx="7150516" cy="3233601"/>
          </a:xfrm>
          <a:prstGeom prst="rect">
            <a:avLst/>
          </a:prstGeom>
        </p:spPr>
        <p:txBody>
          <a:bodyPr vert="horz" wrap="square" lIns="0" tIns="11516" rIns="0" bIns="0" rtlCol="0">
            <a:spAutoFit/>
          </a:bodyPr>
          <a:lstStyle/>
          <a:p>
            <a:pPr marL="11516">
              <a:spcBef>
                <a:spcPts val="91"/>
              </a:spcBef>
            </a:pPr>
            <a:r>
              <a:rPr sz="1632" b="1" spc="-5" dirty="0">
                <a:latin typeface="Arial"/>
                <a:cs typeface="Arial"/>
              </a:rPr>
              <a:t>Drainase lereng jalan </a:t>
            </a:r>
            <a:r>
              <a:rPr sz="1632" b="1" spc="-9" dirty="0">
                <a:latin typeface="Arial"/>
                <a:cs typeface="Arial"/>
              </a:rPr>
              <a:t>rel </a:t>
            </a:r>
            <a:r>
              <a:rPr sz="1632" b="1" spc="-5" dirty="0">
                <a:latin typeface="Arial"/>
                <a:cs typeface="Arial"/>
              </a:rPr>
              <a:t>dibuat dengan </a:t>
            </a:r>
            <a:r>
              <a:rPr sz="1632" b="1" spc="-9" dirty="0">
                <a:latin typeface="Arial"/>
                <a:cs typeface="Arial"/>
              </a:rPr>
              <a:t>maksud </a:t>
            </a:r>
            <a:r>
              <a:rPr sz="1632" b="1" spc="-5" dirty="0">
                <a:latin typeface="Arial"/>
                <a:cs typeface="Arial"/>
              </a:rPr>
              <a:t>dan </a:t>
            </a:r>
            <a:r>
              <a:rPr sz="1632" b="1" dirty="0">
                <a:latin typeface="Arial"/>
                <a:cs typeface="Arial"/>
              </a:rPr>
              <a:t>tujuan </a:t>
            </a:r>
            <a:r>
              <a:rPr sz="1632" b="1" spc="-5" dirty="0">
                <a:latin typeface="Arial"/>
                <a:cs typeface="Arial"/>
              </a:rPr>
              <a:t>berikut</a:t>
            </a:r>
            <a:r>
              <a:rPr sz="1632" b="1" spc="113" dirty="0">
                <a:latin typeface="Arial"/>
                <a:cs typeface="Arial"/>
              </a:rPr>
              <a:t> </a:t>
            </a:r>
            <a:r>
              <a:rPr sz="1632" b="1" dirty="0">
                <a:latin typeface="Arial"/>
                <a:cs typeface="Arial"/>
              </a:rPr>
              <a:t>:</a:t>
            </a:r>
            <a:endParaRPr sz="1632">
              <a:latin typeface="Arial"/>
              <a:cs typeface="Arial"/>
            </a:endParaRPr>
          </a:p>
          <a:p>
            <a:pPr marL="322458" marR="5758" indent="-310942" algn="just">
              <a:lnSpc>
                <a:spcPct val="149700"/>
              </a:lnSpc>
              <a:spcBef>
                <a:spcPts val="1310"/>
              </a:spcBef>
              <a:buAutoNum type="alphaLcParenR"/>
              <a:tabLst>
                <a:tab pos="321306" algn="l"/>
              </a:tabLst>
            </a:pPr>
            <a:r>
              <a:rPr sz="1632" b="1" spc="-5" dirty="0">
                <a:latin typeface="Arial"/>
                <a:cs typeface="Arial"/>
              </a:rPr>
              <a:t>Sebagai upaya </a:t>
            </a:r>
            <a:r>
              <a:rPr sz="1632" b="1" dirty="0">
                <a:latin typeface="Arial"/>
                <a:cs typeface="Arial"/>
              </a:rPr>
              <a:t>untuk </a:t>
            </a:r>
            <a:r>
              <a:rPr sz="1632" b="1" spc="-5" dirty="0">
                <a:latin typeface="Arial"/>
                <a:cs typeface="Arial"/>
              </a:rPr>
              <a:t>mencegah agar </a:t>
            </a:r>
            <a:r>
              <a:rPr sz="1632" b="1" dirty="0">
                <a:latin typeface="Arial"/>
                <a:cs typeface="Arial"/>
              </a:rPr>
              <a:t>air </a:t>
            </a:r>
            <a:r>
              <a:rPr sz="1632" b="1" spc="-9" dirty="0">
                <a:latin typeface="Arial"/>
                <a:cs typeface="Arial"/>
              </a:rPr>
              <a:t>permukaan yang </a:t>
            </a:r>
            <a:r>
              <a:rPr sz="1632" b="1" spc="-5" dirty="0">
                <a:latin typeface="Arial"/>
                <a:cs typeface="Arial"/>
              </a:rPr>
              <a:t>berasal  dari punggung </a:t>
            </a:r>
            <a:r>
              <a:rPr sz="1632" b="1" spc="-9" dirty="0">
                <a:latin typeface="Arial"/>
                <a:cs typeface="Arial"/>
              </a:rPr>
              <a:t>lereng </a:t>
            </a:r>
            <a:r>
              <a:rPr sz="1632" b="1" spc="-5" dirty="0">
                <a:latin typeface="Arial"/>
                <a:cs typeface="Arial"/>
              </a:rPr>
              <a:t>tidak mengalir </a:t>
            </a:r>
            <a:r>
              <a:rPr sz="1632" b="1" spc="-9" dirty="0">
                <a:latin typeface="Arial"/>
                <a:cs typeface="Arial"/>
              </a:rPr>
              <a:t>secara deras, karena </a:t>
            </a:r>
            <a:r>
              <a:rPr sz="1632" b="1" spc="-5" dirty="0">
                <a:latin typeface="Arial"/>
                <a:cs typeface="Arial"/>
              </a:rPr>
              <a:t>aliran  </a:t>
            </a:r>
            <a:r>
              <a:rPr sz="1632" b="1" spc="-9" dirty="0">
                <a:latin typeface="Arial"/>
                <a:cs typeface="Arial"/>
              </a:rPr>
              <a:t>deras </a:t>
            </a:r>
            <a:r>
              <a:rPr sz="1632" b="1" spc="-5" dirty="0">
                <a:latin typeface="Arial"/>
                <a:cs typeface="Arial"/>
              </a:rPr>
              <a:t>mengakibatkan gerusan pada permukaan dan </a:t>
            </a:r>
            <a:r>
              <a:rPr sz="1632" b="1" spc="-9" dirty="0">
                <a:latin typeface="Arial"/>
                <a:cs typeface="Arial"/>
              </a:rPr>
              <a:t>kaki</a:t>
            </a:r>
            <a:r>
              <a:rPr sz="1632" b="1" spc="109" dirty="0">
                <a:latin typeface="Arial"/>
                <a:cs typeface="Arial"/>
              </a:rPr>
              <a:t> </a:t>
            </a:r>
            <a:r>
              <a:rPr sz="1632" b="1" spc="-5" dirty="0">
                <a:latin typeface="Arial"/>
                <a:cs typeface="Arial"/>
              </a:rPr>
              <a:t>lereng</a:t>
            </a:r>
            <a:endParaRPr sz="1632">
              <a:latin typeface="Arial"/>
              <a:cs typeface="Arial"/>
            </a:endParaRPr>
          </a:p>
          <a:p>
            <a:pPr marL="322458" marR="4607" indent="-310942" algn="just">
              <a:lnSpc>
                <a:spcPct val="149600"/>
              </a:lnSpc>
              <a:spcBef>
                <a:spcPts val="1347"/>
              </a:spcBef>
              <a:buAutoNum type="alphaLcParenR"/>
              <a:tabLst>
                <a:tab pos="328792" algn="l"/>
              </a:tabLst>
            </a:pPr>
            <a:r>
              <a:rPr sz="1632" b="1" spc="-5" dirty="0">
                <a:latin typeface="Arial"/>
                <a:cs typeface="Arial"/>
              </a:rPr>
              <a:t>Mencegah terjadinya rembesan air </a:t>
            </a:r>
            <a:r>
              <a:rPr sz="1632" b="1" dirty="0">
                <a:latin typeface="Arial"/>
                <a:cs typeface="Arial"/>
              </a:rPr>
              <a:t>dari </a:t>
            </a:r>
            <a:r>
              <a:rPr sz="1632" b="1" spc="-5" dirty="0">
                <a:latin typeface="Arial"/>
                <a:cs typeface="Arial"/>
              </a:rPr>
              <a:t>permukaan lereng kedalam  badan jalan rel, </a:t>
            </a:r>
            <a:r>
              <a:rPr sz="1632" b="1" spc="-9" dirty="0">
                <a:latin typeface="Arial"/>
                <a:cs typeface="Arial"/>
              </a:rPr>
              <a:t>karena </a:t>
            </a:r>
            <a:r>
              <a:rPr sz="1632" b="1" spc="-5" dirty="0">
                <a:latin typeface="Arial"/>
                <a:cs typeface="Arial"/>
              </a:rPr>
              <a:t>rembesan </a:t>
            </a:r>
            <a:r>
              <a:rPr sz="1632" b="1" spc="-9" dirty="0">
                <a:latin typeface="Arial"/>
                <a:cs typeface="Arial"/>
              </a:rPr>
              <a:t>yang terjadi </a:t>
            </a:r>
            <a:r>
              <a:rPr sz="1632" b="1" spc="-5" dirty="0">
                <a:latin typeface="Arial"/>
                <a:cs typeface="Arial"/>
              </a:rPr>
              <a:t>dapat menyebabkan  </a:t>
            </a:r>
            <a:r>
              <a:rPr sz="1632" b="1" spc="-9" dirty="0">
                <a:latin typeface="Arial"/>
                <a:cs typeface="Arial"/>
              </a:rPr>
              <a:t>lereng </a:t>
            </a:r>
            <a:r>
              <a:rPr sz="1632" b="1" spc="-5" dirty="0">
                <a:latin typeface="Arial"/>
                <a:cs typeface="Arial"/>
              </a:rPr>
              <a:t>longsor </a:t>
            </a:r>
            <a:r>
              <a:rPr sz="1632" b="1" spc="-9" dirty="0">
                <a:latin typeface="Arial"/>
                <a:cs typeface="Arial"/>
              </a:rPr>
              <a:t>secara </a:t>
            </a:r>
            <a:r>
              <a:rPr sz="1632" b="1" spc="-5" dirty="0">
                <a:latin typeface="Arial"/>
                <a:cs typeface="Arial"/>
              </a:rPr>
              <a:t>mendadak dan atau </a:t>
            </a:r>
            <a:r>
              <a:rPr sz="1632" b="1" spc="-9" dirty="0">
                <a:latin typeface="Arial"/>
                <a:cs typeface="Arial"/>
              </a:rPr>
              <a:t>memperlemah </a:t>
            </a:r>
            <a:r>
              <a:rPr sz="1632" b="1" spc="-5" dirty="0">
                <a:latin typeface="Arial"/>
                <a:cs typeface="Arial"/>
              </a:rPr>
              <a:t>badan  jalan</a:t>
            </a:r>
            <a:r>
              <a:rPr sz="1632" b="1" spc="5" dirty="0">
                <a:latin typeface="Arial"/>
                <a:cs typeface="Arial"/>
              </a:rPr>
              <a:t> </a:t>
            </a:r>
            <a:r>
              <a:rPr sz="1632" b="1" spc="-9" dirty="0">
                <a:latin typeface="Arial"/>
                <a:cs typeface="Arial"/>
              </a:rPr>
              <a:t>rel</a:t>
            </a:r>
            <a:endParaRPr sz="1632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365999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667078" y="317852"/>
            <a:ext cx="275241" cy="621769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3" name="object 3"/>
          <p:cNvSpPr/>
          <p:nvPr/>
        </p:nvSpPr>
        <p:spPr>
          <a:xfrm>
            <a:off x="10736176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2730454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2700052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6" name="object 6"/>
          <p:cNvSpPr/>
          <p:nvPr/>
        </p:nvSpPr>
        <p:spPr>
          <a:xfrm>
            <a:off x="10597980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7" name="object 7"/>
          <p:cNvSpPr txBox="1"/>
          <p:nvPr/>
        </p:nvSpPr>
        <p:spPr>
          <a:xfrm>
            <a:off x="3206771" y="870177"/>
            <a:ext cx="7115967" cy="3392278"/>
          </a:xfrm>
          <a:prstGeom prst="rect">
            <a:avLst/>
          </a:prstGeom>
        </p:spPr>
        <p:txBody>
          <a:bodyPr vert="horz" wrap="square" lIns="0" tIns="135893" rIns="0" bIns="0" rtlCol="0">
            <a:spAutoFit/>
          </a:bodyPr>
          <a:lstStyle/>
          <a:p>
            <a:pPr marL="11516">
              <a:spcBef>
                <a:spcPts val="1070"/>
              </a:spcBef>
            </a:pPr>
            <a:r>
              <a:rPr sz="1632" b="1" spc="-23" dirty="0">
                <a:latin typeface="Arial"/>
                <a:cs typeface="Arial"/>
              </a:rPr>
              <a:t>Terdapat </a:t>
            </a:r>
            <a:r>
              <a:rPr sz="1632" b="1" spc="-5" dirty="0">
                <a:latin typeface="Arial"/>
                <a:cs typeface="Arial"/>
              </a:rPr>
              <a:t>4 (empat) </a:t>
            </a:r>
            <a:r>
              <a:rPr sz="1632" b="1" dirty="0">
                <a:latin typeface="Arial"/>
                <a:cs typeface="Arial"/>
              </a:rPr>
              <a:t>jenis </a:t>
            </a:r>
            <a:r>
              <a:rPr sz="1632" b="1" spc="-5" dirty="0">
                <a:latin typeface="Arial"/>
                <a:cs typeface="Arial"/>
              </a:rPr>
              <a:t>drainase lereng, </a:t>
            </a:r>
            <a:r>
              <a:rPr sz="1632" b="1" spc="-9" dirty="0">
                <a:latin typeface="Arial"/>
                <a:cs typeface="Arial"/>
              </a:rPr>
              <a:t>yaitu</a:t>
            </a:r>
            <a:r>
              <a:rPr sz="1632" b="1" spc="82" dirty="0">
                <a:latin typeface="Arial"/>
                <a:cs typeface="Arial"/>
              </a:rPr>
              <a:t> </a:t>
            </a:r>
            <a:r>
              <a:rPr sz="1632" b="1" dirty="0">
                <a:latin typeface="Arial"/>
                <a:cs typeface="Arial"/>
              </a:rPr>
              <a:t>:</a:t>
            </a:r>
            <a:endParaRPr sz="1632">
              <a:latin typeface="Arial"/>
              <a:cs typeface="Arial"/>
            </a:endParaRPr>
          </a:p>
          <a:p>
            <a:pPr marL="322458" marR="6910" indent="-310942">
              <a:lnSpc>
                <a:spcPct val="150000"/>
              </a:lnSpc>
              <a:buAutoNum type="alphaLcParenR"/>
              <a:tabLst>
                <a:tab pos="323610" algn="l"/>
                <a:tab pos="324186" algn="l"/>
                <a:tab pos="1249525" algn="l"/>
                <a:tab pos="2451833" algn="l"/>
                <a:tab pos="3272373" algn="l"/>
                <a:tab pos="4140707" algn="l"/>
                <a:tab pos="5022285" algn="l"/>
                <a:tab pos="5634379" algn="l"/>
                <a:tab pos="6918453" algn="l"/>
              </a:tabLst>
            </a:pPr>
            <a:r>
              <a:rPr sz="1632" b="1" spc="-5" dirty="0">
                <a:latin typeface="Arial"/>
                <a:cs typeface="Arial"/>
              </a:rPr>
              <a:t>S</a:t>
            </a:r>
            <a:r>
              <a:rPr sz="1632" b="1" spc="-23" dirty="0">
                <a:latin typeface="Arial"/>
                <a:cs typeface="Arial"/>
              </a:rPr>
              <a:t>e</a:t>
            </a:r>
            <a:r>
              <a:rPr sz="1632" b="1" dirty="0">
                <a:latin typeface="Arial"/>
                <a:cs typeface="Arial"/>
              </a:rPr>
              <a:t>lo</a:t>
            </a:r>
            <a:r>
              <a:rPr sz="1632" b="1" spc="-9" dirty="0">
                <a:latin typeface="Arial"/>
                <a:cs typeface="Arial"/>
              </a:rPr>
              <a:t>k</a:t>
            </a:r>
            <a:r>
              <a:rPr sz="1632" b="1" spc="-14" dirty="0">
                <a:latin typeface="Arial"/>
                <a:cs typeface="Arial"/>
              </a:rPr>
              <a:t>a</a:t>
            </a:r>
            <a:r>
              <a:rPr sz="1632" b="1" spc="-5" dirty="0">
                <a:latin typeface="Arial"/>
                <a:cs typeface="Arial"/>
              </a:rPr>
              <a:t>n</a:t>
            </a:r>
            <a:r>
              <a:rPr sz="1632" b="1" dirty="0">
                <a:latin typeface="Arial"/>
                <a:cs typeface="Arial"/>
              </a:rPr>
              <a:t>	</a:t>
            </a:r>
            <a:r>
              <a:rPr sz="1632" b="1" spc="-14" dirty="0">
                <a:latin typeface="Arial"/>
                <a:cs typeface="Arial"/>
              </a:rPr>
              <a:t>p</a:t>
            </a:r>
            <a:r>
              <a:rPr sz="1632" b="1" dirty="0">
                <a:latin typeface="Arial"/>
                <a:cs typeface="Arial"/>
              </a:rPr>
              <a:t>u</a:t>
            </a:r>
            <a:r>
              <a:rPr sz="1632" b="1" spc="-14" dirty="0">
                <a:latin typeface="Arial"/>
                <a:cs typeface="Arial"/>
              </a:rPr>
              <a:t>n</a:t>
            </a:r>
            <a:r>
              <a:rPr sz="1632" b="1" dirty="0">
                <a:latin typeface="Arial"/>
                <a:cs typeface="Arial"/>
              </a:rPr>
              <a:t>gg</a:t>
            </a:r>
            <a:r>
              <a:rPr sz="1632" b="1" spc="-14" dirty="0">
                <a:latin typeface="Arial"/>
                <a:cs typeface="Arial"/>
              </a:rPr>
              <a:t>u</a:t>
            </a:r>
            <a:r>
              <a:rPr sz="1632" b="1" dirty="0">
                <a:latin typeface="Arial"/>
                <a:cs typeface="Arial"/>
              </a:rPr>
              <a:t>n</a:t>
            </a:r>
            <a:r>
              <a:rPr sz="1632" b="1" spc="-5" dirty="0">
                <a:latin typeface="Arial"/>
                <a:cs typeface="Arial"/>
              </a:rPr>
              <a:t>g,</a:t>
            </a:r>
            <a:r>
              <a:rPr sz="1632" b="1" dirty="0">
                <a:latin typeface="Arial"/>
                <a:cs typeface="Arial"/>
              </a:rPr>
              <a:t>	</a:t>
            </a:r>
            <a:r>
              <a:rPr sz="1632" b="1" spc="-5" dirty="0">
                <a:latin typeface="Arial"/>
                <a:cs typeface="Arial"/>
              </a:rPr>
              <a:t>b</a:t>
            </a:r>
            <a:r>
              <a:rPr sz="1632" b="1" spc="-9" dirty="0">
                <a:latin typeface="Arial"/>
                <a:cs typeface="Arial"/>
              </a:rPr>
              <a:t>e</a:t>
            </a:r>
            <a:r>
              <a:rPr sz="1632" b="1" spc="-23" dirty="0">
                <a:latin typeface="Arial"/>
                <a:cs typeface="Arial"/>
              </a:rPr>
              <a:t>r</a:t>
            </a:r>
            <a:r>
              <a:rPr sz="1632" b="1" dirty="0">
                <a:latin typeface="Arial"/>
                <a:cs typeface="Arial"/>
              </a:rPr>
              <a:t>up</a:t>
            </a:r>
            <a:r>
              <a:rPr sz="1632" b="1" spc="-5" dirty="0">
                <a:latin typeface="Arial"/>
                <a:cs typeface="Arial"/>
              </a:rPr>
              <a:t>a</a:t>
            </a:r>
            <a:r>
              <a:rPr sz="1632" b="1" dirty="0">
                <a:latin typeface="Arial"/>
                <a:cs typeface="Arial"/>
              </a:rPr>
              <a:t>	</a:t>
            </a:r>
            <a:r>
              <a:rPr sz="1632" b="1" spc="-9" dirty="0">
                <a:latin typeface="Arial"/>
                <a:cs typeface="Arial"/>
              </a:rPr>
              <a:t>s</a:t>
            </a:r>
            <a:r>
              <a:rPr sz="1632" b="1" spc="-14" dirty="0">
                <a:latin typeface="Arial"/>
                <a:cs typeface="Arial"/>
              </a:rPr>
              <a:t>a</a:t>
            </a:r>
            <a:r>
              <a:rPr sz="1632" b="1" dirty="0">
                <a:latin typeface="Arial"/>
                <a:cs typeface="Arial"/>
              </a:rPr>
              <a:t>lu</a:t>
            </a:r>
            <a:r>
              <a:rPr sz="1632" b="1" spc="-9" dirty="0">
                <a:latin typeface="Arial"/>
                <a:cs typeface="Arial"/>
              </a:rPr>
              <a:t>r</a:t>
            </a:r>
            <a:r>
              <a:rPr sz="1632" b="1" spc="-23" dirty="0">
                <a:latin typeface="Arial"/>
                <a:cs typeface="Arial"/>
              </a:rPr>
              <a:t>a</a:t>
            </a:r>
            <a:r>
              <a:rPr sz="1632" b="1" spc="-5" dirty="0">
                <a:latin typeface="Arial"/>
                <a:cs typeface="Arial"/>
              </a:rPr>
              <a:t>n</a:t>
            </a:r>
            <a:r>
              <a:rPr sz="1632" b="1" dirty="0">
                <a:latin typeface="Arial"/>
                <a:cs typeface="Arial"/>
              </a:rPr>
              <a:t>	t</a:t>
            </a:r>
            <a:r>
              <a:rPr sz="1632" b="1" spc="-9" dirty="0">
                <a:latin typeface="Arial"/>
                <a:cs typeface="Arial"/>
              </a:rPr>
              <a:t>er</a:t>
            </a:r>
            <a:r>
              <a:rPr sz="1632" b="1" dirty="0">
                <a:latin typeface="Arial"/>
                <a:cs typeface="Arial"/>
              </a:rPr>
              <a:t>bu</a:t>
            </a:r>
            <a:r>
              <a:rPr sz="1632" b="1" spc="-9" dirty="0">
                <a:latin typeface="Arial"/>
                <a:cs typeface="Arial"/>
              </a:rPr>
              <a:t>k</a:t>
            </a:r>
            <a:r>
              <a:rPr sz="1632" b="1" spc="-5" dirty="0">
                <a:latin typeface="Arial"/>
                <a:cs typeface="Arial"/>
              </a:rPr>
              <a:t>a</a:t>
            </a:r>
            <a:r>
              <a:rPr sz="1632" b="1" dirty="0">
                <a:latin typeface="Arial"/>
                <a:cs typeface="Arial"/>
              </a:rPr>
              <a:t>	</a:t>
            </a:r>
            <a:r>
              <a:rPr sz="1632" b="1" spc="-45" dirty="0">
                <a:latin typeface="Arial"/>
                <a:cs typeface="Arial"/>
              </a:rPr>
              <a:t>y</a:t>
            </a:r>
            <a:r>
              <a:rPr sz="1632" b="1" spc="-9" dirty="0">
                <a:latin typeface="Arial"/>
                <a:cs typeface="Arial"/>
              </a:rPr>
              <a:t>a</a:t>
            </a:r>
            <a:r>
              <a:rPr sz="1632" b="1" spc="-5" dirty="0">
                <a:latin typeface="Arial"/>
                <a:cs typeface="Arial"/>
              </a:rPr>
              <a:t>ng</a:t>
            </a:r>
            <a:r>
              <a:rPr sz="1632" b="1" dirty="0">
                <a:latin typeface="Arial"/>
                <a:cs typeface="Arial"/>
              </a:rPr>
              <a:t>	</a:t>
            </a:r>
            <a:r>
              <a:rPr sz="1632" b="1" spc="-9" dirty="0">
                <a:latin typeface="Arial"/>
                <a:cs typeface="Arial"/>
              </a:rPr>
              <a:t>mem</a:t>
            </a:r>
            <a:r>
              <a:rPr sz="1632" b="1" spc="-14" dirty="0">
                <a:latin typeface="Arial"/>
                <a:cs typeface="Arial"/>
              </a:rPr>
              <a:t>a</a:t>
            </a:r>
            <a:r>
              <a:rPr sz="1632" b="1" dirty="0">
                <a:latin typeface="Arial"/>
                <a:cs typeface="Arial"/>
              </a:rPr>
              <a:t>nj</a:t>
            </a:r>
            <a:r>
              <a:rPr sz="1632" b="1" spc="-9" dirty="0">
                <a:latin typeface="Arial"/>
                <a:cs typeface="Arial"/>
              </a:rPr>
              <a:t>a</a:t>
            </a:r>
            <a:r>
              <a:rPr sz="1632" b="1" spc="-5" dirty="0">
                <a:latin typeface="Arial"/>
                <a:cs typeface="Arial"/>
              </a:rPr>
              <a:t>ng</a:t>
            </a:r>
            <a:r>
              <a:rPr sz="1632" b="1" dirty="0">
                <a:latin typeface="Arial"/>
                <a:cs typeface="Arial"/>
              </a:rPr>
              <a:t>	</a:t>
            </a:r>
            <a:r>
              <a:rPr sz="1632" b="1" spc="-14" dirty="0">
                <a:latin typeface="Arial"/>
                <a:cs typeface="Arial"/>
              </a:rPr>
              <a:t>d</a:t>
            </a:r>
            <a:r>
              <a:rPr sz="1632" b="1" spc="-5" dirty="0">
                <a:latin typeface="Arial"/>
                <a:cs typeface="Arial"/>
              </a:rPr>
              <a:t>i  </a:t>
            </a:r>
            <a:r>
              <a:rPr sz="1632" b="1" dirty="0">
                <a:latin typeface="Arial"/>
                <a:cs typeface="Arial"/>
              </a:rPr>
              <a:t>punggung</a:t>
            </a:r>
            <a:r>
              <a:rPr sz="1632" b="1" spc="-18" dirty="0">
                <a:latin typeface="Arial"/>
                <a:cs typeface="Arial"/>
              </a:rPr>
              <a:t> </a:t>
            </a:r>
            <a:r>
              <a:rPr sz="1632" b="1" spc="-5" dirty="0">
                <a:latin typeface="Arial"/>
                <a:cs typeface="Arial"/>
              </a:rPr>
              <a:t>lereng</a:t>
            </a:r>
            <a:endParaRPr sz="1632">
              <a:latin typeface="Arial"/>
              <a:cs typeface="Arial"/>
            </a:endParaRPr>
          </a:p>
          <a:p>
            <a:pPr marL="322458" marR="6910" indent="-310942">
              <a:lnSpc>
                <a:spcPct val="150000"/>
              </a:lnSpc>
              <a:buAutoNum type="alphaLcParenR"/>
              <a:tabLst>
                <a:tab pos="323034" algn="l"/>
                <a:tab pos="323610" algn="l"/>
              </a:tabLst>
            </a:pPr>
            <a:r>
              <a:rPr sz="1632" b="1" spc="-5" dirty="0">
                <a:latin typeface="Arial"/>
                <a:cs typeface="Arial"/>
              </a:rPr>
              <a:t>Selokan tengah, berupa </a:t>
            </a:r>
            <a:r>
              <a:rPr sz="1632" b="1" spc="-9" dirty="0">
                <a:latin typeface="Arial"/>
                <a:cs typeface="Arial"/>
              </a:rPr>
              <a:t>saluran </a:t>
            </a:r>
            <a:r>
              <a:rPr sz="1632" b="1" spc="-5" dirty="0">
                <a:latin typeface="Arial"/>
                <a:cs typeface="Arial"/>
              </a:rPr>
              <a:t>terbuka </a:t>
            </a:r>
            <a:r>
              <a:rPr sz="1632" b="1" spc="-14" dirty="0">
                <a:latin typeface="Arial"/>
                <a:cs typeface="Arial"/>
              </a:rPr>
              <a:t>yang </a:t>
            </a:r>
            <a:r>
              <a:rPr sz="1632" b="1" spc="-5" dirty="0">
                <a:latin typeface="Arial"/>
                <a:cs typeface="Arial"/>
              </a:rPr>
              <a:t>memanjang </a:t>
            </a:r>
            <a:r>
              <a:rPr sz="1632" b="1" dirty="0">
                <a:latin typeface="Arial"/>
                <a:cs typeface="Arial"/>
              </a:rPr>
              <a:t>di </a:t>
            </a:r>
            <a:r>
              <a:rPr sz="1632" b="1" spc="-5" dirty="0">
                <a:latin typeface="Arial"/>
                <a:cs typeface="Arial"/>
              </a:rPr>
              <a:t>tengah  </a:t>
            </a:r>
            <a:r>
              <a:rPr sz="1632" b="1" spc="-9" dirty="0">
                <a:latin typeface="Arial"/>
                <a:cs typeface="Arial"/>
              </a:rPr>
              <a:t>lereng</a:t>
            </a:r>
            <a:endParaRPr sz="1632">
              <a:latin typeface="Arial"/>
              <a:cs typeface="Arial"/>
            </a:endParaRPr>
          </a:p>
          <a:p>
            <a:pPr marL="322458" marR="5758" indent="-310942">
              <a:lnSpc>
                <a:spcPct val="149400"/>
              </a:lnSpc>
              <a:spcBef>
                <a:spcPts val="9"/>
              </a:spcBef>
              <a:buAutoNum type="alphaLcParenR"/>
              <a:tabLst>
                <a:tab pos="320731" algn="l"/>
                <a:tab pos="321306" algn="l"/>
                <a:tab pos="1235705" algn="l"/>
                <a:tab pos="2507112" algn="l"/>
                <a:tab pos="3316712" algn="l"/>
                <a:tab pos="4173529" algn="l"/>
                <a:tab pos="5041287" algn="l"/>
                <a:tab pos="5645320" algn="l"/>
                <a:tab pos="6918453" algn="l"/>
              </a:tabLst>
            </a:pPr>
            <a:r>
              <a:rPr sz="1632" b="1" spc="-5" dirty="0">
                <a:latin typeface="Arial"/>
                <a:cs typeface="Arial"/>
              </a:rPr>
              <a:t>S</a:t>
            </a:r>
            <a:r>
              <a:rPr sz="1632" b="1" spc="-9" dirty="0">
                <a:latin typeface="Arial"/>
                <a:cs typeface="Arial"/>
              </a:rPr>
              <a:t>e</a:t>
            </a:r>
            <a:r>
              <a:rPr sz="1632" b="1" dirty="0">
                <a:latin typeface="Arial"/>
                <a:cs typeface="Arial"/>
              </a:rPr>
              <a:t>lo</a:t>
            </a:r>
            <a:r>
              <a:rPr sz="1632" b="1" spc="-9" dirty="0">
                <a:latin typeface="Arial"/>
                <a:cs typeface="Arial"/>
              </a:rPr>
              <a:t>k</a:t>
            </a:r>
            <a:r>
              <a:rPr sz="1632" b="1" spc="-23" dirty="0">
                <a:latin typeface="Arial"/>
                <a:cs typeface="Arial"/>
              </a:rPr>
              <a:t>a</a:t>
            </a:r>
            <a:r>
              <a:rPr sz="1632" b="1" spc="-5" dirty="0">
                <a:latin typeface="Arial"/>
                <a:cs typeface="Arial"/>
              </a:rPr>
              <a:t>n</a:t>
            </a:r>
            <a:r>
              <a:rPr sz="1632" b="1" dirty="0">
                <a:latin typeface="Arial"/>
                <a:cs typeface="Arial"/>
              </a:rPr>
              <a:t>	</a:t>
            </a:r>
            <a:r>
              <a:rPr sz="1632" b="1" spc="-5" dirty="0">
                <a:latin typeface="Arial"/>
                <a:cs typeface="Arial"/>
              </a:rPr>
              <a:t>p</a:t>
            </a:r>
            <a:r>
              <a:rPr sz="1632" b="1" spc="-9" dirty="0">
                <a:latin typeface="Arial"/>
                <a:cs typeface="Arial"/>
              </a:rPr>
              <a:t>e</a:t>
            </a:r>
            <a:r>
              <a:rPr sz="1632" b="1" dirty="0">
                <a:latin typeface="Arial"/>
                <a:cs typeface="Arial"/>
              </a:rPr>
              <a:t>n</a:t>
            </a:r>
            <a:r>
              <a:rPr sz="1632" b="1" spc="-23" dirty="0">
                <a:latin typeface="Arial"/>
                <a:cs typeface="Arial"/>
              </a:rPr>
              <a:t>a</a:t>
            </a:r>
            <a:r>
              <a:rPr sz="1632" b="1" dirty="0">
                <a:latin typeface="Arial"/>
                <a:cs typeface="Arial"/>
              </a:rPr>
              <a:t>ng</a:t>
            </a:r>
            <a:r>
              <a:rPr sz="1632" b="1" spc="-9" dirty="0">
                <a:latin typeface="Arial"/>
                <a:cs typeface="Arial"/>
              </a:rPr>
              <a:t>k</a:t>
            </a:r>
            <a:r>
              <a:rPr sz="1632" b="1" spc="-23" dirty="0">
                <a:latin typeface="Arial"/>
                <a:cs typeface="Arial"/>
              </a:rPr>
              <a:t>a</a:t>
            </a:r>
            <a:r>
              <a:rPr sz="1632" b="1" spc="-5" dirty="0">
                <a:latin typeface="Arial"/>
                <a:cs typeface="Arial"/>
              </a:rPr>
              <a:t>p,</a:t>
            </a:r>
            <a:r>
              <a:rPr sz="1632" b="1" dirty="0">
                <a:latin typeface="Arial"/>
                <a:cs typeface="Arial"/>
              </a:rPr>
              <a:t>	</a:t>
            </a:r>
            <a:r>
              <a:rPr sz="1632" b="1" spc="-5" dirty="0">
                <a:latin typeface="Arial"/>
                <a:cs typeface="Arial"/>
              </a:rPr>
              <a:t>b</a:t>
            </a:r>
            <a:r>
              <a:rPr sz="1632" b="1" spc="-9" dirty="0">
                <a:latin typeface="Arial"/>
                <a:cs typeface="Arial"/>
              </a:rPr>
              <a:t>er</a:t>
            </a:r>
            <a:r>
              <a:rPr sz="1632" b="1" dirty="0">
                <a:latin typeface="Arial"/>
                <a:cs typeface="Arial"/>
              </a:rPr>
              <a:t>u</a:t>
            </a:r>
            <a:r>
              <a:rPr sz="1632" b="1" spc="-23" dirty="0">
                <a:latin typeface="Arial"/>
                <a:cs typeface="Arial"/>
              </a:rPr>
              <a:t>p</a:t>
            </a:r>
            <a:r>
              <a:rPr sz="1632" b="1" spc="-5" dirty="0">
                <a:latin typeface="Arial"/>
                <a:cs typeface="Arial"/>
              </a:rPr>
              <a:t>a</a:t>
            </a:r>
            <a:r>
              <a:rPr sz="1632" b="1" dirty="0">
                <a:latin typeface="Arial"/>
                <a:cs typeface="Arial"/>
              </a:rPr>
              <a:t>	</a:t>
            </a:r>
            <a:r>
              <a:rPr sz="1632" b="1" spc="-9" dirty="0">
                <a:latin typeface="Arial"/>
                <a:cs typeface="Arial"/>
              </a:rPr>
              <a:t>s</a:t>
            </a:r>
            <a:r>
              <a:rPr sz="1632" b="1" spc="-23" dirty="0">
                <a:latin typeface="Arial"/>
                <a:cs typeface="Arial"/>
              </a:rPr>
              <a:t>a</a:t>
            </a:r>
            <a:r>
              <a:rPr sz="1632" b="1" dirty="0">
                <a:latin typeface="Arial"/>
                <a:cs typeface="Arial"/>
              </a:rPr>
              <a:t>lu</a:t>
            </a:r>
            <a:r>
              <a:rPr sz="1632" b="1" spc="-9" dirty="0">
                <a:latin typeface="Arial"/>
                <a:cs typeface="Arial"/>
              </a:rPr>
              <a:t>r</a:t>
            </a:r>
            <a:r>
              <a:rPr sz="1632" b="1" spc="-23" dirty="0">
                <a:latin typeface="Arial"/>
                <a:cs typeface="Arial"/>
              </a:rPr>
              <a:t>a</a:t>
            </a:r>
            <a:r>
              <a:rPr sz="1632" b="1" spc="-5" dirty="0">
                <a:latin typeface="Arial"/>
                <a:cs typeface="Arial"/>
              </a:rPr>
              <a:t>n</a:t>
            </a:r>
            <a:r>
              <a:rPr sz="1632" b="1" dirty="0">
                <a:latin typeface="Arial"/>
                <a:cs typeface="Arial"/>
              </a:rPr>
              <a:t>	</a:t>
            </a:r>
            <a:r>
              <a:rPr sz="1632" b="1" spc="-5" dirty="0">
                <a:latin typeface="Arial"/>
                <a:cs typeface="Arial"/>
              </a:rPr>
              <a:t>t</a:t>
            </a:r>
            <a:r>
              <a:rPr sz="1632" b="1" spc="-9" dirty="0">
                <a:latin typeface="Arial"/>
                <a:cs typeface="Arial"/>
              </a:rPr>
              <a:t>er</a:t>
            </a:r>
            <a:r>
              <a:rPr sz="1632" b="1" dirty="0">
                <a:latin typeface="Arial"/>
                <a:cs typeface="Arial"/>
              </a:rPr>
              <a:t>bu</a:t>
            </a:r>
            <a:r>
              <a:rPr sz="1632" b="1" spc="-9" dirty="0">
                <a:latin typeface="Arial"/>
                <a:cs typeface="Arial"/>
              </a:rPr>
              <a:t>k</a:t>
            </a:r>
            <a:r>
              <a:rPr sz="1632" b="1" spc="-5" dirty="0">
                <a:latin typeface="Arial"/>
                <a:cs typeface="Arial"/>
              </a:rPr>
              <a:t>a</a:t>
            </a:r>
            <a:r>
              <a:rPr sz="1632" b="1" dirty="0">
                <a:latin typeface="Arial"/>
                <a:cs typeface="Arial"/>
              </a:rPr>
              <a:t>	</a:t>
            </a:r>
            <a:r>
              <a:rPr sz="1632" b="1" spc="-23" dirty="0">
                <a:latin typeface="Arial"/>
                <a:cs typeface="Arial"/>
              </a:rPr>
              <a:t>y</a:t>
            </a:r>
            <a:r>
              <a:rPr sz="1632" b="1" spc="-9" dirty="0">
                <a:latin typeface="Arial"/>
                <a:cs typeface="Arial"/>
              </a:rPr>
              <a:t>a</a:t>
            </a:r>
            <a:r>
              <a:rPr sz="1632" b="1" spc="-5" dirty="0">
                <a:latin typeface="Arial"/>
                <a:cs typeface="Arial"/>
              </a:rPr>
              <a:t>ng</a:t>
            </a:r>
            <a:r>
              <a:rPr sz="1632" b="1" dirty="0">
                <a:latin typeface="Arial"/>
                <a:cs typeface="Arial"/>
              </a:rPr>
              <a:t>	</a:t>
            </a:r>
            <a:r>
              <a:rPr sz="1632" b="1" spc="-9" dirty="0">
                <a:latin typeface="Arial"/>
                <a:cs typeface="Arial"/>
              </a:rPr>
              <a:t>m</a:t>
            </a:r>
            <a:r>
              <a:rPr sz="1632" b="1" spc="-23" dirty="0">
                <a:latin typeface="Arial"/>
                <a:cs typeface="Arial"/>
              </a:rPr>
              <a:t>e</a:t>
            </a:r>
            <a:r>
              <a:rPr sz="1632" b="1" dirty="0">
                <a:latin typeface="Arial"/>
                <a:cs typeface="Arial"/>
              </a:rPr>
              <a:t>m</a:t>
            </a:r>
            <a:r>
              <a:rPr sz="1632" b="1" spc="-23" dirty="0">
                <a:latin typeface="Arial"/>
                <a:cs typeface="Arial"/>
              </a:rPr>
              <a:t>a</a:t>
            </a:r>
            <a:r>
              <a:rPr sz="1632" b="1" dirty="0">
                <a:latin typeface="Arial"/>
                <a:cs typeface="Arial"/>
              </a:rPr>
              <a:t>nj</a:t>
            </a:r>
            <a:r>
              <a:rPr sz="1632" b="1" spc="-9" dirty="0">
                <a:latin typeface="Arial"/>
                <a:cs typeface="Arial"/>
              </a:rPr>
              <a:t>a</a:t>
            </a:r>
            <a:r>
              <a:rPr sz="1632" b="1" spc="-5" dirty="0">
                <a:latin typeface="Arial"/>
                <a:cs typeface="Arial"/>
              </a:rPr>
              <a:t>ng</a:t>
            </a:r>
            <a:r>
              <a:rPr sz="1632" b="1" dirty="0">
                <a:latin typeface="Arial"/>
                <a:cs typeface="Arial"/>
              </a:rPr>
              <a:t>	</a:t>
            </a:r>
            <a:r>
              <a:rPr sz="1632" b="1" spc="-5" dirty="0">
                <a:latin typeface="Arial"/>
                <a:cs typeface="Arial"/>
              </a:rPr>
              <a:t>di  </a:t>
            </a:r>
            <a:r>
              <a:rPr sz="1632" b="1" spc="-9" dirty="0">
                <a:latin typeface="Arial"/>
                <a:cs typeface="Arial"/>
              </a:rPr>
              <a:t>kaki </a:t>
            </a:r>
            <a:r>
              <a:rPr sz="1632" b="1" spc="-5" dirty="0">
                <a:latin typeface="Arial"/>
                <a:cs typeface="Arial"/>
              </a:rPr>
              <a:t>lereng,</a:t>
            </a:r>
            <a:r>
              <a:rPr sz="1632" b="1" spc="32" dirty="0">
                <a:latin typeface="Arial"/>
                <a:cs typeface="Arial"/>
              </a:rPr>
              <a:t> </a:t>
            </a:r>
            <a:r>
              <a:rPr sz="1632" b="1" spc="-9" dirty="0">
                <a:latin typeface="Arial"/>
                <a:cs typeface="Arial"/>
              </a:rPr>
              <a:t>dan</a:t>
            </a:r>
            <a:endParaRPr sz="1632">
              <a:latin typeface="Arial"/>
              <a:cs typeface="Arial"/>
            </a:endParaRPr>
          </a:p>
          <a:p>
            <a:pPr marL="322458" marR="4607" indent="-310942">
              <a:lnSpc>
                <a:spcPct val="149400"/>
              </a:lnSpc>
              <a:spcBef>
                <a:spcPts val="45"/>
              </a:spcBef>
              <a:buAutoNum type="alphaLcParenR"/>
              <a:tabLst>
                <a:tab pos="323034" algn="l"/>
                <a:tab pos="323610" algn="l"/>
                <a:tab pos="2509991" algn="l"/>
                <a:tab pos="4242627" algn="l"/>
              </a:tabLst>
            </a:pPr>
            <a:r>
              <a:rPr sz="1632" b="1" spc="-5" dirty="0">
                <a:latin typeface="Arial"/>
                <a:cs typeface="Arial"/>
              </a:rPr>
              <a:t>Drainase </a:t>
            </a:r>
            <a:r>
              <a:rPr sz="1632" b="1" dirty="0">
                <a:latin typeface="Arial"/>
                <a:cs typeface="Arial"/>
              </a:rPr>
              <a:t> </a:t>
            </a:r>
            <a:r>
              <a:rPr sz="1632" b="1" spc="-5" dirty="0">
                <a:latin typeface="Arial"/>
                <a:cs typeface="Arial"/>
              </a:rPr>
              <a:t>kombinasi,	</a:t>
            </a:r>
            <a:r>
              <a:rPr sz="1632" b="1" spc="-9" dirty="0">
                <a:latin typeface="Arial"/>
                <a:cs typeface="Arial"/>
              </a:rPr>
              <a:t>yaitu </a:t>
            </a:r>
            <a:r>
              <a:rPr sz="1632" b="1" spc="9" dirty="0">
                <a:latin typeface="Arial"/>
                <a:cs typeface="Arial"/>
              </a:rPr>
              <a:t> </a:t>
            </a:r>
            <a:r>
              <a:rPr sz="1632" b="1" spc="-5" dirty="0">
                <a:latin typeface="Arial"/>
                <a:cs typeface="Arial"/>
              </a:rPr>
              <a:t>kombinasi	</a:t>
            </a:r>
            <a:r>
              <a:rPr sz="1632" b="1" spc="-9" dirty="0">
                <a:latin typeface="Arial"/>
                <a:cs typeface="Arial"/>
              </a:rPr>
              <a:t>antara </a:t>
            </a:r>
            <a:r>
              <a:rPr sz="1632" b="1" spc="-5" dirty="0">
                <a:latin typeface="Arial"/>
                <a:cs typeface="Arial"/>
              </a:rPr>
              <a:t>drainase tegak </a:t>
            </a:r>
            <a:r>
              <a:rPr sz="1632" b="1" dirty="0">
                <a:latin typeface="Arial"/>
                <a:cs typeface="Arial"/>
              </a:rPr>
              <a:t>lurus  </a:t>
            </a:r>
            <a:r>
              <a:rPr sz="1632" b="1" spc="-5" dirty="0">
                <a:latin typeface="Arial"/>
                <a:cs typeface="Arial"/>
              </a:rPr>
              <a:t>dan drainase</a:t>
            </a:r>
            <a:r>
              <a:rPr sz="1632" b="1" spc="14" dirty="0">
                <a:latin typeface="Arial"/>
                <a:cs typeface="Arial"/>
              </a:rPr>
              <a:t> </a:t>
            </a:r>
            <a:r>
              <a:rPr sz="1632" b="1" dirty="0">
                <a:latin typeface="Arial"/>
                <a:cs typeface="Arial"/>
              </a:rPr>
              <a:t>miring.</a:t>
            </a:r>
            <a:endParaRPr sz="1632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556475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667078" y="317852"/>
            <a:ext cx="275241" cy="621769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3" name="object 3"/>
          <p:cNvSpPr/>
          <p:nvPr/>
        </p:nvSpPr>
        <p:spPr>
          <a:xfrm>
            <a:off x="10736176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2730454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2700052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6" name="object 6"/>
          <p:cNvSpPr/>
          <p:nvPr/>
        </p:nvSpPr>
        <p:spPr>
          <a:xfrm>
            <a:off x="10597980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7" name="object 7"/>
          <p:cNvSpPr/>
          <p:nvPr/>
        </p:nvSpPr>
        <p:spPr>
          <a:xfrm>
            <a:off x="3282204" y="1561620"/>
            <a:ext cx="7039383" cy="31785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</p:spTree>
    <p:extLst>
      <p:ext uri="{BB962C8B-B14F-4D97-AF65-F5344CB8AC3E}">
        <p14:creationId xmlns:p14="http://schemas.microsoft.com/office/powerpoint/2010/main" val="8938337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204468" y="1285227"/>
            <a:ext cx="7186217" cy="435318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3" name="object 3"/>
          <p:cNvSpPr/>
          <p:nvPr/>
        </p:nvSpPr>
        <p:spPr>
          <a:xfrm>
            <a:off x="10667078" y="317852"/>
            <a:ext cx="275241" cy="621769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10736176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2730454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6" name="object 6"/>
          <p:cNvSpPr/>
          <p:nvPr/>
        </p:nvSpPr>
        <p:spPr>
          <a:xfrm>
            <a:off x="2700052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7" name="object 7"/>
          <p:cNvSpPr/>
          <p:nvPr/>
        </p:nvSpPr>
        <p:spPr>
          <a:xfrm>
            <a:off x="10597980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</p:spTree>
    <p:extLst>
      <p:ext uri="{BB962C8B-B14F-4D97-AF65-F5344CB8AC3E}">
        <p14:creationId xmlns:p14="http://schemas.microsoft.com/office/powerpoint/2010/main" val="2488885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047958" y="5500220"/>
            <a:ext cx="497507" cy="497507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3" name="object 3"/>
          <p:cNvSpPr/>
          <p:nvPr/>
        </p:nvSpPr>
        <p:spPr>
          <a:xfrm>
            <a:off x="3135370" y="3910960"/>
            <a:ext cx="7393511" cy="19347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10667078" y="317852"/>
            <a:ext cx="275241" cy="621769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10736176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6" name="object 6"/>
          <p:cNvSpPr/>
          <p:nvPr/>
        </p:nvSpPr>
        <p:spPr>
          <a:xfrm>
            <a:off x="2730454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7" name="object 7"/>
          <p:cNvSpPr/>
          <p:nvPr/>
        </p:nvSpPr>
        <p:spPr>
          <a:xfrm>
            <a:off x="2700052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10597980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4183822" y="807141"/>
            <a:ext cx="5229009" cy="513945"/>
          </a:xfrm>
          <a:prstGeom prst="rect">
            <a:avLst/>
          </a:prstGeom>
        </p:spPr>
        <p:txBody>
          <a:bodyPr vert="horz" wrap="square" lIns="0" tIns="11516" rIns="0" bIns="0" rtlCol="0" anchor="ctr">
            <a:spAutoFit/>
          </a:bodyPr>
          <a:lstStyle/>
          <a:p>
            <a:pPr marL="11516">
              <a:lnSpc>
                <a:spcPct val="100000"/>
              </a:lnSpc>
              <a:spcBef>
                <a:spcPts val="91"/>
              </a:spcBef>
            </a:pPr>
            <a:r>
              <a:rPr sz="3264" spc="-5" dirty="0">
                <a:solidFill>
                  <a:srgbClr val="000000"/>
                </a:solidFill>
                <a:latin typeface="Arial"/>
                <a:cs typeface="Arial"/>
              </a:rPr>
              <a:t>DRAINASE</a:t>
            </a:r>
            <a:r>
              <a:rPr sz="3264" spc="-32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264" spc="-5" dirty="0">
                <a:solidFill>
                  <a:srgbClr val="000000"/>
                </a:solidFill>
                <a:latin typeface="Arial"/>
                <a:cs typeface="Arial"/>
              </a:rPr>
              <a:t>EMPLASEMEN</a:t>
            </a:r>
            <a:endParaRPr sz="3264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275870" y="1815441"/>
            <a:ext cx="7150516" cy="1894897"/>
          </a:xfrm>
          <a:prstGeom prst="rect">
            <a:avLst/>
          </a:prstGeom>
        </p:spPr>
        <p:txBody>
          <a:bodyPr vert="horz" wrap="square" lIns="0" tIns="10941" rIns="0" bIns="0" rtlCol="0">
            <a:spAutoFit/>
          </a:bodyPr>
          <a:lstStyle/>
          <a:p>
            <a:pPr marL="11516" marR="4607" algn="just">
              <a:lnSpc>
                <a:spcPct val="149700"/>
              </a:lnSpc>
              <a:spcBef>
                <a:spcPts val="86"/>
              </a:spcBef>
            </a:pPr>
            <a:r>
              <a:rPr sz="1632" b="1" spc="-5" dirty="0">
                <a:latin typeface="Arial"/>
                <a:cs typeface="Arial"/>
              </a:rPr>
              <a:t>Kondisi spesifik terjadi </a:t>
            </a:r>
            <a:r>
              <a:rPr sz="1632" b="1" dirty="0">
                <a:latin typeface="Arial"/>
                <a:cs typeface="Arial"/>
              </a:rPr>
              <a:t>di </a:t>
            </a:r>
            <a:r>
              <a:rPr sz="1632" b="1" spc="-5" dirty="0">
                <a:latin typeface="Arial"/>
                <a:cs typeface="Arial"/>
              </a:rPr>
              <a:t>emplasemen, </a:t>
            </a:r>
            <a:r>
              <a:rPr sz="1632" b="1" spc="-9" dirty="0">
                <a:latin typeface="Arial"/>
                <a:cs typeface="Arial"/>
              </a:rPr>
              <a:t>yaitu </a:t>
            </a:r>
            <a:r>
              <a:rPr sz="1632" b="1" spc="-5" dirty="0">
                <a:latin typeface="Arial"/>
                <a:cs typeface="Arial"/>
              </a:rPr>
              <a:t>terdapat banyak </a:t>
            </a:r>
            <a:r>
              <a:rPr sz="1632" b="1" spc="5" dirty="0">
                <a:latin typeface="Arial"/>
                <a:cs typeface="Arial"/>
              </a:rPr>
              <a:t>jalur  </a:t>
            </a:r>
            <a:r>
              <a:rPr sz="1632" b="1" spc="-9" dirty="0">
                <a:latin typeface="Arial"/>
                <a:cs typeface="Arial"/>
              </a:rPr>
              <a:t>(</a:t>
            </a:r>
            <a:r>
              <a:rPr sz="1632" b="1" i="1" spc="-9" dirty="0">
                <a:latin typeface="Arial"/>
                <a:cs typeface="Arial"/>
              </a:rPr>
              <a:t>track</a:t>
            </a:r>
            <a:r>
              <a:rPr sz="1632" b="1" spc="-9" dirty="0">
                <a:latin typeface="Arial"/>
                <a:cs typeface="Arial"/>
              </a:rPr>
              <a:t>) yang </a:t>
            </a:r>
            <a:r>
              <a:rPr sz="1632" b="1" spc="-5" dirty="0">
                <a:latin typeface="Arial"/>
                <a:cs typeface="Arial"/>
              </a:rPr>
              <a:t>berdampingan. </a:t>
            </a:r>
            <a:r>
              <a:rPr sz="1632" b="1" dirty="0">
                <a:latin typeface="Arial"/>
                <a:cs typeface="Arial"/>
              </a:rPr>
              <a:t>Untuk </a:t>
            </a:r>
            <a:r>
              <a:rPr sz="1632" b="1" spc="-5" dirty="0">
                <a:latin typeface="Arial"/>
                <a:cs typeface="Arial"/>
              </a:rPr>
              <a:t>mendapatkan </a:t>
            </a:r>
            <a:r>
              <a:rPr sz="1632" b="1" dirty="0">
                <a:latin typeface="Arial"/>
                <a:cs typeface="Arial"/>
              </a:rPr>
              <a:t>pembuangan </a:t>
            </a:r>
            <a:r>
              <a:rPr sz="1632" b="1" spc="-5" dirty="0">
                <a:latin typeface="Arial"/>
                <a:cs typeface="Arial"/>
              </a:rPr>
              <a:t>air </a:t>
            </a:r>
            <a:r>
              <a:rPr sz="1632" b="1" spc="-9" dirty="0">
                <a:latin typeface="Arial"/>
                <a:cs typeface="Arial"/>
              </a:rPr>
              <a:t>yang  </a:t>
            </a:r>
            <a:r>
              <a:rPr sz="1632" b="1" spc="-5" dirty="0">
                <a:latin typeface="Arial"/>
                <a:cs typeface="Arial"/>
              </a:rPr>
              <a:t>baik dapat </a:t>
            </a:r>
            <a:r>
              <a:rPr sz="1632" b="1" dirty="0">
                <a:latin typeface="Arial"/>
                <a:cs typeface="Arial"/>
              </a:rPr>
              <a:t>dibuat </a:t>
            </a:r>
            <a:r>
              <a:rPr sz="1632" b="1" spc="-5" dirty="0">
                <a:latin typeface="Arial"/>
                <a:cs typeface="Arial"/>
              </a:rPr>
              <a:t>saluran terbuat </a:t>
            </a:r>
            <a:r>
              <a:rPr sz="1632" b="1" dirty="0">
                <a:latin typeface="Arial"/>
                <a:cs typeface="Arial"/>
              </a:rPr>
              <a:t>dari </a:t>
            </a:r>
            <a:r>
              <a:rPr sz="1632" b="1" spc="5" dirty="0">
                <a:latin typeface="Arial"/>
                <a:cs typeface="Arial"/>
              </a:rPr>
              <a:t>pipa </a:t>
            </a:r>
            <a:r>
              <a:rPr sz="1632" b="1" dirty="0">
                <a:latin typeface="Arial"/>
                <a:cs typeface="Arial"/>
              </a:rPr>
              <a:t>dengan </a:t>
            </a:r>
            <a:r>
              <a:rPr sz="1632" b="1" spc="-5" dirty="0">
                <a:latin typeface="Arial"/>
                <a:cs typeface="Arial"/>
              </a:rPr>
              <a:t>dinding berlubang-  </a:t>
            </a:r>
            <a:r>
              <a:rPr sz="1632" b="1" dirty="0">
                <a:latin typeface="Arial"/>
                <a:cs typeface="Arial"/>
              </a:rPr>
              <a:t>lubang. </a:t>
            </a:r>
            <a:r>
              <a:rPr sz="1632" b="1" spc="-5" dirty="0">
                <a:latin typeface="Arial"/>
                <a:cs typeface="Arial"/>
              </a:rPr>
              <a:t>Pada gambar </a:t>
            </a:r>
            <a:r>
              <a:rPr sz="1632" b="1" dirty="0">
                <a:latin typeface="Arial"/>
                <a:cs typeface="Arial"/>
              </a:rPr>
              <a:t>dibawah </a:t>
            </a:r>
            <a:r>
              <a:rPr sz="1632" b="1" spc="-5" dirty="0">
                <a:latin typeface="Arial"/>
                <a:cs typeface="Arial"/>
              </a:rPr>
              <a:t>ini </a:t>
            </a:r>
            <a:r>
              <a:rPr sz="1632" b="1" spc="-9" dirty="0">
                <a:latin typeface="Arial"/>
                <a:cs typeface="Arial"/>
              </a:rPr>
              <a:t>tiap-tiap </a:t>
            </a:r>
            <a:r>
              <a:rPr sz="1632" b="1" i="1" spc="-5" dirty="0">
                <a:latin typeface="Arial"/>
                <a:cs typeface="Arial"/>
              </a:rPr>
              <a:t>track </a:t>
            </a:r>
            <a:r>
              <a:rPr sz="1632" b="1" dirty="0">
                <a:latin typeface="Arial"/>
                <a:cs typeface="Arial"/>
              </a:rPr>
              <a:t>di </a:t>
            </a:r>
            <a:r>
              <a:rPr sz="1632" b="1" spc="-5" dirty="0">
                <a:latin typeface="Arial"/>
                <a:cs typeface="Arial"/>
              </a:rPr>
              <a:t>bawahnya </a:t>
            </a:r>
            <a:r>
              <a:rPr sz="1632" b="1" dirty="0">
                <a:latin typeface="Arial"/>
                <a:cs typeface="Arial"/>
              </a:rPr>
              <a:t>dipasang  </a:t>
            </a:r>
            <a:r>
              <a:rPr sz="1632" b="1" spc="-5" dirty="0">
                <a:latin typeface="Arial"/>
                <a:cs typeface="Arial"/>
              </a:rPr>
              <a:t>saluran</a:t>
            </a:r>
            <a:r>
              <a:rPr sz="1632" b="1" dirty="0">
                <a:latin typeface="Arial"/>
                <a:cs typeface="Arial"/>
              </a:rPr>
              <a:t> </a:t>
            </a:r>
            <a:r>
              <a:rPr sz="1632" b="1" spc="-5" dirty="0">
                <a:latin typeface="Arial"/>
                <a:cs typeface="Arial"/>
              </a:rPr>
              <a:t>drainase.</a:t>
            </a:r>
            <a:endParaRPr sz="1632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536575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667078" y="317852"/>
            <a:ext cx="275241" cy="621769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3" name="object 3"/>
          <p:cNvSpPr/>
          <p:nvPr/>
        </p:nvSpPr>
        <p:spPr>
          <a:xfrm>
            <a:off x="10736176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2730454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2700052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6" name="object 6"/>
          <p:cNvSpPr/>
          <p:nvPr/>
        </p:nvSpPr>
        <p:spPr>
          <a:xfrm>
            <a:off x="10597980" y="317852"/>
            <a:ext cx="0" cy="6218841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7" name="object 7"/>
          <p:cNvSpPr/>
          <p:nvPr/>
        </p:nvSpPr>
        <p:spPr>
          <a:xfrm>
            <a:off x="10047958" y="5500220"/>
            <a:ext cx="497507" cy="497507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 txBox="1"/>
          <p:nvPr/>
        </p:nvSpPr>
        <p:spPr>
          <a:xfrm>
            <a:off x="3275870" y="1013901"/>
            <a:ext cx="7150516" cy="1142520"/>
          </a:xfrm>
          <a:prstGeom prst="rect">
            <a:avLst/>
          </a:prstGeom>
        </p:spPr>
        <p:txBody>
          <a:bodyPr vert="horz" wrap="square" lIns="0" tIns="12092" rIns="0" bIns="0" rtlCol="0">
            <a:spAutoFit/>
          </a:bodyPr>
          <a:lstStyle/>
          <a:p>
            <a:pPr marL="11516" marR="4607" algn="just">
              <a:lnSpc>
                <a:spcPct val="149700"/>
              </a:lnSpc>
              <a:spcBef>
                <a:spcPts val="95"/>
              </a:spcBef>
            </a:pPr>
            <a:r>
              <a:rPr sz="1632" b="1" spc="-5" dirty="0">
                <a:latin typeface="Arial"/>
                <a:cs typeface="Arial"/>
              </a:rPr>
              <a:t>Sedangkan </a:t>
            </a:r>
            <a:r>
              <a:rPr sz="1632" b="1" dirty="0">
                <a:latin typeface="Arial"/>
                <a:cs typeface="Arial"/>
              </a:rPr>
              <a:t>untuk </a:t>
            </a:r>
            <a:r>
              <a:rPr sz="1632" b="1" spc="-5" dirty="0">
                <a:latin typeface="Arial"/>
                <a:cs typeface="Arial"/>
              </a:rPr>
              <a:t>penggunaan satu </a:t>
            </a:r>
            <a:r>
              <a:rPr sz="1632" b="1" dirty="0">
                <a:latin typeface="Arial"/>
                <a:cs typeface="Arial"/>
              </a:rPr>
              <a:t>saluran </a:t>
            </a:r>
            <a:r>
              <a:rPr sz="1632" b="1" spc="-5" dirty="0">
                <a:latin typeface="Arial"/>
                <a:cs typeface="Arial"/>
              </a:rPr>
              <a:t>drainase </a:t>
            </a:r>
            <a:r>
              <a:rPr sz="1632" b="1" dirty="0">
                <a:latin typeface="Arial"/>
                <a:cs typeface="Arial"/>
              </a:rPr>
              <a:t>untuk </a:t>
            </a:r>
            <a:r>
              <a:rPr sz="1632" b="1" spc="-5" dirty="0">
                <a:latin typeface="Arial"/>
                <a:cs typeface="Arial"/>
              </a:rPr>
              <a:t>fasilitas  drainase 2 </a:t>
            </a:r>
            <a:r>
              <a:rPr sz="1632" b="1" dirty="0">
                <a:latin typeface="Arial"/>
                <a:cs typeface="Arial"/>
              </a:rPr>
              <a:t>(dua) buah </a:t>
            </a:r>
            <a:r>
              <a:rPr sz="1632" b="1" i="1" spc="-9" dirty="0">
                <a:latin typeface="Arial"/>
                <a:cs typeface="Arial"/>
              </a:rPr>
              <a:t>track </a:t>
            </a:r>
            <a:r>
              <a:rPr sz="1632" b="1" spc="-9" dirty="0">
                <a:latin typeface="Arial"/>
                <a:cs typeface="Arial"/>
              </a:rPr>
              <a:t>yang </a:t>
            </a:r>
            <a:r>
              <a:rPr sz="1632" b="1" dirty="0">
                <a:latin typeface="Arial"/>
                <a:cs typeface="Arial"/>
              </a:rPr>
              <a:t>berdampingan </a:t>
            </a:r>
            <a:r>
              <a:rPr sz="1632" b="1" spc="-5" dirty="0">
                <a:latin typeface="Arial"/>
                <a:cs typeface="Arial"/>
              </a:rPr>
              <a:t>dapat dilihat </a:t>
            </a:r>
            <a:r>
              <a:rPr sz="1632" b="1" spc="-9" dirty="0">
                <a:latin typeface="Arial"/>
                <a:cs typeface="Arial"/>
              </a:rPr>
              <a:t>pada  </a:t>
            </a:r>
            <a:r>
              <a:rPr sz="1632" b="1" spc="-5" dirty="0">
                <a:latin typeface="Arial"/>
                <a:cs typeface="Arial"/>
              </a:rPr>
              <a:t>gambar </a:t>
            </a:r>
            <a:r>
              <a:rPr sz="1632" b="1" dirty="0">
                <a:latin typeface="Arial"/>
                <a:cs typeface="Arial"/>
              </a:rPr>
              <a:t>berikut</a:t>
            </a:r>
            <a:r>
              <a:rPr sz="1632" b="1" spc="-14" dirty="0">
                <a:latin typeface="Arial"/>
                <a:cs typeface="Arial"/>
              </a:rPr>
              <a:t> </a:t>
            </a:r>
            <a:r>
              <a:rPr sz="1632" b="1" dirty="0">
                <a:latin typeface="Arial"/>
                <a:cs typeface="Arial"/>
              </a:rPr>
              <a:t>:</a:t>
            </a:r>
            <a:endParaRPr sz="1632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204468" y="2668574"/>
            <a:ext cx="7324413" cy="200384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</p:spTree>
    <p:extLst>
      <p:ext uri="{BB962C8B-B14F-4D97-AF65-F5344CB8AC3E}">
        <p14:creationId xmlns:p14="http://schemas.microsoft.com/office/powerpoint/2010/main" val="11740736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501</Words>
  <Application>Microsoft Office PowerPoint</Application>
  <PresentationFormat>Widescreen</PresentationFormat>
  <Paragraphs>84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Times New Roman</vt:lpstr>
      <vt:lpstr>Office Theme</vt:lpstr>
      <vt:lpstr>PowerPoint Presentation</vt:lpstr>
      <vt:lpstr>DRAINASE JALAN REL</vt:lpstr>
      <vt:lpstr>DRAINASE PERMUKAAN</vt:lpstr>
      <vt:lpstr>PowerPoint Presentation</vt:lpstr>
      <vt:lpstr>PowerPoint Presentation</vt:lpstr>
      <vt:lpstr>PowerPoint Presentation</vt:lpstr>
      <vt:lpstr>PowerPoint Presentation</vt:lpstr>
      <vt:lpstr>DRAINASE BAWAH PERMUKAAN</vt:lpstr>
      <vt:lpstr>PowerPoint Presentation</vt:lpstr>
      <vt:lpstr>PowerPoint Presentation</vt:lpstr>
      <vt:lpstr>DRAINASE LERENG</vt:lpstr>
      <vt:lpstr>PowerPoint Presentation</vt:lpstr>
      <vt:lpstr>PowerPoint Presentation</vt:lpstr>
      <vt:lpstr>PowerPoint Presentation</vt:lpstr>
      <vt:lpstr>DRAINASE EMPLASEMEN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lenovo</cp:lastModifiedBy>
  <cp:revision>2</cp:revision>
  <dcterms:created xsi:type="dcterms:W3CDTF">2018-05-14T01:01:58Z</dcterms:created>
  <dcterms:modified xsi:type="dcterms:W3CDTF">2018-05-14T01:16:03Z</dcterms:modified>
</cp:coreProperties>
</file>