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379DE-4855-46F7-BB03-98212D223408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AF4F6-EB26-4AB6-9DD3-D33254AD05A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990850"/>
          </a:xfrm>
        </p:spPr>
        <p:txBody>
          <a:bodyPr>
            <a:normAutofit/>
          </a:bodyPr>
          <a:lstStyle/>
          <a:p>
            <a:r>
              <a:rPr lang="en-US" dirty="0" smtClean="0"/>
              <a:t>CHAPTER 3</a:t>
            </a:r>
            <a:br>
              <a:rPr lang="en-US" dirty="0" smtClean="0"/>
            </a:br>
            <a:r>
              <a:rPr lang="en-US" dirty="0" smtClean="0"/>
              <a:t>DESIGNING CLASSROOM LANGUAGE TESTS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2057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Sub: Some Practical Steps to Test Construction</a:t>
            </a:r>
          </a:p>
          <a:p>
            <a:endParaRPr lang="en-US" dirty="0" smtClean="0"/>
          </a:p>
          <a:p>
            <a:r>
              <a:rPr lang="en-US" dirty="0" smtClean="0"/>
              <a:t>By </a:t>
            </a:r>
            <a:r>
              <a:rPr lang="en-US" dirty="0" err="1" smtClean="0"/>
              <a:t>Entika</a:t>
            </a:r>
            <a:r>
              <a:rPr lang="en-US" dirty="0" smtClean="0"/>
              <a:t> </a:t>
            </a:r>
            <a:r>
              <a:rPr lang="en-US" dirty="0" err="1" smtClean="0"/>
              <a:t>Fani</a:t>
            </a:r>
            <a:r>
              <a:rPr lang="en-US" dirty="0" smtClean="0"/>
              <a:t> </a:t>
            </a:r>
            <a:r>
              <a:rPr lang="en-US" dirty="0" err="1" smtClean="0"/>
              <a:t>Prastikawati</a:t>
            </a:r>
            <a:r>
              <a:rPr lang="en-US" dirty="0" smtClean="0"/>
              <a:t>, </a:t>
            </a:r>
            <a:r>
              <a:rPr lang="en-US" dirty="0" err="1" smtClean="0"/>
              <a:t>S.Pd.,M.Pd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Assessing clear, Unambiguous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test makers must clearly define the purpose of the test created.</a:t>
            </a:r>
          </a:p>
          <a:p>
            <a:r>
              <a:rPr lang="en-US" dirty="0" smtClean="0"/>
              <a:t>The test is not just given because it is the fourth week of the month.</a:t>
            </a:r>
          </a:p>
          <a:p>
            <a:r>
              <a:rPr lang="en-US" dirty="0" smtClean="0"/>
              <a:t>You need to examine the objective for the unit you are testing.</a:t>
            </a:r>
            <a:endParaRPr lang="en-US" dirty="0"/>
          </a:p>
        </p:txBody>
      </p:sp>
      <p:pic>
        <p:nvPicPr>
          <p:cNvPr id="5" name="Content Placeholder 4" descr="Capture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524000"/>
            <a:ext cx="4038600" cy="50292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Drawing Up Test Specification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 broad outline of the test: (a) outline of the test, (b) skills to be included, (c) item types and tasks..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skills you will test.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the items will look like</a:t>
            </a:r>
          </a:p>
          <a:p>
            <a:pPr marL="514350" indent="-514350">
              <a:buNone/>
            </a:pPr>
            <a:endParaRPr lang="en-US" b="1" dirty="0"/>
          </a:p>
          <a:p>
            <a:pPr marL="514350" indent="-514350">
              <a:buNone/>
            </a:pPr>
            <a:r>
              <a:rPr lang="en-US" dirty="0" smtClean="0"/>
              <a:t>You need to consider the time of the test, what skills, and spoken/written test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7" name="Content Placeholder 6" descr="Capture 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914401"/>
            <a:ext cx="4038600" cy="4708520"/>
          </a:xfrm>
        </p:spPr>
      </p:pic>
      <p:pic>
        <p:nvPicPr>
          <p:cNvPr id="8" name="Content Placeholder 7" descr="Capture 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762000"/>
            <a:ext cx="4038600" cy="54102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Devising Test Tasks</a:t>
            </a:r>
            <a:endParaRPr lang="en-US" dirty="0"/>
          </a:p>
        </p:txBody>
      </p:sp>
      <p:pic>
        <p:nvPicPr>
          <p:cNvPr id="5" name="Content Placeholder 4" descr="Capture 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95400"/>
            <a:ext cx="8305800" cy="457199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apture 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600200"/>
            <a:ext cx="8153400" cy="441959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Designing Multiple-Choice Items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Some weaknesses are:</a:t>
            </a:r>
          </a:p>
          <a:p>
            <a:r>
              <a:rPr lang="en-US" dirty="0" smtClean="0"/>
              <a:t>MC only tests recognition knowledge</a:t>
            </a:r>
          </a:p>
          <a:p>
            <a:r>
              <a:rPr lang="en-US" dirty="0" smtClean="0"/>
              <a:t>It may be effected by guessing</a:t>
            </a:r>
          </a:p>
          <a:p>
            <a:r>
              <a:rPr lang="en-US" dirty="0" smtClean="0"/>
              <a:t>The technique </a:t>
            </a:r>
            <a:r>
              <a:rPr lang="en-US" dirty="0" err="1" smtClean="0"/>
              <a:t>severrly</a:t>
            </a:r>
            <a:r>
              <a:rPr lang="en-US" dirty="0" smtClean="0"/>
              <a:t> restricts what can be tested</a:t>
            </a:r>
          </a:p>
          <a:p>
            <a:r>
              <a:rPr lang="en-US" dirty="0" smtClean="0"/>
              <a:t>Difficult to write/create the successful items</a:t>
            </a:r>
          </a:p>
          <a:p>
            <a:r>
              <a:rPr lang="en-US" dirty="0" err="1" smtClean="0"/>
              <a:t>Washback</a:t>
            </a:r>
            <a:r>
              <a:rPr lang="en-US" dirty="0" smtClean="0"/>
              <a:t> may be harmful</a:t>
            </a:r>
          </a:p>
          <a:p>
            <a:r>
              <a:rPr lang="en-US" dirty="0" smtClean="0"/>
              <a:t>Cheating may be facilitated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primer on MC terminology</a:t>
            </a:r>
            <a:endParaRPr lang="en-US" dirty="0"/>
          </a:p>
        </p:txBody>
      </p:sp>
      <p:pic>
        <p:nvPicPr>
          <p:cNvPr id="4" name="Content Placeholder 3" descr="Capture 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524000"/>
            <a:ext cx="8229600" cy="47244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Guidelines for Designing Multiple Choice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Design each item to measure a specific objective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State both stem and options as simply and directly as possible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Make certain that the intended answer is clearly the only correct one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Use item indices to accept, discard, or revised items (Item Facility, Item Discrimination, </a:t>
            </a:r>
            <a:r>
              <a:rPr lang="en-US" dirty="0" err="1" smtClean="0"/>
              <a:t>Distractor</a:t>
            </a:r>
            <a:r>
              <a:rPr lang="en-US" dirty="0" smtClean="0"/>
              <a:t> Efficiency,)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SCORING, GRADING, AND GIVING FEEDBACK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Designing a classroom test need a clear scoring and graded system.</a:t>
            </a:r>
          </a:p>
          <a:p>
            <a:r>
              <a:rPr lang="en-US" dirty="0" smtClean="0"/>
              <a:t>Grading must be well consulted (see page 62)</a:t>
            </a:r>
          </a:p>
          <a:p>
            <a:r>
              <a:rPr lang="en-US" dirty="0" smtClean="0"/>
              <a:t>Giving feedback to students is a beneficial </a:t>
            </a:r>
            <a:r>
              <a:rPr lang="en-US" dirty="0" err="1" smtClean="0"/>
              <a:t>washback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270</Words>
  <Application>Microsoft Office PowerPoint</Application>
  <PresentationFormat>On-screen Show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CHAPTER 3 DESIGNING CLASSROOM LANGUAGE TESTS</vt:lpstr>
      <vt:lpstr>Assessing clear, Unambiguous Objectives</vt:lpstr>
      <vt:lpstr>Drawing Up Test Specification</vt:lpstr>
      <vt:lpstr>Slide 4</vt:lpstr>
      <vt:lpstr>Devising Test Tasks</vt:lpstr>
      <vt:lpstr>Slide 6</vt:lpstr>
      <vt:lpstr>Designing Multiple-Choice Items</vt:lpstr>
      <vt:lpstr>A primer on MC terminology</vt:lpstr>
      <vt:lpstr>Guidelines for Designing Multiple Choice</vt:lpstr>
      <vt:lpstr>SCORING, GRADING, AND GIVING FEEDBACK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 DESIGNING CLASSROOM LANGUAGE TESTS</dc:title>
  <dc:creator>USER</dc:creator>
  <cp:lastModifiedBy>USER</cp:lastModifiedBy>
  <cp:revision>4</cp:revision>
  <dcterms:created xsi:type="dcterms:W3CDTF">2020-03-19T09:30:05Z</dcterms:created>
  <dcterms:modified xsi:type="dcterms:W3CDTF">2020-03-19T10:08:11Z</dcterms:modified>
</cp:coreProperties>
</file>