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</p:sldMasterIdLst>
  <p:sldIdLst>
    <p:sldId id="262" r:id="rId5"/>
    <p:sldId id="263" r:id="rId6"/>
    <p:sldId id="264" r:id="rId7"/>
    <p:sldId id="265" r:id="rId8"/>
    <p:sldId id="275" r:id="rId9"/>
    <p:sldId id="276" r:id="rId10"/>
    <p:sldId id="277" r:id="rId11"/>
    <p:sldId id="266" r:id="rId12"/>
    <p:sldId id="278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296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C:\abitbetter\bambo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792"/>
          <a:stretch>
            <a:fillRect/>
          </a:stretch>
        </p:blipFill>
        <p:spPr bwMode="ltGray">
          <a:xfrm>
            <a:off x="6292850" y="-1588"/>
            <a:ext cx="2857500" cy="686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1158875"/>
            <a:ext cx="6248400" cy="14319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3429000"/>
            <a:ext cx="6019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57175" y="6248400"/>
            <a:ext cx="1622425" cy="45720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108200" y="6248400"/>
            <a:ext cx="2997200" cy="45720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486400" y="6248400"/>
            <a:ext cx="1371600" cy="457200"/>
          </a:xfrm>
        </p:spPr>
        <p:txBody>
          <a:bodyPr/>
          <a:lstStyle>
            <a:lvl1pPr>
              <a:defRPr/>
            </a:lvl1pPr>
          </a:lstStyle>
          <a:p>
            <a:fld id="{D02C06DE-E0BD-4377-AD29-022AF61DA58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2868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D6DCBD-6FF2-474B-8833-0BB45C88E3E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189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2B4B19-DF1E-4C8F-9DCD-9B573961061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646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86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767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005442-AB0A-46E9-865F-3F3EC04D2EF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7529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397CB6-3A63-4CA8-8626-81C883277D6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8594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FA5EB0-4690-42E2-B0FC-AC25A12ECF9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97932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0EFD29-E9F2-40E8-814A-7239FD70E04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394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3E039B-44FC-4E32-86C7-B4EB7710304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158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74D4D2-AA5C-45DE-8F45-BF25CD69746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446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9FB49D-2567-4B2A-BAE0-9DF2D9C9A57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230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886450" y="320675"/>
            <a:ext cx="1885950" cy="57753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320675"/>
            <a:ext cx="5505450" cy="57753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8CE6C4-0CD9-468D-9BDC-0F61638A718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17495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C:\abitbetter\bambo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792"/>
          <a:stretch>
            <a:fillRect/>
          </a:stretch>
        </p:blipFill>
        <p:spPr bwMode="ltGray">
          <a:xfrm>
            <a:off x="6292850" y="-1588"/>
            <a:ext cx="2857500" cy="686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1158875"/>
            <a:ext cx="6248400" cy="14319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3429000"/>
            <a:ext cx="6019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57175" y="6248400"/>
            <a:ext cx="1622425" cy="45720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108200" y="6248400"/>
            <a:ext cx="2997200" cy="45720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486400" y="6248400"/>
            <a:ext cx="1371600" cy="457200"/>
          </a:xfrm>
        </p:spPr>
        <p:txBody>
          <a:bodyPr/>
          <a:lstStyle>
            <a:lvl1pPr>
              <a:defRPr/>
            </a:lvl1pPr>
          </a:lstStyle>
          <a:p>
            <a:fld id="{D02C06DE-E0BD-4377-AD29-022AF61DA58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5910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D6DCBD-6FF2-474B-8833-0BB45C88E3E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0699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2B4B19-DF1E-4C8F-9DCD-9B573961061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7629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86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767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005442-AB0A-46E9-865F-3F3EC04D2EF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59350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397CB6-3A63-4CA8-8626-81C883277D6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1384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FA5EB0-4690-42E2-B0FC-AC25A12ECF9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0749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0EFD29-E9F2-40E8-814A-7239FD70E04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40434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3E039B-44FC-4E32-86C7-B4EB7710304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1103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74D4D2-AA5C-45DE-8F45-BF25CD69746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165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9FB49D-2567-4B2A-BAE0-9DF2D9C9A57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34386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886450" y="320675"/>
            <a:ext cx="1885950" cy="57753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320675"/>
            <a:ext cx="5505450" cy="57753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8CE6C4-0CD9-468D-9BDC-0F61638A718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491573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C:\abitbetter\bambo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792"/>
          <a:stretch>
            <a:fillRect/>
          </a:stretch>
        </p:blipFill>
        <p:spPr bwMode="ltGray">
          <a:xfrm>
            <a:off x="6292850" y="-1588"/>
            <a:ext cx="2857500" cy="686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1158875"/>
            <a:ext cx="6248400" cy="14319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3429000"/>
            <a:ext cx="6019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57175" y="6248400"/>
            <a:ext cx="1622425" cy="45720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108200" y="6248400"/>
            <a:ext cx="2997200" cy="45720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486400" y="6248400"/>
            <a:ext cx="1371600" cy="457200"/>
          </a:xfrm>
        </p:spPr>
        <p:txBody>
          <a:bodyPr/>
          <a:lstStyle>
            <a:lvl1pPr>
              <a:defRPr/>
            </a:lvl1pPr>
          </a:lstStyle>
          <a:p>
            <a:fld id="{D02C06DE-E0BD-4377-AD29-022AF61DA58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3949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D6DCBD-6FF2-474B-8833-0BB45C88E3E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43822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2B4B19-DF1E-4C8F-9DCD-9B573961061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809302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86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767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005442-AB0A-46E9-865F-3F3EC04D2EF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09764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397CB6-3A63-4CA8-8626-81C883277D6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470089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FA5EB0-4690-42E2-B0FC-AC25A12ECF9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50739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0EFD29-E9F2-40E8-814A-7239FD70E04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66032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3E039B-44FC-4E32-86C7-B4EB7710304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903965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74D4D2-AA5C-45DE-8F45-BF25CD69746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17976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9FB49D-2567-4B2A-BAE0-9DF2D9C9A57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798256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886450" y="320675"/>
            <a:ext cx="1885950" cy="57753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320675"/>
            <a:ext cx="5505450" cy="57753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8CE6C4-0CD9-468D-9BDC-0F61638A718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46417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C:\abitbetter\bambo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792"/>
          <a:stretch>
            <a:fillRect/>
          </a:stretch>
        </p:blipFill>
        <p:spPr bwMode="ltGray">
          <a:xfrm>
            <a:off x="6292850" y="-1588"/>
            <a:ext cx="2857500" cy="686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1158875"/>
            <a:ext cx="6248400" cy="14319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3429000"/>
            <a:ext cx="6019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57175" y="6248400"/>
            <a:ext cx="1622425" cy="45720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108200" y="6248400"/>
            <a:ext cx="2997200" cy="45720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486400" y="6248400"/>
            <a:ext cx="1371600" cy="457200"/>
          </a:xfrm>
        </p:spPr>
        <p:txBody>
          <a:bodyPr/>
          <a:lstStyle>
            <a:lvl1pPr>
              <a:defRPr/>
            </a:lvl1pPr>
          </a:lstStyle>
          <a:p>
            <a:fld id="{D02C06DE-E0BD-4377-AD29-022AF61DA58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59187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D6DCBD-6FF2-474B-8833-0BB45C88E3E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43608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2B4B19-DF1E-4C8F-9DCD-9B573961061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553992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86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767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005442-AB0A-46E9-865F-3F3EC04D2EF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281308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397CB6-3A63-4CA8-8626-81C883277D6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11675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FA5EB0-4690-42E2-B0FC-AC25A12ECF9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08422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0EFD29-E9F2-40E8-814A-7239FD70E04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40496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3E039B-44FC-4E32-86C7-B4EB7710304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1682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74D4D2-AA5C-45DE-8F45-BF25CD69746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030065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9FB49D-2567-4B2A-BAE0-9DF2D9C9A57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011517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886450" y="320675"/>
            <a:ext cx="1885950" cy="57753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320675"/>
            <a:ext cx="5505450" cy="57753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8CE6C4-0CD9-468D-9BDC-0F61638A718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806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abitbetter\bamboo.gif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976"/>
          <a:stretch>
            <a:fillRect/>
          </a:stretch>
        </p:blipFill>
        <p:spPr bwMode="ltGray">
          <a:xfrm>
            <a:off x="7353300" y="0"/>
            <a:ext cx="1790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320675"/>
            <a:ext cx="7467600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600" y="1981200"/>
            <a:ext cx="7543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28600" y="6248400"/>
            <a:ext cx="160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8400"/>
            <a:ext cx="3505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248400" y="624840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F99808E-D9FD-47E8-AF13-7D633D6D14EC}" type="slidenum">
              <a:rPr lang="en-US" smtClean="0">
                <a:solidFill>
                  <a:srgbClr val="000000"/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4260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­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bg2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­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abitbetter\bamboo.gif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976"/>
          <a:stretch>
            <a:fillRect/>
          </a:stretch>
        </p:blipFill>
        <p:spPr bwMode="ltGray">
          <a:xfrm>
            <a:off x="7353300" y="0"/>
            <a:ext cx="1790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320675"/>
            <a:ext cx="7467600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600" y="1981200"/>
            <a:ext cx="7543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28600" y="6248400"/>
            <a:ext cx="160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8400"/>
            <a:ext cx="3505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248400" y="624840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F99808E-D9FD-47E8-AF13-7D633D6D14EC}" type="slidenum">
              <a:rPr lang="en-US" smtClean="0">
                <a:solidFill>
                  <a:srgbClr val="000000"/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231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­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bg2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­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abitbetter\bamboo.gif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976"/>
          <a:stretch>
            <a:fillRect/>
          </a:stretch>
        </p:blipFill>
        <p:spPr bwMode="ltGray">
          <a:xfrm>
            <a:off x="7353300" y="0"/>
            <a:ext cx="1790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320675"/>
            <a:ext cx="7467600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600" y="1981200"/>
            <a:ext cx="7543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28600" y="6248400"/>
            <a:ext cx="160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8400"/>
            <a:ext cx="3505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248400" y="624840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F99808E-D9FD-47E8-AF13-7D633D6D14EC}" type="slidenum">
              <a:rPr lang="en-US" smtClean="0">
                <a:solidFill>
                  <a:srgbClr val="000000"/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6495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­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bg2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­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abitbetter\bamboo.gif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976"/>
          <a:stretch>
            <a:fillRect/>
          </a:stretch>
        </p:blipFill>
        <p:spPr bwMode="ltGray">
          <a:xfrm>
            <a:off x="7353300" y="0"/>
            <a:ext cx="1790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320675"/>
            <a:ext cx="7467600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600" y="1981200"/>
            <a:ext cx="7543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28600" y="6248400"/>
            <a:ext cx="160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8400"/>
            <a:ext cx="3505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248400" y="624840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F99808E-D9FD-47E8-AF13-7D633D6D14EC}" type="slidenum">
              <a:rPr lang="en-US" smtClean="0">
                <a:solidFill>
                  <a:srgbClr val="000000"/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6197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­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bg2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­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4.xml"/><Relationship Id="rId1" Type="http://schemas.openxmlformats.org/officeDocument/2006/relationships/audio" Target="../media/audio1.wav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35.xml"/><Relationship Id="rId1" Type="http://schemas.openxmlformats.org/officeDocument/2006/relationships/audio" Target="file:///C:\WINDOWS\DESKTOP\Ashley%20K\Sounds%20-%20Habitat\kookabr2shrt.wav" TargetMode="Externa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35.xml"/><Relationship Id="rId1" Type="http://schemas.openxmlformats.org/officeDocument/2006/relationships/audio" Target="../media/audio2.wav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35.xml"/><Relationship Id="rId1" Type="http://schemas.openxmlformats.org/officeDocument/2006/relationships/audio" Target="../media/audio3.wav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35.xml"/><Relationship Id="rId1" Type="http://schemas.openxmlformats.org/officeDocument/2006/relationships/audio" Target="../media/audio4.wav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35.xml"/><Relationship Id="rId1" Type="http://schemas.openxmlformats.org/officeDocument/2006/relationships/audio" Target="../media/audio5.wav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35.xml"/><Relationship Id="rId1" Type="http://schemas.openxmlformats.org/officeDocument/2006/relationships/audio" Target="../media/audio6.wav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35.xml"/><Relationship Id="rId1" Type="http://schemas.openxmlformats.org/officeDocument/2006/relationships/audio" Target="../media/audio7.wav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2800" y="3886200"/>
            <a:ext cx="3276600" cy="121920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dirty="0" smtClean="0"/>
              <a:t> </a:t>
            </a:r>
            <a:r>
              <a:rPr lang="en-US" sz="1400" dirty="0" err="1" smtClean="0"/>
              <a:t>Fibria</a:t>
            </a:r>
            <a:endParaRPr lang="en-US" sz="1400" dirty="0" smtClean="0"/>
          </a:p>
          <a:p>
            <a:pPr>
              <a:spcBef>
                <a:spcPts val="0"/>
              </a:spcBef>
            </a:pPr>
            <a:r>
              <a:rPr lang="en-US" sz="1400" dirty="0" smtClean="0"/>
              <a:t>Program </a:t>
            </a:r>
            <a:r>
              <a:rPr lang="en-US" sz="1400" dirty="0" err="1" smtClean="0"/>
              <a:t>Studi</a:t>
            </a:r>
            <a:r>
              <a:rPr lang="en-US" sz="1400" dirty="0" smtClean="0"/>
              <a:t> </a:t>
            </a:r>
            <a:r>
              <a:rPr lang="en-US" sz="1400" dirty="0" err="1" smtClean="0"/>
              <a:t>Pendidikan</a:t>
            </a:r>
            <a:r>
              <a:rPr lang="en-US" sz="1400" dirty="0" smtClean="0"/>
              <a:t> </a:t>
            </a:r>
            <a:r>
              <a:rPr lang="en-US" sz="1400" dirty="0" err="1" smtClean="0"/>
              <a:t>Biologi</a:t>
            </a:r>
            <a:endParaRPr lang="en-US" sz="1400" dirty="0" smtClean="0"/>
          </a:p>
          <a:p>
            <a:pPr>
              <a:spcBef>
                <a:spcPts val="0"/>
              </a:spcBef>
            </a:pPr>
            <a:r>
              <a:rPr lang="en-US" sz="1400" dirty="0" err="1" smtClean="0"/>
              <a:t>Universitas</a:t>
            </a:r>
            <a:r>
              <a:rPr lang="en-US" sz="1400" dirty="0" smtClean="0"/>
              <a:t> PGRI Semarang</a:t>
            </a:r>
          </a:p>
          <a:p>
            <a:endParaRPr lang="en-US" dirty="0"/>
          </a:p>
        </p:txBody>
      </p:sp>
      <p:sp>
        <p:nvSpPr>
          <p:cNvPr id="4" name="WordArt 5"/>
          <p:cNvSpPr>
            <a:spLocks noGrp="1" noChangeArrowheads="1" noChangeShapeType="1" noTextEdit="1"/>
          </p:cNvSpPr>
          <p:nvPr>
            <p:ph type="ctrTitle"/>
          </p:nvPr>
        </p:nvSpPr>
        <p:spPr bwMode="auto">
          <a:xfrm>
            <a:off x="381000" y="685800"/>
            <a:ext cx="6400800" cy="25908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-722"/>
              </a:avLst>
            </a:prstTxWarp>
          </a:bodyPr>
          <a:lstStyle/>
          <a:p>
            <a:pPr algn="ctr"/>
            <a:r>
              <a:rPr lang="en-US" sz="8000" kern="10" spc="-800" dirty="0" smtClean="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Grouch BT"/>
              </a:rPr>
              <a:t>HABITAT</a:t>
            </a:r>
            <a:endParaRPr lang="en-US" sz="8000" kern="10" spc="-800" dirty="0">
              <a:ln w="12700">
                <a:solidFill>
                  <a:srgbClr val="FFFF00"/>
                </a:solidFill>
                <a:round/>
                <a:headEnd/>
                <a:tailEnd/>
              </a:ln>
              <a:solidFill>
                <a:srgbClr val="008000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Grouch BT"/>
            </a:endParaRPr>
          </a:p>
        </p:txBody>
      </p:sp>
    </p:spTree>
    <p:extLst>
      <p:ext uri="{BB962C8B-B14F-4D97-AF65-F5344CB8AC3E}">
        <p14:creationId xmlns:p14="http://schemas.microsoft.com/office/powerpoint/2010/main" val="3410334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8200" y="304800"/>
            <a:ext cx="693420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</a:rPr>
              <a:t>HABITAT</a:t>
            </a:r>
          </a:p>
          <a:p>
            <a:pPr algn="ctr"/>
            <a:endParaRPr lang="en-US" dirty="0" smtClean="0"/>
          </a:p>
          <a:p>
            <a:pPr marL="285750" indent="-285750">
              <a:buFont typeface="Wingdings"/>
              <a:buChar char="à"/>
            </a:pPr>
            <a:r>
              <a:rPr lang="en-US" sz="2000" dirty="0" err="1" smtClean="0">
                <a:sym typeface="Wingdings" pitchFamily="2" charset="2"/>
              </a:rPr>
              <a:t>Merupakan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sebuah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tempat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bagi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organisme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untuk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melangsungkan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kehidupannya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secara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berkesinambungan</a:t>
            </a:r>
            <a:r>
              <a:rPr lang="en-US" sz="2000" dirty="0" smtClean="0">
                <a:sym typeface="Wingdings" pitchFamily="2" charset="2"/>
              </a:rPr>
              <a:t>, </a:t>
            </a:r>
            <a:r>
              <a:rPr lang="en-US" sz="2000" dirty="0" err="1" smtClean="0">
                <a:sym typeface="Wingdings" pitchFamily="2" charset="2"/>
              </a:rPr>
              <a:t>cth</a:t>
            </a:r>
            <a:r>
              <a:rPr lang="en-US" sz="2000" dirty="0" smtClean="0">
                <a:sym typeface="Wingdings" pitchFamily="2" charset="2"/>
              </a:rPr>
              <a:t> : </a:t>
            </a:r>
            <a:r>
              <a:rPr lang="en-US" sz="2000" dirty="0" err="1" smtClean="0">
                <a:sym typeface="Wingdings" pitchFamily="2" charset="2"/>
              </a:rPr>
              <a:t>tempat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untuk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berlindung</a:t>
            </a:r>
            <a:r>
              <a:rPr lang="en-US" sz="2000" dirty="0" smtClean="0">
                <a:sym typeface="Wingdings" pitchFamily="2" charset="2"/>
              </a:rPr>
              <a:t>, </a:t>
            </a:r>
            <a:r>
              <a:rPr lang="en-US" sz="2000" dirty="0" err="1" smtClean="0">
                <a:sym typeface="Wingdings" pitchFamily="2" charset="2"/>
              </a:rPr>
              <a:t>makan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minum</a:t>
            </a:r>
            <a:r>
              <a:rPr lang="en-US" sz="2000" dirty="0" smtClean="0">
                <a:sym typeface="Wingdings" pitchFamily="2" charset="2"/>
              </a:rPr>
              <a:t>, </a:t>
            </a:r>
            <a:r>
              <a:rPr lang="en-US" sz="2000" dirty="0" err="1" smtClean="0">
                <a:sym typeface="Wingdings" pitchFamily="2" charset="2"/>
              </a:rPr>
              <a:t>reproduksi</a:t>
            </a:r>
            <a:r>
              <a:rPr lang="en-US" sz="2000" dirty="0" smtClean="0">
                <a:sym typeface="Wingdings" pitchFamily="2" charset="2"/>
              </a:rPr>
              <a:t> (</a:t>
            </a:r>
            <a:r>
              <a:rPr lang="en-US" sz="2000" dirty="0" err="1" smtClean="0">
                <a:sym typeface="Wingdings" pitchFamily="2" charset="2"/>
              </a:rPr>
              <a:t>berkembang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biak</a:t>
            </a:r>
            <a:r>
              <a:rPr lang="en-US" sz="2000" dirty="0" smtClean="0">
                <a:sym typeface="Wingdings" pitchFamily="2" charset="2"/>
              </a:rPr>
              <a:t>),</a:t>
            </a:r>
            <a:r>
              <a:rPr lang="en-US" sz="2000" dirty="0" err="1" smtClean="0">
                <a:sym typeface="Wingdings" pitchFamily="2" charset="2"/>
              </a:rPr>
              <a:t>istirahat</a:t>
            </a:r>
            <a:r>
              <a:rPr lang="en-US" sz="2000" dirty="0" smtClean="0">
                <a:sym typeface="Wingdings" pitchFamily="2" charset="2"/>
              </a:rPr>
              <a:t>, </a:t>
            </a:r>
            <a:r>
              <a:rPr lang="en-US" sz="2000" dirty="0" err="1" smtClean="0">
                <a:sym typeface="Wingdings" pitchFamily="2" charset="2"/>
              </a:rPr>
              <a:t>bermain</a:t>
            </a:r>
            <a:r>
              <a:rPr lang="en-US" sz="2000" dirty="0" smtClean="0">
                <a:sym typeface="Wingdings" pitchFamily="2" charset="2"/>
              </a:rPr>
              <a:t>, </a:t>
            </a:r>
            <a:r>
              <a:rPr lang="en-US" sz="2000" dirty="0" err="1" smtClean="0">
                <a:sym typeface="Wingdings" pitchFamily="2" charset="2"/>
              </a:rPr>
              <a:t>dll</a:t>
            </a:r>
            <a:r>
              <a:rPr lang="en-US" sz="2000" dirty="0" smtClean="0">
                <a:sym typeface="Wingdings" pitchFamily="2" charset="2"/>
              </a:rPr>
              <a:t>. </a:t>
            </a:r>
          </a:p>
          <a:p>
            <a:endParaRPr lang="en-US" sz="2000" dirty="0" smtClean="0">
              <a:sym typeface="Wingdings" pitchFamily="2" charset="2"/>
            </a:endParaRPr>
          </a:p>
          <a:p>
            <a:pPr marL="285750" indent="-285750">
              <a:buFont typeface="Wingdings"/>
              <a:buChar char="à"/>
            </a:pPr>
            <a:r>
              <a:rPr lang="en-US" sz="2000" dirty="0" err="1" smtClean="0">
                <a:sym typeface="Wingdings" pitchFamily="2" charset="2"/>
              </a:rPr>
              <a:t>Merupakan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tempat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hidup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komunitas</a:t>
            </a:r>
            <a:r>
              <a:rPr lang="en-US" sz="2000" dirty="0" smtClean="0">
                <a:sym typeface="Wingdings" pitchFamily="2" charset="2"/>
              </a:rPr>
              <a:t> (</a:t>
            </a:r>
            <a:r>
              <a:rPr lang="en-US" sz="2000" dirty="0" err="1" smtClean="0">
                <a:sym typeface="Wingdings" pitchFamily="2" charset="2"/>
              </a:rPr>
              <a:t>biotik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abiotik</a:t>
            </a:r>
            <a:r>
              <a:rPr lang="en-US" sz="2000" dirty="0" smtClean="0">
                <a:sym typeface="Wingdings" pitchFamily="2" charset="2"/>
              </a:rPr>
              <a:t>)</a:t>
            </a:r>
          </a:p>
          <a:p>
            <a:pPr marL="285750" indent="-285750">
              <a:buFont typeface="Wingdings"/>
              <a:buChar char="à"/>
            </a:pPr>
            <a:endParaRPr lang="en-US" sz="2000" dirty="0" smtClean="0">
              <a:sym typeface="Wingdings" pitchFamily="2" charset="2"/>
            </a:endParaRPr>
          </a:p>
          <a:p>
            <a:pPr marL="285750" indent="-285750">
              <a:buFont typeface="Wingdings"/>
              <a:buChar char="à"/>
            </a:pP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Habitat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harus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mempunyai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kondisi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tertentu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sesuai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dengan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persyaratan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oleh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organisme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 yang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tinggal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.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Syarat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 habitat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yaitu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 :</a:t>
            </a:r>
          </a:p>
          <a:p>
            <a:pPr marL="573088" indent="-285750">
              <a:buFont typeface="Arial" pitchFamily="34" charset="0"/>
              <a:buChar char="•"/>
            </a:pP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Mempunyai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luas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wilayah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tertentu</a:t>
            </a:r>
            <a:endParaRPr lang="en-US" sz="2000" dirty="0" smtClean="0">
              <a:solidFill>
                <a:schemeClr val="accent4">
                  <a:lumMod val="75000"/>
                </a:schemeClr>
              </a:solidFill>
              <a:sym typeface="Wingdings" pitchFamily="2" charset="2"/>
            </a:endParaRPr>
          </a:p>
          <a:p>
            <a:pPr marL="573088" indent="-285750">
              <a:buFont typeface="Arial" pitchFamily="34" charset="0"/>
              <a:buChar char="•"/>
            </a:pP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Kondisi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lingkungan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harus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memadai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untuk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ditinggali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oleh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organisme</a:t>
            </a:r>
            <a:endParaRPr lang="en-US" sz="2000" dirty="0" smtClean="0">
              <a:solidFill>
                <a:schemeClr val="accent4">
                  <a:lumMod val="75000"/>
                </a:schemeClr>
              </a:solidFill>
              <a:sym typeface="Wingdings" pitchFamily="2" charset="2"/>
            </a:endParaRPr>
          </a:p>
          <a:p>
            <a:pPr marL="573088" indent="-285750">
              <a:buFont typeface="Arial" pitchFamily="34" charset="0"/>
              <a:buChar char="•"/>
            </a:pP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Mempunyai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sumber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daya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 yang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mencukupi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bagi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organisme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 yang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tinggal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  <a:sym typeface="Wingdings" pitchFamily="2" charset="2"/>
              </a:rPr>
              <a:t>didalamnya</a:t>
            </a:r>
            <a:endParaRPr lang="en-US" sz="2000" dirty="0" smtClean="0">
              <a:solidFill>
                <a:schemeClr val="accent4">
                  <a:lumMod val="75000"/>
                </a:schemeClr>
              </a:solidFill>
              <a:sym typeface="Wingdings" pitchFamily="2" charset="2"/>
            </a:endParaRPr>
          </a:p>
          <a:p>
            <a:pPr marL="285750" indent="-285750" algn="just">
              <a:buFont typeface="Wingdings"/>
              <a:buChar char="à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2104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48197"/>
            <a:ext cx="8229600" cy="769441"/>
          </a:xfrm>
        </p:spPr>
        <p:txBody>
          <a:bodyPr/>
          <a:lstStyle/>
          <a:p>
            <a:r>
              <a:rPr lang="en-US" dirty="0" err="1" smtClean="0"/>
              <a:t>Tipe</a:t>
            </a:r>
            <a:r>
              <a:rPr lang="en-US" dirty="0" smtClean="0"/>
              <a:t> Habitat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Habitat </a:t>
            </a:r>
            <a:r>
              <a:rPr lang="en-US" dirty="0" err="1" smtClean="0"/>
              <a:t>Makro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err="1" smtClean="0"/>
              <a:t>Merupakan</a:t>
            </a:r>
            <a:r>
              <a:rPr lang="en-US" dirty="0" smtClean="0"/>
              <a:t> habitat yang </a:t>
            </a:r>
            <a:r>
              <a:rPr lang="en-US" dirty="0" err="1" smtClean="0"/>
              <a:t>bersifat</a:t>
            </a:r>
            <a:r>
              <a:rPr lang="en-US" dirty="0" smtClean="0"/>
              <a:t> global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yang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luas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daya</a:t>
            </a:r>
            <a:r>
              <a:rPr lang="en-US" dirty="0" smtClean="0"/>
              <a:t> yang </a:t>
            </a:r>
            <a:r>
              <a:rPr lang="en-US" dirty="0" err="1" smtClean="0"/>
              <a:t>beragam</a:t>
            </a:r>
            <a:endParaRPr lang="en-US" dirty="0" smtClean="0"/>
          </a:p>
          <a:p>
            <a:r>
              <a:rPr lang="en-US" dirty="0" err="1" smtClean="0"/>
              <a:t>Cth</a:t>
            </a:r>
            <a:r>
              <a:rPr lang="en-US" dirty="0" smtClean="0"/>
              <a:t> : </a:t>
            </a:r>
            <a:r>
              <a:rPr lang="en-US" dirty="0" err="1" smtClean="0"/>
              <a:t>gurun</a:t>
            </a:r>
            <a:r>
              <a:rPr lang="en-US" dirty="0" smtClean="0"/>
              <a:t> </a:t>
            </a:r>
            <a:r>
              <a:rPr lang="en-US" dirty="0" err="1" smtClean="0"/>
              <a:t>pasir</a:t>
            </a:r>
            <a:r>
              <a:rPr lang="en-US" dirty="0" smtClean="0"/>
              <a:t>, </a:t>
            </a:r>
            <a:r>
              <a:rPr lang="en-US" dirty="0" err="1" smtClean="0"/>
              <a:t>pantai</a:t>
            </a:r>
            <a:r>
              <a:rPr lang="en-US" dirty="0" smtClean="0"/>
              <a:t> </a:t>
            </a:r>
            <a:r>
              <a:rPr lang="en-US" dirty="0" err="1" smtClean="0"/>
              <a:t>berbatu</a:t>
            </a:r>
            <a:r>
              <a:rPr lang="en-US" dirty="0" smtClean="0"/>
              <a:t> </a:t>
            </a:r>
            <a:r>
              <a:rPr lang="en-US" dirty="0" err="1" smtClean="0"/>
              <a:t>karang</a:t>
            </a:r>
            <a:r>
              <a:rPr lang="en-US" dirty="0" smtClean="0"/>
              <a:t>, </a:t>
            </a:r>
            <a:r>
              <a:rPr lang="en-US" dirty="0" err="1" smtClean="0"/>
              <a:t>hutan</a:t>
            </a:r>
            <a:r>
              <a:rPr lang="en-US" dirty="0" smtClean="0"/>
              <a:t> </a:t>
            </a:r>
            <a:r>
              <a:rPr lang="en-US" dirty="0" err="1" smtClean="0"/>
              <a:t>hujan</a:t>
            </a:r>
            <a:r>
              <a:rPr lang="en-US" dirty="0" smtClean="0"/>
              <a:t> </a:t>
            </a:r>
            <a:r>
              <a:rPr lang="en-US" dirty="0" err="1" smtClean="0"/>
              <a:t>tropis</a:t>
            </a:r>
            <a:r>
              <a:rPr lang="en-US" dirty="0" smtClean="0"/>
              <a:t>, </a:t>
            </a:r>
            <a:r>
              <a:rPr lang="en-US" dirty="0" err="1" smtClean="0"/>
              <a:t>dsb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Habitat </a:t>
            </a:r>
            <a:r>
              <a:rPr lang="en-US" dirty="0" err="1" smtClean="0"/>
              <a:t>Mikro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 err="1" smtClean="0"/>
              <a:t>Merupakan</a:t>
            </a:r>
            <a:r>
              <a:rPr lang="en-US" dirty="0" smtClean="0"/>
              <a:t> habitat </a:t>
            </a:r>
            <a:r>
              <a:rPr lang="en-US" dirty="0" err="1" smtClean="0"/>
              <a:t>lokal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yang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setempat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terlalu</a:t>
            </a:r>
            <a:r>
              <a:rPr lang="en-US" dirty="0" smtClean="0"/>
              <a:t> </a:t>
            </a:r>
            <a:r>
              <a:rPr lang="en-US" dirty="0" err="1" smtClean="0"/>
              <a:t>luas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daya</a:t>
            </a:r>
            <a:r>
              <a:rPr lang="en-US" dirty="0" smtClean="0"/>
              <a:t> yang </a:t>
            </a:r>
            <a:r>
              <a:rPr lang="en-US" dirty="0" err="1" smtClean="0"/>
              <a:t>terbatas</a:t>
            </a:r>
            <a:endParaRPr lang="en-US" dirty="0" smtClean="0"/>
          </a:p>
          <a:p>
            <a:r>
              <a:rPr lang="en-US" dirty="0" err="1" smtClean="0"/>
              <a:t>Cth</a:t>
            </a:r>
            <a:r>
              <a:rPr lang="en-US" dirty="0" smtClean="0"/>
              <a:t> : </a:t>
            </a:r>
            <a:r>
              <a:rPr lang="en-US" dirty="0" err="1" smtClean="0"/>
              <a:t>kolam</a:t>
            </a:r>
            <a:r>
              <a:rPr lang="en-US" dirty="0" smtClean="0"/>
              <a:t>, </a:t>
            </a:r>
            <a:r>
              <a:rPr lang="en-US" dirty="0" err="1" smtClean="0"/>
              <a:t>danau</a:t>
            </a:r>
            <a:r>
              <a:rPr lang="en-US" dirty="0" smtClean="0"/>
              <a:t>, </a:t>
            </a:r>
            <a:r>
              <a:rPr lang="en-US" dirty="0" err="1" smtClean="0"/>
              <a:t>rawa</a:t>
            </a:r>
            <a:r>
              <a:rPr lang="en-US" dirty="0" smtClean="0"/>
              <a:t> </a:t>
            </a:r>
            <a:r>
              <a:rPr lang="en-US" dirty="0" err="1" smtClean="0"/>
              <a:t>payau</a:t>
            </a:r>
            <a:r>
              <a:rPr lang="en-US" dirty="0" smtClean="0"/>
              <a:t> </a:t>
            </a:r>
            <a:r>
              <a:rPr lang="en-US" dirty="0" err="1" smtClean="0"/>
              <a:t>berlumpur</a:t>
            </a:r>
            <a:r>
              <a:rPr lang="en-US" dirty="0" smtClean="0"/>
              <a:t> </a:t>
            </a:r>
            <a:r>
              <a:rPr lang="en-US" dirty="0" err="1" smtClean="0"/>
              <a:t>dangkal</a:t>
            </a:r>
            <a:r>
              <a:rPr lang="en-US" dirty="0" smtClean="0"/>
              <a:t>, </a:t>
            </a:r>
            <a:r>
              <a:rPr lang="en-US" dirty="0" err="1" smtClean="0"/>
              <a:t>dsb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1789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71307"/>
            <a:ext cx="8229600" cy="646331"/>
          </a:xfrm>
        </p:spPr>
        <p:txBody>
          <a:bodyPr/>
          <a:lstStyle/>
          <a:p>
            <a:r>
              <a:rPr lang="en-US" sz="3600" dirty="0" err="1" smtClean="0"/>
              <a:t>Perubahan</a:t>
            </a:r>
            <a:r>
              <a:rPr lang="en-US" sz="3600" dirty="0" smtClean="0"/>
              <a:t> </a:t>
            </a:r>
            <a:r>
              <a:rPr lang="en-US" sz="3600" dirty="0" err="1" smtClean="0"/>
              <a:t>Kondisi</a:t>
            </a:r>
            <a:r>
              <a:rPr lang="en-US" sz="3600" dirty="0" smtClean="0"/>
              <a:t> Habitat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Faktor</a:t>
            </a:r>
            <a:r>
              <a:rPr lang="en-US" dirty="0" smtClean="0"/>
              <a:t> </a:t>
            </a:r>
            <a:r>
              <a:rPr lang="en-US" dirty="0" err="1" smtClean="0"/>
              <a:t>Alami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err="1" smtClean="0"/>
              <a:t>Cth</a:t>
            </a:r>
            <a:r>
              <a:rPr lang="en-US" dirty="0" smtClean="0"/>
              <a:t> : </a:t>
            </a:r>
            <a:r>
              <a:rPr lang="en-US" dirty="0" err="1" smtClean="0"/>
              <a:t>bencana</a:t>
            </a:r>
            <a:r>
              <a:rPr lang="en-US" dirty="0" smtClean="0"/>
              <a:t> </a:t>
            </a:r>
            <a:r>
              <a:rPr lang="en-US" dirty="0" err="1" smtClean="0"/>
              <a:t>alam</a:t>
            </a:r>
            <a:r>
              <a:rPr lang="en-US" dirty="0" smtClean="0"/>
              <a:t>,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iklim</a:t>
            </a:r>
            <a:r>
              <a:rPr lang="en-US" dirty="0" smtClean="0"/>
              <a:t>, </a:t>
            </a:r>
            <a:r>
              <a:rPr lang="en-US" dirty="0" err="1" smtClean="0"/>
              <a:t>pergantian</a:t>
            </a:r>
            <a:r>
              <a:rPr lang="en-US" dirty="0" smtClean="0"/>
              <a:t> </a:t>
            </a:r>
            <a:r>
              <a:rPr lang="en-US" dirty="0" err="1" smtClean="0"/>
              <a:t>siang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malam</a:t>
            </a:r>
            <a:endParaRPr lang="en-US" dirty="0" smtClean="0"/>
          </a:p>
          <a:p>
            <a:r>
              <a:rPr lang="en-US" dirty="0" err="1" smtClean="0"/>
              <a:t>Faktor</a:t>
            </a:r>
            <a:r>
              <a:rPr lang="en-US" dirty="0" smtClean="0"/>
              <a:t> yang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merubah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habitat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luas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habitat </a:t>
            </a:r>
            <a:r>
              <a:rPr lang="en-US" dirty="0" err="1" smtClean="0"/>
              <a:t>makro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mengalami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err="1" smtClean="0"/>
              <a:t>Faktor</a:t>
            </a:r>
            <a:r>
              <a:rPr lang="en-US" dirty="0" smtClean="0"/>
              <a:t> </a:t>
            </a:r>
            <a:r>
              <a:rPr lang="en-US" dirty="0" err="1" smtClean="0"/>
              <a:t>Penghuni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2209800"/>
            <a:ext cx="4041775" cy="3951288"/>
          </a:xfrm>
        </p:spPr>
        <p:txBody>
          <a:bodyPr/>
          <a:lstStyle/>
          <a:p>
            <a:r>
              <a:rPr lang="en-US" dirty="0" err="1" smtClean="0"/>
              <a:t>Faktor</a:t>
            </a:r>
            <a:r>
              <a:rPr lang="en-US" dirty="0" smtClean="0"/>
              <a:t> yang </a:t>
            </a:r>
            <a:r>
              <a:rPr lang="en-US" dirty="0" err="1" smtClean="0"/>
              <a:t>mempu</a:t>
            </a:r>
            <a:r>
              <a:rPr lang="en-US" dirty="0" smtClean="0"/>
              <a:t> </a:t>
            </a:r>
            <a:r>
              <a:rPr lang="en-US" dirty="0" err="1" smtClean="0"/>
              <a:t>mengubah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habitat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luas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80907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71307"/>
            <a:ext cx="8229600" cy="646331"/>
          </a:xfrm>
        </p:spPr>
        <p:txBody>
          <a:bodyPr/>
          <a:lstStyle/>
          <a:p>
            <a:r>
              <a:rPr lang="en-US" sz="3600" dirty="0" err="1" smtClean="0"/>
              <a:t>Perubahan</a:t>
            </a:r>
            <a:r>
              <a:rPr lang="en-US" sz="3600" dirty="0" smtClean="0"/>
              <a:t> </a:t>
            </a:r>
            <a:r>
              <a:rPr lang="en-US" sz="3600" dirty="0" err="1" smtClean="0"/>
              <a:t>Kondisi</a:t>
            </a:r>
            <a:r>
              <a:rPr lang="en-US" sz="3600" dirty="0" smtClean="0"/>
              <a:t> Habitat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Faktor</a:t>
            </a:r>
            <a:r>
              <a:rPr lang="en-US" dirty="0" smtClean="0"/>
              <a:t> </a:t>
            </a:r>
            <a:r>
              <a:rPr lang="en-US" dirty="0" err="1" smtClean="0"/>
              <a:t>Alami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err="1" smtClean="0"/>
              <a:t>Cth</a:t>
            </a:r>
            <a:r>
              <a:rPr lang="en-US" dirty="0" smtClean="0"/>
              <a:t> : </a:t>
            </a:r>
            <a:r>
              <a:rPr lang="en-US" dirty="0" err="1" smtClean="0"/>
              <a:t>bencana</a:t>
            </a:r>
            <a:r>
              <a:rPr lang="en-US" dirty="0" smtClean="0"/>
              <a:t> </a:t>
            </a:r>
            <a:r>
              <a:rPr lang="en-US" dirty="0" err="1" smtClean="0"/>
              <a:t>alam</a:t>
            </a:r>
            <a:r>
              <a:rPr lang="en-US" dirty="0" smtClean="0"/>
              <a:t>,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iklim</a:t>
            </a:r>
            <a:r>
              <a:rPr lang="en-US" dirty="0" smtClean="0"/>
              <a:t>, </a:t>
            </a:r>
            <a:r>
              <a:rPr lang="en-US" dirty="0" err="1" smtClean="0"/>
              <a:t>pergantian</a:t>
            </a:r>
            <a:r>
              <a:rPr lang="en-US" dirty="0" smtClean="0"/>
              <a:t> </a:t>
            </a:r>
            <a:r>
              <a:rPr lang="en-US" dirty="0" err="1" smtClean="0"/>
              <a:t>siang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malam</a:t>
            </a:r>
            <a:endParaRPr lang="en-US" dirty="0" smtClean="0"/>
          </a:p>
          <a:p>
            <a:r>
              <a:rPr lang="en-US" dirty="0" err="1" smtClean="0"/>
              <a:t>Faktor</a:t>
            </a:r>
            <a:r>
              <a:rPr lang="en-US" dirty="0" smtClean="0"/>
              <a:t> yang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merubah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habitat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luas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habitat </a:t>
            </a:r>
            <a:r>
              <a:rPr lang="en-US" dirty="0" err="1" smtClean="0"/>
              <a:t>makro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mengalami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err="1" smtClean="0"/>
              <a:t>Faktor</a:t>
            </a:r>
            <a:r>
              <a:rPr lang="en-US" dirty="0" smtClean="0"/>
              <a:t> </a:t>
            </a:r>
            <a:r>
              <a:rPr lang="en-US" dirty="0" err="1" smtClean="0"/>
              <a:t>Penghuni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2209800"/>
            <a:ext cx="4041775" cy="3951288"/>
          </a:xfrm>
        </p:spPr>
        <p:txBody>
          <a:bodyPr/>
          <a:lstStyle/>
          <a:p>
            <a:r>
              <a:rPr lang="en-US" dirty="0" err="1" smtClean="0"/>
              <a:t>Faktor</a:t>
            </a:r>
            <a:r>
              <a:rPr lang="en-US" dirty="0" smtClean="0"/>
              <a:t> yang </a:t>
            </a:r>
            <a:r>
              <a:rPr lang="en-US" dirty="0" err="1" smtClean="0"/>
              <a:t>mempu</a:t>
            </a:r>
            <a:r>
              <a:rPr lang="en-US" dirty="0" smtClean="0"/>
              <a:t> </a:t>
            </a:r>
            <a:r>
              <a:rPr lang="en-US" dirty="0" err="1" smtClean="0"/>
              <a:t>mengubah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habitat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luas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56286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19200"/>
            <a:ext cx="7543800" cy="4114800"/>
          </a:xfrm>
        </p:spPr>
        <p:txBody>
          <a:bodyPr/>
          <a:lstStyle/>
          <a:p>
            <a:r>
              <a:rPr lang="en-US" dirty="0" err="1" smtClean="0"/>
              <a:t>Kondisi</a:t>
            </a:r>
            <a:r>
              <a:rPr lang="en-US" dirty="0" smtClean="0"/>
              <a:t> habitat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 smtClean="0"/>
              <a:t>tetap</a:t>
            </a:r>
            <a:endParaRPr lang="en-US" dirty="0" smtClean="0"/>
          </a:p>
          <a:p>
            <a:r>
              <a:rPr lang="en-US" dirty="0" err="1" smtClean="0"/>
              <a:t>Kondisi</a:t>
            </a:r>
            <a:r>
              <a:rPr lang="en-US" dirty="0" smtClean="0"/>
              <a:t> habitat </a:t>
            </a:r>
            <a:r>
              <a:rPr lang="en-US" dirty="0" err="1" smtClean="0"/>
              <a:t>menyesuaikan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endParaRPr lang="en-US" dirty="0" smtClean="0"/>
          </a:p>
          <a:p>
            <a:r>
              <a:rPr lang="en-US" dirty="0" err="1" smtClean="0"/>
              <a:t>Kondisi</a:t>
            </a:r>
            <a:r>
              <a:rPr lang="en-US" dirty="0" smtClean="0"/>
              <a:t> habitat </a:t>
            </a:r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 smtClean="0"/>
              <a:t>mengalami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ruang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88399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89038"/>
          </a:xfrm>
        </p:spPr>
        <p:txBody>
          <a:bodyPr/>
          <a:lstStyle/>
          <a:p>
            <a:r>
              <a:rPr lang="en-US" sz="3600" dirty="0" err="1" smtClean="0"/>
              <a:t>Kondisi</a:t>
            </a:r>
            <a:r>
              <a:rPr lang="en-US" sz="3600" dirty="0" smtClean="0"/>
              <a:t> Habitat </a:t>
            </a:r>
            <a:r>
              <a:rPr lang="en-US" sz="3600" dirty="0" err="1" smtClean="0"/>
              <a:t>Berdasar</a:t>
            </a:r>
            <a:r>
              <a:rPr lang="en-US" sz="3600" dirty="0" smtClean="0"/>
              <a:t> </a:t>
            </a:r>
            <a:r>
              <a:rPr lang="en-US" sz="3600" dirty="0" err="1" smtClean="0"/>
              <a:t>Ruang</a:t>
            </a:r>
            <a:r>
              <a:rPr lang="en-US" sz="3600" dirty="0" smtClean="0"/>
              <a:t> </a:t>
            </a:r>
            <a:r>
              <a:rPr lang="en-US" sz="3600" dirty="0" err="1" smtClean="0"/>
              <a:t>dan</a:t>
            </a:r>
            <a:r>
              <a:rPr lang="en-US" sz="3600" dirty="0" smtClean="0"/>
              <a:t> </a:t>
            </a:r>
            <a:r>
              <a:rPr lang="en-US" sz="3600" dirty="0" err="1" smtClean="0"/>
              <a:t>Waktu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Habitat </a:t>
            </a:r>
            <a:r>
              <a:rPr lang="en-US" dirty="0" err="1" smtClean="0"/>
              <a:t>Berdasar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id-ID" sz="1800" dirty="0" smtClean="0">
                <a:solidFill>
                  <a:srgbClr val="FF0000"/>
                </a:solidFill>
              </a:rPr>
              <a:t>Habitat Panggah </a:t>
            </a:r>
            <a:r>
              <a:rPr lang="id-ID" sz="1800" dirty="0" smtClean="0"/>
              <a:t>: kondisi tetap layak atau tidak layak selamanya</a:t>
            </a:r>
          </a:p>
          <a:p>
            <a:r>
              <a:rPr lang="id-ID" sz="1800" dirty="0" smtClean="0">
                <a:solidFill>
                  <a:srgbClr val="FF0000"/>
                </a:solidFill>
              </a:rPr>
              <a:t>Habitat Musiman </a:t>
            </a:r>
            <a:r>
              <a:rPr lang="id-ID" sz="1800" dirty="0" smtClean="0"/>
              <a:t>: pergantian teratur antara waktu layak dan waktu tidak layaknya</a:t>
            </a:r>
            <a:endParaRPr lang="id-ID" sz="1800" dirty="0" smtClean="0">
              <a:solidFill>
                <a:srgbClr val="FF0000"/>
              </a:solidFill>
            </a:endParaRPr>
          </a:p>
          <a:p>
            <a:r>
              <a:rPr lang="id-ID" sz="1800" dirty="0" smtClean="0">
                <a:solidFill>
                  <a:srgbClr val="FF0000"/>
                </a:solidFill>
              </a:rPr>
              <a:t>Habitat yang tidak bisa diperkirakan</a:t>
            </a:r>
            <a:r>
              <a:rPr lang="id-ID" sz="1800" dirty="0" smtClean="0"/>
              <a:t> : lama periode layak yg berbeda kmd diikuti lama periode tidak layak yg berbeda juga</a:t>
            </a:r>
          </a:p>
          <a:p>
            <a:r>
              <a:rPr lang="id-ID" sz="1800" dirty="0" smtClean="0">
                <a:solidFill>
                  <a:srgbClr val="FF0000"/>
                </a:solidFill>
              </a:rPr>
              <a:t>Habitat Ephemeral</a:t>
            </a:r>
            <a:r>
              <a:rPr lang="id-ID" sz="1800" dirty="0" smtClean="0"/>
              <a:t> : periode layak pendek, kmd diikuti periode tidak layak yg sangat lama</a:t>
            </a:r>
            <a:endParaRPr lang="en-US" sz="18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5800" y="1524000"/>
            <a:ext cx="4041775" cy="639762"/>
          </a:xfrm>
        </p:spPr>
        <p:txBody>
          <a:bodyPr/>
          <a:lstStyle/>
          <a:p>
            <a:r>
              <a:rPr lang="en-US" dirty="0" smtClean="0"/>
              <a:t>Habitat </a:t>
            </a:r>
            <a:r>
              <a:rPr lang="en-US" dirty="0" err="1" smtClean="0"/>
              <a:t>Berdasar</a:t>
            </a:r>
            <a:r>
              <a:rPr lang="en-US" dirty="0" smtClean="0"/>
              <a:t> </a:t>
            </a:r>
            <a:r>
              <a:rPr lang="en-US" dirty="0" err="1" smtClean="0"/>
              <a:t>Ruang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33600"/>
            <a:ext cx="4041775" cy="3951288"/>
          </a:xfrm>
        </p:spPr>
        <p:txBody>
          <a:bodyPr/>
          <a:lstStyle/>
          <a:p>
            <a:r>
              <a:rPr lang="id-ID" sz="1800" dirty="0" smtClean="0">
                <a:solidFill>
                  <a:srgbClr val="FF0000"/>
                </a:solidFill>
              </a:rPr>
              <a:t>Habitat berkesinambungan</a:t>
            </a:r>
            <a:r>
              <a:rPr lang="id-ID" sz="1800" dirty="0" smtClean="0"/>
              <a:t> : area layak lebih besar dibandingkan kisaran geografik suatu m.h meskipun menggunakan mekanisme dispersif khusus.</a:t>
            </a:r>
            <a:endParaRPr lang="id-ID" sz="1800" dirty="0" smtClean="0">
              <a:solidFill>
                <a:srgbClr val="FF0000"/>
              </a:solidFill>
            </a:endParaRPr>
          </a:p>
          <a:p>
            <a:r>
              <a:rPr lang="id-ID" sz="1800" dirty="0" smtClean="0">
                <a:solidFill>
                  <a:srgbClr val="FF0000"/>
                </a:solidFill>
              </a:rPr>
              <a:t>Habitat bertambalan</a:t>
            </a:r>
            <a:r>
              <a:rPr lang="id-ID" sz="1800" dirty="0" smtClean="0"/>
              <a:t> : area layak berselang seling dengan area yg tidak layak.</a:t>
            </a:r>
            <a:endParaRPr lang="id-ID" sz="1800" dirty="0" smtClean="0">
              <a:solidFill>
                <a:srgbClr val="FF0000"/>
              </a:solidFill>
            </a:endParaRPr>
          </a:p>
          <a:p>
            <a:r>
              <a:rPr lang="id-ID" sz="1800" dirty="0" smtClean="0">
                <a:solidFill>
                  <a:srgbClr val="FF0000"/>
                </a:solidFill>
              </a:rPr>
              <a:t>Habitat terasing</a:t>
            </a:r>
            <a:r>
              <a:rPr lang="id-ID" sz="1800" dirty="0" smtClean="0"/>
              <a:t> : suatu area layak yg terletak jauh jaraknya dari area layak lainnya</a:t>
            </a:r>
            <a:r>
              <a:rPr lang="id-ID" dirty="0" smtClean="0"/>
              <a:t> </a:t>
            </a:r>
            <a:endParaRPr lang="id-ID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6637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Which habitats do you recognize?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sz="3600" dirty="0"/>
              <a:t>Desert</a:t>
            </a:r>
          </a:p>
          <a:p>
            <a:r>
              <a:rPr lang="en-US" sz="3600" dirty="0"/>
              <a:t>Rain Forest</a:t>
            </a:r>
          </a:p>
          <a:p>
            <a:r>
              <a:rPr lang="en-US" sz="3600" dirty="0"/>
              <a:t>Tundra</a:t>
            </a:r>
          </a:p>
          <a:p>
            <a:r>
              <a:rPr lang="en-US" sz="3600" dirty="0"/>
              <a:t>Prairie</a:t>
            </a:r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sz="3600" dirty="0"/>
              <a:t>Grassland</a:t>
            </a:r>
          </a:p>
          <a:p>
            <a:r>
              <a:rPr lang="en-US" sz="3600" dirty="0" smtClean="0"/>
              <a:t>Freshwater</a:t>
            </a:r>
            <a:endParaRPr lang="en-US" sz="3600" dirty="0"/>
          </a:p>
          <a:p>
            <a:r>
              <a:rPr lang="en-US" sz="3600" dirty="0" smtClean="0"/>
              <a:t>Marine</a:t>
            </a:r>
          </a:p>
          <a:p>
            <a:r>
              <a:rPr lang="en-US" sz="3600" dirty="0" smtClean="0"/>
              <a:t>Zoo</a:t>
            </a:r>
          </a:p>
          <a:p>
            <a:pPr marL="0" indent="0">
              <a:buNone/>
            </a:pP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399729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35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35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35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autoUpdateAnimBg="0"/>
      <p:bldP spid="23555" grpId="0" build="p" autoUpdateAnimBg="0" advAuto="1000"/>
      <p:bldP spid="23556" grpId="0" build="p" autoUpdateAnimBg="0" advAuto="100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abitats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52400"/>
            <a:ext cx="6248400" cy="6577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7821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990600"/>
            <a:ext cx="7467600" cy="762000"/>
          </a:xfrm>
        </p:spPr>
        <p:txBody>
          <a:bodyPr/>
          <a:lstStyle/>
          <a:p>
            <a:r>
              <a:rPr lang="en-US"/>
              <a:t>Desert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2209800"/>
            <a:ext cx="754380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b="1"/>
              <a:t>Super-dry air</a:t>
            </a:r>
          </a:p>
          <a:p>
            <a:pPr>
              <a:lnSpc>
                <a:spcPct val="90000"/>
              </a:lnSpc>
            </a:pPr>
            <a:r>
              <a:rPr lang="en-US" b="1"/>
              <a:t>Little rain – less than 10 inches a year</a:t>
            </a:r>
          </a:p>
          <a:p>
            <a:pPr>
              <a:lnSpc>
                <a:spcPct val="90000"/>
              </a:lnSpc>
            </a:pPr>
            <a:r>
              <a:rPr lang="en-US" b="1"/>
              <a:t>High daytime temperatures</a:t>
            </a:r>
          </a:p>
          <a:p>
            <a:pPr>
              <a:lnSpc>
                <a:spcPct val="90000"/>
              </a:lnSpc>
            </a:pPr>
            <a:r>
              <a:rPr lang="en-US" b="1"/>
              <a:t>Lots of wind</a:t>
            </a:r>
          </a:p>
          <a:p>
            <a:pPr>
              <a:lnSpc>
                <a:spcPct val="90000"/>
              </a:lnSpc>
            </a:pPr>
            <a:r>
              <a:rPr lang="en-US" b="1"/>
              <a:t>Typical animals include insects, reptiles, birds, and various mammals </a:t>
            </a:r>
          </a:p>
          <a:p>
            <a:pPr>
              <a:lnSpc>
                <a:spcPct val="90000"/>
              </a:lnSpc>
            </a:pPr>
            <a:endParaRPr lang="en-US"/>
          </a:p>
        </p:txBody>
      </p:sp>
      <p:pic>
        <p:nvPicPr>
          <p:cNvPr id="24581" name="coyo708.wav">
            <a:hlinkClick r:id="" action="ppaction://media"/>
          </p:cNvPr>
          <p:cNvPicPr>
            <a:picLocks noChangeAspect="1" noChangeArrowheads="1"/>
          </p:cNvPicPr>
          <p:nvPr>
            <a:wavAudioFile r:embed="rId1" name="coyot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1722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0974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45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4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581"/>
                </p:tgtEl>
              </p:cMediaNode>
            </p:audio>
          </p:childTnLst>
        </p:cTn>
      </p:par>
    </p:tnLst>
    <p:bldLst>
      <p:bldP spid="24578" grpId="0" autoUpdateAnimBg="0"/>
      <p:bldP spid="24579" grpId="0" build="p" autoUpdateAnimBg="0" advAuto="200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990600"/>
            <a:ext cx="7467600" cy="762000"/>
          </a:xfrm>
        </p:spPr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Rain Forest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>
                <a:solidFill>
                  <a:srgbClr val="FFCC00"/>
                </a:solidFill>
              </a:rPr>
              <a:t>The Rain Forest is made of 3 layers</a:t>
            </a:r>
          </a:p>
          <a:p>
            <a:r>
              <a:rPr lang="en-US" b="1">
                <a:solidFill>
                  <a:srgbClr val="FFCC00"/>
                </a:solidFill>
              </a:rPr>
              <a:t>The first layer is the canopy</a:t>
            </a:r>
          </a:p>
          <a:p>
            <a:r>
              <a:rPr lang="en-US" b="1">
                <a:solidFill>
                  <a:srgbClr val="FFCC00"/>
                </a:solidFill>
              </a:rPr>
              <a:t>The second layer is the understory</a:t>
            </a:r>
          </a:p>
          <a:p>
            <a:r>
              <a:rPr lang="en-US" b="1">
                <a:solidFill>
                  <a:srgbClr val="FFCC00"/>
                </a:solidFill>
              </a:rPr>
              <a:t>The third is the forest floor</a:t>
            </a:r>
          </a:p>
          <a:p>
            <a:r>
              <a:rPr lang="en-US" b="1">
                <a:solidFill>
                  <a:srgbClr val="FFCC00"/>
                </a:solidFill>
              </a:rPr>
              <a:t>The Rain Forest contains about 45% of all animal species</a:t>
            </a:r>
          </a:p>
        </p:txBody>
      </p:sp>
      <p:pic>
        <p:nvPicPr>
          <p:cNvPr id="25605" name="kookabr2shrt.wav">
            <a:hlinkClick r:id="" action="ppaction://media"/>
          </p:cNvPr>
          <p:cNvPicPr>
            <a:picLocks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6248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6774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60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4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605"/>
                </p:tgtEl>
              </p:cMediaNode>
            </p:audio>
          </p:childTnLst>
        </p:cTn>
      </p:par>
    </p:tnLst>
    <p:bldLst>
      <p:bldP spid="25602" grpId="0" autoUpdateAnimBg="0"/>
      <p:bldP spid="25603" grpId="0" build="p" autoUpdateAnimBg="0" advAuto="200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990600"/>
            <a:ext cx="7467600" cy="762000"/>
          </a:xfrm>
        </p:spPr>
        <p:txBody>
          <a:bodyPr/>
          <a:lstStyle/>
          <a:p>
            <a:r>
              <a:rPr lang="en-US">
                <a:solidFill>
                  <a:srgbClr val="000099"/>
                </a:solidFill>
              </a:rPr>
              <a:t>Tundra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b="1"/>
              <a:t> Extremely short growing seasons (6 to 10 weeks)</a:t>
            </a:r>
          </a:p>
          <a:p>
            <a:pPr>
              <a:lnSpc>
                <a:spcPct val="90000"/>
              </a:lnSpc>
            </a:pPr>
            <a:r>
              <a:rPr lang="en-US" b="1"/>
              <a:t>Long, cold, dark winters (6 to 10 months)</a:t>
            </a:r>
          </a:p>
          <a:p>
            <a:pPr>
              <a:lnSpc>
                <a:spcPct val="90000"/>
              </a:lnSpc>
            </a:pPr>
            <a:r>
              <a:rPr lang="en-US" b="1"/>
              <a:t>Low Precipitation</a:t>
            </a:r>
          </a:p>
          <a:p>
            <a:pPr>
              <a:lnSpc>
                <a:spcPct val="90000"/>
              </a:lnSpc>
            </a:pPr>
            <a:r>
              <a:rPr lang="en-US" b="1"/>
              <a:t>Snow provides insulation</a:t>
            </a:r>
          </a:p>
          <a:p>
            <a:pPr>
              <a:lnSpc>
                <a:spcPct val="90000"/>
              </a:lnSpc>
            </a:pPr>
            <a:r>
              <a:rPr lang="en-US" b="1"/>
              <a:t>Wildlife includes birds, reindeer, foxes, bears, seals, and walruses</a:t>
            </a:r>
          </a:p>
          <a:p>
            <a:pPr>
              <a:lnSpc>
                <a:spcPct val="90000"/>
              </a:lnSpc>
            </a:pPr>
            <a:endParaRPr lang="en-US" b="1"/>
          </a:p>
        </p:txBody>
      </p:sp>
      <p:pic>
        <p:nvPicPr>
          <p:cNvPr id="26629" name="seal708.wav">
            <a:hlinkClick r:id="" action="ppaction://media"/>
          </p:cNvPr>
          <p:cNvPicPr>
            <a:picLocks noChangeAspect="1" noChangeArrowheads="1"/>
          </p:cNvPicPr>
          <p:nvPr>
            <a:wavAudioFile r:embed="rId1" name="seal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48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3222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6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4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629"/>
                </p:tgtEl>
              </p:cMediaNode>
            </p:audio>
          </p:childTnLst>
        </p:cTn>
      </p:par>
    </p:tnLst>
    <p:bldLst>
      <p:bldP spid="26626" grpId="0" autoUpdateAnimBg="0"/>
      <p:bldP spid="26627" grpId="0" build="p" autoUpdateAnimBg="0" advAuto="200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990600"/>
            <a:ext cx="7467600" cy="762000"/>
          </a:xfrm>
        </p:spPr>
        <p:txBody>
          <a:bodyPr/>
          <a:lstStyle/>
          <a:p>
            <a:r>
              <a:rPr lang="en-US"/>
              <a:t>Prairie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b="1"/>
              <a:t>Temperatures vary summer to winter</a:t>
            </a:r>
          </a:p>
          <a:p>
            <a:pPr>
              <a:lnSpc>
                <a:spcPct val="90000"/>
              </a:lnSpc>
            </a:pPr>
            <a:r>
              <a:rPr lang="en-US" b="1"/>
              <a:t>Moderate rain fall</a:t>
            </a:r>
          </a:p>
          <a:p>
            <a:pPr>
              <a:lnSpc>
                <a:spcPct val="90000"/>
              </a:lnSpc>
            </a:pPr>
            <a:r>
              <a:rPr lang="en-US" b="1"/>
              <a:t>Seasonal drought and occasional fires</a:t>
            </a:r>
          </a:p>
          <a:p>
            <a:pPr>
              <a:lnSpc>
                <a:spcPct val="90000"/>
              </a:lnSpc>
            </a:pPr>
            <a:r>
              <a:rPr lang="en-US" b="1"/>
              <a:t>Typical animal life includes jack rabbits, deer, foxes, coyotes, birds, and many other species</a:t>
            </a:r>
          </a:p>
          <a:p>
            <a:pPr>
              <a:lnSpc>
                <a:spcPct val="90000"/>
              </a:lnSpc>
            </a:pPr>
            <a:endParaRPr lang="en-US"/>
          </a:p>
        </p:txBody>
      </p:sp>
      <p:pic>
        <p:nvPicPr>
          <p:cNvPr id="27653" name="wind723.wav">
            <a:hlinkClick r:id="" action="ppaction://media"/>
          </p:cNvPr>
          <p:cNvPicPr>
            <a:picLocks noChangeAspect="1" noChangeArrowheads="1"/>
          </p:cNvPicPr>
          <p:nvPr>
            <a:wavAudioFile r:embed="rId1" name="wind1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48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9459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76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4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653"/>
                </p:tgtEl>
              </p:cMediaNode>
            </p:audio>
          </p:childTnLst>
        </p:cTn>
      </p:par>
    </p:tnLst>
    <p:bldLst>
      <p:bldP spid="27650" grpId="0" autoUpdateAnimBg="0"/>
      <p:bldP spid="27651" grpId="0" build="p" autoUpdateAnimBg="0" advAuto="200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990600"/>
            <a:ext cx="7467600" cy="762000"/>
          </a:xfrm>
        </p:spPr>
        <p:txBody>
          <a:bodyPr/>
          <a:lstStyle/>
          <a:p>
            <a:r>
              <a:rPr lang="en-US"/>
              <a:t>Savannah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b="1">
                <a:solidFill>
                  <a:schemeClr val="bg1"/>
                </a:solidFill>
              </a:rPr>
              <a:t>Warm, hot climates</a:t>
            </a:r>
          </a:p>
          <a:p>
            <a:pPr>
              <a:lnSpc>
                <a:spcPct val="90000"/>
              </a:lnSpc>
            </a:pPr>
            <a:r>
              <a:rPr lang="en-US" b="1">
                <a:solidFill>
                  <a:schemeClr val="bg1"/>
                </a:solidFill>
              </a:rPr>
              <a:t>Major vegetation is grass</a:t>
            </a:r>
          </a:p>
          <a:p>
            <a:pPr>
              <a:lnSpc>
                <a:spcPct val="90000"/>
              </a:lnSpc>
            </a:pPr>
            <a:r>
              <a:rPr lang="en-US" b="1">
                <a:solidFill>
                  <a:schemeClr val="bg1"/>
                </a:solidFill>
              </a:rPr>
              <a:t>Dry and rainy seasons</a:t>
            </a:r>
          </a:p>
          <a:p>
            <a:pPr>
              <a:lnSpc>
                <a:spcPct val="90000"/>
              </a:lnSpc>
            </a:pPr>
            <a:r>
              <a:rPr lang="en-US" b="1">
                <a:solidFill>
                  <a:schemeClr val="bg1"/>
                </a:solidFill>
              </a:rPr>
              <a:t>Seasonal fires help maintain balance</a:t>
            </a:r>
          </a:p>
          <a:p>
            <a:pPr>
              <a:lnSpc>
                <a:spcPct val="90000"/>
              </a:lnSpc>
            </a:pPr>
            <a:r>
              <a:rPr lang="en-US" b="1">
                <a:solidFill>
                  <a:schemeClr val="bg1"/>
                </a:solidFill>
              </a:rPr>
              <a:t>The Savannah is home to various reptiles, rodents, birds, and large mammals such as elephants, and zebras</a:t>
            </a:r>
            <a:endParaRPr lang="en-US">
              <a:solidFill>
                <a:schemeClr val="bg1"/>
              </a:solidFill>
            </a:endParaRPr>
          </a:p>
        </p:txBody>
      </p:sp>
      <p:pic>
        <p:nvPicPr>
          <p:cNvPr id="29701" name="elep723.wav">
            <a:hlinkClick r:id="" action="ppaction://media"/>
          </p:cNvPr>
          <p:cNvPicPr>
            <a:picLocks noChangeAspect="1" noChangeArrowheads="1"/>
          </p:cNvPicPr>
          <p:nvPr>
            <a:wavAudioFile r:embed="rId1" name="elephant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248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9156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970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4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701"/>
                </p:tgtEl>
              </p:cMediaNode>
            </p:audio>
          </p:childTnLst>
        </p:cTn>
      </p:par>
    </p:tnLst>
    <p:bldLst>
      <p:bldP spid="29698" grpId="0" autoUpdateAnimBg="0"/>
      <p:bldP spid="29699" grpId="0" build="p" autoUpdateAnimBg="0" advAuto="200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228600" y="990600"/>
            <a:ext cx="7467600" cy="762000"/>
          </a:xfrm>
        </p:spPr>
        <p:txBody>
          <a:bodyPr/>
          <a:lstStyle/>
          <a:p>
            <a:r>
              <a:rPr lang="en-US"/>
              <a:t>Forest</a:t>
            </a:r>
          </a:p>
        </p:txBody>
      </p:sp>
      <p:sp>
        <p:nvSpPr>
          <p:cNvPr id="30723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/>
              <a:t>Covers 1/3 of the Earth’s area</a:t>
            </a:r>
          </a:p>
          <a:p>
            <a:r>
              <a:rPr lang="en-US" b="1"/>
              <a:t>Dominated by trees and woody vegetation</a:t>
            </a:r>
          </a:p>
          <a:p>
            <a:r>
              <a:rPr lang="en-US" b="1"/>
              <a:t>Precipitation is distributed evenly throughout the year</a:t>
            </a:r>
          </a:p>
          <a:p>
            <a:r>
              <a:rPr lang="en-US" b="1"/>
              <a:t>Animal life includes many things such as bears, deer,and rodents</a:t>
            </a:r>
          </a:p>
        </p:txBody>
      </p:sp>
      <p:pic>
        <p:nvPicPr>
          <p:cNvPr id="30724" name="bear723.wav">
            <a:hlinkClick r:id="" action="ppaction://media"/>
          </p:cNvPr>
          <p:cNvPicPr>
            <a:picLocks noChangeAspect="1" noChangeArrowheads="1"/>
          </p:cNvPicPr>
          <p:nvPr>
            <a:wavAudioFile r:embed="rId1" name="bear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324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2401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7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4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724"/>
                </p:tgtEl>
              </p:cMediaNode>
            </p:audio>
          </p:childTnLst>
        </p:cTn>
      </p:par>
    </p:tnLst>
    <p:bldLst>
      <p:bldP spid="30722" grpId="0" autoUpdateAnimBg="0"/>
      <p:bldP spid="30723" grpId="0" build="p" autoUpdateAnimBg="0" advAuto="200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990600"/>
            <a:ext cx="7467600" cy="762000"/>
          </a:xfrm>
        </p:spPr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Marine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>
                <a:solidFill>
                  <a:srgbClr val="FFCC00"/>
                </a:solidFill>
              </a:rPr>
              <a:t>Water covers nearly 75% of the Earth’s surface</a:t>
            </a:r>
          </a:p>
          <a:p>
            <a:r>
              <a:rPr lang="en-US" b="1">
                <a:solidFill>
                  <a:srgbClr val="FFCC00"/>
                </a:solidFill>
              </a:rPr>
              <a:t>There are numerous species of plans and animals who live here. </a:t>
            </a:r>
          </a:p>
          <a:p>
            <a:r>
              <a:rPr lang="en-US" b="1">
                <a:solidFill>
                  <a:srgbClr val="FFCC00"/>
                </a:solidFill>
              </a:rPr>
              <a:t> These range in size from microscopic organisms to the size of a 100 ft whale.</a:t>
            </a:r>
          </a:p>
          <a:p>
            <a:pPr>
              <a:buFont typeface="Wingdings" pitchFamily="2" charset="2"/>
              <a:buNone/>
            </a:pPr>
            <a:endParaRPr lang="en-US" b="1">
              <a:solidFill>
                <a:srgbClr val="FFCC00"/>
              </a:solidFill>
            </a:endParaRPr>
          </a:p>
        </p:txBody>
      </p:sp>
      <p:pic>
        <p:nvPicPr>
          <p:cNvPr id="31749" name="whal739.wav">
            <a:hlinkClick r:id="" action="ppaction://media"/>
          </p:cNvPr>
          <p:cNvPicPr>
            <a:picLocks noChangeAspect="1" noChangeArrowheads="1"/>
          </p:cNvPicPr>
          <p:nvPr>
            <a:wavAudioFile r:embed="rId1" name="whale1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6324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3656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749"/>
                </p:tgtEl>
              </p:cMediaNode>
            </p:audio>
          </p:childTnLst>
        </p:cTn>
      </p:par>
    </p:tnLst>
    <p:bldLst>
      <p:bldP spid="31746" grpId="0" autoUpdateAnimBg="0"/>
      <p:bldP spid="31747" grpId="0" build="p" autoUpdateAnimBg="0" advAuto="200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990600"/>
            <a:ext cx="7467600" cy="762000"/>
          </a:xfrm>
        </p:spPr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Zoo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b="1">
                <a:solidFill>
                  <a:srgbClr val="000099"/>
                </a:solidFill>
              </a:rPr>
              <a:t>A place where people keep and display animals</a:t>
            </a:r>
          </a:p>
          <a:p>
            <a:pPr>
              <a:lnSpc>
                <a:spcPct val="90000"/>
              </a:lnSpc>
            </a:pPr>
            <a:r>
              <a:rPr lang="en-US" b="1">
                <a:solidFill>
                  <a:srgbClr val="000099"/>
                </a:solidFill>
              </a:rPr>
              <a:t>A man made habitat</a:t>
            </a:r>
          </a:p>
          <a:p>
            <a:pPr>
              <a:lnSpc>
                <a:spcPct val="90000"/>
              </a:lnSpc>
            </a:pPr>
            <a:r>
              <a:rPr lang="en-US" b="1">
                <a:solidFill>
                  <a:srgbClr val="000099"/>
                </a:solidFill>
              </a:rPr>
              <a:t>Zoos are important for 3 major reasons</a:t>
            </a:r>
          </a:p>
          <a:p>
            <a:pPr>
              <a:lnSpc>
                <a:spcPct val="90000"/>
              </a:lnSpc>
            </a:pPr>
            <a:r>
              <a:rPr lang="en-US" b="1">
                <a:solidFill>
                  <a:srgbClr val="000099"/>
                </a:solidFill>
              </a:rPr>
              <a:t>Recreation and education</a:t>
            </a:r>
          </a:p>
          <a:p>
            <a:pPr>
              <a:lnSpc>
                <a:spcPct val="90000"/>
              </a:lnSpc>
            </a:pPr>
            <a:r>
              <a:rPr lang="en-US" b="1">
                <a:solidFill>
                  <a:srgbClr val="000099"/>
                </a:solidFill>
              </a:rPr>
              <a:t>Wild life conservation</a:t>
            </a:r>
          </a:p>
          <a:p>
            <a:pPr>
              <a:lnSpc>
                <a:spcPct val="90000"/>
              </a:lnSpc>
            </a:pPr>
            <a:r>
              <a:rPr lang="en-US" b="1">
                <a:solidFill>
                  <a:srgbClr val="000099"/>
                </a:solidFill>
              </a:rPr>
              <a:t>Scientific studies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b="1">
              <a:solidFill>
                <a:srgbClr val="000099"/>
              </a:solidFill>
            </a:endParaRPr>
          </a:p>
          <a:p>
            <a:pPr>
              <a:lnSpc>
                <a:spcPct val="90000"/>
              </a:lnSpc>
            </a:pPr>
            <a:endParaRPr lang="en-US"/>
          </a:p>
        </p:txBody>
      </p:sp>
      <p:pic>
        <p:nvPicPr>
          <p:cNvPr id="32773" name="bear739.wav">
            <a:hlinkClick r:id="" action="ppaction://media"/>
          </p:cNvPr>
          <p:cNvPicPr>
            <a:picLocks noChangeAspect="1" noChangeArrowheads="1"/>
          </p:cNvPicPr>
          <p:nvPr>
            <a:wavAudioFile r:embed="rId1" name="bear_polar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6248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36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277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4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32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773"/>
                </p:tgtEl>
              </p:cMediaNode>
            </p:audio>
          </p:childTnLst>
        </p:cTn>
      </p:par>
    </p:tnLst>
    <p:bldLst>
      <p:bldP spid="32770" grpId="0" autoUpdateAnimBg="0"/>
      <p:bldP spid="32771" grpId="0" build="p" autoUpdateAnimBg="0" advAuto="2000"/>
    </p:bldLst>
  </p:timing>
</p:sld>
</file>

<file path=ppt/theme/theme1.xml><?xml version="1.0" encoding="utf-8"?>
<a:theme xmlns:a="http://schemas.openxmlformats.org/drawingml/2006/main" name="Bamboo">
  <a:themeElements>
    <a:clrScheme name="Bamboo 2">
      <a:dk1>
        <a:srgbClr val="000000"/>
      </a:dk1>
      <a:lt1>
        <a:srgbClr val="FFFFFF"/>
      </a:lt1>
      <a:dk2>
        <a:srgbClr val="003300"/>
      </a:dk2>
      <a:lt2>
        <a:srgbClr val="5F5F5F"/>
      </a:lt2>
      <a:accent1>
        <a:srgbClr val="009900"/>
      </a:accent1>
      <a:accent2>
        <a:srgbClr val="CC9900"/>
      </a:accent2>
      <a:accent3>
        <a:srgbClr val="FFFFFF"/>
      </a:accent3>
      <a:accent4>
        <a:srgbClr val="000000"/>
      </a:accent4>
      <a:accent5>
        <a:srgbClr val="AACAAA"/>
      </a:accent5>
      <a:accent6>
        <a:srgbClr val="B98A00"/>
      </a:accent6>
      <a:hlink>
        <a:srgbClr val="FF3300"/>
      </a:hlink>
      <a:folHlink>
        <a:srgbClr val="663300"/>
      </a:folHlink>
    </a:clrScheme>
    <a:fontScheme name="Bamboo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amboo 1">
        <a:dk1>
          <a:srgbClr val="000000"/>
        </a:dk1>
        <a:lt1>
          <a:srgbClr val="FFFFFF"/>
        </a:lt1>
        <a:dk2>
          <a:srgbClr val="396F39"/>
        </a:dk2>
        <a:lt2>
          <a:srgbClr val="FFCC00"/>
        </a:lt2>
        <a:accent1>
          <a:srgbClr val="009900"/>
        </a:accent1>
        <a:accent2>
          <a:srgbClr val="CC9900"/>
        </a:accent2>
        <a:accent3>
          <a:srgbClr val="AEBBAE"/>
        </a:accent3>
        <a:accent4>
          <a:srgbClr val="DADADA"/>
        </a:accent4>
        <a:accent5>
          <a:srgbClr val="AACAAA"/>
        </a:accent5>
        <a:accent6>
          <a:srgbClr val="B98A00"/>
        </a:accent6>
        <a:hlink>
          <a:srgbClr val="FF3300"/>
        </a:hlink>
        <a:folHlink>
          <a:srgbClr val="66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mboo 2">
        <a:dk1>
          <a:srgbClr val="000000"/>
        </a:dk1>
        <a:lt1>
          <a:srgbClr val="FFFFFF"/>
        </a:lt1>
        <a:dk2>
          <a:srgbClr val="003300"/>
        </a:dk2>
        <a:lt2>
          <a:srgbClr val="5F5F5F"/>
        </a:lt2>
        <a:accent1>
          <a:srgbClr val="0099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AACAAA"/>
        </a:accent5>
        <a:accent6>
          <a:srgbClr val="B98A00"/>
        </a:accent6>
        <a:hlink>
          <a:srgbClr val="FF33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mbo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mboo 4">
        <a:dk1>
          <a:srgbClr val="000000"/>
        </a:dk1>
        <a:lt1>
          <a:srgbClr val="FFFFFF"/>
        </a:lt1>
        <a:dk2>
          <a:srgbClr val="FF0000"/>
        </a:dk2>
        <a:lt2>
          <a:srgbClr val="800000"/>
        </a:lt2>
        <a:accent1>
          <a:srgbClr val="008000"/>
        </a:accent1>
        <a:accent2>
          <a:srgbClr val="FF9900"/>
        </a:accent2>
        <a:accent3>
          <a:srgbClr val="FFFFFF"/>
        </a:accent3>
        <a:accent4>
          <a:srgbClr val="000000"/>
        </a:accent4>
        <a:accent5>
          <a:srgbClr val="AAC0AA"/>
        </a:accent5>
        <a:accent6>
          <a:srgbClr val="E78A00"/>
        </a:accent6>
        <a:hlink>
          <a:srgbClr val="CC33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Bamboo">
  <a:themeElements>
    <a:clrScheme name="Bamboo 2">
      <a:dk1>
        <a:srgbClr val="000000"/>
      </a:dk1>
      <a:lt1>
        <a:srgbClr val="FFFFFF"/>
      </a:lt1>
      <a:dk2>
        <a:srgbClr val="003300"/>
      </a:dk2>
      <a:lt2>
        <a:srgbClr val="5F5F5F"/>
      </a:lt2>
      <a:accent1>
        <a:srgbClr val="009900"/>
      </a:accent1>
      <a:accent2>
        <a:srgbClr val="CC9900"/>
      </a:accent2>
      <a:accent3>
        <a:srgbClr val="FFFFFF"/>
      </a:accent3>
      <a:accent4>
        <a:srgbClr val="000000"/>
      </a:accent4>
      <a:accent5>
        <a:srgbClr val="AACAAA"/>
      </a:accent5>
      <a:accent6>
        <a:srgbClr val="B98A00"/>
      </a:accent6>
      <a:hlink>
        <a:srgbClr val="FF3300"/>
      </a:hlink>
      <a:folHlink>
        <a:srgbClr val="663300"/>
      </a:folHlink>
    </a:clrScheme>
    <a:fontScheme name="Bamboo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amboo 1">
        <a:dk1>
          <a:srgbClr val="000000"/>
        </a:dk1>
        <a:lt1>
          <a:srgbClr val="FFFFFF"/>
        </a:lt1>
        <a:dk2>
          <a:srgbClr val="396F39"/>
        </a:dk2>
        <a:lt2>
          <a:srgbClr val="FFCC00"/>
        </a:lt2>
        <a:accent1>
          <a:srgbClr val="009900"/>
        </a:accent1>
        <a:accent2>
          <a:srgbClr val="CC9900"/>
        </a:accent2>
        <a:accent3>
          <a:srgbClr val="AEBBAE"/>
        </a:accent3>
        <a:accent4>
          <a:srgbClr val="DADADA"/>
        </a:accent4>
        <a:accent5>
          <a:srgbClr val="AACAAA"/>
        </a:accent5>
        <a:accent6>
          <a:srgbClr val="B98A00"/>
        </a:accent6>
        <a:hlink>
          <a:srgbClr val="FF3300"/>
        </a:hlink>
        <a:folHlink>
          <a:srgbClr val="66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mboo 2">
        <a:dk1>
          <a:srgbClr val="000000"/>
        </a:dk1>
        <a:lt1>
          <a:srgbClr val="FFFFFF"/>
        </a:lt1>
        <a:dk2>
          <a:srgbClr val="003300"/>
        </a:dk2>
        <a:lt2>
          <a:srgbClr val="5F5F5F"/>
        </a:lt2>
        <a:accent1>
          <a:srgbClr val="0099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AACAAA"/>
        </a:accent5>
        <a:accent6>
          <a:srgbClr val="B98A00"/>
        </a:accent6>
        <a:hlink>
          <a:srgbClr val="FF33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mbo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mboo 4">
        <a:dk1>
          <a:srgbClr val="000000"/>
        </a:dk1>
        <a:lt1>
          <a:srgbClr val="FFFFFF"/>
        </a:lt1>
        <a:dk2>
          <a:srgbClr val="FF0000"/>
        </a:dk2>
        <a:lt2>
          <a:srgbClr val="800000"/>
        </a:lt2>
        <a:accent1>
          <a:srgbClr val="008000"/>
        </a:accent1>
        <a:accent2>
          <a:srgbClr val="FF9900"/>
        </a:accent2>
        <a:accent3>
          <a:srgbClr val="FFFFFF"/>
        </a:accent3>
        <a:accent4>
          <a:srgbClr val="000000"/>
        </a:accent4>
        <a:accent5>
          <a:srgbClr val="AAC0AA"/>
        </a:accent5>
        <a:accent6>
          <a:srgbClr val="E78A00"/>
        </a:accent6>
        <a:hlink>
          <a:srgbClr val="CC33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Bamboo">
  <a:themeElements>
    <a:clrScheme name="Bamboo 2">
      <a:dk1>
        <a:srgbClr val="000000"/>
      </a:dk1>
      <a:lt1>
        <a:srgbClr val="FFFFFF"/>
      </a:lt1>
      <a:dk2>
        <a:srgbClr val="003300"/>
      </a:dk2>
      <a:lt2>
        <a:srgbClr val="5F5F5F"/>
      </a:lt2>
      <a:accent1>
        <a:srgbClr val="009900"/>
      </a:accent1>
      <a:accent2>
        <a:srgbClr val="CC9900"/>
      </a:accent2>
      <a:accent3>
        <a:srgbClr val="FFFFFF"/>
      </a:accent3>
      <a:accent4>
        <a:srgbClr val="000000"/>
      </a:accent4>
      <a:accent5>
        <a:srgbClr val="AACAAA"/>
      </a:accent5>
      <a:accent6>
        <a:srgbClr val="B98A00"/>
      </a:accent6>
      <a:hlink>
        <a:srgbClr val="FF3300"/>
      </a:hlink>
      <a:folHlink>
        <a:srgbClr val="663300"/>
      </a:folHlink>
    </a:clrScheme>
    <a:fontScheme name="Bamboo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amboo 1">
        <a:dk1>
          <a:srgbClr val="000000"/>
        </a:dk1>
        <a:lt1>
          <a:srgbClr val="FFFFFF"/>
        </a:lt1>
        <a:dk2>
          <a:srgbClr val="396F39"/>
        </a:dk2>
        <a:lt2>
          <a:srgbClr val="FFCC00"/>
        </a:lt2>
        <a:accent1>
          <a:srgbClr val="009900"/>
        </a:accent1>
        <a:accent2>
          <a:srgbClr val="CC9900"/>
        </a:accent2>
        <a:accent3>
          <a:srgbClr val="AEBBAE"/>
        </a:accent3>
        <a:accent4>
          <a:srgbClr val="DADADA"/>
        </a:accent4>
        <a:accent5>
          <a:srgbClr val="AACAAA"/>
        </a:accent5>
        <a:accent6>
          <a:srgbClr val="B98A00"/>
        </a:accent6>
        <a:hlink>
          <a:srgbClr val="FF3300"/>
        </a:hlink>
        <a:folHlink>
          <a:srgbClr val="66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mboo 2">
        <a:dk1>
          <a:srgbClr val="000000"/>
        </a:dk1>
        <a:lt1>
          <a:srgbClr val="FFFFFF"/>
        </a:lt1>
        <a:dk2>
          <a:srgbClr val="003300"/>
        </a:dk2>
        <a:lt2>
          <a:srgbClr val="5F5F5F"/>
        </a:lt2>
        <a:accent1>
          <a:srgbClr val="0099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AACAAA"/>
        </a:accent5>
        <a:accent6>
          <a:srgbClr val="B98A00"/>
        </a:accent6>
        <a:hlink>
          <a:srgbClr val="FF33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mbo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mboo 4">
        <a:dk1>
          <a:srgbClr val="000000"/>
        </a:dk1>
        <a:lt1>
          <a:srgbClr val="FFFFFF"/>
        </a:lt1>
        <a:dk2>
          <a:srgbClr val="FF0000"/>
        </a:dk2>
        <a:lt2>
          <a:srgbClr val="800000"/>
        </a:lt2>
        <a:accent1>
          <a:srgbClr val="008000"/>
        </a:accent1>
        <a:accent2>
          <a:srgbClr val="FF9900"/>
        </a:accent2>
        <a:accent3>
          <a:srgbClr val="FFFFFF"/>
        </a:accent3>
        <a:accent4>
          <a:srgbClr val="000000"/>
        </a:accent4>
        <a:accent5>
          <a:srgbClr val="AAC0AA"/>
        </a:accent5>
        <a:accent6>
          <a:srgbClr val="E78A00"/>
        </a:accent6>
        <a:hlink>
          <a:srgbClr val="CC33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Bamboo">
  <a:themeElements>
    <a:clrScheme name="Bamboo 2">
      <a:dk1>
        <a:srgbClr val="000000"/>
      </a:dk1>
      <a:lt1>
        <a:srgbClr val="FFFFFF"/>
      </a:lt1>
      <a:dk2>
        <a:srgbClr val="003300"/>
      </a:dk2>
      <a:lt2>
        <a:srgbClr val="5F5F5F"/>
      </a:lt2>
      <a:accent1>
        <a:srgbClr val="009900"/>
      </a:accent1>
      <a:accent2>
        <a:srgbClr val="CC9900"/>
      </a:accent2>
      <a:accent3>
        <a:srgbClr val="FFFFFF"/>
      </a:accent3>
      <a:accent4>
        <a:srgbClr val="000000"/>
      </a:accent4>
      <a:accent5>
        <a:srgbClr val="AACAAA"/>
      </a:accent5>
      <a:accent6>
        <a:srgbClr val="B98A00"/>
      </a:accent6>
      <a:hlink>
        <a:srgbClr val="FF3300"/>
      </a:hlink>
      <a:folHlink>
        <a:srgbClr val="663300"/>
      </a:folHlink>
    </a:clrScheme>
    <a:fontScheme name="Bamboo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amboo 1">
        <a:dk1>
          <a:srgbClr val="000000"/>
        </a:dk1>
        <a:lt1>
          <a:srgbClr val="FFFFFF"/>
        </a:lt1>
        <a:dk2>
          <a:srgbClr val="396F39"/>
        </a:dk2>
        <a:lt2>
          <a:srgbClr val="FFCC00"/>
        </a:lt2>
        <a:accent1>
          <a:srgbClr val="009900"/>
        </a:accent1>
        <a:accent2>
          <a:srgbClr val="CC9900"/>
        </a:accent2>
        <a:accent3>
          <a:srgbClr val="AEBBAE"/>
        </a:accent3>
        <a:accent4>
          <a:srgbClr val="DADADA"/>
        </a:accent4>
        <a:accent5>
          <a:srgbClr val="AACAAA"/>
        </a:accent5>
        <a:accent6>
          <a:srgbClr val="B98A00"/>
        </a:accent6>
        <a:hlink>
          <a:srgbClr val="FF3300"/>
        </a:hlink>
        <a:folHlink>
          <a:srgbClr val="66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mboo 2">
        <a:dk1>
          <a:srgbClr val="000000"/>
        </a:dk1>
        <a:lt1>
          <a:srgbClr val="FFFFFF"/>
        </a:lt1>
        <a:dk2>
          <a:srgbClr val="003300"/>
        </a:dk2>
        <a:lt2>
          <a:srgbClr val="5F5F5F"/>
        </a:lt2>
        <a:accent1>
          <a:srgbClr val="0099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AACAAA"/>
        </a:accent5>
        <a:accent6>
          <a:srgbClr val="B98A00"/>
        </a:accent6>
        <a:hlink>
          <a:srgbClr val="FF33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mbo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mboo 4">
        <a:dk1>
          <a:srgbClr val="000000"/>
        </a:dk1>
        <a:lt1>
          <a:srgbClr val="FFFFFF"/>
        </a:lt1>
        <a:dk2>
          <a:srgbClr val="FF0000"/>
        </a:dk2>
        <a:lt2>
          <a:srgbClr val="800000"/>
        </a:lt2>
        <a:accent1>
          <a:srgbClr val="008000"/>
        </a:accent1>
        <a:accent2>
          <a:srgbClr val="FF9900"/>
        </a:accent2>
        <a:accent3>
          <a:srgbClr val="FFFFFF"/>
        </a:accent3>
        <a:accent4>
          <a:srgbClr val="000000"/>
        </a:accent4>
        <a:accent5>
          <a:srgbClr val="AAC0AA"/>
        </a:accent5>
        <a:accent6>
          <a:srgbClr val="E78A00"/>
        </a:accent6>
        <a:hlink>
          <a:srgbClr val="CC33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679</Words>
  <Application>Microsoft Office PowerPoint</Application>
  <PresentationFormat>On-screen Show (4:3)</PresentationFormat>
  <Paragraphs>100</Paragraphs>
  <Slides>17</Slides>
  <Notes>0</Notes>
  <HiddenSlides>0</HiddenSlides>
  <MMClips>8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Bamboo</vt:lpstr>
      <vt:lpstr>1_Bamboo</vt:lpstr>
      <vt:lpstr>2_Bamboo</vt:lpstr>
      <vt:lpstr>3_Bamboo</vt:lpstr>
      <vt:lpstr>HABITAT</vt:lpstr>
      <vt:lpstr>PowerPoint Presentation</vt:lpstr>
      <vt:lpstr>Tipe Habitat</vt:lpstr>
      <vt:lpstr>Perubahan Kondisi Habitat</vt:lpstr>
      <vt:lpstr>Perubahan Kondisi Habitat</vt:lpstr>
      <vt:lpstr>PowerPoint Presentation</vt:lpstr>
      <vt:lpstr>Kondisi Habitat Berdasar Ruang dan Waktu</vt:lpstr>
      <vt:lpstr>Which habitats do you recognize?</vt:lpstr>
      <vt:lpstr>PowerPoint Presentation</vt:lpstr>
      <vt:lpstr>Desert</vt:lpstr>
      <vt:lpstr>Rain Forest</vt:lpstr>
      <vt:lpstr>Tundra</vt:lpstr>
      <vt:lpstr>Prairie</vt:lpstr>
      <vt:lpstr>Savannah</vt:lpstr>
      <vt:lpstr>Forest</vt:lpstr>
      <vt:lpstr>Marine</vt:lpstr>
      <vt:lpstr>Zoo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Habitat Organisme</dc:title>
  <dc:creator>Windows User</dc:creator>
  <cp:lastModifiedBy>Windows User</cp:lastModifiedBy>
  <cp:revision>31</cp:revision>
  <dcterms:created xsi:type="dcterms:W3CDTF">2019-04-27T09:45:23Z</dcterms:created>
  <dcterms:modified xsi:type="dcterms:W3CDTF">2019-04-28T05:33:37Z</dcterms:modified>
</cp:coreProperties>
</file>